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</p:sldMasterIdLst>
  <p:notesMasterIdLst>
    <p:notesMasterId r:id="rId32"/>
  </p:notesMasterIdLst>
  <p:sldIdLst>
    <p:sldId id="256" r:id="rId7"/>
    <p:sldId id="258" r:id="rId8"/>
    <p:sldId id="257" r:id="rId9"/>
    <p:sldId id="261" r:id="rId10"/>
    <p:sldId id="260" r:id="rId11"/>
    <p:sldId id="263" r:id="rId12"/>
    <p:sldId id="264" r:id="rId13"/>
    <p:sldId id="265" r:id="rId14"/>
    <p:sldId id="274" r:id="rId15"/>
    <p:sldId id="275" r:id="rId16"/>
    <p:sldId id="266" r:id="rId17"/>
    <p:sldId id="268" r:id="rId18"/>
    <p:sldId id="262" r:id="rId19"/>
    <p:sldId id="276" r:id="rId20"/>
    <p:sldId id="277" r:id="rId21"/>
    <p:sldId id="270" r:id="rId22"/>
    <p:sldId id="272" r:id="rId23"/>
    <p:sldId id="271" r:id="rId24"/>
    <p:sldId id="282" r:id="rId25"/>
    <p:sldId id="267" r:id="rId26"/>
    <p:sldId id="278" r:id="rId27"/>
    <p:sldId id="279" r:id="rId28"/>
    <p:sldId id="280" r:id="rId29"/>
    <p:sldId id="281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ADF"/>
    <a:srgbClr val="005984"/>
    <a:srgbClr val="7FC7B9"/>
    <a:srgbClr val="0E3B61"/>
    <a:srgbClr val="002B49"/>
    <a:srgbClr val="1D3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98" d="100"/>
          <a:sy n="98" d="100"/>
        </p:scale>
        <p:origin x="585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3594-0B16-6A4A-A7A5-2129C7B4943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398ED-EEED-4D4D-83DD-0D143367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8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398ED-EEED-4D4D-83DD-0D143367C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77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00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19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16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F6CE3E84-1B3F-A9D2-1C4C-28802B085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and blue card&#10;&#10;Description automatically generated">
            <a:extLst>
              <a:ext uri="{FF2B5EF4-FFF2-40B4-BE49-F238E27FC236}">
                <a16:creationId xmlns:a16="http://schemas.microsoft.com/office/drawing/2014/main" id="{A3FC65EB-8050-2D10-BEDE-940F0B1BA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93BE4-D5D5-7086-A906-E6AC4DB03E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1769491F-8376-D31D-A2FF-2E16A2A6C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09A00D2C-60D3-A827-DBBF-A3D58497EFEB}"/>
              </a:ext>
            </a:extLst>
          </p:cNvPr>
          <p:cNvSpPr txBox="1"/>
          <p:nvPr userDrawn="1"/>
        </p:nvSpPr>
        <p:spPr>
          <a:xfrm>
            <a:off x="3630691" y="5464163"/>
            <a:ext cx="188261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0" i="0" spc="70" dirty="0">
                <a:solidFill>
                  <a:schemeClr val="bg1"/>
                </a:solidFill>
                <a:latin typeface="BentonSans Medium" panose="02000603040000020004" pitchFamily="2" charset="0"/>
                <a:cs typeface="Arial"/>
              </a:rPr>
              <a:t>NATIONAL</a:t>
            </a:r>
            <a:r>
              <a:rPr lang="en-US" sz="1500" b="0" i="0" spc="70" dirty="0">
                <a:solidFill>
                  <a:schemeClr val="bg1"/>
                </a:solidFill>
                <a:latin typeface="BentonSans Medium" panose="02000603040000020004" pitchFamily="2" charset="0"/>
                <a:cs typeface="Arial"/>
              </a:rPr>
              <a:t> OFFICE</a:t>
            </a:r>
            <a:endParaRPr sz="1500" b="0" i="0" dirty="0">
              <a:solidFill>
                <a:schemeClr val="bg1"/>
              </a:solidFill>
              <a:latin typeface="BentonSans Medium" panose="02000603040000020004" pitchFamily="2" charset="0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F4560FA-3333-8E7B-B14D-18A85D77C304}"/>
              </a:ext>
            </a:extLst>
          </p:cNvPr>
          <p:cNvSpPr txBox="1"/>
          <p:nvPr userDrawn="1"/>
        </p:nvSpPr>
        <p:spPr>
          <a:xfrm>
            <a:off x="1765934" y="6077725"/>
            <a:ext cx="5612131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275</a:t>
            </a:r>
            <a:r>
              <a:rPr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SEVENTH</a:t>
            </a:r>
            <a:r>
              <a:rPr sz="1200" spc="23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AVENUE,</a:t>
            </a:r>
            <a:r>
              <a:rPr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NEW</a:t>
            </a:r>
            <a:r>
              <a:rPr sz="1200" spc="23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YORK,</a:t>
            </a:r>
            <a:r>
              <a:rPr sz="1200" spc="23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NY</a:t>
            </a:r>
            <a:r>
              <a:rPr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10001</a:t>
            </a:r>
            <a:r>
              <a:rPr sz="1200" spc="23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|</a:t>
            </a:r>
            <a:r>
              <a:rPr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WWW.CANCERCARE.ORG</a:t>
            </a:r>
            <a:endParaRPr sz="1200" dirty="0">
              <a:solidFill>
                <a:schemeClr val="bg1"/>
              </a:solidFill>
              <a:latin typeface="BentonSans Book" panose="02000603040000020004" pitchFamily="2" charset="0"/>
              <a:cs typeface="Arial"/>
            </a:endParaRPr>
          </a:p>
          <a:p>
            <a:pPr marL="58419" algn="ctr">
              <a:lnSpc>
                <a:spcPct val="100000"/>
              </a:lnSpc>
              <a:spcBef>
                <a:spcPts val="120"/>
              </a:spcBef>
            </a:pPr>
            <a:r>
              <a:rPr sz="1200" spc="6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800-813-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HOPE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(4673)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|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INFO@CANCERCARE.ORG</a:t>
            </a:r>
            <a:endParaRPr sz="1200" dirty="0">
              <a:solidFill>
                <a:schemeClr val="bg1"/>
              </a:solidFill>
              <a:latin typeface="BentonSans Book" panose="0200060304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2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C72294AD-A8E4-84D4-45B9-E08448C374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C99C3D5-6374-B8FA-346F-1C0B64AA6635}"/>
              </a:ext>
            </a:extLst>
          </p:cNvPr>
          <p:cNvSpPr txBox="1"/>
          <p:nvPr userDrawn="1"/>
        </p:nvSpPr>
        <p:spPr>
          <a:xfrm>
            <a:off x="3522225" y="5464163"/>
            <a:ext cx="20995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0" i="0" spc="70" dirty="0">
                <a:solidFill>
                  <a:schemeClr val="bg1"/>
                </a:solidFill>
                <a:latin typeface="BentonSans Medium" panose="02000603040000020004" pitchFamily="2" charset="0"/>
                <a:cs typeface="Arial"/>
              </a:rPr>
              <a:t>NEW JERSEY OFFICE</a:t>
            </a:r>
            <a:endParaRPr sz="1500" b="0" i="0" dirty="0">
              <a:solidFill>
                <a:schemeClr val="bg1"/>
              </a:solidFill>
              <a:latin typeface="BentonSans Medium" panose="02000603040000020004" pitchFamily="2" charset="0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1F35F96-C9D3-5462-BC9B-780479C02FE0}"/>
              </a:ext>
            </a:extLst>
          </p:cNvPr>
          <p:cNvSpPr txBox="1"/>
          <p:nvPr userDrawn="1"/>
        </p:nvSpPr>
        <p:spPr>
          <a:xfrm>
            <a:off x="1721167" y="6077725"/>
            <a:ext cx="5701666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lang="en-US"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ONE KALISA WAY, SUITE 205, PARAMUS, NJ 07652</a:t>
            </a:r>
            <a:r>
              <a:rPr lang="en-US"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|</a:t>
            </a:r>
            <a:r>
              <a:rPr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WWW.CANCERCARE.ORG</a:t>
            </a:r>
            <a:endParaRPr sz="1200" dirty="0">
              <a:solidFill>
                <a:schemeClr val="bg1"/>
              </a:solidFill>
              <a:latin typeface="BentonSans Book" panose="02000603040000020004" pitchFamily="2" charset="0"/>
              <a:cs typeface="Arial"/>
            </a:endParaRPr>
          </a:p>
          <a:p>
            <a:pPr marL="58419" algn="ctr">
              <a:lnSpc>
                <a:spcPct val="100000"/>
              </a:lnSpc>
              <a:spcBef>
                <a:spcPts val="120"/>
              </a:spcBef>
            </a:pPr>
            <a:r>
              <a:rPr sz="1200" spc="6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800-813-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HOPE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(4673)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|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INFO@CANCERCARE.ORG</a:t>
            </a:r>
            <a:endParaRPr sz="1200" dirty="0">
              <a:solidFill>
                <a:schemeClr val="bg1"/>
              </a:solidFill>
              <a:latin typeface="BentonSans Book" panose="0200060304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8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6DF7F0D3-064B-8D73-6B8E-D6B9C52694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0E3488-1587-915F-4FF6-AACC8DAC2708}"/>
              </a:ext>
            </a:extLst>
          </p:cNvPr>
          <p:cNvSpPr txBox="1"/>
          <p:nvPr userDrawn="1"/>
        </p:nvSpPr>
        <p:spPr>
          <a:xfrm>
            <a:off x="3522224" y="5464163"/>
            <a:ext cx="22080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0" i="0" spc="70" dirty="0">
                <a:solidFill>
                  <a:schemeClr val="bg1"/>
                </a:solidFill>
                <a:latin typeface="BentonSans Medium" panose="02000603040000020004" pitchFamily="2" charset="0"/>
                <a:cs typeface="Arial"/>
              </a:rPr>
              <a:t>LONG ISLAND OFFICE</a:t>
            </a:r>
            <a:endParaRPr sz="1500" b="0" i="0" dirty="0">
              <a:solidFill>
                <a:schemeClr val="bg1"/>
              </a:solidFill>
              <a:latin typeface="BentonSans Medium" panose="02000603040000020004" pitchFamily="2" charset="0"/>
              <a:cs typeface="Arial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F2B7DF2-1F96-453D-C641-CFDDC3D66CDE}"/>
              </a:ext>
            </a:extLst>
          </p:cNvPr>
          <p:cNvSpPr txBox="1"/>
          <p:nvPr userDrawn="1"/>
        </p:nvSpPr>
        <p:spPr>
          <a:xfrm>
            <a:off x="1592518" y="6077725"/>
            <a:ext cx="6067426" cy="41036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lang="en-US"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819 GRAND BOULEVARD, SUITE 3, DEER PARK, NY 11729</a:t>
            </a:r>
            <a:r>
              <a:rPr lang="en-US"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|</a:t>
            </a:r>
            <a:r>
              <a:rPr sz="1200" spc="229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WWW.CANCERCARE.ORG</a:t>
            </a:r>
            <a:endParaRPr sz="1200" dirty="0">
              <a:solidFill>
                <a:schemeClr val="bg1"/>
              </a:solidFill>
              <a:latin typeface="BentonSans Book" panose="02000603040000020004" pitchFamily="2" charset="0"/>
              <a:cs typeface="Arial"/>
            </a:endParaRPr>
          </a:p>
          <a:p>
            <a:pPr marL="58419" algn="ctr">
              <a:lnSpc>
                <a:spcPct val="100000"/>
              </a:lnSpc>
              <a:spcBef>
                <a:spcPts val="120"/>
              </a:spcBef>
            </a:pPr>
            <a:r>
              <a:rPr sz="1200" spc="6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800-813-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HOPE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(4673)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|</a:t>
            </a:r>
            <a:r>
              <a:rPr sz="1200" spc="155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 </a:t>
            </a:r>
            <a:r>
              <a:rPr sz="1200" spc="50" dirty="0">
                <a:solidFill>
                  <a:schemeClr val="bg1"/>
                </a:solidFill>
                <a:latin typeface="BentonSans Book" panose="02000603040000020004" pitchFamily="2" charset="0"/>
                <a:cs typeface="Arial"/>
              </a:rPr>
              <a:t>INFO@CANCERCARE.ORG</a:t>
            </a:r>
            <a:endParaRPr sz="1200" dirty="0">
              <a:solidFill>
                <a:schemeClr val="bg1"/>
              </a:solidFill>
              <a:latin typeface="BentonSans Book" panose="0200060304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56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cancercircle.net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pcc.org/index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fo@naspcc.or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01183DE7-5782-2773-0043-4A84D605FBD9}"/>
              </a:ext>
            </a:extLst>
          </p:cNvPr>
          <p:cNvSpPr txBox="1"/>
          <p:nvPr/>
        </p:nvSpPr>
        <p:spPr>
          <a:xfrm>
            <a:off x="731457" y="2385995"/>
            <a:ext cx="6087631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 Fors, </a:t>
            </a:r>
            <a:r>
              <a:rPr lang="en-US" sz="2000" b="1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</a:t>
            </a:r>
            <a:r>
              <a:rPr lang="en-US" sz="20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LCSW, OSW-C, </a:t>
            </a:r>
            <a:r>
              <a:rPr lang="en-US" sz="2000" b="1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</a:t>
            </a:r>
            <a:endParaRPr lang="en-US" sz="2000" b="1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Specialized Programs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n-US" sz="2000" b="1" i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sz="2000" b="1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290A147D-C87C-1961-72F0-4260A3B8EB29}"/>
              </a:ext>
            </a:extLst>
          </p:cNvPr>
          <p:cNvSpPr txBox="1"/>
          <p:nvPr/>
        </p:nvSpPr>
        <p:spPr>
          <a:xfrm>
            <a:off x="780097" y="1160644"/>
            <a:ext cx="771215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/>
                <a:cs typeface="Garamond"/>
              </a:rPr>
              <a:t>Emotional Health Challenges in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/>
                <a:cs typeface="Garamond"/>
              </a:rPr>
              <a:t>Prostate Cancer</a:t>
            </a:r>
            <a:endParaRPr sz="32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12826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7" y="474198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305545" y="1466078"/>
            <a:ext cx="75933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warning signs of emotional distress include:</a:t>
            </a:r>
          </a:p>
          <a:p>
            <a:endParaRPr lang="en-US" b="1" dirty="0">
              <a:solidFill>
                <a:srgbClr val="2E9A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Depression can feel like: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Feelings of sadness that is overwhelming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Helplessness or hopelessness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Loss of motivation or enjoyment in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 emotionally and physically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Angry outbursts, irritability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Trouble concentrating, with memory, making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appetite,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Feelings of worthlessness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Loss of libido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Feelings of hurting yourself or others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remium Vector | Depressed man sitting on floor mental health concept  depression bipolar disorder obsessive compulsive post traumatic stress  disorder vector illustration">
            <a:extLst>
              <a:ext uri="{FF2B5EF4-FFF2-40B4-BE49-F238E27FC236}">
                <a16:creationId xmlns:a16="http://schemas.microsoft.com/office/drawing/2014/main" id="{69FC7924-DE19-4EB1-92A2-889346A92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t="13030" r="10410"/>
          <a:stretch/>
        </p:blipFill>
        <p:spPr bwMode="auto">
          <a:xfrm>
            <a:off x="5379396" y="4333671"/>
            <a:ext cx="3103123" cy="24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9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43A3ED-6CE6-7798-4173-7886817AC76F}"/>
              </a:ext>
            </a:extLst>
          </p:cNvPr>
          <p:cNvSpPr txBox="1">
            <a:spLocks/>
          </p:cNvSpPr>
          <p:nvPr/>
        </p:nvSpPr>
        <p:spPr>
          <a:xfrm>
            <a:off x="646889" y="2492846"/>
            <a:ext cx="7782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>
                <a:solidFill>
                  <a:srgbClr val="005984"/>
                </a:solidFill>
                <a:latin typeface="Garamond" panose="02020404030301010803" pitchFamily="18" charset="0"/>
              </a:rPr>
              <a:t>Communication </a:t>
            </a:r>
            <a:endParaRPr lang="en-US" sz="3600" spc="160" dirty="0">
              <a:solidFill>
                <a:srgbClr val="00598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5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408562" y="1614467"/>
            <a:ext cx="7893996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Friends, Family, Work: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and friends may be excited to see patients outwardly showing improvement from cancer treatments, making sharing emotional hardships difficult.</a:t>
            </a:r>
          </a:p>
          <a:p>
            <a:pPr>
              <a:lnSpc>
                <a:spcPct val="150000"/>
              </a:lnSpc>
              <a:buClr>
                <a:srgbClr val="005984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Worries about finding a job, disclosing to employers, or being treated differently by colleagues can affect a person’s ability to be open with those around them, increasing feelings of isolation.</a:t>
            </a:r>
          </a:p>
          <a:p>
            <a:pPr>
              <a:lnSpc>
                <a:spcPct val="150000"/>
              </a:lnSpc>
              <a:buClr>
                <a:srgbClr val="005984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can be a pressure to appear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back to normal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only beginning to process the diagnosis, though varies on the person.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5F7E48-CDC8-4CB4-A313-9EBF8C8AF64E}"/>
              </a:ext>
            </a:extLst>
          </p:cNvPr>
          <p:cNvSpPr/>
          <p:nvPr/>
        </p:nvSpPr>
        <p:spPr>
          <a:xfrm>
            <a:off x="350196" y="486542"/>
            <a:ext cx="7052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31964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350196" y="1614467"/>
            <a:ext cx="7893996" cy="414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Difficult Conversations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what you want to say and do (Goals, objectives, outcomes)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your needs to effectively communicate them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a date and time to talk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a comfortable location, free from distractions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effective communication strategies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breaks when needed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 calm and grounded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to ask for and accept help when needed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A14BA-28C3-419C-B129-D23771F5529B}"/>
              </a:ext>
            </a:extLst>
          </p:cNvPr>
          <p:cNvSpPr/>
          <p:nvPr/>
        </p:nvSpPr>
        <p:spPr>
          <a:xfrm>
            <a:off x="350196" y="500568"/>
            <a:ext cx="7188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21371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350195" y="1614467"/>
            <a:ext cx="8647889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Talking to your doctor: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for the conversation, write down how feel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how you have been feeling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to be honest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Come with questions and write down the answers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family history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Bring someone with you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one size fits 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yourself!</a:t>
            </a:r>
          </a:p>
          <a:p>
            <a:pPr>
              <a:lnSpc>
                <a:spcPct val="150000"/>
              </a:lnSpc>
              <a:buClr>
                <a:srgbClr val="005984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5984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doctor may prescribe medication, refer you to a mental health professional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A14BA-28C3-419C-B129-D23771F5529B}"/>
              </a:ext>
            </a:extLst>
          </p:cNvPr>
          <p:cNvSpPr/>
          <p:nvPr/>
        </p:nvSpPr>
        <p:spPr>
          <a:xfrm>
            <a:off x="350196" y="500568"/>
            <a:ext cx="7500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5124" name="Picture 4" descr="Doctor Doubt: Over 785 Royalty-Free Licensable Stock Vectors &amp; Vector Art |  Shutterstock">
            <a:extLst>
              <a:ext uri="{FF2B5EF4-FFF2-40B4-BE49-F238E27FC236}">
                <a16:creationId xmlns:a16="http://schemas.microsoft.com/office/drawing/2014/main" id="{5153AF0D-5A94-45F4-AAF8-97C5AFACC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11277" r="14596" b="11702"/>
          <a:stretch/>
        </p:blipFill>
        <p:spPr bwMode="auto">
          <a:xfrm>
            <a:off x="6147882" y="3390788"/>
            <a:ext cx="2271408" cy="20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2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43A3ED-6CE6-7798-4173-7886817AC76F}"/>
              </a:ext>
            </a:extLst>
          </p:cNvPr>
          <p:cNvSpPr txBox="1">
            <a:spLocks/>
          </p:cNvSpPr>
          <p:nvPr/>
        </p:nvSpPr>
        <p:spPr>
          <a:xfrm>
            <a:off x="646889" y="2492846"/>
            <a:ext cx="7782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>
                <a:solidFill>
                  <a:srgbClr val="005984"/>
                </a:solidFill>
                <a:latin typeface="Garamond" panose="02020404030301010803" pitchFamily="18" charset="0"/>
              </a:rPr>
              <a:t>Getting the Support You Need </a:t>
            </a:r>
            <a:endParaRPr lang="en-US" sz="3600" spc="160" dirty="0">
              <a:solidFill>
                <a:srgbClr val="00598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350195" y="1556100"/>
            <a:ext cx="8929991" cy="474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Support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Find your support network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Seek counseling from an oncology social worker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Oncology social workers are licensed experts who counsel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people affected by cancer and provide emotional support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Join a support group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Building a support network can lessen the isolation that often comes with a cancer diagnosis. A support group is a unique opportunity to connect with others impact by cancer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Speak with your health care team about your concerns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Oncology social workers can help with guidance on patient-doctor communication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E726F-F704-4F38-998D-469BE150667A}"/>
              </a:ext>
            </a:extLst>
          </p:cNvPr>
          <p:cNvSpPr/>
          <p:nvPr/>
        </p:nvSpPr>
        <p:spPr>
          <a:xfrm>
            <a:off x="350196" y="462224"/>
            <a:ext cx="692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6146" name="Picture 2" descr="Support Group Vector Art, Icons, and Graphics for Free Download">
            <a:extLst>
              <a:ext uri="{FF2B5EF4-FFF2-40B4-BE49-F238E27FC236}">
                <a16:creationId xmlns:a16="http://schemas.microsoft.com/office/drawing/2014/main" id="{F3A2B331-F2A7-4038-AA32-659BA779E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5673" r="5458" b="6549"/>
          <a:stretch/>
        </p:blipFill>
        <p:spPr bwMode="auto">
          <a:xfrm>
            <a:off x="6155071" y="1462822"/>
            <a:ext cx="2232499" cy="18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301558" y="1444233"/>
            <a:ext cx="7893996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Constructive Ways to Cope and Relieve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Mindfulness exercises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Breathing techniques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Guided imagery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Journaling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Take a break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 for a walk or exercise if you can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Enjoy nature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Read a book, listen to music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Get enough sleep, eat healthy, drink plenty of water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Get active – enjoy a sport or new hobby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9C96D8-BE56-4EA7-BA17-318F1EA7DBED}"/>
              </a:ext>
            </a:extLst>
          </p:cNvPr>
          <p:cNvSpPr/>
          <p:nvPr/>
        </p:nvSpPr>
        <p:spPr>
          <a:xfrm>
            <a:off x="350196" y="449656"/>
            <a:ext cx="692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7170" name="Picture 2" descr="2,619 Old Man Meditating Stock Vectors and Vector Art | Shutterstock">
            <a:extLst>
              <a:ext uri="{FF2B5EF4-FFF2-40B4-BE49-F238E27FC236}">
                <a16:creationId xmlns:a16="http://schemas.microsoft.com/office/drawing/2014/main" id="{CA8AE974-1F40-42D2-B54F-BDF5BFD05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1"/>
          <a:stretch/>
        </p:blipFill>
        <p:spPr bwMode="auto">
          <a:xfrm>
            <a:off x="5362575" y="2617031"/>
            <a:ext cx="2990850" cy="24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8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350196" y="1614467"/>
            <a:ext cx="78939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5984"/>
              </a:buClr>
            </a:pPr>
            <a:r>
              <a:rPr lang="en-US" sz="24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for help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 yourself to ask for help, you deserve it</a:t>
            </a:r>
          </a:p>
          <a:p>
            <a:pPr>
              <a:spcAft>
                <a:spcPts val="1200"/>
              </a:spcAft>
              <a:buClr>
                <a:srgbClr val="005984"/>
              </a:buClr>
            </a:pPr>
            <a:r>
              <a:rPr lang="en-US" sz="24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I rely on?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Lean on those you can trust to follow through with your requests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Assign someone in your support system to be your point person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member of your support system might have a different or unique role</a:t>
            </a:r>
          </a:p>
          <a:p>
            <a:pPr>
              <a:spcAft>
                <a:spcPts val="1200"/>
              </a:spcAft>
              <a:buClr>
                <a:srgbClr val="005984"/>
              </a:buClr>
            </a:pPr>
            <a:r>
              <a:rPr lang="en-US" sz="24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Cancer Circle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Allows patients or caregivers to share treatment updates, tasks that require some extra help, schedules and fundraisers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https://mycancercircle.net/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5C14-F7E9-4F4B-88B0-4859BC593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" r="6996"/>
          <a:stretch/>
        </p:blipFill>
        <p:spPr>
          <a:xfrm>
            <a:off x="5883727" y="5168059"/>
            <a:ext cx="2982686" cy="1249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B3DFFC-AEDE-413C-AAC0-9BFF1E690229}"/>
              </a:ext>
            </a:extLst>
          </p:cNvPr>
          <p:cNvSpPr/>
          <p:nvPr/>
        </p:nvSpPr>
        <p:spPr>
          <a:xfrm>
            <a:off x="350196" y="442768"/>
            <a:ext cx="692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92668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4413D-AA02-49D7-93B0-44E127083FAA}"/>
              </a:ext>
            </a:extLst>
          </p:cNvPr>
          <p:cNvSpPr/>
          <p:nvPr/>
        </p:nvSpPr>
        <p:spPr>
          <a:xfrm>
            <a:off x="350196" y="1614467"/>
            <a:ext cx="78939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5984"/>
              </a:buClr>
            </a:pPr>
            <a:r>
              <a:rPr lang="en-US" sz="2400" b="1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stopping you?</a:t>
            </a:r>
          </a:p>
          <a:p>
            <a:pPr>
              <a:spcAft>
                <a:spcPts val="1200"/>
              </a:spcAft>
              <a:buClr>
                <a:srgbClr val="005984"/>
              </a:buClr>
            </a:pPr>
            <a:endParaRPr lang="en-US" sz="1100" b="1" dirty="0">
              <a:solidFill>
                <a:srgbClr val="005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Talking about feelings is not a weakness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Asking for help is an act of strength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Society says, “Take it like a man.”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Family traditions, culture, expectations 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Feeling like you have to be strong for others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Don’t know where to get help</a:t>
            </a:r>
          </a:p>
          <a:p>
            <a:pPr marL="742950" lvl="1" indent="-285750">
              <a:spcAft>
                <a:spcPts val="1200"/>
              </a:spcAft>
              <a:buClr>
                <a:srgbClr val="005984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BentonSans" panose="02000803040000020004" pitchFamily="50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3DFFC-AEDE-413C-AAC0-9BFF1E690229}"/>
              </a:ext>
            </a:extLst>
          </p:cNvPr>
          <p:cNvSpPr/>
          <p:nvPr/>
        </p:nvSpPr>
        <p:spPr>
          <a:xfrm>
            <a:off x="350196" y="442768"/>
            <a:ext cx="6921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8196" name="Picture 4" descr="Teamwork 6 circle collaboration logo | People logo, Business logo design, ?  logo">
            <a:extLst>
              <a:ext uri="{FF2B5EF4-FFF2-40B4-BE49-F238E27FC236}">
                <a16:creationId xmlns:a16="http://schemas.microsoft.com/office/drawing/2014/main" id="{BD58C957-EF9B-4AF1-B8DE-799065664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12684" r="15404" b="15060"/>
          <a:stretch/>
        </p:blipFill>
        <p:spPr bwMode="auto">
          <a:xfrm>
            <a:off x="5588539" y="3351179"/>
            <a:ext cx="2548647" cy="27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9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6" y="386649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435246" y="1733588"/>
            <a:ext cx="7849327" cy="348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going to talk about today?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responses to a diagnosis of prostate cancer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emotions while in treatment and post treatment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recognize the signs of emotional health challenges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to better manage changing feelings and concerns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communication to others about your feelings 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seek support services and ask for help</a:t>
            </a:r>
          </a:p>
        </p:txBody>
      </p:sp>
    </p:spTree>
    <p:extLst>
      <p:ext uri="{BB962C8B-B14F-4D97-AF65-F5344CB8AC3E}">
        <p14:creationId xmlns:p14="http://schemas.microsoft.com/office/powerpoint/2010/main" val="213255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43A3ED-6CE6-7798-4173-7886817AC76F}"/>
              </a:ext>
            </a:extLst>
          </p:cNvPr>
          <p:cNvSpPr txBox="1">
            <a:spLocks/>
          </p:cNvSpPr>
          <p:nvPr/>
        </p:nvSpPr>
        <p:spPr>
          <a:xfrm>
            <a:off x="646889" y="2492846"/>
            <a:ext cx="7782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>
                <a:solidFill>
                  <a:srgbClr val="005984"/>
                </a:solidFill>
                <a:latin typeface="Garamond" panose="02020404030301010803" pitchFamily="18" charset="0"/>
              </a:rPr>
              <a:t>Resources</a:t>
            </a:r>
            <a:endParaRPr lang="en-US" sz="3600" spc="160" dirty="0">
              <a:solidFill>
                <a:srgbClr val="00598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5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3DFFC-AEDE-413C-AAC0-9BFF1E690229}"/>
              </a:ext>
            </a:extLst>
          </p:cNvPr>
          <p:cNvSpPr/>
          <p:nvPr/>
        </p:nvSpPr>
        <p:spPr>
          <a:xfrm>
            <a:off x="350196" y="442768"/>
            <a:ext cx="451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C3A7B-E2F8-4366-81C2-5B9CB727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3DFFC-AEDE-413C-AAC0-9BFF1E690229}"/>
              </a:ext>
            </a:extLst>
          </p:cNvPr>
          <p:cNvSpPr/>
          <p:nvPr/>
        </p:nvSpPr>
        <p:spPr>
          <a:xfrm>
            <a:off x="350196" y="442768"/>
            <a:ext cx="451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1026" name="Picture 2" descr="NASPCC - National Alliance of State Prostate Cancer Coalitions">
            <a:extLst>
              <a:ext uri="{FF2B5EF4-FFF2-40B4-BE49-F238E27FC236}">
                <a16:creationId xmlns:a16="http://schemas.microsoft.com/office/drawing/2014/main" id="{6ABA15CA-6D2F-48A9-9496-5ACD994B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12116" r="11369" b="9346"/>
          <a:stretch/>
        </p:blipFill>
        <p:spPr bwMode="auto">
          <a:xfrm>
            <a:off x="6483485" y="4567137"/>
            <a:ext cx="2320048" cy="19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C2C53F-4E9D-441B-9A4C-E628116B9051}"/>
              </a:ext>
            </a:extLst>
          </p:cNvPr>
          <p:cNvSpPr/>
          <p:nvPr/>
        </p:nvSpPr>
        <p:spPr>
          <a:xfrm>
            <a:off x="272375" y="1563925"/>
            <a:ext cx="87403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NASPCC</a:t>
            </a:r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nation-wide organization comprised of state </a:t>
            </a:r>
            <a:r>
              <a:rPr lang="en-US" sz="1400" b="1" i="1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coalitions dedicated to saving </a:t>
            </a:r>
          </a:p>
          <a:p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men’s lives and enhancing the quality of life of prostate cancer patients and their families, </a:t>
            </a:r>
          </a:p>
          <a:p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awareness and education and the development of a public policy network.</a:t>
            </a:r>
            <a:b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resource to foster, encourage and promote the development of state prostate cancer coalitions;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collective voice for state prostate cancer coalitions on a national basis;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resource for the state prostate cancer organizations and a clearinghouse of ongoing best practices; 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and encourage state prostate cancer organizations in their efforts involving prostate cancer awareness, education, treatment and clinical trials.</a:t>
            </a:r>
          </a:p>
          <a:p>
            <a:pPr>
              <a:buFont typeface="+mj-lt"/>
              <a:buAutoNum type="arabicPeriod"/>
            </a:pPr>
            <a:endParaRPr lang="en-US" sz="14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continue to establish the Alliance as the recognized national 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for state prostate cancer organizations;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To increase the national awareness of prostate cancer;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support states in their efforts to reduce health disparities and 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access to care in high risk, medically underserved communities;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To encourage state organizations to mobilize patients and those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in prostate cancer; and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To collaborate with other organizations and stakeholders interested </a:t>
            </a:r>
          </a:p>
          <a:p>
            <a:r>
              <a:rPr lang="en-US" sz="1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prostate cancer.</a:t>
            </a:r>
            <a:endParaRPr lang="en-US" sz="1400" b="0" i="0" dirty="0">
              <a:solidFill>
                <a:srgbClr val="3636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4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3DFFC-AEDE-413C-AAC0-9BFF1E690229}"/>
              </a:ext>
            </a:extLst>
          </p:cNvPr>
          <p:cNvSpPr/>
          <p:nvPr/>
        </p:nvSpPr>
        <p:spPr>
          <a:xfrm>
            <a:off x="350196" y="442768"/>
            <a:ext cx="451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pic>
        <p:nvPicPr>
          <p:cNvPr id="1026" name="Picture 2" descr="NASPCC - National Alliance of State Prostate Cancer Coalitions">
            <a:extLst>
              <a:ext uri="{FF2B5EF4-FFF2-40B4-BE49-F238E27FC236}">
                <a16:creationId xmlns:a16="http://schemas.microsoft.com/office/drawing/2014/main" id="{6ABA15CA-6D2F-48A9-9496-5ACD994BE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12116" r="11369" b="9346"/>
          <a:stretch/>
        </p:blipFill>
        <p:spPr bwMode="auto">
          <a:xfrm>
            <a:off x="5437762" y="4059305"/>
            <a:ext cx="2320048" cy="19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C2C53F-4E9D-441B-9A4C-E628116B9051}"/>
              </a:ext>
            </a:extLst>
          </p:cNvPr>
          <p:cNvSpPr/>
          <p:nvPr/>
        </p:nvSpPr>
        <p:spPr>
          <a:xfrm>
            <a:off x="272375" y="1563925"/>
            <a:ext cx="874030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Alliance of State Prostate Cancer Coalitions </a:t>
            </a:r>
          </a:p>
          <a:p>
            <a:endParaRPr lang="en-US" sz="1400" b="1" i="1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i="1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NASPCC</a:t>
            </a:r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nation-wide organization comprised of state </a:t>
            </a:r>
            <a:r>
              <a:rPr lang="en-US" sz="1400" b="1" i="1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coalitions dedicated to saving </a:t>
            </a:r>
          </a:p>
          <a:p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men’s lives and enhancing the quality of life of prostate cancer patients and their families, </a:t>
            </a:r>
          </a:p>
          <a:p>
            <a: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awareness and education and the development of a public policy network.</a:t>
            </a:r>
            <a:br>
              <a:rPr lang="en-US" sz="1400" b="1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1" i="1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  <a:p>
            <a:endParaRPr lang="en-US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US" sz="20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www.naspcc.org/index.php</a:t>
            </a:r>
            <a:endParaRPr lang="en-US" sz="20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94158C-90C4-45ED-B360-88780285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258"/>
            <a:ext cx="350196" cy="1092024"/>
          </a:xfrm>
          <a:prstGeom prst="rect">
            <a:avLst/>
          </a:prstGeom>
          <a:solidFill>
            <a:srgbClr val="FAFA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36363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0ED19-F2E6-4C9D-A2D2-B7010BC0D92E}"/>
              </a:ext>
            </a:extLst>
          </p:cNvPr>
          <p:cNvSpPr/>
          <p:nvPr/>
        </p:nvSpPr>
        <p:spPr>
          <a:xfrm>
            <a:off x="272375" y="406460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info@naspcc.org</a:t>
            </a:r>
            <a:endParaRPr lang="en-US" altLang="en-US" sz="20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424-253-1168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424-253-1101</a:t>
            </a:r>
            <a:endParaRPr lang="en-US" altLang="en-US" sz="2000" dirty="0">
              <a:solidFill>
                <a:srgbClr val="36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1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43A3ED-6CE6-7798-4173-7886817AC76F}"/>
              </a:ext>
            </a:extLst>
          </p:cNvPr>
          <p:cNvSpPr txBox="1">
            <a:spLocks/>
          </p:cNvSpPr>
          <p:nvPr/>
        </p:nvSpPr>
        <p:spPr>
          <a:xfrm>
            <a:off x="646889" y="2492846"/>
            <a:ext cx="7782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>
                <a:solidFill>
                  <a:srgbClr val="005984"/>
                </a:solidFill>
                <a:latin typeface="Garamond" panose="02020404030301010803" pitchFamily="18" charset="0"/>
              </a:rPr>
              <a:t>Questions </a:t>
            </a:r>
            <a:endParaRPr lang="en-US" sz="3600" spc="160" dirty="0">
              <a:solidFill>
                <a:srgbClr val="00598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6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43A3ED-6CE6-7798-4173-7886817AC76F}"/>
              </a:ext>
            </a:extLst>
          </p:cNvPr>
          <p:cNvSpPr txBox="1">
            <a:spLocks/>
          </p:cNvSpPr>
          <p:nvPr/>
        </p:nvSpPr>
        <p:spPr>
          <a:xfrm>
            <a:off x="646889" y="2492846"/>
            <a:ext cx="7782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>
                <a:solidFill>
                  <a:srgbClr val="005984"/>
                </a:solidFill>
                <a:latin typeface="Garamond" panose="02020404030301010803" pitchFamily="18" charset="0"/>
              </a:rPr>
              <a:t>Impacts of a prostate cancer diagnosis </a:t>
            </a:r>
            <a:endParaRPr lang="en-US" sz="3600" spc="160" dirty="0">
              <a:solidFill>
                <a:srgbClr val="00598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7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6" y="415832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435246" y="1589778"/>
            <a:ext cx="7849327" cy="400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someone is diagnosed…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this happen to me?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I get cancer? 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tell my family, friends and employers?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 still be able to work?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I be able to afford or pay for treatment?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I support my family?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support me?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5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8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6" y="420696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401199" y="1466078"/>
            <a:ext cx="7849327" cy="367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someone is diagnosed…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5984"/>
              </a:buClr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Responses</a:t>
            </a:r>
          </a:p>
          <a:p>
            <a:pPr>
              <a:lnSpc>
                <a:spcPct val="150000"/>
              </a:lnSpc>
              <a:buClr>
                <a:srgbClr val="005984"/>
              </a:buClr>
            </a:pPr>
            <a:endParaRPr lang="en-US" sz="800" dirty="0">
              <a:solidFill>
                <a:srgbClr val="005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or Worry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Sadness 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5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CFF77-A8F7-4A55-A50F-6DC6B0516E39}"/>
              </a:ext>
            </a:extLst>
          </p:cNvPr>
          <p:cNvSpPr txBox="1"/>
          <p:nvPr/>
        </p:nvSpPr>
        <p:spPr>
          <a:xfrm>
            <a:off x="4795735" y="2813881"/>
            <a:ext cx="247569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</a:t>
            </a:r>
          </a:p>
        </p:txBody>
      </p:sp>
    </p:spTree>
    <p:extLst>
      <p:ext uri="{BB962C8B-B14F-4D97-AF65-F5344CB8AC3E}">
        <p14:creationId xmlns:p14="http://schemas.microsoft.com/office/powerpoint/2010/main" val="234393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6" y="381785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401199" y="1466078"/>
            <a:ext cx="7849327" cy="404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someone is in treatment/post treatment…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5984"/>
              </a:buClr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Responses</a:t>
            </a:r>
          </a:p>
          <a:p>
            <a:pPr>
              <a:lnSpc>
                <a:spcPct val="150000"/>
              </a:lnSpc>
              <a:buClr>
                <a:srgbClr val="005984"/>
              </a:buClr>
            </a:pPr>
            <a:endParaRPr lang="en-US" sz="800" dirty="0">
              <a:solidFill>
                <a:srgbClr val="005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 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Sadness 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Loneliness </a:t>
            </a:r>
          </a:p>
          <a:p>
            <a:pPr marL="285750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5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75A8D-BA91-4F03-877D-0F6578DE3250}"/>
              </a:ext>
            </a:extLst>
          </p:cNvPr>
          <p:cNvSpPr/>
          <p:nvPr/>
        </p:nvSpPr>
        <p:spPr>
          <a:xfrm>
            <a:off x="3788924" y="2774970"/>
            <a:ext cx="4572000" cy="2343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to treatment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control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roles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body image</a:t>
            </a:r>
          </a:p>
          <a:p>
            <a:pPr marL="742950" lvl="1" indent="-285750">
              <a:lnSpc>
                <a:spcPct val="150000"/>
              </a:lnSpc>
              <a:buClr>
                <a:srgbClr val="00598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self esteem </a:t>
            </a:r>
          </a:p>
        </p:txBody>
      </p:sp>
    </p:spTree>
    <p:extLst>
      <p:ext uri="{BB962C8B-B14F-4D97-AF65-F5344CB8AC3E}">
        <p14:creationId xmlns:p14="http://schemas.microsoft.com/office/powerpoint/2010/main" val="300083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743A3ED-6CE6-7798-4173-7886817AC76F}"/>
              </a:ext>
            </a:extLst>
          </p:cNvPr>
          <p:cNvSpPr txBox="1">
            <a:spLocks/>
          </p:cNvSpPr>
          <p:nvPr/>
        </p:nvSpPr>
        <p:spPr>
          <a:xfrm>
            <a:off x="646889" y="2492846"/>
            <a:ext cx="7782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65" dirty="0">
                <a:solidFill>
                  <a:srgbClr val="005984"/>
                </a:solidFill>
                <a:latin typeface="Garamond" panose="02020404030301010803" pitchFamily="18" charset="0"/>
              </a:rPr>
              <a:t>Recognizing the signs</a:t>
            </a:r>
            <a:endParaRPr lang="en-US" sz="3600" spc="160" dirty="0">
              <a:solidFill>
                <a:srgbClr val="00598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3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6" y="420695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359046" y="1466078"/>
            <a:ext cx="8353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warning signs of emotional distress include: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eating patterns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sleeping patterns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Anger, feeling edgy or lashing out at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Overwhelming sadness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Pulling away from people and things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energy or always feeling tired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 like you have to keep busy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Having unexplained aches and pains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 helpless or hopeless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Excessive smoking, drinking, or using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Excessive worry, anxiety, fear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Difficulty readjusting to home or work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Thinking of hurting or killing yourself or someone else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3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331E-0269-AA4E-B378-50F3F3AAE16E}"/>
              </a:ext>
            </a:extLst>
          </p:cNvPr>
          <p:cNvSpPr txBox="1"/>
          <p:nvPr/>
        </p:nvSpPr>
        <p:spPr>
          <a:xfrm>
            <a:off x="359046" y="440151"/>
            <a:ext cx="784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4"/>
                </a:solidFill>
                <a:latin typeface="Garamond" panose="02020404030301010803" pitchFamily="18" charset="0"/>
              </a:rPr>
              <a:t>Emotional Health Challenges in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2ADC7-02D3-894C-A16C-266526C5403A}"/>
              </a:ext>
            </a:extLst>
          </p:cNvPr>
          <p:cNvSpPr txBox="1"/>
          <p:nvPr/>
        </p:nvSpPr>
        <p:spPr>
          <a:xfrm>
            <a:off x="359047" y="1466078"/>
            <a:ext cx="75933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9A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warning signs of emotional distress include:</a:t>
            </a:r>
          </a:p>
          <a:p>
            <a:endParaRPr lang="en-US" b="1" dirty="0">
              <a:solidFill>
                <a:srgbClr val="2E9A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Anxiety can feel like: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can’t breathe, shortness of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can’t concentrate, or make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Feelings of dizziness, or that you might faint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Feelings of nausea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Irritability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Muscle tension,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 like you are going crazy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 to describe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remium Vector | Young man is sitting surrounded by stream of thoughts  chaos in head mental disorder anxiety">
            <a:extLst>
              <a:ext uri="{FF2B5EF4-FFF2-40B4-BE49-F238E27FC236}">
                <a16:creationId xmlns:a16="http://schemas.microsoft.com/office/drawing/2014/main" id="{AE05B4D6-5E8C-4A03-9F30-89E4B301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53" y="3486507"/>
            <a:ext cx="2435157" cy="28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4796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Bre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ing Slides_Natio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ding Slide_N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ing Slide_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1287</Words>
  <Application>Microsoft Office PowerPoint</Application>
  <PresentationFormat>On-screen Show (4:3)</PresentationFormat>
  <Paragraphs>226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BentonSans</vt:lpstr>
      <vt:lpstr>BentonSans Book</vt:lpstr>
      <vt:lpstr>BentonSans Medium</vt:lpstr>
      <vt:lpstr>Calibri</vt:lpstr>
      <vt:lpstr>Century Gothic</vt:lpstr>
      <vt:lpstr>Garamond</vt:lpstr>
      <vt:lpstr>Wingdings</vt:lpstr>
      <vt:lpstr>Presentation Cover</vt:lpstr>
      <vt:lpstr>Slide Break</vt:lpstr>
      <vt:lpstr>Presentation Slide</vt:lpstr>
      <vt:lpstr>Ending Slides_National</vt:lpstr>
      <vt:lpstr>Ending Slide_NJ</vt:lpstr>
      <vt:lpstr>Ending Slide_LI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Marissa Fors</cp:lastModifiedBy>
  <cp:revision>41</cp:revision>
  <dcterms:created xsi:type="dcterms:W3CDTF">2019-09-10T14:30:26Z</dcterms:created>
  <dcterms:modified xsi:type="dcterms:W3CDTF">2024-05-15T19:30:03Z</dcterms:modified>
</cp:coreProperties>
</file>