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42"/>
  </p:notesMasterIdLst>
  <p:handoutMasterIdLst>
    <p:handoutMasterId r:id="rId43"/>
  </p:handoutMasterIdLst>
  <p:sldIdLst>
    <p:sldId id="614" r:id="rId2"/>
    <p:sldId id="618" r:id="rId3"/>
    <p:sldId id="619" r:id="rId4"/>
    <p:sldId id="623" r:id="rId5"/>
    <p:sldId id="677" r:id="rId6"/>
    <p:sldId id="670" r:id="rId7"/>
    <p:sldId id="625" r:id="rId8"/>
    <p:sldId id="627" r:id="rId9"/>
    <p:sldId id="629" r:id="rId10"/>
    <p:sldId id="663" r:id="rId11"/>
    <p:sldId id="660" r:id="rId12"/>
    <p:sldId id="635" r:id="rId13"/>
    <p:sldId id="637" r:id="rId14"/>
    <p:sldId id="675" r:id="rId15"/>
    <p:sldId id="638" r:id="rId16"/>
    <p:sldId id="639" r:id="rId17"/>
    <p:sldId id="641" r:id="rId18"/>
    <p:sldId id="643" r:id="rId19"/>
    <p:sldId id="669" r:id="rId20"/>
    <p:sldId id="671" r:id="rId21"/>
    <p:sldId id="654" r:id="rId22"/>
    <p:sldId id="668" r:id="rId23"/>
    <p:sldId id="655" r:id="rId24"/>
    <p:sldId id="644" r:id="rId25"/>
    <p:sldId id="645" r:id="rId26"/>
    <p:sldId id="646" r:id="rId27"/>
    <p:sldId id="651" r:id="rId28"/>
    <p:sldId id="648" r:id="rId29"/>
    <p:sldId id="650" r:id="rId30"/>
    <p:sldId id="672" r:id="rId31"/>
    <p:sldId id="652" r:id="rId32"/>
    <p:sldId id="674" r:id="rId33"/>
    <p:sldId id="653" r:id="rId34"/>
    <p:sldId id="656" r:id="rId35"/>
    <p:sldId id="661" r:id="rId36"/>
    <p:sldId id="666" r:id="rId37"/>
    <p:sldId id="667" r:id="rId38"/>
    <p:sldId id="657" r:id="rId39"/>
    <p:sldId id="658" r:id="rId40"/>
    <p:sldId id="676" r:id="rId41"/>
  </p:sldIdLst>
  <p:sldSz cx="9144000" cy="6858000" type="screen4x3"/>
  <p:notesSz cx="6669088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celo Graziano Custódio" initials="MGC" lastIdx="1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F99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inimized">
    <p:restoredLeft sz="10949" autoAdjust="0"/>
    <p:restoredTop sz="96054" autoAdjust="0"/>
  </p:normalViewPr>
  <p:slideViewPr>
    <p:cSldViewPr snapToGrid="0">
      <p:cViewPr varScale="1">
        <p:scale>
          <a:sx n="123" d="100"/>
          <a:sy n="123" d="100"/>
        </p:scale>
        <p:origin x="2856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38BD-06DE-874B-9FBD-9A6604F2E82A}" type="datetimeFigureOut">
              <a:rPr lang="en-US" smtClean="0"/>
              <a:t>11/29/23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6466A-A7DD-2E42-B31F-5FFCF7DEE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9754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B2C0B6-4997-46D7-8A3D-7AD30697AC42}" type="datetimeFigureOut">
              <a:rPr lang="pt-BR" smtClean="0"/>
              <a:t>28/11/2023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9C67B-A041-4FF8-A3F6-871365156D9F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4834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fld id="{5240D42D-4EB6-CF43-AA1D-4CAB3899E43F}" type="slidenum">
              <a:rPr lang="en-US" sz="1200">
                <a:latin typeface="Arial" charset="0"/>
              </a:rPr>
              <a:pPr/>
              <a:t>2</a:t>
            </a:fld>
            <a:endParaRPr lang="en-US" sz="1200">
              <a:latin typeface="Arial" charset="0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36600"/>
            <a:ext cx="4960938" cy="3721100"/>
          </a:xfrm>
          <a:solidFill>
            <a:srgbClr val="FFFFFF"/>
          </a:solidFill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Unpublished data from a study at Baylor in 1996.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fld id="{4C936925-C555-3747-A838-36FCB0AA3F23}" type="slidenum">
              <a:rPr lang="en-US" sz="1200">
                <a:latin typeface="Times New Roman" charset="0"/>
              </a:rPr>
              <a:pPr/>
              <a:t>26</a:t>
            </a:fld>
            <a:endParaRPr lang="en-US" sz="1200">
              <a:latin typeface="Times New Roman" charset="0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fld id="{FEC63594-26CE-7140-A638-4CE75E64491F}" type="slidenum">
              <a:rPr lang="en-US" sz="1200">
                <a:latin typeface="Arial" charset="0"/>
              </a:rPr>
              <a:pPr/>
              <a:t>4</a:t>
            </a:fld>
            <a:endParaRPr lang="en-US" sz="1200">
              <a:latin typeface="Arial" charset="0"/>
            </a:endParaRPr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36600"/>
            <a:ext cx="4960938" cy="3721100"/>
          </a:xfrm>
          <a:solidFill>
            <a:srgbClr val="FFFFFF"/>
          </a:solidFill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Unpublished data from a study at Baylor in 1996.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fld id="{FEC63594-26CE-7140-A638-4CE75E64491F}" type="slidenum">
              <a:rPr lang="en-US" sz="1200">
                <a:latin typeface="Arial" charset="0"/>
              </a:rPr>
              <a:pPr/>
              <a:t>6</a:t>
            </a:fld>
            <a:endParaRPr lang="en-US" sz="1200">
              <a:latin typeface="Arial" charset="0"/>
            </a:endParaRPr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36600"/>
            <a:ext cx="4960938" cy="3721100"/>
          </a:xfrm>
          <a:solidFill>
            <a:srgbClr val="FFFFFF"/>
          </a:solidFill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Unpublished data from a study at Baylor in 1996.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fld id="{C2F7DD3A-C42D-2A4D-A6D5-ED5AFF9D6F49}" type="slidenum">
              <a:rPr lang="en-US" sz="1200">
                <a:latin typeface="Arial" charset="0"/>
              </a:rPr>
              <a:pPr/>
              <a:t>7</a:t>
            </a:fld>
            <a:endParaRPr lang="en-US" sz="1200">
              <a:latin typeface="Arial" charset="0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36600"/>
            <a:ext cx="4960938" cy="3721100"/>
          </a:xfrm>
          <a:solidFill>
            <a:srgbClr val="FFFFFF"/>
          </a:solidFill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Unpublished data from a study at Baylor in 1996.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fld id="{FE0258E7-2D42-3D4D-8FDC-7B421E0826F9}" type="slidenum">
              <a:rPr lang="en-US" sz="1200">
                <a:latin typeface="Arial" charset="0"/>
              </a:rPr>
              <a:pPr/>
              <a:t>9</a:t>
            </a:fld>
            <a:endParaRPr lang="en-US" sz="1200">
              <a:latin typeface="Arial" charset="0"/>
            </a:endParaRPr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36600"/>
            <a:ext cx="4960938" cy="3721100"/>
          </a:xfrm>
          <a:solidFill>
            <a:srgbClr val="FFFFFF"/>
          </a:solidFill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Unpublished data from a study at Baylor in 1996.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fld id="{E8F3F846-7589-7E42-ACEE-93B3C3160B55}" type="slidenum">
              <a:rPr lang="en-US" sz="1200">
                <a:latin typeface="Arial" charset="0"/>
              </a:rPr>
              <a:pPr/>
              <a:t>10</a:t>
            </a:fld>
            <a:endParaRPr lang="en-US" sz="1200">
              <a:latin typeface="Arial" charset="0"/>
            </a:endParaRPr>
          </a:p>
        </p:txBody>
      </p:sp>
      <p:sp>
        <p:nvSpPr>
          <p:cNvPr id="6246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fld id="{FE0258E7-2D42-3D4D-8FDC-7B421E0826F9}" type="slidenum">
              <a:rPr lang="en-US" sz="1200">
                <a:latin typeface="Arial" charset="0"/>
              </a:rPr>
              <a:pPr/>
              <a:t>11</a:t>
            </a:fld>
            <a:endParaRPr lang="en-US" sz="1200">
              <a:latin typeface="Arial" charset="0"/>
            </a:endParaRPr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36600"/>
            <a:ext cx="4960938" cy="3721100"/>
          </a:xfrm>
          <a:solidFill>
            <a:srgbClr val="FFFFFF"/>
          </a:solidFill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Unpublished data from a study at Baylor in 1996.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fld id="{91DE576E-5BAF-5149-AD59-221C9BD604A2}" type="slidenum">
              <a:rPr lang="en-US" sz="1200">
                <a:latin typeface="Arial" charset="0"/>
              </a:rPr>
              <a:pPr/>
              <a:t>19</a:t>
            </a:fld>
            <a:endParaRPr lang="en-US" sz="1200">
              <a:latin typeface="Arial" charset="0"/>
            </a:endParaRPr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fld id="{91DE576E-5BAF-5149-AD59-221C9BD604A2}" type="slidenum">
              <a:rPr lang="en-US" sz="1200">
                <a:latin typeface="Arial" charset="0"/>
              </a:rPr>
              <a:pPr/>
              <a:t>20</a:t>
            </a:fld>
            <a:endParaRPr lang="en-US" sz="1200">
              <a:latin typeface="Arial" charset="0"/>
            </a:endParaRPr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AD3B2C-CB45-4FEB-A041-18EA7C78E6EA}" type="datetimeFigureOut">
              <a:rPr lang="pt-B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28/11/2023</a:t>
            </a:fld>
            <a:endParaRPr lang="pt-BR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4D0C0B-66D5-497C-A375-69B455540B84}" type="slidenum">
              <a:rPr lang="pt-BR" altLang="pt-BR" smtClean="0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t-BR" altLang="pt-BR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8139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D17F397-EA2E-4F49-AB98-215F47A188FB}" type="datetimeFigureOut">
              <a:rPr lang="pt-B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28/11/2023</a:t>
            </a:fld>
            <a:endParaRPr lang="pt-BR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BAD26E0-B8AC-4D17-AC89-23AEC54D3E15}" type="slidenum">
              <a:rPr lang="pt-BR" altLang="pt-BR" smtClean="0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t-BR" altLang="pt-BR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993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199890D-341A-49AF-A245-1A0D4CEA8C0A}" type="datetimeFigureOut">
              <a:rPr lang="pt-B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28/11/2023</a:t>
            </a:fld>
            <a:endParaRPr lang="pt-BR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86C3D2-AD97-4BEA-BC75-6DF328C17484}" type="slidenum">
              <a:rPr lang="pt-BR" altLang="pt-BR" smtClean="0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t-BR" altLang="pt-BR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183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4B6991-3EDB-425C-BA35-095E2084990E}" type="datetimeFigureOut">
              <a:rPr lang="pt-B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28/11/2023</a:t>
            </a:fld>
            <a:endParaRPr lang="pt-BR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944C95-BC39-4A64-9BA4-0B4B761E1BD8}" type="slidenum">
              <a:rPr lang="pt-BR" altLang="pt-BR" smtClean="0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t-BR" altLang="pt-BR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155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01DEEFC-CBAB-4F87-B57B-226314A54C1D}" type="datetimeFigureOut">
              <a:rPr lang="pt-B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28/11/2023</a:t>
            </a:fld>
            <a:endParaRPr lang="pt-BR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1FDEC8-1DE3-4DD3-AFDF-F27EC90DE255}" type="slidenum">
              <a:rPr lang="pt-BR" altLang="pt-BR" smtClean="0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t-BR" altLang="pt-BR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8192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91D87A-17B4-4CFB-8A1A-001CE5710D01}" type="datetimeFigureOut">
              <a:rPr lang="pt-B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28/11/2023</a:t>
            </a:fld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5A1C7C-5698-4F3D-AF2B-BF100389ECAD}" type="slidenum">
              <a:rPr lang="pt-BR" altLang="pt-BR" smtClean="0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t-BR" altLang="pt-BR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362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D9BFC88-F7D4-4C49-8FE1-953AD5BD8AB3}" type="datetimeFigureOut">
              <a:rPr lang="pt-B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28/11/2023</a:t>
            </a:fld>
            <a:endParaRPr lang="pt-BR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6F9CE6-2C92-46DC-B8C6-CD190601C3BD}" type="slidenum">
              <a:rPr lang="pt-BR" altLang="pt-BR" smtClean="0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t-BR" altLang="pt-BR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367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6880171-3218-4453-AFD0-1816D09082F8}" type="datetimeFigureOut">
              <a:rPr lang="pt-B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28/11/2023</a:t>
            </a:fld>
            <a:endParaRPr lang="pt-BR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25C128-0EC2-4E80-85F3-295FA0EDD5E2}" type="slidenum">
              <a:rPr lang="pt-BR" altLang="pt-BR" smtClean="0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t-BR" altLang="pt-BR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363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6F78AD-2FC6-45F2-876E-97BFD3200AFE}" type="datetimeFigureOut">
              <a:rPr lang="pt-B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28/11/2023</a:t>
            </a:fld>
            <a:endParaRPr lang="pt-BR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D49FA6-8901-460B-A8CD-591419AA1BD9}" type="slidenum">
              <a:rPr lang="pt-BR" altLang="pt-BR" smtClean="0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t-BR" altLang="pt-BR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04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F1FD79-6DD6-4F83-AE85-9107E1D0434D}" type="datetimeFigureOut">
              <a:rPr lang="pt-B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28/11/2023</a:t>
            </a:fld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88DF08-205C-4C41-B11E-FB7A2735D69D}" type="slidenum">
              <a:rPr lang="pt-BR" altLang="pt-BR" smtClean="0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t-BR" altLang="pt-BR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531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76C80C-ACBC-4D23-9426-35D3F0B44803}" type="datetimeFigureOut">
              <a:rPr lang="pt-B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28/11/2023</a:t>
            </a:fld>
            <a:endParaRPr lang="pt-BR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FD42387-6C96-44B6-84DF-7E419C54140D}" type="slidenum">
              <a:rPr lang="pt-BR" altLang="pt-BR" smtClean="0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t-BR" altLang="pt-BR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910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1362" y="0"/>
            <a:ext cx="7543800" cy="110066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574800"/>
            <a:ext cx="7543801" cy="429429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V="1">
            <a:off x="558800" y="1032933"/>
            <a:ext cx="7907867" cy="16934"/>
          </a:xfrm>
          <a:prstGeom prst="line">
            <a:avLst/>
          </a:prstGeom>
          <a:ln w="3810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 flipV="1">
            <a:off x="0" y="6316133"/>
            <a:ext cx="9144000" cy="1"/>
          </a:xfrm>
          <a:prstGeom prst="line">
            <a:avLst/>
          </a:prstGeom>
          <a:ln w="5715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6" descr="MSK_logo_simp_hor_r_rev_p.pdf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8663" y="6446938"/>
            <a:ext cx="1134532" cy="411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443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 txBox="1">
            <a:spLocks noChangeArrowheads="1"/>
          </p:cNvSpPr>
          <p:nvPr/>
        </p:nvSpPr>
        <p:spPr bwMode="auto">
          <a:xfrm>
            <a:off x="338667" y="1041402"/>
            <a:ext cx="85344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4572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br>
              <a:rPr lang="en-US" sz="5400" b="1" dirty="0">
                <a:latin typeface="+mj-lt"/>
                <a:cs typeface="Franklin Gothic Medium"/>
              </a:rPr>
            </a:br>
            <a:r>
              <a:rPr lang="en-US" sz="5400" b="1" dirty="0">
                <a:solidFill>
                  <a:srgbClr val="0070C0"/>
                </a:solidFill>
                <a:latin typeface="+mj-lt"/>
                <a:cs typeface="Franklin Gothic Medium"/>
              </a:rPr>
              <a:t>Sexual Function Outcomes After Prostate Cancer Therapy</a:t>
            </a:r>
          </a:p>
          <a:p>
            <a:pPr algn="ctr" eaLnBrk="1" hangingPunct="1">
              <a:defRPr/>
            </a:pPr>
            <a:r>
              <a:rPr lang="en-US" sz="4000" b="1" dirty="0">
                <a:solidFill>
                  <a:srgbClr val="0070C0"/>
                </a:solidFill>
                <a:latin typeface="+mj-lt"/>
                <a:cs typeface="Franklin Gothic Medium"/>
              </a:rPr>
              <a:t>Know Your Goals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97933" y="3903125"/>
            <a:ext cx="8458200" cy="32004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defTabSz="457200" eaLnBrk="1" fontAlgn="auto" hangingPunct="1">
              <a:spcBef>
                <a:spcPct val="20000"/>
              </a:spcBef>
              <a:spcAft>
                <a:spcPts val="0"/>
              </a:spcAft>
              <a:buFont typeface="Wingdings" pitchFamily="-106" charset="2"/>
              <a:buNone/>
              <a:defRPr/>
            </a:pPr>
            <a:endParaRPr lang="en-US" sz="2800" baseline="30000" dirty="0">
              <a:latin typeface="+mj-lt"/>
              <a:cs typeface="Franklin Gothic Medium"/>
            </a:endParaRPr>
          </a:p>
          <a:p>
            <a:pPr algn="ctr" defTabSz="457200" eaLnBrk="1" fontAlgn="auto" hangingPunct="1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3200" b="1" dirty="0">
                <a:latin typeface="+mj-lt"/>
                <a:ea typeface="Arial" pitchFamily="-106" charset="0"/>
                <a:cs typeface="Franklin Gothic Medium"/>
              </a:rPr>
              <a:t>John P. Mulhall MD MSc FECSM FACS FRCSI</a:t>
            </a:r>
            <a:endParaRPr lang="en-US" sz="2400" b="1" dirty="0">
              <a:latin typeface="+mj-lt"/>
              <a:ea typeface="Arial" pitchFamily="-106" charset="0"/>
              <a:cs typeface="Franklin Gothic Medium"/>
            </a:endParaRPr>
          </a:p>
          <a:p>
            <a:pPr algn="ctr" defTabSz="457200" eaLnBrk="1" fontAlgn="auto" hangingPunct="1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sz="2400" dirty="0">
                <a:latin typeface="+mj-lt"/>
                <a:cs typeface="Franklin Gothic Medium"/>
              </a:rPr>
              <a:t>Director, Sexual &amp; Reproductive Medicine</a:t>
            </a:r>
          </a:p>
          <a:p>
            <a:pPr algn="ctr" defTabSz="457200" eaLnBrk="1" fontAlgn="auto" hangingPunct="1">
              <a:spcBef>
                <a:spcPct val="20000"/>
              </a:spcBef>
              <a:spcAft>
                <a:spcPts val="0"/>
              </a:spcAft>
              <a:buFont typeface="Wingdings" pitchFamily="-106" charset="2"/>
              <a:buNone/>
              <a:defRPr/>
            </a:pPr>
            <a:r>
              <a:rPr lang="en-US" sz="2400" dirty="0">
                <a:latin typeface="+mj-lt"/>
                <a:cs typeface="Franklin Gothic Medium"/>
              </a:rPr>
              <a:t>Urology Service</a:t>
            </a:r>
          </a:p>
          <a:p>
            <a:pPr algn="ctr" defTabSz="457200" eaLnBrk="1" fontAlgn="auto" hangingPunct="1">
              <a:spcBef>
                <a:spcPct val="20000"/>
              </a:spcBef>
              <a:spcAft>
                <a:spcPts val="0"/>
              </a:spcAft>
              <a:buFont typeface="Wingdings" pitchFamily="-106" charset="2"/>
              <a:buNone/>
              <a:defRPr/>
            </a:pPr>
            <a:r>
              <a:rPr lang="en-US" sz="2400" dirty="0">
                <a:latin typeface="+mj-lt"/>
                <a:cs typeface="Franklin Gothic Medium"/>
              </a:rPr>
              <a:t> Memorial Sloan Kettering Cancer Center, NY, USA</a:t>
            </a:r>
          </a:p>
        </p:txBody>
      </p:sp>
    </p:spTree>
    <p:extLst>
      <p:ext uri="{BB962C8B-B14F-4D97-AF65-F5344CB8AC3E}">
        <p14:creationId xmlns:p14="http://schemas.microsoft.com/office/powerpoint/2010/main" val="1616257112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AutoShape 2"/>
          <p:cNvSpPr>
            <a:spLocks noChangeArrowheads="1"/>
          </p:cNvSpPr>
          <p:nvPr/>
        </p:nvSpPr>
        <p:spPr bwMode="auto">
          <a:xfrm>
            <a:off x="2743200" y="2066925"/>
            <a:ext cx="4038600" cy="2971800"/>
          </a:xfrm>
          <a:prstGeom prst="triangle">
            <a:avLst>
              <a:gd name="adj" fmla="val 50000"/>
            </a:avLst>
          </a:prstGeom>
          <a:solidFill>
            <a:schemeClr val="bg2">
              <a:lumMod val="75000"/>
            </a:schemeClr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 b="1">
              <a:solidFill>
                <a:srgbClr val="000090"/>
              </a:solidFill>
              <a:latin typeface="+mj-lt"/>
              <a:cs typeface="Arial" charset="0"/>
            </a:endParaRPr>
          </a:p>
        </p:txBody>
      </p:sp>
      <p:sp>
        <p:nvSpPr>
          <p:cNvPr id="61442" name="Text Box 3"/>
          <p:cNvSpPr txBox="1">
            <a:spLocks noChangeArrowheads="1"/>
          </p:cNvSpPr>
          <p:nvPr/>
        </p:nvSpPr>
        <p:spPr bwMode="auto">
          <a:xfrm rot="-3385664">
            <a:off x="1307307" y="3131671"/>
            <a:ext cx="43322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 algn="ctr"/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+mj-lt"/>
                <a:cs typeface="Arial" charset="0"/>
              </a:rPr>
              <a:t>Blood Vessel Damage</a:t>
            </a:r>
          </a:p>
        </p:txBody>
      </p:sp>
      <p:sp>
        <p:nvSpPr>
          <p:cNvPr id="61443" name="Text Box 4"/>
          <p:cNvSpPr txBox="1">
            <a:spLocks noChangeArrowheads="1"/>
          </p:cNvSpPr>
          <p:nvPr/>
        </p:nvSpPr>
        <p:spPr bwMode="auto">
          <a:xfrm rot="3396075">
            <a:off x="4981164" y="3012076"/>
            <a:ext cx="196092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+mj-lt"/>
                <a:cs typeface="Arial" charset="0"/>
              </a:rPr>
              <a:t>Nerve Injury</a:t>
            </a:r>
          </a:p>
        </p:txBody>
      </p:sp>
      <p:sp>
        <p:nvSpPr>
          <p:cNvPr id="61444" name="Text Box 5"/>
          <p:cNvSpPr txBox="1">
            <a:spLocks noChangeArrowheads="1"/>
          </p:cNvSpPr>
          <p:nvPr/>
        </p:nvSpPr>
        <p:spPr bwMode="auto">
          <a:xfrm>
            <a:off x="2286000" y="5031797"/>
            <a:ext cx="4800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 algn="ctr"/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+mj-lt"/>
                <a:cs typeface="Arial" charset="0"/>
              </a:rPr>
              <a:t>Muscle Damage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65669" y="355597"/>
            <a:ext cx="26324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0070C0"/>
                </a:solidFill>
                <a:latin typeface="+mj-lt"/>
              </a:rPr>
              <a:t>Cause of ED</a:t>
            </a:r>
          </a:p>
        </p:txBody>
      </p:sp>
    </p:spTree>
    <p:extLst>
      <p:ext uri="{BB962C8B-B14F-4D97-AF65-F5344CB8AC3E}">
        <p14:creationId xmlns:p14="http://schemas.microsoft.com/office/powerpoint/2010/main" val="1401110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>
          <a:xfrm>
            <a:off x="473605" y="406400"/>
            <a:ext cx="8915400" cy="628650"/>
          </a:xfrm>
        </p:spPr>
        <p:txBody>
          <a:bodyPr lIns="90488" tIns="44450" rIns="90488" bIns="44450" anchor="b"/>
          <a:lstStyle/>
          <a:p>
            <a:pPr eaLnBrk="1" hangingPunct="1">
              <a:defRPr/>
            </a:pPr>
            <a:r>
              <a:rPr lang="en-US" sz="3600" dirty="0">
                <a:solidFill>
                  <a:srgbClr val="0070C0"/>
                </a:solidFill>
              </a:rPr>
              <a:t>Erectile Function Preservation</a:t>
            </a:r>
          </a:p>
        </p:txBody>
      </p:sp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8800" y="1236518"/>
            <a:ext cx="7772400" cy="5715000"/>
          </a:xfrm>
        </p:spPr>
        <p:txBody>
          <a:bodyPr>
            <a:noAutofit/>
          </a:bodyPr>
          <a:lstStyle/>
          <a:p>
            <a:pPr eaLnBrk="1" hangingPunct="1">
              <a:buFont typeface="Arial"/>
              <a:buChar char="•"/>
              <a:defRPr/>
            </a:pPr>
            <a:r>
              <a:rPr lang="en-US" sz="2400" dirty="0">
                <a:solidFill>
                  <a:srgbClr val="3C3C3C"/>
                </a:solidFill>
                <a:latin typeface="+mj-lt"/>
              </a:rPr>
              <a:t>Degree of nerve sparing (RP)</a:t>
            </a:r>
          </a:p>
          <a:p>
            <a:pPr eaLnBrk="1" hangingPunct="1">
              <a:buFont typeface="Arial"/>
              <a:buChar char="•"/>
              <a:defRPr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Preoperative erectile function (RP, RT)</a:t>
            </a:r>
          </a:p>
          <a:p>
            <a:pPr eaLnBrk="1" hangingPunct="1">
              <a:buFont typeface="Arial"/>
              <a:buChar char="•"/>
              <a:defRPr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Patient age (RP, RT, ADT)</a:t>
            </a:r>
          </a:p>
          <a:p>
            <a:pPr eaLnBrk="1" hangingPunct="1">
              <a:buFont typeface="Arial"/>
              <a:buChar char="•"/>
              <a:defRPr/>
            </a:pPr>
            <a:r>
              <a:rPr lang="en-US" sz="2400" dirty="0">
                <a:solidFill>
                  <a:srgbClr val="3C3C3C"/>
                </a:solidFill>
                <a:latin typeface="+mj-lt"/>
              </a:rPr>
              <a:t>Physician experience (RP, RT)</a:t>
            </a:r>
          </a:p>
          <a:p>
            <a:pPr eaLnBrk="1" hangingPunct="1">
              <a:buFont typeface="Arial"/>
              <a:buChar char="•"/>
              <a:defRPr/>
            </a:pPr>
            <a:r>
              <a:rPr lang="en-US" sz="2400" dirty="0">
                <a:solidFill>
                  <a:srgbClr val="3C3C3C"/>
                </a:solidFill>
                <a:latin typeface="+mj-lt"/>
              </a:rPr>
              <a:t>Physician volume (RP, RT)</a:t>
            </a:r>
          </a:p>
          <a:p>
            <a:pPr eaLnBrk="1" hangingPunct="1">
              <a:buFont typeface="Arial"/>
              <a:buChar char="•"/>
              <a:defRPr/>
            </a:pPr>
            <a:r>
              <a:rPr lang="en-US" sz="2400" dirty="0">
                <a:solidFill>
                  <a:srgbClr val="3C3C3C"/>
                </a:solidFill>
                <a:latin typeface="+mj-lt"/>
              </a:rPr>
              <a:t>Medical conditions: DM, OSA, low T levels (RP, RT, ADT)</a:t>
            </a:r>
          </a:p>
          <a:p>
            <a:pPr eaLnBrk="1" hangingPunct="1">
              <a:buFont typeface="Arial"/>
              <a:buChar char="•"/>
              <a:defRPr/>
            </a:pPr>
            <a:r>
              <a:rPr lang="en-US" sz="2400" dirty="0">
                <a:solidFill>
                  <a:srgbClr val="3C3C3C"/>
                </a:solidFill>
                <a:latin typeface="+mj-lt"/>
              </a:rPr>
              <a:t>Duration of ADT</a:t>
            </a:r>
          </a:p>
          <a:p>
            <a:pPr eaLnBrk="1" hangingPunct="1">
              <a:buFont typeface="Arial"/>
              <a:buChar char="•"/>
              <a:defRPr/>
            </a:pPr>
            <a:r>
              <a:rPr lang="en-US" sz="2400" dirty="0">
                <a:solidFill>
                  <a:srgbClr val="3C3C3C"/>
                </a:solidFill>
                <a:latin typeface="+mj-lt"/>
              </a:rPr>
              <a:t>Pre-treatment testosterone levels (RP)</a:t>
            </a:r>
          </a:p>
          <a:p>
            <a:pPr eaLnBrk="1" hangingPunct="1">
              <a:buFont typeface="Arial"/>
              <a:buChar char="•"/>
              <a:defRPr/>
            </a:pPr>
            <a:endParaRPr lang="en-US" sz="2400" dirty="0">
              <a:solidFill>
                <a:srgbClr val="3C3C3C"/>
              </a:solidFill>
              <a:latin typeface="+mj-lt"/>
            </a:endParaRPr>
          </a:p>
          <a:p>
            <a:pPr eaLnBrk="1" hangingPunct="1">
              <a:buFont typeface="Arial"/>
              <a:buChar char="•"/>
              <a:defRPr/>
            </a:pPr>
            <a:endParaRPr lang="en-US" sz="2400" dirty="0">
              <a:solidFill>
                <a:srgbClr val="3C3C3C"/>
              </a:solidFill>
              <a:latin typeface="+mj-lt"/>
            </a:endParaRPr>
          </a:p>
          <a:p>
            <a:pPr eaLnBrk="1" hangingPunct="1">
              <a:buFont typeface="Arial"/>
              <a:buChar char="•"/>
              <a:defRPr/>
            </a:pPr>
            <a:endParaRPr lang="en-US" sz="2400" dirty="0">
              <a:solidFill>
                <a:srgbClr val="3C3C3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33178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5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480733"/>
            <a:ext cx="8229600" cy="189653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6000" dirty="0">
                <a:solidFill>
                  <a:srgbClr val="0070C0"/>
                </a:solidFill>
              </a:rPr>
              <a:t>One Man’s Opinion …</a:t>
            </a:r>
            <a:endParaRPr lang="en-US" sz="6000" dirty="0">
              <a:solidFill>
                <a:srgbClr val="0070C0"/>
              </a:solidFill>
              <a:ea typeface="+mj-ea"/>
              <a:cs typeface="+mj-cs"/>
            </a:endParaRPr>
          </a:p>
        </p:txBody>
      </p:sp>
      <p:pic>
        <p:nvPicPr>
          <p:cNvPr id="4" name="Picture 3" descr="MSK_logo_simp_hor_r_rev_p.pd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8663" y="6446938"/>
            <a:ext cx="1134532" cy="411062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0" y="6316133"/>
            <a:ext cx="9144000" cy="1"/>
          </a:xfrm>
          <a:prstGeom prst="line">
            <a:avLst/>
          </a:prstGeom>
          <a:ln w="5715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5823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9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5133" y="931333"/>
            <a:ext cx="7442199" cy="322580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n-US" sz="4000" dirty="0">
                <a:solidFill>
                  <a:schemeClr val="tx1"/>
                </a:solidFill>
                <a:ea typeface="+mj-ea"/>
                <a:cs typeface="+mj-cs"/>
              </a:rPr>
              <a:t>Obsessive </a:t>
            </a:r>
            <a:r>
              <a:rPr lang="en-US" sz="4000" dirty="0" err="1">
                <a:solidFill>
                  <a:schemeClr val="tx1"/>
                </a:solidFill>
                <a:ea typeface="+mj-ea"/>
                <a:cs typeface="+mj-cs"/>
              </a:rPr>
              <a:t>Oncocentricity</a:t>
            </a:r>
            <a:endParaRPr lang="en-US" sz="4000" dirty="0">
              <a:solidFill>
                <a:schemeClr val="tx1"/>
              </a:solidFill>
              <a:ea typeface="+mj-ea"/>
              <a:cs typeface="+mj-cs"/>
            </a:endParaRPr>
          </a:p>
        </p:txBody>
      </p:sp>
      <p:sp>
        <p:nvSpPr>
          <p:cNvPr id="56322" name="TextBox 2"/>
          <p:cNvSpPr txBox="1">
            <a:spLocks noChangeArrowheads="1"/>
          </p:cNvSpPr>
          <p:nvPr/>
        </p:nvSpPr>
        <p:spPr bwMode="auto">
          <a:xfrm>
            <a:off x="7696200" y="381000"/>
            <a:ext cx="906463" cy="8302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4800" b="1" dirty="0">
                <a:solidFill>
                  <a:srgbClr val="FFFFFF"/>
                </a:solidFill>
                <a:latin typeface="+mj-lt"/>
              </a:rPr>
              <a:t>#2</a:t>
            </a:r>
          </a:p>
        </p:txBody>
      </p:sp>
      <p:pic>
        <p:nvPicPr>
          <p:cNvPr id="4" name="Picture 3" descr="MSK_logo_simp_hor_r_rev_p.pd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8663" y="6446938"/>
            <a:ext cx="1134532" cy="411062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0" y="6316133"/>
            <a:ext cx="9144000" cy="1"/>
          </a:xfrm>
          <a:prstGeom prst="line">
            <a:avLst/>
          </a:prstGeom>
          <a:ln w="5715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21772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9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5133" y="931333"/>
            <a:ext cx="7442199" cy="322580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n-US" sz="4000" dirty="0">
                <a:solidFill>
                  <a:schemeClr val="tx1"/>
                </a:solidFill>
                <a:ea typeface="+mj-ea"/>
                <a:cs typeface="+mj-cs"/>
              </a:rPr>
              <a:t>You think that your treating clinician will tell you all you need to hear, when in fact, the physician will tell you what they think you need to hear</a:t>
            </a:r>
          </a:p>
        </p:txBody>
      </p:sp>
      <p:sp>
        <p:nvSpPr>
          <p:cNvPr id="56322" name="TextBox 2"/>
          <p:cNvSpPr txBox="1">
            <a:spLocks noChangeArrowheads="1"/>
          </p:cNvSpPr>
          <p:nvPr/>
        </p:nvSpPr>
        <p:spPr bwMode="auto">
          <a:xfrm>
            <a:off x="7696200" y="381000"/>
            <a:ext cx="906463" cy="8302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4800" b="1" dirty="0">
                <a:solidFill>
                  <a:srgbClr val="FFFFFF"/>
                </a:solidFill>
                <a:latin typeface="+mj-lt"/>
              </a:rPr>
              <a:t>#2</a:t>
            </a:r>
          </a:p>
        </p:txBody>
      </p:sp>
      <p:pic>
        <p:nvPicPr>
          <p:cNvPr id="4" name="Picture 3" descr="MSK_logo_simp_hor_r_rev_p.pd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8663" y="6446938"/>
            <a:ext cx="1134532" cy="411062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0" y="6316133"/>
            <a:ext cx="9144000" cy="1"/>
          </a:xfrm>
          <a:prstGeom prst="line">
            <a:avLst/>
          </a:prstGeom>
          <a:ln w="5715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99411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4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63600" y="1270000"/>
            <a:ext cx="7450667" cy="284480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n-US" sz="4000" dirty="0">
                <a:ea typeface="+mj-ea"/>
                <a:cs typeface="+mj-cs"/>
              </a:rPr>
              <a:t>Don’t be afraid to ask why active surveillance is not an option for you</a:t>
            </a:r>
          </a:p>
        </p:txBody>
      </p:sp>
      <p:sp>
        <p:nvSpPr>
          <p:cNvPr id="57346" name="TextBox 2"/>
          <p:cNvSpPr txBox="1">
            <a:spLocks noChangeArrowheads="1"/>
          </p:cNvSpPr>
          <p:nvPr/>
        </p:nvSpPr>
        <p:spPr bwMode="auto">
          <a:xfrm>
            <a:off x="7696200" y="381000"/>
            <a:ext cx="9064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4800" b="1" dirty="0">
                <a:solidFill>
                  <a:srgbClr val="FFFFFF"/>
                </a:solidFill>
                <a:latin typeface="+mj-lt"/>
              </a:rPr>
              <a:t>#3</a:t>
            </a:r>
          </a:p>
        </p:txBody>
      </p:sp>
      <p:pic>
        <p:nvPicPr>
          <p:cNvPr id="4" name="Picture 3" descr="MSK_logo_simp_hor_r_rev_p.pd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8663" y="6446938"/>
            <a:ext cx="1134532" cy="411062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0" y="6316133"/>
            <a:ext cx="9144000" cy="1"/>
          </a:xfrm>
          <a:prstGeom prst="line">
            <a:avLst/>
          </a:prstGeom>
          <a:ln w="5715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139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9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5133" y="914404"/>
            <a:ext cx="7408334" cy="322580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n-US" sz="4000" dirty="0">
                <a:solidFill>
                  <a:srgbClr val="000000"/>
                </a:solidFill>
              </a:rPr>
              <a:t>Before committing to a treatment t</a:t>
            </a:r>
            <a:r>
              <a:rPr lang="en-US" sz="4000" dirty="0">
                <a:solidFill>
                  <a:srgbClr val="000000"/>
                </a:solidFill>
                <a:ea typeface="+mj-ea"/>
                <a:cs typeface="+mj-cs"/>
              </a:rPr>
              <a:t>hink seriously about how important your future sex life is</a:t>
            </a:r>
          </a:p>
        </p:txBody>
      </p:sp>
      <p:sp>
        <p:nvSpPr>
          <p:cNvPr id="59394" name="TextBox 2"/>
          <p:cNvSpPr txBox="1">
            <a:spLocks noChangeArrowheads="1"/>
          </p:cNvSpPr>
          <p:nvPr/>
        </p:nvSpPr>
        <p:spPr bwMode="auto">
          <a:xfrm>
            <a:off x="7772400" y="381000"/>
            <a:ext cx="9064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4800" b="1" dirty="0">
                <a:solidFill>
                  <a:srgbClr val="FFFFFF"/>
                </a:solidFill>
                <a:latin typeface="+mj-lt"/>
              </a:rPr>
              <a:t>#4</a:t>
            </a:r>
          </a:p>
        </p:txBody>
      </p:sp>
      <p:pic>
        <p:nvPicPr>
          <p:cNvPr id="4" name="Picture 3" descr="MSK_logo_simp_hor_r_rev_p.pd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8663" y="6446938"/>
            <a:ext cx="1134532" cy="411062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0" y="6316133"/>
            <a:ext cx="9144000" cy="1"/>
          </a:xfrm>
          <a:prstGeom prst="line">
            <a:avLst/>
          </a:prstGeom>
          <a:ln w="5715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01096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9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31333" y="829734"/>
            <a:ext cx="7399867" cy="322580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n-US" sz="4000" dirty="0">
                <a:solidFill>
                  <a:srgbClr val="000000"/>
                </a:solidFill>
                <a:ea typeface="+mj-ea"/>
                <a:cs typeface="+mj-cs"/>
              </a:rPr>
              <a:t>Understand what your treating physician means by “erectile function preservation/recovery”</a:t>
            </a:r>
          </a:p>
        </p:txBody>
      </p:sp>
      <p:sp>
        <p:nvSpPr>
          <p:cNvPr id="61442" name="TextBox 2"/>
          <p:cNvSpPr txBox="1">
            <a:spLocks noChangeArrowheads="1"/>
          </p:cNvSpPr>
          <p:nvPr/>
        </p:nvSpPr>
        <p:spPr bwMode="auto">
          <a:xfrm>
            <a:off x="7696200" y="304800"/>
            <a:ext cx="906463" cy="8302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4800" b="1" dirty="0">
                <a:solidFill>
                  <a:srgbClr val="FFFFFF"/>
                </a:solidFill>
                <a:latin typeface="+mj-lt"/>
              </a:rPr>
              <a:t>#6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0" y="6316133"/>
            <a:ext cx="9144000" cy="1"/>
          </a:xfrm>
          <a:prstGeom prst="line">
            <a:avLst/>
          </a:prstGeom>
          <a:ln w="5715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97055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0533" y="1574800"/>
            <a:ext cx="7416799" cy="251460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n-US" sz="4000" dirty="0">
                <a:solidFill>
                  <a:srgbClr val="000000"/>
                </a:solidFill>
              </a:rPr>
              <a:t>Get realistic expectations about the time-frame for sexual function recovery/preservation</a:t>
            </a:r>
          </a:p>
        </p:txBody>
      </p:sp>
      <p:sp>
        <p:nvSpPr>
          <p:cNvPr id="63490" name="TextBox 2"/>
          <p:cNvSpPr txBox="1">
            <a:spLocks noChangeArrowheads="1"/>
          </p:cNvSpPr>
          <p:nvPr/>
        </p:nvSpPr>
        <p:spPr bwMode="auto">
          <a:xfrm>
            <a:off x="7696200" y="381000"/>
            <a:ext cx="9064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4800" b="1" dirty="0">
                <a:solidFill>
                  <a:srgbClr val="FFFFFF"/>
                </a:solidFill>
                <a:latin typeface="+mj-lt"/>
              </a:rPr>
              <a:t>#8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0" y="6316133"/>
            <a:ext cx="9144000" cy="1"/>
          </a:xfrm>
          <a:prstGeom prst="line">
            <a:avLst/>
          </a:prstGeom>
          <a:ln w="5715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69269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36033" y="147110"/>
            <a:ext cx="8724900" cy="914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dirty="0">
                <a:solidFill>
                  <a:srgbClr val="0070C0"/>
                </a:solidFill>
                <a:cs typeface="+mj-cs"/>
              </a:rPr>
              <a:t>EF Recovery after RP</a:t>
            </a:r>
          </a:p>
        </p:txBody>
      </p:sp>
      <p:graphicFrame>
        <p:nvGraphicFramePr>
          <p:cNvPr id="3584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6194692"/>
              </p:ext>
            </p:extLst>
          </p:nvPr>
        </p:nvGraphicFramePr>
        <p:xfrm>
          <a:off x="1136650" y="1151467"/>
          <a:ext cx="6877050" cy="505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 Sheet" r:id="rId3" imgW="3352800" imgH="2590800" progId="SPLUSGraphSheetFileType">
                  <p:embed/>
                </p:oleObj>
              </mc:Choice>
              <mc:Fallback>
                <p:oleObj name="Graph Sheet" r:id="rId3" imgW="3352800" imgH="2590800" progId="SPLUSGraphSheetFileTyp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714" t="8426" r="5484" b="3326"/>
                      <a:stretch>
                        <a:fillRect/>
                      </a:stretch>
                    </p:blipFill>
                    <p:spPr bwMode="auto">
                      <a:xfrm>
                        <a:off x="1136650" y="1151467"/>
                        <a:ext cx="6877050" cy="5054600"/>
                      </a:xfrm>
                      <a:prstGeom prst="rect">
                        <a:avLst/>
                      </a:prstGeom>
                      <a:noFill/>
                      <a:ln w="76200" cmpd="tri">
                        <a:solidFill>
                          <a:srgbClr val="FFFFFF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6715828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524405" y="431800"/>
            <a:ext cx="8915400" cy="628650"/>
          </a:xfrm>
        </p:spPr>
        <p:txBody>
          <a:bodyPr lIns="90488" tIns="44450" rIns="90488" bIns="44450" anchor="b">
            <a:normAutofit fontScale="90000"/>
          </a:bodyPr>
          <a:lstStyle/>
          <a:p>
            <a:pPr eaLnBrk="1" hangingPunct="1">
              <a:defRPr/>
            </a:pPr>
            <a:r>
              <a:rPr lang="en-US" dirty="0">
                <a:solidFill>
                  <a:srgbClr val="0070C0"/>
                </a:solidFill>
              </a:rPr>
              <a:t>Disclosures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4603" y="1236518"/>
            <a:ext cx="8165716" cy="571500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  <a:defRPr/>
            </a:pPr>
            <a:r>
              <a:rPr lang="en-US" sz="2400" b="1" dirty="0">
                <a:solidFill>
                  <a:srgbClr val="0070C0"/>
                </a:solidFill>
                <a:latin typeface="+mj-lt"/>
              </a:rPr>
              <a:t>Grants</a:t>
            </a:r>
            <a:r>
              <a:rPr lang="en-US" sz="2400" dirty="0">
                <a:solidFill>
                  <a:srgbClr val="000000"/>
                </a:solidFill>
                <a:latin typeface="+mj-lt"/>
              </a:rPr>
              <a:t>								</a:t>
            </a:r>
          </a:p>
          <a:p>
            <a:pPr marL="44450" indent="0" eaLnBrk="1" hangingPunct="1">
              <a:buNone/>
              <a:defRPr/>
            </a:pPr>
            <a:r>
              <a:rPr lang="en-US" sz="2400" dirty="0">
                <a:solidFill>
                  <a:schemeClr val="accent1"/>
                </a:solidFill>
                <a:latin typeface="+mj-lt"/>
              </a:rPr>
              <a:t>•</a:t>
            </a:r>
            <a:r>
              <a:rPr lang="en-US" sz="2400" dirty="0">
                <a:solidFill>
                  <a:srgbClr val="000000"/>
                </a:solidFill>
                <a:latin typeface="+mj-lt"/>
              </a:rPr>
              <a:t>NIH</a:t>
            </a:r>
          </a:p>
          <a:p>
            <a:pPr marL="44450" indent="0" eaLnBrk="1" hangingPunct="1">
              <a:buNone/>
              <a:defRPr/>
            </a:pPr>
            <a:r>
              <a:rPr lang="en-US" sz="2400" dirty="0">
                <a:solidFill>
                  <a:schemeClr val="accent1"/>
                </a:solidFill>
                <a:latin typeface="+mj-lt"/>
              </a:rPr>
              <a:t>•</a:t>
            </a:r>
            <a:r>
              <a:rPr lang="en-US" sz="2400" dirty="0">
                <a:solidFill>
                  <a:srgbClr val="000000"/>
                </a:solidFill>
                <a:latin typeface="+mj-lt"/>
              </a:rPr>
              <a:t>DOD</a:t>
            </a:r>
          </a:p>
          <a:p>
            <a:pPr marL="44450" indent="0" eaLnBrk="1" hangingPunct="1">
              <a:buNone/>
              <a:defRPr/>
            </a:pPr>
            <a:r>
              <a:rPr lang="en-US" sz="2400" dirty="0">
                <a:solidFill>
                  <a:schemeClr val="accent1"/>
                </a:solidFill>
                <a:latin typeface="+mj-lt"/>
              </a:rPr>
              <a:t>•</a:t>
            </a:r>
            <a:r>
              <a:rPr lang="en-US" sz="2400" dirty="0">
                <a:solidFill>
                  <a:srgbClr val="000000"/>
                </a:solidFill>
                <a:latin typeface="+mj-lt"/>
              </a:rPr>
              <a:t>Sexual Medicine Society of North America</a:t>
            </a:r>
          </a:p>
          <a:p>
            <a:pPr marL="44450" indent="0" eaLnBrk="1" hangingPunct="1">
              <a:buNone/>
              <a:defRPr/>
            </a:pPr>
            <a:r>
              <a:rPr lang="en-US" sz="2400" dirty="0">
                <a:solidFill>
                  <a:schemeClr val="accent1"/>
                </a:solidFill>
                <a:latin typeface="+mj-lt"/>
              </a:rPr>
              <a:t>•</a:t>
            </a:r>
            <a:r>
              <a:rPr lang="en-US" sz="2400" dirty="0">
                <a:solidFill>
                  <a:srgbClr val="000000"/>
                </a:solidFill>
                <a:latin typeface="+mj-lt"/>
              </a:rPr>
              <a:t>Center for Intimacy after Cancer Therapy</a:t>
            </a:r>
          </a:p>
          <a:p>
            <a:pPr marL="44450" indent="0" eaLnBrk="1" hangingPunct="1">
              <a:buNone/>
              <a:defRPr/>
            </a:pPr>
            <a:r>
              <a:rPr lang="en-US" sz="2400" b="1" dirty="0">
                <a:solidFill>
                  <a:srgbClr val="0070C0"/>
                </a:solidFill>
                <a:latin typeface="+mj-lt"/>
              </a:rPr>
              <a:t>Consultancies</a:t>
            </a:r>
          </a:p>
          <a:p>
            <a:pPr marL="44450" indent="0" eaLnBrk="1" hangingPunct="1">
              <a:buNone/>
              <a:defRPr/>
            </a:pPr>
            <a:r>
              <a:rPr lang="en-US" sz="2400" dirty="0">
                <a:solidFill>
                  <a:schemeClr val="accent1"/>
                </a:solidFill>
                <a:latin typeface="+mj-lt"/>
              </a:rPr>
              <a:t>•</a:t>
            </a:r>
            <a:r>
              <a:rPr lang="en-US" sz="2400" dirty="0">
                <a:solidFill>
                  <a:srgbClr val="000000"/>
                </a:solidFill>
                <a:latin typeface="+mj-lt"/>
              </a:rPr>
              <a:t>None</a:t>
            </a:r>
          </a:p>
          <a:p>
            <a:pPr marL="44450" indent="0" eaLnBrk="1" hangingPunct="1">
              <a:buNone/>
              <a:defRPr/>
            </a:pPr>
            <a:r>
              <a:rPr lang="en-US" sz="2400" b="1" dirty="0">
                <a:solidFill>
                  <a:srgbClr val="0070C0"/>
                </a:solidFill>
                <a:latin typeface="+mj-lt"/>
              </a:rPr>
              <a:t>Other</a:t>
            </a:r>
          </a:p>
          <a:p>
            <a:pPr marL="44450" indent="0" eaLnBrk="1" hangingPunct="1">
              <a:buNone/>
              <a:defRPr/>
            </a:pPr>
            <a:r>
              <a:rPr lang="en-US" sz="2400" dirty="0">
                <a:solidFill>
                  <a:schemeClr val="accent1"/>
                </a:solidFill>
                <a:latin typeface="+mj-lt"/>
              </a:rPr>
              <a:t>•</a:t>
            </a:r>
            <a:r>
              <a:rPr lang="en-US" sz="2400" dirty="0">
                <a:solidFill>
                  <a:srgbClr val="000000"/>
                </a:solidFill>
                <a:latin typeface="+mj-lt"/>
              </a:rPr>
              <a:t>Past-President of the Sexual Medicine Society of North America</a:t>
            </a:r>
          </a:p>
          <a:p>
            <a:pPr marL="44450" indent="0" eaLnBrk="1" hangingPunct="1">
              <a:buNone/>
              <a:defRPr/>
            </a:pPr>
            <a:r>
              <a:rPr lang="en-US" sz="2400" dirty="0">
                <a:solidFill>
                  <a:schemeClr val="accent1"/>
                </a:solidFill>
                <a:latin typeface="+mj-lt"/>
              </a:rPr>
              <a:t>•</a:t>
            </a:r>
            <a:r>
              <a:rPr lang="en-US" sz="2400" dirty="0">
                <a:solidFill>
                  <a:srgbClr val="000000"/>
                </a:solidFill>
                <a:latin typeface="+mj-lt"/>
              </a:rPr>
              <a:t>Editor-in-Chief, The Journal of Sexual Medicine</a:t>
            </a:r>
          </a:p>
          <a:p>
            <a:pPr marL="44450" indent="0" eaLnBrk="1" hangingPunct="1">
              <a:buNone/>
              <a:defRPr/>
            </a:pPr>
            <a:endParaRPr lang="en-US" sz="2400" dirty="0">
              <a:solidFill>
                <a:srgbClr val="000000"/>
              </a:solidFill>
              <a:latin typeface="+mj-lt"/>
            </a:endParaRPr>
          </a:p>
          <a:p>
            <a:pPr eaLnBrk="1" hangingPunct="1">
              <a:buFont typeface="Arial"/>
              <a:buChar char="•"/>
              <a:defRPr/>
            </a:pPr>
            <a:endParaRPr lang="en-US" sz="2400" dirty="0">
              <a:solidFill>
                <a:srgbClr val="000000"/>
              </a:solidFill>
              <a:latin typeface="+mj-lt"/>
            </a:endParaRPr>
          </a:p>
          <a:p>
            <a:pPr eaLnBrk="1" hangingPunct="1">
              <a:buFont typeface="Arial"/>
              <a:buChar char="•"/>
              <a:defRPr/>
            </a:pPr>
            <a:endParaRPr lang="en-US" sz="2400" dirty="0">
              <a:solidFill>
                <a:srgbClr val="000000"/>
              </a:solidFill>
              <a:latin typeface="+mj-lt"/>
            </a:endParaRPr>
          </a:p>
          <a:p>
            <a:pPr eaLnBrk="1" hangingPunct="1">
              <a:buFont typeface="Arial"/>
              <a:buChar char="•"/>
              <a:defRPr/>
            </a:pPr>
            <a:endParaRPr lang="en-US" sz="2400" dirty="0">
              <a:solidFill>
                <a:srgbClr val="000000"/>
              </a:solidFill>
              <a:latin typeface="+mj-lt"/>
            </a:endParaRPr>
          </a:p>
          <a:p>
            <a:pPr eaLnBrk="1" hangingPunct="1">
              <a:buFont typeface="Arial"/>
              <a:buChar char="•"/>
              <a:defRPr/>
            </a:pPr>
            <a:endParaRPr lang="en-US" sz="2400" dirty="0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634756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36033" y="147110"/>
            <a:ext cx="8724900" cy="914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dirty="0">
                <a:solidFill>
                  <a:srgbClr val="0070C0"/>
                </a:solidFill>
                <a:cs typeface="+mj-cs"/>
              </a:rPr>
              <a:t>EF Recovery after RT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641997"/>
              </p:ext>
            </p:extLst>
          </p:nvPr>
        </p:nvGraphicFramePr>
        <p:xfrm>
          <a:off x="804333" y="1447799"/>
          <a:ext cx="7560733" cy="44793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3" imgW="6858000" imgH="4064000" progId="MSGraph.Chart.8">
                  <p:embed followColorScheme="full"/>
                </p:oleObj>
              </mc:Choice>
              <mc:Fallback>
                <p:oleObj name="Chart" r:id="rId3" imgW="6858000" imgH="406400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333" y="1447799"/>
                        <a:ext cx="7560733" cy="44793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98802" y="6471735"/>
            <a:ext cx="30649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solidFill>
                  <a:schemeClr val="bg1"/>
                </a:solidFill>
              </a:rPr>
              <a:t>Teloken</a:t>
            </a:r>
            <a:r>
              <a:rPr lang="en-US" sz="1400" dirty="0">
                <a:solidFill>
                  <a:schemeClr val="bg1"/>
                </a:solidFill>
              </a:rPr>
              <a:t> P, et al. JSM 2009 </a:t>
            </a:r>
          </a:p>
        </p:txBody>
      </p:sp>
    </p:spTree>
    <p:extLst>
      <p:ext uri="{BB962C8B-B14F-4D97-AF65-F5344CB8AC3E}">
        <p14:creationId xmlns:p14="http://schemas.microsoft.com/office/powerpoint/2010/main" val="2881388887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0533" y="1930400"/>
            <a:ext cx="7382934" cy="228600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n-US" sz="4000" dirty="0">
                <a:solidFill>
                  <a:srgbClr val="000000"/>
                </a:solidFill>
              </a:rPr>
              <a:t>Beware physicians citing “incredible” figures for erectile function recovery/preservation</a:t>
            </a:r>
          </a:p>
        </p:txBody>
      </p:sp>
      <p:sp>
        <p:nvSpPr>
          <p:cNvPr id="76802" name="TextBox 2"/>
          <p:cNvSpPr txBox="1">
            <a:spLocks noChangeArrowheads="1"/>
          </p:cNvSpPr>
          <p:nvPr/>
        </p:nvSpPr>
        <p:spPr bwMode="auto">
          <a:xfrm>
            <a:off x="7543800" y="304800"/>
            <a:ext cx="1231900" cy="8302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4800" b="1" dirty="0">
                <a:solidFill>
                  <a:srgbClr val="FFFFFF"/>
                </a:solidFill>
                <a:latin typeface="+mj-lt"/>
              </a:rPr>
              <a:t>#17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0" y="6316133"/>
            <a:ext cx="9144000" cy="1"/>
          </a:xfrm>
          <a:prstGeom prst="line">
            <a:avLst/>
          </a:prstGeom>
          <a:ln w="5715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18831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457200" y="-135464"/>
            <a:ext cx="8229600" cy="1143000"/>
          </a:xfrm>
        </p:spPr>
        <p:txBody>
          <a:bodyPr/>
          <a:lstStyle/>
          <a:p>
            <a:r>
              <a:rPr lang="en-US" sz="4000" dirty="0">
                <a:solidFill>
                  <a:srgbClr val="0070C0"/>
                </a:solidFill>
                <a:ea typeface="ＭＳ Ｐゴシック" charset="0"/>
              </a:rPr>
              <a:t>Systematic Review</a:t>
            </a:r>
            <a:endParaRPr lang="en-US" sz="2800" dirty="0">
              <a:solidFill>
                <a:srgbClr val="0070C0"/>
              </a:solidFill>
              <a:ea typeface="ＭＳ Ｐゴシック" charset="0"/>
            </a:endParaRPr>
          </a:p>
        </p:txBody>
      </p:sp>
      <p:pic>
        <p:nvPicPr>
          <p:cNvPr id="23554" name="Picture 4" descr="RP MA FIG 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668" y="1078442"/>
            <a:ext cx="7281332" cy="5218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776134" y="5350933"/>
            <a:ext cx="1490133" cy="321733"/>
          </a:xfrm>
          <a:prstGeom prst="rect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704070" y="6455694"/>
            <a:ext cx="17358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FFFF"/>
                </a:solidFill>
                <a:latin typeface="+mj-lt"/>
                <a:ea typeface="ＭＳ Ｐゴシック" charset="0"/>
              </a:rPr>
              <a:t>Tal R., et al. JSM 2010</a:t>
            </a:r>
            <a:endParaRPr lang="en-US" sz="1400" dirty="0">
              <a:solidFill>
                <a:srgbClr val="FFFFF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38262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0534" y="440267"/>
            <a:ext cx="7399866" cy="373380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n-US" sz="4000" dirty="0">
                <a:solidFill>
                  <a:srgbClr val="000000"/>
                </a:solidFill>
              </a:rPr>
              <a:t>If you have ED before treatment and sexual intercourse is important, it is essential that you communicate its importance to the treating physician</a:t>
            </a:r>
          </a:p>
        </p:txBody>
      </p:sp>
      <p:sp>
        <p:nvSpPr>
          <p:cNvPr id="77826" name="TextBox 2"/>
          <p:cNvSpPr txBox="1">
            <a:spLocks noChangeArrowheads="1"/>
          </p:cNvSpPr>
          <p:nvPr/>
        </p:nvSpPr>
        <p:spPr bwMode="auto">
          <a:xfrm>
            <a:off x="7620000" y="304800"/>
            <a:ext cx="1274763" cy="8302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4800" b="1" dirty="0">
                <a:solidFill>
                  <a:srgbClr val="FFFFFF"/>
                </a:solidFill>
                <a:latin typeface="+mj-lt"/>
              </a:rPr>
              <a:t>#18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0" y="6316133"/>
            <a:ext cx="9144000" cy="1"/>
          </a:xfrm>
          <a:prstGeom prst="line">
            <a:avLst/>
          </a:prstGeom>
          <a:ln w="5715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13373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63600" y="1625603"/>
            <a:ext cx="7433732" cy="251460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n-US" sz="4000" dirty="0">
                <a:solidFill>
                  <a:srgbClr val="000000"/>
                </a:solidFill>
              </a:rPr>
              <a:t>Open vs Robotic RP?</a:t>
            </a:r>
            <a:br>
              <a:rPr lang="en-US" sz="4000" dirty="0">
                <a:solidFill>
                  <a:srgbClr val="000000"/>
                </a:solidFill>
              </a:rPr>
            </a:br>
            <a:r>
              <a:rPr lang="en-US" sz="4000" dirty="0">
                <a:solidFill>
                  <a:srgbClr val="000000"/>
                </a:solidFill>
              </a:rPr>
              <a:t>No proven difference in sexual function outcomes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0" y="6316133"/>
            <a:ext cx="9144000" cy="1"/>
          </a:xfrm>
          <a:prstGeom prst="line">
            <a:avLst/>
          </a:prstGeom>
          <a:ln w="5715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86692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5863" y="1574800"/>
            <a:ext cx="7670799" cy="251460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n-US" sz="4000" dirty="0">
                <a:solidFill>
                  <a:srgbClr val="000000"/>
                </a:solidFill>
              </a:rPr>
              <a:t>Physician experience is key to success</a:t>
            </a:r>
          </a:p>
        </p:txBody>
      </p:sp>
      <p:sp>
        <p:nvSpPr>
          <p:cNvPr id="65538" name="TextBox 2"/>
          <p:cNvSpPr txBox="1">
            <a:spLocks noChangeArrowheads="1"/>
          </p:cNvSpPr>
          <p:nvPr/>
        </p:nvSpPr>
        <p:spPr bwMode="auto">
          <a:xfrm>
            <a:off x="7543800" y="304800"/>
            <a:ext cx="1262063" cy="8302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4800" b="1" dirty="0">
                <a:solidFill>
                  <a:srgbClr val="FFFFFF"/>
                </a:solidFill>
                <a:latin typeface="+mj-lt"/>
              </a:rPr>
              <a:t>#10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0" y="6316133"/>
            <a:ext cx="9144000" cy="1"/>
          </a:xfrm>
          <a:prstGeom prst="line">
            <a:avLst/>
          </a:prstGeom>
          <a:ln w="5715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06543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ea typeface="+mj-ea"/>
              <a:cs typeface="+mj-cs"/>
            </a:endParaRPr>
          </a:p>
        </p:txBody>
      </p:sp>
      <p:sp>
        <p:nvSpPr>
          <p:cNvPr id="138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ea typeface="+mn-ea"/>
              <a:cs typeface="+mn-cs"/>
            </a:endParaRPr>
          </a:p>
        </p:txBody>
      </p:sp>
      <p:pic>
        <p:nvPicPr>
          <p:cNvPr id="58371" name="Picture 4" descr="Slide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282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51199" y="6437869"/>
            <a:ext cx="2478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FF"/>
                </a:solidFill>
                <a:latin typeface="+mj-lt"/>
              </a:rPr>
              <a:t>Vickers A, et al JNCI 2010</a:t>
            </a:r>
          </a:p>
        </p:txBody>
      </p:sp>
    </p:spTree>
    <p:extLst>
      <p:ext uri="{BB962C8B-B14F-4D97-AF65-F5344CB8AC3E}">
        <p14:creationId xmlns:p14="http://schemas.microsoft.com/office/powerpoint/2010/main" val="36611664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0534" y="2980267"/>
            <a:ext cx="7399866" cy="114300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n-US" sz="4000" dirty="0">
                <a:solidFill>
                  <a:srgbClr val="000000"/>
                </a:solidFill>
              </a:rPr>
              <a:t>Ask about “penile rehabilitation”?</a:t>
            </a:r>
          </a:p>
        </p:txBody>
      </p:sp>
      <p:sp>
        <p:nvSpPr>
          <p:cNvPr id="73730" name="TextBox 2"/>
          <p:cNvSpPr txBox="1">
            <a:spLocks noChangeArrowheads="1"/>
          </p:cNvSpPr>
          <p:nvPr/>
        </p:nvSpPr>
        <p:spPr bwMode="auto">
          <a:xfrm>
            <a:off x="7543800" y="304800"/>
            <a:ext cx="1265238" cy="8302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4800" b="1" dirty="0">
                <a:solidFill>
                  <a:srgbClr val="FFFFFF"/>
                </a:solidFill>
                <a:latin typeface="+mj-lt"/>
              </a:rPr>
              <a:t>#14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0" y="6316133"/>
            <a:ext cx="9144000" cy="1"/>
          </a:xfrm>
          <a:prstGeom prst="line">
            <a:avLst/>
          </a:prstGeom>
          <a:ln w="5715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04308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77333" y="1693333"/>
            <a:ext cx="7738533" cy="2514600"/>
          </a:xfrm>
        </p:spPr>
        <p:txBody>
          <a:bodyPr>
            <a:noAutofit/>
          </a:bodyPr>
          <a:lstStyle/>
          <a:p>
            <a:pPr algn="l" eaLnBrk="1" hangingPunct="1">
              <a:defRPr/>
            </a:pPr>
            <a:r>
              <a:rPr lang="en-US" sz="4000" dirty="0">
                <a:solidFill>
                  <a:srgbClr val="000000"/>
                </a:solidFill>
              </a:rPr>
              <a:t>There is no clear difference in sexual function outcomes between different radiation delivery modalities</a:t>
            </a:r>
          </a:p>
        </p:txBody>
      </p:sp>
      <p:sp>
        <p:nvSpPr>
          <p:cNvPr id="70658" name="TextBox 2"/>
          <p:cNvSpPr txBox="1">
            <a:spLocks noChangeArrowheads="1"/>
          </p:cNvSpPr>
          <p:nvPr/>
        </p:nvSpPr>
        <p:spPr bwMode="auto">
          <a:xfrm>
            <a:off x="7543800" y="381000"/>
            <a:ext cx="1266825" cy="8302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4800" b="1" dirty="0">
                <a:solidFill>
                  <a:srgbClr val="FFFFFF"/>
                </a:solidFill>
                <a:latin typeface="+mj-lt"/>
              </a:rPr>
              <a:t>#11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0" y="6316133"/>
            <a:ext cx="9144000" cy="1"/>
          </a:xfrm>
          <a:prstGeom prst="line">
            <a:avLst/>
          </a:prstGeom>
          <a:ln w="5715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38085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9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8999" y="982135"/>
            <a:ext cx="7374467" cy="322580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n-US" sz="4000" dirty="0">
                <a:solidFill>
                  <a:srgbClr val="000000"/>
                </a:solidFill>
              </a:rPr>
              <a:t>ADT is </a:t>
            </a:r>
            <a:r>
              <a:rPr lang="en-US" sz="4000" u="sng" dirty="0">
                <a:solidFill>
                  <a:srgbClr val="000000"/>
                </a:solidFill>
              </a:rPr>
              <a:t>the </a:t>
            </a:r>
            <a:r>
              <a:rPr lang="en-US" sz="4000" dirty="0">
                <a:solidFill>
                  <a:srgbClr val="000000"/>
                </a:solidFill>
              </a:rPr>
              <a:t>most penis threatening thing you can be exposed to … think seriously in terms of </a:t>
            </a:r>
            <a:r>
              <a:rPr lang="ja-JP" altLang="en-US" sz="4000">
                <a:solidFill>
                  <a:srgbClr val="000000"/>
                </a:solidFill>
              </a:rPr>
              <a:t>“</a:t>
            </a:r>
            <a:r>
              <a:rPr lang="en-US" altLang="ja-JP" sz="4000" dirty="0">
                <a:solidFill>
                  <a:srgbClr val="000000"/>
                </a:solidFill>
              </a:rPr>
              <a:t>survival benefit</a:t>
            </a:r>
            <a:r>
              <a:rPr lang="ja-JP" altLang="en-US" sz="4000" dirty="0">
                <a:solidFill>
                  <a:srgbClr val="000000"/>
                </a:solidFill>
              </a:rPr>
              <a:t>”</a:t>
            </a:r>
            <a:endParaRPr lang="en-US" sz="4000" dirty="0">
              <a:solidFill>
                <a:srgbClr val="000000"/>
              </a:solidFill>
            </a:endParaRPr>
          </a:p>
        </p:txBody>
      </p:sp>
      <p:sp>
        <p:nvSpPr>
          <p:cNvPr id="72706" name="TextBox 2"/>
          <p:cNvSpPr txBox="1">
            <a:spLocks noChangeArrowheads="1"/>
          </p:cNvSpPr>
          <p:nvPr/>
        </p:nvSpPr>
        <p:spPr bwMode="auto">
          <a:xfrm>
            <a:off x="7543800" y="304800"/>
            <a:ext cx="1271588" cy="8302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4800" b="1" dirty="0">
                <a:solidFill>
                  <a:srgbClr val="FFFFFF"/>
                </a:solidFill>
                <a:latin typeface="+mj-lt"/>
              </a:rPr>
              <a:t>#13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0" y="6316133"/>
            <a:ext cx="9144000" cy="1"/>
          </a:xfrm>
          <a:prstGeom prst="line">
            <a:avLst/>
          </a:prstGeom>
          <a:ln w="5715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1158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457200" y="2932113"/>
            <a:ext cx="8229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3C3C3C"/>
                </a:solidFill>
              </a:rPr>
              <a:t>“It takes 50 years to get a wrong idea out of medicine and 100 years to get a right one into it”</a:t>
            </a:r>
            <a:br>
              <a:rPr lang="en-US" dirty="0">
                <a:solidFill>
                  <a:srgbClr val="3C3C3C"/>
                </a:solidFill>
              </a:rPr>
            </a:br>
            <a:br>
              <a:rPr lang="en-US" dirty="0">
                <a:solidFill>
                  <a:srgbClr val="3C3C3C"/>
                </a:solidFill>
              </a:rPr>
            </a:br>
            <a:endParaRPr lang="en-US" sz="2800" dirty="0">
              <a:solidFill>
                <a:srgbClr val="3C3C3C"/>
              </a:solidFill>
            </a:endParaRPr>
          </a:p>
        </p:txBody>
      </p:sp>
      <p:sp>
        <p:nvSpPr>
          <p:cNvPr id="22530" name="TextBox 3"/>
          <p:cNvSpPr txBox="1">
            <a:spLocks noChangeArrowheads="1"/>
          </p:cNvSpPr>
          <p:nvPr/>
        </p:nvSpPr>
        <p:spPr bwMode="auto">
          <a:xfrm>
            <a:off x="4951740" y="4837113"/>
            <a:ext cx="354456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2800">
                <a:solidFill>
                  <a:srgbClr val="3C3C3C"/>
                </a:solidFill>
                <a:latin typeface="+mj-lt"/>
                <a:cs typeface="Arial" charset="0"/>
              </a:rPr>
              <a:t>John Hughlings Jackson</a:t>
            </a:r>
            <a:br>
              <a:rPr lang="en-US" sz="2800">
                <a:solidFill>
                  <a:srgbClr val="3C3C3C"/>
                </a:solidFill>
                <a:latin typeface="+mj-lt"/>
                <a:cs typeface="Arial" charset="0"/>
              </a:rPr>
            </a:br>
            <a:r>
              <a:rPr lang="en-US" sz="2800">
                <a:solidFill>
                  <a:srgbClr val="3C3C3C"/>
                </a:solidFill>
                <a:latin typeface="+mj-lt"/>
                <a:cs typeface="Arial" charset="0"/>
              </a:rPr>
              <a:t>Neurologist</a:t>
            </a:r>
          </a:p>
        </p:txBody>
      </p:sp>
    </p:spTree>
    <p:extLst>
      <p:ext uri="{BB962C8B-B14F-4D97-AF65-F5344CB8AC3E}">
        <p14:creationId xmlns:p14="http://schemas.microsoft.com/office/powerpoint/2010/main" val="27638773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9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22865" y="1049868"/>
            <a:ext cx="7374467" cy="322580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n-US" sz="4000" dirty="0">
                <a:solidFill>
                  <a:srgbClr val="000000"/>
                </a:solidFill>
              </a:rPr>
              <a:t>If you need ADT ask for how long you will be testosterone deficient</a:t>
            </a:r>
          </a:p>
        </p:txBody>
      </p:sp>
      <p:sp>
        <p:nvSpPr>
          <p:cNvPr id="72706" name="TextBox 2"/>
          <p:cNvSpPr txBox="1">
            <a:spLocks noChangeArrowheads="1"/>
          </p:cNvSpPr>
          <p:nvPr/>
        </p:nvSpPr>
        <p:spPr bwMode="auto">
          <a:xfrm>
            <a:off x="7543800" y="304800"/>
            <a:ext cx="1271588" cy="8302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4800" b="1" dirty="0">
                <a:solidFill>
                  <a:srgbClr val="FFFFFF"/>
                </a:solidFill>
                <a:latin typeface="+mj-lt"/>
              </a:rPr>
              <a:t>#13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0" y="6316133"/>
            <a:ext cx="9144000" cy="1"/>
          </a:xfrm>
          <a:prstGeom prst="line">
            <a:avLst/>
          </a:prstGeom>
          <a:ln w="5715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173611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387600"/>
            <a:ext cx="7399868" cy="180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000" dirty="0">
                <a:solidFill>
                  <a:srgbClr val="000000"/>
                </a:solidFill>
              </a:rPr>
              <a:t>Get clear instructions on how to use erection pills</a:t>
            </a:r>
          </a:p>
        </p:txBody>
      </p:sp>
      <p:sp>
        <p:nvSpPr>
          <p:cNvPr id="74754" name="TextBox 2"/>
          <p:cNvSpPr txBox="1">
            <a:spLocks noChangeArrowheads="1"/>
          </p:cNvSpPr>
          <p:nvPr/>
        </p:nvSpPr>
        <p:spPr bwMode="auto">
          <a:xfrm>
            <a:off x="7543800" y="304800"/>
            <a:ext cx="1266825" cy="8302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4800" b="1" dirty="0">
                <a:solidFill>
                  <a:srgbClr val="FFFFFF"/>
                </a:solidFill>
                <a:latin typeface="+mj-lt"/>
              </a:rPr>
              <a:t>#15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0" y="6316133"/>
            <a:ext cx="9144000" cy="1"/>
          </a:xfrm>
          <a:prstGeom prst="line">
            <a:avLst/>
          </a:prstGeom>
          <a:ln w="5715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69828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>
          <a:xfrm>
            <a:off x="433495" y="0"/>
            <a:ext cx="7543800" cy="110066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dirty="0">
                <a:solidFill>
                  <a:srgbClr val="0070C0"/>
                </a:solidFill>
                <a:latin typeface="Calibri Light"/>
                <a:cs typeface="Calibri Light"/>
              </a:rPr>
              <a:t>PDE5i Use</a:t>
            </a:r>
          </a:p>
        </p:txBody>
      </p:sp>
      <p:sp>
        <p:nvSpPr>
          <p:cNvPr id="37890" name="TextBox 2"/>
          <p:cNvSpPr txBox="1">
            <a:spLocks noChangeArrowheads="1"/>
          </p:cNvSpPr>
          <p:nvPr/>
        </p:nvSpPr>
        <p:spPr bwMode="auto">
          <a:xfrm>
            <a:off x="914400" y="16764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defRPr/>
            </a:pPr>
            <a:endParaRPr lang="en-US" sz="1800">
              <a:latin typeface="+mj-lt"/>
            </a:endParaRPr>
          </a:p>
        </p:txBody>
      </p:sp>
      <p:sp>
        <p:nvSpPr>
          <p:cNvPr id="37891" name="TextBox 4"/>
          <p:cNvSpPr txBox="1">
            <a:spLocks noChangeArrowheads="1"/>
          </p:cNvSpPr>
          <p:nvPr/>
        </p:nvSpPr>
        <p:spPr bwMode="auto">
          <a:xfrm>
            <a:off x="546100" y="1126067"/>
            <a:ext cx="8343900" cy="5416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dirty="0">
                <a:solidFill>
                  <a:srgbClr val="3C3C3C"/>
                </a:solidFill>
                <a:latin typeface="Calibri Light"/>
                <a:cs typeface="Calibri Light"/>
              </a:rPr>
              <a:t>• Viagra (sildenafil), Levitra (vardenafil), </a:t>
            </a:r>
            <a:r>
              <a:rPr lang="en-US" dirty="0" err="1">
                <a:solidFill>
                  <a:srgbClr val="3C3C3C"/>
                </a:solidFill>
                <a:latin typeface="Calibri Light"/>
                <a:cs typeface="Calibri Light"/>
              </a:rPr>
              <a:t>Stendra</a:t>
            </a:r>
            <a:r>
              <a:rPr lang="en-US" dirty="0">
                <a:solidFill>
                  <a:srgbClr val="3C3C3C"/>
                </a:solidFill>
                <a:latin typeface="Calibri Light"/>
                <a:cs typeface="Calibri Light"/>
              </a:rPr>
              <a:t> (avanafil)		- Peak levels within 1-2 hours		 	 	 	- Empty stomach ideal (no fatty food, alcohol)	 	- Sexual stimulation required	 	 	 	 	- Viagra/Levitra = 8-10 hour window of opportunity	 	- </a:t>
            </a:r>
            <a:r>
              <a:rPr lang="en-US" dirty="0" err="1">
                <a:solidFill>
                  <a:srgbClr val="3C3C3C"/>
                </a:solidFill>
                <a:latin typeface="Calibri Light"/>
                <a:cs typeface="Calibri Light"/>
              </a:rPr>
              <a:t>Stendra</a:t>
            </a:r>
            <a:r>
              <a:rPr lang="en-US" dirty="0">
                <a:solidFill>
                  <a:srgbClr val="3C3C3C"/>
                </a:solidFill>
                <a:latin typeface="Calibri Light"/>
                <a:cs typeface="Calibri Light"/>
              </a:rPr>
              <a:t> = 4-6 hour window of opportunity</a:t>
            </a:r>
          </a:p>
          <a:p>
            <a:pPr>
              <a:lnSpc>
                <a:spcPct val="90000"/>
              </a:lnSpc>
              <a:defRPr/>
            </a:pPr>
            <a:r>
              <a:rPr lang="en-US" dirty="0">
                <a:solidFill>
                  <a:srgbClr val="3C3C3C"/>
                </a:solidFill>
                <a:latin typeface="Calibri Light"/>
                <a:cs typeface="Calibri Light"/>
              </a:rPr>
              <a:t>	- SEs: headache, flushing, congestion, heartburn, visual </a:t>
            </a:r>
            <a:r>
              <a:rPr lang="en-US" dirty="0" err="1">
                <a:solidFill>
                  <a:srgbClr val="3C3C3C"/>
                </a:solidFill>
                <a:latin typeface="Calibri Light"/>
                <a:cs typeface="Calibri Light"/>
              </a:rPr>
              <a:t>fx</a:t>
            </a:r>
            <a:endParaRPr lang="en-US" dirty="0">
              <a:solidFill>
                <a:srgbClr val="3C3C3C"/>
              </a:solidFill>
              <a:latin typeface="Calibri Light"/>
              <a:cs typeface="Calibri Light"/>
            </a:endParaRPr>
          </a:p>
          <a:p>
            <a:pPr>
              <a:lnSpc>
                <a:spcPct val="90000"/>
              </a:lnSpc>
              <a:defRPr/>
            </a:pPr>
            <a:endParaRPr lang="en-US" dirty="0">
              <a:solidFill>
                <a:srgbClr val="3C3C3C"/>
              </a:solidFill>
              <a:latin typeface="Calibri Light"/>
              <a:cs typeface="Calibri Light"/>
            </a:endParaRPr>
          </a:p>
          <a:p>
            <a:pPr>
              <a:lnSpc>
                <a:spcPct val="90000"/>
              </a:lnSpc>
              <a:defRPr/>
            </a:pPr>
            <a:r>
              <a:rPr lang="en-US" dirty="0">
                <a:solidFill>
                  <a:srgbClr val="3C3C3C"/>
                </a:solidFill>
                <a:latin typeface="Calibri Light"/>
                <a:cs typeface="Calibri Light"/>
              </a:rPr>
              <a:t>Cialis (tadalafil)		 	 	 	 	 	- No food impact 	 	 	 	 	 	- Slowly absorbed (peak levels at 2-4 hours)	 	 	- Sexual stimulation required	 		 		- 24-36 hour window of opportunity</a:t>
            </a:r>
          </a:p>
          <a:p>
            <a:pPr>
              <a:lnSpc>
                <a:spcPct val="90000"/>
              </a:lnSpc>
              <a:defRPr/>
            </a:pPr>
            <a:r>
              <a:rPr lang="en-US" dirty="0">
                <a:solidFill>
                  <a:srgbClr val="3C3C3C"/>
                </a:solidFill>
                <a:latin typeface="Calibri Light"/>
                <a:cs typeface="Calibri Light"/>
              </a:rPr>
              <a:t>	- SEs similar to above </a:t>
            </a:r>
            <a:r>
              <a:rPr lang="en-US" u="sng" dirty="0">
                <a:solidFill>
                  <a:srgbClr val="3C3C3C"/>
                </a:solidFill>
                <a:latin typeface="Calibri Light"/>
                <a:cs typeface="Calibri Light"/>
              </a:rPr>
              <a:t>plus</a:t>
            </a:r>
            <a:r>
              <a:rPr lang="en-US" dirty="0">
                <a:solidFill>
                  <a:srgbClr val="3C3C3C"/>
                </a:solidFill>
                <a:latin typeface="Calibri Light"/>
                <a:cs typeface="Calibri Light"/>
              </a:rPr>
              <a:t> muscle aches (low visual </a:t>
            </a:r>
            <a:r>
              <a:rPr lang="en-US" dirty="0" err="1">
                <a:solidFill>
                  <a:srgbClr val="3C3C3C"/>
                </a:solidFill>
                <a:latin typeface="Calibri Light"/>
                <a:cs typeface="Calibri Light"/>
              </a:rPr>
              <a:t>fx</a:t>
            </a:r>
            <a:r>
              <a:rPr lang="en-US" dirty="0">
                <a:solidFill>
                  <a:srgbClr val="3C3C3C"/>
                </a:solidFill>
                <a:latin typeface="Calibri Light"/>
                <a:cs typeface="Calibri Light"/>
              </a:rPr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>
              <a:solidFill>
                <a:srgbClr val="3C3C3C"/>
              </a:solidFill>
              <a:latin typeface="Calibri Light"/>
              <a:cs typeface="Calibri Light"/>
            </a:endParaRPr>
          </a:p>
          <a:p>
            <a:pPr>
              <a:lnSpc>
                <a:spcPct val="90000"/>
              </a:lnSpc>
              <a:defRPr/>
            </a:pPr>
            <a:endParaRPr lang="en-US" dirty="0">
              <a:solidFill>
                <a:srgbClr val="3C3C3C"/>
              </a:solidFill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1374545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97466" y="2540000"/>
            <a:ext cx="7382933" cy="1574800"/>
          </a:xfrm>
        </p:spPr>
        <p:txBody>
          <a:bodyPr>
            <a:noAutofit/>
          </a:bodyPr>
          <a:lstStyle/>
          <a:p>
            <a:pPr algn="l" eaLnBrk="1" hangingPunct="1">
              <a:defRPr/>
            </a:pPr>
            <a:r>
              <a:rPr lang="en-US" sz="4000" dirty="0">
                <a:solidFill>
                  <a:srgbClr val="000000"/>
                </a:solidFill>
              </a:rPr>
              <a:t>Penile injection therapy sounds awful … best drug therapy we have for ED. Do not base a decision on mental imagery!</a:t>
            </a:r>
          </a:p>
        </p:txBody>
      </p:sp>
      <p:sp>
        <p:nvSpPr>
          <p:cNvPr id="75778" name="TextBox 2"/>
          <p:cNvSpPr txBox="1">
            <a:spLocks noChangeArrowheads="1"/>
          </p:cNvSpPr>
          <p:nvPr/>
        </p:nvSpPr>
        <p:spPr bwMode="auto">
          <a:xfrm>
            <a:off x="7543800" y="381000"/>
            <a:ext cx="1258888" cy="8302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4800" b="1" dirty="0">
                <a:solidFill>
                  <a:srgbClr val="FFFFFF"/>
                </a:solidFill>
                <a:latin typeface="+mj-lt"/>
              </a:rPr>
              <a:t>#16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0" y="6316133"/>
            <a:ext cx="9144000" cy="1"/>
          </a:xfrm>
          <a:prstGeom prst="line">
            <a:avLst/>
          </a:prstGeom>
          <a:ln w="5715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67669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399" y="1947336"/>
            <a:ext cx="7382933" cy="228600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n-US" sz="4000" dirty="0">
                <a:solidFill>
                  <a:srgbClr val="000000"/>
                </a:solidFill>
              </a:rPr>
              <a:t>Triple therapy does not mean your sex life is over</a:t>
            </a:r>
          </a:p>
        </p:txBody>
      </p:sp>
      <p:sp>
        <p:nvSpPr>
          <p:cNvPr id="78850" name="TextBox 2"/>
          <p:cNvSpPr txBox="1">
            <a:spLocks noChangeArrowheads="1"/>
          </p:cNvSpPr>
          <p:nvPr/>
        </p:nvSpPr>
        <p:spPr bwMode="auto">
          <a:xfrm>
            <a:off x="7543800" y="304800"/>
            <a:ext cx="1266825" cy="8302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4800" b="1" dirty="0">
                <a:solidFill>
                  <a:srgbClr val="FFFFFF"/>
                </a:solidFill>
                <a:latin typeface="+mj-lt"/>
              </a:rPr>
              <a:t>#19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0" y="6316133"/>
            <a:ext cx="9144000" cy="1"/>
          </a:xfrm>
          <a:prstGeom prst="line">
            <a:avLst/>
          </a:prstGeom>
          <a:ln w="5715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11052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399" y="1896537"/>
            <a:ext cx="7382933" cy="228600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n-US" sz="4000" dirty="0">
                <a:solidFill>
                  <a:srgbClr val="000000"/>
                </a:solidFill>
              </a:rPr>
              <a:t>Remember … your ability to make PSA is dependent upon your testosterone level</a:t>
            </a:r>
          </a:p>
        </p:txBody>
      </p:sp>
      <p:sp>
        <p:nvSpPr>
          <p:cNvPr id="78850" name="TextBox 2"/>
          <p:cNvSpPr txBox="1">
            <a:spLocks noChangeArrowheads="1"/>
          </p:cNvSpPr>
          <p:nvPr/>
        </p:nvSpPr>
        <p:spPr bwMode="auto">
          <a:xfrm>
            <a:off x="7543800" y="304800"/>
            <a:ext cx="1266825" cy="8302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4800" b="1" dirty="0">
                <a:solidFill>
                  <a:srgbClr val="FFFFFF"/>
                </a:solidFill>
                <a:latin typeface="+mj-lt"/>
              </a:rPr>
              <a:t>#19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0" y="6316133"/>
            <a:ext cx="9144000" cy="1"/>
          </a:xfrm>
          <a:prstGeom prst="line">
            <a:avLst/>
          </a:prstGeom>
          <a:ln w="5715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4540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399" y="1896537"/>
            <a:ext cx="7382933" cy="228600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n-US" sz="4000" dirty="0">
                <a:solidFill>
                  <a:srgbClr val="000000"/>
                </a:solidFill>
              </a:rPr>
              <a:t>My testosterone level is low …. I have symptoms …. can I receive testosterone therapy?</a:t>
            </a:r>
          </a:p>
        </p:txBody>
      </p:sp>
      <p:sp>
        <p:nvSpPr>
          <p:cNvPr id="78850" name="TextBox 2"/>
          <p:cNvSpPr txBox="1">
            <a:spLocks noChangeArrowheads="1"/>
          </p:cNvSpPr>
          <p:nvPr/>
        </p:nvSpPr>
        <p:spPr bwMode="auto">
          <a:xfrm>
            <a:off x="7543800" y="304800"/>
            <a:ext cx="1266825" cy="8302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4800" b="1" dirty="0">
                <a:solidFill>
                  <a:srgbClr val="FFFFFF"/>
                </a:solidFill>
                <a:latin typeface="+mj-lt"/>
              </a:rPr>
              <a:t>#19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0" y="6316133"/>
            <a:ext cx="9144000" cy="1"/>
          </a:xfrm>
          <a:prstGeom prst="line">
            <a:avLst/>
          </a:prstGeom>
          <a:ln w="5715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4585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399" y="1896537"/>
            <a:ext cx="7382933" cy="228600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n-US" sz="4000" dirty="0">
                <a:solidFill>
                  <a:srgbClr val="000000"/>
                </a:solidFill>
              </a:rPr>
              <a:t>Beware of false advertising regarding “Restorative Therapies” (shock wave therapy, stem cell therapy, PRP)</a:t>
            </a:r>
          </a:p>
        </p:txBody>
      </p:sp>
      <p:sp>
        <p:nvSpPr>
          <p:cNvPr id="78850" name="TextBox 2"/>
          <p:cNvSpPr txBox="1">
            <a:spLocks noChangeArrowheads="1"/>
          </p:cNvSpPr>
          <p:nvPr/>
        </p:nvSpPr>
        <p:spPr bwMode="auto">
          <a:xfrm>
            <a:off x="7543800" y="304800"/>
            <a:ext cx="1266825" cy="8302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4800" b="1" dirty="0">
                <a:solidFill>
                  <a:srgbClr val="FFFFFF"/>
                </a:solidFill>
                <a:latin typeface="+mj-lt"/>
              </a:rPr>
              <a:t>#19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0" y="6316133"/>
            <a:ext cx="9144000" cy="1"/>
          </a:xfrm>
          <a:prstGeom prst="line">
            <a:avLst/>
          </a:prstGeom>
          <a:ln w="5715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625641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931333" y="2997200"/>
            <a:ext cx="7539038" cy="1447800"/>
          </a:xfrm>
          <a:prstGeom prst="rect">
            <a:avLst/>
          </a:prstGeom>
          <a:noFill/>
          <a:ln>
            <a:noFill/>
          </a:ln>
          <a:effectLst>
            <a:outerShdw dist="12700" dir="16200000" algn="ctr" rotWithShape="0">
              <a:srgbClr val="808080"/>
            </a:outerShdw>
          </a:effectLst>
        </p:spPr>
        <p:txBody>
          <a:bodyPr anchor="ctr"/>
          <a:lstStyle/>
          <a:p>
            <a:pPr>
              <a:defRPr/>
            </a:pPr>
            <a:r>
              <a:rPr lang="en-US" sz="4000" dirty="0">
                <a:solidFill>
                  <a:srgbClr val="000000"/>
                </a:solidFill>
                <a:latin typeface="+mj-lt"/>
                <a:cs typeface="Arial"/>
              </a:rPr>
              <a:t>Words of advice … for the partner!</a:t>
            </a:r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7543800" y="304800"/>
            <a:ext cx="1266825" cy="8302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4800" b="1" dirty="0">
                <a:solidFill>
                  <a:srgbClr val="FFFFFF"/>
                </a:solidFill>
                <a:latin typeface="+mj-lt"/>
              </a:rPr>
              <a:t>#20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0" y="6316133"/>
            <a:ext cx="9144000" cy="1"/>
          </a:xfrm>
          <a:prstGeom prst="line">
            <a:avLst/>
          </a:prstGeom>
          <a:ln w="5715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998400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Title 1"/>
          <p:cNvSpPr>
            <a:spLocks noGrp="1"/>
          </p:cNvSpPr>
          <p:nvPr>
            <p:ph type="title"/>
          </p:nvPr>
        </p:nvSpPr>
        <p:spPr>
          <a:xfrm>
            <a:off x="457200" y="2743200"/>
            <a:ext cx="8229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400" dirty="0">
                <a:solidFill>
                  <a:schemeClr val="tx1"/>
                </a:solidFill>
              </a:rPr>
              <a:t>“Let us not focus solely on adding </a:t>
            </a:r>
            <a:r>
              <a:rPr lang="en-US" sz="4400" i="1" dirty="0">
                <a:solidFill>
                  <a:schemeClr val="tx1"/>
                </a:solidFill>
              </a:rPr>
              <a:t>years to life</a:t>
            </a:r>
            <a:r>
              <a:rPr lang="en-US" sz="4400" dirty="0">
                <a:solidFill>
                  <a:schemeClr val="tx1"/>
                </a:solidFill>
              </a:rPr>
              <a:t>, but also pay attention to adding </a:t>
            </a:r>
            <a:r>
              <a:rPr lang="en-US" sz="4400" i="1" dirty="0">
                <a:solidFill>
                  <a:schemeClr val="tx1"/>
                </a:solidFill>
              </a:rPr>
              <a:t>life to years”</a:t>
            </a:r>
          </a:p>
        </p:txBody>
      </p:sp>
    </p:spTree>
    <p:extLst>
      <p:ext uri="{BB962C8B-B14F-4D97-AF65-F5344CB8AC3E}">
        <p14:creationId xmlns:p14="http://schemas.microsoft.com/office/powerpoint/2010/main" val="2545969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>
          <a:xfrm>
            <a:off x="499533" y="389467"/>
            <a:ext cx="8915400" cy="628650"/>
          </a:xfrm>
        </p:spPr>
        <p:txBody>
          <a:bodyPr lIns="90488" tIns="44450" rIns="90488" bIns="44450" anchor="b">
            <a:normAutofit/>
          </a:bodyPr>
          <a:lstStyle/>
          <a:p>
            <a:pPr eaLnBrk="1" hangingPunct="1">
              <a:defRPr/>
            </a:pPr>
            <a:r>
              <a:rPr lang="en-US" sz="4000" dirty="0">
                <a:solidFill>
                  <a:srgbClr val="0070C0"/>
                </a:solidFill>
              </a:rPr>
              <a:t>Optimal Outcomes</a:t>
            </a:r>
          </a:p>
        </p:txBody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8269" y="1371600"/>
            <a:ext cx="7315197" cy="4876800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Char char="•"/>
              <a:defRPr/>
            </a:pPr>
            <a:endParaRPr lang="en-US" sz="3200" dirty="0">
              <a:solidFill>
                <a:srgbClr val="3C3C3C"/>
              </a:solidFill>
              <a:latin typeface="+mj-lt"/>
            </a:endParaRPr>
          </a:p>
          <a:p>
            <a:pPr marL="44450" indent="0" algn="ctr" eaLnBrk="1" hangingPunct="1">
              <a:buFont typeface="Wingdings 2" charset="0"/>
              <a:buNone/>
              <a:defRPr/>
            </a:pPr>
            <a:r>
              <a:rPr lang="en-US" sz="3200" dirty="0">
                <a:solidFill>
                  <a:srgbClr val="3C3C3C"/>
                </a:solidFill>
                <a:latin typeface="+mj-lt"/>
              </a:rPr>
              <a:t>Achieving optimal outcomes requires full </a:t>
            </a:r>
            <a:r>
              <a:rPr lang="en-US" sz="3200" b="1" dirty="0">
                <a:solidFill>
                  <a:srgbClr val="3C3C3C"/>
                </a:solidFill>
                <a:latin typeface="+mj-lt"/>
              </a:rPr>
              <a:t>informed consent </a:t>
            </a:r>
            <a:r>
              <a:rPr lang="en-US" sz="3200" dirty="0">
                <a:solidFill>
                  <a:srgbClr val="3C3C3C"/>
                </a:solidFill>
                <a:latin typeface="+mj-lt"/>
              </a:rPr>
              <a:t>before treatment which requires that the clinician gives </a:t>
            </a:r>
            <a:r>
              <a:rPr lang="en-US" sz="3200" b="1" dirty="0">
                <a:solidFill>
                  <a:srgbClr val="3C3C3C"/>
                </a:solidFill>
                <a:latin typeface="+mj-lt"/>
              </a:rPr>
              <a:t>realistic expectations</a:t>
            </a:r>
            <a:r>
              <a:rPr lang="en-US" sz="3200" dirty="0">
                <a:solidFill>
                  <a:srgbClr val="3C3C3C"/>
                </a:solidFill>
                <a:latin typeface="+mj-lt"/>
              </a:rPr>
              <a:t> about the effectiveness and side effects of treatment</a:t>
            </a:r>
            <a:endParaRPr lang="en-US" altLang="ja-JP" sz="3200" dirty="0">
              <a:solidFill>
                <a:srgbClr val="3C3C3C"/>
              </a:solidFill>
              <a:latin typeface="+mj-lt"/>
            </a:endParaRPr>
          </a:p>
          <a:p>
            <a:pPr algn="ctr" eaLnBrk="1" hangingPunct="1">
              <a:buFont typeface="Times" charset="0"/>
              <a:buChar char="•"/>
              <a:defRPr/>
            </a:pPr>
            <a:endParaRPr lang="en-US" sz="3200" dirty="0">
              <a:solidFill>
                <a:srgbClr val="3C3C3C"/>
              </a:solidFill>
              <a:latin typeface="+mj-lt"/>
            </a:endParaRPr>
          </a:p>
          <a:p>
            <a:pPr algn="ctr" eaLnBrk="1" hangingPunct="1">
              <a:buFont typeface="Times" charset="0"/>
              <a:buChar char="•"/>
              <a:defRPr/>
            </a:pPr>
            <a:endParaRPr lang="en-US" sz="3200" dirty="0">
              <a:solidFill>
                <a:srgbClr val="3C3C3C"/>
              </a:solidFill>
              <a:latin typeface="+mj-lt"/>
            </a:endParaRPr>
          </a:p>
          <a:p>
            <a:pPr algn="ctr" eaLnBrk="1" hangingPunct="1">
              <a:buFont typeface="Times" charset="0"/>
              <a:buChar char="•"/>
              <a:defRPr/>
            </a:pPr>
            <a:endParaRPr lang="en-US" sz="3200" dirty="0">
              <a:solidFill>
                <a:srgbClr val="3C3C3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2447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Grp="1" noChangeArrowheads="1"/>
          </p:cNvSpPr>
          <p:nvPr/>
        </p:nvSpPr>
        <p:spPr bwMode="auto">
          <a:xfrm>
            <a:off x="931333" y="2997200"/>
            <a:ext cx="7539038" cy="1447800"/>
          </a:xfrm>
          <a:prstGeom prst="rect">
            <a:avLst/>
          </a:prstGeom>
          <a:noFill/>
          <a:ln>
            <a:noFill/>
          </a:ln>
          <a:effectLst>
            <a:outerShdw dist="12700" dir="16200000" algn="ctr" rotWithShape="0">
              <a:srgbClr val="808080"/>
            </a:outerShdw>
          </a:effectLst>
        </p:spPr>
        <p:txBody>
          <a:bodyPr anchor="ctr"/>
          <a:lstStyle/>
          <a:p>
            <a:pPr>
              <a:defRPr/>
            </a:pPr>
            <a:r>
              <a:rPr lang="en-US" sz="6000" dirty="0">
                <a:solidFill>
                  <a:srgbClr val="000000"/>
                </a:solidFill>
                <a:latin typeface="+mj-lt"/>
                <a:cs typeface="Arial"/>
              </a:rPr>
              <a:t>Q&amp;A</a:t>
            </a:r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7543800" y="304800"/>
            <a:ext cx="1266825" cy="8302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4800" b="1" dirty="0">
                <a:solidFill>
                  <a:srgbClr val="FFFFFF"/>
                </a:solidFill>
                <a:latin typeface="+mj-lt"/>
              </a:rPr>
              <a:t>#20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0" y="6316133"/>
            <a:ext cx="9144000" cy="1"/>
          </a:xfrm>
          <a:prstGeom prst="line">
            <a:avLst/>
          </a:prstGeom>
          <a:ln w="5715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3899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9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5133" y="914404"/>
            <a:ext cx="7408334" cy="322580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n-US" sz="4000" dirty="0">
                <a:solidFill>
                  <a:srgbClr val="000000"/>
                </a:solidFill>
                <a:ea typeface="+mj-ea"/>
                <a:cs typeface="+mj-cs"/>
              </a:rPr>
              <a:t>The word CANCER is scary!</a:t>
            </a:r>
          </a:p>
        </p:txBody>
      </p:sp>
      <p:sp>
        <p:nvSpPr>
          <p:cNvPr id="59394" name="TextBox 2"/>
          <p:cNvSpPr txBox="1">
            <a:spLocks noChangeArrowheads="1"/>
          </p:cNvSpPr>
          <p:nvPr/>
        </p:nvSpPr>
        <p:spPr bwMode="auto">
          <a:xfrm>
            <a:off x="7772400" y="381000"/>
            <a:ext cx="9064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4800" b="1" dirty="0">
                <a:solidFill>
                  <a:srgbClr val="FFFFFF"/>
                </a:solidFill>
                <a:latin typeface="+mj-lt"/>
              </a:rPr>
              <a:t>#4</a:t>
            </a:r>
          </a:p>
        </p:txBody>
      </p:sp>
      <p:pic>
        <p:nvPicPr>
          <p:cNvPr id="4" name="Picture 3" descr="MSK_logo_simp_hor_r_rev_p.pd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8663" y="6446938"/>
            <a:ext cx="1134532" cy="411062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 flipV="1">
            <a:off x="0" y="6316133"/>
            <a:ext cx="9144000" cy="1"/>
          </a:xfrm>
          <a:prstGeom prst="line">
            <a:avLst/>
          </a:prstGeom>
          <a:ln w="57150" cmpd="sng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1571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>
          <a:xfrm>
            <a:off x="499533" y="389467"/>
            <a:ext cx="8915400" cy="628650"/>
          </a:xfrm>
        </p:spPr>
        <p:txBody>
          <a:bodyPr lIns="90488" tIns="44450" rIns="90488" bIns="44450" anchor="b">
            <a:normAutofit/>
          </a:bodyPr>
          <a:lstStyle/>
          <a:p>
            <a:pPr eaLnBrk="1" hangingPunct="1">
              <a:defRPr/>
            </a:pPr>
            <a:r>
              <a:rPr lang="en-US" sz="4000" dirty="0">
                <a:solidFill>
                  <a:srgbClr val="0070C0"/>
                </a:solidFill>
              </a:rPr>
              <a:t>My Goal</a:t>
            </a:r>
          </a:p>
        </p:txBody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8269" y="1371600"/>
            <a:ext cx="7315197" cy="4876800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Char char="•"/>
              <a:defRPr/>
            </a:pPr>
            <a:endParaRPr lang="en-US" sz="3200" dirty="0">
              <a:solidFill>
                <a:srgbClr val="3C3C3C"/>
              </a:solidFill>
              <a:latin typeface="+mj-lt"/>
            </a:endParaRPr>
          </a:p>
          <a:p>
            <a:pPr marL="44450" indent="0" algn="ctr" eaLnBrk="1" hangingPunct="1">
              <a:buFont typeface="Wingdings 2" charset="0"/>
              <a:buNone/>
              <a:defRPr/>
            </a:pPr>
            <a:r>
              <a:rPr lang="en-US" sz="3200" dirty="0">
                <a:solidFill>
                  <a:srgbClr val="3C3C3C"/>
                </a:solidFill>
                <a:latin typeface="+mj-lt"/>
              </a:rPr>
              <a:t>To give </a:t>
            </a:r>
            <a:r>
              <a:rPr lang="en-US" sz="3200">
                <a:solidFill>
                  <a:srgbClr val="3C3C3C"/>
                </a:solidFill>
                <a:latin typeface="+mj-lt"/>
              </a:rPr>
              <a:t>you advice </a:t>
            </a:r>
            <a:r>
              <a:rPr lang="en-US" sz="3200" dirty="0">
                <a:solidFill>
                  <a:srgbClr val="3C3C3C"/>
                </a:solidFill>
                <a:latin typeface="+mj-lt"/>
              </a:rPr>
              <a:t>to help you enter any treatment program with your eyes wide open</a:t>
            </a:r>
            <a:endParaRPr lang="en-US" altLang="ja-JP" sz="3200" dirty="0">
              <a:solidFill>
                <a:srgbClr val="3C3C3C"/>
              </a:solidFill>
              <a:latin typeface="+mj-lt"/>
            </a:endParaRPr>
          </a:p>
          <a:p>
            <a:pPr algn="ctr" eaLnBrk="1" hangingPunct="1">
              <a:buFont typeface="Times" charset="0"/>
              <a:buChar char="•"/>
              <a:defRPr/>
            </a:pPr>
            <a:endParaRPr lang="en-US" sz="3200" dirty="0">
              <a:solidFill>
                <a:srgbClr val="3C3C3C"/>
              </a:solidFill>
              <a:latin typeface="+mj-lt"/>
            </a:endParaRPr>
          </a:p>
          <a:p>
            <a:pPr algn="ctr" eaLnBrk="1" hangingPunct="1">
              <a:buFont typeface="Times" charset="0"/>
              <a:buChar char="•"/>
              <a:defRPr/>
            </a:pPr>
            <a:endParaRPr lang="en-US" sz="3200" dirty="0">
              <a:solidFill>
                <a:srgbClr val="3C3C3C"/>
              </a:solidFill>
              <a:latin typeface="+mj-lt"/>
            </a:endParaRPr>
          </a:p>
          <a:p>
            <a:pPr algn="ctr" eaLnBrk="1" hangingPunct="1">
              <a:buFont typeface="Times" charset="0"/>
              <a:buChar char="•"/>
              <a:defRPr/>
            </a:pPr>
            <a:endParaRPr lang="en-US" sz="3200" dirty="0">
              <a:solidFill>
                <a:srgbClr val="3C3C3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96097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ChangeArrowheads="1"/>
          </p:cNvSpPr>
          <p:nvPr>
            <p:ph type="title"/>
          </p:nvPr>
        </p:nvSpPr>
        <p:spPr>
          <a:xfrm>
            <a:off x="465666" y="423332"/>
            <a:ext cx="8915400" cy="628650"/>
          </a:xfrm>
        </p:spPr>
        <p:txBody>
          <a:bodyPr lIns="90488" tIns="44450" rIns="90488" bIns="44450" anchor="b">
            <a:normAutofit/>
          </a:bodyPr>
          <a:lstStyle/>
          <a:p>
            <a:pPr eaLnBrk="1" hangingPunct="1">
              <a:defRPr/>
            </a:pPr>
            <a:r>
              <a:rPr lang="en-US" sz="4000" dirty="0">
                <a:solidFill>
                  <a:srgbClr val="0070C0"/>
                </a:solidFill>
              </a:rPr>
              <a:t>Treatment Effects</a:t>
            </a:r>
          </a:p>
        </p:txBody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7467" y="1532467"/>
            <a:ext cx="7196667" cy="4876800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Char char="•"/>
              <a:defRPr/>
            </a:pPr>
            <a:endParaRPr lang="en-US" sz="3200" dirty="0">
              <a:solidFill>
                <a:srgbClr val="3C3C3C"/>
              </a:solidFill>
              <a:latin typeface="+mj-lt"/>
            </a:endParaRPr>
          </a:p>
          <a:p>
            <a:pPr marL="44450" indent="0" algn="ctr" eaLnBrk="1" hangingPunct="1">
              <a:buFont typeface="Wingdings 2" charset="0"/>
              <a:buNone/>
              <a:defRPr/>
            </a:pPr>
            <a:r>
              <a:rPr lang="en-US" sz="3200" dirty="0">
                <a:solidFill>
                  <a:srgbClr val="3C3C3C"/>
                </a:solidFill>
                <a:latin typeface="+mj-lt"/>
              </a:rPr>
              <a:t>The only sex-friendly prostate cancer management strategy is active surveillance</a:t>
            </a:r>
            <a:endParaRPr lang="en-US" altLang="ja-JP" sz="3200" dirty="0">
              <a:solidFill>
                <a:srgbClr val="3C3C3C"/>
              </a:solidFill>
              <a:latin typeface="+mj-lt"/>
            </a:endParaRPr>
          </a:p>
          <a:p>
            <a:pPr algn="ctr" eaLnBrk="1" hangingPunct="1">
              <a:buFont typeface="Times" charset="0"/>
              <a:buChar char="•"/>
              <a:defRPr/>
            </a:pPr>
            <a:endParaRPr lang="en-US" sz="3200" dirty="0">
              <a:solidFill>
                <a:srgbClr val="3C3C3C"/>
              </a:solidFill>
              <a:latin typeface="+mj-lt"/>
            </a:endParaRPr>
          </a:p>
          <a:p>
            <a:pPr algn="ctr" eaLnBrk="1" hangingPunct="1">
              <a:buFont typeface="Times" charset="0"/>
              <a:buChar char="•"/>
              <a:defRPr/>
            </a:pPr>
            <a:endParaRPr lang="en-US" sz="3200" dirty="0">
              <a:solidFill>
                <a:srgbClr val="3C3C3C"/>
              </a:solidFill>
              <a:latin typeface="+mj-lt"/>
            </a:endParaRPr>
          </a:p>
          <a:p>
            <a:pPr algn="ctr" eaLnBrk="1" hangingPunct="1">
              <a:buFont typeface="Times" charset="0"/>
              <a:buChar char="•"/>
              <a:defRPr/>
            </a:pPr>
            <a:endParaRPr lang="en-US" sz="3200" dirty="0">
              <a:solidFill>
                <a:srgbClr val="3C3C3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33901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>
          <a:xfrm>
            <a:off x="433495" y="0"/>
            <a:ext cx="7543800" cy="110066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dirty="0">
                <a:solidFill>
                  <a:srgbClr val="0070C0"/>
                </a:solidFill>
                <a:latin typeface="Calibri Light"/>
                <a:cs typeface="Calibri Light"/>
              </a:rPr>
              <a:t>Realistic Expectations</a:t>
            </a:r>
          </a:p>
        </p:txBody>
      </p:sp>
      <p:sp>
        <p:nvSpPr>
          <p:cNvPr id="37890" name="TextBox 2"/>
          <p:cNvSpPr txBox="1">
            <a:spLocks noChangeArrowheads="1"/>
          </p:cNvSpPr>
          <p:nvPr/>
        </p:nvSpPr>
        <p:spPr bwMode="auto">
          <a:xfrm>
            <a:off x="914400" y="16764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>
              <a:defRPr/>
            </a:pPr>
            <a:endParaRPr lang="en-US" sz="1800">
              <a:latin typeface="+mj-lt"/>
            </a:endParaRPr>
          </a:p>
        </p:txBody>
      </p:sp>
      <p:sp>
        <p:nvSpPr>
          <p:cNvPr id="37891" name="TextBox 4"/>
          <p:cNvSpPr txBox="1">
            <a:spLocks noChangeArrowheads="1"/>
          </p:cNvSpPr>
          <p:nvPr/>
        </p:nvSpPr>
        <p:spPr bwMode="auto">
          <a:xfrm>
            <a:off x="558800" y="1253067"/>
            <a:ext cx="8153400" cy="615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aramond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50000"/>
              </a:lnSpc>
              <a:defRPr/>
            </a:pPr>
            <a:r>
              <a:rPr lang="en-US" dirty="0">
                <a:solidFill>
                  <a:srgbClr val="3C3C3C"/>
                </a:solidFill>
                <a:latin typeface="Calibri Light"/>
                <a:cs typeface="Calibri Light"/>
              </a:rPr>
              <a:t>• Referral pre-therapy to a sexual medicine clinician</a:t>
            </a:r>
          </a:p>
          <a:p>
            <a:pPr eaLnBrk="1" hangingPunct="1">
              <a:defRPr/>
            </a:pPr>
            <a:endParaRPr lang="en-US" dirty="0">
              <a:solidFill>
                <a:srgbClr val="3C3C3C"/>
              </a:solidFill>
              <a:latin typeface="Calibri Light"/>
              <a:cs typeface="Calibri Light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en-US" dirty="0">
                <a:solidFill>
                  <a:srgbClr val="3C3C3C"/>
                </a:solidFill>
                <a:latin typeface="Calibri Light"/>
                <a:cs typeface="Calibri Light"/>
              </a:rPr>
              <a:t>• Discussion of frequency of the major sexual problems</a:t>
            </a:r>
          </a:p>
          <a:p>
            <a:pPr eaLnBrk="1" hangingPunct="1">
              <a:lnSpc>
                <a:spcPct val="150000"/>
              </a:lnSpc>
              <a:defRPr/>
            </a:pPr>
            <a:endParaRPr lang="en-US" dirty="0">
              <a:solidFill>
                <a:srgbClr val="3C3C3C"/>
              </a:solidFill>
              <a:latin typeface="Calibri Light"/>
              <a:cs typeface="Calibri Light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en-US" dirty="0">
                <a:solidFill>
                  <a:srgbClr val="3C3C3C"/>
                </a:solidFill>
                <a:latin typeface="Calibri Light"/>
                <a:cs typeface="Calibri Light"/>
              </a:rPr>
              <a:t>• Discussion of time-course of recovery</a:t>
            </a:r>
          </a:p>
          <a:p>
            <a:pPr eaLnBrk="1" hangingPunct="1">
              <a:lnSpc>
                <a:spcPct val="150000"/>
              </a:lnSpc>
              <a:defRPr/>
            </a:pPr>
            <a:endParaRPr lang="en-US" dirty="0">
              <a:solidFill>
                <a:srgbClr val="3C3C3C"/>
              </a:solidFill>
              <a:latin typeface="Calibri Light"/>
              <a:cs typeface="Calibri Light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en-US" dirty="0">
                <a:solidFill>
                  <a:srgbClr val="3C3C3C"/>
                </a:solidFill>
                <a:latin typeface="Calibri Light"/>
                <a:cs typeface="Calibri Light"/>
              </a:rPr>
              <a:t>• Discussion of ways to minimize long-term effects</a:t>
            </a:r>
          </a:p>
          <a:p>
            <a:pPr eaLnBrk="1" hangingPunct="1">
              <a:lnSpc>
                <a:spcPct val="150000"/>
              </a:lnSpc>
              <a:defRPr/>
            </a:pPr>
            <a:endParaRPr lang="en-US" dirty="0">
              <a:solidFill>
                <a:srgbClr val="3C3C3C"/>
              </a:solidFill>
              <a:latin typeface="Calibri Light"/>
              <a:cs typeface="Calibri Light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en-US" dirty="0">
                <a:solidFill>
                  <a:srgbClr val="3C3C3C"/>
                </a:solidFill>
                <a:latin typeface="Calibri Light"/>
                <a:cs typeface="Calibri Light"/>
              </a:rPr>
              <a:t>• Discussion of strategies to treat side effects</a:t>
            </a:r>
          </a:p>
          <a:p>
            <a:pPr eaLnBrk="1" hangingPunct="1">
              <a:lnSpc>
                <a:spcPct val="150000"/>
              </a:lnSpc>
              <a:defRPr/>
            </a:pPr>
            <a:endParaRPr lang="en-US" dirty="0">
              <a:solidFill>
                <a:srgbClr val="3C3C3C"/>
              </a:solidFill>
              <a:latin typeface="Calibri Light"/>
              <a:cs typeface="Calibri Light"/>
            </a:endParaRPr>
          </a:p>
          <a:p>
            <a:pPr>
              <a:lnSpc>
                <a:spcPct val="150000"/>
              </a:lnSpc>
              <a:defRPr/>
            </a:pPr>
            <a:endParaRPr lang="en-US" dirty="0">
              <a:solidFill>
                <a:srgbClr val="3C3C3C"/>
              </a:solidFill>
              <a:latin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405165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>
          <a:xfrm>
            <a:off x="473605" y="406400"/>
            <a:ext cx="8915400" cy="628650"/>
          </a:xfrm>
        </p:spPr>
        <p:txBody>
          <a:bodyPr lIns="90488" tIns="44450" rIns="90488" bIns="44450" anchor="b">
            <a:normAutofit/>
          </a:bodyPr>
          <a:lstStyle/>
          <a:p>
            <a:pPr eaLnBrk="1" hangingPunct="1">
              <a:defRPr/>
            </a:pPr>
            <a:r>
              <a:rPr lang="en-US" sz="4000" dirty="0">
                <a:solidFill>
                  <a:srgbClr val="0070C0"/>
                </a:solidFill>
              </a:rPr>
              <a:t>Sexual Dysfunctions</a:t>
            </a:r>
          </a:p>
        </p:txBody>
      </p:sp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8800" y="1227665"/>
            <a:ext cx="7772400" cy="5715000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buFont typeface="Arial"/>
              <a:buChar char="•"/>
              <a:defRPr/>
            </a:pPr>
            <a:r>
              <a:rPr lang="en-US" sz="2400" dirty="0">
                <a:solidFill>
                  <a:srgbClr val="3C3C3C"/>
                </a:solidFill>
                <a:latin typeface="+mj-lt"/>
              </a:rPr>
              <a:t>Erectile dysfunction (ED)</a:t>
            </a:r>
          </a:p>
          <a:p>
            <a:pPr eaLnBrk="1" hangingPunct="1">
              <a:lnSpc>
                <a:spcPct val="100000"/>
              </a:lnSpc>
              <a:buFont typeface="Arial"/>
              <a:buChar char="•"/>
              <a:defRPr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Decreased sex drive</a:t>
            </a:r>
          </a:p>
          <a:p>
            <a:pPr eaLnBrk="1" hangingPunct="1">
              <a:lnSpc>
                <a:spcPct val="100000"/>
              </a:lnSpc>
              <a:buFont typeface="Arial"/>
              <a:buChar char="•"/>
              <a:defRPr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Failure to ejaculate</a:t>
            </a:r>
          </a:p>
          <a:p>
            <a:pPr eaLnBrk="1" hangingPunct="1">
              <a:lnSpc>
                <a:spcPct val="100000"/>
              </a:lnSpc>
              <a:buFont typeface="Arial"/>
              <a:buChar char="•"/>
              <a:defRPr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Difficulty achieving orgasm</a:t>
            </a:r>
          </a:p>
          <a:p>
            <a:pPr eaLnBrk="1" hangingPunct="1">
              <a:lnSpc>
                <a:spcPct val="100000"/>
              </a:lnSpc>
              <a:buFont typeface="Arial"/>
              <a:buChar char="•"/>
              <a:defRPr/>
            </a:pPr>
            <a:r>
              <a:rPr lang="en-US" sz="2400" dirty="0">
                <a:solidFill>
                  <a:srgbClr val="3C3C3C"/>
                </a:solidFill>
                <a:latin typeface="+mj-lt"/>
              </a:rPr>
              <a:t>Reduced orgasm intensity</a:t>
            </a:r>
          </a:p>
          <a:p>
            <a:pPr eaLnBrk="1" hangingPunct="1">
              <a:lnSpc>
                <a:spcPct val="100000"/>
              </a:lnSpc>
              <a:buFont typeface="Arial"/>
              <a:buChar char="•"/>
              <a:defRPr/>
            </a:pPr>
            <a:r>
              <a:rPr lang="en-US" sz="2400" dirty="0">
                <a:solidFill>
                  <a:srgbClr val="3C3C3C"/>
                </a:solidFill>
                <a:latin typeface="+mj-lt"/>
              </a:rPr>
              <a:t>Orgasmic pain (</a:t>
            </a:r>
            <a:r>
              <a:rPr lang="en-US" sz="2400" dirty="0" err="1">
                <a:solidFill>
                  <a:srgbClr val="3C3C3C"/>
                </a:solidFill>
                <a:latin typeface="+mj-lt"/>
              </a:rPr>
              <a:t>Dysorgasmia</a:t>
            </a:r>
            <a:r>
              <a:rPr lang="en-US" sz="2400" dirty="0">
                <a:solidFill>
                  <a:srgbClr val="3C3C3C"/>
                </a:solidFill>
                <a:latin typeface="+mj-lt"/>
              </a:rPr>
              <a:t>)</a:t>
            </a:r>
          </a:p>
          <a:p>
            <a:pPr eaLnBrk="1" hangingPunct="1">
              <a:lnSpc>
                <a:spcPct val="100000"/>
              </a:lnSpc>
              <a:buFont typeface="Arial"/>
              <a:buChar char="•"/>
              <a:defRPr/>
            </a:pPr>
            <a:r>
              <a:rPr lang="en-US" sz="2400" dirty="0">
                <a:solidFill>
                  <a:srgbClr val="3C3C3C"/>
                </a:solidFill>
                <a:latin typeface="+mj-lt"/>
              </a:rPr>
              <a:t>Sexual incontinence (arousal, </a:t>
            </a:r>
            <a:r>
              <a:rPr lang="en-US" sz="2400" dirty="0" err="1">
                <a:solidFill>
                  <a:srgbClr val="3C3C3C"/>
                </a:solidFill>
                <a:latin typeface="+mj-lt"/>
              </a:rPr>
              <a:t>climacturia</a:t>
            </a:r>
            <a:r>
              <a:rPr lang="en-US" sz="2400" dirty="0">
                <a:solidFill>
                  <a:srgbClr val="3C3C3C"/>
                </a:solidFill>
                <a:latin typeface="+mj-lt"/>
              </a:rPr>
              <a:t>)</a:t>
            </a:r>
          </a:p>
          <a:p>
            <a:pPr eaLnBrk="1" hangingPunct="1">
              <a:lnSpc>
                <a:spcPct val="100000"/>
              </a:lnSpc>
              <a:buFont typeface="Arial"/>
              <a:buChar char="•"/>
              <a:defRPr/>
            </a:pPr>
            <a:r>
              <a:rPr lang="en-US" sz="2400" dirty="0">
                <a:solidFill>
                  <a:srgbClr val="3C3C3C"/>
                </a:solidFill>
                <a:latin typeface="+mj-lt"/>
              </a:rPr>
              <a:t>Penile length (volume) loss</a:t>
            </a:r>
          </a:p>
          <a:p>
            <a:pPr eaLnBrk="1" hangingPunct="1">
              <a:lnSpc>
                <a:spcPct val="100000"/>
              </a:lnSpc>
              <a:buFont typeface="Arial"/>
              <a:buChar char="•"/>
              <a:defRPr/>
            </a:pPr>
            <a:endParaRPr lang="en-US" sz="2400" dirty="0">
              <a:solidFill>
                <a:srgbClr val="3C3C3C"/>
              </a:solidFill>
              <a:latin typeface="+mj-lt"/>
            </a:endParaRPr>
          </a:p>
          <a:p>
            <a:pPr eaLnBrk="1" hangingPunct="1">
              <a:lnSpc>
                <a:spcPct val="100000"/>
              </a:lnSpc>
              <a:buFont typeface="Arial"/>
              <a:buChar char="•"/>
              <a:defRPr/>
            </a:pPr>
            <a:endParaRPr lang="en-US" sz="2400" dirty="0">
              <a:solidFill>
                <a:srgbClr val="3C3C3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8727226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Retrospec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iv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10108</TotalTime>
  <Words>981</Words>
  <Application>Microsoft Macintosh PowerPoint</Application>
  <PresentationFormat>On-screen Show (4:3)</PresentationFormat>
  <Paragraphs>143</Paragraphs>
  <Slides>40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40</vt:i4>
      </vt:variant>
    </vt:vector>
  </HeadingPairs>
  <TitlesOfParts>
    <vt:vector size="50" baseType="lpstr">
      <vt:lpstr>Arial</vt:lpstr>
      <vt:lpstr>Calibri</vt:lpstr>
      <vt:lpstr>Calibri Light</vt:lpstr>
      <vt:lpstr>Times</vt:lpstr>
      <vt:lpstr>Times New Roman</vt:lpstr>
      <vt:lpstr>Wingdings</vt:lpstr>
      <vt:lpstr>Wingdings 2</vt:lpstr>
      <vt:lpstr>Retrospectiva</vt:lpstr>
      <vt:lpstr>Graph Sheet</vt:lpstr>
      <vt:lpstr>Chart</vt:lpstr>
      <vt:lpstr>PowerPoint Presentation</vt:lpstr>
      <vt:lpstr>Disclosures</vt:lpstr>
      <vt:lpstr>“It takes 50 years to get a wrong idea out of medicine and 100 years to get a right one into it”  </vt:lpstr>
      <vt:lpstr>Optimal Outcomes</vt:lpstr>
      <vt:lpstr>The word CANCER is scary!</vt:lpstr>
      <vt:lpstr>My Goal</vt:lpstr>
      <vt:lpstr>Treatment Effects</vt:lpstr>
      <vt:lpstr>Realistic Expectations</vt:lpstr>
      <vt:lpstr>Sexual Dysfunctions</vt:lpstr>
      <vt:lpstr>PowerPoint Presentation</vt:lpstr>
      <vt:lpstr>Erectile Function Preservation</vt:lpstr>
      <vt:lpstr>One Man’s Opinion …</vt:lpstr>
      <vt:lpstr>Obsessive Oncocentricity</vt:lpstr>
      <vt:lpstr>You think that your treating clinician will tell you all you need to hear, when in fact, the physician will tell you what they think you need to hear</vt:lpstr>
      <vt:lpstr>Don’t be afraid to ask why active surveillance is not an option for you</vt:lpstr>
      <vt:lpstr>Before committing to a treatment think seriously about how important your future sex life is</vt:lpstr>
      <vt:lpstr>Understand what your treating physician means by “erectile function preservation/recovery”</vt:lpstr>
      <vt:lpstr>Get realistic expectations about the time-frame for sexual function recovery/preservation</vt:lpstr>
      <vt:lpstr>EF Recovery after RP</vt:lpstr>
      <vt:lpstr>EF Recovery after RT</vt:lpstr>
      <vt:lpstr>Beware physicians citing “incredible” figures for erectile function recovery/preservation</vt:lpstr>
      <vt:lpstr>Systematic Review</vt:lpstr>
      <vt:lpstr>If you have ED before treatment and sexual intercourse is important, it is essential that you communicate its importance to the treating physician</vt:lpstr>
      <vt:lpstr>Open vs Robotic RP? No proven difference in sexual function outcomes</vt:lpstr>
      <vt:lpstr>Physician experience is key to success</vt:lpstr>
      <vt:lpstr>PowerPoint Presentation</vt:lpstr>
      <vt:lpstr>Ask about “penile rehabilitation”?</vt:lpstr>
      <vt:lpstr>There is no clear difference in sexual function outcomes between different radiation delivery modalities</vt:lpstr>
      <vt:lpstr>ADT is the most penis threatening thing you can be exposed to … think seriously in terms of “survival benefit”</vt:lpstr>
      <vt:lpstr>If you need ADT ask for how long you will be testosterone deficient</vt:lpstr>
      <vt:lpstr>Get clear instructions on how to use erection pills</vt:lpstr>
      <vt:lpstr>PDE5i Use</vt:lpstr>
      <vt:lpstr>Penile injection therapy sounds awful … best drug therapy we have for ED. Do not base a decision on mental imagery!</vt:lpstr>
      <vt:lpstr>Triple therapy does not mean your sex life is over</vt:lpstr>
      <vt:lpstr>Remember … your ability to make PSA is dependent upon your testosterone level</vt:lpstr>
      <vt:lpstr>My testosterone level is low …. I have symptoms …. can I receive testosterone therapy?</vt:lpstr>
      <vt:lpstr>Beware of false advertising regarding “Restorative Therapies” (shock wave therapy, stem cell therapy, PRP)</vt:lpstr>
      <vt:lpstr>PowerPoint Presentation</vt:lpstr>
      <vt:lpstr>“Let us not focus solely on adding years to life, but also pay attention to adding life to years”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Rafael Guimarães</dc:creator>
  <cp:lastModifiedBy>Tiffany Razzo</cp:lastModifiedBy>
  <cp:revision>482</cp:revision>
  <cp:lastPrinted>2019-02-21T13:32:21Z</cp:lastPrinted>
  <dcterms:created xsi:type="dcterms:W3CDTF">2015-06-17T23:22:10Z</dcterms:created>
  <dcterms:modified xsi:type="dcterms:W3CDTF">2023-11-30T01:05:55Z</dcterms:modified>
</cp:coreProperties>
</file>