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F28E4-1895-7648-AF69-01B15F8CD440}" v="1" dt="2021-12-02T02:16:52.0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>
      <p:cViewPr varScale="1">
        <p:scale>
          <a:sx n="103" d="100"/>
          <a:sy n="103" d="100"/>
        </p:scale>
        <p:origin x="18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" y="2119883"/>
            <a:ext cx="8601456" cy="47381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0"/>
            <a:ext cx="8927592" cy="9875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315" y="25400"/>
            <a:ext cx="862136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BB5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BB5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BB5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299" y="195453"/>
            <a:ext cx="8115401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BB5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609" y="1327539"/>
            <a:ext cx="8272780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ature-com.myaccess.library.utoronto.ca/articles/s41585-019-0164-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jpe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-ncbi-nlm-nih-gov.myaccess.library.utoronto.ca/pubmed/3018106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ncbi-nlm-nih-gov.myaccess.library.utoronto.ca/pubmed/30352424" TargetMode="External"/><Relationship Id="rId4" Type="http://schemas.openxmlformats.org/officeDocument/2006/relationships/image" Target="../media/image1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8"/>
            <a:ext cx="9144000" cy="6797040"/>
            <a:chOff x="0" y="60958"/>
            <a:chExt cx="9144000" cy="679704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958"/>
              <a:ext cx="9144000" cy="67970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27" y="167639"/>
              <a:ext cx="8628888" cy="64175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31" rIns="0" bIns="0" rtlCol="0">
            <a:spAutoFit/>
          </a:bodyPr>
          <a:lstStyle/>
          <a:p>
            <a:pPr marL="3502025" marR="5080" indent="-34664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What’s </a:t>
            </a:r>
            <a:r>
              <a:rPr dirty="0"/>
              <a:t>New in </a:t>
            </a:r>
            <a:r>
              <a:rPr spc="-5" dirty="0"/>
              <a:t>Active Surveillance </a:t>
            </a:r>
            <a:r>
              <a:rPr dirty="0"/>
              <a:t>in </a:t>
            </a:r>
            <a:r>
              <a:rPr spc="-990" dirty="0"/>
              <a:t> </a:t>
            </a:r>
            <a:r>
              <a:rPr spc="-5" dirty="0"/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4336" y="2450084"/>
            <a:ext cx="5182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7094" marR="5080" indent="-87503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BB504"/>
                </a:solidFill>
                <a:latin typeface="Arial"/>
                <a:cs typeface="Arial"/>
              </a:rPr>
              <a:t>NASPCC</a:t>
            </a:r>
            <a:r>
              <a:rPr sz="3600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BB504"/>
                </a:solidFill>
                <a:latin typeface="Arial"/>
                <a:cs typeface="Arial"/>
              </a:rPr>
              <a:t>Webinar</a:t>
            </a:r>
            <a:r>
              <a:rPr sz="3600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BB504"/>
                </a:solidFill>
                <a:latin typeface="Arial"/>
                <a:cs typeface="Arial"/>
              </a:rPr>
              <a:t>Series </a:t>
            </a:r>
            <a:r>
              <a:rPr sz="3600" spc="-98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BB504"/>
                </a:solidFill>
                <a:latin typeface="Arial"/>
                <a:cs typeface="Arial"/>
              </a:rPr>
              <a:t>October 12 2021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921" y="5471261"/>
            <a:ext cx="73545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3957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Laurence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Klotz,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CM,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Surgery,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Toronto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5" y="149352"/>
            <a:ext cx="8538972" cy="917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811" y="196977"/>
            <a:ext cx="822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0795" algn="l"/>
                <a:tab pos="5817870" algn="l"/>
              </a:tabLst>
            </a:pPr>
            <a:r>
              <a:rPr sz="2400" spc="-5" dirty="0"/>
              <a:t>AS</a:t>
            </a:r>
            <a:r>
              <a:rPr sz="2400" spc="-10" dirty="0"/>
              <a:t> </a:t>
            </a:r>
            <a:r>
              <a:rPr sz="2400" dirty="0"/>
              <a:t>for</a:t>
            </a:r>
            <a:r>
              <a:rPr sz="2400" spc="-5" dirty="0"/>
              <a:t> </a:t>
            </a:r>
            <a:r>
              <a:rPr sz="2400" dirty="0"/>
              <a:t>GG1</a:t>
            </a:r>
            <a:r>
              <a:rPr sz="2400" spc="-10" dirty="0"/>
              <a:t> </a:t>
            </a:r>
            <a:r>
              <a:rPr sz="2400" spc="-5" dirty="0"/>
              <a:t>Pca:	</a:t>
            </a:r>
            <a:r>
              <a:rPr sz="2400" dirty="0"/>
              <a:t>Long</a:t>
            </a:r>
            <a:r>
              <a:rPr sz="2400" spc="-10" dirty="0"/>
              <a:t> </a:t>
            </a:r>
            <a:r>
              <a:rPr sz="2400" spc="-5" dirty="0"/>
              <a:t>term</a:t>
            </a:r>
            <a:r>
              <a:rPr sz="2400" spc="25" dirty="0"/>
              <a:t> </a:t>
            </a:r>
            <a:r>
              <a:rPr sz="2400" spc="-5" dirty="0"/>
              <a:t>outcomes.	</a:t>
            </a:r>
            <a:r>
              <a:rPr sz="2000" dirty="0"/>
              <a:t>Tosoian</a:t>
            </a:r>
            <a:r>
              <a:rPr sz="2000" spc="-35" dirty="0"/>
              <a:t> </a:t>
            </a:r>
            <a:r>
              <a:rPr sz="2000" dirty="0"/>
              <a:t>JJ</a:t>
            </a:r>
            <a:r>
              <a:rPr sz="2000" spc="-30" dirty="0"/>
              <a:t> </a:t>
            </a:r>
            <a:r>
              <a:rPr sz="2000" dirty="0"/>
              <a:t>et</a:t>
            </a:r>
            <a:r>
              <a:rPr sz="2000" spc="-30" dirty="0"/>
              <a:t> </a:t>
            </a:r>
            <a:r>
              <a:rPr sz="2000" dirty="0"/>
              <a:t>al</a:t>
            </a:r>
            <a:r>
              <a:rPr sz="2000" spc="-35" dirty="0"/>
              <a:t> </a:t>
            </a:r>
            <a:r>
              <a:rPr sz="2000" dirty="0"/>
              <a:t>Eur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847" y="2456688"/>
            <a:ext cx="4645151" cy="3240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165" y="562737"/>
            <a:ext cx="8115934" cy="301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6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Urol.</a:t>
            </a:r>
            <a:r>
              <a:rPr sz="2000" b="1" spc="-5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2020</a:t>
            </a:r>
            <a:r>
              <a:rPr sz="2000" b="1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Jun;77(6):675-682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N=1818,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F/U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5.0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(IQ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2.0–9.0)</a:t>
            </a:r>
            <a:endParaRPr sz="240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buChar char="•"/>
              <a:tabLst>
                <a:tab pos="438784" algn="l"/>
                <a:tab pos="4394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88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non-PCa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deaths,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PCa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deaths,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alive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28651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CSM	0.1%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yr.</a:t>
            </a:r>
            <a:endParaRPr sz="2400">
              <a:latin typeface="Arial"/>
              <a:cs typeface="Arial"/>
            </a:endParaRPr>
          </a:p>
          <a:p>
            <a:pPr marL="355600" marR="4481195" indent="-342900">
              <a:lnSpc>
                <a:spcPct val="100000"/>
              </a:lnSpc>
              <a:spcBef>
                <a:spcPts val="1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reclassification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6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5,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10, and 15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21%,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30%,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32%,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8846"/>
            <a:ext cx="4396739" cy="2237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" y="134112"/>
            <a:ext cx="8540496" cy="1603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299" y="195453"/>
            <a:ext cx="8038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3787775" algn="l"/>
                <a:tab pos="7708265" algn="l"/>
              </a:tabLst>
            </a:pPr>
            <a:r>
              <a:rPr sz="2800" spc="-10" dirty="0"/>
              <a:t>Long</a:t>
            </a:r>
            <a:r>
              <a:rPr sz="2800" spc="-5" dirty="0"/>
              <a:t>-Term</a:t>
            </a:r>
            <a:r>
              <a:rPr sz="2800" spc="35" dirty="0"/>
              <a:t> </a:t>
            </a:r>
            <a:r>
              <a:rPr sz="2800" spc="-5" dirty="0"/>
              <a:t>Outcomes</a:t>
            </a:r>
            <a:r>
              <a:rPr sz="2800" spc="40" dirty="0"/>
              <a:t> </a:t>
            </a:r>
            <a:r>
              <a:rPr sz="2800" spc="-5" dirty="0"/>
              <a:t>of Ac</a:t>
            </a:r>
            <a:r>
              <a:rPr sz="2800" dirty="0"/>
              <a:t>t</a:t>
            </a:r>
            <a:r>
              <a:rPr sz="2800" spc="-5" dirty="0"/>
              <a:t>ive</a:t>
            </a:r>
            <a:r>
              <a:rPr sz="2800" spc="20" dirty="0"/>
              <a:t> </a:t>
            </a:r>
            <a:r>
              <a:rPr sz="2800" spc="-5" dirty="0"/>
              <a:t>S</a:t>
            </a:r>
            <a:r>
              <a:rPr sz="2800" spc="-15" dirty="0"/>
              <a:t>u</a:t>
            </a:r>
            <a:r>
              <a:rPr sz="2800" spc="-5" dirty="0"/>
              <a:t>r</a:t>
            </a:r>
            <a:r>
              <a:rPr sz="2800" dirty="0"/>
              <a:t>v</a:t>
            </a:r>
            <a:r>
              <a:rPr sz="2800" spc="-5" dirty="0"/>
              <a:t>ei</a:t>
            </a:r>
            <a:r>
              <a:rPr sz="2800" dirty="0"/>
              <a:t>l</a:t>
            </a:r>
            <a:r>
              <a:rPr sz="2800" spc="-5" dirty="0"/>
              <a:t>lan</a:t>
            </a:r>
            <a:r>
              <a:rPr sz="2800" dirty="0"/>
              <a:t>c</a:t>
            </a:r>
            <a:r>
              <a:rPr sz="2800" spc="-5" dirty="0"/>
              <a:t>e</a:t>
            </a:r>
            <a:r>
              <a:rPr sz="2800" dirty="0"/>
              <a:t>	at  </a:t>
            </a:r>
            <a:r>
              <a:rPr sz="2800" spc="-5" dirty="0"/>
              <a:t>MSCKK:</a:t>
            </a:r>
            <a:r>
              <a:rPr sz="2800" spc="45" dirty="0"/>
              <a:t> </a:t>
            </a:r>
            <a:r>
              <a:rPr sz="2800" spc="-5" dirty="0"/>
              <a:t>.Carlsson</a:t>
            </a:r>
            <a:r>
              <a:rPr sz="2800" spc="25" dirty="0"/>
              <a:t> </a:t>
            </a:r>
            <a:r>
              <a:rPr sz="2800" spc="-5" dirty="0"/>
              <a:t>S,	et </a:t>
            </a:r>
            <a:r>
              <a:rPr sz="2800" dirty="0"/>
              <a:t>al. </a:t>
            </a:r>
            <a:r>
              <a:rPr sz="2800" spc="-5" dirty="0"/>
              <a:t>J Urol. 2020 </a:t>
            </a:r>
            <a:r>
              <a:rPr sz="2800" dirty="0"/>
              <a:t> Jun;203(6):1122-1127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8623" y="2610610"/>
            <a:ext cx="5573268" cy="41955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701" y="1671573"/>
            <a:ext cx="790448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471170" algn="l"/>
                <a:tab pos="4718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N=2907,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2664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GG1</a:t>
            </a:r>
            <a:endParaRPr sz="2400">
              <a:latin typeface="Arial"/>
              <a:cs typeface="Arial"/>
            </a:endParaRPr>
          </a:p>
          <a:p>
            <a:pPr marL="471170" indent="-343535">
              <a:lnSpc>
                <a:spcPct val="100000"/>
              </a:lnSpc>
              <a:buChar char="•"/>
              <a:tabLst>
                <a:tab pos="471170" algn="l"/>
                <a:tab pos="4718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mets;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retrospect,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curable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Dx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rate: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701" y="2961513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-0.6%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years,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785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-1.5%	@15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2653" y="3180333"/>
            <a:ext cx="3496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Risk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upgrading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(blue)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treatment)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orange)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GG1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55" y="1882139"/>
            <a:ext cx="7892796" cy="2060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1991" y="1968753"/>
            <a:ext cx="72383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</a:t>
            </a:r>
            <a:r>
              <a:rPr dirty="0"/>
              <a:t> </a:t>
            </a:r>
            <a:r>
              <a:rPr spc="-5" dirty="0"/>
              <a:t>about</a:t>
            </a:r>
            <a:r>
              <a:rPr dirty="0"/>
              <a:t> active</a:t>
            </a:r>
            <a:r>
              <a:rPr spc="-15" dirty="0"/>
              <a:t> </a:t>
            </a:r>
            <a:r>
              <a:rPr spc="-5" dirty="0"/>
              <a:t>surveillance</a:t>
            </a:r>
            <a:r>
              <a:rPr dirty="0"/>
              <a:t> </a:t>
            </a:r>
            <a:r>
              <a:rPr spc="-10" dirty="0"/>
              <a:t>in </a:t>
            </a:r>
            <a:r>
              <a:rPr spc="-985" dirty="0"/>
              <a:t> </a:t>
            </a:r>
            <a:r>
              <a:rPr spc="-5" dirty="0"/>
              <a:t>very </a:t>
            </a:r>
            <a:r>
              <a:rPr dirty="0"/>
              <a:t>young men, </a:t>
            </a:r>
            <a:r>
              <a:rPr spc="-5" dirty="0"/>
              <a:t>or those with a </a:t>
            </a:r>
            <a:r>
              <a:rPr dirty="0"/>
              <a:t> strong</a:t>
            </a:r>
            <a:r>
              <a:rPr spc="-5" dirty="0"/>
              <a:t> </a:t>
            </a:r>
            <a:r>
              <a:rPr dirty="0"/>
              <a:t>family </a:t>
            </a:r>
            <a:r>
              <a:rPr spc="-5" dirty="0"/>
              <a:t>history?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12"/>
            <a:ext cx="2830068" cy="3447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299" y="562736"/>
            <a:ext cx="24136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849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2400" b="0" spc="-5" dirty="0">
                <a:latin typeface="Arial"/>
                <a:cs typeface="Arial"/>
              </a:rPr>
              <a:t>Younger </a:t>
            </a:r>
            <a:r>
              <a:rPr sz="2400" b="0" dirty="0">
                <a:latin typeface="Arial"/>
                <a:cs typeface="Arial"/>
              </a:rPr>
              <a:t> Men	</a:t>
            </a:r>
            <a:r>
              <a:rPr sz="2400" b="0" spc="-5" dirty="0">
                <a:latin typeface="Arial"/>
                <a:cs typeface="Arial"/>
              </a:rPr>
              <a:t>Have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Lower</a:t>
            </a:r>
            <a:endParaRPr sz="2400">
              <a:latin typeface="Arial"/>
              <a:cs typeface="Arial"/>
            </a:endParaRPr>
          </a:p>
          <a:p>
            <a:pPr marL="79375" marR="71755" indent="1270" algn="ctr">
              <a:lnSpc>
                <a:spcPct val="100000"/>
              </a:lnSpc>
            </a:pPr>
            <a:r>
              <a:rPr sz="2400" b="0" spc="-5" dirty="0">
                <a:latin typeface="Arial"/>
                <a:cs typeface="Arial"/>
              </a:rPr>
              <a:t>Risk</a:t>
            </a:r>
            <a:r>
              <a:rPr sz="2400" b="0" dirty="0">
                <a:latin typeface="Arial"/>
                <a:cs typeface="Arial"/>
              </a:rPr>
              <a:t> of 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Upgrading</a:t>
            </a:r>
            <a:r>
              <a:rPr sz="2400" b="0" spc="-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While </a:t>
            </a:r>
            <a:r>
              <a:rPr sz="2400" b="0" spc="-65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on</a:t>
            </a:r>
            <a:r>
              <a:rPr sz="2400" b="0" spc="-1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AS:</a:t>
            </a:r>
            <a:r>
              <a:rPr sz="2400" b="0" spc="-2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</a:t>
            </a:r>
            <a:r>
              <a:rPr sz="2400" b="0" spc="-15" dirty="0">
                <a:latin typeface="Arial"/>
                <a:cs typeface="Arial"/>
              </a:rPr>
              <a:t> </a:t>
            </a:r>
            <a:r>
              <a:rPr sz="2400" spc="-5" dirty="0"/>
              <a:t>Meta</a:t>
            </a:r>
            <a:r>
              <a:rPr sz="2400" b="0" spc="-5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499" y="2391917"/>
            <a:ext cx="1224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FBB504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l</a:t>
            </a:r>
            <a:r>
              <a:rPr sz="2400" b="1" spc="-30" dirty="0">
                <a:solidFill>
                  <a:srgbClr val="FBB504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1403" y="2442210"/>
            <a:ext cx="8890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Mahran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135" y="2757373"/>
            <a:ext cx="19894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A, Ponsky </a:t>
            </a:r>
            <a:r>
              <a:rPr sz="2000" spc="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LE.Urology.</a:t>
            </a:r>
            <a:r>
              <a:rPr sz="2000" spc="-10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2018 </a:t>
            </a:r>
            <a:r>
              <a:rPr sz="2000" spc="-54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Nov;121:11-18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111" y="0"/>
            <a:ext cx="6342887" cy="63428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6484721"/>
            <a:ext cx="8874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decade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age,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odds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52"/>
            <a:ext cx="9144000" cy="917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8" y="120777"/>
            <a:ext cx="5379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1705" algn="l"/>
              </a:tabLst>
            </a:pPr>
            <a:r>
              <a:rPr sz="2400" spc="-5" dirty="0"/>
              <a:t>Is</a:t>
            </a:r>
            <a:r>
              <a:rPr sz="2400" spc="5" dirty="0"/>
              <a:t> </a:t>
            </a:r>
            <a:r>
              <a:rPr sz="2400" spc="-10" dirty="0"/>
              <a:t>AS	</a:t>
            </a:r>
            <a:r>
              <a:rPr sz="2400" spc="-5" dirty="0"/>
              <a:t>safe</a:t>
            </a:r>
            <a:r>
              <a:rPr sz="2400" spc="10" dirty="0"/>
              <a:t> </a:t>
            </a:r>
            <a:r>
              <a:rPr sz="2400" spc="-5" dirty="0"/>
              <a:t>for</a:t>
            </a:r>
            <a:r>
              <a:rPr sz="2400" dirty="0"/>
              <a:t> </a:t>
            </a:r>
            <a:r>
              <a:rPr sz="2400" spc="-10" dirty="0"/>
              <a:t>young</a:t>
            </a:r>
            <a:r>
              <a:rPr sz="2400" dirty="0"/>
              <a:t> </a:t>
            </a:r>
            <a:r>
              <a:rPr sz="2400" spc="-5" dirty="0"/>
              <a:t>men</a:t>
            </a:r>
            <a:r>
              <a:rPr sz="2400" spc="-10" dirty="0"/>
              <a:t> </a:t>
            </a:r>
            <a:r>
              <a:rPr sz="2400" dirty="0"/>
              <a:t>(&lt; </a:t>
            </a:r>
            <a:r>
              <a:rPr sz="2400" spc="-5" dirty="0"/>
              <a:t>60</a:t>
            </a:r>
            <a:r>
              <a:rPr sz="2400" spc="10" dirty="0"/>
              <a:t> </a:t>
            </a:r>
            <a:r>
              <a:rPr sz="2400" spc="-10" dirty="0"/>
              <a:t>yrs)?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25210" y="171069"/>
            <a:ext cx="3397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Salari</a:t>
            </a:r>
            <a:r>
              <a:rPr sz="2000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</a:rPr>
              <a:t>K,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</a:rPr>
              <a:t>Klotz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L,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Feldman</a:t>
            </a:r>
            <a:r>
              <a:rPr sz="2000" spc="-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</a:rPr>
              <a:t>A.J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1857755"/>
            <a:ext cx="4937759" cy="50002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8759" y="381107"/>
            <a:ext cx="6343015" cy="452437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563495">
              <a:lnSpc>
                <a:spcPct val="100000"/>
              </a:lnSpc>
              <a:spcBef>
                <a:spcPts val="935"/>
              </a:spcBef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Urol.</a:t>
            </a:r>
            <a:r>
              <a:rPr sz="2000" spc="-5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2019</a:t>
            </a:r>
            <a:r>
              <a:rPr sz="2000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Apr;201(4):721-727</a:t>
            </a:r>
            <a:endParaRPr sz="2000">
              <a:latin typeface="Arial"/>
              <a:cs typeface="Arial"/>
            </a:endParaRPr>
          </a:p>
          <a:p>
            <a:pPr marL="460375" indent="-343535">
              <a:lnSpc>
                <a:spcPct val="100000"/>
              </a:lnSpc>
              <a:spcBef>
                <a:spcPts val="995"/>
              </a:spcBef>
              <a:buChar char="•"/>
              <a:tabLst>
                <a:tab pos="460375" algn="l"/>
                <a:tab pos="461009" algn="l"/>
                <a:tab pos="4350385" algn="l"/>
                <a:tab pos="551624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417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&lt;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yrs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7	≥60 yrs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460375" indent="-343535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Median follow-up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6.2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in: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buChar char="•"/>
              <a:tabLst>
                <a:tab pos="469265" algn="l"/>
                <a:tab pos="469900" algn="l"/>
                <a:tab pos="277749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rates	(74%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71%)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MFS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(99.7%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99.0%),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CSS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(100%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99.7%).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Caveat: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year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" y="149352"/>
            <a:ext cx="8598408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095" y="196977"/>
            <a:ext cx="8256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Black</a:t>
            </a:r>
            <a:r>
              <a:rPr sz="2400" spc="5" dirty="0"/>
              <a:t> </a:t>
            </a:r>
            <a:r>
              <a:rPr sz="2400" spc="-5" dirty="0"/>
              <a:t>Race</a:t>
            </a:r>
            <a:r>
              <a:rPr sz="2400" spc="20" dirty="0"/>
              <a:t> </a:t>
            </a:r>
            <a:r>
              <a:rPr sz="2400" dirty="0"/>
              <a:t>and</a:t>
            </a:r>
            <a:r>
              <a:rPr sz="2400" spc="-5" dirty="0"/>
              <a:t> Clinical</a:t>
            </a:r>
            <a:r>
              <a:rPr sz="2400" spc="-15" dirty="0"/>
              <a:t> </a:t>
            </a:r>
            <a:r>
              <a:rPr sz="2400" dirty="0"/>
              <a:t>Outcomes in</a:t>
            </a:r>
            <a:r>
              <a:rPr sz="2400" spc="5" dirty="0"/>
              <a:t> </a:t>
            </a:r>
            <a:r>
              <a:rPr sz="2400" spc="-5" dirty="0"/>
              <a:t>Active</a:t>
            </a:r>
            <a:r>
              <a:rPr sz="2400" spc="10" dirty="0"/>
              <a:t> </a:t>
            </a:r>
            <a:r>
              <a:rPr sz="2400" spc="-5" dirty="0"/>
              <a:t>Surveillance </a:t>
            </a:r>
            <a:r>
              <a:rPr sz="2400" spc="-655" dirty="0"/>
              <a:t> </a:t>
            </a:r>
            <a:r>
              <a:rPr sz="2400" spc="-5" dirty="0"/>
              <a:t>Deka</a:t>
            </a:r>
            <a:r>
              <a:rPr sz="2400" spc="15" dirty="0"/>
              <a:t> </a:t>
            </a:r>
            <a:r>
              <a:rPr sz="2400" spc="-5" dirty="0"/>
              <a:t>R</a:t>
            </a:r>
            <a:r>
              <a:rPr sz="2400" spc="10" dirty="0"/>
              <a:t> </a:t>
            </a:r>
            <a:r>
              <a:rPr sz="2400" spc="-5" dirty="0"/>
              <a:t>et</a:t>
            </a:r>
            <a:r>
              <a:rPr sz="2400" spc="15" dirty="0"/>
              <a:t> </a:t>
            </a:r>
            <a:r>
              <a:rPr sz="2400" spc="-5" dirty="0"/>
              <a:t>al, Kane</a:t>
            </a:r>
            <a:r>
              <a:rPr sz="2400" spc="20" dirty="0"/>
              <a:t> </a:t>
            </a:r>
            <a:r>
              <a:rPr sz="2400" spc="-5" dirty="0"/>
              <a:t>C</a:t>
            </a:r>
            <a:r>
              <a:rPr sz="2400" spc="10" dirty="0"/>
              <a:t> </a:t>
            </a:r>
            <a:r>
              <a:rPr sz="2400" spc="-5" dirty="0"/>
              <a:t>et</a:t>
            </a:r>
            <a:r>
              <a:rPr sz="2400" spc="5" dirty="0"/>
              <a:t> </a:t>
            </a:r>
            <a:r>
              <a:rPr sz="2400" spc="-5" dirty="0"/>
              <a:t>al</a:t>
            </a:r>
            <a:r>
              <a:rPr sz="2400" dirty="0"/>
              <a:t> </a:t>
            </a:r>
            <a:r>
              <a:rPr sz="2400" spc="-5" dirty="0"/>
              <a:t>JAMA.</a:t>
            </a:r>
            <a:r>
              <a:rPr sz="2400" spc="15" dirty="0"/>
              <a:t> </a:t>
            </a:r>
            <a:r>
              <a:rPr sz="2400" spc="-5" dirty="0"/>
              <a:t>2020;324(17):1747-1754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55" y="2430779"/>
            <a:ext cx="5838443" cy="44272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615" y="1082420"/>
            <a:ext cx="82162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  <a:tab pos="459232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8726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men,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AA,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75%	White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F/U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7.6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treatment,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548" y="2424048"/>
          <a:ext cx="3124200" cy="2952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90805" marR="160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sz="14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Progression*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&lt;.001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 marR="261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Definitive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reatment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&lt;.001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Metastasis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.49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 marR="41020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Pca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Mortality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.82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0805" marR="41020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Overall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Mortality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.01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47624" y="5463032"/>
            <a:ext cx="2574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*Grade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progression,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PSA&gt;10,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4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2" y="146304"/>
            <a:ext cx="8851392" cy="13167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91" y="196977"/>
            <a:ext cx="83159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The</a:t>
            </a:r>
            <a:r>
              <a:rPr sz="2500" u="heavy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influence</a:t>
            </a:r>
            <a:r>
              <a:rPr sz="2500" u="heavy" spc="1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of</a:t>
            </a:r>
            <a:r>
              <a:rPr sz="2500" u="heavy" spc="2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i="1" u="heavy" spc="-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-BoldItalicMT"/>
                <a:cs typeface="Arial-BoldItalicMT"/>
                <a:hlinkClick r:id="rId3"/>
              </a:rPr>
              <a:t>BRCA2</a:t>
            </a:r>
            <a:r>
              <a:rPr sz="2500" i="1" u="heavy" spc="1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-BoldItalicMT"/>
                <a:cs typeface="Arial-BoldItalicMT"/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mutation</a:t>
            </a:r>
            <a:r>
              <a:rPr sz="2500" u="heavy" spc="3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on</a:t>
            </a:r>
            <a:r>
              <a:rPr sz="2500" u="heavy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localized</a:t>
            </a:r>
            <a:r>
              <a:rPr sz="2500" u="heavy" spc="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 </a:t>
            </a:r>
            <a:r>
              <a:rPr sz="2500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hlinkClick r:id="rId3"/>
              </a:rPr>
              <a:t>prostate</a:t>
            </a:r>
            <a:endParaRPr sz="2500">
              <a:latin typeface="Arial-BoldItalicMT"/>
              <a:cs typeface="Arial-BoldItalic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987" y="577977"/>
            <a:ext cx="11379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3"/>
              </a:rPr>
              <a:t>cancer</a:t>
            </a:r>
            <a:r>
              <a:rPr sz="2500" b="1" spc="-5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3596" y="640461"/>
            <a:ext cx="7171690" cy="649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4226560" algn="l"/>
              </a:tabLst>
            </a:pPr>
            <a:r>
              <a:rPr sz="2000" b="1" spc="-5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Taylor</a:t>
            </a:r>
            <a:r>
              <a:rPr sz="2000" b="1" spc="15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A,</a:t>
            </a:r>
            <a:r>
              <a:rPr sz="2000" b="1" spc="-10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spc="-5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Bristow</a:t>
            </a:r>
            <a:r>
              <a:rPr sz="2000" b="1" spc="-10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R,</a:t>
            </a:r>
            <a:r>
              <a:rPr sz="2000" b="1" spc="10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Risbridger</a:t>
            </a:r>
            <a:r>
              <a:rPr sz="2000" b="1" spc="-15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G,	Nature</a:t>
            </a:r>
            <a:r>
              <a:rPr sz="2000" b="1" spc="-50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Reviews</a:t>
            </a:r>
            <a:r>
              <a:rPr sz="2000" b="1" spc="-80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  <a:hlinkClick r:id="rId3"/>
              </a:rPr>
              <a:t>Urology</a:t>
            </a:r>
            <a:endParaRPr sz="2000">
              <a:latin typeface="Arial"/>
              <a:cs typeface="Arial"/>
            </a:endParaRPr>
          </a:p>
          <a:p>
            <a:pPr marR="12846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Feb</a:t>
            </a:r>
            <a:r>
              <a:rPr sz="2000" b="1" spc="-4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2019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" y="1315210"/>
            <a:ext cx="7005828" cy="55427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667" y="42671"/>
            <a:ext cx="7184135" cy="871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717" y="90042"/>
            <a:ext cx="674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Germline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Mutations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in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Men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on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Active </a:t>
            </a:r>
            <a:r>
              <a:rPr sz="2400" b="0" spc="-5" dirty="0">
                <a:latin typeface="Arial"/>
                <a:cs typeface="Arial"/>
              </a:rPr>
              <a:t>Surveillance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5" y="2071114"/>
            <a:ext cx="3575304" cy="47868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81733" y="4917440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631" y="348616"/>
            <a:ext cx="7960995" cy="239903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997075">
              <a:lnSpc>
                <a:spcPct val="100000"/>
              </a:lnSpc>
              <a:spcBef>
                <a:spcPts val="955"/>
              </a:spcBef>
            </a:pP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Carter</a:t>
            </a:r>
            <a:r>
              <a:rPr sz="1800" b="1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B504"/>
                </a:solidFill>
                <a:latin typeface="Arial"/>
                <a:cs typeface="Arial"/>
              </a:rPr>
              <a:t>HB,</a:t>
            </a:r>
            <a:r>
              <a:rPr sz="1800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BB504"/>
                </a:solidFill>
                <a:latin typeface="Arial"/>
                <a:cs typeface="Arial"/>
              </a:rPr>
              <a:t>Eur Urol. 2019 May;75(5):743-749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1211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DNA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repair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germline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mutations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(BRCA1/2,</a:t>
            </a:r>
            <a:r>
              <a:rPr sz="20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ATM)</a:t>
            </a:r>
            <a:endParaRPr sz="2000">
              <a:latin typeface="Arial"/>
              <a:cs typeface="Arial"/>
            </a:endParaRPr>
          </a:p>
          <a:p>
            <a:pPr marL="1062355">
              <a:lnSpc>
                <a:spcPct val="100000"/>
              </a:lnSpc>
              <a:spcBef>
                <a:spcPts val="1240"/>
              </a:spcBef>
              <a:tabLst>
                <a:tab pos="52190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upgrading	Upgrading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13366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HR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2.0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3144" y="2203704"/>
            <a:ext cx="3374390" cy="4654550"/>
            <a:chOff x="5343144" y="2203704"/>
            <a:chExt cx="3374390" cy="4654550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144" y="4590287"/>
              <a:ext cx="3374136" cy="22677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6860" y="2203704"/>
              <a:ext cx="3360420" cy="2386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55" y="0"/>
            <a:ext cx="7239000" cy="13639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1302" y="0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BB504"/>
                </a:solidFill>
                <a:latin typeface="Arial"/>
                <a:cs typeface="Arial"/>
              </a:rPr>
              <a:t>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3866" y="173482"/>
            <a:ext cx="681164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Impact </a:t>
            </a:r>
            <a:r>
              <a:rPr sz="2400" dirty="0"/>
              <a:t>of </a:t>
            </a:r>
            <a:r>
              <a:rPr sz="2400" spc="-5" dirty="0"/>
              <a:t>Biopsy Compliance </a:t>
            </a:r>
            <a:r>
              <a:rPr sz="2400" dirty="0"/>
              <a:t>on Outcomes </a:t>
            </a:r>
            <a:r>
              <a:rPr sz="2400" spc="-5" dirty="0"/>
              <a:t>for </a:t>
            </a:r>
            <a:r>
              <a:rPr sz="2400" spc="-660" dirty="0"/>
              <a:t> </a:t>
            </a:r>
            <a:r>
              <a:rPr sz="2400" spc="-5" dirty="0"/>
              <a:t>Patients</a:t>
            </a:r>
            <a:r>
              <a:rPr sz="2400" spc="-10" dirty="0"/>
              <a:t> </a:t>
            </a:r>
            <a:r>
              <a:rPr sz="2400" dirty="0"/>
              <a:t>on</a:t>
            </a:r>
            <a:r>
              <a:rPr sz="2400" spc="-15" dirty="0"/>
              <a:t> </a:t>
            </a:r>
            <a:r>
              <a:rPr sz="2400" spc="-5" dirty="0"/>
              <a:t>Active</a:t>
            </a:r>
            <a:r>
              <a:rPr sz="2400" spc="20" dirty="0"/>
              <a:t> </a:t>
            </a:r>
            <a:r>
              <a:rPr sz="2400" spc="-5" dirty="0"/>
              <a:t>Surveillance</a:t>
            </a:r>
            <a:endParaRPr sz="2400"/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800" spc="-5" dirty="0"/>
              <a:t>Detsky J, </a:t>
            </a:r>
            <a:r>
              <a:rPr sz="1800" dirty="0"/>
              <a:t>Klotz</a:t>
            </a:r>
            <a:r>
              <a:rPr sz="1800" spc="-15" dirty="0"/>
              <a:t> </a:t>
            </a:r>
            <a:r>
              <a:rPr sz="1800" dirty="0"/>
              <a:t>L</a:t>
            </a:r>
            <a:r>
              <a:rPr sz="1800" spc="-5" dirty="0"/>
              <a:t> et </a:t>
            </a:r>
            <a:r>
              <a:rPr sz="1800" dirty="0"/>
              <a:t>al</a:t>
            </a:r>
            <a:r>
              <a:rPr sz="1800" spc="-15" dirty="0"/>
              <a:t> </a:t>
            </a:r>
            <a:r>
              <a:rPr sz="1800" dirty="0"/>
              <a:t>J</a:t>
            </a:r>
            <a:r>
              <a:rPr sz="1800" spc="-10" dirty="0"/>
              <a:t> </a:t>
            </a:r>
            <a:r>
              <a:rPr sz="1800" spc="-5" dirty="0"/>
              <a:t>Urol </a:t>
            </a:r>
            <a:r>
              <a:rPr sz="1800" spc="-10" dirty="0"/>
              <a:t>April</a:t>
            </a:r>
            <a:r>
              <a:rPr sz="1800" spc="30" dirty="0"/>
              <a:t> </a:t>
            </a:r>
            <a:r>
              <a:rPr sz="1800" spc="-10" dirty="0"/>
              <a:t>2020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0"/>
            <a:ext cx="3733800" cy="2421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811" y="1524000"/>
            <a:ext cx="3520440" cy="2170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91000"/>
            <a:ext cx="3291840" cy="24048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114800"/>
            <a:ext cx="3368040" cy="24673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01850" y="1954784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7450" y="1954784"/>
            <a:ext cx="669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1850" y="5247258"/>
            <a:ext cx="66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1907" y="5247258"/>
            <a:ext cx="466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848" y="2430779"/>
            <a:ext cx="4006596" cy="9631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1338" y="2517775"/>
            <a:ext cx="347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Imaging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25" dirty="0"/>
              <a:t> </a:t>
            </a:r>
            <a:r>
              <a:rPr dirty="0"/>
              <a:t>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251203"/>
            <a:ext cx="5586984" cy="1373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1327539"/>
            <a:ext cx="5196205" cy="10496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4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support,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Exact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Imaging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Consultant,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348" y="105155"/>
            <a:ext cx="5071872" cy="9631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1107" y="192404"/>
            <a:ext cx="454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Disclosures:</a:t>
            </a:r>
            <a:r>
              <a:rPr spc="-40" dirty="0"/>
              <a:t> </a:t>
            </a:r>
            <a:r>
              <a:rPr dirty="0"/>
              <a:t>L.</a:t>
            </a:r>
            <a:r>
              <a:rPr spc="-20" dirty="0"/>
              <a:t> </a:t>
            </a:r>
            <a:r>
              <a:rPr dirty="0"/>
              <a:t>Klotz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007"/>
            <a:ext cx="8707120" cy="4829810"/>
            <a:chOff x="0" y="64007"/>
            <a:chExt cx="8707120" cy="482981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33271"/>
              <a:ext cx="3432048" cy="38602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2653" y="1541525"/>
              <a:ext cx="559435" cy="559435"/>
            </a:xfrm>
            <a:custGeom>
              <a:avLst/>
              <a:gdLst/>
              <a:ahLst/>
              <a:cxnLst/>
              <a:rect l="l" t="t" r="r" b="b"/>
              <a:pathLst>
                <a:path w="559435" h="559435">
                  <a:moveTo>
                    <a:pt x="279653" y="0"/>
                  </a:moveTo>
                  <a:lnTo>
                    <a:pt x="234296" y="3660"/>
                  </a:lnTo>
                  <a:lnTo>
                    <a:pt x="191268" y="14258"/>
                  </a:lnTo>
                  <a:lnTo>
                    <a:pt x="151144" y="31217"/>
                  </a:lnTo>
                  <a:lnTo>
                    <a:pt x="114501" y="53961"/>
                  </a:lnTo>
                  <a:lnTo>
                    <a:pt x="81915" y="81914"/>
                  </a:lnTo>
                  <a:lnTo>
                    <a:pt x="53961" y="114501"/>
                  </a:lnTo>
                  <a:lnTo>
                    <a:pt x="31217" y="151144"/>
                  </a:lnTo>
                  <a:lnTo>
                    <a:pt x="14258" y="191268"/>
                  </a:lnTo>
                  <a:lnTo>
                    <a:pt x="3660" y="234296"/>
                  </a:lnTo>
                  <a:lnTo>
                    <a:pt x="0" y="279653"/>
                  </a:lnTo>
                  <a:lnTo>
                    <a:pt x="3660" y="325011"/>
                  </a:lnTo>
                  <a:lnTo>
                    <a:pt x="14258" y="368039"/>
                  </a:lnTo>
                  <a:lnTo>
                    <a:pt x="31217" y="408163"/>
                  </a:lnTo>
                  <a:lnTo>
                    <a:pt x="53961" y="444806"/>
                  </a:lnTo>
                  <a:lnTo>
                    <a:pt x="81915" y="477393"/>
                  </a:lnTo>
                  <a:lnTo>
                    <a:pt x="114501" y="505346"/>
                  </a:lnTo>
                  <a:lnTo>
                    <a:pt x="151144" y="528090"/>
                  </a:lnTo>
                  <a:lnTo>
                    <a:pt x="191268" y="545049"/>
                  </a:lnTo>
                  <a:lnTo>
                    <a:pt x="234296" y="555647"/>
                  </a:lnTo>
                  <a:lnTo>
                    <a:pt x="279653" y="559308"/>
                  </a:lnTo>
                  <a:lnTo>
                    <a:pt x="325011" y="555647"/>
                  </a:lnTo>
                  <a:lnTo>
                    <a:pt x="368039" y="545049"/>
                  </a:lnTo>
                  <a:lnTo>
                    <a:pt x="408163" y="528090"/>
                  </a:lnTo>
                  <a:lnTo>
                    <a:pt x="444806" y="505346"/>
                  </a:lnTo>
                  <a:lnTo>
                    <a:pt x="477392" y="477392"/>
                  </a:lnTo>
                  <a:lnTo>
                    <a:pt x="505346" y="444806"/>
                  </a:lnTo>
                  <a:lnTo>
                    <a:pt x="528090" y="408163"/>
                  </a:lnTo>
                  <a:lnTo>
                    <a:pt x="545049" y="368039"/>
                  </a:lnTo>
                  <a:lnTo>
                    <a:pt x="555647" y="325011"/>
                  </a:lnTo>
                  <a:lnTo>
                    <a:pt x="559308" y="279653"/>
                  </a:lnTo>
                  <a:lnTo>
                    <a:pt x="555647" y="234296"/>
                  </a:lnTo>
                  <a:lnTo>
                    <a:pt x="545049" y="191268"/>
                  </a:lnTo>
                  <a:lnTo>
                    <a:pt x="528090" y="151144"/>
                  </a:lnTo>
                  <a:lnTo>
                    <a:pt x="505346" y="114501"/>
                  </a:lnTo>
                  <a:lnTo>
                    <a:pt x="477392" y="81914"/>
                  </a:lnTo>
                  <a:lnTo>
                    <a:pt x="444806" y="53961"/>
                  </a:lnTo>
                  <a:lnTo>
                    <a:pt x="408163" y="31217"/>
                  </a:lnTo>
                  <a:lnTo>
                    <a:pt x="368039" y="14258"/>
                  </a:lnTo>
                  <a:lnTo>
                    <a:pt x="325011" y="3660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FF0000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2653" y="1541525"/>
              <a:ext cx="559435" cy="559435"/>
            </a:xfrm>
            <a:custGeom>
              <a:avLst/>
              <a:gdLst/>
              <a:ahLst/>
              <a:cxnLst/>
              <a:rect l="l" t="t" r="r" b="b"/>
              <a:pathLst>
                <a:path w="559435" h="559435">
                  <a:moveTo>
                    <a:pt x="0" y="279653"/>
                  </a:moveTo>
                  <a:lnTo>
                    <a:pt x="3660" y="234296"/>
                  </a:lnTo>
                  <a:lnTo>
                    <a:pt x="14258" y="191268"/>
                  </a:lnTo>
                  <a:lnTo>
                    <a:pt x="31217" y="151144"/>
                  </a:lnTo>
                  <a:lnTo>
                    <a:pt x="53961" y="114501"/>
                  </a:lnTo>
                  <a:lnTo>
                    <a:pt x="81915" y="81914"/>
                  </a:lnTo>
                  <a:lnTo>
                    <a:pt x="114501" y="53961"/>
                  </a:lnTo>
                  <a:lnTo>
                    <a:pt x="151144" y="31217"/>
                  </a:lnTo>
                  <a:lnTo>
                    <a:pt x="191268" y="14258"/>
                  </a:lnTo>
                  <a:lnTo>
                    <a:pt x="234296" y="3660"/>
                  </a:lnTo>
                  <a:lnTo>
                    <a:pt x="279653" y="0"/>
                  </a:lnTo>
                  <a:lnTo>
                    <a:pt x="325011" y="3660"/>
                  </a:lnTo>
                  <a:lnTo>
                    <a:pt x="368039" y="14258"/>
                  </a:lnTo>
                  <a:lnTo>
                    <a:pt x="408163" y="31217"/>
                  </a:lnTo>
                  <a:lnTo>
                    <a:pt x="444806" y="53961"/>
                  </a:lnTo>
                  <a:lnTo>
                    <a:pt x="477392" y="81914"/>
                  </a:lnTo>
                  <a:lnTo>
                    <a:pt x="505346" y="114501"/>
                  </a:lnTo>
                  <a:lnTo>
                    <a:pt x="528090" y="151144"/>
                  </a:lnTo>
                  <a:lnTo>
                    <a:pt x="545049" y="191268"/>
                  </a:lnTo>
                  <a:lnTo>
                    <a:pt x="555647" y="234296"/>
                  </a:lnTo>
                  <a:lnTo>
                    <a:pt x="559308" y="279653"/>
                  </a:lnTo>
                  <a:lnTo>
                    <a:pt x="555647" y="325011"/>
                  </a:lnTo>
                  <a:lnTo>
                    <a:pt x="545049" y="368039"/>
                  </a:lnTo>
                  <a:lnTo>
                    <a:pt x="528090" y="408163"/>
                  </a:lnTo>
                  <a:lnTo>
                    <a:pt x="505346" y="444806"/>
                  </a:lnTo>
                  <a:lnTo>
                    <a:pt x="477392" y="477392"/>
                  </a:lnTo>
                  <a:lnTo>
                    <a:pt x="444806" y="505346"/>
                  </a:lnTo>
                  <a:lnTo>
                    <a:pt x="408163" y="528090"/>
                  </a:lnTo>
                  <a:lnTo>
                    <a:pt x="368039" y="545049"/>
                  </a:lnTo>
                  <a:lnTo>
                    <a:pt x="325011" y="555647"/>
                  </a:lnTo>
                  <a:lnTo>
                    <a:pt x="279653" y="559308"/>
                  </a:lnTo>
                  <a:lnTo>
                    <a:pt x="234296" y="555647"/>
                  </a:lnTo>
                  <a:lnTo>
                    <a:pt x="191268" y="545049"/>
                  </a:lnTo>
                  <a:lnTo>
                    <a:pt x="151144" y="528090"/>
                  </a:lnTo>
                  <a:lnTo>
                    <a:pt x="114501" y="505346"/>
                  </a:lnTo>
                  <a:lnTo>
                    <a:pt x="81915" y="477393"/>
                  </a:lnTo>
                  <a:lnTo>
                    <a:pt x="53961" y="444806"/>
                  </a:lnTo>
                  <a:lnTo>
                    <a:pt x="31217" y="408163"/>
                  </a:lnTo>
                  <a:lnTo>
                    <a:pt x="14258" y="368039"/>
                  </a:lnTo>
                  <a:lnTo>
                    <a:pt x="3660" y="325011"/>
                  </a:lnTo>
                  <a:lnTo>
                    <a:pt x="0" y="27965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3" y="89915"/>
              <a:ext cx="8232648" cy="1045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80" y="64007"/>
              <a:ext cx="8232648" cy="679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5416" y="429767"/>
              <a:ext cx="6598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9923" y="429767"/>
              <a:ext cx="946403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764" y="429767"/>
              <a:ext cx="3715512" cy="6797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26465" y="143002"/>
            <a:ext cx="7771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8789" marR="5080" indent="-1736725">
              <a:lnSpc>
                <a:spcPct val="100000"/>
              </a:lnSpc>
              <a:spcBef>
                <a:spcPts val="100"/>
              </a:spcBef>
              <a:tabLst>
                <a:tab pos="4135754" algn="l"/>
              </a:tabLst>
            </a:pPr>
            <a:r>
              <a:rPr sz="2400" spc="-5" dirty="0"/>
              <a:t>MRI</a:t>
            </a:r>
            <a:r>
              <a:rPr sz="2400" spc="5" dirty="0"/>
              <a:t> </a:t>
            </a:r>
            <a:r>
              <a:rPr sz="2400" spc="-5" dirty="0"/>
              <a:t>targeting:</a:t>
            </a:r>
            <a:r>
              <a:rPr sz="2400" spc="-15" dirty="0"/>
              <a:t> </a:t>
            </a:r>
            <a:r>
              <a:rPr sz="2400" spc="-5" dirty="0"/>
              <a:t>Gleason 4+3</a:t>
            </a:r>
            <a:r>
              <a:rPr sz="2400" spc="5" dirty="0"/>
              <a:t> </a:t>
            </a:r>
            <a:r>
              <a:rPr sz="2400" dirty="0"/>
              <a:t>after</a:t>
            </a:r>
            <a:r>
              <a:rPr sz="2400" spc="-5" dirty="0"/>
              <a:t> prior</a:t>
            </a:r>
            <a:r>
              <a:rPr sz="2400" spc="10" dirty="0"/>
              <a:t> </a:t>
            </a:r>
            <a:r>
              <a:rPr sz="2400" dirty="0"/>
              <a:t>biopsy</a:t>
            </a:r>
            <a:r>
              <a:rPr sz="2400" spc="-15" dirty="0"/>
              <a:t> </a:t>
            </a:r>
            <a:r>
              <a:rPr sz="2400" dirty="0"/>
              <a:t>showed </a:t>
            </a:r>
            <a:r>
              <a:rPr sz="2400" spc="-650" dirty="0"/>
              <a:t> </a:t>
            </a:r>
            <a:r>
              <a:rPr sz="2400" spc="-5" dirty="0"/>
              <a:t>1</a:t>
            </a:r>
            <a:r>
              <a:rPr sz="2400" spc="5" dirty="0"/>
              <a:t> </a:t>
            </a:r>
            <a:r>
              <a:rPr sz="2400" spc="-5" dirty="0"/>
              <a:t>pos</a:t>
            </a:r>
            <a:r>
              <a:rPr sz="2400" dirty="0"/>
              <a:t> </a:t>
            </a:r>
            <a:r>
              <a:rPr sz="2400" spc="-5" dirty="0"/>
              <a:t>core</a:t>
            </a:r>
            <a:r>
              <a:rPr sz="2400" spc="10" dirty="0"/>
              <a:t> </a:t>
            </a:r>
            <a:r>
              <a:rPr sz="2400" spc="-5" dirty="0"/>
              <a:t>10%	</a:t>
            </a:r>
            <a:r>
              <a:rPr sz="2400" dirty="0"/>
              <a:t>Gleason</a:t>
            </a:r>
            <a:r>
              <a:rPr sz="2400" spc="-35" dirty="0"/>
              <a:t> </a:t>
            </a:r>
            <a:r>
              <a:rPr sz="2400" spc="-5" dirty="0"/>
              <a:t>3+3</a:t>
            </a:r>
            <a:endParaRPr sz="2400"/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8540" y="1066800"/>
            <a:ext cx="5585459" cy="52318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79058" y="2181225"/>
            <a:ext cx="9315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4+3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5438" y="5473700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3+3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" y="195071"/>
            <a:ext cx="8001000" cy="917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904" y="241503"/>
            <a:ext cx="75730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Detection</a:t>
            </a:r>
            <a:r>
              <a:rPr sz="2400" dirty="0">
                <a:solidFill>
                  <a:srgbClr val="FFFFFF"/>
                </a:solidFill>
              </a:rPr>
              <a:t> of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Individual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Prostate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Cancer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Foci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via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MRI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86383" y="607821"/>
            <a:ext cx="5968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Johnson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Reiter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Euro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Urol 2019;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75: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712–720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384137"/>
            <a:ext cx="1149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11/14/2021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08" y="3429000"/>
            <a:ext cx="3860291" cy="2810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876" y="2371343"/>
            <a:ext cx="2866644" cy="38679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0926" y="1187323"/>
            <a:ext cx="5293360" cy="217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95"/>
              </a:spcBef>
              <a:buChar char="•"/>
              <a:tabLst>
                <a:tab pos="22796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588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intermediate-high-risk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CaP </a:t>
            </a:r>
            <a:r>
              <a:rPr sz="2200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mount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endParaRPr sz="2200">
              <a:latin typeface="Arial"/>
              <a:cs typeface="Arial"/>
            </a:endParaRPr>
          </a:p>
          <a:p>
            <a:pPr marL="227329" marR="430530" indent="-21526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04800" algn="l"/>
                <a:tab pos="305435" algn="l"/>
                <a:tab pos="2058670" algn="l"/>
                <a:tab pos="3178175" algn="l"/>
                <a:tab pos="3767454" algn="l"/>
                <a:tab pos="4076065" algn="l"/>
              </a:tabLst>
            </a:pPr>
            <a:r>
              <a:rPr dirty="0"/>
              <a:t>	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missed 40%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GG2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Ca,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GG3,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1	focus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	GG	≥	2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220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9647" y="1997710"/>
            <a:ext cx="2932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focality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415" y="0"/>
            <a:ext cx="5434583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65" y="1186941"/>
            <a:ext cx="2981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6480" algn="l"/>
              </a:tabLst>
            </a:pP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Stable	3+3</a:t>
            </a:r>
            <a:r>
              <a:rPr sz="24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path,</a:t>
            </a:r>
            <a:r>
              <a:rPr sz="2400" b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MRI </a:t>
            </a:r>
            <a:r>
              <a:rPr sz="2400" b="0" spc="-6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65" y="3016122"/>
            <a:ext cx="3357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progression (3+4)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65" y="5576417"/>
            <a:ext cx="2548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(3+4),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" y="149352"/>
            <a:ext cx="8996172" cy="10088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1" y="2273807"/>
            <a:ext cx="9047987" cy="21838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010910"/>
            <a:ext cx="7417434" cy="1858010"/>
            <a:chOff x="0" y="5010910"/>
            <a:chExt cx="7417434" cy="1858010"/>
          </a:xfrm>
        </p:grpSpPr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10910"/>
              <a:ext cx="5815583" cy="18470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91605" y="6163817"/>
              <a:ext cx="1028700" cy="695325"/>
            </a:xfrm>
            <a:custGeom>
              <a:avLst/>
              <a:gdLst/>
              <a:ahLst/>
              <a:cxnLst/>
              <a:rect l="l" t="t" r="r" b="b"/>
              <a:pathLst>
                <a:path w="1028700" h="695325">
                  <a:moveTo>
                    <a:pt x="0" y="115823"/>
                  </a:moveTo>
                  <a:lnTo>
                    <a:pt x="9096" y="70739"/>
                  </a:lnTo>
                  <a:lnTo>
                    <a:pt x="33909" y="33923"/>
                  </a:lnTo>
                  <a:lnTo>
                    <a:pt x="70723" y="9101"/>
                  </a:lnTo>
                  <a:lnTo>
                    <a:pt x="115824" y="0"/>
                  </a:lnTo>
                  <a:lnTo>
                    <a:pt x="912876" y="0"/>
                  </a:lnTo>
                  <a:lnTo>
                    <a:pt x="957976" y="9101"/>
                  </a:lnTo>
                  <a:lnTo>
                    <a:pt x="994790" y="33923"/>
                  </a:lnTo>
                  <a:lnTo>
                    <a:pt x="1019603" y="70739"/>
                  </a:lnTo>
                  <a:lnTo>
                    <a:pt x="1028700" y="115823"/>
                  </a:lnTo>
                  <a:lnTo>
                    <a:pt x="1028700" y="579117"/>
                  </a:lnTo>
                  <a:lnTo>
                    <a:pt x="1019603" y="624201"/>
                  </a:lnTo>
                  <a:lnTo>
                    <a:pt x="994791" y="661018"/>
                  </a:lnTo>
                  <a:lnTo>
                    <a:pt x="957976" y="685841"/>
                  </a:lnTo>
                  <a:lnTo>
                    <a:pt x="912876" y="694943"/>
                  </a:lnTo>
                  <a:lnTo>
                    <a:pt x="115824" y="694943"/>
                  </a:lnTo>
                  <a:lnTo>
                    <a:pt x="70723" y="685841"/>
                  </a:lnTo>
                  <a:lnTo>
                    <a:pt x="33909" y="661018"/>
                  </a:lnTo>
                  <a:lnTo>
                    <a:pt x="9096" y="624201"/>
                  </a:lnTo>
                  <a:lnTo>
                    <a:pt x="0" y="579117"/>
                  </a:lnTo>
                  <a:lnTo>
                    <a:pt x="0" y="11582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5584" y="5010910"/>
              <a:ext cx="1601723" cy="18470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91605" y="6087617"/>
              <a:ext cx="838200" cy="771525"/>
            </a:xfrm>
            <a:custGeom>
              <a:avLst/>
              <a:gdLst/>
              <a:ahLst/>
              <a:cxnLst/>
              <a:rect l="l" t="t" r="r" b="b"/>
              <a:pathLst>
                <a:path w="838200" h="771525">
                  <a:moveTo>
                    <a:pt x="0" y="128523"/>
                  </a:moveTo>
                  <a:lnTo>
                    <a:pt x="10098" y="78497"/>
                  </a:lnTo>
                  <a:lnTo>
                    <a:pt x="37639" y="37644"/>
                  </a:lnTo>
                  <a:lnTo>
                    <a:pt x="78491" y="10100"/>
                  </a:lnTo>
                  <a:lnTo>
                    <a:pt x="128524" y="0"/>
                  </a:lnTo>
                  <a:lnTo>
                    <a:pt x="709676" y="0"/>
                  </a:lnTo>
                  <a:lnTo>
                    <a:pt x="759708" y="10100"/>
                  </a:lnTo>
                  <a:lnTo>
                    <a:pt x="800560" y="37644"/>
                  </a:lnTo>
                  <a:lnTo>
                    <a:pt x="828101" y="78497"/>
                  </a:lnTo>
                  <a:lnTo>
                    <a:pt x="838200" y="128523"/>
                  </a:lnTo>
                  <a:lnTo>
                    <a:pt x="838200" y="642619"/>
                  </a:lnTo>
                  <a:lnTo>
                    <a:pt x="828101" y="692646"/>
                  </a:lnTo>
                  <a:lnTo>
                    <a:pt x="800560" y="733499"/>
                  </a:lnTo>
                  <a:lnTo>
                    <a:pt x="759708" y="761043"/>
                  </a:lnTo>
                  <a:lnTo>
                    <a:pt x="709676" y="771143"/>
                  </a:lnTo>
                  <a:lnTo>
                    <a:pt x="128524" y="771143"/>
                  </a:lnTo>
                  <a:lnTo>
                    <a:pt x="78491" y="761043"/>
                  </a:lnTo>
                  <a:lnTo>
                    <a:pt x="37639" y="733499"/>
                  </a:lnTo>
                  <a:lnTo>
                    <a:pt x="10098" y="692646"/>
                  </a:lnTo>
                  <a:lnTo>
                    <a:pt x="0" y="642619"/>
                  </a:lnTo>
                  <a:lnTo>
                    <a:pt x="0" y="12852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6451" y="196977"/>
            <a:ext cx="8654415" cy="204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6525" marR="5080" indent="-2664460">
              <a:lnSpc>
                <a:spcPct val="100000"/>
              </a:lnSpc>
              <a:spcBef>
                <a:spcPts val="100"/>
              </a:spcBef>
              <a:tabLst>
                <a:tab pos="3268345" algn="l"/>
              </a:tabLst>
            </a:pP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Role</a:t>
            </a:r>
            <a:r>
              <a:rPr sz="2400" spc="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Changes</a:t>
            </a:r>
            <a:r>
              <a:rPr sz="2400" spc="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MRI</a:t>
            </a:r>
            <a:r>
              <a:rPr sz="2400" spc="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BB504"/>
                </a:solidFill>
                <a:latin typeface="Arial"/>
                <a:cs typeface="Arial"/>
              </a:rPr>
              <a:t>in</a:t>
            </a:r>
            <a:r>
              <a:rPr sz="2400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men</a:t>
            </a:r>
            <a:r>
              <a:rPr sz="2400" spc="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BB504"/>
                </a:solidFill>
                <a:latin typeface="Arial"/>
                <a:cs typeface="Arial"/>
              </a:rPr>
              <a:t>on</a:t>
            </a:r>
            <a:r>
              <a:rPr sz="2400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Active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 Surveillance.</a:t>
            </a:r>
            <a:r>
              <a:rPr sz="2400" spc="5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Chesnut </a:t>
            </a:r>
            <a:r>
              <a:rPr sz="2400" spc="-65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GT	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Eur</a:t>
            </a:r>
            <a:r>
              <a:rPr sz="2400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Urol</a:t>
            </a:r>
            <a:r>
              <a:rPr sz="2400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(Dec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2019)</a:t>
            </a:r>
            <a:endParaRPr sz="2400">
              <a:latin typeface="Arial"/>
              <a:cs typeface="Arial"/>
            </a:endParaRPr>
          </a:p>
          <a:p>
            <a:pPr marL="503555" indent="-343535">
              <a:lnSpc>
                <a:spcPct val="100000"/>
              </a:lnSpc>
              <a:spcBef>
                <a:spcPts val="1460"/>
              </a:spcBef>
              <a:buChar char="•"/>
              <a:tabLst>
                <a:tab pos="503555" algn="l"/>
                <a:tab pos="50419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207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Bx</a:t>
            </a:r>
            <a:endParaRPr sz="2400">
              <a:latin typeface="Arial"/>
              <a:cs typeface="Arial"/>
            </a:endParaRPr>
          </a:p>
          <a:p>
            <a:pPr marL="503555" indent="-343535">
              <a:lnSpc>
                <a:spcPct val="100000"/>
              </a:lnSpc>
              <a:buChar char="•"/>
              <a:tabLst>
                <a:tab pos="503555" algn="l"/>
                <a:tab pos="50419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MRI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correlate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upgrading</a:t>
            </a:r>
            <a:endParaRPr sz="2400">
              <a:latin typeface="Arial"/>
              <a:cs typeface="Arial"/>
            </a:endParaRPr>
          </a:p>
          <a:p>
            <a:pPr marL="503555" indent="-343535">
              <a:lnSpc>
                <a:spcPct val="100000"/>
              </a:lnSpc>
              <a:buChar char="•"/>
              <a:tabLst>
                <a:tab pos="503555" algn="l"/>
                <a:tab pos="50419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31%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with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stable MRI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upgraded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7117" y="3830573"/>
            <a:ext cx="5885815" cy="561340"/>
          </a:xfrm>
          <a:custGeom>
            <a:avLst/>
            <a:gdLst/>
            <a:ahLst/>
            <a:cxnLst/>
            <a:rect l="l" t="t" r="r" b="b"/>
            <a:pathLst>
              <a:path w="5885815" h="561339">
                <a:moveTo>
                  <a:pt x="0" y="93471"/>
                </a:moveTo>
                <a:lnTo>
                  <a:pt x="7354" y="57114"/>
                </a:lnTo>
                <a:lnTo>
                  <a:pt x="27400" y="27400"/>
                </a:lnTo>
                <a:lnTo>
                  <a:pt x="57114" y="7354"/>
                </a:lnTo>
                <a:lnTo>
                  <a:pt x="93471" y="0"/>
                </a:lnTo>
                <a:lnTo>
                  <a:pt x="5792215" y="0"/>
                </a:lnTo>
                <a:lnTo>
                  <a:pt x="5828573" y="7354"/>
                </a:lnTo>
                <a:lnTo>
                  <a:pt x="5858287" y="27400"/>
                </a:lnTo>
                <a:lnTo>
                  <a:pt x="5878333" y="57114"/>
                </a:lnTo>
                <a:lnTo>
                  <a:pt x="5885687" y="93471"/>
                </a:lnTo>
                <a:lnTo>
                  <a:pt x="5885687" y="467359"/>
                </a:lnTo>
                <a:lnTo>
                  <a:pt x="5878333" y="503717"/>
                </a:lnTo>
                <a:lnTo>
                  <a:pt x="5858287" y="533431"/>
                </a:lnTo>
                <a:lnTo>
                  <a:pt x="5828573" y="553477"/>
                </a:lnTo>
                <a:lnTo>
                  <a:pt x="5792215" y="560832"/>
                </a:lnTo>
                <a:lnTo>
                  <a:pt x="93471" y="560832"/>
                </a:lnTo>
                <a:lnTo>
                  <a:pt x="57114" y="553477"/>
                </a:lnTo>
                <a:lnTo>
                  <a:pt x="27400" y="533431"/>
                </a:lnTo>
                <a:lnTo>
                  <a:pt x="7354" y="503717"/>
                </a:lnTo>
                <a:lnTo>
                  <a:pt x="0" y="467359"/>
                </a:lnTo>
                <a:lnTo>
                  <a:pt x="0" y="93471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858011"/>
            <a:ext cx="3657600" cy="5166360"/>
          </a:xfrm>
          <a:custGeom>
            <a:avLst/>
            <a:gdLst/>
            <a:ahLst/>
            <a:cxnLst/>
            <a:rect l="l" t="t" r="r" b="b"/>
            <a:pathLst>
              <a:path w="3657600" h="5166360">
                <a:moveTo>
                  <a:pt x="3657600" y="0"/>
                </a:moveTo>
                <a:lnTo>
                  <a:pt x="0" y="0"/>
                </a:lnTo>
                <a:lnTo>
                  <a:pt x="0" y="5166360"/>
                </a:lnTo>
                <a:lnTo>
                  <a:pt x="3657600" y="5166360"/>
                </a:lnTo>
                <a:lnTo>
                  <a:pt x="3657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" y="537972"/>
            <a:ext cx="3854196" cy="13441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9391" y="611251"/>
            <a:ext cx="33921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High Resolution </a:t>
            </a:r>
            <a:r>
              <a:rPr sz="3200" spc="5" dirty="0">
                <a:solidFill>
                  <a:srgbClr val="FFFFFF"/>
                </a:solidFill>
              </a:rPr>
              <a:t> M</a:t>
            </a:r>
            <a:r>
              <a:rPr sz="3200" spc="-10" dirty="0">
                <a:solidFill>
                  <a:srgbClr val="FFFFFF"/>
                </a:solidFill>
              </a:rPr>
              <a:t>i</a:t>
            </a:r>
            <a:r>
              <a:rPr sz="3200" dirty="0">
                <a:solidFill>
                  <a:srgbClr val="FFFFFF"/>
                </a:solidFill>
              </a:rPr>
              <a:t>cr</a:t>
            </a:r>
            <a:r>
              <a:rPr sz="3200" spc="-10" dirty="0">
                <a:solidFill>
                  <a:srgbClr val="FFFFFF"/>
                </a:solidFill>
              </a:rPr>
              <a:t>o</a:t>
            </a:r>
            <a:r>
              <a:rPr sz="3200" dirty="0">
                <a:solidFill>
                  <a:srgbClr val="FFFFFF"/>
                </a:solidFill>
              </a:rPr>
              <a:t>-Ultra</a:t>
            </a:r>
            <a:r>
              <a:rPr sz="3200" spc="-20" dirty="0">
                <a:solidFill>
                  <a:srgbClr val="FFFFFF"/>
                </a:solidFill>
              </a:rPr>
              <a:t>s</a:t>
            </a:r>
            <a:r>
              <a:rPr sz="3200" dirty="0">
                <a:solidFill>
                  <a:srgbClr val="FFFFFF"/>
                </a:solidFill>
              </a:rPr>
              <a:t>ound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9027"/>
            <a:ext cx="5091684" cy="36515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2864" y="2252929"/>
            <a:ext cx="4680585" cy="330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BB504"/>
              </a:buClr>
              <a:buSzPct val="13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MHz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ExactVu micro-ultrasound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6-9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 MHz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ultrasound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lr>
                <a:srgbClr val="FBB504"/>
              </a:buClr>
              <a:buSzPct val="13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microns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FBB504"/>
              </a:buClr>
              <a:buSzPct val="13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footprint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ultrasound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lr>
                <a:srgbClr val="FBB504"/>
              </a:buClr>
              <a:buSzPct val="13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Recently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commercially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endParaRPr sz="2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FBB504"/>
              </a:buClr>
              <a:buSzPct val="13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2308" y="1152144"/>
            <a:ext cx="3632200" cy="2211705"/>
            <a:chOff x="5512308" y="1152144"/>
            <a:chExt cx="3632200" cy="2211705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2308" y="1152144"/>
              <a:ext cx="3631691" cy="22113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532" y="2177796"/>
              <a:ext cx="554735" cy="4968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67700" y="2204847"/>
              <a:ext cx="273685" cy="213995"/>
            </a:xfrm>
            <a:custGeom>
              <a:avLst/>
              <a:gdLst/>
              <a:ahLst/>
              <a:cxnLst/>
              <a:rect l="l" t="t" r="r" b="b"/>
              <a:pathLst>
                <a:path w="273684" h="213994">
                  <a:moveTo>
                    <a:pt x="87375" y="40512"/>
                  </a:moveTo>
                  <a:lnTo>
                    <a:pt x="0" y="213994"/>
                  </a:lnTo>
                  <a:lnTo>
                    <a:pt x="191261" y="179831"/>
                  </a:lnTo>
                  <a:lnTo>
                    <a:pt x="169575" y="150749"/>
                  </a:lnTo>
                  <a:lnTo>
                    <a:pt x="133350" y="150749"/>
                  </a:lnTo>
                  <a:lnTo>
                    <a:pt x="98805" y="104266"/>
                  </a:lnTo>
                  <a:lnTo>
                    <a:pt x="122019" y="86972"/>
                  </a:lnTo>
                  <a:lnTo>
                    <a:pt x="87375" y="40512"/>
                  </a:lnTo>
                  <a:close/>
                </a:path>
                <a:path w="273684" h="213994">
                  <a:moveTo>
                    <a:pt x="122019" y="86972"/>
                  </a:moveTo>
                  <a:lnTo>
                    <a:pt x="98805" y="104266"/>
                  </a:lnTo>
                  <a:lnTo>
                    <a:pt x="133350" y="150749"/>
                  </a:lnTo>
                  <a:lnTo>
                    <a:pt x="156638" y="133399"/>
                  </a:lnTo>
                  <a:lnTo>
                    <a:pt x="122019" y="86972"/>
                  </a:lnTo>
                  <a:close/>
                </a:path>
                <a:path w="273684" h="213994">
                  <a:moveTo>
                    <a:pt x="156638" y="133399"/>
                  </a:moveTo>
                  <a:lnTo>
                    <a:pt x="133350" y="150749"/>
                  </a:lnTo>
                  <a:lnTo>
                    <a:pt x="169575" y="150749"/>
                  </a:lnTo>
                  <a:lnTo>
                    <a:pt x="156638" y="133399"/>
                  </a:lnTo>
                  <a:close/>
                </a:path>
                <a:path w="273684" h="213994">
                  <a:moveTo>
                    <a:pt x="238759" y="0"/>
                  </a:moveTo>
                  <a:lnTo>
                    <a:pt x="122019" y="86972"/>
                  </a:lnTo>
                  <a:lnTo>
                    <a:pt x="156638" y="133399"/>
                  </a:lnTo>
                  <a:lnTo>
                    <a:pt x="273303" y="46481"/>
                  </a:lnTo>
                  <a:lnTo>
                    <a:pt x="238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500" y="2712719"/>
              <a:ext cx="554735" cy="5059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11668" y="2913888"/>
              <a:ext cx="274320" cy="224154"/>
            </a:xfrm>
            <a:custGeom>
              <a:avLst/>
              <a:gdLst/>
              <a:ahLst/>
              <a:cxnLst/>
              <a:rect l="l" t="t" r="r" b="b"/>
              <a:pathLst>
                <a:path w="274320" h="224155">
                  <a:moveTo>
                    <a:pt x="154459" y="84558"/>
                  </a:moveTo>
                  <a:lnTo>
                    <a:pt x="118701" y="130091"/>
                  </a:lnTo>
                  <a:lnTo>
                    <a:pt x="238125" y="223900"/>
                  </a:lnTo>
                  <a:lnTo>
                    <a:pt x="273938" y="178435"/>
                  </a:lnTo>
                  <a:lnTo>
                    <a:pt x="154459" y="84558"/>
                  </a:lnTo>
                  <a:close/>
                </a:path>
                <a:path w="274320" h="224155">
                  <a:moveTo>
                    <a:pt x="0" y="0"/>
                  </a:moveTo>
                  <a:lnTo>
                    <a:pt x="82930" y="175640"/>
                  </a:lnTo>
                  <a:lnTo>
                    <a:pt x="118701" y="130091"/>
                  </a:lnTo>
                  <a:lnTo>
                    <a:pt x="96011" y="112267"/>
                  </a:lnTo>
                  <a:lnTo>
                    <a:pt x="131699" y="66675"/>
                  </a:lnTo>
                  <a:lnTo>
                    <a:pt x="168503" y="66675"/>
                  </a:lnTo>
                  <a:lnTo>
                    <a:pt x="190246" y="38988"/>
                  </a:lnTo>
                  <a:lnTo>
                    <a:pt x="0" y="0"/>
                  </a:lnTo>
                  <a:close/>
                </a:path>
                <a:path w="274320" h="224155">
                  <a:moveTo>
                    <a:pt x="131699" y="66675"/>
                  </a:moveTo>
                  <a:lnTo>
                    <a:pt x="96011" y="112267"/>
                  </a:lnTo>
                  <a:lnTo>
                    <a:pt x="118701" y="130091"/>
                  </a:lnTo>
                  <a:lnTo>
                    <a:pt x="154459" y="84558"/>
                  </a:lnTo>
                  <a:lnTo>
                    <a:pt x="131699" y="66675"/>
                  </a:lnTo>
                  <a:close/>
                </a:path>
                <a:path w="274320" h="224155">
                  <a:moveTo>
                    <a:pt x="168503" y="66675"/>
                  </a:moveTo>
                  <a:lnTo>
                    <a:pt x="131699" y="66675"/>
                  </a:lnTo>
                  <a:lnTo>
                    <a:pt x="154459" y="84558"/>
                  </a:lnTo>
                  <a:lnTo>
                    <a:pt x="168503" y="66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6244" y="2266188"/>
              <a:ext cx="518159" cy="455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295" y="2307082"/>
              <a:ext cx="236600" cy="16027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870703" y="3441190"/>
            <a:ext cx="4273550" cy="3308985"/>
            <a:chOff x="4870703" y="3441190"/>
            <a:chExt cx="4273550" cy="3308985"/>
          </a:xfrm>
        </p:grpSpPr>
        <p:pic>
          <p:nvPicPr>
            <p:cNvPr id="16" name="object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399" y="3659124"/>
              <a:ext cx="3657599" cy="22265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879" y="5411723"/>
              <a:ext cx="544068" cy="4953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04047" y="5612892"/>
              <a:ext cx="262255" cy="214629"/>
            </a:xfrm>
            <a:custGeom>
              <a:avLst/>
              <a:gdLst/>
              <a:ahLst/>
              <a:cxnLst/>
              <a:rect l="l" t="t" r="r" b="b"/>
              <a:pathLst>
                <a:path w="262254" h="214629">
                  <a:moveTo>
                    <a:pt x="154469" y="84579"/>
                  </a:moveTo>
                  <a:lnTo>
                    <a:pt x="118730" y="130071"/>
                  </a:lnTo>
                  <a:lnTo>
                    <a:pt x="226313" y="214617"/>
                  </a:lnTo>
                  <a:lnTo>
                    <a:pt x="262000" y="169075"/>
                  </a:lnTo>
                  <a:lnTo>
                    <a:pt x="154469" y="84579"/>
                  </a:lnTo>
                  <a:close/>
                </a:path>
                <a:path w="262254" h="214629">
                  <a:moveTo>
                    <a:pt x="0" y="0"/>
                  </a:moveTo>
                  <a:lnTo>
                    <a:pt x="82930" y="175641"/>
                  </a:lnTo>
                  <a:lnTo>
                    <a:pt x="118730" y="130071"/>
                  </a:lnTo>
                  <a:lnTo>
                    <a:pt x="96011" y="112217"/>
                  </a:lnTo>
                  <a:lnTo>
                    <a:pt x="131699" y="66687"/>
                  </a:lnTo>
                  <a:lnTo>
                    <a:pt x="168525" y="66687"/>
                  </a:lnTo>
                  <a:lnTo>
                    <a:pt x="190246" y="39039"/>
                  </a:lnTo>
                  <a:lnTo>
                    <a:pt x="0" y="0"/>
                  </a:lnTo>
                  <a:close/>
                </a:path>
                <a:path w="262254" h="214629">
                  <a:moveTo>
                    <a:pt x="131699" y="66687"/>
                  </a:moveTo>
                  <a:lnTo>
                    <a:pt x="96011" y="112217"/>
                  </a:lnTo>
                  <a:lnTo>
                    <a:pt x="118730" y="130071"/>
                  </a:lnTo>
                  <a:lnTo>
                    <a:pt x="154469" y="84579"/>
                  </a:lnTo>
                  <a:lnTo>
                    <a:pt x="131699" y="66687"/>
                  </a:lnTo>
                  <a:close/>
                </a:path>
                <a:path w="262254" h="214629">
                  <a:moveTo>
                    <a:pt x="168525" y="66687"/>
                  </a:moveTo>
                  <a:lnTo>
                    <a:pt x="131699" y="66687"/>
                  </a:lnTo>
                  <a:lnTo>
                    <a:pt x="154469" y="84579"/>
                  </a:lnTo>
                  <a:lnTo>
                    <a:pt x="168525" y="66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703" y="3441190"/>
              <a:ext cx="1603248" cy="3308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61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7" y="135636"/>
            <a:ext cx="8231124" cy="7498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7808" y="197611"/>
            <a:ext cx="7826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95" dirty="0">
                <a:solidFill>
                  <a:srgbClr val="959595"/>
                </a:solidFill>
                <a:latin typeface="Arial"/>
                <a:cs typeface="Arial"/>
              </a:rPr>
              <a:t>Micro-Ultrasound</a:t>
            </a:r>
            <a:r>
              <a:rPr sz="2800" b="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800" b="0" spc="-60" dirty="0">
                <a:solidFill>
                  <a:srgbClr val="959595"/>
                </a:solidFill>
                <a:latin typeface="Arial"/>
                <a:cs typeface="Arial"/>
              </a:rPr>
              <a:t>vs.</a:t>
            </a:r>
            <a:r>
              <a:rPr sz="2800" b="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800" b="0" spc="170" dirty="0">
                <a:solidFill>
                  <a:srgbClr val="959595"/>
                </a:solidFill>
                <a:latin typeface="Arial"/>
                <a:cs typeface="Arial"/>
              </a:rPr>
              <a:t>Conventional</a:t>
            </a:r>
            <a:r>
              <a:rPr sz="2800" b="0" spc="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2800" b="0" spc="75" dirty="0">
                <a:solidFill>
                  <a:srgbClr val="959595"/>
                </a:solidFill>
                <a:latin typeface="Arial"/>
                <a:cs typeface="Arial"/>
              </a:rPr>
              <a:t>Ultrasound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4568"/>
            <a:ext cx="5545836" cy="20284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711496"/>
            <a:ext cx="5300980" cy="18256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Settings: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5600" algn="l"/>
              </a:tabLst>
            </a:pP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high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field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(PZ)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5600" algn="l"/>
              </a:tabLst>
            </a:pP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prostates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~60cc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prostates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5cm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3983" y="3377182"/>
            <a:ext cx="3068320" cy="3377565"/>
            <a:chOff x="633983" y="3377182"/>
            <a:chExt cx="3068320" cy="3377565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983" y="3377182"/>
              <a:ext cx="3067812" cy="3377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367" y="3378707"/>
              <a:ext cx="164592" cy="3375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4848" y="3465575"/>
              <a:ext cx="670560" cy="31851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067555" y="3378708"/>
            <a:ext cx="4898390" cy="3377565"/>
            <a:chOff x="4067555" y="3378708"/>
            <a:chExt cx="4898390" cy="3377565"/>
          </a:xfrm>
        </p:grpSpPr>
        <p:pic>
          <p:nvPicPr>
            <p:cNvPr id="12" name="object 1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555" y="3412178"/>
              <a:ext cx="4898136" cy="33436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7179" y="3378708"/>
              <a:ext cx="167639" cy="33436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1584" y="3531108"/>
              <a:ext cx="768096" cy="38404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91134" y="2783204"/>
            <a:ext cx="307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‘Large’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50mm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5982" y="2806065"/>
            <a:ext cx="2282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360" algn="l"/>
              </a:tabLst>
            </a:pP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High	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3" y="659891"/>
            <a:ext cx="9112250" cy="5565775"/>
            <a:chOff x="32003" y="659891"/>
            <a:chExt cx="9112250" cy="556577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7" y="684275"/>
              <a:ext cx="9087612" cy="55412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3" y="659891"/>
              <a:ext cx="9108948" cy="5538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005" y="5122291"/>
            <a:ext cx="2312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Trans-Perineal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9984" y="5122291"/>
            <a:ext cx="135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Stepper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9207" y="5122291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Fre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807" y="1616963"/>
            <a:ext cx="2479547" cy="33055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64" y="1598675"/>
            <a:ext cx="2484120" cy="33116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5" y="1568195"/>
            <a:ext cx="1837944" cy="33543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7736" y="995248"/>
            <a:ext cx="36252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solidFill>
                  <a:srgbClr val="FFFFFF"/>
                </a:solidFill>
              </a:rPr>
              <a:t>Trans-Perineal</a:t>
            </a:r>
            <a:r>
              <a:rPr sz="2700" spc="-40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Biopsy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092" y="0"/>
            <a:ext cx="4425696" cy="5760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888" y="0"/>
            <a:ext cx="408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Transperineal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approach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843" y="615695"/>
            <a:ext cx="8417560" cy="5116195"/>
            <a:chOff x="275843" y="615695"/>
            <a:chExt cx="8417560" cy="5116195"/>
          </a:xfrm>
        </p:grpSpPr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843" y="615695"/>
              <a:ext cx="8417052" cy="5116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94448" y="1117091"/>
              <a:ext cx="1298575" cy="721360"/>
            </a:xfrm>
            <a:custGeom>
              <a:avLst/>
              <a:gdLst/>
              <a:ahLst/>
              <a:cxnLst/>
              <a:rect l="l" t="t" r="r" b="b"/>
              <a:pathLst>
                <a:path w="1298575" h="721360">
                  <a:moveTo>
                    <a:pt x="129844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298448" y="720851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3996" y="5674867"/>
            <a:ext cx="7778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Mixed-echo,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smudgy,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lesion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apex.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Identified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targeted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	fusion--Gleason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 (4+4)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1755" y="4201667"/>
            <a:ext cx="5163820" cy="2296795"/>
            <a:chOff x="3381755" y="4201667"/>
            <a:chExt cx="5163820" cy="2296795"/>
          </a:xfrm>
        </p:grpSpPr>
        <p:sp>
          <p:nvSpPr>
            <p:cNvPr id="3" name="object 3"/>
            <p:cNvSpPr/>
            <p:nvPr/>
          </p:nvSpPr>
          <p:spPr>
            <a:xfrm>
              <a:off x="3391661" y="4211573"/>
              <a:ext cx="5143500" cy="2277110"/>
            </a:xfrm>
            <a:custGeom>
              <a:avLst/>
              <a:gdLst/>
              <a:ahLst/>
              <a:cxnLst/>
              <a:rect l="l" t="t" r="r" b="b"/>
              <a:pathLst>
                <a:path w="5143500" h="2277110">
                  <a:moveTo>
                    <a:pt x="5143499" y="0"/>
                  </a:moveTo>
                  <a:lnTo>
                    <a:pt x="0" y="0"/>
                  </a:lnTo>
                  <a:lnTo>
                    <a:pt x="0" y="2276856"/>
                  </a:lnTo>
                  <a:lnTo>
                    <a:pt x="5143499" y="2276856"/>
                  </a:lnTo>
                  <a:lnTo>
                    <a:pt x="5143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91661" y="4211573"/>
              <a:ext cx="5143500" cy="2277110"/>
            </a:xfrm>
            <a:custGeom>
              <a:avLst/>
              <a:gdLst/>
              <a:ahLst/>
              <a:cxnLst/>
              <a:rect l="l" t="t" r="r" b="b"/>
              <a:pathLst>
                <a:path w="5143500" h="2277110">
                  <a:moveTo>
                    <a:pt x="0" y="2276856"/>
                  </a:moveTo>
                  <a:lnTo>
                    <a:pt x="5143499" y="2276856"/>
                  </a:lnTo>
                  <a:lnTo>
                    <a:pt x="5143499" y="0"/>
                  </a:lnTo>
                  <a:lnTo>
                    <a:pt x="0" y="0"/>
                  </a:lnTo>
                  <a:lnTo>
                    <a:pt x="0" y="227685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83" y="137160"/>
            <a:ext cx="7729728" cy="11765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8085" marR="5080" indent="-87947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Sensitivity/specificity</a:t>
            </a:r>
            <a:r>
              <a:rPr sz="2800" spc="45" dirty="0"/>
              <a:t> </a:t>
            </a:r>
            <a:r>
              <a:rPr sz="2800" spc="-5" dirty="0"/>
              <a:t>of</a:t>
            </a:r>
            <a:r>
              <a:rPr sz="2800" spc="35" dirty="0"/>
              <a:t> </a:t>
            </a:r>
            <a:r>
              <a:rPr sz="2800" spc="-5" dirty="0"/>
              <a:t>MRI</a:t>
            </a:r>
            <a:r>
              <a:rPr sz="2800" spc="15" dirty="0"/>
              <a:t> </a:t>
            </a:r>
            <a:r>
              <a:rPr sz="2800" spc="-5" dirty="0"/>
              <a:t>vs</a:t>
            </a:r>
            <a:r>
              <a:rPr sz="2800" spc="20" dirty="0"/>
              <a:t> </a:t>
            </a:r>
            <a:r>
              <a:rPr sz="2800" spc="-5" dirty="0"/>
              <a:t>micro-U/S: </a:t>
            </a:r>
            <a:r>
              <a:rPr sz="2800" spc="-765" dirty="0"/>
              <a:t> </a:t>
            </a:r>
            <a:r>
              <a:rPr sz="2800" spc="-5" dirty="0"/>
              <a:t>Initial experience</a:t>
            </a:r>
            <a:r>
              <a:rPr sz="2800" spc="15" dirty="0"/>
              <a:t> </a:t>
            </a:r>
            <a:r>
              <a:rPr sz="2800" spc="-5" dirty="0"/>
              <a:t>from</a:t>
            </a:r>
            <a:r>
              <a:rPr sz="2800" spc="5" dirty="0"/>
              <a:t> </a:t>
            </a:r>
            <a:r>
              <a:rPr sz="2800" spc="-5" dirty="0"/>
              <a:t>9</a:t>
            </a:r>
            <a:r>
              <a:rPr sz="2800" spc="30" dirty="0"/>
              <a:t> </a:t>
            </a:r>
            <a:r>
              <a:rPr sz="2800" spc="-5" dirty="0"/>
              <a:t>centres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916939" y="6384137"/>
            <a:ext cx="1149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11/14/2021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" y="1421891"/>
            <a:ext cx="6371844" cy="255879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963237" y="4454441"/>
            <a:ext cx="163830" cy="62230"/>
          </a:xfrm>
          <a:custGeom>
            <a:avLst/>
            <a:gdLst/>
            <a:ahLst/>
            <a:cxnLst/>
            <a:rect l="l" t="t" r="r" b="b"/>
            <a:pathLst>
              <a:path w="163829" h="62229">
                <a:moveTo>
                  <a:pt x="8251" y="31763"/>
                </a:moveTo>
                <a:lnTo>
                  <a:pt x="0" y="32629"/>
                </a:lnTo>
                <a:lnTo>
                  <a:pt x="556" y="37890"/>
                </a:lnTo>
                <a:lnTo>
                  <a:pt x="2256" y="41952"/>
                </a:lnTo>
                <a:lnTo>
                  <a:pt x="5100" y="44682"/>
                </a:lnTo>
                <a:lnTo>
                  <a:pt x="7943" y="47479"/>
                </a:lnTo>
                <a:lnTo>
                  <a:pt x="12018" y="48811"/>
                </a:lnTo>
                <a:lnTo>
                  <a:pt x="20975" y="48811"/>
                </a:lnTo>
                <a:lnTo>
                  <a:pt x="24026" y="48278"/>
                </a:lnTo>
                <a:lnTo>
                  <a:pt x="26466" y="47079"/>
                </a:lnTo>
                <a:lnTo>
                  <a:pt x="28913" y="45947"/>
                </a:lnTo>
                <a:lnTo>
                  <a:pt x="30802" y="44216"/>
                </a:lnTo>
                <a:lnTo>
                  <a:pt x="32750" y="40753"/>
                </a:lnTo>
                <a:lnTo>
                  <a:pt x="14838" y="40753"/>
                </a:lnTo>
                <a:lnTo>
                  <a:pt x="12789" y="40021"/>
                </a:lnTo>
                <a:lnTo>
                  <a:pt x="11272" y="38622"/>
                </a:lnTo>
                <a:lnTo>
                  <a:pt x="9756" y="37157"/>
                </a:lnTo>
                <a:lnTo>
                  <a:pt x="8749" y="34827"/>
                </a:lnTo>
                <a:lnTo>
                  <a:pt x="8251" y="31763"/>
                </a:lnTo>
                <a:close/>
              </a:path>
              <a:path w="163829" h="62229">
                <a:moveTo>
                  <a:pt x="22112" y="0"/>
                </a:moveTo>
                <a:lnTo>
                  <a:pt x="13618" y="0"/>
                </a:lnTo>
                <a:lnTo>
                  <a:pt x="10863" y="532"/>
                </a:lnTo>
                <a:lnTo>
                  <a:pt x="1516" y="16914"/>
                </a:lnTo>
                <a:lnTo>
                  <a:pt x="2807" y="20043"/>
                </a:lnTo>
                <a:lnTo>
                  <a:pt x="7220" y="24505"/>
                </a:lnTo>
                <a:lnTo>
                  <a:pt x="10407" y="26037"/>
                </a:lnTo>
                <a:lnTo>
                  <a:pt x="18487" y="28301"/>
                </a:lnTo>
                <a:lnTo>
                  <a:pt x="20750" y="28967"/>
                </a:lnTo>
                <a:lnTo>
                  <a:pt x="23190" y="29966"/>
                </a:lnTo>
                <a:lnTo>
                  <a:pt x="24209" y="30631"/>
                </a:lnTo>
                <a:lnTo>
                  <a:pt x="25376" y="32230"/>
                </a:lnTo>
                <a:lnTo>
                  <a:pt x="25666" y="33162"/>
                </a:lnTo>
                <a:lnTo>
                  <a:pt x="25666" y="36025"/>
                </a:lnTo>
                <a:lnTo>
                  <a:pt x="24973" y="37557"/>
                </a:lnTo>
                <a:lnTo>
                  <a:pt x="23587" y="38822"/>
                </a:lnTo>
                <a:lnTo>
                  <a:pt x="22201" y="40154"/>
                </a:lnTo>
                <a:lnTo>
                  <a:pt x="20146" y="40753"/>
                </a:lnTo>
                <a:lnTo>
                  <a:pt x="32750" y="40753"/>
                </a:lnTo>
                <a:lnTo>
                  <a:pt x="33474" y="39488"/>
                </a:lnTo>
                <a:lnTo>
                  <a:pt x="34090" y="37157"/>
                </a:lnTo>
                <a:lnTo>
                  <a:pt x="34143" y="31231"/>
                </a:lnTo>
                <a:lnTo>
                  <a:pt x="33586" y="28767"/>
                </a:lnTo>
                <a:lnTo>
                  <a:pt x="14554" y="17446"/>
                </a:lnTo>
                <a:lnTo>
                  <a:pt x="11953" y="16381"/>
                </a:lnTo>
                <a:lnTo>
                  <a:pt x="10046" y="14583"/>
                </a:lnTo>
                <a:lnTo>
                  <a:pt x="9625" y="13651"/>
                </a:lnTo>
                <a:lnTo>
                  <a:pt x="9625" y="11320"/>
                </a:lnTo>
                <a:lnTo>
                  <a:pt x="10076" y="10321"/>
                </a:lnTo>
                <a:lnTo>
                  <a:pt x="12362" y="8457"/>
                </a:lnTo>
                <a:lnTo>
                  <a:pt x="14293" y="7857"/>
                </a:lnTo>
                <a:lnTo>
                  <a:pt x="31971" y="7857"/>
                </a:lnTo>
                <a:lnTo>
                  <a:pt x="31406" y="6459"/>
                </a:lnTo>
                <a:lnTo>
                  <a:pt x="26081" y="1265"/>
                </a:lnTo>
                <a:lnTo>
                  <a:pt x="22112" y="0"/>
                </a:lnTo>
                <a:close/>
              </a:path>
              <a:path w="163829" h="62229">
                <a:moveTo>
                  <a:pt x="31971" y="7857"/>
                </a:moveTo>
                <a:lnTo>
                  <a:pt x="19145" y="7857"/>
                </a:lnTo>
                <a:lnTo>
                  <a:pt x="20934" y="8390"/>
                </a:lnTo>
                <a:lnTo>
                  <a:pt x="23321" y="10521"/>
                </a:lnTo>
                <a:lnTo>
                  <a:pt x="24097" y="12252"/>
                </a:lnTo>
                <a:lnTo>
                  <a:pt x="24464" y="14716"/>
                </a:lnTo>
                <a:lnTo>
                  <a:pt x="32941" y="14317"/>
                </a:lnTo>
                <a:lnTo>
                  <a:pt x="32804" y="9922"/>
                </a:lnTo>
                <a:lnTo>
                  <a:pt x="31971" y="7857"/>
                </a:lnTo>
                <a:close/>
              </a:path>
              <a:path w="163829" h="62229">
                <a:moveTo>
                  <a:pt x="50842" y="21042"/>
                </a:moveTo>
                <a:lnTo>
                  <a:pt x="42762" y="21042"/>
                </a:lnTo>
                <a:lnTo>
                  <a:pt x="42861" y="41286"/>
                </a:lnTo>
                <a:lnTo>
                  <a:pt x="49189" y="48744"/>
                </a:lnTo>
                <a:lnTo>
                  <a:pt x="53010" y="48744"/>
                </a:lnTo>
                <a:lnTo>
                  <a:pt x="55130" y="48345"/>
                </a:lnTo>
                <a:lnTo>
                  <a:pt x="57002" y="47412"/>
                </a:lnTo>
                <a:lnTo>
                  <a:pt x="56400" y="41286"/>
                </a:lnTo>
                <a:lnTo>
                  <a:pt x="52542" y="41286"/>
                </a:lnTo>
                <a:lnTo>
                  <a:pt x="52086" y="41086"/>
                </a:lnTo>
                <a:lnTo>
                  <a:pt x="51718" y="40820"/>
                </a:lnTo>
                <a:lnTo>
                  <a:pt x="51345" y="40487"/>
                </a:lnTo>
                <a:lnTo>
                  <a:pt x="51102" y="40154"/>
                </a:lnTo>
                <a:lnTo>
                  <a:pt x="50895" y="39222"/>
                </a:lnTo>
                <a:lnTo>
                  <a:pt x="50842" y="21042"/>
                </a:lnTo>
                <a:close/>
              </a:path>
              <a:path w="163829" h="62229">
                <a:moveTo>
                  <a:pt x="56315" y="40420"/>
                </a:moveTo>
                <a:lnTo>
                  <a:pt x="54899" y="40953"/>
                </a:lnTo>
                <a:lnTo>
                  <a:pt x="53821" y="41286"/>
                </a:lnTo>
                <a:lnTo>
                  <a:pt x="56400" y="41286"/>
                </a:lnTo>
                <a:lnTo>
                  <a:pt x="56315" y="40420"/>
                </a:lnTo>
                <a:close/>
              </a:path>
              <a:path w="163829" h="62229">
                <a:moveTo>
                  <a:pt x="56339" y="13784"/>
                </a:moveTo>
                <a:lnTo>
                  <a:pt x="39072" y="13784"/>
                </a:lnTo>
                <a:lnTo>
                  <a:pt x="39072" y="21042"/>
                </a:lnTo>
                <a:lnTo>
                  <a:pt x="56339" y="21042"/>
                </a:lnTo>
                <a:lnTo>
                  <a:pt x="56339" y="13784"/>
                </a:lnTo>
                <a:close/>
              </a:path>
              <a:path w="163829" h="62229">
                <a:moveTo>
                  <a:pt x="50842" y="1731"/>
                </a:moveTo>
                <a:lnTo>
                  <a:pt x="42762" y="6992"/>
                </a:lnTo>
                <a:lnTo>
                  <a:pt x="42762" y="13784"/>
                </a:lnTo>
                <a:lnTo>
                  <a:pt x="50842" y="13784"/>
                </a:lnTo>
                <a:lnTo>
                  <a:pt x="50842" y="1731"/>
                </a:lnTo>
                <a:close/>
              </a:path>
              <a:path w="163829" h="62229">
                <a:moveTo>
                  <a:pt x="70378" y="13784"/>
                </a:moveTo>
                <a:lnTo>
                  <a:pt x="62328" y="13784"/>
                </a:lnTo>
                <a:lnTo>
                  <a:pt x="62435" y="39421"/>
                </a:lnTo>
                <a:lnTo>
                  <a:pt x="70396" y="48744"/>
                </a:lnTo>
                <a:lnTo>
                  <a:pt x="74441" y="48744"/>
                </a:lnTo>
                <a:lnTo>
                  <a:pt x="82521" y="42884"/>
                </a:lnTo>
                <a:lnTo>
                  <a:pt x="89997" y="42884"/>
                </a:lnTo>
                <a:lnTo>
                  <a:pt x="89997" y="41885"/>
                </a:lnTo>
                <a:lnTo>
                  <a:pt x="74216" y="41885"/>
                </a:lnTo>
                <a:lnTo>
                  <a:pt x="73221" y="41552"/>
                </a:lnTo>
                <a:lnTo>
                  <a:pt x="70473" y="36225"/>
                </a:lnTo>
                <a:lnTo>
                  <a:pt x="70378" y="13784"/>
                </a:lnTo>
                <a:close/>
              </a:path>
              <a:path w="163829" h="62229">
                <a:moveTo>
                  <a:pt x="89997" y="42884"/>
                </a:moveTo>
                <a:lnTo>
                  <a:pt x="82521" y="42884"/>
                </a:lnTo>
                <a:lnTo>
                  <a:pt x="82521" y="48012"/>
                </a:lnTo>
                <a:lnTo>
                  <a:pt x="89997" y="48012"/>
                </a:lnTo>
                <a:lnTo>
                  <a:pt x="89997" y="42884"/>
                </a:lnTo>
                <a:close/>
              </a:path>
              <a:path w="163829" h="62229">
                <a:moveTo>
                  <a:pt x="89997" y="13784"/>
                </a:moveTo>
                <a:lnTo>
                  <a:pt x="81947" y="13784"/>
                </a:lnTo>
                <a:lnTo>
                  <a:pt x="81869" y="34294"/>
                </a:lnTo>
                <a:lnTo>
                  <a:pt x="81745" y="36225"/>
                </a:lnTo>
                <a:lnTo>
                  <a:pt x="80946" y="38689"/>
                </a:lnTo>
                <a:lnTo>
                  <a:pt x="80199" y="39754"/>
                </a:lnTo>
                <a:lnTo>
                  <a:pt x="78025" y="41486"/>
                </a:lnTo>
                <a:lnTo>
                  <a:pt x="76793" y="41885"/>
                </a:lnTo>
                <a:lnTo>
                  <a:pt x="89997" y="41885"/>
                </a:lnTo>
                <a:lnTo>
                  <a:pt x="89997" y="13784"/>
                </a:lnTo>
                <a:close/>
              </a:path>
              <a:path w="163829" h="62229">
                <a:moveTo>
                  <a:pt x="113875" y="13051"/>
                </a:moveTo>
                <a:lnTo>
                  <a:pt x="106766" y="13051"/>
                </a:lnTo>
                <a:lnTo>
                  <a:pt x="103686" y="14516"/>
                </a:lnTo>
                <a:lnTo>
                  <a:pt x="101258" y="17580"/>
                </a:lnTo>
                <a:lnTo>
                  <a:pt x="98829" y="20576"/>
                </a:lnTo>
                <a:lnTo>
                  <a:pt x="97644" y="24971"/>
                </a:lnTo>
                <a:lnTo>
                  <a:pt x="97644" y="36425"/>
                </a:lnTo>
                <a:lnTo>
                  <a:pt x="98888" y="40886"/>
                </a:lnTo>
                <a:lnTo>
                  <a:pt x="101376" y="44016"/>
                </a:lnTo>
                <a:lnTo>
                  <a:pt x="103864" y="47213"/>
                </a:lnTo>
                <a:lnTo>
                  <a:pt x="106826" y="48744"/>
                </a:lnTo>
                <a:lnTo>
                  <a:pt x="112038" y="48744"/>
                </a:lnTo>
                <a:lnTo>
                  <a:pt x="119858" y="42951"/>
                </a:lnTo>
                <a:lnTo>
                  <a:pt x="127321" y="42951"/>
                </a:lnTo>
                <a:lnTo>
                  <a:pt x="127321" y="41619"/>
                </a:lnTo>
                <a:lnTo>
                  <a:pt x="110321" y="41619"/>
                </a:lnTo>
                <a:lnTo>
                  <a:pt x="108484" y="40420"/>
                </a:lnTo>
                <a:lnTo>
                  <a:pt x="107181" y="38090"/>
                </a:lnTo>
                <a:lnTo>
                  <a:pt x="106293" y="36425"/>
                </a:lnTo>
                <a:lnTo>
                  <a:pt x="105819" y="33828"/>
                </a:lnTo>
                <a:lnTo>
                  <a:pt x="105819" y="26769"/>
                </a:lnTo>
                <a:lnTo>
                  <a:pt x="106470" y="24239"/>
                </a:lnTo>
                <a:lnTo>
                  <a:pt x="109077" y="20776"/>
                </a:lnTo>
                <a:lnTo>
                  <a:pt x="110676" y="19977"/>
                </a:lnTo>
                <a:lnTo>
                  <a:pt x="127321" y="19977"/>
                </a:lnTo>
                <a:lnTo>
                  <a:pt x="127321" y="17779"/>
                </a:lnTo>
                <a:lnTo>
                  <a:pt x="119265" y="17779"/>
                </a:lnTo>
                <a:lnTo>
                  <a:pt x="116777" y="14650"/>
                </a:lnTo>
                <a:lnTo>
                  <a:pt x="113875" y="13051"/>
                </a:lnTo>
                <a:close/>
              </a:path>
              <a:path w="163829" h="62229">
                <a:moveTo>
                  <a:pt x="127321" y="42951"/>
                </a:moveTo>
                <a:lnTo>
                  <a:pt x="119858" y="42951"/>
                </a:lnTo>
                <a:lnTo>
                  <a:pt x="119858" y="48012"/>
                </a:lnTo>
                <a:lnTo>
                  <a:pt x="127321" y="48012"/>
                </a:lnTo>
                <a:lnTo>
                  <a:pt x="127321" y="42951"/>
                </a:lnTo>
                <a:close/>
              </a:path>
              <a:path w="163829" h="62229">
                <a:moveTo>
                  <a:pt x="127321" y="19977"/>
                </a:moveTo>
                <a:lnTo>
                  <a:pt x="114526" y="19977"/>
                </a:lnTo>
                <a:lnTo>
                  <a:pt x="116126" y="20843"/>
                </a:lnTo>
                <a:lnTo>
                  <a:pt x="118673" y="24239"/>
                </a:lnTo>
                <a:lnTo>
                  <a:pt x="119249" y="26769"/>
                </a:lnTo>
                <a:lnTo>
                  <a:pt x="119325" y="34560"/>
                </a:lnTo>
                <a:lnTo>
                  <a:pt x="118673" y="37224"/>
                </a:lnTo>
                <a:lnTo>
                  <a:pt x="117370" y="38955"/>
                </a:lnTo>
                <a:lnTo>
                  <a:pt x="116067" y="40753"/>
                </a:lnTo>
                <a:lnTo>
                  <a:pt x="114467" y="41619"/>
                </a:lnTo>
                <a:lnTo>
                  <a:pt x="127321" y="41619"/>
                </a:lnTo>
                <a:lnTo>
                  <a:pt x="127321" y="19977"/>
                </a:lnTo>
                <a:close/>
              </a:path>
              <a:path w="163829" h="62229">
                <a:moveTo>
                  <a:pt x="127321" y="799"/>
                </a:moveTo>
                <a:lnTo>
                  <a:pt x="119265" y="799"/>
                </a:lnTo>
                <a:lnTo>
                  <a:pt x="119265" y="17779"/>
                </a:lnTo>
                <a:lnTo>
                  <a:pt x="127321" y="17779"/>
                </a:lnTo>
                <a:lnTo>
                  <a:pt x="127321" y="799"/>
                </a:lnTo>
                <a:close/>
              </a:path>
              <a:path w="163829" h="62229">
                <a:moveTo>
                  <a:pt x="134489" y="54271"/>
                </a:moveTo>
                <a:lnTo>
                  <a:pt x="135200" y="61330"/>
                </a:lnTo>
                <a:lnTo>
                  <a:pt x="136681" y="61663"/>
                </a:lnTo>
                <a:lnTo>
                  <a:pt x="138221" y="61863"/>
                </a:lnTo>
                <a:lnTo>
                  <a:pt x="141301" y="61863"/>
                </a:lnTo>
                <a:lnTo>
                  <a:pt x="150423" y="54671"/>
                </a:lnTo>
                <a:lnTo>
                  <a:pt x="136858" y="54671"/>
                </a:lnTo>
                <a:lnTo>
                  <a:pt x="135733" y="54538"/>
                </a:lnTo>
                <a:lnTo>
                  <a:pt x="134489" y="54271"/>
                </a:lnTo>
                <a:close/>
              </a:path>
              <a:path w="163829" h="62229">
                <a:moveTo>
                  <a:pt x="141123" y="13784"/>
                </a:moveTo>
                <a:lnTo>
                  <a:pt x="132534" y="13784"/>
                </a:lnTo>
                <a:lnTo>
                  <a:pt x="144085" y="48078"/>
                </a:lnTo>
                <a:lnTo>
                  <a:pt x="143611" y="50009"/>
                </a:lnTo>
                <a:lnTo>
                  <a:pt x="142960" y="51608"/>
                </a:lnTo>
                <a:lnTo>
                  <a:pt x="142012" y="52806"/>
                </a:lnTo>
                <a:lnTo>
                  <a:pt x="141123" y="54072"/>
                </a:lnTo>
                <a:lnTo>
                  <a:pt x="139761" y="54671"/>
                </a:lnTo>
                <a:lnTo>
                  <a:pt x="150423" y="54671"/>
                </a:lnTo>
                <a:lnTo>
                  <a:pt x="151134" y="52673"/>
                </a:lnTo>
                <a:lnTo>
                  <a:pt x="155888" y="38090"/>
                </a:lnTo>
                <a:lnTo>
                  <a:pt x="148350" y="38090"/>
                </a:lnTo>
                <a:lnTo>
                  <a:pt x="141123" y="13784"/>
                </a:lnTo>
                <a:close/>
              </a:path>
              <a:path w="163829" h="62229">
                <a:moveTo>
                  <a:pt x="163811" y="13784"/>
                </a:moveTo>
                <a:lnTo>
                  <a:pt x="155458" y="13784"/>
                </a:lnTo>
                <a:lnTo>
                  <a:pt x="148350" y="38090"/>
                </a:lnTo>
                <a:lnTo>
                  <a:pt x="155888" y="38090"/>
                </a:lnTo>
                <a:lnTo>
                  <a:pt x="163811" y="13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953" y="6052582"/>
            <a:ext cx="351109" cy="488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966590" y="5893604"/>
            <a:ext cx="5715" cy="47625"/>
          </a:xfrm>
          <a:custGeom>
            <a:avLst/>
            <a:gdLst/>
            <a:ahLst/>
            <a:cxnLst/>
            <a:rect l="l" t="t" r="r" b="b"/>
            <a:pathLst>
              <a:path w="5714" h="47625">
                <a:moveTo>
                  <a:pt x="5556" y="0"/>
                </a:moveTo>
                <a:lnTo>
                  <a:pt x="0" y="0"/>
                </a:lnTo>
                <a:lnTo>
                  <a:pt x="0" y="47204"/>
                </a:lnTo>
                <a:lnTo>
                  <a:pt x="5556" y="47204"/>
                </a:lnTo>
                <a:lnTo>
                  <a:pt x="5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5813" y="5733791"/>
            <a:ext cx="33020" cy="47625"/>
          </a:xfrm>
          <a:custGeom>
            <a:avLst/>
            <a:gdLst/>
            <a:ahLst/>
            <a:cxnLst/>
            <a:rect l="l" t="t" r="r" b="b"/>
            <a:pathLst>
              <a:path w="33020" h="47625">
                <a:moveTo>
                  <a:pt x="32941" y="0"/>
                </a:moveTo>
                <a:lnTo>
                  <a:pt x="27384" y="0"/>
                </a:lnTo>
                <a:lnTo>
                  <a:pt x="27384" y="19378"/>
                </a:lnTo>
                <a:lnTo>
                  <a:pt x="5556" y="19378"/>
                </a:lnTo>
                <a:lnTo>
                  <a:pt x="5556" y="0"/>
                </a:lnTo>
                <a:lnTo>
                  <a:pt x="0" y="0"/>
                </a:lnTo>
                <a:lnTo>
                  <a:pt x="0" y="47213"/>
                </a:lnTo>
                <a:lnTo>
                  <a:pt x="5556" y="47213"/>
                </a:lnTo>
                <a:lnTo>
                  <a:pt x="5556" y="24971"/>
                </a:lnTo>
                <a:lnTo>
                  <a:pt x="27384" y="24971"/>
                </a:lnTo>
                <a:lnTo>
                  <a:pt x="27384" y="47213"/>
                </a:lnTo>
                <a:lnTo>
                  <a:pt x="32941" y="47213"/>
                </a:lnTo>
                <a:lnTo>
                  <a:pt x="329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4238" y="5573172"/>
            <a:ext cx="39370" cy="48895"/>
          </a:xfrm>
          <a:custGeom>
            <a:avLst/>
            <a:gdLst/>
            <a:ahLst/>
            <a:cxnLst/>
            <a:rect l="l" t="t" r="r" b="b"/>
            <a:pathLst>
              <a:path w="39370" h="48895">
                <a:moveTo>
                  <a:pt x="24061" y="0"/>
                </a:moveTo>
                <a:lnTo>
                  <a:pt x="16846" y="0"/>
                </a:lnTo>
                <a:lnTo>
                  <a:pt x="13150" y="932"/>
                </a:lnTo>
                <a:lnTo>
                  <a:pt x="6735" y="4794"/>
                </a:lnTo>
                <a:lnTo>
                  <a:pt x="4276" y="7791"/>
                </a:lnTo>
                <a:lnTo>
                  <a:pt x="858" y="15715"/>
                </a:lnTo>
                <a:lnTo>
                  <a:pt x="0" y="20043"/>
                </a:lnTo>
                <a:lnTo>
                  <a:pt x="0" y="29233"/>
                </a:lnTo>
                <a:lnTo>
                  <a:pt x="17332" y="48811"/>
                </a:lnTo>
                <a:lnTo>
                  <a:pt x="24511" y="48811"/>
                </a:lnTo>
                <a:lnTo>
                  <a:pt x="27491" y="48212"/>
                </a:lnTo>
                <a:lnTo>
                  <a:pt x="33296" y="45748"/>
                </a:lnTo>
                <a:lnTo>
                  <a:pt x="36110" y="43883"/>
                </a:lnTo>
                <a:lnTo>
                  <a:pt x="38841" y="41419"/>
                </a:lnTo>
                <a:lnTo>
                  <a:pt x="38841" y="23906"/>
                </a:lnTo>
                <a:lnTo>
                  <a:pt x="21052" y="23972"/>
                </a:lnTo>
                <a:lnTo>
                  <a:pt x="21052" y="29499"/>
                </a:lnTo>
                <a:lnTo>
                  <a:pt x="33403" y="29499"/>
                </a:lnTo>
                <a:lnTo>
                  <a:pt x="33403" y="38289"/>
                </a:lnTo>
                <a:lnTo>
                  <a:pt x="32218" y="39421"/>
                </a:lnTo>
                <a:lnTo>
                  <a:pt x="30476" y="40554"/>
                </a:lnTo>
                <a:lnTo>
                  <a:pt x="25897" y="42618"/>
                </a:lnTo>
                <a:lnTo>
                  <a:pt x="23546" y="43151"/>
                </a:lnTo>
                <a:lnTo>
                  <a:pt x="18375" y="43151"/>
                </a:lnTo>
                <a:lnTo>
                  <a:pt x="5734" y="28434"/>
                </a:lnTo>
                <a:lnTo>
                  <a:pt x="5734" y="20843"/>
                </a:lnTo>
                <a:lnTo>
                  <a:pt x="18517" y="5327"/>
                </a:lnTo>
                <a:lnTo>
                  <a:pt x="23173" y="5327"/>
                </a:lnTo>
                <a:lnTo>
                  <a:pt x="33201" y="15515"/>
                </a:lnTo>
                <a:lnTo>
                  <a:pt x="38213" y="13984"/>
                </a:lnTo>
                <a:lnTo>
                  <a:pt x="26810" y="532"/>
                </a:lnTo>
                <a:lnTo>
                  <a:pt x="24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5932" y="5414153"/>
            <a:ext cx="28575" cy="47625"/>
          </a:xfrm>
          <a:custGeom>
            <a:avLst/>
            <a:gdLst/>
            <a:ahLst/>
            <a:cxnLst/>
            <a:rect l="l" t="t" r="r" b="b"/>
            <a:pathLst>
              <a:path w="28575" h="47625">
                <a:moveTo>
                  <a:pt x="28326" y="0"/>
                </a:moveTo>
                <a:lnTo>
                  <a:pt x="0" y="0"/>
                </a:lnTo>
                <a:lnTo>
                  <a:pt x="0" y="47213"/>
                </a:lnTo>
                <a:lnTo>
                  <a:pt x="5556" y="47213"/>
                </a:lnTo>
                <a:lnTo>
                  <a:pt x="5556" y="25770"/>
                </a:lnTo>
                <a:lnTo>
                  <a:pt x="25264" y="25770"/>
                </a:lnTo>
                <a:lnTo>
                  <a:pt x="25264" y="20177"/>
                </a:lnTo>
                <a:lnTo>
                  <a:pt x="5556" y="20177"/>
                </a:lnTo>
                <a:lnTo>
                  <a:pt x="5556" y="5593"/>
                </a:lnTo>
                <a:lnTo>
                  <a:pt x="28326" y="5593"/>
                </a:lnTo>
                <a:lnTo>
                  <a:pt x="28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5760" y="5254334"/>
            <a:ext cx="31750" cy="47625"/>
          </a:xfrm>
          <a:custGeom>
            <a:avLst/>
            <a:gdLst/>
            <a:ahLst/>
            <a:cxnLst/>
            <a:rect l="l" t="t" r="r" b="b"/>
            <a:pathLst>
              <a:path w="31750" h="47625">
                <a:moveTo>
                  <a:pt x="30358" y="0"/>
                </a:moveTo>
                <a:lnTo>
                  <a:pt x="0" y="0"/>
                </a:lnTo>
                <a:lnTo>
                  <a:pt x="0" y="47213"/>
                </a:lnTo>
                <a:lnTo>
                  <a:pt x="31335" y="47213"/>
                </a:lnTo>
                <a:lnTo>
                  <a:pt x="31335" y="41619"/>
                </a:lnTo>
                <a:lnTo>
                  <a:pt x="5556" y="41619"/>
                </a:lnTo>
                <a:lnTo>
                  <a:pt x="5556" y="25571"/>
                </a:lnTo>
                <a:lnTo>
                  <a:pt x="28782" y="25571"/>
                </a:lnTo>
                <a:lnTo>
                  <a:pt x="28782" y="20043"/>
                </a:lnTo>
                <a:lnTo>
                  <a:pt x="5556" y="20043"/>
                </a:lnTo>
                <a:lnTo>
                  <a:pt x="5556" y="5593"/>
                </a:lnTo>
                <a:lnTo>
                  <a:pt x="30358" y="5593"/>
                </a:lnTo>
                <a:lnTo>
                  <a:pt x="30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5642" y="5094515"/>
            <a:ext cx="34925" cy="47625"/>
          </a:xfrm>
          <a:custGeom>
            <a:avLst/>
            <a:gdLst/>
            <a:ahLst/>
            <a:cxnLst/>
            <a:rect l="l" t="t" r="r" b="b"/>
            <a:pathLst>
              <a:path w="34925" h="47625">
                <a:moveTo>
                  <a:pt x="17735" y="0"/>
                </a:moveTo>
                <a:lnTo>
                  <a:pt x="0" y="0"/>
                </a:lnTo>
                <a:lnTo>
                  <a:pt x="0" y="47213"/>
                </a:lnTo>
                <a:lnTo>
                  <a:pt x="17693" y="47213"/>
                </a:lnTo>
                <a:lnTo>
                  <a:pt x="19944" y="46946"/>
                </a:lnTo>
                <a:lnTo>
                  <a:pt x="23854" y="45881"/>
                </a:lnTo>
                <a:lnTo>
                  <a:pt x="25530" y="45082"/>
                </a:lnTo>
                <a:lnTo>
                  <a:pt x="26910" y="44016"/>
                </a:lnTo>
                <a:lnTo>
                  <a:pt x="28297" y="43017"/>
                </a:lnTo>
                <a:lnTo>
                  <a:pt x="29512" y="41619"/>
                </a:lnTo>
                <a:lnTo>
                  <a:pt x="5556" y="41619"/>
                </a:lnTo>
                <a:lnTo>
                  <a:pt x="5556" y="5593"/>
                </a:lnTo>
                <a:lnTo>
                  <a:pt x="29745" y="5593"/>
                </a:lnTo>
                <a:lnTo>
                  <a:pt x="28101" y="4062"/>
                </a:lnTo>
                <a:lnTo>
                  <a:pt x="26401" y="2397"/>
                </a:lnTo>
                <a:lnTo>
                  <a:pt x="24346" y="1265"/>
                </a:lnTo>
                <a:lnTo>
                  <a:pt x="21941" y="665"/>
                </a:lnTo>
                <a:lnTo>
                  <a:pt x="20223" y="199"/>
                </a:lnTo>
                <a:lnTo>
                  <a:pt x="17735" y="0"/>
                </a:lnTo>
                <a:close/>
              </a:path>
              <a:path w="34925" h="47625">
                <a:moveTo>
                  <a:pt x="29745" y="5593"/>
                </a:moveTo>
                <a:lnTo>
                  <a:pt x="17681" y="5593"/>
                </a:lnTo>
                <a:lnTo>
                  <a:pt x="20081" y="5860"/>
                </a:lnTo>
                <a:lnTo>
                  <a:pt x="23635" y="7458"/>
                </a:lnTo>
                <a:lnTo>
                  <a:pt x="25382" y="9189"/>
                </a:lnTo>
                <a:lnTo>
                  <a:pt x="28267" y="14516"/>
                </a:lnTo>
                <a:lnTo>
                  <a:pt x="28990" y="18312"/>
                </a:lnTo>
                <a:lnTo>
                  <a:pt x="28981" y="26902"/>
                </a:lnTo>
                <a:lnTo>
                  <a:pt x="17290" y="41619"/>
                </a:lnTo>
                <a:lnTo>
                  <a:pt x="29512" y="41619"/>
                </a:lnTo>
                <a:lnTo>
                  <a:pt x="31898" y="37956"/>
                </a:lnTo>
                <a:lnTo>
                  <a:pt x="32858" y="35626"/>
                </a:lnTo>
                <a:lnTo>
                  <a:pt x="34345" y="30099"/>
                </a:lnTo>
                <a:lnTo>
                  <a:pt x="34718" y="26902"/>
                </a:lnTo>
                <a:lnTo>
                  <a:pt x="34600" y="18312"/>
                </a:lnTo>
                <a:lnTo>
                  <a:pt x="34167" y="15382"/>
                </a:lnTo>
                <a:lnTo>
                  <a:pt x="31975" y="8856"/>
                </a:lnTo>
                <a:lnTo>
                  <a:pt x="30316" y="6126"/>
                </a:lnTo>
                <a:lnTo>
                  <a:pt x="29745" y="5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4042" y="4933897"/>
            <a:ext cx="37465" cy="48895"/>
          </a:xfrm>
          <a:custGeom>
            <a:avLst/>
            <a:gdLst/>
            <a:ahLst/>
            <a:cxnLst/>
            <a:rect l="l" t="t" r="r" b="b"/>
            <a:pathLst>
              <a:path w="37464" h="48895">
                <a:moveTo>
                  <a:pt x="24020" y="0"/>
                </a:moveTo>
                <a:lnTo>
                  <a:pt x="16112" y="0"/>
                </a:lnTo>
                <a:lnTo>
                  <a:pt x="12717" y="932"/>
                </a:lnTo>
                <a:lnTo>
                  <a:pt x="6551" y="4727"/>
                </a:lnTo>
                <a:lnTo>
                  <a:pt x="4176" y="7524"/>
                </a:lnTo>
                <a:lnTo>
                  <a:pt x="835" y="14849"/>
                </a:lnTo>
                <a:lnTo>
                  <a:pt x="0" y="19111"/>
                </a:lnTo>
                <a:lnTo>
                  <a:pt x="0" y="28567"/>
                </a:lnTo>
                <a:lnTo>
                  <a:pt x="15205" y="48811"/>
                </a:lnTo>
                <a:lnTo>
                  <a:pt x="24103" y="48811"/>
                </a:lnTo>
                <a:lnTo>
                  <a:pt x="27805" y="47479"/>
                </a:lnTo>
                <a:lnTo>
                  <a:pt x="33859" y="42085"/>
                </a:lnTo>
                <a:lnTo>
                  <a:pt x="35956" y="38156"/>
                </a:lnTo>
                <a:lnTo>
                  <a:pt x="37117" y="33029"/>
                </a:lnTo>
                <a:lnTo>
                  <a:pt x="31560" y="31431"/>
                </a:lnTo>
                <a:lnTo>
                  <a:pt x="30796" y="35426"/>
                </a:lnTo>
                <a:lnTo>
                  <a:pt x="29339" y="38423"/>
                </a:lnTo>
                <a:lnTo>
                  <a:pt x="25021" y="42418"/>
                </a:lnTo>
                <a:lnTo>
                  <a:pt x="22385" y="43484"/>
                </a:lnTo>
                <a:lnTo>
                  <a:pt x="16716" y="43484"/>
                </a:lnTo>
                <a:lnTo>
                  <a:pt x="5728" y="28034"/>
                </a:lnTo>
                <a:lnTo>
                  <a:pt x="5728" y="20909"/>
                </a:lnTo>
                <a:lnTo>
                  <a:pt x="16479" y="5327"/>
                </a:lnTo>
                <a:lnTo>
                  <a:pt x="22509" y="5327"/>
                </a:lnTo>
                <a:lnTo>
                  <a:pt x="24843" y="6126"/>
                </a:lnTo>
                <a:lnTo>
                  <a:pt x="28545" y="9256"/>
                </a:lnTo>
                <a:lnTo>
                  <a:pt x="29955" y="11720"/>
                </a:lnTo>
                <a:lnTo>
                  <a:pt x="30933" y="15182"/>
                </a:lnTo>
                <a:lnTo>
                  <a:pt x="36400" y="13717"/>
                </a:lnTo>
                <a:lnTo>
                  <a:pt x="35275" y="9389"/>
                </a:lnTo>
                <a:lnTo>
                  <a:pt x="33278" y="5993"/>
                </a:lnTo>
                <a:lnTo>
                  <a:pt x="27550" y="1198"/>
                </a:lnTo>
                <a:lnTo>
                  <a:pt x="24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5416" y="4774877"/>
            <a:ext cx="31750" cy="47625"/>
          </a:xfrm>
          <a:custGeom>
            <a:avLst/>
            <a:gdLst/>
            <a:ahLst/>
            <a:cxnLst/>
            <a:rect l="l" t="t" r="r" b="b"/>
            <a:pathLst>
              <a:path w="31750" h="47625">
                <a:moveTo>
                  <a:pt x="18961" y="0"/>
                </a:moveTo>
                <a:lnTo>
                  <a:pt x="0" y="0"/>
                </a:lnTo>
                <a:lnTo>
                  <a:pt x="0" y="47213"/>
                </a:lnTo>
                <a:lnTo>
                  <a:pt x="18683" y="47213"/>
                </a:lnTo>
                <a:lnTo>
                  <a:pt x="20939" y="46946"/>
                </a:lnTo>
                <a:lnTo>
                  <a:pt x="29583" y="41619"/>
                </a:lnTo>
                <a:lnTo>
                  <a:pt x="5556" y="41619"/>
                </a:lnTo>
                <a:lnTo>
                  <a:pt x="5556" y="25371"/>
                </a:lnTo>
                <a:lnTo>
                  <a:pt x="28973" y="25371"/>
                </a:lnTo>
                <a:lnTo>
                  <a:pt x="28291" y="24372"/>
                </a:lnTo>
                <a:lnTo>
                  <a:pt x="26342" y="22907"/>
                </a:lnTo>
                <a:lnTo>
                  <a:pt x="23801" y="22108"/>
                </a:lnTo>
                <a:lnTo>
                  <a:pt x="25767" y="20976"/>
                </a:lnTo>
                <a:lnTo>
                  <a:pt x="26956" y="19844"/>
                </a:lnTo>
                <a:lnTo>
                  <a:pt x="5556" y="19844"/>
                </a:lnTo>
                <a:lnTo>
                  <a:pt x="5556" y="5593"/>
                </a:lnTo>
                <a:lnTo>
                  <a:pt x="27878" y="5593"/>
                </a:lnTo>
                <a:lnTo>
                  <a:pt x="26928" y="3862"/>
                </a:lnTo>
                <a:lnTo>
                  <a:pt x="25412" y="2397"/>
                </a:lnTo>
                <a:lnTo>
                  <a:pt x="23469" y="1398"/>
                </a:lnTo>
                <a:lnTo>
                  <a:pt x="21532" y="466"/>
                </a:lnTo>
                <a:lnTo>
                  <a:pt x="18961" y="0"/>
                </a:lnTo>
                <a:close/>
              </a:path>
              <a:path w="31750" h="47625">
                <a:moveTo>
                  <a:pt x="28973" y="25371"/>
                </a:moveTo>
                <a:lnTo>
                  <a:pt x="17936" y="25371"/>
                </a:lnTo>
                <a:lnTo>
                  <a:pt x="19986" y="25637"/>
                </a:lnTo>
                <a:lnTo>
                  <a:pt x="22829" y="26703"/>
                </a:lnTo>
                <a:lnTo>
                  <a:pt x="23943" y="27635"/>
                </a:lnTo>
                <a:lnTo>
                  <a:pt x="24742" y="28900"/>
                </a:lnTo>
                <a:lnTo>
                  <a:pt x="25548" y="30232"/>
                </a:lnTo>
                <a:lnTo>
                  <a:pt x="25951" y="31763"/>
                </a:lnTo>
                <a:lnTo>
                  <a:pt x="25951" y="35026"/>
                </a:lnTo>
                <a:lnTo>
                  <a:pt x="17806" y="41619"/>
                </a:lnTo>
                <a:lnTo>
                  <a:pt x="29583" y="41619"/>
                </a:lnTo>
                <a:lnTo>
                  <a:pt x="31288" y="37757"/>
                </a:lnTo>
                <a:lnTo>
                  <a:pt x="31703" y="35692"/>
                </a:lnTo>
                <a:lnTo>
                  <a:pt x="31703" y="30765"/>
                </a:lnTo>
                <a:lnTo>
                  <a:pt x="31021" y="28367"/>
                </a:lnTo>
                <a:lnTo>
                  <a:pt x="28973" y="25371"/>
                </a:lnTo>
                <a:close/>
              </a:path>
              <a:path w="31750" h="47625">
                <a:moveTo>
                  <a:pt x="27878" y="5593"/>
                </a:moveTo>
                <a:lnTo>
                  <a:pt x="16965" y="5593"/>
                </a:lnTo>
                <a:lnTo>
                  <a:pt x="19091" y="5793"/>
                </a:lnTo>
                <a:lnTo>
                  <a:pt x="20335" y="6192"/>
                </a:lnTo>
                <a:lnTo>
                  <a:pt x="21573" y="6659"/>
                </a:lnTo>
                <a:lnTo>
                  <a:pt x="22533" y="7458"/>
                </a:lnTo>
                <a:lnTo>
                  <a:pt x="23866" y="9855"/>
                </a:lnTo>
                <a:lnTo>
                  <a:pt x="24203" y="11253"/>
                </a:lnTo>
                <a:lnTo>
                  <a:pt x="24203" y="14450"/>
                </a:lnTo>
                <a:lnTo>
                  <a:pt x="23842" y="15848"/>
                </a:lnTo>
                <a:lnTo>
                  <a:pt x="23125" y="16914"/>
                </a:lnTo>
                <a:lnTo>
                  <a:pt x="22408" y="18046"/>
                </a:lnTo>
                <a:lnTo>
                  <a:pt x="21348" y="18778"/>
                </a:lnTo>
                <a:lnTo>
                  <a:pt x="19932" y="19311"/>
                </a:lnTo>
                <a:lnTo>
                  <a:pt x="18866" y="19644"/>
                </a:lnTo>
                <a:lnTo>
                  <a:pt x="17095" y="19844"/>
                </a:lnTo>
                <a:lnTo>
                  <a:pt x="26956" y="19844"/>
                </a:lnTo>
                <a:lnTo>
                  <a:pt x="27236" y="19577"/>
                </a:lnTo>
                <a:lnTo>
                  <a:pt x="29185" y="15981"/>
                </a:lnTo>
                <a:lnTo>
                  <a:pt x="29584" y="14450"/>
                </a:lnTo>
                <a:lnTo>
                  <a:pt x="29654" y="9855"/>
                </a:lnTo>
                <a:lnTo>
                  <a:pt x="29126" y="7791"/>
                </a:lnTo>
                <a:lnTo>
                  <a:pt x="27878" y="55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1033" y="4615058"/>
            <a:ext cx="39370" cy="47625"/>
          </a:xfrm>
          <a:custGeom>
            <a:avLst/>
            <a:gdLst/>
            <a:ahLst/>
            <a:cxnLst/>
            <a:rect l="l" t="t" r="r" b="b"/>
            <a:pathLst>
              <a:path w="39370" h="47625">
                <a:moveTo>
                  <a:pt x="22112" y="0"/>
                </a:moveTo>
                <a:lnTo>
                  <a:pt x="16124" y="0"/>
                </a:lnTo>
                <a:lnTo>
                  <a:pt x="0" y="47213"/>
                </a:lnTo>
                <a:lnTo>
                  <a:pt x="5899" y="47213"/>
                </a:lnTo>
                <a:lnTo>
                  <a:pt x="10508" y="32896"/>
                </a:lnTo>
                <a:lnTo>
                  <a:pt x="34086" y="32896"/>
                </a:lnTo>
                <a:lnTo>
                  <a:pt x="32244" y="27835"/>
                </a:lnTo>
                <a:lnTo>
                  <a:pt x="12113" y="27835"/>
                </a:lnTo>
                <a:lnTo>
                  <a:pt x="16728" y="13984"/>
                </a:lnTo>
                <a:lnTo>
                  <a:pt x="17750" y="10787"/>
                </a:lnTo>
                <a:lnTo>
                  <a:pt x="18457" y="7990"/>
                </a:lnTo>
                <a:lnTo>
                  <a:pt x="18991" y="4927"/>
                </a:lnTo>
                <a:lnTo>
                  <a:pt x="23906" y="4927"/>
                </a:lnTo>
                <a:lnTo>
                  <a:pt x="22112" y="0"/>
                </a:lnTo>
                <a:close/>
              </a:path>
              <a:path w="39370" h="47625">
                <a:moveTo>
                  <a:pt x="34086" y="32896"/>
                </a:moveTo>
                <a:lnTo>
                  <a:pt x="28071" y="32896"/>
                </a:lnTo>
                <a:lnTo>
                  <a:pt x="32964" y="47213"/>
                </a:lnTo>
                <a:lnTo>
                  <a:pt x="39297" y="47213"/>
                </a:lnTo>
                <a:lnTo>
                  <a:pt x="34086" y="32896"/>
                </a:lnTo>
                <a:close/>
              </a:path>
              <a:path w="39370" h="47625">
                <a:moveTo>
                  <a:pt x="23906" y="4927"/>
                </a:moveTo>
                <a:lnTo>
                  <a:pt x="18991" y="4927"/>
                </a:lnTo>
                <a:lnTo>
                  <a:pt x="19636" y="7524"/>
                </a:lnTo>
                <a:lnTo>
                  <a:pt x="20699" y="10987"/>
                </a:lnTo>
                <a:lnTo>
                  <a:pt x="21970" y="14716"/>
                </a:lnTo>
                <a:lnTo>
                  <a:pt x="26348" y="27835"/>
                </a:lnTo>
                <a:lnTo>
                  <a:pt x="32244" y="27835"/>
                </a:lnTo>
                <a:lnTo>
                  <a:pt x="23906" y="4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3908" y="4455240"/>
            <a:ext cx="33655" cy="47625"/>
          </a:xfrm>
          <a:custGeom>
            <a:avLst/>
            <a:gdLst/>
            <a:ahLst/>
            <a:cxnLst/>
            <a:rect l="l" t="t" r="r" b="b"/>
            <a:pathLst>
              <a:path w="33654" h="47625">
                <a:moveTo>
                  <a:pt x="33349" y="0"/>
                </a:moveTo>
                <a:lnTo>
                  <a:pt x="25471" y="0"/>
                </a:lnTo>
                <a:lnTo>
                  <a:pt x="25471" y="31497"/>
                </a:lnTo>
                <a:lnTo>
                  <a:pt x="8293" y="0"/>
                </a:lnTo>
                <a:lnTo>
                  <a:pt x="0" y="0"/>
                </a:lnTo>
                <a:lnTo>
                  <a:pt x="0" y="47213"/>
                </a:lnTo>
                <a:lnTo>
                  <a:pt x="7878" y="47213"/>
                </a:lnTo>
                <a:lnTo>
                  <a:pt x="7878" y="16448"/>
                </a:lnTo>
                <a:lnTo>
                  <a:pt x="24819" y="47213"/>
                </a:lnTo>
                <a:lnTo>
                  <a:pt x="33349" y="47213"/>
                </a:lnTo>
                <a:lnTo>
                  <a:pt x="33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3519" y="6053228"/>
            <a:ext cx="95250" cy="48260"/>
          </a:xfrm>
          <a:custGeom>
            <a:avLst/>
            <a:gdLst/>
            <a:ahLst/>
            <a:cxnLst/>
            <a:rect l="l" t="t" r="r" b="b"/>
            <a:pathLst>
              <a:path w="95250" h="48260">
                <a:moveTo>
                  <a:pt x="17415" y="0"/>
                </a:moveTo>
                <a:lnTo>
                  <a:pt x="10129" y="0"/>
                </a:lnTo>
                <a:lnTo>
                  <a:pt x="7167" y="1172"/>
                </a:lnTo>
                <a:lnTo>
                  <a:pt x="2784" y="5846"/>
                </a:lnTo>
                <a:lnTo>
                  <a:pt x="1845" y="8390"/>
                </a:lnTo>
                <a:lnTo>
                  <a:pt x="1735" y="14523"/>
                </a:lnTo>
                <a:lnTo>
                  <a:pt x="2209" y="16428"/>
                </a:lnTo>
                <a:lnTo>
                  <a:pt x="3257" y="18032"/>
                </a:lnTo>
                <a:lnTo>
                  <a:pt x="4273" y="19671"/>
                </a:lnTo>
                <a:lnTo>
                  <a:pt x="5864" y="20916"/>
                </a:lnTo>
                <a:lnTo>
                  <a:pt x="7996" y="21801"/>
                </a:lnTo>
                <a:lnTo>
                  <a:pt x="5449" y="22547"/>
                </a:lnTo>
                <a:lnTo>
                  <a:pt x="3435" y="23959"/>
                </a:lnTo>
                <a:lnTo>
                  <a:pt x="710" y="28108"/>
                </a:lnTo>
                <a:lnTo>
                  <a:pt x="0" y="30678"/>
                </a:lnTo>
                <a:lnTo>
                  <a:pt x="28" y="37943"/>
                </a:lnTo>
                <a:lnTo>
                  <a:pt x="1243" y="41306"/>
                </a:lnTo>
                <a:lnTo>
                  <a:pt x="6338" y="46826"/>
                </a:lnTo>
                <a:lnTo>
                  <a:pt x="9714" y="48205"/>
                </a:lnTo>
                <a:lnTo>
                  <a:pt x="17948" y="48205"/>
                </a:lnTo>
                <a:lnTo>
                  <a:pt x="21324" y="46826"/>
                </a:lnTo>
                <a:lnTo>
                  <a:pt x="24467" y="43437"/>
                </a:lnTo>
                <a:lnTo>
                  <a:pt x="12321" y="43437"/>
                </a:lnTo>
                <a:lnTo>
                  <a:pt x="10840" y="43011"/>
                </a:lnTo>
                <a:lnTo>
                  <a:pt x="8044" y="41306"/>
                </a:lnTo>
                <a:lnTo>
                  <a:pt x="7049" y="40121"/>
                </a:lnTo>
                <a:lnTo>
                  <a:pt x="5627" y="37031"/>
                </a:lnTo>
                <a:lnTo>
                  <a:pt x="5272" y="35433"/>
                </a:lnTo>
                <a:lnTo>
                  <a:pt x="5303" y="30984"/>
                </a:lnTo>
                <a:lnTo>
                  <a:pt x="6101" y="28820"/>
                </a:lnTo>
                <a:lnTo>
                  <a:pt x="9300" y="25211"/>
                </a:lnTo>
                <a:lnTo>
                  <a:pt x="11314" y="24312"/>
                </a:lnTo>
                <a:lnTo>
                  <a:pt x="24316" y="24312"/>
                </a:lnTo>
                <a:lnTo>
                  <a:pt x="22331" y="22740"/>
                </a:lnTo>
                <a:lnTo>
                  <a:pt x="19784" y="21801"/>
                </a:lnTo>
                <a:lnTo>
                  <a:pt x="21858" y="20916"/>
                </a:lnTo>
                <a:lnTo>
                  <a:pt x="23398" y="19671"/>
                </a:lnTo>
                <a:lnTo>
                  <a:pt x="11847" y="19577"/>
                </a:lnTo>
                <a:lnTo>
                  <a:pt x="10129" y="18871"/>
                </a:lnTo>
                <a:lnTo>
                  <a:pt x="8885" y="17453"/>
                </a:lnTo>
                <a:lnTo>
                  <a:pt x="7582" y="16035"/>
                </a:lnTo>
                <a:lnTo>
                  <a:pt x="7042" y="14523"/>
                </a:lnTo>
                <a:lnTo>
                  <a:pt x="6930" y="10001"/>
                </a:lnTo>
                <a:lnTo>
                  <a:pt x="7582" y="8310"/>
                </a:lnTo>
                <a:lnTo>
                  <a:pt x="10188" y="5473"/>
                </a:lnTo>
                <a:lnTo>
                  <a:pt x="11847" y="4767"/>
                </a:lnTo>
                <a:lnTo>
                  <a:pt x="23675" y="4767"/>
                </a:lnTo>
                <a:lnTo>
                  <a:pt x="22568" y="3589"/>
                </a:lnTo>
                <a:lnTo>
                  <a:pt x="20377" y="1198"/>
                </a:lnTo>
                <a:lnTo>
                  <a:pt x="17415" y="0"/>
                </a:lnTo>
                <a:close/>
              </a:path>
              <a:path w="95250" h="48260">
                <a:moveTo>
                  <a:pt x="24316" y="24312"/>
                </a:moveTo>
                <a:lnTo>
                  <a:pt x="16171" y="24312"/>
                </a:lnTo>
                <a:lnTo>
                  <a:pt x="18244" y="25224"/>
                </a:lnTo>
                <a:lnTo>
                  <a:pt x="21561" y="28873"/>
                </a:lnTo>
                <a:lnTo>
                  <a:pt x="22211" y="30678"/>
                </a:lnTo>
                <a:lnTo>
                  <a:pt x="22284" y="37031"/>
                </a:lnTo>
                <a:lnTo>
                  <a:pt x="21621" y="38982"/>
                </a:lnTo>
                <a:lnTo>
                  <a:pt x="19453" y="41333"/>
                </a:lnTo>
                <a:lnTo>
                  <a:pt x="18363" y="42545"/>
                </a:lnTo>
                <a:lnTo>
                  <a:pt x="16349" y="43437"/>
                </a:lnTo>
                <a:lnTo>
                  <a:pt x="24467" y="43437"/>
                </a:lnTo>
                <a:lnTo>
                  <a:pt x="26429" y="41306"/>
                </a:lnTo>
                <a:lnTo>
                  <a:pt x="27663" y="37943"/>
                </a:lnTo>
                <a:lnTo>
                  <a:pt x="27583" y="30678"/>
                </a:lnTo>
                <a:lnTo>
                  <a:pt x="27011" y="28474"/>
                </a:lnTo>
                <a:lnTo>
                  <a:pt x="24316" y="24312"/>
                </a:lnTo>
                <a:close/>
              </a:path>
              <a:path w="95250" h="48260">
                <a:moveTo>
                  <a:pt x="23675" y="4767"/>
                </a:moveTo>
                <a:lnTo>
                  <a:pt x="15756" y="4767"/>
                </a:lnTo>
                <a:lnTo>
                  <a:pt x="17356" y="5487"/>
                </a:lnTo>
                <a:lnTo>
                  <a:pt x="18659" y="6938"/>
                </a:lnTo>
                <a:lnTo>
                  <a:pt x="20021" y="8390"/>
                </a:lnTo>
                <a:lnTo>
                  <a:pt x="20610" y="10001"/>
                </a:lnTo>
                <a:lnTo>
                  <a:pt x="20602" y="14523"/>
                </a:lnTo>
                <a:lnTo>
                  <a:pt x="20021" y="16061"/>
                </a:lnTo>
                <a:lnTo>
                  <a:pt x="18718" y="17466"/>
                </a:lnTo>
                <a:lnTo>
                  <a:pt x="17474" y="18871"/>
                </a:lnTo>
                <a:lnTo>
                  <a:pt x="15875" y="19577"/>
                </a:lnTo>
                <a:lnTo>
                  <a:pt x="23456" y="19577"/>
                </a:lnTo>
                <a:lnTo>
                  <a:pt x="25412" y="16428"/>
                </a:lnTo>
                <a:lnTo>
                  <a:pt x="25945" y="14523"/>
                </a:lnTo>
                <a:lnTo>
                  <a:pt x="25883" y="8736"/>
                </a:lnTo>
                <a:lnTo>
                  <a:pt x="24819" y="5986"/>
                </a:lnTo>
                <a:lnTo>
                  <a:pt x="23675" y="4767"/>
                </a:lnTo>
                <a:close/>
              </a:path>
              <a:path w="95250" h="48260">
                <a:moveTo>
                  <a:pt x="51772" y="0"/>
                </a:moveTo>
                <a:lnTo>
                  <a:pt x="44071" y="0"/>
                </a:lnTo>
                <a:lnTo>
                  <a:pt x="40517" y="1804"/>
                </a:lnTo>
                <a:lnTo>
                  <a:pt x="37911" y="5407"/>
                </a:lnTo>
                <a:lnTo>
                  <a:pt x="34949" y="9555"/>
                </a:lnTo>
                <a:lnTo>
                  <a:pt x="33409" y="16188"/>
                </a:lnTo>
                <a:lnTo>
                  <a:pt x="33409" y="33468"/>
                </a:lnTo>
                <a:lnTo>
                  <a:pt x="34771" y="39322"/>
                </a:lnTo>
                <a:lnTo>
                  <a:pt x="40221" y="46427"/>
                </a:lnTo>
                <a:lnTo>
                  <a:pt x="43716" y="48205"/>
                </a:lnTo>
                <a:lnTo>
                  <a:pt x="50528" y="48205"/>
                </a:lnTo>
                <a:lnTo>
                  <a:pt x="52779" y="47526"/>
                </a:lnTo>
                <a:lnTo>
                  <a:pt x="54793" y="46174"/>
                </a:lnTo>
                <a:lnTo>
                  <a:pt x="56748" y="44822"/>
                </a:lnTo>
                <a:lnTo>
                  <a:pt x="57841" y="43437"/>
                </a:lnTo>
                <a:lnTo>
                  <a:pt x="46441" y="43437"/>
                </a:lnTo>
                <a:lnTo>
                  <a:pt x="45019" y="42957"/>
                </a:lnTo>
                <a:lnTo>
                  <a:pt x="39332" y="34101"/>
                </a:lnTo>
                <a:lnTo>
                  <a:pt x="39332" y="29053"/>
                </a:lnTo>
                <a:lnTo>
                  <a:pt x="40162" y="26589"/>
                </a:lnTo>
                <a:lnTo>
                  <a:pt x="41761" y="24711"/>
                </a:lnTo>
                <a:lnTo>
                  <a:pt x="43225" y="23053"/>
                </a:lnTo>
                <a:lnTo>
                  <a:pt x="38562" y="23053"/>
                </a:lnTo>
                <a:lnTo>
                  <a:pt x="46559" y="4767"/>
                </a:lnTo>
                <a:lnTo>
                  <a:pt x="58265" y="4767"/>
                </a:lnTo>
                <a:lnTo>
                  <a:pt x="56629" y="3123"/>
                </a:lnTo>
                <a:lnTo>
                  <a:pt x="54497" y="1038"/>
                </a:lnTo>
                <a:lnTo>
                  <a:pt x="51772" y="0"/>
                </a:lnTo>
                <a:close/>
              </a:path>
              <a:path w="95250" h="48260">
                <a:moveTo>
                  <a:pt x="58246" y="21895"/>
                </a:moveTo>
                <a:lnTo>
                  <a:pt x="50054" y="21895"/>
                </a:lnTo>
                <a:lnTo>
                  <a:pt x="52009" y="22834"/>
                </a:lnTo>
                <a:lnTo>
                  <a:pt x="55089" y="26589"/>
                </a:lnTo>
                <a:lnTo>
                  <a:pt x="55827" y="29053"/>
                </a:lnTo>
                <a:lnTo>
                  <a:pt x="55804" y="36012"/>
                </a:lnTo>
                <a:lnTo>
                  <a:pt x="55089" y="38503"/>
                </a:lnTo>
                <a:lnTo>
                  <a:pt x="53549" y="40474"/>
                </a:lnTo>
                <a:lnTo>
                  <a:pt x="51949" y="42451"/>
                </a:lnTo>
                <a:lnTo>
                  <a:pt x="50113" y="43437"/>
                </a:lnTo>
                <a:lnTo>
                  <a:pt x="57841" y="43437"/>
                </a:lnTo>
                <a:lnTo>
                  <a:pt x="58288" y="42871"/>
                </a:lnTo>
                <a:lnTo>
                  <a:pt x="59472" y="40327"/>
                </a:lnTo>
                <a:lnTo>
                  <a:pt x="60598" y="37783"/>
                </a:lnTo>
                <a:lnTo>
                  <a:pt x="61131" y="35033"/>
                </a:lnTo>
                <a:lnTo>
                  <a:pt x="61131" y="27562"/>
                </a:lnTo>
                <a:lnTo>
                  <a:pt x="59946" y="23886"/>
                </a:lnTo>
                <a:lnTo>
                  <a:pt x="58246" y="21895"/>
                </a:lnTo>
                <a:close/>
              </a:path>
              <a:path w="95250" h="48260">
                <a:moveTo>
                  <a:pt x="52186" y="16774"/>
                </a:moveTo>
                <a:lnTo>
                  <a:pt x="46796" y="16774"/>
                </a:lnTo>
                <a:lnTo>
                  <a:pt x="44900" y="17293"/>
                </a:lnTo>
                <a:lnTo>
                  <a:pt x="41287" y="19351"/>
                </a:lnTo>
                <a:lnTo>
                  <a:pt x="39806" y="20929"/>
                </a:lnTo>
                <a:lnTo>
                  <a:pt x="38562" y="23053"/>
                </a:lnTo>
                <a:lnTo>
                  <a:pt x="43225" y="23053"/>
                </a:lnTo>
                <a:lnTo>
                  <a:pt x="43419" y="22834"/>
                </a:lnTo>
                <a:lnTo>
                  <a:pt x="45374" y="21895"/>
                </a:lnTo>
                <a:lnTo>
                  <a:pt x="58246" y="21895"/>
                </a:lnTo>
                <a:lnTo>
                  <a:pt x="55089" y="18199"/>
                </a:lnTo>
                <a:lnTo>
                  <a:pt x="52186" y="16774"/>
                </a:lnTo>
                <a:close/>
              </a:path>
              <a:path w="95250" h="48260">
                <a:moveTo>
                  <a:pt x="58265" y="4767"/>
                </a:moveTo>
                <a:lnTo>
                  <a:pt x="50232" y="4767"/>
                </a:lnTo>
                <a:lnTo>
                  <a:pt x="51949" y="5593"/>
                </a:lnTo>
                <a:lnTo>
                  <a:pt x="53312" y="7245"/>
                </a:lnTo>
                <a:lnTo>
                  <a:pt x="54200" y="8277"/>
                </a:lnTo>
                <a:lnTo>
                  <a:pt x="54793" y="9928"/>
                </a:lnTo>
                <a:lnTo>
                  <a:pt x="55267" y="12206"/>
                </a:lnTo>
                <a:lnTo>
                  <a:pt x="60420" y="11753"/>
                </a:lnTo>
                <a:lnTo>
                  <a:pt x="60006" y="8084"/>
                </a:lnTo>
                <a:lnTo>
                  <a:pt x="58702" y="5207"/>
                </a:lnTo>
                <a:lnTo>
                  <a:pt x="58265" y="4767"/>
                </a:lnTo>
                <a:close/>
              </a:path>
              <a:path w="95250" h="48260">
                <a:moveTo>
                  <a:pt x="85418" y="0"/>
                </a:moveTo>
                <a:lnTo>
                  <a:pt x="77658" y="0"/>
                </a:lnTo>
                <a:lnTo>
                  <a:pt x="74163" y="1804"/>
                </a:lnTo>
                <a:lnTo>
                  <a:pt x="71497" y="5407"/>
                </a:lnTo>
                <a:lnTo>
                  <a:pt x="68536" y="9555"/>
                </a:lnTo>
                <a:lnTo>
                  <a:pt x="66995" y="16188"/>
                </a:lnTo>
                <a:lnTo>
                  <a:pt x="66995" y="33468"/>
                </a:lnTo>
                <a:lnTo>
                  <a:pt x="68358" y="39322"/>
                </a:lnTo>
                <a:lnTo>
                  <a:pt x="73808" y="46427"/>
                </a:lnTo>
                <a:lnTo>
                  <a:pt x="77302" y="48205"/>
                </a:lnTo>
                <a:lnTo>
                  <a:pt x="84115" y="48205"/>
                </a:lnTo>
                <a:lnTo>
                  <a:pt x="86366" y="47526"/>
                </a:lnTo>
                <a:lnTo>
                  <a:pt x="88380" y="46174"/>
                </a:lnTo>
                <a:lnTo>
                  <a:pt x="90334" y="44822"/>
                </a:lnTo>
                <a:lnTo>
                  <a:pt x="91470" y="43437"/>
                </a:lnTo>
                <a:lnTo>
                  <a:pt x="80027" y="43437"/>
                </a:lnTo>
                <a:lnTo>
                  <a:pt x="78606" y="42957"/>
                </a:lnTo>
                <a:lnTo>
                  <a:pt x="75881" y="41046"/>
                </a:lnTo>
                <a:lnTo>
                  <a:pt x="74815" y="39661"/>
                </a:lnTo>
                <a:lnTo>
                  <a:pt x="74081" y="37783"/>
                </a:lnTo>
                <a:lnTo>
                  <a:pt x="73334" y="36012"/>
                </a:lnTo>
                <a:lnTo>
                  <a:pt x="72978" y="34101"/>
                </a:lnTo>
                <a:lnTo>
                  <a:pt x="72978" y="29053"/>
                </a:lnTo>
                <a:lnTo>
                  <a:pt x="73748" y="26589"/>
                </a:lnTo>
                <a:lnTo>
                  <a:pt x="75407" y="24711"/>
                </a:lnTo>
                <a:lnTo>
                  <a:pt x="76819" y="23053"/>
                </a:lnTo>
                <a:lnTo>
                  <a:pt x="72149" y="23053"/>
                </a:lnTo>
                <a:lnTo>
                  <a:pt x="72226" y="18199"/>
                </a:lnTo>
                <a:lnTo>
                  <a:pt x="72682" y="14696"/>
                </a:lnTo>
                <a:lnTo>
                  <a:pt x="73630" y="12139"/>
                </a:lnTo>
                <a:lnTo>
                  <a:pt x="74536" y="9555"/>
                </a:lnTo>
                <a:lnTo>
                  <a:pt x="75822" y="7644"/>
                </a:lnTo>
                <a:lnTo>
                  <a:pt x="78665" y="5280"/>
                </a:lnTo>
                <a:lnTo>
                  <a:pt x="80146" y="4767"/>
                </a:lnTo>
                <a:lnTo>
                  <a:pt x="91899" y="4767"/>
                </a:lnTo>
                <a:lnTo>
                  <a:pt x="88083" y="1038"/>
                </a:lnTo>
                <a:lnTo>
                  <a:pt x="85418" y="0"/>
                </a:lnTo>
                <a:close/>
              </a:path>
              <a:path w="95250" h="48260">
                <a:moveTo>
                  <a:pt x="91833" y="21895"/>
                </a:moveTo>
                <a:lnTo>
                  <a:pt x="83641" y="21895"/>
                </a:lnTo>
                <a:lnTo>
                  <a:pt x="85596" y="22834"/>
                </a:lnTo>
                <a:lnTo>
                  <a:pt x="88676" y="26589"/>
                </a:lnTo>
                <a:lnTo>
                  <a:pt x="89471" y="29053"/>
                </a:lnTo>
                <a:lnTo>
                  <a:pt x="89445" y="36012"/>
                </a:lnTo>
                <a:lnTo>
                  <a:pt x="88676" y="38503"/>
                </a:lnTo>
                <a:lnTo>
                  <a:pt x="87136" y="40474"/>
                </a:lnTo>
                <a:lnTo>
                  <a:pt x="85536" y="42451"/>
                </a:lnTo>
                <a:lnTo>
                  <a:pt x="83700" y="43437"/>
                </a:lnTo>
                <a:lnTo>
                  <a:pt x="91470" y="43437"/>
                </a:lnTo>
                <a:lnTo>
                  <a:pt x="91934" y="42871"/>
                </a:lnTo>
                <a:lnTo>
                  <a:pt x="94185" y="37783"/>
                </a:lnTo>
                <a:lnTo>
                  <a:pt x="94777" y="35033"/>
                </a:lnTo>
                <a:lnTo>
                  <a:pt x="94777" y="27562"/>
                </a:lnTo>
                <a:lnTo>
                  <a:pt x="93533" y="23886"/>
                </a:lnTo>
                <a:lnTo>
                  <a:pt x="91833" y="21895"/>
                </a:lnTo>
                <a:close/>
              </a:path>
              <a:path w="95250" h="48260">
                <a:moveTo>
                  <a:pt x="85773" y="16774"/>
                </a:moveTo>
                <a:lnTo>
                  <a:pt x="80383" y="16774"/>
                </a:lnTo>
                <a:lnTo>
                  <a:pt x="78487" y="17293"/>
                </a:lnTo>
                <a:lnTo>
                  <a:pt x="74933" y="19351"/>
                </a:lnTo>
                <a:lnTo>
                  <a:pt x="73393" y="20929"/>
                </a:lnTo>
                <a:lnTo>
                  <a:pt x="72149" y="23053"/>
                </a:lnTo>
                <a:lnTo>
                  <a:pt x="76819" y="23053"/>
                </a:lnTo>
                <a:lnTo>
                  <a:pt x="77006" y="22834"/>
                </a:lnTo>
                <a:lnTo>
                  <a:pt x="78961" y="21895"/>
                </a:lnTo>
                <a:lnTo>
                  <a:pt x="91833" y="21895"/>
                </a:lnTo>
                <a:lnTo>
                  <a:pt x="88735" y="18199"/>
                </a:lnTo>
                <a:lnTo>
                  <a:pt x="85773" y="16774"/>
                </a:lnTo>
                <a:close/>
              </a:path>
              <a:path w="95250" h="48260">
                <a:moveTo>
                  <a:pt x="91899" y="4767"/>
                </a:moveTo>
                <a:lnTo>
                  <a:pt x="83818" y="4767"/>
                </a:lnTo>
                <a:lnTo>
                  <a:pt x="85536" y="5593"/>
                </a:lnTo>
                <a:lnTo>
                  <a:pt x="86958" y="7245"/>
                </a:lnTo>
                <a:lnTo>
                  <a:pt x="87787" y="8277"/>
                </a:lnTo>
                <a:lnTo>
                  <a:pt x="88439" y="9928"/>
                </a:lnTo>
                <a:lnTo>
                  <a:pt x="88854" y="12206"/>
                </a:lnTo>
                <a:lnTo>
                  <a:pt x="94007" y="11753"/>
                </a:lnTo>
                <a:lnTo>
                  <a:pt x="93592" y="8084"/>
                </a:lnTo>
                <a:lnTo>
                  <a:pt x="92348" y="5207"/>
                </a:lnTo>
                <a:lnTo>
                  <a:pt x="91899" y="4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7548" y="5893410"/>
            <a:ext cx="86360" cy="48260"/>
          </a:xfrm>
          <a:custGeom>
            <a:avLst/>
            <a:gdLst/>
            <a:ahLst/>
            <a:cxnLst/>
            <a:rect l="l" t="t" r="r" b="b"/>
            <a:pathLst>
              <a:path w="86360" h="48260">
                <a:moveTo>
                  <a:pt x="15460" y="10468"/>
                </a:moveTo>
                <a:lnTo>
                  <a:pt x="10307" y="10468"/>
                </a:lnTo>
                <a:lnTo>
                  <a:pt x="10307" y="47399"/>
                </a:lnTo>
                <a:lnTo>
                  <a:pt x="15460" y="47399"/>
                </a:lnTo>
                <a:lnTo>
                  <a:pt x="15460" y="10468"/>
                </a:lnTo>
                <a:close/>
              </a:path>
              <a:path w="86360" h="48260">
                <a:moveTo>
                  <a:pt x="15460" y="0"/>
                </a:moveTo>
                <a:lnTo>
                  <a:pt x="12143" y="0"/>
                </a:lnTo>
                <a:lnTo>
                  <a:pt x="11254" y="2037"/>
                </a:lnTo>
                <a:lnTo>
                  <a:pt x="9714" y="4141"/>
                </a:lnTo>
                <a:lnTo>
                  <a:pt x="7522" y="6312"/>
                </a:lnTo>
                <a:lnTo>
                  <a:pt x="5390" y="8477"/>
                </a:lnTo>
                <a:lnTo>
                  <a:pt x="2843" y="10328"/>
                </a:lnTo>
                <a:lnTo>
                  <a:pt x="99" y="11793"/>
                </a:lnTo>
                <a:lnTo>
                  <a:pt x="0" y="17453"/>
                </a:lnTo>
                <a:lnTo>
                  <a:pt x="1599" y="16787"/>
                </a:lnTo>
                <a:lnTo>
                  <a:pt x="3376" y="15788"/>
                </a:lnTo>
                <a:lnTo>
                  <a:pt x="7404" y="13125"/>
                </a:lnTo>
                <a:lnTo>
                  <a:pt x="9063" y="11793"/>
                </a:lnTo>
                <a:lnTo>
                  <a:pt x="10307" y="10468"/>
                </a:lnTo>
                <a:lnTo>
                  <a:pt x="15460" y="10468"/>
                </a:lnTo>
                <a:lnTo>
                  <a:pt x="15460" y="0"/>
                </a:lnTo>
                <a:close/>
              </a:path>
              <a:path w="86360" h="48260">
                <a:moveTo>
                  <a:pt x="44604" y="10468"/>
                </a:moveTo>
                <a:lnTo>
                  <a:pt x="39451" y="10468"/>
                </a:lnTo>
                <a:lnTo>
                  <a:pt x="39451" y="47399"/>
                </a:lnTo>
                <a:lnTo>
                  <a:pt x="44604" y="47399"/>
                </a:lnTo>
                <a:lnTo>
                  <a:pt x="44604" y="10468"/>
                </a:lnTo>
                <a:close/>
              </a:path>
              <a:path w="86360" h="48260">
                <a:moveTo>
                  <a:pt x="44604" y="0"/>
                </a:moveTo>
                <a:lnTo>
                  <a:pt x="41228" y="0"/>
                </a:lnTo>
                <a:lnTo>
                  <a:pt x="40339" y="2037"/>
                </a:lnTo>
                <a:lnTo>
                  <a:pt x="38858" y="4141"/>
                </a:lnTo>
                <a:lnTo>
                  <a:pt x="36667" y="6312"/>
                </a:lnTo>
                <a:lnTo>
                  <a:pt x="34534" y="8477"/>
                </a:lnTo>
                <a:lnTo>
                  <a:pt x="31987" y="10328"/>
                </a:lnTo>
                <a:lnTo>
                  <a:pt x="29186" y="11793"/>
                </a:lnTo>
                <a:lnTo>
                  <a:pt x="29084" y="17453"/>
                </a:lnTo>
                <a:lnTo>
                  <a:pt x="30743" y="16787"/>
                </a:lnTo>
                <a:lnTo>
                  <a:pt x="32520" y="15788"/>
                </a:lnTo>
                <a:lnTo>
                  <a:pt x="36548" y="13125"/>
                </a:lnTo>
                <a:lnTo>
                  <a:pt x="38207" y="11793"/>
                </a:lnTo>
                <a:lnTo>
                  <a:pt x="39451" y="10468"/>
                </a:lnTo>
                <a:lnTo>
                  <a:pt x="44604" y="10468"/>
                </a:lnTo>
                <a:lnTo>
                  <a:pt x="44604" y="0"/>
                </a:lnTo>
                <a:close/>
              </a:path>
              <a:path w="86360" h="48260">
                <a:moveTo>
                  <a:pt x="76888" y="0"/>
                </a:moveTo>
                <a:lnTo>
                  <a:pt x="69187" y="0"/>
                </a:lnTo>
                <a:lnTo>
                  <a:pt x="65633" y="1804"/>
                </a:lnTo>
                <a:lnTo>
                  <a:pt x="60006" y="9555"/>
                </a:lnTo>
                <a:lnTo>
                  <a:pt x="58525" y="16188"/>
                </a:lnTo>
                <a:lnTo>
                  <a:pt x="58525" y="33468"/>
                </a:lnTo>
                <a:lnTo>
                  <a:pt x="59887" y="39322"/>
                </a:lnTo>
                <a:lnTo>
                  <a:pt x="62677" y="42957"/>
                </a:lnTo>
                <a:lnTo>
                  <a:pt x="65278" y="46427"/>
                </a:lnTo>
                <a:lnTo>
                  <a:pt x="68832" y="48205"/>
                </a:lnTo>
                <a:lnTo>
                  <a:pt x="75644" y="48205"/>
                </a:lnTo>
                <a:lnTo>
                  <a:pt x="77895" y="47526"/>
                </a:lnTo>
                <a:lnTo>
                  <a:pt x="79850" y="46174"/>
                </a:lnTo>
                <a:lnTo>
                  <a:pt x="81864" y="44822"/>
                </a:lnTo>
                <a:lnTo>
                  <a:pt x="82957" y="43437"/>
                </a:lnTo>
                <a:lnTo>
                  <a:pt x="71557" y="43437"/>
                </a:lnTo>
                <a:lnTo>
                  <a:pt x="70135" y="42957"/>
                </a:lnTo>
                <a:lnTo>
                  <a:pt x="67410" y="41046"/>
                </a:lnTo>
                <a:lnTo>
                  <a:pt x="66344" y="39661"/>
                </a:lnTo>
                <a:lnTo>
                  <a:pt x="64804" y="36012"/>
                </a:lnTo>
                <a:lnTo>
                  <a:pt x="64448" y="34101"/>
                </a:lnTo>
                <a:lnTo>
                  <a:pt x="64448" y="29053"/>
                </a:lnTo>
                <a:lnTo>
                  <a:pt x="65278" y="26589"/>
                </a:lnTo>
                <a:lnTo>
                  <a:pt x="66877" y="24711"/>
                </a:lnTo>
                <a:lnTo>
                  <a:pt x="68341" y="23053"/>
                </a:lnTo>
                <a:lnTo>
                  <a:pt x="63678" y="23053"/>
                </a:lnTo>
                <a:lnTo>
                  <a:pt x="71616" y="4767"/>
                </a:lnTo>
                <a:lnTo>
                  <a:pt x="83369" y="4767"/>
                </a:lnTo>
                <a:lnTo>
                  <a:pt x="81686" y="3123"/>
                </a:lnTo>
                <a:lnTo>
                  <a:pt x="79613" y="1038"/>
                </a:lnTo>
                <a:lnTo>
                  <a:pt x="76888" y="0"/>
                </a:lnTo>
                <a:close/>
              </a:path>
              <a:path w="86360" h="48260">
                <a:moveTo>
                  <a:pt x="83362" y="21895"/>
                </a:moveTo>
                <a:lnTo>
                  <a:pt x="75170" y="21895"/>
                </a:lnTo>
                <a:lnTo>
                  <a:pt x="77125" y="22834"/>
                </a:lnTo>
                <a:lnTo>
                  <a:pt x="80205" y="26589"/>
                </a:lnTo>
                <a:lnTo>
                  <a:pt x="80943" y="29053"/>
                </a:lnTo>
                <a:lnTo>
                  <a:pt x="80920" y="36012"/>
                </a:lnTo>
                <a:lnTo>
                  <a:pt x="80205" y="38503"/>
                </a:lnTo>
                <a:lnTo>
                  <a:pt x="78606" y="40474"/>
                </a:lnTo>
                <a:lnTo>
                  <a:pt x="77066" y="42451"/>
                </a:lnTo>
                <a:lnTo>
                  <a:pt x="75170" y="43437"/>
                </a:lnTo>
                <a:lnTo>
                  <a:pt x="82957" y="43437"/>
                </a:lnTo>
                <a:lnTo>
                  <a:pt x="83404" y="42871"/>
                </a:lnTo>
                <a:lnTo>
                  <a:pt x="84529" y="40327"/>
                </a:lnTo>
                <a:lnTo>
                  <a:pt x="85714" y="37783"/>
                </a:lnTo>
                <a:lnTo>
                  <a:pt x="86247" y="35033"/>
                </a:lnTo>
                <a:lnTo>
                  <a:pt x="86247" y="27562"/>
                </a:lnTo>
                <a:lnTo>
                  <a:pt x="85062" y="23886"/>
                </a:lnTo>
                <a:lnTo>
                  <a:pt x="83362" y="21895"/>
                </a:lnTo>
                <a:close/>
              </a:path>
              <a:path w="86360" h="48260">
                <a:moveTo>
                  <a:pt x="77302" y="16774"/>
                </a:moveTo>
                <a:lnTo>
                  <a:pt x="71912" y="16774"/>
                </a:lnTo>
                <a:lnTo>
                  <a:pt x="70016" y="17293"/>
                </a:lnTo>
                <a:lnTo>
                  <a:pt x="68157" y="18332"/>
                </a:lnTo>
                <a:lnTo>
                  <a:pt x="66403" y="19351"/>
                </a:lnTo>
                <a:lnTo>
                  <a:pt x="64922" y="20929"/>
                </a:lnTo>
                <a:lnTo>
                  <a:pt x="63678" y="23053"/>
                </a:lnTo>
                <a:lnTo>
                  <a:pt x="68341" y="23053"/>
                </a:lnTo>
                <a:lnTo>
                  <a:pt x="68536" y="22834"/>
                </a:lnTo>
                <a:lnTo>
                  <a:pt x="70490" y="21895"/>
                </a:lnTo>
                <a:lnTo>
                  <a:pt x="83362" y="21895"/>
                </a:lnTo>
                <a:lnTo>
                  <a:pt x="80205" y="18199"/>
                </a:lnTo>
                <a:lnTo>
                  <a:pt x="77302" y="16774"/>
                </a:lnTo>
                <a:close/>
              </a:path>
              <a:path w="86360" h="48260">
                <a:moveTo>
                  <a:pt x="83369" y="4767"/>
                </a:moveTo>
                <a:lnTo>
                  <a:pt x="75348" y="4767"/>
                </a:lnTo>
                <a:lnTo>
                  <a:pt x="77066" y="5593"/>
                </a:lnTo>
                <a:lnTo>
                  <a:pt x="79257" y="8277"/>
                </a:lnTo>
                <a:lnTo>
                  <a:pt x="79909" y="9928"/>
                </a:lnTo>
                <a:lnTo>
                  <a:pt x="80383" y="12206"/>
                </a:lnTo>
                <a:lnTo>
                  <a:pt x="85536" y="11753"/>
                </a:lnTo>
                <a:lnTo>
                  <a:pt x="85062" y="8084"/>
                </a:lnTo>
                <a:lnTo>
                  <a:pt x="83818" y="5207"/>
                </a:lnTo>
                <a:lnTo>
                  <a:pt x="83369" y="4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1349" y="5733591"/>
            <a:ext cx="61594" cy="48260"/>
          </a:xfrm>
          <a:custGeom>
            <a:avLst/>
            <a:gdLst/>
            <a:ahLst/>
            <a:cxnLst/>
            <a:rect l="l" t="t" r="r" b="b"/>
            <a:pathLst>
              <a:path w="61595" h="48260">
                <a:moveTo>
                  <a:pt x="5153" y="34161"/>
                </a:moveTo>
                <a:lnTo>
                  <a:pt x="0" y="34960"/>
                </a:lnTo>
                <a:lnTo>
                  <a:pt x="355" y="38889"/>
                </a:lnTo>
                <a:lnTo>
                  <a:pt x="1777" y="42085"/>
                </a:lnTo>
                <a:lnTo>
                  <a:pt x="6634" y="47013"/>
                </a:lnTo>
                <a:lnTo>
                  <a:pt x="9714" y="48212"/>
                </a:lnTo>
                <a:lnTo>
                  <a:pt x="17474" y="48212"/>
                </a:lnTo>
                <a:lnTo>
                  <a:pt x="20851" y="46813"/>
                </a:lnTo>
                <a:lnTo>
                  <a:pt x="24012" y="43417"/>
                </a:lnTo>
                <a:lnTo>
                  <a:pt x="11373" y="43417"/>
                </a:lnTo>
                <a:lnTo>
                  <a:pt x="9596" y="42684"/>
                </a:lnTo>
                <a:lnTo>
                  <a:pt x="8174" y="41286"/>
                </a:lnTo>
                <a:lnTo>
                  <a:pt x="6752" y="39821"/>
                </a:lnTo>
                <a:lnTo>
                  <a:pt x="5745" y="37424"/>
                </a:lnTo>
                <a:lnTo>
                  <a:pt x="5153" y="34161"/>
                </a:lnTo>
                <a:close/>
              </a:path>
              <a:path w="61595" h="48260">
                <a:moveTo>
                  <a:pt x="24517" y="24438"/>
                </a:moveTo>
                <a:lnTo>
                  <a:pt x="16230" y="24438"/>
                </a:lnTo>
                <a:lnTo>
                  <a:pt x="18185" y="25304"/>
                </a:lnTo>
                <a:lnTo>
                  <a:pt x="19725" y="26969"/>
                </a:lnTo>
                <a:lnTo>
                  <a:pt x="21265" y="28700"/>
                </a:lnTo>
                <a:lnTo>
                  <a:pt x="22035" y="30898"/>
                </a:lnTo>
                <a:lnTo>
                  <a:pt x="22035" y="36358"/>
                </a:lnTo>
                <a:lnTo>
                  <a:pt x="21206" y="38689"/>
                </a:lnTo>
                <a:lnTo>
                  <a:pt x="19547" y="40620"/>
                </a:lnTo>
                <a:lnTo>
                  <a:pt x="17889" y="42485"/>
                </a:lnTo>
                <a:lnTo>
                  <a:pt x="15816" y="43417"/>
                </a:lnTo>
                <a:lnTo>
                  <a:pt x="24012" y="43417"/>
                </a:lnTo>
                <a:lnTo>
                  <a:pt x="26182" y="41086"/>
                </a:lnTo>
                <a:lnTo>
                  <a:pt x="27544" y="37557"/>
                </a:lnTo>
                <a:lnTo>
                  <a:pt x="27544" y="30432"/>
                </a:lnTo>
                <a:lnTo>
                  <a:pt x="26833" y="27901"/>
                </a:lnTo>
                <a:lnTo>
                  <a:pt x="25471" y="25837"/>
                </a:lnTo>
                <a:lnTo>
                  <a:pt x="24517" y="24438"/>
                </a:lnTo>
                <a:close/>
              </a:path>
              <a:path w="61595" h="48260">
                <a:moveTo>
                  <a:pt x="11136" y="19977"/>
                </a:moveTo>
                <a:lnTo>
                  <a:pt x="10780" y="19977"/>
                </a:lnTo>
                <a:lnTo>
                  <a:pt x="10188" y="25038"/>
                </a:lnTo>
                <a:lnTo>
                  <a:pt x="11669" y="24638"/>
                </a:lnTo>
                <a:lnTo>
                  <a:pt x="12854" y="24438"/>
                </a:lnTo>
                <a:lnTo>
                  <a:pt x="24517" y="24438"/>
                </a:lnTo>
                <a:lnTo>
                  <a:pt x="24109" y="23839"/>
                </a:lnTo>
                <a:lnTo>
                  <a:pt x="22154" y="22507"/>
                </a:lnTo>
                <a:lnTo>
                  <a:pt x="19666" y="21841"/>
                </a:lnTo>
                <a:lnTo>
                  <a:pt x="21561" y="20843"/>
                </a:lnTo>
                <a:lnTo>
                  <a:pt x="22450" y="20043"/>
                </a:lnTo>
                <a:lnTo>
                  <a:pt x="11373" y="20043"/>
                </a:lnTo>
                <a:lnTo>
                  <a:pt x="11136" y="19977"/>
                </a:lnTo>
                <a:close/>
              </a:path>
              <a:path w="61595" h="48260">
                <a:moveTo>
                  <a:pt x="23202" y="4794"/>
                </a:moveTo>
                <a:lnTo>
                  <a:pt x="15282" y="4794"/>
                </a:lnTo>
                <a:lnTo>
                  <a:pt x="16941" y="5460"/>
                </a:lnTo>
                <a:lnTo>
                  <a:pt x="19547" y="8257"/>
                </a:lnTo>
                <a:lnTo>
                  <a:pt x="20140" y="9988"/>
                </a:lnTo>
                <a:lnTo>
                  <a:pt x="20140" y="14849"/>
                </a:lnTo>
                <a:lnTo>
                  <a:pt x="19310" y="16780"/>
                </a:lnTo>
                <a:lnTo>
                  <a:pt x="17533" y="18112"/>
                </a:lnTo>
                <a:lnTo>
                  <a:pt x="15756" y="19378"/>
                </a:lnTo>
                <a:lnTo>
                  <a:pt x="13801" y="20043"/>
                </a:lnTo>
                <a:lnTo>
                  <a:pt x="22450" y="20043"/>
                </a:lnTo>
                <a:lnTo>
                  <a:pt x="23042" y="19511"/>
                </a:lnTo>
                <a:lnTo>
                  <a:pt x="23990" y="17846"/>
                </a:lnTo>
                <a:lnTo>
                  <a:pt x="24997" y="16181"/>
                </a:lnTo>
                <a:lnTo>
                  <a:pt x="25471" y="14317"/>
                </a:lnTo>
                <a:lnTo>
                  <a:pt x="25435" y="9988"/>
                </a:lnTo>
                <a:lnTo>
                  <a:pt x="24938" y="8124"/>
                </a:lnTo>
                <a:lnTo>
                  <a:pt x="23202" y="4794"/>
                </a:lnTo>
                <a:close/>
              </a:path>
              <a:path w="61595" h="48260">
                <a:moveTo>
                  <a:pt x="15460" y="0"/>
                </a:moveTo>
                <a:lnTo>
                  <a:pt x="9833" y="0"/>
                </a:lnTo>
                <a:lnTo>
                  <a:pt x="7049" y="1065"/>
                </a:lnTo>
                <a:lnTo>
                  <a:pt x="4857" y="3196"/>
                </a:lnTo>
                <a:lnTo>
                  <a:pt x="2606" y="5327"/>
                </a:lnTo>
                <a:lnTo>
                  <a:pt x="1184" y="8323"/>
                </a:lnTo>
                <a:lnTo>
                  <a:pt x="533" y="12252"/>
                </a:lnTo>
                <a:lnTo>
                  <a:pt x="5686" y="13251"/>
                </a:lnTo>
                <a:lnTo>
                  <a:pt x="6101" y="10454"/>
                </a:lnTo>
                <a:lnTo>
                  <a:pt x="6930" y="8323"/>
                </a:lnTo>
                <a:lnTo>
                  <a:pt x="9596" y="5460"/>
                </a:lnTo>
                <a:lnTo>
                  <a:pt x="11254" y="4794"/>
                </a:lnTo>
                <a:lnTo>
                  <a:pt x="23202" y="4794"/>
                </a:lnTo>
                <a:lnTo>
                  <a:pt x="22924" y="4261"/>
                </a:lnTo>
                <a:lnTo>
                  <a:pt x="21443" y="2796"/>
                </a:lnTo>
                <a:lnTo>
                  <a:pt x="19488" y="1664"/>
                </a:lnTo>
                <a:lnTo>
                  <a:pt x="17593" y="532"/>
                </a:lnTo>
                <a:lnTo>
                  <a:pt x="15460" y="0"/>
                </a:lnTo>
                <a:close/>
              </a:path>
              <a:path w="61595" h="48260">
                <a:moveTo>
                  <a:pt x="39036" y="34494"/>
                </a:moveTo>
                <a:lnTo>
                  <a:pt x="33586" y="35026"/>
                </a:lnTo>
                <a:lnTo>
                  <a:pt x="33942" y="39022"/>
                </a:lnTo>
                <a:lnTo>
                  <a:pt x="35304" y="42218"/>
                </a:lnTo>
                <a:lnTo>
                  <a:pt x="40162" y="47013"/>
                </a:lnTo>
                <a:lnTo>
                  <a:pt x="43242" y="48212"/>
                </a:lnTo>
                <a:lnTo>
                  <a:pt x="51772" y="48212"/>
                </a:lnTo>
                <a:lnTo>
                  <a:pt x="55444" y="46280"/>
                </a:lnTo>
                <a:lnTo>
                  <a:pt x="57453" y="43417"/>
                </a:lnTo>
                <a:lnTo>
                  <a:pt x="45019" y="43417"/>
                </a:lnTo>
                <a:lnTo>
                  <a:pt x="43242" y="42684"/>
                </a:lnTo>
                <a:lnTo>
                  <a:pt x="40339" y="39688"/>
                </a:lnTo>
                <a:lnTo>
                  <a:pt x="39391" y="37490"/>
                </a:lnTo>
                <a:lnTo>
                  <a:pt x="39036" y="34494"/>
                </a:lnTo>
                <a:close/>
              </a:path>
              <a:path w="61595" h="48260">
                <a:moveTo>
                  <a:pt x="58406" y="21242"/>
                </a:moveTo>
                <a:lnTo>
                  <a:pt x="49699" y="21242"/>
                </a:lnTo>
                <a:lnTo>
                  <a:pt x="51831" y="22174"/>
                </a:lnTo>
                <a:lnTo>
                  <a:pt x="53490" y="24106"/>
                </a:lnTo>
                <a:lnTo>
                  <a:pt x="55148" y="25970"/>
                </a:lnTo>
                <a:lnTo>
                  <a:pt x="55978" y="28634"/>
                </a:lnTo>
                <a:lnTo>
                  <a:pt x="55872" y="35692"/>
                </a:lnTo>
                <a:lnTo>
                  <a:pt x="55089" y="38156"/>
                </a:lnTo>
                <a:lnTo>
                  <a:pt x="51653" y="42418"/>
                </a:lnTo>
                <a:lnTo>
                  <a:pt x="49580" y="43417"/>
                </a:lnTo>
                <a:lnTo>
                  <a:pt x="57453" y="43417"/>
                </a:lnTo>
                <a:lnTo>
                  <a:pt x="60302" y="39355"/>
                </a:lnTo>
                <a:lnTo>
                  <a:pt x="61427" y="35692"/>
                </a:lnTo>
                <a:lnTo>
                  <a:pt x="61427" y="26902"/>
                </a:lnTo>
                <a:lnTo>
                  <a:pt x="60183" y="23240"/>
                </a:lnTo>
                <a:lnTo>
                  <a:pt x="58406" y="21242"/>
                </a:lnTo>
                <a:close/>
              </a:path>
              <a:path w="61595" h="48260">
                <a:moveTo>
                  <a:pt x="59472" y="865"/>
                </a:moveTo>
                <a:lnTo>
                  <a:pt x="38562" y="865"/>
                </a:lnTo>
                <a:lnTo>
                  <a:pt x="34534" y="25104"/>
                </a:lnTo>
                <a:lnTo>
                  <a:pt x="39332" y="25770"/>
                </a:lnTo>
                <a:lnTo>
                  <a:pt x="40102" y="24438"/>
                </a:lnTo>
                <a:lnTo>
                  <a:pt x="41169" y="23306"/>
                </a:lnTo>
                <a:lnTo>
                  <a:pt x="42531" y="22507"/>
                </a:lnTo>
                <a:lnTo>
                  <a:pt x="43834" y="21642"/>
                </a:lnTo>
                <a:lnTo>
                  <a:pt x="45315" y="21242"/>
                </a:lnTo>
                <a:lnTo>
                  <a:pt x="58406" y="21242"/>
                </a:lnTo>
                <a:lnTo>
                  <a:pt x="56479" y="19045"/>
                </a:lnTo>
                <a:lnTo>
                  <a:pt x="40458" y="19045"/>
                </a:lnTo>
                <a:lnTo>
                  <a:pt x="42709" y="6392"/>
                </a:lnTo>
                <a:lnTo>
                  <a:pt x="59472" y="6392"/>
                </a:lnTo>
                <a:lnTo>
                  <a:pt x="59472" y="865"/>
                </a:lnTo>
                <a:close/>
              </a:path>
              <a:path w="61595" h="48260">
                <a:moveTo>
                  <a:pt x="52068" y="16115"/>
                </a:moveTo>
                <a:lnTo>
                  <a:pt x="45611" y="16115"/>
                </a:lnTo>
                <a:lnTo>
                  <a:pt x="42946" y="17113"/>
                </a:lnTo>
                <a:lnTo>
                  <a:pt x="40458" y="19045"/>
                </a:lnTo>
                <a:lnTo>
                  <a:pt x="56479" y="19045"/>
                </a:lnTo>
                <a:lnTo>
                  <a:pt x="55148" y="17513"/>
                </a:lnTo>
                <a:lnTo>
                  <a:pt x="52068" y="16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0639" y="5573772"/>
            <a:ext cx="62230" cy="48260"/>
          </a:xfrm>
          <a:custGeom>
            <a:avLst/>
            <a:gdLst/>
            <a:ahLst/>
            <a:cxnLst/>
            <a:rect l="l" t="t" r="r" b="b"/>
            <a:pathLst>
              <a:path w="62229" h="48260">
                <a:moveTo>
                  <a:pt x="25188" y="4794"/>
                </a:moveTo>
                <a:lnTo>
                  <a:pt x="16882" y="4794"/>
                </a:lnTo>
                <a:lnTo>
                  <a:pt x="18777" y="5593"/>
                </a:lnTo>
                <a:lnTo>
                  <a:pt x="20258" y="7191"/>
                </a:lnTo>
                <a:lnTo>
                  <a:pt x="21739" y="8723"/>
                </a:lnTo>
                <a:lnTo>
                  <a:pt x="22450" y="10654"/>
                </a:lnTo>
                <a:lnTo>
                  <a:pt x="22450" y="15182"/>
                </a:lnTo>
                <a:lnTo>
                  <a:pt x="7878" y="32629"/>
                </a:lnTo>
                <a:lnTo>
                  <a:pt x="5627" y="35026"/>
                </a:lnTo>
                <a:lnTo>
                  <a:pt x="0" y="46014"/>
                </a:lnTo>
                <a:lnTo>
                  <a:pt x="59" y="47412"/>
                </a:lnTo>
                <a:lnTo>
                  <a:pt x="27781" y="47412"/>
                </a:lnTo>
                <a:lnTo>
                  <a:pt x="27781" y="41819"/>
                </a:lnTo>
                <a:lnTo>
                  <a:pt x="7226" y="41819"/>
                </a:lnTo>
                <a:lnTo>
                  <a:pt x="7759" y="40753"/>
                </a:lnTo>
                <a:lnTo>
                  <a:pt x="9359" y="38689"/>
                </a:lnTo>
                <a:lnTo>
                  <a:pt x="10247" y="37624"/>
                </a:lnTo>
                <a:lnTo>
                  <a:pt x="19073" y="29233"/>
                </a:lnTo>
                <a:lnTo>
                  <a:pt x="21680" y="26436"/>
                </a:lnTo>
                <a:lnTo>
                  <a:pt x="24917" y="22374"/>
                </a:lnTo>
                <a:lnTo>
                  <a:pt x="26004" y="20510"/>
                </a:lnTo>
                <a:lnTo>
                  <a:pt x="27426" y="16847"/>
                </a:lnTo>
                <a:lnTo>
                  <a:pt x="27690" y="15182"/>
                </a:lnTo>
                <a:lnTo>
                  <a:pt x="27578" y="8989"/>
                </a:lnTo>
                <a:lnTo>
                  <a:pt x="26596" y="6259"/>
                </a:lnTo>
                <a:lnTo>
                  <a:pt x="25188" y="4794"/>
                </a:lnTo>
                <a:close/>
              </a:path>
              <a:path w="62229" h="48260">
                <a:moveTo>
                  <a:pt x="18659" y="0"/>
                </a:moveTo>
                <a:lnTo>
                  <a:pt x="10662" y="0"/>
                </a:lnTo>
                <a:lnTo>
                  <a:pt x="7463" y="1132"/>
                </a:lnTo>
                <a:lnTo>
                  <a:pt x="2724" y="5793"/>
                </a:lnTo>
                <a:lnTo>
                  <a:pt x="1362" y="9189"/>
                </a:lnTo>
                <a:lnTo>
                  <a:pt x="1007" y="13651"/>
                </a:lnTo>
                <a:lnTo>
                  <a:pt x="6338" y="14250"/>
                </a:lnTo>
                <a:lnTo>
                  <a:pt x="6338" y="11320"/>
                </a:lnTo>
                <a:lnTo>
                  <a:pt x="7108" y="8989"/>
                </a:lnTo>
                <a:lnTo>
                  <a:pt x="10070" y="5660"/>
                </a:lnTo>
                <a:lnTo>
                  <a:pt x="12084" y="4794"/>
                </a:lnTo>
                <a:lnTo>
                  <a:pt x="25188" y="4794"/>
                </a:lnTo>
                <a:lnTo>
                  <a:pt x="24227" y="3795"/>
                </a:lnTo>
                <a:lnTo>
                  <a:pt x="21858" y="1265"/>
                </a:lnTo>
                <a:lnTo>
                  <a:pt x="18659" y="0"/>
                </a:lnTo>
                <a:close/>
              </a:path>
              <a:path w="62229" h="48260">
                <a:moveTo>
                  <a:pt x="40043" y="35959"/>
                </a:moveTo>
                <a:lnTo>
                  <a:pt x="35067" y="36491"/>
                </a:lnTo>
                <a:lnTo>
                  <a:pt x="35482" y="40221"/>
                </a:lnTo>
                <a:lnTo>
                  <a:pt x="36726" y="43084"/>
                </a:lnTo>
                <a:lnTo>
                  <a:pt x="40932" y="47146"/>
                </a:lnTo>
                <a:lnTo>
                  <a:pt x="43597" y="48212"/>
                </a:lnTo>
                <a:lnTo>
                  <a:pt x="49995" y="48212"/>
                </a:lnTo>
                <a:lnTo>
                  <a:pt x="52660" y="47279"/>
                </a:lnTo>
                <a:lnTo>
                  <a:pt x="57281" y="43550"/>
                </a:lnTo>
                <a:lnTo>
                  <a:pt x="57365" y="43417"/>
                </a:lnTo>
                <a:lnTo>
                  <a:pt x="45137" y="43417"/>
                </a:lnTo>
                <a:lnTo>
                  <a:pt x="43597" y="42818"/>
                </a:lnTo>
                <a:lnTo>
                  <a:pt x="42412" y="41686"/>
                </a:lnTo>
                <a:lnTo>
                  <a:pt x="41228" y="40487"/>
                </a:lnTo>
                <a:lnTo>
                  <a:pt x="40458" y="38556"/>
                </a:lnTo>
                <a:lnTo>
                  <a:pt x="40043" y="35959"/>
                </a:lnTo>
                <a:close/>
              </a:path>
              <a:path w="62229" h="48260">
                <a:moveTo>
                  <a:pt x="61901" y="25171"/>
                </a:moveTo>
                <a:lnTo>
                  <a:pt x="56748" y="25171"/>
                </a:lnTo>
                <a:lnTo>
                  <a:pt x="56688" y="29699"/>
                </a:lnTo>
                <a:lnTo>
                  <a:pt x="56545" y="30831"/>
                </a:lnTo>
                <a:lnTo>
                  <a:pt x="48573" y="43417"/>
                </a:lnTo>
                <a:lnTo>
                  <a:pt x="57365" y="43417"/>
                </a:lnTo>
                <a:lnTo>
                  <a:pt x="58999" y="40820"/>
                </a:lnTo>
                <a:lnTo>
                  <a:pt x="61309" y="33695"/>
                </a:lnTo>
                <a:lnTo>
                  <a:pt x="61796" y="29699"/>
                </a:lnTo>
                <a:lnTo>
                  <a:pt x="61901" y="25171"/>
                </a:lnTo>
                <a:close/>
              </a:path>
              <a:path w="62229" h="48260">
                <a:moveTo>
                  <a:pt x="50232" y="0"/>
                </a:moveTo>
                <a:lnTo>
                  <a:pt x="43716" y="0"/>
                </a:lnTo>
                <a:lnTo>
                  <a:pt x="40576" y="1465"/>
                </a:lnTo>
                <a:lnTo>
                  <a:pt x="38088" y="4395"/>
                </a:lnTo>
                <a:lnTo>
                  <a:pt x="35541" y="7325"/>
                </a:lnTo>
                <a:lnTo>
                  <a:pt x="34297" y="11120"/>
                </a:lnTo>
                <a:lnTo>
                  <a:pt x="34297" y="20576"/>
                </a:lnTo>
                <a:lnTo>
                  <a:pt x="35482" y="24305"/>
                </a:lnTo>
                <a:lnTo>
                  <a:pt x="37911" y="27169"/>
                </a:lnTo>
                <a:lnTo>
                  <a:pt x="40339" y="29966"/>
                </a:lnTo>
                <a:lnTo>
                  <a:pt x="43242" y="31364"/>
                </a:lnTo>
                <a:lnTo>
                  <a:pt x="48810" y="31364"/>
                </a:lnTo>
                <a:lnTo>
                  <a:pt x="56136" y="26303"/>
                </a:lnTo>
                <a:lnTo>
                  <a:pt x="45611" y="26303"/>
                </a:lnTo>
                <a:lnTo>
                  <a:pt x="43656" y="25304"/>
                </a:lnTo>
                <a:lnTo>
                  <a:pt x="41998" y="23440"/>
                </a:lnTo>
                <a:lnTo>
                  <a:pt x="40398" y="21575"/>
                </a:lnTo>
                <a:lnTo>
                  <a:pt x="39628" y="19111"/>
                </a:lnTo>
                <a:lnTo>
                  <a:pt x="39689" y="12585"/>
                </a:lnTo>
                <a:lnTo>
                  <a:pt x="40458" y="10055"/>
                </a:lnTo>
                <a:lnTo>
                  <a:pt x="43834" y="5860"/>
                </a:lnTo>
                <a:lnTo>
                  <a:pt x="45848" y="4794"/>
                </a:lnTo>
                <a:lnTo>
                  <a:pt x="57772" y="4794"/>
                </a:lnTo>
                <a:lnTo>
                  <a:pt x="57281" y="4128"/>
                </a:lnTo>
                <a:lnTo>
                  <a:pt x="54971" y="2463"/>
                </a:lnTo>
                <a:lnTo>
                  <a:pt x="52720" y="799"/>
                </a:lnTo>
                <a:lnTo>
                  <a:pt x="50232" y="0"/>
                </a:lnTo>
                <a:close/>
              </a:path>
              <a:path w="62229" h="48260">
                <a:moveTo>
                  <a:pt x="57772" y="4794"/>
                </a:moveTo>
                <a:lnTo>
                  <a:pt x="50350" y="4794"/>
                </a:lnTo>
                <a:lnTo>
                  <a:pt x="52246" y="5793"/>
                </a:lnTo>
                <a:lnTo>
                  <a:pt x="53845" y="7724"/>
                </a:lnTo>
                <a:lnTo>
                  <a:pt x="55385" y="9655"/>
                </a:lnTo>
                <a:lnTo>
                  <a:pt x="56214" y="12319"/>
                </a:lnTo>
                <a:lnTo>
                  <a:pt x="56175" y="19111"/>
                </a:lnTo>
                <a:lnTo>
                  <a:pt x="55444" y="21575"/>
                </a:lnTo>
                <a:lnTo>
                  <a:pt x="52364" y="25304"/>
                </a:lnTo>
                <a:lnTo>
                  <a:pt x="50409" y="26303"/>
                </a:lnTo>
                <a:lnTo>
                  <a:pt x="56136" y="26303"/>
                </a:lnTo>
                <a:lnTo>
                  <a:pt x="56748" y="25171"/>
                </a:lnTo>
                <a:lnTo>
                  <a:pt x="61901" y="25171"/>
                </a:lnTo>
                <a:lnTo>
                  <a:pt x="61901" y="17047"/>
                </a:lnTo>
                <a:lnTo>
                  <a:pt x="61335" y="12785"/>
                </a:lnTo>
                <a:lnTo>
                  <a:pt x="61211" y="12319"/>
                </a:lnTo>
                <a:lnTo>
                  <a:pt x="60183" y="9522"/>
                </a:lnTo>
                <a:lnTo>
                  <a:pt x="58999" y="6459"/>
                </a:lnTo>
                <a:lnTo>
                  <a:pt x="57772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1349" y="5413953"/>
            <a:ext cx="53340" cy="48260"/>
          </a:xfrm>
          <a:custGeom>
            <a:avLst/>
            <a:gdLst/>
            <a:ahLst/>
            <a:cxnLst/>
            <a:rect l="l" t="t" r="r" b="b"/>
            <a:pathLst>
              <a:path w="53339" h="48260">
                <a:moveTo>
                  <a:pt x="5390" y="34494"/>
                </a:moveTo>
                <a:lnTo>
                  <a:pt x="0" y="35026"/>
                </a:lnTo>
                <a:lnTo>
                  <a:pt x="355" y="39022"/>
                </a:lnTo>
                <a:lnTo>
                  <a:pt x="1717" y="42218"/>
                </a:lnTo>
                <a:lnTo>
                  <a:pt x="6575" y="47013"/>
                </a:lnTo>
                <a:lnTo>
                  <a:pt x="9655" y="48212"/>
                </a:lnTo>
                <a:lnTo>
                  <a:pt x="18126" y="48212"/>
                </a:lnTo>
                <a:lnTo>
                  <a:pt x="21798" y="46280"/>
                </a:lnTo>
                <a:lnTo>
                  <a:pt x="23854" y="43417"/>
                </a:lnTo>
                <a:lnTo>
                  <a:pt x="11432" y="43417"/>
                </a:lnTo>
                <a:lnTo>
                  <a:pt x="9655" y="42684"/>
                </a:lnTo>
                <a:lnTo>
                  <a:pt x="8174" y="41219"/>
                </a:lnTo>
                <a:lnTo>
                  <a:pt x="6752" y="39688"/>
                </a:lnTo>
                <a:lnTo>
                  <a:pt x="5805" y="37490"/>
                </a:lnTo>
                <a:lnTo>
                  <a:pt x="5390" y="34494"/>
                </a:lnTo>
                <a:close/>
              </a:path>
              <a:path w="53339" h="48260">
                <a:moveTo>
                  <a:pt x="24819" y="21242"/>
                </a:moveTo>
                <a:lnTo>
                  <a:pt x="16052" y="21242"/>
                </a:lnTo>
                <a:lnTo>
                  <a:pt x="18244" y="22174"/>
                </a:lnTo>
                <a:lnTo>
                  <a:pt x="19903" y="24106"/>
                </a:lnTo>
                <a:lnTo>
                  <a:pt x="21561" y="25970"/>
                </a:lnTo>
                <a:lnTo>
                  <a:pt x="22391" y="28634"/>
                </a:lnTo>
                <a:lnTo>
                  <a:pt x="22285" y="35692"/>
                </a:lnTo>
                <a:lnTo>
                  <a:pt x="21502" y="38156"/>
                </a:lnTo>
                <a:lnTo>
                  <a:pt x="18066" y="42418"/>
                </a:lnTo>
                <a:lnTo>
                  <a:pt x="15993" y="43417"/>
                </a:lnTo>
                <a:lnTo>
                  <a:pt x="23854" y="43417"/>
                </a:lnTo>
                <a:lnTo>
                  <a:pt x="26715" y="39355"/>
                </a:lnTo>
                <a:lnTo>
                  <a:pt x="27840" y="35692"/>
                </a:lnTo>
                <a:lnTo>
                  <a:pt x="27840" y="26902"/>
                </a:lnTo>
                <a:lnTo>
                  <a:pt x="26596" y="23240"/>
                </a:lnTo>
                <a:lnTo>
                  <a:pt x="24819" y="21242"/>
                </a:lnTo>
                <a:close/>
              </a:path>
              <a:path w="53339" h="48260">
                <a:moveTo>
                  <a:pt x="25886" y="865"/>
                </a:moveTo>
                <a:lnTo>
                  <a:pt x="4975" y="865"/>
                </a:lnTo>
                <a:lnTo>
                  <a:pt x="888" y="25104"/>
                </a:lnTo>
                <a:lnTo>
                  <a:pt x="5745" y="25770"/>
                </a:lnTo>
                <a:lnTo>
                  <a:pt x="6515" y="24438"/>
                </a:lnTo>
                <a:lnTo>
                  <a:pt x="7582" y="23306"/>
                </a:lnTo>
                <a:lnTo>
                  <a:pt x="10247" y="21642"/>
                </a:lnTo>
                <a:lnTo>
                  <a:pt x="11728" y="21242"/>
                </a:lnTo>
                <a:lnTo>
                  <a:pt x="24819" y="21242"/>
                </a:lnTo>
                <a:lnTo>
                  <a:pt x="22892" y="19045"/>
                </a:lnTo>
                <a:lnTo>
                  <a:pt x="6871" y="19045"/>
                </a:lnTo>
                <a:lnTo>
                  <a:pt x="9122" y="6392"/>
                </a:lnTo>
                <a:lnTo>
                  <a:pt x="25886" y="6392"/>
                </a:lnTo>
                <a:lnTo>
                  <a:pt x="25886" y="865"/>
                </a:lnTo>
                <a:close/>
              </a:path>
              <a:path w="53339" h="48260">
                <a:moveTo>
                  <a:pt x="18422" y="16115"/>
                </a:moveTo>
                <a:lnTo>
                  <a:pt x="12024" y="16115"/>
                </a:lnTo>
                <a:lnTo>
                  <a:pt x="9359" y="17113"/>
                </a:lnTo>
                <a:lnTo>
                  <a:pt x="6871" y="19045"/>
                </a:lnTo>
                <a:lnTo>
                  <a:pt x="22892" y="19045"/>
                </a:lnTo>
                <a:lnTo>
                  <a:pt x="21561" y="17513"/>
                </a:lnTo>
                <a:lnTo>
                  <a:pt x="18422" y="16115"/>
                </a:lnTo>
                <a:close/>
              </a:path>
              <a:path w="53339" h="48260">
                <a:moveTo>
                  <a:pt x="53016" y="10454"/>
                </a:moveTo>
                <a:lnTo>
                  <a:pt x="47862" y="10454"/>
                </a:lnTo>
                <a:lnTo>
                  <a:pt x="47862" y="47412"/>
                </a:lnTo>
                <a:lnTo>
                  <a:pt x="53016" y="47412"/>
                </a:lnTo>
                <a:lnTo>
                  <a:pt x="53016" y="10454"/>
                </a:lnTo>
                <a:close/>
              </a:path>
              <a:path w="53339" h="48260">
                <a:moveTo>
                  <a:pt x="53016" y="0"/>
                </a:moveTo>
                <a:lnTo>
                  <a:pt x="49699" y="0"/>
                </a:lnTo>
                <a:lnTo>
                  <a:pt x="48810" y="2064"/>
                </a:lnTo>
                <a:lnTo>
                  <a:pt x="47270" y="4128"/>
                </a:lnTo>
                <a:lnTo>
                  <a:pt x="45137" y="6326"/>
                </a:lnTo>
                <a:lnTo>
                  <a:pt x="42946" y="8457"/>
                </a:lnTo>
                <a:lnTo>
                  <a:pt x="40458" y="10321"/>
                </a:lnTo>
                <a:lnTo>
                  <a:pt x="37681" y="11786"/>
                </a:lnTo>
                <a:lnTo>
                  <a:pt x="37555" y="17446"/>
                </a:lnTo>
                <a:lnTo>
                  <a:pt x="39155" y="16780"/>
                </a:lnTo>
                <a:lnTo>
                  <a:pt x="40932" y="15782"/>
                </a:lnTo>
                <a:lnTo>
                  <a:pt x="42946" y="14450"/>
                </a:lnTo>
                <a:lnTo>
                  <a:pt x="45019" y="13118"/>
                </a:lnTo>
                <a:lnTo>
                  <a:pt x="46618" y="11786"/>
                </a:lnTo>
                <a:lnTo>
                  <a:pt x="47862" y="10454"/>
                </a:lnTo>
                <a:lnTo>
                  <a:pt x="53016" y="10454"/>
                </a:lnTo>
                <a:lnTo>
                  <a:pt x="53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548" y="5254134"/>
            <a:ext cx="83185" cy="47625"/>
          </a:xfrm>
          <a:custGeom>
            <a:avLst/>
            <a:gdLst/>
            <a:ahLst/>
            <a:cxnLst/>
            <a:rect l="l" t="t" r="r" b="b"/>
            <a:pathLst>
              <a:path w="83185" h="47625">
                <a:moveTo>
                  <a:pt x="15460" y="10454"/>
                </a:moveTo>
                <a:lnTo>
                  <a:pt x="10307" y="10454"/>
                </a:lnTo>
                <a:lnTo>
                  <a:pt x="10307" y="47412"/>
                </a:lnTo>
                <a:lnTo>
                  <a:pt x="15460" y="47412"/>
                </a:lnTo>
                <a:lnTo>
                  <a:pt x="15460" y="10454"/>
                </a:lnTo>
                <a:close/>
              </a:path>
              <a:path w="83185" h="47625">
                <a:moveTo>
                  <a:pt x="15460" y="0"/>
                </a:moveTo>
                <a:lnTo>
                  <a:pt x="12143" y="0"/>
                </a:lnTo>
                <a:lnTo>
                  <a:pt x="11254" y="2064"/>
                </a:lnTo>
                <a:lnTo>
                  <a:pt x="9714" y="4128"/>
                </a:lnTo>
                <a:lnTo>
                  <a:pt x="5390" y="8457"/>
                </a:lnTo>
                <a:lnTo>
                  <a:pt x="2843" y="10321"/>
                </a:lnTo>
                <a:lnTo>
                  <a:pt x="123" y="11786"/>
                </a:lnTo>
                <a:lnTo>
                  <a:pt x="0" y="17446"/>
                </a:lnTo>
                <a:lnTo>
                  <a:pt x="10307" y="10454"/>
                </a:lnTo>
                <a:lnTo>
                  <a:pt x="15460" y="10454"/>
                </a:lnTo>
                <a:lnTo>
                  <a:pt x="15460" y="0"/>
                </a:lnTo>
                <a:close/>
              </a:path>
              <a:path w="83185" h="47625">
                <a:moveTo>
                  <a:pt x="54095" y="4794"/>
                </a:moveTo>
                <a:lnTo>
                  <a:pt x="45789" y="4794"/>
                </a:lnTo>
                <a:lnTo>
                  <a:pt x="47684" y="5593"/>
                </a:lnTo>
                <a:lnTo>
                  <a:pt x="49165" y="7191"/>
                </a:lnTo>
                <a:lnTo>
                  <a:pt x="50646" y="8723"/>
                </a:lnTo>
                <a:lnTo>
                  <a:pt x="51357" y="10654"/>
                </a:lnTo>
                <a:lnTo>
                  <a:pt x="51357" y="15182"/>
                </a:lnTo>
                <a:lnTo>
                  <a:pt x="36785" y="32629"/>
                </a:lnTo>
                <a:lnTo>
                  <a:pt x="34534" y="35026"/>
                </a:lnTo>
                <a:lnTo>
                  <a:pt x="28907" y="46014"/>
                </a:lnTo>
                <a:lnTo>
                  <a:pt x="28966" y="47412"/>
                </a:lnTo>
                <a:lnTo>
                  <a:pt x="56748" y="47412"/>
                </a:lnTo>
                <a:lnTo>
                  <a:pt x="56748" y="41819"/>
                </a:lnTo>
                <a:lnTo>
                  <a:pt x="36133" y="41819"/>
                </a:lnTo>
                <a:lnTo>
                  <a:pt x="36726" y="40753"/>
                </a:lnTo>
                <a:lnTo>
                  <a:pt x="37437" y="39754"/>
                </a:lnTo>
                <a:lnTo>
                  <a:pt x="38325" y="38689"/>
                </a:lnTo>
                <a:lnTo>
                  <a:pt x="39155" y="37624"/>
                </a:lnTo>
                <a:lnTo>
                  <a:pt x="55622" y="18645"/>
                </a:lnTo>
                <a:lnTo>
                  <a:pt x="56333" y="16847"/>
                </a:lnTo>
                <a:lnTo>
                  <a:pt x="56650" y="15182"/>
                </a:lnTo>
                <a:lnTo>
                  <a:pt x="56537" y="8989"/>
                </a:lnTo>
                <a:lnTo>
                  <a:pt x="55504" y="6259"/>
                </a:lnTo>
                <a:lnTo>
                  <a:pt x="54095" y="4794"/>
                </a:lnTo>
                <a:close/>
              </a:path>
              <a:path w="83185" h="47625">
                <a:moveTo>
                  <a:pt x="47625" y="0"/>
                </a:moveTo>
                <a:lnTo>
                  <a:pt x="39569" y="0"/>
                </a:lnTo>
                <a:lnTo>
                  <a:pt x="36430" y="1132"/>
                </a:lnTo>
                <a:lnTo>
                  <a:pt x="31691" y="5793"/>
                </a:lnTo>
                <a:lnTo>
                  <a:pt x="30408" y="8989"/>
                </a:lnTo>
                <a:lnTo>
                  <a:pt x="30310" y="9389"/>
                </a:lnTo>
                <a:lnTo>
                  <a:pt x="29914" y="13651"/>
                </a:lnTo>
                <a:lnTo>
                  <a:pt x="35245" y="14250"/>
                </a:lnTo>
                <a:lnTo>
                  <a:pt x="35245" y="11320"/>
                </a:lnTo>
                <a:lnTo>
                  <a:pt x="36015" y="8989"/>
                </a:lnTo>
                <a:lnTo>
                  <a:pt x="38977" y="5660"/>
                </a:lnTo>
                <a:lnTo>
                  <a:pt x="40991" y="4794"/>
                </a:lnTo>
                <a:lnTo>
                  <a:pt x="54095" y="4794"/>
                </a:lnTo>
                <a:lnTo>
                  <a:pt x="53134" y="3795"/>
                </a:lnTo>
                <a:lnTo>
                  <a:pt x="50765" y="1265"/>
                </a:lnTo>
                <a:lnTo>
                  <a:pt x="47625" y="0"/>
                </a:lnTo>
                <a:close/>
              </a:path>
              <a:path w="83185" h="47625">
                <a:moveTo>
                  <a:pt x="82634" y="10454"/>
                </a:moveTo>
                <a:lnTo>
                  <a:pt x="77480" y="10454"/>
                </a:lnTo>
                <a:lnTo>
                  <a:pt x="77480" y="47412"/>
                </a:lnTo>
                <a:lnTo>
                  <a:pt x="82634" y="47412"/>
                </a:lnTo>
                <a:lnTo>
                  <a:pt x="82634" y="10454"/>
                </a:lnTo>
                <a:close/>
              </a:path>
              <a:path w="83185" h="47625">
                <a:moveTo>
                  <a:pt x="82634" y="0"/>
                </a:moveTo>
                <a:lnTo>
                  <a:pt x="79317" y="0"/>
                </a:lnTo>
                <a:lnTo>
                  <a:pt x="78428" y="2064"/>
                </a:lnTo>
                <a:lnTo>
                  <a:pt x="76888" y="4128"/>
                </a:lnTo>
                <a:lnTo>
                  <a:pt x="74755" y="6326"/>
                </a:lnTo>
                <a:lnTo>
                  <a:pt x="72564" y="8457"/>
                </a:lnTo>
                <a:lnTo>
                  <a:pt x="70076" y="10321"/>
                </a:lnTo>
                <a:lnTo>
                  <a:pt x="67299" y="11786"/>
                </a:lnTo>
                <a:lnTo>
                  <a:pt x="67173" y="17446"/>
                </a:lnTo>
                <a:lnTo>
                  <a:pt x="77480" y="10454"/>
                </a:lnTo>
                <a:lnTo>
                  <a:pt x="82634" y="10454"/>
                </a:lnTo>
                <a:lnTo>
                  <a:pt x="82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5318" y="5094315"/>
            <a:ext cx="57785" cy="48260"/>
          </a:xfrm>
          <a:custGeom>
            <a:avLst/>
            <a:gdLst/>
            <a:ahLst/>
            <a:cxnLst/>
            <a:rect l="l" t="t" r="r" b="b"/>
            <a:pathLst>
              <a:path w="57785" h="48260">
                <a:moveTo>
                  <a:pt x="15460" y="10454"/>
                </a:moveTo>
                <a:lnTo>
                  <a:pt x="10307" y="10454"/>
                </a:lnTo>
                <a:lnTo>
                  <a:pt x="10307" y="47412"/>
                </a:lnTo>
                <a:lnTo>
                  <a:pt x="15460" y="47412"/>
                </a:lnTo>
                <a:lnTo>
                  <a:pt x="15460" y="10454"/>
                </a:lnTo>
                <a:close/>
              </a:path>
              <a:path w="57785" h="48260">
                <a:moveTo>
                  <a:pt x="15460" y="0"/>
                </a:moveTo>
                <a:lnTo>
                  <a:pt x="12143" y="0"/>
                </a:lnTo>
                <a:lnTo>
                  <a:pt x="11254" y="2064"/>
                </a:lnTo>
                <a:lnTo>
                  <a:pt x="9714" y="4128"/>
                </a:lnTo>
                <a:lnTo>
                  <a:pt x="5390" y="8457"/>
                </a:lnTo>
                <a:lnTo>
                  <a:pt x="2843" y="10321"/>
                </a:lnTo>
                <a:lnTo>
                  <a:pt x="123" y="11786"/>
                </a:lnTo>
                <a:lnTo>
                  <a:pt x="0" y="17446"/>
                </a:lnTo>
                <a:lnTo>
                  <a:pt x="10307" y="10454"/>
                </a:lnTo>
                <a:lnTo>
                  <a:pt x="15460" y="10454"/>
                </a:lnTo>
                <a:lnTo>
                  <a:pt x="15460" y="0"/>
                </a:lnTo>
                <a:close/>
              </a:path>
              <a:path w="57785" h="48260">
                <a:moveTo>
                  <a:pt x="35363" y="35959"/>
                </a:moveTo>
                <a:lnTo>
                  <a:pt x="30388" y="36491"/>
                </a:lnTo>
                <a:lnTo>
                  <a:pt x="30802" y="40221"/>
                </a:lnTo>
                <a:lnTo>
                  <a:pt x="32046" y="43084"/>
                </a:lnTo>
                <a:lnTo>
                  <a:pt x="36252" y="47146"/>
                </a:lnTo>
                <a:lnTo>
                  <a:pt x="38918" y="48212"/>
                </a:lnTo>
                <a:lnTo>
                  <a:pt x="45315" y="48212"/>
                </a:lnTo>
                <a:lnTo>
                  <a:pt x="47981" y="47279"/>
                </a:lnTo>
                <a:lnTo>
                  <a:pt x="52601" y="43550"/>
                </a:lnTo>
                <a:lnTo>
                  <a:pt x="52685" y="43417"/>
                </a:lnTo>
                <a:lnTo>
                  <a:pt x="40458" y="43417"/>
                </a:lnTo>
                <a:lnTo>
                  <a:pt x="38918" y="42818"/>
                </a:lnTo>
                <a:lnTo>
                  <a:pt x="37733" y="41686"/>
                </a:lnTo>
                <a:lnTo>
                  <a:pt x="36548" y="40487"/>
                </a:lnTo>
                <a:lnTo>
                  <a:pt x="35778" y="38556"/>
                </a:lnTo>
                <a:lnTo>
                  <a:pt x="35363" y="35959"/>
                </a:lnTo>
                <a:close/>
              </a:path>
              <a:path w="57785" h="48260">
                <a:moveTo>
                  <a:pt x="57221" y="25171"/>
                </a:moveTo>
                <a:lnTo>
                  <a:pt x="52068" y="25171"/>
                </a:lnTo>
                <a:lnTo>
                  <a:pt x="52009" y="29699"/>
                </a:lnTo>
                <a:lnTo>
                  <a:pt x="51865" y="30831"/>
                </a:lnTo>
                <a:lnTo>
                  <a:pt x="43893" y="43417"/>
                </a:lnTo>
                <a:lnTo>
                  <a:pt x="52685" y="43417"/>
                </a:lnTo>
                <a:lnTo>
                  <a:pt x="54319" y="40820"/>
                </a:lnTo>
                <a:lnTo>
                  <a:pt x="56629" y="33695"/>
                </a:lnTo>
                <a:lnTo>
                  <a:pt x="57116" y="29699"/>
                </a:lnTo>
                <a:lnTo>
                  <a:pt x="57221" y="25171"/>
                </a:lnTo>
                <a:close/>
              </a:path>
              <a:path w="57785" h="48260">
                <a:moveTo>
                  <a:pt x="45552" y="0"/>
                </a:moveTo>
                <a:lnTo>
                  <a:pt x="39036" y="0"/>
                </a:lnTo>
                <a:lnTo>
                  <a:pt x="35897" y="1465"/>
                </a:lnTo>
                <a:lnTo>
                  <a:pt x="33409" y="4395"/>
                </a:lnTo>
                <a:lnTo>
                  <a:pt x="30861" y="7325"/>
                </a:lnTo>
                <a:lnTo>
                  <a:pt x="29618" y="11120"/>
                </a:lnTo>
                <a:lnTo>
                  <a:pt x="29618" y="20576"/>
                </a:lnTo>
                <a:lnTo>
                  <a:pt x="30802" y="24305"/>
                </a:lnTo>
                <a:lnTo>
                  <a:pt x="33231" y="27169"/>
                </a:lnTo>
                <a:lnTo>
                  <a:pt x="35660" y="29966"/>
                </a:lnTo>
                <a:lnTo>
                  <a:pt x="38562" y="31364"/>
                </a:lnTo>
                <a:lnTo>
                  <a:pt x="44130" y="31364"/>
                </a:lnTo>
                <a:lnTo>
                  <a:pt x="51457" y="26303"/>
                </a:lnTo>
                <a:lnTo>
                  <a:pt x="40932" y="26303"/>
                </a:lnTo>
                <a:lnTo>
                  <a:pt x="38977" y="25304"/>
                </a:lnTo>
                <a:lnTo>
                  <a:pt x="37318" y="23440"/>
                </a:lnTo>
                <a:lnTo>
                  <a:pt x="35719" y="21575"/>
                </a:lnTo>
                <a:lnTo>
                  <a:pt x="34949" y="19111"/>
                </a:lnTo>
                <a:lnTo>
                  <a:pt x="35009" y="12585"/>
                </a:lnTo>
                <a:lnTo>
                  <a:pt x="35778" y="10055"/>
                </a:lnTo>
                <a:lnTo>
                  <a:pt x="39155" y="5860"/>
                </a:lnTo>
                <a:lnTo>
                  <a:pt x="41169" y="4794"/>
                </a:lnTo>
                <a:lnTo>
                  <a:pt x="53092" y="4794"/>
                </a:lnTo>
                <a:lnTo>
                  <a:pt x="52601" y="4128"/>
                </a:lnTo>
                <a:lnTo>
                  <a:pt x="50291" y="2463"/>
                </a:lnTo>
                <a:lnTo>
                  <a:pt x="48040" y="799"/>
                </a:lnTo>
                <a:lnTo>
                  <a:pt x="45552" y="0"/>
                </a:lnTo>
                <a:close/>
              </a:path>
              <a:path w="57785" h="48260">
                <a:moveTo>
                  <a:pt x="53092" y="4794"/>
                </a:moveTo>
                <a:lnTo>
                  <a:pt x="45670" y="4794"/>
                </a:lnTo>
                <a:lnTo>
                  <a:pt x="47566" y="5793"/>
                </a:lnTo>
                <a:lnTo>
                  <a:pt x="49165" y="7724"/>
                </a:lnTo>
                <a:lnTo>
                  <a:pt x="50706" y="9655"/>
                </a:lnTo>
                <a:lnTo>
                  <a:pt x="51535" y="12319"/>
                </a:lnTo>
                <a:lnTo>
                  <a:pt x="51495" y="19111"/>
                </a:lnTo>
                <a:lnTo>
                  <a:pt x="50765" y="21575"/>
                </a:lnTo>
                <a:lnTo>
                  <a:pt x="47684" y="25304"/>
                </a:lnTo>
                <a:lnTo>
                  <a:pt x="45730" y="26303"/>
                </a:lnTo>
                <a:lnTo>
                  <a:pt x="51457" y="26303"/>
                </a:lnTo>
                <a:lnTo>
                  <a:pt x="52068" y="25171"/>
                </a:lnTo>
                <a:lnTo>
                  <a:pt x="57221" y="25171"/>
                </a:lnTo>
                <a:lnTo>
                  <a:pt x="57221" y="17047"/>
                </a:lnTo>
                <a:lnTo>
                  <a:pt x="56656" y="12785"/>
                </a:lnTo>
                <a:lnTo>
                  <a:pt x="56531" y="12319"/>
                </a:lnTo>
                <a:lnTo>
                  <a:pt x="55504" y="9522"/>
                </a:lnTo>
                <a:lnTo>
                  <a:pt x="54319" y="6459"/>
                </a:lnTo>
                <a:lnTo>
                  <a:pt x="53092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2868" y="4934496"/>
            <a:ext cx="95250" cy="48260"/>
          </a:xfrm>
          <a:custGeom>
            <a:avLst/>
            <a:gdLst/>
            <a:ahLst/>
            <a:cxnLst/>
            <a:rect l="l" t="t" r="r" b="b"/>
            <a:pathLst>
              <a:path w="95250" h="48260">
                <a:moveTo>
                  <a:pt x="25188" y="4794"/>
                </a:moveTo>
                <a:lnTo>
                  <a:pt x="16882" y="4794"/>
                </a:lnTo>
                <a:lnTo>
                  <a:pt x="18777" y="5593"/>
                </a:lnTo>
                <a:lnTo>
                  <a:pt x="20258" y="7191"/>
                </a:lnTo>
                <a:lnTo>
                  <a:pt x="21739" y="8723"/>
                </a:lnTo>
                <a:lnTo>
                  <a:pt x="22450" y="10654"/>
                </a:lnTo>
                <a:lnTo>
                  <a:pt x="22450" y="15182"/>
                </a:lnTo>
                <a:lnTo>
                  <a:pt x="7878" y="32629"/>
                </a:lnTo>
                <a:lnTo>
                  <a:pt x="5627" y="35026"/>
                </a:lnTo>
                <a:lnTo>
                  <a:pt x="0" y="46014"/>
                </a:lnTo>
                <a:lnTo>
                  <a:pt x="59" y="47412"/>
                </a:lnTo>
                <a:lnTo>
                  <a:pt x="27781" y="47412"/>
                </a:lnTo>
                <a:lnTo>
                  <a:pt x="27781" y="41819"/>
                </a:lnTo>
                <a:lnTo>
                  <a:pt x="7226" y="41819"/>
                </a:lnTo>
                <a:lnTo>
                  <a:pt x="7759" y="40753"/>
                </a:lnTo>
                <a:lnTo>
                  <a:pt x="9359" y="38689"/>
                </a:lnTo>
                <a:lnTo>
                  <a:pt x="10247" y="37624"/>
                </a:lnTo>
                <a:lnTo>
                  <a:pt x="19073" y="29233"/>
                </a:lnTo>
                <a:lnTo>
                  <a:pt x="21680" y="26436"/>
                </a:lnTo>
                <a:lnTo>
                  <a:pt x="24917" y="22374"/>
                </a:lnTo>
                <a:lnTo>
                  <a:pt x="26004" y="20510"/>
                </a:lnTo>
                <a:lnTo>
                  <a:pt x="27426" y="16847"/>
                </a:lnTo>
                <a:lnTo>
                  <a:pt x="27690" y="15182"/>
                </a:lnTo>
                <a:lnTo>
                  <a:pt x="27578" y="8989"/>
                </a:lnTo>
                <a:lnTo>
                  <a:pt x="26596" y="6259"/>
                </a:lnTo>
                <a:lnTo>
                  <a:pt x="25188" y="4794"/>
                </a:lnTo>
                <a:close/>
              </a:path>
              <a:path w="95250" h="48260">
                <a:moveTo>
                  <a:pt x="18659" y="0"/>
                </a:moveTo>
                <a:lnTo>
                  <a:pt x="10662" y="0"/>
                </a:lnTo>
                <a:lnTo>
                  <a:pt x="7463" y="1132"/>
                </a:lnTo>
                <a:lnTo>
                  <a:pt x="2724" y="5793"/>
                </a:lnTo>
                <a:lnTo>
                  <a:pt x="1362" y="9189"/>
                </a:lnTo>
                <a:lnTo>
                  <a:pt x="1007" y="13651"/>
                </a:lnTo>
                <a:lnTo>
                  <a:pt x="6338" y="14250"/>
                </a:lnTo>
                <a:lnTo>
                  <a:pt x="6338" y="11320"/>
                </a:lnTo>
                <a:lnTo>
                  <a:pt x="7108" y="8989"/>
                </a:lnTo>
                <a:lnTo>
                  <a:pt x="10070" y="5660"/>
                </a:lnTo>
                <a:lnTo>
                  <a:pt x="12084" y="4794"/>
                </a:lnTo>
                <a:lnTo>
                  <a:pt x="25188" y="4794"/>
                </a:lnTo>
                <a:lnTo>
                  <a:pt x="24227" y="3795"/>
                </a:lnTo>
                <a:lnTo>
                  <a:pt x="21858" y="1265"/>
                </a:lnTo>
                <a:lnTo>
                  <a:pt x="18659" y="0"/>
                </a:lnTo>
                <a:close/>
              </a:path>
              <a:path w="95250" h="48260">
                <a:moveTo>
                  <a:pt x="40043" y="35959"/>
                </a:moveTo>
                <a:lnTo>
                  <a:pt x="35067" y="36491"/>
                </a:lnTo>
                <a:lnTo>
                  <a:pt x="35482" y="40221"/>
                </a:lnTo>
                <a:lnTo>
                  <a:pt x="36726" y="43084"/>
                </a:lnTo>
                <a:lnTo>
                  <a:pt x="40932" y="47146"/>
                </a:lnTo>
                <a:lnTo>
                  <a:pt x="43597" y="48212"/>
                </a:lnTo>
                <a:lnTo>
                  <a:pt x="49995" y="48212"/>
                </a:lnTo>
                <a:lnTo>
                  <a:pt x="52660" y="47279"/>
                </a:lnTo>
                <a:lnTo>
                  <a:pt x="57281" y="43550"/>
                </a:lnTo>
                <a:lnTo>
                  <a:pt x="57365" y="43417"/>
                </a:lnTo>
                <a:lnTo>
                  <a:pt x="45137" y="43417"/>
                </a:lnTo>
                <a:lnTo>
                  <a:pt x="43597" y="42818"/>
                </a:lnTo>
                <a:lnTo>
                  <a:pt x="42412" y="41686"/>
                </a:lnTo>
                <a:lnTo>
                  <a:pt x="41228" y="40487"/>
                </a:lnTo>
                <a:lnTo>
                  <a:pt x="40458" y="38556"/>
                </a:lnTo>
                <a:lnTo>
                  <a:pt x="40043" y="35959"/>
                </a:lnTo>
                <a:close/>
              </a:path>
              <a:path w="95250" h="48260">
                <a:moveTo>
                  <a:pt x="61901" y="25171"/>
                </a:moveTo>
                <a:lnTo>
                  <a:pt x="56748" y="25171"/>
                </a:lnTo>
                <a:lnTo>
                  <a:pt x="56688" y="29699"/>
                </a:lnTo>
                <a:lnTo>
                  <a:pt x="56545" y="30831"/>
                </a:lnTo>
                <a:lnTo>
                  <a:pt x="48573" y="43417"/>
                </a:lnTo>
                <a:lnTo>
                  <a:pt x="57365" y="43417"/>
                </a:lnTo>
                <a:lnTo>
                  <a:pt x="58999" y="40820"/>
                </a:lnTo>
                <a:lnTo>
                  <a:pt x="61309" y="33695"/>
                </a:lnTo>
                <a:lnTo>
                  <a:pt x="61796" y="29699"/>
                </a:lnTo>
                <a:lnTo>
                  <a:pt x="61901" y="25171"/>
                </a:lnTo>
                <a:close/>
              </a:path>
              <a:path w="95250" h="48260">
                <a:moveTo>
                  <a:pt x="50232" y="0"/>
                </a:moveTo>
                <a:lnTo>
                  <a:pt x="43716" y="0"/>
                </a:lnTo>
                <a:lnTo>
                  <a:pt x="40576" y="1465"/>
                </a:lnTo>
                <a:lnTo>
                  <a:pt x="38088" y="4395"/>
                </a:lnTo>
                <a:lnTo>
                  <a:pt x="35541" y="7325"/>
                </a:lnTo>
                <a:lnTo>
                  <a:pt x="34297" y="11120"/>
                </a:lnTo>
                <a:lnTo>
                  <a:pt x="34297" y="20576"/>
                </a:lnTo>
                <a:lnTo>
                  <a:pt x="35482" y="24305"/>
                </a:lnTo>
                <a:lnTo>
                  <a:pt x="37911" y="27169"/>
                </a:lnTo>
                <a:lnTo>
                  <a:pt x="40339" y="29966"/>
                </a:lnTo>
                <a:lnTo>
                  <a:pt x="43242" y="31364"/>
                </a:lnTo>
                <a:lnTo>
                  <a:pt x="48810" y="31364"/>
                </a:lnTo>
                <a:lnTo>
                  <a:pt x="56136" y="26303"/>
                </a:lnTo>
                <a:lnTo>
                  <a:pt x="45611" y="26303"/>
                </a:lnTo>
                <a:lnTo>
                  <a:pt x="43656" y="25304"/>
                </a:lnTo>
                <a:lnTo>
                  <a:pt x="41998" y="23440"/>
                </a:lnTo>
                <a:lnTo>
                  <a:pt x="40398" y="21575"/>
                </a:lnTo>
                <a:lnTo>
                  <a:pt x="39628" y="19111"/>
                </a:lnTo>
                <a:lnTo>
                  <a:pt x="39689" y="12585"/>
                </a:lnTo>
                <a:lnTo>
                  <a:pt x="40458" y="10055"/>
                </a:lnTo>
                <a:lnTo>
                  <a:pt x="43834" y="5860"/>
                </a:lnTo>
                <a:lnTo>
                  <a:pt x="45848" y="4794"/>
                </a:lnTo>
                <a:lnTo>
                  <a:pt x="57772" y="4794"/>
                </a:lnTo>
                <a:lnTo>
                  <a:pt x="57281" y="4128"/>
                </a:lnTo>
                <a:lnTo>
                  <a:pt x="54971" y="2463"/>
                </a:lnTo>
                <a:lnTo>
                  <a:pt x="52720" y="799"/>
                </a:lnTo>
                <a:lnTo>
                  <a:pt x="50232" y="0"/>
                </a:lnTo>
                <a:close/>
              </a:path>
              <a:path w="95250" h="48260">
                <a:moveTo>
                  <a:pt x="57772" y="4794"/>
                </a:moveTo>
                <a:lnTo>
                  <a:pt x="50350" y="4794"/>
                </a:lnTo>
                <a:lnTo>
                  <a:pt x="52246" y="5793"/>
                </a:lnTo>
                <a:lnTo>
                  <a:pt x="53845" y="7724"/>
                </a:lnTo>
                <a:lnTo>
                  <a:pt x="55385" y="9655"/>
                </a:lnTo>
                <a:lnTo>
                  <a:pt x="56214" y="12319"/>
                </a:lnTo>
                <a:lnTo>
                  <a:pt x="56175" y="19111"/>
                </a:lnTo>
                <a:lnTo>
                  <a:pt x="55444" y="21575"/>
                </a:lnTo>
                <a:lnTo>
                  <a:pt x="52364" y="25304"/>
                </a:lnTo>
                <a:lnTo>
                  <a:pt x="50409" y="26303"/>
                </a:lnTo>
                <a:lnTo>
                  <a:pt x="56136" y="26303"/>
                </a:lnTo>
                <a:lnTo>
                  <a:pt x="56748" y="25171"/>
                </a:lnTo>
                <a:lnTo>
                  <a:pt x="61901" y="25171"/>
                </a:lnTo>
                <a:lnTo>
                  <a:pt x="61901" y="17047"/>
                </a:lnTo>
                <a:lnTo>
                  <a:pt x="61335" y="12785"/>
                </a:lnTo>
                <a:lnTo>
                  <a:pt x="61211" y="12319"/>
                </a:lnTo>
                <a:lnTo>
                  <a:pt x="60183" y="9522"/>
                </a:lnTo>
                <a:lnTo>
                  <a:pt x="58999" y="6459"/>
                </a:lnTo>
                <a:lnTo>
                  <a:pt x="57772" y="4794"/>
                </a:lnTo>
                <a:close/>
              </a:path>
              <a:path w="95250" h="48260">
                <a:moveTo>
                  <a:pt x="92361" y="4794"/>
                </a:moveTo>
                <a:lnTo>
                  <a:pt x="84115" y="4794"/>
                </a:lnTo>
                <a:lnTo>
                  <a:pt x="86010" y="5593"/>
                </a:lnTo>
                <a:lnTo>
                  <a:pt x="87432" y="7191"/>
                </a:lnTo>
                <a:lnTo>
                  <a:pt x="88913" y="8723"/>
                </a:lnTo>
                <a:lnTo>
                  <a:pt x="89624" y="10654"/>
                </a:lnTo>
                <a:lnTo>
                  <a:pt x="89624" y="15182"/>
                </a:lnTo>
                <a:lnTo>
                  <a:pt x="75052" y="32629"/>
                </a:lnTo>
                <a:lnTo>
                  <a:pt x="72801" y="35026"/>
                </a:lnTo>
                <a:lnTo>
                  <a:pt x="71260" y="37091"/>
                </a:lnTo>
                <a:lnTo>
                  <a:pt x="69661" y="39155"/>
                </a:lnTo>
                <a:lnTo>
                  <a:pt x="68536" y="41219"/>
                </a:lnTo>
                <a:lnTo>
                  <a:pt x="67825" y="43350"/>
                </a:lnTo>
                <a:lnTo>
                  <a:pt x="67410" y="44682"/>
                </a:lnTo>
                <a:lnTo>
                  <a:pt x="67232" y="46014"/>
                </a:lnTo>
                <a:lnTo>
                  <a:pt x="67232" y="47412"/>
                </a:lnTo>
                <a:lnTo>
                  <a:pt x="95014" y="47412"/>
                </a:lnTo>
                <a:lnTo>
                  <a:pt x="95014" y="41819"/>
                </a:lnTo>
                <a:lnTo>
                  <a:pt x="74400" y="41819"/>
                </a:lnTo>
                <a:lnTo>
                  <a:pt x="74992" y="40753"/>
                </a:lnTo>
                <a:lnTo>
                  <a:pt x="75703" y="39754"/>
                </a:lnTo>
                <a:lnTo>
                  <a:pt x="77480" y="37624"/>
                </a:lnTo>
                <a:lnTo>
                  <a:pt x="79435" y="35692"/>
                </a:lnTo>
                <a:lnTo>
                  <a:pt x="86247" y="29233"/>
                </a:lnTo>
                <a:lnTo>
                  <a:pt x="88913" y="26436"/>
                </a:lnTo>
                <a:lnTo>
                  <a:pt x="92150" y="22374"/>
                </a:lnTo>
                <a:lnTo>
                  <a:pt x="93237" y="20510"/>
                </a:lnTo>
                <a:lnTo>
                  <a:pt x="93889" y="18645"/>
                </a:lnTo>
                <a:lnTo>
                  <a:pt x="94599" y="16847"/>
                </a:lnTo>
                <a:lnTo>
                  <a:pt x="94917" y="15182"/>
                </a:lnTo>
                <a:lnTo>
                  <a:pt x="94804" y="8989"/>
                </a:lnTo>
                <a:lnTo>
                  <a:pt x="93770" y="6259"/>
                </a:lnTo>
                <a:lnTo>
                  <a:pt x="92361" y="4794"/>
                </a:lnTo>
                <a:close/>
              </a:path>
              <a:path w="95250" h="48260">
                <a:moveTo>
                  <a:pt x="85892" y="0"/>
                </a:moveTo>
                <a:lnTo>
                  <a:pt x="77836" y="0"/>
                </a:lnTo>
                <a:lnTo>
                  <a:pt x="74696" y="1132"/>
                </a:lnTo>
                <a:lnTo>
                  <a:pt x="69957" y="5793"/>
                </a:lnTo>
                <a:lnTo>
                  <a:pt x="68595" y="9189"/>
                </a:lnTo>
                <a:lnTo>
                  <a:pt x="68239" y="13651"/>
                </a:lnTo>
                <a:lnTo>
                  <a:pt x="73511" y="14250"/>
                </a:lnTo>
                <a:lnTo>
                  <a:pt x="73511" y="11320"/>
                </a:lnTo>
                <a:lnTo>
                  <a:pt x="74281" y="8989"/>
                </a:lnTo>
                <a:lnTo>
                  <a:pt x="77243" y="5660"/>
                </a:lnTo>
                <a:lnTo>
                  <a:pt x="79257" y="4794"/>
                </a:lnTo>
                <a:lnTo>
                  <a:pt x="92361" y="4794"/>
                </a:lnTo>
                <a:lnTo>
                  <a:pt x="91401" y="3795"/>
                </a:lnTo>
                <a:lnTo>
                  <a:pt x="89090" y="1265"/>
                </a:lnTo>
                <a:lnTo>
                  <a:pt x="85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7343" y="4774678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5745" y="35959"/>
                </a:moveTo>
                <a:lnTo>
                  <a:pt x="770" y="36491"/>
                </a:lnTo>
                <a:lnTo>
                  <a:pt x="1184" y="40221"/>
                </a:lnTo>
                <a:lnTo>
                  <a:pt x="2428" y="43084"/>
                </a:lnTo>
                <a:lnTo>
                  <a:pt x="4501" y="45148"/>
                </a:lnTo>
                <a:lnTo>
                  <a:pt x="6575" y="47146"/>
                </a:lnTo>
                <a:lnTo>
                  <a:pt x="9300" y="48212"/>
                </a:lnTo>
                <a:lnTo>
                  <a:pt x="15638" y="48212"/>
                </a:lnTo>
                <a:lnTo>
                  <a:pt x="18363" y="47279"/>
                </a:lnTo>
                <a:lnTo>
                  <a:pt x="22983" y="43550"/>
                </a:lnTo>
                <a:lnTo>
                  <a:pt x="23067" y="43417"/>
                </a:lnTo>
                <a:lnTo>
                  <a:pt x="10840" y="43417"/>
                </a:lnTo>
                <a:lnTo>
                  <a:pt x="9300" y="42818"/>
                </a:lnTo>
                <a:lnTo>
                  <a:pt x="8115" y="41686"/>
                </a:lnTo>
                <a:lnTo>
                  <a:pt x="6930" y="40487"/>
                </a:lnTo>
                <a:lnTo>
                  <a:pt x="6160" y="38556"/>
                </a:lnTo>
                <a:lnTo>
                  <a:pt x="5745" y="35959"/>
                </a:lnTo>
                <a:close/>
              </a:path>
              <a:path w="27939" h="48260">
                <a:moveTo>
                  <a:pt x="27603" y="25171"/>
                </a:moveTo>
                <a:lnTo>
                  <a:pt x="22450" y="25171"/>
                </a:lnTo>
                <a:lnTo>
                  <a:pt x="22391" y="29699"/>
                </a:lnTo>
                <a:lnTo>
                  <a:pt x="22247" y="30831"/>
                </a:lnTo>
                <a:lnTo>
                  <a:pt x="22152" y="31364"/>
                </a:lnTo>
                <a:lnTo>
                  <a:pt x="21626" y="33695"/>
                </a:lnTo>
                <a:lnTo>
                  <a:pt x="21206" y="35759"/>
                </a:lnTo>
                <a:lnTo>
                  <a:pt x="14275" y="43417"/>
                </a:lnTo>
                <a:lnTo>
                  <a:pt x="23067" y="43417"/>
                </a:lnTo>
                <a:lnTo>
                  <a:pt x="24701" y="40820"/>
                </a:lnTo>
                <a:lnTo>
                  <a:pt x="27011" y="33695"/>
                </a:lnTo>
                <a:lnTo>
                  <a:pt x="27498" y="29699"/>
                </a:lnTo>
                <a:lnTo>
                  <a:pt x="27603" y="25171"/>
                </a:lnTo>
                <a:close/>
              </a:path>
              <a:path w="27939" h="48260">
                <a:moveTo>
                  <a:pt x="15934" y="0"/>
                </a:moveTo>
                <a:lnTo>
                  <a:pt x="9418" y="0"/>
                </a:lnTo>
                <a:lnTo>
                  <a:pt x="6279" y="1465"/>
                </a:lnTo>
                <a:lnTo>
                  <a:pt x="3791" y="4395"/>
                </a:lnTo>
                <a:lnTo>
                  <a:pt x="1243" y="7325"/>
                </a:lnTo>
                <a:lnTo>
                  <a:pt x="0" y="11120"/>
                </a:lnTo>
                <a:lnTo>
                  <a:pt x="0" y="20576"/>
                </a:lnTo>
                <a:lnTo>
                  <a:pt x="1184" y="24305"/>
                </a:lnTo>
                <a:lnTo>
                  <a:pt x="5982" y="29966"/>
                </a:lnTo>
                <a:lnTo>
                  <a:pt x="8944" y="31364"/>
                </a:lnTo>
                <a:lnTo>
                  <a:pt x="14512" y="31364"/>
                </a:lnTo>
                <a:lnTo>
                  <a:pt x="21839" y="26303"/>
                </a:lnTo>
                <a:lnTo>
                  <a:pt x="11314" y="26303"/>
                </a:lnTo>
                <a:lnTo>
                  <a:pt x="9300" y="25304"/>
                </a:lnTo>
                <a:lnTo>
                  <a:pt x="6101" y="21575"/>
                </a:lnTo>
                <a:lnTo>
                  <a:pt x="5272" y="19111"/>
                </a:lnTo>
                <a:lnTo>
                  <a:pt x="5337" y="12585"/>
                </a:lnTo>
                <a:lnTo>
                  <a:pt x="6160" y="10055"/>
                </a:lnTo>
                <a:lnTo>
                  <a:pt x="7819" y="7924"/>
                </a:lnTo>
                <a:lnTo>
                  <a:pt x="9536" y="5860"/>
                </a:lnTo>
                <a:lnTo>
                  <a:pt x="11551" y="4794"/>
                </a:lnTo>
                <a:lnTo>
                  <a:pt x="23432" y="4794"/>
                </a:lnTo>
                <a:lnTo>
                  <a:pt x="22924" y="4128"/>
                </a:lnTo>
                <a:lnTo>
                  <a:pt x="18422" y="799"/>
                </a:lnTo>
                <a:lnTo>
                  <a:pt x="15934" y="0"/>
                </a:lnTo>
                <a:close/>
              </a:path>
              <a:path w="27939" h="48260">
                <a:moveTo>
                  <a:pt x="23432" y="4794"/>
                </a:moveTo>
                <a:lnTo>
                  <a:pt x="16052" y="4794"/>
                </a:lnTo>
                <a:lnTo>
                  <a:pt x="17948" y="5793"/>
                </a:lnTo>
                <a:lnTo>
                  <a:pt x="19488" y="7724"/>
                </a:lnTo>
                <a:lnTo>
                  <a:pt x="21088" y="9655"/>
                </a:lnTo>
                <a:lnTo>
                  <a:pt x="21858" y="12319"/>
                </a:lnTo>
                <a:lnTo>
                  <a:pt x="21818" y="19111"/>
                </a:lnTo>
                <a:lnTo>
                  <a:pt x="21088" y="21575"/>
                </a:lnTo>
                <a:lnTo>
                  <a:pt x="18007" y="25304"/>
                </a:lnTo>
                <a:lnTo>
                  <a:pt x="16052" y="26303"/>
                </a:lnTo>
                <a:lnTo>
                  <a:pt x="21839" y="26303"/>
                </a:lnTo>
                <a:lnTo>
                  <a:pt x="22450" y="25171"/>
                </a:lnTo>
                <a:lnTo>
                  <a:pt x="27603" y="25171"/>
                </a:lnTo>
                <a:lnTo>
                  <a:pt x="27603" y="17047"/>
                </a:lnTo>
                <a:lnTo>
                  <a:pt x="27011" y="12585"/>
                </a:lnTo>
                <a:lnTo>
                  <a:pt x="25826" y="9522"/>
                </a:lnTo>
                <a:lnTo>
                  <a:pt x="24701" y="6459"/>
                </a:lnTo>
                <a:lnTo>
                  <a:pt x="23432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7548" y="4614859"/>
            <a:ext cx="90805" cy="48260"/>
          </a:xfrm>
          <a:custGeom>
            <a:avLst/>
            <a:gdLst/>
            <a:ahLst/>
            <a:cxnLst/>
            <a:rect l="l" t="t" r="r" b="b"/>
            <a:pathLst>
              <a:path w="90804" h="48260">
                <a:moveTo>
                  <a:pt x="15460" y="10454"/>
                </a:moveTo>
                <a:lnTo>
                  <a:pt x="10307" y="10454"/>
                </a:lnTo>
                <a:lnTo>
                  <a:pt x="10307" y="47412"/>
                </a:lnTo>
                <a:lnTo>
                  <a:pt x="15460" y="47412"/>
                </a:lnTo>
                <a:lnTo>
                  <a:pt x="15460" y="10454"/>
                </a:lnTo>
                <a:close/>
              </a:path>
              <a:path w="90804" h="48260">
                <a:moveTo>
                  <a:pt x="15460" y="0"/>
                </a:moveTo>
                <a:lnTo>
                  <a:pt x="12143" y="0"/>
                </a:lnTo>
                <a:lnTo>
                  <a:pt x="11254" y="2064"/>
                </a:lnTo>
                <a:lnTo>
                  <a:pt x="9714" y="4128"/>
                </a:lnTo>
                <a:lnTo>
                  <a:pt x="5390" y="8457"/>
                </a:lnTo>
                <a:lnTo>
                  <a:pt x="2843" y="10321"/>
                </a:lnTo>
                <a:lnTo>
                  <a:pt x="123" y="11786"/>
                </a:lnTo>
                <a:lnTo>
                  <a:pt x="0" y="17446"/>
                </a:lnTo>
                <a:lnTo>
                  <a:pt x="10307" y="10454"/>
                </a:lnTo>
                <a:lnTo>
                  <a:pt x="15460" y="10454"/>
                </a:lnTo>
                <a:lnTo>
                  <a:pt x="15460" y="0"/>
                </a:lnTo>
                <a:close/>
              </a:path>
              <a:path w="90804" h="48260">
                <a:moveTo>
                  <a:pt x="35363" y="35959"/>
                </a:moveTo>
                <a:lnTo>
                  <a:pt x="30388" y="36491"/>
                </a:lnTo>
                <a:lnTo>
                  <a:pt x="30802" y="40221"/>
                </a:lnTo>
                <a:lnTo>
                  <a:pt x="32046" y="43084"/>
                </a:lnTo>
                <a:lnTo>
                  <a:pt x="36252" y="47146"/>
                </a:lnTo>
                <a:lnTo>
                  <a:pt x="38918" y="48212"/>
                </a:lnTo>
                <a:lnTo>
                  <a:pt x="45315" y="48212"/>
                </a:lnTo>
                <a:lnTo>
                  <a:pt x="47981" y="47279"/>
                </a:lnTo>
                <a:lnTo>
                  <a:pt x="52601" y="43550"/>
                </a:lnTo>
                <a:lnTo>
                  <a:pt x="52685" y="43417"/>
                </a:lnTo>
                <a:lnTo>
                  <a:pt x="40458" y="43417"/>
                </a:lnTo>
                <a:lnTo>
                  <a:pt x="38918" y="42818"/>
                </a:lnTo>
                <a:lnTo>
                  <a:pt x="37733" y="41686"/>
                </a:lnTo>
                <a:lnTo>
                  <a:pt x="36548" y="40487"/>
                </a:lnTo>
                <a:lnTo>
                  <a:pt x="35778" y="38556"/>
                </a:lnTo>
                <a:lnTo>
                  <a:pt x="35363" y="35959"/>
                </a:lnTo>
                <a:close/>
              </a:path>
              <a:path w="90804" h="48260">
                <a:moveTo>
                  <a:pt x="57221" y="25171"/>
                </a:moveTo>
                <a:lnTo>
                  <a:pt x="52068" y="25171"/>
                </a:lnTo>
                <a:lnTo>
                  <a:pt x="52009" y="29699"/>
                </a:lnTo>
                <a:lnTo>
                  <a:pt x="51865" y="30831"/>
                </a:lnTo>
                <a:lnTo>
                  <a:pt x="43893" y="43417"/>
                </a:lnTo>
                <a:lnTo>
                  <a:pt x="52685" y="43417"/>
                </a:lnTo>
                <a:lnTo>
                  <a:pt x="54319" y="40820"/>
                </a:lnTo>
                <a:lnTo>
                  <a:pt x="56629" y="33695"/>
                </a:lnTo>
                <a:lnTo>
                  <a:pt x="57116" y="29699"/>
                </a:lnTo>
                <a:lnTo>
                  <a:pt x="57221" y="25171"/>
                </a:lnTo>
                <a:close/>
              </a:path>
              <a:path w="90804" h="48260">
                <a:moveTo>
                  <a:pt x="45552" y="0"/>
                </a:moveTo>
                <a:lnTo>
                  <a:pt x="39036" y="0"/>
                </a:lnTo>
                <a:lnTo>
                  <a:pt x="35897" y="1465"/>
                </a:lnTo>
                <a:lnTo>
                  <a:pt x="33409" y="4395"/>
                </a:lnTo>
                <a:lnTo>
                  <a:pt x="30861" y="7325"/>
                </a:lnTo>
                <a:lnTo>
                  <a:pt x="29618" y="11120"/>
                </a:lnTo>
                <a:lnTo>
                  <a:pt x="29618" y="20576"/>
                </a:lnTo>
                <a:lnTo>
                  <a:pt x="30802" y="24305"/>
                </a:lnTo>
                <a:lnTo>
                  <a:pt x="33231" y="27169"/>
                </a:lnTo>
                <a:lnTo>
                  <a:pt x="35660" y="29966"/>
                </a:lnTo>
                <a:lnTo>
                  <a:pt x="38562" y="31364"/>
                </a:lnTo>
                <a:lnTo>
                  <a:pt x="44130" y="31364"/>
                </a:lnTo>
                <a:lnTo>
                  <a:pt x="51457" y="26303"/>
                </a:lnTo>
                <a:lnTo>
                  <a:pt x="40932" y="26303"/>
                </a:lnTo>
                <a:lnTo>
                  <a:pt x="38977" y="25304"/>
                </a:lnTo>
                <a:lnTo>
                  <a:pt x="37318" y="23440"/>
                </a:lnTo>
                <a:lnTo>
                  <a:pt x="35719" y="21575"/>
                </a:lnTo>
                <a:lnTo>
                  <a:pt x="34949" y="19111"/>
                </a:lnTo>
                <a:lnTo>
                  <a:pt x="35009" y="12585"/>
                </a:lnTo>
                <a:lnTo>
                  <a:pt x="35778" y="10055"/>
                </a:lnTo>
                <a:lnTo>
                  <a:pt x="39155" y="5860"/>
                </a:lnTo>
                <a:lnTo>
                  <a:pt x="41169" y="4794"/>
                </a:lnTo>
                <a:lnTo>
                  <a:pt x="53092" y="4794"/>
                </a:lnTo>
                <a:lnTo>
                  <a:pt x="52601" y="4128"/>
                </a:lnTo>
                <a:lnTo>
                  <a:pt x="50291" y="2463"/>
                </a:lnTo>
                <a:lnTo>
                  <a:pt x="48040" y="799"/>
                </a:lnTo>
                <a:lnTo>
                  <a:pt x="45552" y="0"/>
                </a:lnTo>
                <a:close/>
              </a:path>
              <a:path w="90804" h="48260">
                <a:moveTo>
                  <a:pt x="53092" y="4794"/>
                </a:moveTo>
                <a:lnTo>
                  <a:pt x="45670" y="4794"/>
                </a:lnTo>
                <a:lnTo>
                  <a:pt x="47566" y="5793"/>
                </a:lnTo>
                <a:lnTo>
                  <a:pt x="49165" y="7724"/>
                </a:lnTo>
                <a:lnTo>
                  <a:pt x="50706" y="9655"/>
                </a:lnTo>
                <a:lnTo>
                  <a:pt x="51535" y="12319"/>
                </a:lnTo>
                <a:lnTo>
                  <a:pt x="51495" y="19111"/>
                </a:lnTo>
                <a:lnTo>
                  <a:pt x="50765" y="21575"/>
                </a:lnTo>
                <a:lnTo>
                  <a:pt x="47684" y="25304"/>
                </a:lnTo>
                <a:lnTo>
                  <a:pt x="45730" y="26303"/>
                </a:lnTo>
                <a:lnTo>
                  <a:pt x="51457" y="26303"/>
                </a:lnTo>
                <a:lnTo>
                  <a:pt x="52068" y="25171"/>
                </a:lnTo>
                <a:lnTo>
                  <a:pt x="57221" y="25171"/>
                </a:lnTo>
                <a:lnTo>
                  <a:pt x="57221" y="17047"/>
                </a:lnTo>
                <a:lnTo>
                  <a:pt x="56656" y="12785"/>
                </a:lnTo>
                <a:lnTo>
                  <a:pt x="56531" y="12319"/>
                </a:lnTo>
                <a:lnTo>
                  <a:pt x="55504" y="9522"/>
                </a:lnTo>
                <a:lnTo>
                  <a:pt x="54319" y="6459"/>
                </a:lnTo>
                <a:lnTo>
                  <a:pt x="53092" y="4794"/>
                </a:lnTo>
                <a:close/>
              </a:path>
              <a:path w="90804" h="48260">
                <a:moveTo>
                  <a:pt x="84885" y="36092"/>
                </a:moveTo>
                <a:lnTo>
                  <a:pt x="79731" y="36092"/>
                </a:lnTo>
                <a:lnTo>
                  <a:pt x="79731" y="47412"/>
                </a:lnTo>
                <a:lnTo>
                  <a:pt x="84885" y="47412"/>
                </a:lnTo>
                <a:lnTo>
                  <a:pt x="84885" y="36092"/>
                </a:lnTo>
                <a:close/>
              </a:path>
              <a:path w="90804" h="48260">
                <a:moveTo>
                  <a:pt x="84885" y="199"/>
                </a:moveTo>
                <a:lnTo>
                  <a:pt x="80679" y="199"/>
                </a:lnTo>
                <a:lnTo>
                  <a:pt x="61546" y="30765"/>
                </a:lnTo>
                <a:lnTo>
                  <a:pt x="61546" y="36092"/>
                </a:lnTo>
                <a:lnTo>
                  <a:pt x="90571" y="36092"/>
                </a:lnTo>
                <a:lnTo>
                  <a:pt x="90571" y="30765"/>
                </a:lnTo>
                <a:lnTo>
                  <a:pt x="66581" y="30765"/>
                </a:lnTo>
                <a:lnTo>
                  <a:pt x="79731" y="9522"/>
                </a:lnTo>
                <a:lnTo>
                  <a:pt x="84885" y="9522"/>
                </a:lnTo>
                <a:lnTo>
                  <a:pt x="84885" y="199"/>
                </a:lnTo>
                <a:close/>
              </a:path>
              <a:path w="90804" h="48260">
                <a:moveTo>
                  <a:pt x="84885" y="9522"/>
                </a:moveTo>
                <a:lnTo>
                  <a:pt x="79731" y="9522"/>
                </a:lnTo>
                <a:lnTo>
                  <a:pt x="79731" y="30765"/>
                </a:lnTo>
                <a:lnTo>
                  <a:pt x="84885" y="30765"/>
                </a:lnTo>
                <a:lnTo>
                  <a:pt x="84885" y="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803" y="4454441"/>
            <a:ext cx="542779" cy="6186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529" y="6052616"/>
            <a:ext cx="465535" cy="6188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765" y="5892797"/>
            <a:ext cx="532709" cy="6188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7" y="5732991"/>
            <a:ext cx="525127" cy="6186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880" y="5573172"/>
            <a:ext cx="552849" cy="6186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765" y="5413354"/>
            <a:ext cx="532709" cy="6186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777" y="5253535"/>
            <a:ext cx="478686" cy="6186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09" y="5093716"/>
            <a:ext cx="586436" cy="6186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651" y="4933897"/>
            <a:ext cx="483484" cy="6186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71" y="4774078"/>
            <a:ext cx="561853" cy="6186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09" y="4614260"/>
            <a:ext cx="586436" cy="6186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645" y="4410490"/>
            <a:ext cx="409972" cy="25258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585024" y="6053228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44"/>
                </a:moveTo>
                <a:lnTo>
                  <a:pt x="0" y="21349"/>
                </a:lnTo>
                <a:lnTo>
                  <a:pt x="0" y="26756"/>
                </a:lnTo>
                <a:lnTo>
                  <a:pt x="27840" y="40121"/>
                </a:lnTo>
                <a:lnTo>
                  <a:pt x="27840" y="34354"/>
                </a:lnTo>
                <a:lnTo>
                  <a:pt x="5745" y="24086"/>
                </a:lnTo>
                <a:lnTo>
                  <a:pt x="27840" y="13910"/>
                </a:lnTo>
                <a:lnTo>
                  <a:pt x="27840" y="814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25"/>
                </a:lnTo>
                <a:lnTo>
                  <a:pt x="38562" y="4614"/>
                </a:lnTo>
                <a:lnTo>
                  <a:pt x="37081" y="7238"/>
                </a:lnTo>
                <a:lnTo>
                  <a:pt x="35903" y="11187"/>
                </a:lnTo>
                <a:lnTo>
                  <a:pt x="35008" y="14044"/>
                </a:lnTo>
                <a:lnTo>
                  <a:pt x="34534" y="18538"/>
                </a:lnTo>
                <a:lnTo>
                  <a:pt x="34534" y="32982"/>
                </a:lnTo>
                <a:lnTo>
                  <a:pt x="35897" y="39382"/>
                </a:lnTo>
                <a:lnTo>
                  <a:pt x="40991" y="46573"/>
                </a:lnTo>
                <a:lnTo>
                  <a:pt x="44130" y="48205"/>
                </a:lnTo>
                <a:lnTo>
                  <a:pt x="51298" y="48205"/>
                </a:lnTo>
                <a:lnTo>
                  <a:pt x="53845" y="47273"/>
                </a:lnTo>
                <a:lnTo>
                  <a:pt x="57873" y="43563"/>
                </a:lnTo>
                <a:lnTo>
                  <a:pt x="45848" y="43437"/>
                </a:lnTo>
                <a:lnTo>
                  <a:pt x="43834" y="42152"/>
                </a:lnTo>
                <a:lnTo>
                  <a:pt x="40631" y="36998"/>
                </a:lnTo>
                <a:lnTo>
                  <a:pt x="39806" y="31863"/>
                </a:lnTo>
                <a:lnTo>
                  <a:pt x="39914" y="15722"/>
                </a:lnTo>
                <a:lnTo>
                  <a:pt x="40695" y="11054"/>
                </a:lnTo>
                <a:lnTo>
                  <a:pt x="42472" y="8177"/>
                </a:lnTo>
                <a:lnTo>
                  <a:pt x="43893" y="5926"/>
                </a:lnTo>
                <a:lnTo>
                  <a:pt x="45789" y="4794"/>
                </a:lnTo>
                <a:lnTo>
                  <a:pt x="57674" y="4794"/>
                </a:lnTo>
                <a:lnTo>
                  <a:pt x="57221" y="4022"/>
                </a:lnTo>
                <a:lnTo>
                  <a:pt x="55859" y="2550"/>
                </a:lnTo>
                <a:lnTo>
                  <a:pt x="52423" y="512"/>
                </a:lnTo>
                <a:lnTo>
                  <a:pt x="50469" y="0"/>
                </a:lnTo>
                <a:close/>
              </a:path>
              <a:path w="138429" h="48260">
                <a:moveTo>
                  <a:pt x="57674" y="4794"/>
                </a:moveTo>
                <a:lnTo>
                  <a:pt x="50528" y="4794"/>
                </a:lnTo>
                <a:lnTo>
                  <a:pt x="52542" y="6073"/>
                </a:lnTo>
                <a:lnTo>
                  <a:pt x="54200" y="8630"/>
                </a:lnTo>
                <a:lnTo>
                  <a:pt x="55800" y="11187"/>
                </a:lnTo>
                <a:lnTo>
                  <a:pt x="56476" y="15722"/>
                </a:lnTo>
                <a:lnTo>
                  <a:pt x="56567" y="31863"/>
                </a:lnTo>
                <a:lnTo>
                  <a:pt x="55783" y="37024"/>
                </a:lnTo>
                <a:lnTo>
                  <a:pt x="54200" y="39575"/>
                </a:lnTo>
                <a:lnTo>
                  <a:pt x="52542" y="42152"/>
                </a:lnTo>
                <a:lnTo>
                  <a:pt x="50587" y="43437"/>
                </a:lnTo>
                <a:lnTo>
                  <a:pt x="57944" y="43437"/>
                </a:lnTo>
                <a:lnTo>
                  <a:pt x="59354" y="40933"/>
                </a:lnTo>
                <a:lnTo>
                  <a:pt x="61368" y="34127"/>
                </a:lnTo>
                <a:lnTo>
                  <a:pt x="61901" y="29653"/>
                </a:lnTo>
                <a:lnTo>
                  <a:pt x="61829" y="18538"/>
                </a:lnTo>
                <a:lnTo>
                  <a:pt x="61605" y="15722"/>
                </a:lnTo>
                <a:lnTo>
                  <a:pt x="60302" y="10201"/>
                </a:lnTo>
                <a:lnTo>
                  <a:pt x="59472" y="7864"/>
                </a:lnTo>
                <a:lnTo>
                  <a:pt x="57674" y="4794"/>
                </a:lnTo>
                <a:close/>
              </a:path>
              <a:path w="138429" h="48260">
                <a:moveTo>
                  <a:pt x="76888" y="40793"/>
                </a:moveTo>
                <a:lnTo>
                  <a:pt x="71023" y="40793"/>
                </a:lnTo>
                <a:lnTo>
                  <a:pt x="71023" y="47399"/>
                </a:lnTo>
                <a:lnTo>
                  <a:pt x="76888" y="47399"/>
                </a:lnTo>
                <a:lnTo>
                  <a:pt x="76888" y="40793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25"/>
                </a:lnTo>
                <a:lnTo>
                  <a:pt x="88972" y="4614"/>
                </a:lnTo>
                <a:lnTo>
                  <a:pt x="87432" y="7238"/>
                </a:lnTo>
                <a:lnTo>
                  <a:pt x="85418" y="14044"/>
                </a:lnTo>
                <a:lnTo>
                  <a:pt x="84885" y="18538"/>
                </a:lnTo>
                <a:lnTo>
                  <a:pt x="84885" y="32982"/>
                </a:lnTo>
                <a:lnTo>
                  <a:pt x="86306" y="39382"/>
                </a:lnTo>
                <a:lnTo>
                  <a:pt x="89210" y="43563"/>
                </a:lnTo>
                <a:lnTo>
                  <a:pt x="91341" y="46573"/>
                </a:lnTo>
                <a:lnTo>
                  <a:pt x="94540" y="48205"/>
                </a:lnTo>
                <a:lnTo>
                  <a:pt x="101648" y="48205"/>
                </a:lnTo>
                <a:lnTo>
                  <a:pt x="104196" y="47273"/>
                </a:lnTo>
                <a:lnTo>
                  <a:pt x="108224" y="43563"/>
                </a:lnTo>
                <a:lnTo>
                  <a:pt x="96199" y="43437"/>
                </a:lnTo>
                <a:lnTo>
                  <a:pt x="94244" y="42152"/>
                </a:lnTo>
                <a:lnTo>
                  <a:pt x="92645" y="39588"/>
                </a:lnTo>
                <a:lnTo>
                  <a:pt x="90982" y="36998"/>
                </a:lnTo>
                <a:lnTo>
                  <a:pt x="90216" y="31863"/>
                </a:lnTo>
                <a:lnTo>
                  <a:pt x="90324" y="15722"/>
                </a:lnTo>
                <a:lnTo>
                  <a:pt x="91104" y="11054"/>
                </a:lnTo>
                <a:lnTo>
                  <a:pt x="92882" y="8177"/>
                </a:lnTo>
                <a:lnTo>
                  <a:pt x="94244" y="5926"/>
                </a:lnTo>
                <a:lnTo>
                  <a:pt x="96140" y="4794"/>
                </a:lnTo>
                <a:lnTo>
                  <a:pt x="108085" y="4794"/>
                </a:lnTo>
                <a:lnTo>
                  <a:pt x="107631" y="4022"/>
                </a:lnTo>
                <a:lnTo>
                  <a:pt x="106210" y="2550"/>
                </a:lnTo>
                <a:lnTo>
                  <a:pt x="104492" y="1531"/>
                </a:lnTo>
                <a:lnTo>
                  <a:pt x="102833" y="512"/>
                </a:lnTo>
                <a:lnTo>
                  <a:pt x="100819" y="0"/>
                </a:lnTo>
                <a:close/>
              </a:path>
              <a:path w="138429" h="48260">
                <a:moveTo>
                  <a:pt x="108085" y="4794"/>
                </a:moveTo>
                <a:lnTo>
                  <a:pt x="100938" y="4794"/>
                </a:lnTo>
                <a:lnTo>
                  <a:pt x="102952" y="6073"/>
                </a:lnTo>
                <a:lnTo>
                  <a:pt x="106150" y="11187"/>
                </a:lnTo>
                <a:lnTo>
                  <a:pt x="106879" y="15722"/>
                </a:lnTo>
                <a:lnTo>
                  <a:pt x="106977" y="31863"/>
                </a:lnTo>
                <a:lnTo>
                  <a:pt x="106134" y="37024"/>
                </a:lnTo>
                <a:lnTo>
                  <a:pt x="102952" y="42152"/>
                </a:lnTo>
                <a:lnTo>
                  <a:pt x="100938" y="43437"/>
                </a:lnTo>
                <a:lnTo>
                  <a:pt x="108298" y="43437"/>
                </a:lnTo>
                <a:lnTo>
                  <a:pt x="109764" y="40933"/>
                </a:lnTo>
                <a:lnTo>
                  <a:pt x="111778" y="34127"/>
                </a:lnTo>
                <a:lnTo>
                  <a:pt x="112252" y="29653"/>
                </a:lnTo>
                <a:lnTo>
                  <a:pt x="112180" y="18538"/>
                </a:lnTo>
                <a:lnTo>
                  <a:pt x="108749" y="5926"/>
                </a:lnTo>
                <a:lnTo>
                  <a:pt x="108085" y="4794"/>
                </a:lnTo>
                <a:close/>
              </a:path>
              <a:path w="138429" h="48260">
                <a:moveTo>
                  <a:pt x="137901" y="10468"/>
                </a:moveTo>
                <a:lnTo>
                  <a:pt x="132747" y="10468"/>
                </a:lnTo>
                <a:lnTo>
                  <a:pt x="132747" y="47399"/>
                </a:lnTo>
                <a:lnTo>
                  <a:pt x="137901" y="47399"/>
                </a:lnTo>
                <a:lnTo>
                  <a:pt x="137901" y="10468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37"/>
                </a:lnTo>
                <a:lnTo>
                  <a:pt x="132155" y="4141"/>
                </a:lnTo>
                <a:lnTo>
                  <a:pt x="130023" y="6312"/>
                </a:lnTo>
                <a:lnTo>
                  <a:pt x="127831" y="8477"/>
                </a:lnTo>
                <a:lnTo>
                  <a:pt x="125343" y="10328"/>
                </a:lnTo>
                <a:lnTo>
                  <a:pt x="122542" y="11793"/>
                </a:lnTo>
                <a:lnTo>
                  <a:pt x="122440" y="17453"/>
                </a:lnTo>
                <a:lnTo>
                  <a:pt x="132747" y="10468"/>
                </a:lnTo>
                <a:lnTo>
                  <a:pt x="137901" y="10468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85024" y="5893410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44"/>
                </a:moveTo>
                <a:lnTo>
                  <a:pt x="0" y="21349"/>
                </a:lnTo>
                <a:lnTo>
                  <a:pt x="0" y="26756"/>
                </a:lnTo>
                <a:lnTo>
                  <a:pt x="27840" y="40121"/>
                </a:lnTo>
                <a:lnTo>
                  <a:pt x="27840" y="34354"/>
                </a:lnTo>
                <a:lnTo>
                  <a:pt x="5745" y="24086"/>
                </a:lnTo>
                <a:lnTo>
                  <a:pt x="27840" y="13910"/>
                </a:lnTo>
                <a:lnTo>
                  <a:pt x="27840" y="814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25"/>
                </a:lnTo>
                <a:lnTo>
                  <a:pt x="38562" y="4614"/>
                </a:lnTo>
                <a:lnTo>
                  <a:pt x="37081" y="7238"/>
                </a:lnTo>
                <a:lnTo>
                  <a:pt x="35903" y="11187"/>
                </a:lnTo>
                <a:lnTo>
                  <a:pt x="35008" y="14044"/>
                </a:lnTo>
                <a:lnTo>
                  <a:pt x="34534" y="18538"/>
                </a:lnTo>
                <a:lnTo>
                  <a:pt x="34534" y="32982"/>
                </a:lnTo>
                <a:lnTo>
                  <a:pt x="35897" y="39382"/>
                </a:lnTo>
                <a:lnTo>
                  <a:pt x="40991" y="46573"/>
                </a:lnTo>
                <a:lnTo>
                  <a:pt x="44130" y="48205"/>
                </a:lnTo>
                <a:lnTo>
                  <a:pt x="51298" y="48205"/>
                </a:lnTo>
                <a:lnTo>
                  <a:pt x="53845" y="47273"/>
                </a:lnTo>
                <a:lnTo>
                  <a:pt x="57873" y="43563"/>
                </a:lnTo>
                <a:lnTo>
                  <a:pt x="45848" y="43437"/>
                </a:lnTo>
                <a:lnTo>
                  <a:pt x="43834" y="42152"/>
                </a:lnTo>
                <a:lnTo>
                  <a:pt x="40631" y="36998"/>
                </a:lnTo>
                <a:lnTo>
                  <a:pt x="39806" y="31863"/>
                </a:lnTo>
                <a:lnTo>
                  <a:pt x="39914" y="15722"/>
                </a:lnTo>
                <a:lnTo>
                  <a:pt x="40695" y="11054"/>
                </a:lnTo>
                <a:lnTo>
                  <a:pt x="42472" y="8177"/>
                </a:lnTo>
                <a:lnTo>
                  <a:pt x="43893" y="5926"/>
                </a:lnTo>
                <a:lnTo>
                  <a:pt x="45789" y="4794"/>
                </a:lnTo>
                <a:lnTo>
                  <a:pt x="57674" y="4794"/>
                </a:lnTo>
                <a:lnTo>
                  <a:pt x="57221" y="4022"/>
                </a:lnTo>
                <a:lnTo>
                  <a:pt x="55859" y="2550"/>
                </a:lnTo>
                <a:lnTo>
                  <a:pt x="52423" y="512"/>
                </a:lnTo>
                <a:lnTo>
                  <a:pt x="50469" y="0"/>
                </a:lnTo>
                <a:close/>
              </a:path>
              <a:path w="138429" h="48260">
                <a:moveTo>
                  <a:pt x="57674" y="4794"/>
                </a:moveTo>
                <a:lnTo>
                  <a:pt x="50528" y="4794"/>
                </a:lnTo>
                <a:lnTo>
                  <a:pt x="52542" y="6073"/>
                </a:lnTo>
                <a:lnTo>
                  <a:pt x="54200" y="8630"/>
                </a:lnTo>
                <a:lnTo>
                  <a:pt x="55800" y="11187"/>
                </a:lnTo>
                <a:lnTo>
                  <a:pt x="56476" y="15722"/>
                </a:lnTo>
                <a:lnTo>
                  <a:pt x="56567" y="31863"/>
                </a:lnTo>
                <a:lnTo>
                  <a:pt x="55783" y="37024"/>
                </a:lnTo>
                <a:lnTo>
                  <a:pt x="54200" y="39575"/>
                </a:lnTo>
                <a:lnTo>
                  <a:pt x="52542" y="42152"/>
                </a:lnTo>
                <a:lnTo>
                  <a:pt x="50587" y="43437"/>
                </a:lnTo>
                <a:lnTo>
                  <a:pt x="57944" y="43437"/>
                </a:lnTo>
                <a:lnTo>
                  <a:pt x="59354" y="40933"/>
                </a:lnTo>
                <a:lnTo>
                  <a:pt x="61368" y="34127"/>
                </a:lnTo>
                <a:lnTo>
                  <a:pt x="61901" y="29653"/>
                </a:lnTo>
                <a:lnTo>
                  <a:pt x="61829" y="18538"/>
                </a:lnTo>
                <a:lnTo>
                  <a:pt x="61605" y="15722"/>
                </a:lnTo>
                <a:lnTo>
                  <a:pt x="60302" y="10201"/>
                </a:lnTo>
                <a:lnTo>
                  <a:pt x="59472" y="7864"/>
                </a:lnTo>
                <a:lnTo>
                  <a:pt x="57674" y="4794"/>
                </a:lnTo>
                <a:close/>
              </a:path>
              <a:path w="138429" h="48260">
                <a:moveTo>
                  <a:pt x="76888" y="40793"/>
                </a:moveTo>
                <a:lnTo>
                  <a:pt x="71023" y="40793"/>
                </a:lnTo>
                <a:lnTo>
                  <a:pt x="71023" y="47399"/>
                </a:lnTo>
                <a:lnTo>
                  <a:pt x="76888" y="47399"/>
                </a:lnTo>
                <a:lnTo>
                  <a:pt x="76888" y="40793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25"/>
                </a:lnTo>
                <a:lnTo>
                  <a:pt x="88972" y="4614"/>
                </a:lnTo>
                <a:lnTo>
                  <a:pt x="87432" y="7238"/>
                </a:lnTo>
                <a:lnTo>
                  <a:pt x="85418" y="14044"/>
                </a:lnTo>
                <a:lnTo>
                  <a:pt x="84885" y="18538"/>
                </a:lnTo>
                <a:lnTo>
                  <a:pt x="84885" y="32982"/>
                </a:lnTo>
                <a:lnTo>
                  <a:pt x="86306" y="39382"/>
                </a:lnTo>
                <a:lnTo>
                  <a:pt x="89210" y="43563"/>
                </a:lnTo>
                <a:lnTo>
                  <a:pt x="91341" y="46573"/>
                </a:lnTo>
                <a:lnTo>
                  <a:pt x="94540" y="48205"/>
                </a:lnTo>
                <a:lnTo>
                  <a:pt x="101648" y="48205"/>
                </a:lnTo>
                <a:lnTo>
                  <a:pt x="104196" y="47273"/>
                </a:lnTo>
                <a:lnTo>
                  <a:pt x="108224" y="43563"/>
                </a:lnTo>
                <a:lnTo>
                  <a:pt x="96199" y="43437"/>
                </a:lnTo>
                <a:lnTo>
                  <a:pt x="94244" y="42152"/>
                </a:lnTo>
                <a:lnTo>
                  <a:pt x="92645" y="39588"/>
                </a:lnTo>
                <a:lnTo>
                  <a:pt x="90982" y="36998"/>
                </a:lnTo>
                <a:lnTo>
                  <a:pt x="90216" y="31863"/>
                </a:lnTo>
                <a:lnTo>
                  <a:pt x="90324" y="15722"/>
                </a:lnTo>
                <a:lnTo>
                  <a:pt x="91104" y="11054"/>
                </a:lnTo>
                <a:lnTo>
                  <a:pt x="92882" y="8177"/>
                </a:lnTo>
                <a:lnTo>
                  <a:pt x="94244" y="5926"/>
                </a:lnTo>
                <a:lnTo>
                  <a:pt x="96140" y="4794"/>
                </a:lnTo>
                <a:lnTo>
                  <a:pt x="108085" y="4794"/>
                </a:lnTo>
                <a:lnTo>
                  <a:pt x="107631" y="4022"/>
                </a:lnTo>
                <a:lnTo>
                  <a:pt x="106210" y="2550"/>
                </a:lnTo>
                <a:lnTo>
                  <a:pt x="104492" y="1531"/>
                </a:lnTo>
                <a:lnTo>
                  <a:pt x="102833" y="512"/>
                </a:lnTo>
                <a:lnTo>
                  <a:pt x="100819" y="0"/>
                </a:lnTo>
                <a:close/>
              </a:path>
              <a:path w="138429" h="48260">
                <a:moveTo>
                  <a:pt x="108085" y="4794"/>
                </a:moveTo>
                <a:lnTo>
                  <a:pt x="100938" y="4794"/>
                </a:lnTo>
                <a:lnTo>
                  <a:pt x="102952" y="6073"/>
                </a:lnTo>
                <a:lnTo>
                  <a:pt x="106150" y="11187"/>
                </a:lnTo>
                <a:lnTo>
                  <a:pt x="106879" y="15722"/>
                </a:lnTo>
                <a:lnTo>
                  <a:pt x="106977" y="31863"/>
                </a:lnTo>
                <a:lnTo>
                  <a:pt x="106134" y="37024"/>
                </a:lnTo>
                <a:lnTo>
                  <a:pt x="102952" y="42152"/>
                </a:lnTo>
                <a:lnTo>
                  <a:pt x="100938" y="43437"/>
                </a:lnTo>
                <a:lnTo>
                  <a:pt x="108298" y="43437"/>
                </a:lnTo>
                <a:lnTo>
                  <a:pt x="109764" y="40933"/>
                </a:lnTo>
                <a:lnTo>
                  <a:pt x="111778" y="34127"/>
                </a:lnTo>
                <a:lnTo>
                  <a:pt x="112252" y="29653"/>
                </a:lnTo>
                <a:lnTo>
                  <a:pt x="112180" y="18538"/>
                </a:lnTo>
                <a:lnTo>
                  <a:pt x="108749" y="5926"/>
                </a:lnTo>
                <a:lnTo>
                  <a:pt x="108085" y="4794"/>
                </a:lnTo>
                <a:close/>
              </a:path>
              <a:path w="138429" h="48260">
                <a:moveTo>
                  <a:pt x="137901" y="10468"/>
                </a:moveTo>
                <a:lnTo>
                  <a:pt x="132747" y="10468"/>
                </a:lnTo>
                <a:lnTo>
                  <a:pt x="132747" y="47399"/>
                </a:lnTo>
                <a:lnTo>
                  <a:pt x="137901" y="47399"/>
                </a:lnTo>
                <a:lnTo>
                  <a:pt x="137901" y="10468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37"/>
                </a:lnTo>
                <a:lnTo>
                  <a:pt x="132155" y="4141"/>
                </a:lnTo>
                <a:lnTo>
                  <a:pt x="130023" y="6312"/>
                </a:lnTo>
                <a:lnTo>
                  <a:pt x="127831" y="8477"/>
                </a:lnTo>
                <a:lnTo>
                  <a:pt x="125343" y="10328"/>
                </a:lnTo>
                <a:lnTo>
                  <a:pt x="122542" y="11793"/>
                </a:lnTo>
                <a:lnTo>
                  <a:pt x="122440" y="17453"/>
                </a:lnTo>
                <a:lnTo>
                  <a:pt x="132747" y="10468"/>
                </a:lnTo>
                <a:lnTo>
                  <a:pt x="137901" y="10468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85024" y="5733591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94916" y="5573772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66344" y="0"/>
                </a:moveTo>
                <a:lnTo>
                  <a:pt x="61013" y="0"/>
                </a:lnTo>
                <a:lnTo>
                  <a:pt x="58465" y="932"/>
                </a:lnTo>
                <a:lnTo>
                  <a:pt x="56451" y="2796"/>
                </a:lnTo>
                <a:lnTo>
                  <a:pt x="54437" y="4594"/>
                </a:lnTo>
                <a:lnTo>
                  <a:pt x="52956" y="7258"/>
                </a:lnTo>
                <a:lnTo>
                  <a:pt x="51732" y="11187"/>
                </a:lnTo>
                <a:lnTo>
                  <a:pt x="50883" y="14050"/>
                </a:lnTo>
                <a:lnTo>
                  <a:pt x="50350" y="18512"/>
                </a:lnTo>
                <a:lnTo>
                  <a:pt x="50350" y="32962"/>
                </a:lnTo>
                <a:lnTo>
                  <a:pt x="51772" y="39355"/>
                </a:lnTo>
                <a:lnTo>
                  <a:pt x="56866" y="46547"/>
                </a:lnTo>
                <a:lnTo>
                  <a:pt x="60006" y="48212"/>
                </a:lnTo>
                <a:lnTo>
                  <a:pt x="67173" y="48212"/>
                </a:lnTo>
                <a:lnTo>
                  <a:pt x="69661" y="47279"/>
                </a:lnTo>
                <a:lnTo>
                  <a:pt x="73689" y="43550"/>
                </a:lnTo>
                <a:lnTo>
                  <a:pt x="73768" y="43417"/>
                </a:lnTo>
                <a:lnTo>
                  <a:pt x="61723" y="43417"/>
                </a:lnTo>
                <a:lnTo>
                  <a:pt x="59709" y="42152"/>
                </a:lnTo>
                <a:lnTo>
                  <a:pt x="57946" y="39355"/>
                </a:lnTo>
                <a:lnTo>
                  <a:pt x="56511" y="37024"/>
                </a:lnTo>
                <a:lnTo>
                  <a:pt x="55681" y="31897"/>
                </a:lnTo>
                <a:lnTo>
                  <a:pt x="55792" y="15715"/>
                </a:lnTo>
                <a:lnTo>
                  <a:pt x="56570" y="11054"/>
                </a:lnTo>
                <a:lnTo>
                  <a:pt x="59769" y="5926"/>
                </a:lnTo>
                <a:lnTo>
                  <a:pt x="61664" y="4794"/>
                </a:lnTo>
                <a:lnTo>
                  <a:pt x="73562" y="4794"/>
                </a:lnTo>
                <a:lnTo>
                  <a:pt x="73097" y="3995"/>
                </a:lnTo>
                <a:lnTo>
                  <a:pt x="71675" y="2530"/>
                </a:lnTo>
                <a:lnTo>
                  <a:pt x="70016" y="1531"/>
                </a:lnTo>
                <a:lnTo>
                  <a:pt x="68299" y="532"/>
                </a:lnTo>
                <a:lnTo>
                  <a:pt x="66344" y="0"/>
                </a:lnTo>
                <a:close/>
              </a:path>
              <a:path w="111760" h="48260">
                <a:moveTo>
                  <a:pt x="73562" y="4794"/>
                </a:moveTo>
                <a:lnTo>
                  <a:pt x="66403" y="4794"/>
                </a:lnTo>
                <a:lnTo>
                  <a:pt x="68417" y="6059"/>
                </a:lnTo>
                <a:lnTo>
                  <a:pt x="70016" y="8656"/>
                </a:lnTo>
                <a:lnTo>
                  <a:pt x="71675" y="11187"/>
                </a:lnTo>
                <a:lnTo>
                  <a:pt x="72355" y="15715"/>
                </a:lnTo>
                <a:lnTo>
                  <a:pt x="72435" y="31897"/>
                </a:lnTo>
                <a:lnTo>
                  <a:pt x="71675" y="37024"/>
                </a:lnTo>
                <a:lnTo>
                  <a:pt x="69975" y="39621"/>
                </a:lnTo>
                <a:lnTo>
                  <a:pt x="68417" y="42152"/>
                </a:lnTo>
                <a:lnTo>
                  <a:pt x="66462" y="43417"/>
                </a:lnTo>
                <a:lnTo>
                  <a:pt x="73768" y="43417"/>
                </a:lnTo>
                <a:lnTo>
                  <a:pt x="75229" y="40953"/>
                </a:lnTo>
                <a:lnTo>
                  <a:pt x="77243" y="34094"/>
                </a:lnTo>
                <a:lnTo>
                  <a:pt x="77776" y="29633"/>
                </a:lnTo>
                <a:lnTo>
                  <a:pt x="77688" y="18512"/>
                </a:lnTo>
                <a:lnTo>
                  <a:pt x="74222" y="5926"/>
                </a:lnTo>
                <a:lnTo>
                  <a:pt x="73562" y="4794"/>
                </a:lnTo>
                <a:close/>
              </a:path>
              <a:path w="111760" h="48260">
                <a:moveTo>
                  <a:pt x="89150" y="34161"/>
                </a:moveTo>
                <a:lnTo>
                  <a:pt x="83996" y="34960"/>
                </a:lnTo>
                <a:lnTo>
                  <a:pt x="84352" y="38889"/>
                </a:lnTo>
                <a:lnTo>
                  <a:pt x="85714" y="42085"/>
                </a:lnTo>
                <a:lnTo>
                  <a:pt x="88202" y="44549"/>
                </a:lnTo>
                <a:lnTo>
                  <a:pt x="90631" y="47013"/>
                </a:lnTo>
                <a:lnTo>
                  <a:pt x="93652" y="48212"/>
                </a:lnTo>
                <a:lnTo>
                  <a:pt x="101412" y="48212"/>
                </a:lnTo>
                <a:lnTo>
                  <a:pt x="104847" y="46813"/>
                </a:lnTo>
                <a:lnTo>
                  <a:pt x="108009" y="43417"/>
                </a:lnTo>
                <a:lnTo>
                  <a:pt x="95310" y="43417"/>
                </a:lnTo>
                <a:lnTo>
                  <a:pt x="93592" y="42684"/>
                </a:lnTo>
                <a:lnTo>
                  <a:pt x="92171" y="41286"/>
                </a:lnTo>
                <a:lnTo>
                  <a:pt x="90749" y="39821"/>
                </a:lnTo>
                <a:lnTo>
                  <a:pt x="89742" y="37424"/>
                </a:lnTo>
                <a:lnTo>
                  <a:pt x="89150" y="34161"/>
                </a:lnTo>
                <a:close/>
              </a:path>
              <a:path w="111760" h="48260">
                <a:moveTo>
                  <a:pt x="108472" y="24438"/>
                </a:moveTo>
                <a:lnTo>
                  <a:pt x="100227" y="24438"/>
                </a:lnTo>
                <a:lnTo>
                  <a:pt x="102182" y="25304"/>
                </a:lnTo>
                <a:lnTo>
                  <a:pt x="103722" y="26969"/>
                </a:lnTo>
                <a:lnTo>
                  <a:pt x="105262" y="28700"/>
                </a:lnTo>
                <a:lnTo>
                  <a:pt x="106032" y="30898"/>
                </a:lnTo>
                <a:lnTo>
                  <a:pt x="106032" y="36358"/>
                </a:lnTo>
                <a:lnTo>
                  <a:pt x="105203" y="38689"/>
                </a:lnTo>
                <a:lnTo>
                  <a:pt x="103544" y="40620"/>
                </a:lnTo>
                <a:lnTo>
                  <a:pt x="101826" y="42485"/>
                </a:lnTo>
                <a:lnTo>
                  <a:pt x="99812" y="43417"/>
                </a:lnTo>
                <a:lnTo>
                  <a:pt x="108009" y="43417"/>
                </a:lnTo>
                <a:lnTo>
                  <a:pt x="110178" y="41086"/>
                </a:lnTo>
                <a:lnTo>
                  <a:pt x="111482" y="37557"/>
                </a:lnTo>
                <a:lnTo>
                  <a:pt x="111482" y="30432"/>
                </a:lnTo>
                <a:lnTo>
                  <a:pt x="110830" y="27901"/>
                </a:lnTo>
                <a:lnTo>
                  <a:pt x="109468" y="25837"/>
                </a:lnTo>
                <a:lnTo>
                  <a:pt x="108472" y="24438"/>
                </a:lnTo>
                <a:close/>
              </a:path>
              <a:path w="111760" h="48260">
                <a:moveTo>
                  <a:pt x="95073" y="19977"/>
                </a:moveTo>
                <a:lnTo>
                  <a:pt x="94718" y="19977"/>
                </a:lnTo>
                <a:lnTo>
                  <a:pt x="94185" y="25038"/>
                </a:lnTo>
                <a:lnTo>
                  <a:pt x="95606" y="24638"/>
                </a:lnTo>
                <a:lnTo>
                  <a:pt x="96850" y="24438"/>
                </a:lnTo>
                <a:lnTo>
                  <a:pt x="108472" y="24438"/>
                </a:lnTo>
                <a:lnTo>
                  <a:pt x="108046" y="23839"/>
                </a:lnTo>
                <a:lnTo>
                  <a:pt x="106150" y="22507"/>
                </a:lnTo>
                <a:lnTo>
                  <a:pt x="103663" y="21841"/>
                </a:lnTo>
                <a:lnTo>
                  <a:pt x="105558" y="20843"/>
                </a:lnTo>
                <a:lnTo>
                  <a:pt x="106411" y="20043"/>
                </a:lnTo>
                <a:lnTo>
                  <a:pt x="95369" y="20043"/>
                </a:lnTo>
                <a:lnTo>
                  <a:pt x="95073" y="19977"/>
                </a:lnTo>
                <a:close/>
              </a:path>
              <a:path w="111760" h="48260">
                <a:moveTo>
                  <a:pt x="107155" y="4794"/>
                </a:moveTo>
                <a:lnTo>
                  <a:pt x="99279" y="4794"/>
                </a:lnTo>
                <a:lnTo>
                  <a:pt x="100938" y="5460"/>
                </a:lnTo>
                <a:lnTo>
                  <a:pt x="102241" y="6858"/>
                </a:lnTo>
                <a:lnTo>
                  <a:pt x="103485" y="8257"/>
                </a:lnTo>
                <a:lnTo>
                  <a:pt x="104136" y="9988"/>
                </a:lnTo>
                <a:lnTo>
                  <a:pt x="104136" y="14849"/>
                </a:lnTo>
                <a:lnTo>
                  <a:pt x="103248" y="16780"/>
                </a:lnTo>
                <a:lnTo>
                  <a:pt x="101530" y="18112"/>
                </a:lnTo>
                <a:lnTo>
                  <a:pt x="99753" y="19378"/>
                </a:lnTo>
                <a:lnTo>
                  <a:pt x="97798" y="20043"/>
                </a:lnTo>
                <a:lnTo>
                  <a:pt x="106411" y="20043"/>
                </a:lnTo>
                <a:lnTo>
                  <a:pt x="106980" y="19511"/>
                </a:lnTo>
                <a:lnTo>
                  <a:pt x="107987" y="17846"/>
                </a:lnTo>
                <a:lnTo>
                  <a:pt x="108935" y="16181"/>
                </a:lnTo>
                <a:lnTo>
                  <a:pt x="109468" y="14317"/>
                </a:lnTo>
                <a:lnTo>
                  <a:pt x="109432" y="9988"/>
                </a:lnTo>
                <a:lnTo>
                  <a:pt x="108935" y="8124"/>
                </a:lnTo>
                <a:lnTo>
                  <a:pt x="107928" y="6192"/>
                </a:lnTo>
                <a:lnTo>
                  <a:pt x="107155" y="4794"/>
                </a:lnTo>
                <a:close/>
              </a:path>
              <a:path w="111760" h="48260">
                <a:moveTo>
                  <a:pt x="99457" y="0"/>
                </a:moveTo>
                <a:lnTo>
                  <a:pt x="93829" y="0"/>
                </a:lnTo>
                <a:lnTo>
                  <a:pt x="91045" y="1065"/>
                </a:lnTo>
                <a:lnTo>
                  <a:pt x="88794" y="3196"/>
                </a:lnTo>
                <a:lnTo>
                  <a:pt x="86603" y="5327"/>
                </a:lnTo>
                <a:lnTo>
                  <a:pt x="85181" y="8323"/>
                </a:lnTo>
                <a:lnTo>
                  <a:pt x="84529" y="12252"/>
                </a:lnTo>
                <a:lnTo>
                  <a:pt x="89683" y="13251"/>
                </a:lnTo>
                <a:lnTo>
                  <a:pt x="90038" y="10454"/>
                </a:lnTo>
                <a:lnTo>
                  <a:pt x="90927" y="8323"/>
                </a:lnTo>
                <a:lnTo>
                  <a:pt x="92230" y="6858"/>
                </a:lnTo>
                <a:lnTo>
                  <a:pt x="93592" y="5460"/>
                </a:lnTo>
                <a:lnTo>
                  <a:pt x="95251" y="4794"/>
                </a:lnTo>
                <a:lnTo>
                  <a:pt x="107155" y="4794"/>
                </a:lnTo>
                <a:lnTo>
                  <a:pt x="106861" y="4261"/>
                </a:lnTo>
                <a:lnTo>
                  <a:pt x="105440" y="2796"/>
                </a:lnTo>
                <a:lnTo>
                  <a:pt x="101530" y="532"/>
                </a:lnTo>
                <a:lnTo>
                  <a:pt x="99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77916" y="5413953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85024" y="5254134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94916" y="5094315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55800" y="34494"/>
                </a:moveTo>
                <a:lnTo>
                  <a:pt x="50350" y="35026"/>
                </a:lnTo>
                <a:lnTo>
                  <a:pt x="50706" y="39022"/>
                </a:lnTo>
                <a:lnTo>
                  <a:pt x="52127" y="42218"/>
                </a:lnTo>
                <a:lnTo>
                  <a:pt x="54497" y="44616"/>
                </a:lnTo>
                <a:lnTo>
                  <a:pt x="56925" y="47013"/>
                </a:lnTo>
                <a:lnTo>
                  <a:pt x="60065" y="48212"/>
                </a:lnTo>
                <a:lnTo>
                  <a:pt x="68536" y="48212"/>
                </a:lnTo>
                <a:lnTo>
                  <a:pt x="72208" y="46280"/>
                </a:lnTo>
                <a:lnTo>
                  <a:pt x="74219" y="43417"/>
                </a:lnTo>
                <a:lnTo>
                  <a:pt x="61783" y="43417"/>
                </a:lnTo>
                <a:lnTo>
                  <a:pt x="60065" y="42684"/>
                </a:lnTo>
                <a:lnTo>
                  <a:pt x="58584" y="41219"/>
                </a:lnTo>
                <a:lnTo>
                  <a:pt x="57103" y="39688"/>
                </a:lnTo>
                <a:lnTo>
                  <a:pt x="56214" y="37490"/>
                </a:lnTo>
                <a:lnTo>
                  <a:pt x="55800" y="34494"/>
                </a:lnTo>
                <a:close/>
              </a:path>
              <a:path w="111760" h="48260">
                <a:moveTo>
                  <a:pt x="75211" y="21242"/>
                </a:moveTo>
                <a:lnTo>
                  <a:pt x="66462" y="21242"/>
                </a:lnTo>
                <a:lnTo>
                  <a:pt x="68595" y="22174"/>
                </a:lnTo>
                <a:lnTo>
                  <a:pt x="70253" y="24106"/>
                </a:lnTo>
                <a:lnTo>
                  <a:pt x="71912" y="25970"/>
                </a:lnTo>
                <a:lnTo>
                  <a:pt x="72741" y="28634"/>
                </a:lnTo>
                <a:lnTo>
                  <a:pt x="72643" y="35692"/>
                </a:lnTo>
                <a:lnTo>
                  <a:pt x="71912" y="38156"/>
                </a:lnTo>
                <a:lnTo>
                  <a:pt x="68476" y="42418"/>
                </a:lnTo>
                <a:lnTo>
                  <a:pt x="66344" y="43417"/>
                </a:lnTo>
                <a:lnTo>
                  <a:pt x="74219" y="43417"/>
                </a:lnTo>
                <a:lnTo>
                  <a:pt x="77125" y="39355"/>
                </a:lnTo>
                <a:lnTo>
                  <a:pt x="78191" y="35692"/>
                </a:lnTo>
                <a:lnTo>
                  <a:pt x="78191" y="26902"/>
                </a:lnTo>
                <a:lnTo>
                  <a:pt x="76947" y="23240"/>
                </a:lnTo>
                <a:lnTo>
                  <a:pt x="75211" y="21242"/>
                </a:lnTo>
                <a:close/>
              </a:path>
              <a:path w="111760" h="48260">
                <a:moveTo>
                  <a:pt x="76236" y="865"/>
                </a:moveTo>
                <a:lnTo>
                  <a:pt x="55385" y="865"/>
                </a:lnTo>
                <a:lnTo>
                  <a:pt x="51298" y="25104"/>
                </a:lnTo>
                <a:lnTo>
                  <a:pt x="56155" y="25770"/>
                </a:lnTo>
                <a:lnTo>
                  <a:pt x="56925" y="24438"/>
                </a:lnTo>
                <a:lnTo>
                  <a:pt x="57932" y="23306"/>
                </a:lnTo>
                <a:lnTo>
                  <a:pt x="59295" y="22507"/>
                </a:lnTo>
                <a:lnTo>
                  <a:pt x="60598" y="21642"/>
                </a:lnTo>
                <a:lnTo>
                  <a:pt x="62138" y="21242"/>
                </a:lnTo>
                <a:lnTo>
                  <a:pt x="75211" y="21242"/>
                </a:lnTo>
                <a:lnTo>
                  <a:pt x="73274" y="19045"/>
                </a:lnTo>
                <a:lnTo>
                  <a:pt x="57221" y="19045"/>
                </a:lnTo>
                <a:lnTo>
                  <a:pt x="59472" y="6392"/>
                </a:lnTo>
                <a:lnTo>
                  <a:pt x="76236" y="6392"/>
                </a:lnTo>
                <a:lnTo>
                  <a:pt x="76236" y="865"/>
                </a:lnTo>
                <a:close/>
              </a:path>
              <a:path w="111760" h="48260">
                <a:moveTo>
                  <a:pt x="68832" y="16115"/>
                </a:moveTo>
                <a:lnTo>
                  <a:pt x="62375" y="16115"/>
                </a:lnTo>
                <a:lnTo>
                  <a:pt x="59769" y="17113"/>
                </a:lnTo>
                <a:lnTo>
                  <a:pt x="57221" y="19045"/>
                </a:lnTo>
                <a:lnTo>
                  <a:pt x="73274" y="19045"/>
                </a:lnTo>
                <a:lnTo>
                  <a:pt x="71912" y="17513"/>
                </a:lnTo>
                <a:lnTo>
                  <a:pt x="68832" y="16115"/>
                </a:lnTo>
                <a:close/>
              </a:path>
              <a:path w="111760" h="48260">
                <a:moveTo>
                  <a:pt x="89150" y="34161"/>
                </a:moveTo>
                <a:lnTo>
                  <a:pt x="83996" y="34960"/>
                </a:lnTo>
                <a:lnTo>
                  <a:pt x="84352" y="38889"/>
                </a:lnTo>
                <a:lnTo>
                  <a:pt x="85714" y="42085"/>
                </a:lnTo>
                <a:lnTo>
                  <a:pt x="88202" y="44549"/>
                </a:lnTo>
                <a:lnTo>
                  <a:pt x="90631" y="47013"/>
                </a:lnTo>
                <a:lnTo>
                  <a:pt x="93652" y="48212"/>
                </a:lnTo>
                <a:lnTo>
                  <a:pt x="101412" y="48212"/>
                </a:lnTo>
                <a:lnTo>
                  <a:pt x="104847" y="46813"/>
                </a:lnTo>
                <a:lnTo>
                  <a:pt x="108009" y="43417"/>
                </a:lnTo>
                <a:lnTo>
                  <a:pt x="95310" y="43417"/>
                </a:lnTo>
                <a:lnTo>
                  <a:pt x="93592" y="42684"/>
                </a:lnTo>
                <a:lnTo>
                  <a:pt x="92171" y="41286"/>
                </a:lnTo>
                <a:lnTo>
                  <a:pt x="90749" y="39821"/>
                </a:lnTo>
                <a:lnTo>
                  <a:pt x="89742" y="37424"/>
                </a:lnTo>
                <a:lnTo>
                  <a:pt x="89150" y="34161"/>
                </a:lnTo>
                <a:close/>
              </a:path>
              <a:path w="111760" h="48260">
                <a:moveTo>
                  <a:pt x="108472" y="24438"/>
                </a:moveTo>
                <a:lnTo>
                  <a:pt x="100227" y="24438"/>
                </a:lnTo>
                <a:lnTo>
                  <a:pt x="102182" y="25304"/>
                </a:lnTo>
                <a:lnTo>
                  <a:pt x="103722" y="26969"/>
                </a:lnTo>
                <a:lnTo>
                  <a:pt x="105262" y="28700"/>
                </a:lnTo>
                <a:lnTo>
                  <a:pt x="106032" y="30898"/>
                </a:lnTo>
                <a:lnTo>
                  <a:pt x="106032" y="36358"/>
                </a:lnTo>
                <a:lnTo>
                  <a:pt x="105203" y="38689"/>
                </a:lnTo>
                <a:lnTo>
                  <a:pt x="103544" y="40620"/>
                </a:lnTo>
                <a:lnTo>
                  <a:pt x="101826" y="42485"/>
                </a:lnTo>
                <a:lnTo>
                  <a:pt x="99812" y="43417"/>
                </a:lnTo>
                <a:lnTo>
                  <a:pt x="108009" y="43417"/>
                </a:lnTo>
                <a:lnTo>
                  <a:pt x="110178" y="41086"/>
                </a:lnTo>
                <a:lnTo>
                  <a:pt x="111482" y="37557"/>
                </a:lnTo>
                <a:lnTo>
                  <a:pt x="111482" y="30432"/>
                </a:lnTo>
                <a:lnTo>
                  <a:pt x="110830" y="27901"/>
                </a:lnTo>
                <a:lnTo>
                  <a:pt x="109468" y="25837"/>
                </a:lnTo>
                <a:lnTo>
                  <a:pt x="108472" y="24438"/>
                </a:lnTo>
                <a:close/>
              </a:path>
              <a:path w="111760" h="48260">
                <a:moveTo>
                  <a:pt x="95073" y="19977"/>
                </a:moveTo>
                <a:lnTo>
                  <a:pt x="94718" y="19977"/>
                </a:lnTo>
                <a:lnTo>
                  <a:pt x="94185" y="25038"/>
                </a:lnTo>
                <a:lnTo>
                  <a:pt x="95606" y="24638"/>
                </a:lnTo>
                <a:lnTo>
                  <a:pt x="96850" y="24438"/>
                </a:lnTo>
                <a:lnTo>
                  <a:pt x="108472" y="24438"/>
                </a:lnTo>
                <a:lnTo>
                  <a:pt x="108046" y="23839"/>
                </a:lnTo>
                <a:lnTo>
                  <a:pt x="106150" y="22507"/>
                </a:lnTo>
                <a:lnTo>
                  <a:pt x="103663" y="21841"/>
                </a:lnTo>
                <a:lnTo>
                  <a:pt x="105558" y="20843"/>
                </a:lnTo>
                <a:lnTo>
                  <a:pt x="106411" y="20043"/>
                </a:lnTo>
                <a:lnTo>
                  <a:pt x="95369" y="20043"/>
                </a:lnTo>
                <a:lnTo>
                  <a:pt x="95073" y="19977"/>
                </a:lnTo>
                <a:close/>
              </a:path>
              <a:path w="111760" h="48260">
                <a:moveTo>
                  <a:pt x="107155" y="4794"/>
                </a:moveTo>
                <a:lnTo>
                  <a:pt x="99279" y="4794"/>
                </a:lnTo>
                <a:lnTo>
                  <a:pt x="100938" y="5460"/>
                </a:lnTo>
                <a:lnTo>
                  <a:pt x="102241" y="6858"/>
                </a:lnTo>
                <a:lnTo>
                  <a:pt x="103485" y="8257"/>
                </a:lnTo>
                <a:lnTo>
                  <a:pt x="104136" y="9988"/>
                </a:lnTo>
                <a:lnTo>
                  <a:pt x="104136" y="14849"/>
                </a:lnTo>
                <a:lnTo>
                  <a:pt x="103248" y="16780"/>
                </a:lnTo>
                <a:lnTo>
                  <a:pt x="101530" y="18112"/>
                </a:lnTo>
                <a:lnTo>
                  <a:pt x="99753" y="19378"/>
                </a:lnTo>
                <a:lnTo>
                  <a:pt x="97798" y="20043"/>
                </a:lnTo>
                <a:lnTo>
                  <a:pt x="106411" y="20043"/>
                </a:lnTo>
                <a:lnTo>
                  <a:pt x="106980" y="19511"/>
                </a:lnTo>
                <a:lnTo>
                  <a:pt x="107987" y="17846"/>
                </a:lnTo>
                <a:lnTo>
                  <a:pt x="108935" y="16181"/>
                </a:lnTo>
                <a:lnTo>
                  <a:pt x="109468" y="14317"/>
                </a:lnTo>
                <a:lnTo>
                  <a:pt x="109432" y="9988"/>
                </a:lnTo>
                <a:lnTo>
                  <a:pt x="108935" y="8124"/>
                </a:lnTo>
                <a:lnTo>
                  <a:pt x="107928" y="6192"/>
                </a:lnTo>
                <a:lnTo>
                  <a:pt x="107155" y="4794"/>
                </a:lnTo>
                <a:close/>
              </a:path>
              <a:path w="111760" h="48260">
                <a:moveTo>
                  <a:pt x="99457" y="0"/>
                </a:moveTo>
                <a:lnTo>
                  <a:pt x="93829" y="0"/>
                </a:lnTo>
                <a:lnTo>
                  <a:pt x="91045" y="1065"/>
                </a:lnTo>
                <a:lnTo>
                  <a:pt x="88794" y="3196"/>
                </a:lnTo>
                <a:lnTo>
                  <a:pt x="86603" y="5327"/>
                </a:lnTo>
                <a:lnTo>
                  <a:pt x="85181" y="8323"/>
                </a:lnTo>
                <a:lnTo>
                  <a:pt x="84529" y="12252"/>
                </a:lnTo>
                <a:lnTo>
                  <a:pt x="89683" y="13251"/>
                </a:lnTo>
                <a:lnTo>
                  <a:pt x="90038" y="10454"/>
                </a:lnTo>
                <a:lnTo>
                  <a:pt x="90927" y="8323"/>
                </a:lnTo>
                <a:lnTo>
                  <a:pt x="92230" y="6858"/>
                </a:lnTo>
                <a:lnTo>
                  <a:pt x="93592" y="5460"/>
                </a:lnTo>
                <a:lnTo>
                  <a:pt x="95251" y="4794"/>
                </a:lnTo>
                <a:lnTo>
                  <a:pt x="107155" y="4794"/>
                </a:lnTo>
                <a:lnTo>
                  <a:pt x="106861" y="4261"/>
                </a:lnTo>
                <a:lnTo>
                  <a:pt x="105440" y="2796"/>
                </a:lnTo>
                <a:lnTo>
                  <a:pt x="101530" y="532"/>
                </a:lnTo>
                <a:lnTo>
                  <a:pt x="99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85024" y="4934496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4916" y="4774678"/>
            <a:ext cx="111125" cy="48260"/>
          </a:xfrm>
          <a:custGeom>
            <a:avLst/>
            <a:gdLst/>
            <a:ahLst/>
            <a:cxnLst/>
            <a:rect l="l" t="t" r="r" b="b"/>
            <a:pathLst>
              <a:path w="111125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125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125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125" h="48260">
                <a:moveTo>
                  <a:pt x="66344" y="0"/>
                </a:moveTo>
                <a:lnTo>
                  <a:pt x="61013" y="0"/>
                </a:lnTo>
                <a:lnTo>
                  <a:pt x="58465" y="932"/>
                </a:lnTo>
                <a:lnTo>
                  <a:pt x="56451" y="2796"/>
                </a:lnTo>
                <a:lnTo>
                  <a:pt x="54437" y="4594"/>
                </a:lnTo>
                <a:lnTo>
                  <a:pt x="52956" y="7258"/>
                </a:lnTo>
                <a:lnTo>
                  <a:pt x="51732" y="11187"/>
                </a:lnTo>
                <a:lnTo>
                  <a:pt x="50883" y="14050"/>
                </a:lnTo>
                <a:lnTo>
                  <a:pt x="50350" y="18512"/>
                </a:lnTo>
                <a:lnTo>
                  <a:pt x="50350" y="32962"/>
                </a:lnTo>
                <a:lnTo>
                  <a:pt x="51772" y="39355"/>
                </a:lnTo>
                <a:lnTo>
                  <a:pt x="56866" y="46547"/>
                </a:lnTo>
                <a:lnTo>
                  <a:pt x="60006" y="48212"/>
                </a:lnTo>
                <a:lnTo>
                  <a:pt x="67173" y="48212"/>
                </a:lnTo>
                <a:lnTo>
                  <a:pt x="69661" y="47279"/>
                </a:lnTo>
                <a:lnTo>
                  <a:pt x="73689" y="43550"/>
                </a:lnTo>
                <a:lnTo>
                  <a:pt x="73768" y="43417"/>
                </a:lnTo>
                <a:lnTo>
                  <a:pt x="61723" y="43417"/>
                </a:lnTo>
                <a:lnTo>
                  <a:pt x="59709" y="42152"/>
                </a:lnTo>
                <a:lnTo>
                  <a:pt x="57946" y="39355"/>
                </a:lnTo>
                <a:lnTo>
                  <a:pt x="56511" y="37024"/>
                </a:lnTo>
                <a:lnTo>
                  <a:pt x="55681" y="31897"/>
                </a:lnTo>
                <a:lnTo>
                  <a:pt x="55792" y="15715"/>
                </a:lnTo>
                <a:lnTo>
                  <a:pt x="56570" y="11054"/>
                </a:lnTo>
                <a:lnTo>
                  <a:pt x="59769" y="5926"/>
                </a:lnTo>
                <a:lnTo>
                  <a:pt x="61664" y="4794"/>
                </a:lnTo>
                <a:lnTo>
                  <a:pt x="73562" y="4794"/>
                </a:lnTo>
                <a:lnTo>
                  <a:pt x="73097" y="3995"/>
                </a:lnTo>
                <a:lnTo>
                  <a:pt x="71675" y="2530"/>
                </a:lnTo>
                <a:lnTo>
                  <a:pt x="70016" y="1531"/>
                </a:lnTo>
                <a:lnTo>
                  <a:pt x="68299" y="532"/>
                </a:lnTo>
                <a:lnTo>
                  <a:pt x="66344" y="0"/>
                </a:lnTo>
                <a:close/>
              </a:path>
              <a:path w="111125" h="48260">
                <a:moveTo>
                  <a:pt x="73562" y="4794"/>
                </a:moveTo>
                <a:lnTo>
                  <a:pt x="66403" y="4794"/>
                </a:lnTo>
                <a:lnTo>
                  <a:pt x="68417" y="6059"/>
                </a:lnTo>
                <a:lnTo>
                  <a:pt x="70016" y="8656"/>
                </a:lnTo>
                <a:lnTo>
                  <a:pt x="71675" y="11187"/>
                </a:lnTo>
                <a:lnTo>
                  <a:pt x="72355" y="15715"/>
                </a:lnTo>
                <a:lnTo>
                  <a:pt x="72435" y="31897"/>
                </a:lnTo>
                <a:lnTo>
                  <a:pt x="71675" y="37024"/>
                </a:lnTo>
                <a:lnTo>
                  <a:pt x="69975" y="39621"/>
                </a:lnTo>
                <a:lnTo>
                  <a:pt x="68417" y="42152"/>
                </a:lnTo>
                <a:lnTo>
                  <a:pt x="66462" y="43417"/>
                </a:lnTo>
                <a:lnTo>
                  <a:pt x="73768" y="43417"/>
                </a:lnTo>
                <a:lnTo>
                  <a:pt x="75229" y="40953"/>
                </a:lnTo>
                <a:lnTo>
                  <a:pt x="77243" y="34094"/>
                </a:lnTo>
                <a:lnTo>
                  <a:pt x="77776" y="29633"/>
                </a:lnTo>
                <a:lnTo>
                  <a:pt x="77688" y="18512"/>
                </a:lnTo>
                <a:lnTo>
                  <a:pt x="74222" y="5926"/>
                </a:lnTo>
                <a:lnTo>
                  <a:pt x="73562" y="4794"/>
                </a:lnTo>
                <a:close/>
              </a:path>
              <a:path w="111125" h="48260">
                <a:moveTo>
                  <a:pt x="108450" y="4794"/>
                </a:moveTo>
                <a:lnTo>
                  <a:pt x="100168" y="4794"/>
                </a:lnTo>
                <a:lnTo>
                  <a:pt x="102063" y="5593"/>
                </a:lnTo>
                <a:lnTo>
                  <a:pt x="104966" y="8723"/>
                </a:lnTo>
                <a:lnTo>
                  <a:pt x="105736" y="10654"/>
                </a:lnTo>
                <a:lnTo>
                  <a:pt x="105736" y="15182"/>
                </a:lnTo>
                <a:lnTo>
                  <a:pt x="91104" y="32629"/>
                </a:lnTo>
                <a:lnTo>
                  <a:pt x="88854" y="35026"/>
                </a:lnTo>
                <a:lnTo>
                  <a:pt x="85773" y="39155"/>
                </a:lnTo>
                <a:lnTo>
                  <a:pt x="84648" y="41219"/>
                </a:lnTo>
                <a:lnTo>
                  <a:pt x="83937" y="43350"/>
                </a:lnTo>
                <a:lnTo>
                  <a:pt x="83463" y="44682"/>
                </a:lnTo>
                <a:lnTo>
                  <a:pt x="83345" y="47412"/>
                </a:lnTo>
                <a:lnTo>
                  <a:pt x="111067" y="47412"/>
                </a:lnTo>
                <a:lnTo>
                  <a:pt x="111067" y="41819"/>
                </a:lnTo>
                <a:lnTo>
                  <a:pt x="90453" y="41819"/>
                </a:lnTo>
                <a:lnTo>
                  <a:pt x="91045" y="40753"/>
                </a:lnTo>
                <a:lnTo>
                  <a:pt x="91756" y="39754"/>
                </a:lnTo>
                <a:lnTo>
                  <a:pt x="93533" y="37624"/>
                </a:lnTo>
                <a:lnTo>
                  <a:pt x="102300" y="29233"/>
                </a:lnTo>
                <a:lnTo>
                  <a:pt x="104966" y="26436"/>
                </a:lnTo>
                <a:lnTo>
                  <a:pt x="110970" y="15182"/>
                </a:lnTo>
                <a:lnTo>
                  <a:pt x="110857" y="8989"/>
                </a:lnTo>
                <a:lnTo>
                  <a:pt x="109823" y="6259"/>
                </a:lnTo>
                <a:lnTo>
                  <a:pt x="108450" y="4794"/>
                </a:lnTo>
                <a:close/>
              </a:path>
              <a:path w="111125" h="48260">
                <a:moveTo>
                  <a:pt x="101945" y="0"/>
                </a:moveTo>
                <a:lnTo>
                  <a:pt x="93948" y="0"/>
                </a:lnTo>
                <a:lnTo>
                  <a:pt x="90749" y="1132"/>
                </a:lnTo>
                <a:lnTo>
                  <a:pt x="86010" y="5793"/>
                </a:lnTo>
                <a:lnTo>
                  <a:pt x="84648" y="9189"/>
                </a:lnTo>
                <a:lnTo>
                  <a:pt x="84292" y="13651"/>
                </a:lnTo>
                <a:lnTo>
                  <a:pt x="89564" y="14250"/>
                </a:lnTo>
                <a:lnTo>
                  <a:pt x="89624" y="11320"/>
                </a:lnTo>
                <a:lnTo>
                  <a:pt x="90394" y="8989"/>
                </a:lnTo>
                <a:lnTo>
                  <a:pt x="93355" y="5660"/>
                </a:lnTo>
                <a:lnTo>
                  <a:pt x="95310" y="4794"/>
                </a:lnTo>
                <a:lnTo>
                  <a:pt x="108450" y="4794"/>
                </a:lnTo>
                <a:lnTo>
                  <a:pt x="105143" y="1265"/>
                </a:lnTo>
                <a:lnTo>
                  <a:pt x="101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896" y="4410490"/>
            <a:ext cx="314898" cy="25258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115601" y="6053228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25"/>
                </a:lnTo>
                <a:lnTo>
                  <a:pt x="4087" y="4614"/>
                </a:lnTo>
                <a:lnTo>
                  <a:pt x="2547" y="7238"/>
                </a:lnTo>
                <a:lnTo>
                  <a:pt x="533" y="14044"/>
                </a:lnTo>
                <a:lnTo>
                  <a:pt x="0" y="18538"/>
                </a:lnTo>
                <a:lnTo>
                  <a:pt x="0" y="32982"/>
                </a:lnTo>
                <a:lnTo>
                  <a:pt x="1362" y="39382"/>
                </a:lnTo>
                <a:lnTo>
                  <a:pt x="6456" y="46573"/>
                </a:lnTo>
                <a:lnTo>
                  <a:pt x="9655" y="48205"/>
                </a:lnTo>
                <a:lnTo>
                  <a:pt x="16763" y="48205"/>
                </a:lnTo>
                <a:lnTo>
                  <a:pt x="19310" y="47273"/>
                </a:lnTo>
                <a:lnTo>
                  <a:pt x="23338" y="43563"/>
                </a:lnTo>
                <a:lnTo>
                  <a:pt x="11314" y="43437"/>
                </a:lnTo>
                <a:lnTo>
                  <a:pt x="9300" y="42152"/>
                </a:lnTo>
                <a:lnTo>
                  <a:pt x="6097" y="36998"/>
                </a:lnTo>
                <a:lnTo>
                  <a:pt x="5272" y="31863"/>
                </a:lnTo>
                <a:lnTo>
                  <a:pt x="5380" y="15722"/>
                </a:lnTo>
                <a:lnTo>
                  <a:pt x="6160" y="11054"/>
                </a:lnTo>
                <a:lnTo>
                  <a:pt x="7937" y="8177"/>
                </a:lnTo>
                <a:lnTo>
                  <a:pt x="9359" y="5926"/>
                </a:lnTo>
                <a:lnTo>
                  <a:pt x="11254" y="4794"/>
                </a:lnTo>
                <a:lnTo>
                  <a:pt x="23176" y="4794"/>
                </a:lnTo>
                <a:lnTo>
                  <a:pt x="22746" y="4022"/>
                </a:lnTo>
                <a:lnTo>
                  <a:pt x="21324" y="2550"/>
                </a:lnTo>
                <a:lnTo>
                  <a:pt x="17889" y="512"/>
                </a:lnTo>
                <a:lnTo>
                  <a:pt x="15934" y="0"/>
                </a:lnTo>
                <a:close/>
              </a:path>
              <a:path w="111760" h="48260">
                <a:moveTo>
                  <a:pt x="23176" y="4794"/>
                </a:moveTo>
                <a:lnTo>
                  <a:pt x="16052" y="4794"/>
                </a:lnTo>
                <a:lnTo>
                  <a:pt x="18066" y="6073"/>
                </a:lnTo>
                <a:lnTo>
                  <a:pt x="21265" y="11187"/>
                </a:lnTo>
                <a:lnTo>
                  <a:pt x="21994" y="15722"/>
                </a:lnTo>
                <a:lnTo>
                  <a:pt x="22091" y="31863"/>
                </a:lnTo>
                <a:lnTo>
                  <a:pt x="21249" y="37024"/>
                </a:lnTo>
                <a:lnTo>
                  <a:pt x="18066" y="42152"/>
                </a:lnTo>
                <a:lnTo>
                  <a:pt x="16052" y="43437"/>
                </a:lnTo>
                <a:lnTo>
                  <a:pt x="23410" y="43437"/>
                </a:lnTo>
                <a:lnTo>
                  <a:pt x="24819" y="40933"/>
                </a:lnTo>
                <a:lnTo>
                  <a:pt x="26043" y="36998"/>
                </a:lnTo>
                <a:lnTo>
                  <a:pt x="26893" y="34127"/>
                </a:lnTo>
                <a:lnTo>
                  <a:pt x="27367" y="29653"/>
                </a:lnTo>
                <a:lnTo>
                  <a:pt x="27295" y="18538"/>
                </a:lnTo>
                <a:lnTo>
                  <a:pt x="27070" y="15722"/>
                </a:lnTo>
                <a:lnTo>
                  <a:pt x="26419" y="12958"/>
                </a:lnTo>
                <a:lnTo>
                  <a:pt x="25826" y="10201"/>
                </a:lnTo>
                <a:lnTo>
                  <a:pt x="24938" y="7864"/>
                </a:lnTo>
                <a:lnTo>
                  <a:pt x="23805" y="5926"/>
                </a:lnTo>
                <a:lnTo>
                  <a:pt x="23176" y="4794"/>
                </a:lnTo>
                <a:close/>
              </a:path>
              <a:path w="111760" h="48260">
                <a:moveTo>
                  <a:pt x="42353" y="40793"/>
                </a:moveTo>
                <a:lnTo>
                  <a:pt x="36489" y="40793"/>
                </a:lnTo>
                <a:lnTo>
                  <a:pt x="36489" y="47399"/>
                </a:lnTo>
                <a:lnTo>
                  <a:pt x="42353" y="47399"/>
                </a:lnTo>
                <a:lnTo>
                  <a:pt x="42353" y="40793"/>
                </a:lnTo>
                <a:close/>
              </a:path>
              <a:path w="111760" h="48260">
                <a:moveTo>
                  <a:pt x="67765" y="0"/>
                </a:moveTo>
                <a:lnTo>
                  <a:pt x="60420" y="0"/>
                </a:lnTo>
                <a:lnTo>
                  <a:pt x="57518" y="1172"/>
                </a:lnTo>
                <a:lnTo>
                  <a:pt x="53134" y="5846"/>
                </a:lnTo>
                <a:lnTo>
                  <a:pt x="52144" y="8390"/>
                </a:lnTo>
                <a:lnTo>
                  <a:pt x="52029" y="14523"/>
                </a:lnTo>
                <a:lnTo>
                  <a:pt x="52558" y="16428"/>
                </a:lnTo>
                <a:lnTo>
                  <a:pt x="53558" y="18046"/>
                </a:lnTo>
                <a:lnTo>
                  <a:pt x="54623" y="19671"/>
                </a:lnTo>
                <a:lnTo>
                  <a:pt x="56155" y="20916"/>
                </a:lnTo>
                <a:lnTo>
                  <a:pt x="58288" y="21801"/>
                </a:lnTo>
                <a:lnTo>
                  <a:pt x="55741" y="22547"/>
                </a:lnTo>
                <a:lnTo>
                  <a:pt x="53786" y="23959"/>
                </a:lnTo>
                <a:lnTo>
                  <a:pt x="52423" y="26030"/>
                </a:lnTo>
                <a:lnTo>
                  <a:pt x="51002" y="28108"/>
                </a:lnTo>
                <a:lnTo>
                  <a:pt x="50350" y="30678"/>
                </a:lnTo>
                <a:lnTo>
                  <a:pt x="50379" y="37943"/>
                </a:lnTo>
                <a:lnTo>
                  <a:pt x="51594" y="41306"/>
                </a:lnTo>
                <a:lnTo>
                  <a:pt x="56688" y="46826"/>
                </a:lnTo>
                <a:lnTo>
                  <a:pt x="60006" y="48205"/>
                </a:lnTo>
                <a:lnTo>
                  <a:pt x="68299" y="48205"/>
                </a:lnTo>
                <a:lnTo>
                  <a:pt x="71616" y="46826"/>
                </a:lnTo>
                <a:lnTo>
                  <a:pt x="74759" y="43437"/>
                </a:lnTo>
                <a:lnTo>
                  <a:pt x="62612" y="43437"/>
                </a:lnTo>
                <a:lnTo>
                  <a:pt x="61131" y="43011"/>
                </a:lnTo>
                <a:lnTo>
                  <a:pt x="58394" y="41306"/>
                </a:lnTo>
                <a:lnTo>
                  <a:pt x="57340" y="40121"/>
                </a:lnTo>
                <a:lnTo>
                  <a:pt x="56688" y="38576"/>
                </a:lnTo>
                <a:lnTo>
                  <a:pt x="55978" y="37031"/>
                </a:lnTo>
                <a:lnTo>
                  <a:pt x="55622" y="35433"/>
                </a:lnTo>
                <a:lnTo>
                  <a:pt x="55652" y="30984"/>
                </a:lnTo>
                <a:lnTo>
                  <a:pt x="56392" y="28820"/>
                </a:lnTo>
                <a:lnTo>
                  <a:pt x="59591" y="25211"/>
                </a:lnTo>
                <a:lnTo>
                  <a:pt x="61605" y="24312"/>
                </a:lnTo>
                <a:lnTo>
                  <a:pt x="74667" y="24312"/>
                </a:lnTo>
                <a:lnTo>
                  <a:pt x="72682" y="22740"/>
                </a:lnTo>
                <a:lnTo>
                  <a:pt x="70076" y="21801"/>
                </a:lnTo>
                <a:lnTo>
                  <a:pt x="72149" y="20916"/>
                </a:lnTo>
                <a:lnTo>
                  <a:pt x="73689" y="19671"/>
                </a:lnTo>
                <a:lnTo>
                  <a:pt x="62138" y="19577"/>
                </a:lnTo>
                <a:lnTo>
                  <a:pt x="60479" y="18871"/>
                </a:lnTo>
                <a:lnTo>
                  <a:pt x="59176" y="17453"/>
                </a:lnTo>
                <a:lnTo>
                  <a:pt x="57932" y="16035"/>
                </a:lnTo>
                <a:lnTo>
                  <a:pt x="57392" y="14523"/>
                </a:lnTo>
                <a:lnTo>
                  <a:pt x="57281" y="10001"/>
                </a:lnTo>
                <a:lnTo>
                  <a:pt x="57932" y="8310"/>
                </a:lnTo>
                <a:lnTo>
                  <a:pt x="60539" y="5473"/>
                </a:lnTo>
                <a:lnTo>
                  <a:pt x="62138" y="4767"/>
                </a:lnTo>
                <a:lnTo>
                  <a:pt x="74024" y="4767"/>
                </a:lnTo>
                <a:lnTo>
                  <a:pt x="70668" y="1198"/>
                </a:lnTo>
                <a:lnTo>
                  <a:pt x="67765" y="0"/>
                </a:lnTo>
                <a:close/>
              </a:path>
              <a:path w="111760" h="48260">
                <a:moveTo>
                  <a:pt x="74667" y="24312"/>
                </a:moveTo>
                <a:lnTo>
                  <a:pt x="66522" y="24312"/>
                </a:lnTo>
                <a:lnTo>
                  <a:pt x="68595" y="25224"/>
                </a:lnTo>
                <a:lnTo>
                  <a:pt x="71912" y="28873"/>
                </a:lnTo>
                <a:lnTo>
                  <a:pt x="72562" y="30678"/>
                </a:lnTo>
                <a:lnTo>
                  <a:pt x="72627" y="37031"/>
                </a:lnTo>
                <a:lnTo>
                  <a:pt x="71912" y="38982"/>
                </a:lnTo>
                <a:lnTo>
                  <a:pt x="68713" y="42545"/>
                </a:lnTo>
                <a:lnTo>
                  <a:pt x="66699" y="43437"/>
                </a:lnTo>
                <a:lnTo>
                  <a:pt x="74759" y="43437"/>
                </a:lnTo>
                <a:lnTo>
                  <a:pt x="76720" y="41306"/>
                </a:lnTo>
                <a:lnTo>
                  <a:pt x="78013" y="37943"/>
                </a:lnTo>
                <a:lnTo>
                  <a:pt x="77927" y="30678"/>
                </a:lnTo>
                <a:lnTo>
                  <a:pt x="77302" y="28474"/>
                </a:lnTo>
                <a:lnTo>
                  <a:pt x="75999" y="26370"/>
                </a:lnTo>
                <a:lnTo>
                  <a:pt x="74667" y="24312"/>
                </a:lnTo>
                <a:close/>
              </a:path>
              <a:path w="111760" h="48260">
                <a:moveTo>
                  <a:pt x="74024" y="4767"/>
                </a:moveTo>
                <a:lnTo>
                  <a:pt x="66048" y="4767"/>
                </a:lnTo>
                <a:lnTo>
                  <a:pt x="67706" y="5487"/>
                </a:lnTo>
                <a:lnTo>
                  <a:pt x="70313" y="8390"/>
                </a:lnTo>
                <a:lnTo>
                  <a:pt x="70901" y="10001"/>
                </a:lnTo>
                <a:lnTo>
                  <a:pt x="70894" y="14523"/>
                </a:lnTo>
                <a:lnTo>
                  <a:pt x="70313" y="16061"/>
                </a:lnTo>
                <a:lnTo>
                  <a:pt x="67825" y="18871"/>
                </a:lnTo>
                <a:lnTo>
                  <a:pt x="66166" y="19577"/>
                </a:lnTo>
                <a:lnTo>
                  <a:pt x="73750" y="19577"/>
                </a:lnTo>
                <a:lnTo>
                  <a:pt x="74764" y="18032"/>
                </a:lnTo>
                <a:lnTo>
                  <a:pt x="75762" y="16428"/>
                </a:lnTo>
                <a:lnTo>
                  <a:pt x="76295" y="14523"/>
                </a:lnTo>
                <a:lnTo>
                  <a:pt x="76234" y="8736"/>
                </a:lnTo>
                <a:lnTo>
                  <a:pt x="75170" y="5986"/>
                </a:lnTo>
                <a:lnTo>
                  <a:pt x="74024" y="4767"/>
                </a:lnTo>
                <a:close/>
              </a:path>
              <a:path w="111760" h="48260">
                <a:moveTo>
                  <a:pt x="89150" y="34161"/>
                </a:moveTo>
                <a:lnTo>
                  <a:pt x="83996" y="34933"/>
                </a:lnTo>
                <a:lnTo>
                  <a:pt x="84352" y="38862"/>
                </a:lnTo>
                <a:lnTo>
                  <a:pt x="85714" y="42065"/>
                </a:lnTo>
                <a:lnTo>
                  <a:pt x="88202" y="44529"/>
                </a:lnTo>
                <a:lnTo>
                  <a:pt x="90631" y="47000"/>
                </a:lnTo>
                <a:lnTo>
                  <a:pt x="93652" y="48231"/>
                </a:lnTo>
                <a:lnTo>
                  <a:pt x="101412" y="48231"/>
                </a:lnTo>
                <a:lnTo>
                  <a:pt x="104847" y="46800"/>
                </a:lnTo>
                <a:lnTo>
                  <a:pt x="107978" y="43437"/>
                </a:lnTo>
                <a:lnTo>
                  <a:pt x="95310" y="43437"/>
                </a:lnTo>
                <a:lnTo>
                  <a:pt x="93592" y="42711"/>
                </a:lnTo>
                <a:lnTo>
                  <a:pt x="90749" y="39814"/>
                </a:lnTo>
                <a:lnTo>
                  <a:pt x="89742" y="37450"/>
                </a:lnTo>
                <a:lnTo>
                  <a:pt x="89150" y="34161"/>
                </a:lnTo>
                <a:close/>
              </a:path>
              <a:path w="111760" h="48260">
                <a:moveTo>
                  <a:pt x="108462" y="24405"/>
                </a:moveTo>
                <a:lnTo>
                  <a:pt x="100227" y="24405"/>
                </a:lnTo>
                <a:lnTo>
                  <a:pt x="102182" y="25271"/>
                </a:lnTo>
                <a:lnTo>
                  <a:pt x="105262" y="28727"/>
                </a:lnTo>
                <a:lnTo>
                  <a:pt x="106032" y="30924"/>
                </a:lnTo>
                <a:lnTo>
                  <a:pt x="106032" y="36372"/>
                </a:lnTo>
                <a:lnTo>
                  <a:pt x="105203" y="38716"/>
                </a:lnTo>
                <a:lnTo>
                  <a:pt x="103544" y="40600"/>
                </a:lnTo>
                <a:lnTo>
                  <a:pt x="101826" y="42491"/>
                </a:lnTo>
                <a:lnTo>
                  <a:pt x="99812" y="43437"/>
                </a:lnTo>
                <a:lnTo>
                  <a:pt x="107978" y="43437"/>
                </a:lnTo>
                <a:lnTo>
                  <a:pt x="110178" y="41073"/>
                </a:lnTo>
                <a:lnTo>
                  <a:pt x="111482" y="37577"/>
                </a:lnTo>
                <a:lnTo>
                  <a:pt x="111482" y="30405"/>
                </a:lnTo>
                <a:lnTo>
                  <a:pt x="110830" y="27868"/>
                </a:lnTo>
                <a:lnTo>
                  <a:pt x="109468" y="25837"/>
                </a:lnTo>
                <a:lnTo>
                  <a:pt x="108462" y="24405"/>
                </a:lnTo>
                <a:close/>
              </a:path>
              <a:path w="111760" h="48260">
                <a:moveTo>
                  <a:pt x="94718" y="19964"/>
                </a:moveTo>
                <a:lnTo>
                  <a:pt x="94185" y="25051"/>
                </a:lnTo>
                <a:lnTo>
                  <a:pt x="95606" y="24618"/>
                </a:lnTo>
                <a:lnTo>
                  <a:pt x="96850" y="24405"/>
                </a:lnTo>
                <a:lnTo>
                  <a:pt x="108462" y="24405"/>
                </a:lnTo>
                <a:lnTo>
                  <a:pt x="108046" y="23813"/>
                </a:lnTo>
                <a:lnTo>
                  <a:pt x="106150" y="22474"/>
                </a:lnTo>
                <a:lnTo>
                  <a:pt x="103663" y="21828"/>
                </a:lnTo>
                <a:lnTo>
                  <a:pt x="105558" y="20843"/>
                </a:lnTo>
                <a:lnTo>
                  <a:pt x="106425" y="20030"/>
                </a:lnTo>
                <a:lnTo>
                  <a:pt x="95369" y="20030"/>
                </a:lnTo>
                <a:lnTo>
                  <a:pt x="94718" y="19964"/>
                </a:lnTo>
                <a:close/>
              </a:path>
              <a:path w="111760" h="48260">
                <a:moveTo>
                  <a:pt x="107137" y="4767"/>
                </a:moveTo>
                <a:lnTo>
                  <a:pt x="99279" y="4767"/>
                </a:lnTo>
                <a:lnTo>
                  <a:pt x="100950" y="5473"/>
                </a:lnTo>
                <a:lnTo>
                  <a:pt x="102270" y="6892"/>
                </a:lnTo>
                <a:lnTo>
                  <a:pt x="103485" y="8257"/>
                </a:lnTo>
                <a:lnTo>
                  <a:pt x="104136" y="10015"/>
                </a:lnTo>
                <a:lnTo>
                  <a:pt x="104136" y="14823"/>
                </a:lnTo>
                <a:lnTo>
                  <a:pt x="103248" y="16807"/>
                </a:lnTo>
                <a:lnTo>
                  <a:pt x="101530" y="18099"/>
                </a:lnTo>
                <a:lnTo>
                  <a:pt x="99753" y="19384"/>
                </a:lnTo>
                <a:lnTo>
                  <a:pt x="97798" y="20030"/>
                </a:lnTo>
                <a:lnTo>
                  <a:pt x="106425" y="20030"/>
                </a:lnTo>
                <a:lnTo>
                  <a:pt x="106980" y="19511"/>
                </a:lnTo>
                <a:lnTo>
                  <a:pt x="107987" y="17839"/>
                </a:lnTo>
                <a:lnTo>
                  <a:pt x="108935" y="16161"/>
                </a:lnTo>
                <a:lnTo>
                  <a:pt x="109468" y="14310"/>
                </a:lnTo>
                <a:lnTo>
                  <a:pt x="109440" y="10015"/>
                </a:lnTo>
                <a:lnTo>
                  <a:pt x="108935" y="8090"/>
                </a:lnTo>
                <a:lnTo>
                  <a:pt x="107928" y="6179"/>
                </a:lnTo>
                <a:lnTo>
                  <a:pt x="107137" y="4767"/>
                </a:lnTo>
                <a:close/>
              </a:path>
              <a:path w="111760" h="48260">
                <a:moveTo>
                  <a:pt x="99457" y="0"/>
                </a:moveTo>
                <a:lnTo>
                  <a:pt x="93829" y="0"/>
                </a:lnTo>
                <a:lnTo>
                  <a:pt x="91045" y="1065"/>
                </a:lnTo>
                <a:lnTo>
                  <a:pt x="88794" y="3203"/>
                </a:lnTo>
                <a:lnTo>
                  <a:pt x="86603" y="5340"/>
                </a:lnTo>
                <a:lnTo>
                  <a:pt x="85181" y="8350"/>
                </a:lnTo>
                <a:lnTo>
                  <a:pt x="84529" y="12232"/>
                </a:lnTo>
                <a:lnTo>
                  <a:pt x="89683" y="13264"/>
                </a:lnTo>
                <a:lnTo>
                  <a:pt x="90038" y="10434"/>
                </a:lnTo>
                <a:lnTo>
                  <a:pt x="90910" y="8350"/>
                </a:lnTo>
                <a:lnTo>
                  <a:pt x="92262" y="6858"/>
                </a:lnTo>
                <a:lnTo>
                  <a:pt x="93592" y="5473"/>
                </a:lnTo>
                <a:lnTo>
                  <a:pt x="95251" y="4767"/>
                </a:lnTo>
                <a:lnTo>
                  <a:pt x="107137" y="4767"/>
                </a:lnTo>
                <a:lnTo>
                  <a:pt x="106861" y="4275"/>
                </a:lnTo>
                <a:lnTo>
                  <a:pt x="105440" y="2763"/>
                </a:lnTo>
                <a:lnTo>
                  <a:pt x="101530" y="552"/>
                </a:lnTo>
                <a:lnTo>
                  <a:pt x="99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5601" y="5893410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25"/>
                </a:lnTo>
                <a:lnTo>
                  <a:pt x="4087" y="4614"/>
                </a:lnTo>
                <a:lnTo>
                  <a:pt x="2547" y="7238"/>
                </a:lnTo>
                <a:lnTo>
                  <a:pt x="533" y="14044"/>
                </a:lnTo>
                <a:lnTo>
                  <a:pt x="0" y="18538"/>
                </a:lnTo>
                <a:lnTo>
                  <a:pt x="0" y="32982"/>
                </a:lnTo>
                <a:lnTo>
                  <a:pt x="1362" y="39382"/>
                </a:lnTo>
                <a:lnTo>
                  <a:pt x="6456" y="46573"/>
                </a:lnTo>
                <a:lnTo>
                  <a:pt x="9655" y="48205"/>
                </a:lnTo>
                <a:lnTo>
                  <a:pt x="16763" y="48205"/>
                </a:lnTo>
                <a:lnTo>
                  <a:pt x="19310" y="47273"/>
                </a:lnTo>
                <a:lnTo>
                  <a:pt x="23338" y="43563"/>
                </a:lnTo>
                <a:lnTo>
                  <a:pt x="11314" y="43437"/>
                </a:lnTo>
                <a:lnTo>
                  <a:pt x="9300" y="42152"/>
                </a:lnTo>
                <a:lnTo>
                  <a:pt x="6097" y="36998"/>
                </a:lnTo>
                <a:lnTo>
                  <a:pt x="5272" y="31863"/>
                </a:lnTo>
                <a:lnTo>
                  <a:pt x="5380" y="15722"/>
                </a:lnTo>
                <a:lnTo>
                  <a:pt x="6160" y="11054"/>
                </a:lnTo>
                <a:lnTo>
                  <a:pt x="7937" y="8177"/>
                </a:lnTo>
                <a:lnTo>
                  <a:pt x="9359" y="5926"/>
                </a:lnTo>
                <a:lnTo>
                  <a:pt x="11254" y="4794"/>
                </a:lnTo>
                <a:lnTo>
                  <a:pt x="23176" y="4794"/>
                </a:lnTo>
                <a:lnTo>
                  <a:pt x="22746" y="4022"/>
                </a:lnTo>
                <a:lnTo>
                  <a:pt x="21324" y="2550"/>
                </a:lnTo>
                <a:lnTo>
                  <a:pt x="17889" y="512"/>
                </a:lnTo>
                <a:lnTo>
                  <a:pt x="15934" y="0"/>
                </a:lnTo>
                <a:close/>
              </a:path>
              <a:path w="111760" h="48260">
                <a:moveTo>
                  <a:pt x="23176" y="4794"/>
                </a:moveTo>
                <a:lnTo>
                  <a:pt x="16052" y="4794"/>
                </a:lnTo>
                <a:lnTo>
                  <a:pt x="18066" y="6073"/>
                </a:lnTo>
                <a:lnTo>
                  <a:pt x="21265" y="11187"/>
                </a:lnTo>
                <a:lnTo>
                  <a:pt x="21994" y="15722"/>
                </a:lnTo>
                <a:lnTo>
                  <a:pt x="22091" y="31863"/>
                </a:lnTo>
                <a:lnTo>
                  <a:pt x="21249" y="37024"/>
                </a:lnTo>
                <a:lnTo>
                  <a:pt x="18066" y="42152"/>
                </a:lnTo>
                <a:lnTo>
                  <a:pt x="16052" y="43437"/>
                </a:lnTo>
                <a:lnTo>
                  <a:pt x="23410" y="43437"/>
                </a:lnTo>
                <a:lnTo>
                  <a:pt x="24819" y="40933"/>
                </a:lnTo>
                <a:lnTo>
                  <a:pt x="26043" y="36998"/>
                </a:lnTo>
                <a:lnTo>
                  <a:pt x="26893" y="34127"/>
                </a:lnTo>
                <a:lnTo>
                  <a:pt x="27367" y="29653"/>
                </a:lnTo>
                <a:lnTo>
                  <a:pt x="27295" y="18538"/>
                </a:lnTo>
                <a:lnTo>
                  <a:pt x="27070" y="15722"/>
                </a:lnTo>
                <a:lnTo>
                  <a:pt x="26419" y="12958"/>
                </a:lnTo>
                <a:lnTo>
                  <a:pt x="25826" y="10201"/>
                </a:lnTo>
                <a:lnTo>
                  <a:pt x="24938" y="7864"/>
                </a:lnTo>
                <a:lnTo>
                  <a:pt x="23805" y="5926"/>
                </a:lnTo>
                <a:lnTo>
                  <a:pt x="23176" y="4794"/>
                </a:lnTo>
                <a:close/>
              </a:path>
              <a:path w="111760" h="48260">
                <a:moveTo>
                  <a:pt x="42353" y="40793"/>
                </a:moveTo>
                <a:lnTo>
                  <a:pt x="36489" y="40793"/>
                </a:lnTo>
                <a:lnTo>
                  <a:pt x="36489" y="47399"/>
                </a:lnTo>
                <a:lnTo>
                  <a:pt x="42353" y="47399"/>
                </a:lnTo>
                <a:lnTo>
                  <a:pt x="42353" y="40793"/>
                </a:lnTo>
                <a:close/>
              </a:path>
              <a:path w="111760" h="48260">
                <a:moveTo>
                  <a:pt x="68536" y="0"/>
                </a:moveTo>
                <a:lnTo>
                  <a:pt x="60776" y="0"/>
                </a:lnTo>
                <a:lnTo>
                  <a:pt x="57281" y="1804"/>
                </a:lnTo>
                <a:lnTo>
                  <a:pt x="51653" y="9555"/>
                </a:lnTo>
                <a:lnTo>
                  <a:pt x="50172" y="16188"/>
                </a:lnTo>
                <a:lnTo>
                  <a:pt x="50172" y="33468"/>
                </a:lnTo>
                <a:lnTo>
                  <a:pt x="51535" y="39322"/>
                </a:lnTo>
                <a:lnTo>
                  <a:pt x="54267" y="42957"/>
                </a:lnTo>
                <a:lnTo>
                  <a:pt x="56925" y="46427"/>
                </a:lnTo>
                <a:lnTo>
                  <a:pt x="60420" y="48205"/>
                </a:lnTo>
                <a:lnTo>
                  <a:pt x="67232" y="48205"/>
                </a:lnTo>
                <a:lnTo>
                  <a:pt x="69483" y="47526"/>
                </a:lnTo>
                <a:lnTo>
                  <a:pt x="71497" y="46174"/>
                </a:lnTo>
                <a:lnTo>
                  <a:pt x="73452" y="44822"/>
                </a:lnTo>
                <a:lnTo>
                  <a:pt x="74588" y="43437"/>
                </a:lnTo>
                <a:lnTo>
                  <a:pt x="63145" y="43437"/>
                </a:lnTo>
                <a:lnTo>
                  <a:pt x="61723" y="42957"/>
                </a:lnTo>
                <a:lnTo>
                  <a:pt x="58999" y="41046"/>
                </a:lnTo>
                <a:lnTo>
                  <a:pt x="57992" y="39661"/>
                </a:lnTo>
                <a:lnTo>
                  <a:pt x="56451" y="36012"/>
                </a:lnTo>
                <a:lnTo>
                  <a:pt x="56096" y="34101"/>
                </a:lnTo>
                <a:lnTo>
                  <a:pt x="56096" y="29053"/>
                </a:lnTo>
                <a:lnTo>
                  <a:pt x="56866" y="26589"/>
                </a:lnTo>
                <a:lnTo>
                  <a:pt x="58525" y="24711"/>
                </a:lnTo>
                <a:lnTo>
                  <a:pt x="59937" y="23053"/>
                </a:lnTo>
                <a:lnTo>
                  <a:pt x="55267" y="23053"/>
                </a:lnTo>
                <a:lnTo>
                  <a:pt x="55343" y="18199"/>
                </a:lnTo>
                <a:lnTo>
                  <a:pt x="55800" y="14696"/>
                </a:lnTo>
                <a:lnTo>
                  <a:pt x="57712" y="9555"/>
                </a:lnTo>
                <a:lnTo>
                  <a:pt x="58939" y="7644"/>
                </a:lnTo>
                <a:lnTo>
                  <a:pt x="60598" y="6312"/>
                </a:lnTo>
                <a:lnTo>
                  <a:pt x="61842" y="5280"/>
                </a:lnTo>
                <a:lnTo>
                  <a:pt x="63264" y="4767"/>
                </a:lnTo>
                <a:lnTo>
                  <a:pt x="75017" y="4767"/>
                </a:lnTo>
                <a:lnTo>
                  <a:pt x="71201" y="1038"/>
                </a:lnTo>
                <a:lnTo>
                  <a:pt x="68536" y="0"/>
                </a:lnTo>
                <a:close/>
              </a:path>
              <a:path w="111760" h="48260">
                <a:moveTo>
                  <a:pt x="74992" y="21895"/>
                </a:moveTo>
                <a:lnTo>
                  <a:pt x="66818" y="21895"/>
                </a:lnTo>
                <a:lnTo>
                  <a:pt x="68713" y="22834"/>
                </a:lnTo>
                <a:lnTo>
                  <a:pt x="70313" y="24711"/>
                </a:lnTo>
                <a:lnTo>
                  <a:pt x="71853" y="26589"/>
                </a:lnTo>
                <a:lnTo>
                  <a:pt x="72591" y="29053"/>
                </a:lnTo>
                <a:lnTo>
                  <a:pt x="72563" y="36012"/>
                </a:lnTo>
                <a:lnTo>
                  <a:pt x="71794" y="38503"/>
                </a:lnTo>
                <a:lnTo>
                  <a:pt x="68713" y="42451"/>
                </a:lnTo>
                <a:lnTo>
                  <a:pt x="66818" y="43437"/>
                </a:lnTo>
                <a:lnTo>
                  <a:pt x="74588" y="43437"/>
                </a:lnTo>
                <a:lnTo>
                  <a:pt x="75052" y="42871"/>
                </a:lnTo>
                <a:lnTo>
                  <a:pt x="77302" y="37783"/>
                </a:lnTo>
                <a:lnTo>
                  <a:pt x="77895" y="35033"/>
                </a:lnTo>
                <a:lnTo>
                  <a:pt x="77895" y="27562"/>
                </a:lnTo>
                <a:lnTo>
                  <a:pt x="76651" y="23886"/>
                </a:lnTo>
                <a:lnTo>
                  <a:pt x="74992" y="21895"/>
                </a:lnTo>
                <a:close/>
              </a:path>
              <a:path w="111760" h="48260">
                <a:moveTo>
                  <a:pt x="68891" y="16774"/>
                </a:moveTo>
                <a:lnTo>
                  <a:pt x="63501" y="16774"/>
                </a:lnTo>
                <a:lnTo>
                  <a:pt x="61605" y="17293"/>
                </a:lnTo>
                <a:lnTo>
                  <a:pt x="58051" y="19351"/>
                </a:lnTo>
                <a:lnTo>
                  <a:pt x="56511" y="20929"/>
                </a:lnTo>
                <a:lnTo>
                  <a:pt x="55267" y="23053"/>
                </a:lnTo>
                <a:lnTo>
                  <a:pt x="59937" y="23053"/>
                </a:lnTo>
                <a:lnTo>
                  <a:pt x="60124" y="22834"/>
                </a:lnTo>
                <a:lnTo>
                  <a:pt x="62138" y="21895"/>
                </a:lnTo>
                <a:lnTo>
                  <a:pt x="74992" y="21895"/>
                </a:lnTo>
                <a:lnTo>
                  <a:pt x="71853" y="18199"/>
                </a:lnTo>
                <a:lnTo>
                  <a:pt x="68891" y="16774"/>
                </a:lnTo>
                <a:close/>
              </a:path>
              <a:path w="111760" h="48260">
                <a:moveTo>
                  <a:pt x="75017" y="4767"/>
                </a:moveTo>
                <a:lnTo>
                  <a:pt x="66936" y="4767"/>
                </a:lnTo>
                <a:lnTo>
                  <a:pt x="68654" y="5593"/>
                </a:lnTo>
                <a:lnTo>
                  <a:pt x="70076" y="7245"/>
                </a:lnTo>
                <a:lnTo>
                  <a:pt x="70905" y="8277"/>
                </a:lnTo>
                <a:lnTo>
                  <a:pt x="71557" y="9928"/>
                </a:lnTo>
                <a:lnTo>
                  <a:pt x="72030" y="12206"/>
                </a:lnTo>
                <a:lnTo>
                  <a:pt x="77125" y="11753"/>
                </a:lnTo>
                <a:lnTo>
                  <a:pt x="76710" y="8084"/>
                </a:lnTo>
                <a:lnTo>
                  <a:pt x="75466" y="5207"/>
                </a:lnTo>
                <a:lnTo>
                  <a:pt x="75017" y="4767"/>
                </a:lnTo>
                <a:close/>
              </a:path>
              <a:path w="111760" h="48260">
                <a:moveTo>
                  <a:pt x="89683" y="35965"/>
                </a:moveTo>
                <a:lnTo>
                  <a:pt x="84766" y="36485"/>
                </a:lnTo>
                <a:lnTo>
                  <a:pt x="85181" y="40194"/>
                </a:lnTo>
                <a:lnTo>
                  <a:pt x="86425" y="43077"/>
                </a:lnTo>
                <a:lnTo>
                  <a:pt x="90571" y="47179"/>
                </a:lnTo>
                <a:lnTo>
                  <a:pt x="93296" y="48205"/>
                </a:lnTo>
                <a:lnTo>
                  <a:pt x="99634" y="48205"/>
                </a:lnTo>
                <a:lnTo>
                  <a:pt x="102359" y="47266"/>
                </a:lnTo>
                <a:lnTo>
                  <a:pt x="104670" y="45401"/>
                </a:lnTo>
                <a:lnTo>
                  <a:pt x="106920" y="43530"/>
                </a:lnTo>
                <a:lnTo>
                  <a:pt x="94836" y="43437"/>
                </a:lnTo>
                <a:lnTo>
                  <a:pt x="93296" y="42844"/>
                </a:lnTo>
                <a:lnTo>
                  <a:pt x="90927" y="40487"/>
                </a:lnTo>
                <a:lnTo>
                  <a:pt x="90097" y="38582"/>
                </a:lnTo>
                <a:lnTo>
                  <a:pt x="89683" y="35965"/>
                </a:lnTo>
                <a:close/>
              </a:path>
              <a:path w="111760" h="48260">
                <a:moveTo>
                  <a:pt x="111600" y="25178"/>
                </a:moveTo>
                <a:lnTo>
                  <a:pt x="106447" y="25178"/>
                </a:lnTo>
                <a:lnTo>
                  <a:pt x="106353" y="29673"/>
                </a:lnTo>
                <a:lnTo>
                  <a:pt x="106238" y="30818"/>
                </a:lnTo>
                <a:lnTo>
                  <a:pt x="106142" y="31397"/>
                </a:lnTo>
                <a:lnTo>
                  <a:pt x="105628" y="33661"/>
                </a:lnTo>
                <a:lnTo>
                  <a:pt x="105203" y="35739"/>
                </a:lnTo>
                <a:lnTo>
                  <a:pt x="98272" y="43437"/>
                </a:lnTo>
                <a:lnTo>
                  <a:pt x="106981" y="43437"/>
                </a:lnTo>
                <a:lnTo>
                  <a:pt x="108698" y="40813"/>
                </a:lnTo>
                <a:lnTo>
                  <a:pt x="109823" y="37237"/>
                </a:lnTo>
                <a:lnTo>
                  <a:pt x="111008" y="33661"/>
                </a:lnTo>
                <a:lnTo>
                  <a:pt x="111500" y="29673"/>
                </a:lnTo>
                <a:lnTo>
                  <a:pt x="111600" y="25178"/>
                </a:lnTo>
                <a:close/>
              </a:path>
              <a:path w="111760" h="48260">
                <a:moveTo>
                  <a:pt x="99931" y="0"/>
                </a:moveTo>
                <a:lnTo>
                  <a:pt x="93415" y="0"/>
                </a:lnTo>
                <a:lnTo>
                  <a:pt x="90275" y="1458"/>
                </a:lnTo>
                <a:lnTo>
                  <a:pt x="87728" y="4381"/>
                </a:lnTo>
                <a:lnTo>
                  <a:pt x="85240" y="7298"/>
                </a:lnTo>
                <a:lnTo>
                  <a:pt x="83996" y="11154"/>
                </a:lnTo>
                <a:lnTo>
                  <a:pt x="83996" y="20576"/>
                </a:lnTo>
                <a:lnTo>
                  <a:pt x="85181" y="24312"/>
                </a:lnTo>
                <a:lnTo>
                  <a:pt x="87610" y="27142"/>
                </a:lnTo>
                <a:lnTo>
                  <a:pt x="89979" y="29979"/>
                </a:lnTo>
                <a:lnTo>
                  <a:pt x="92941" y="31397"/>
                </a:lnTo>
                <a:lnTo>
                  <a:pt x="98509" y="31397"/>
                </a:lnTo>
                <a:lnTo>
                  <a:pt x="100405" y="30818"/>
                </a:lnTo>
                <a:lnTo>
                  <a:pt x="102182" y="29673"/>
                </a:lnTo>
                <a:lnTo>
                  <a:pt x="104018" y="28521"/>
                </a:lnTo>
                <a:lnTo>
                  <a:pt x="105380" y="27029"/>
                </a:lnTo>
                <a:lnTo>
                  <a:pt x="105814" y="26276"/>
                </a:lnTo>
                <a:lnTo>
                  <a:pt x="95310" y="26276"/>
                </a:lnTo>
                <a:lnTo>
                  <a:pt x="93296" y="25337"/>
                </a:lnTo>
                <a:lnTo>
                  <a:pt x="90097" y="21582"/>
                </a:lnTo>
                <a:lnTo>
                  <a:pt x="89268" y="19138"/>
                </a:lnTo>
                <a:lnTo>
                  <a:pt x="89323" y="12605"/>
                </a:lnTo>
                <a:lnTo>
                  <a:pt x="90097" y="10055"/>
                </a:lnTo>
                <a:lnTo>
                  <a:pt x="93533" y="5846"/>
                </a:lnTo>
                <a:lnTo>
                  <a:pt x="95547" y="4794"/>
                </a:lnTo>
                <a:lnTo>
                  <a:pt x="107402" y="4794"/>
                </a:lnTo>
                <a:lnTo>
                  <a:pt x="106920" y="4135"/>
                </a:lnTo>
                <a:lnTo>
                  <a:pt x="102419" y="825"/>
                </a:lnTo>
                <a:lnTo>
                  <a:pt x="99931" y="0"/>
                </a:lnTo>
                <a:close/>
              </a:path>
              <a:path w="111760" h="48260">
                <a:moveTo>
                  <a:pt x="107402" y="4794"/>
                </a:moveTo>
                <a:lnTo>
                  <a:pt x="100049" y="4794"/>
                </a:lnTo>
                <a:lnTo>
                  <a:pt x="101945" y="5773"/>
                </a:lnTo>
                <a:lnTo>
                  <a:pt x="103485" y="7731"/>
                </a:lnTo>
                <a:lnTo>
                  <a:pt x="105084" y="9682"/>
                </a:lnTo>
                <a:lnTo>
                  <a:pt x="105854" y="12319"/>
                </a:lnTo>
                <a:lnTo>
                  <a:pt x="105807" y="19138"/>
                </a:lnTo>
                <a:lnTo>
                  <a:pt x="105084" y="21582"/>
                </a:lnTo>
                <a:lnTo>
                  <a:pt x="102004" y="25337"/>
                </a:lnTo>
                <a:lnTo>
                  <a:pt x="100049" y="26276"/>
                </a:lnTo>
                <a:lnTo>
                  <a:pt x="105814" y="26276"/>
                </a:lnTo>
                <a:lnTo>
                  <a:pt x="106447" y="25178"/>
                </a:lnTo>
                <a:lnTo>
                  <a:pt x="111600" y="25178"/>
                </a:lnTo>
                <a:lnTo>
                  <a:pt x="111600" y="17034"/>
                </a:lnTo>
                <a:lnTo>
                  <a:pt x="111008" y="12605"/>
                </a:lnTo>
                <a:lnTo>
                  <a:pt x="108638" y="6485"/>
                </a:lnTo>
                <a:lnTo>
                  <a:pt x="107402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05708" y="5733591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5601" y="5573772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56096" y="35959"/>
                </a:moveTo>
                <a:lnTo>
                  <a:pt x="51179" y="36491"/>
                </a:lnTo>
                <a:lnTo>
                  <a:pt x="51594" y="40221"/>
                </a:lnTo>
                <a:lnTo>
                  <a:pt x="52838" y="43084"/>
                </a:lnTo>
                <a:lnTo>
                  <a:pt x="54911" y="45148"/>
                </a:lnTo>
                <a:lnTo>
                  <a:pt x="56985" y="47146"/>
                </a:lnTo>
                <a:lnTo>
                  <a:pt x="59650" y="48212"/>
                </a:lnTo>
                <a:lnTo>
                  <a:pt x="66048" y="48212"/>
                </a:lnTo>
                <a:lnTo>
                  <a:pt x="68773" y="47279"/>
                </a:lnTo>
                <a:lnTo>
                  <a:pt x="71023" y="45415"/>
                </a:lnTo>
                <a:lnTo>
                  <a:pt x="73334" y="43550"/>
                </a:lnTo>
                <a:lnTo>
                  <a:pt x="73417" y="43417"/>
                </a:lnTo>
                <a:lnTo>
                  <a:pt x="61190" y="43417"/>
                </a:lnTo>
                <a:lnTo>
                  <a:pt x="59709" y="42818"/>
                </a:lnTo>
                <a:lnTo>
                  <a:pt x="58525" y="41686"/>
                </a:lnTo>
                <a:lnTo>
                  <a:pt x="57340" y="40487"/>
                </a:lnTo>
                <a:lnTo>
                  <a:pt x="56511" y="38556"/>
                </a:lnTo>
                <a:lnTo>
                  <a:pt x="56096" y="35959"/>
                </a:lnTo>
                <a:close/>
              </a:path>
              <a:path w="111760" h="48260">
                <a:moveTo>
                  <a:pt x="78013" y="25171"/>
                </a:moveTo>
                <a:lnTo>
                  <a:pt x="72860" y="25171"/>
                </a:lnTo>
                <a:lnTo>
                  <a:pt x="72765" y="29699"/>
                </a:lnTo>
                <a:lnTo>
                  <a:pt x="72650" y="30831"/>
                </a:lnTo>
                <a:lnTo>
                  <a:pt x="64626" y="43417"/>
                </a:lnTo>
                <a:lnTo>
                  <a:pt x="73417" y="43417"/>
                </a:lnTo>
                <a:lnTo>
                  <a:pt x="75052" y="40820"/>
                </a:lnTo>
                <a:lnTo>
                  <a:pt x="77421" y="33695"/>
                </a:lnTo>
                <a:lnTo>
                  <a:pt x="77908" y="29699"/>
                </a:lnTo>
                <a:lnTo>
                  <a:pt x="78013" y="25171"/>
                </a:lnTo>
                <a:close/>
              </a:path>
              <a:path w="111760" h="48260">
                <a:moveTo>
                  <a:pt x="66285" y="0"/>
                </a:moveTo>
                <a:lnTo>
                  <a:pt x="59828" y="0"/>
                </a:lnTo>
                <a:lnTo>
                  <a:pt x="56629" y="1465"/>
                </a:lnTo>
                <a:lnTo>
                  <a:pt x="51653" y="7325"/>
                </a:lnTo>
                <a:lnTo>
                  <a:pt x="50350" y="11120"/>
                </a:lnTo>
                <a:lnTo>
                  <a:pt x="50350" y="20576"/>
                </a:lnTo>
                <a:lnTo>
                  <a:pt x="51594" y="24305"/>
                </a:lnTo>
                <a:lnTo>
                  <a:pt x="53964" y="27169"/>
                </a:lnTo>
                <a:lnTo>
                  <a:pt x="56392" y="29966"/>
                </a:lnTo>
                <a:lnTo>
                  <a:pt x="59354" y="31364"/>
                </a:lnTo>
                <a:lnTo>
                  <a:pt x="64863" y="31364"/>
                </a:lnTo>
                <a:lnTo>
                  <a:pt x="72212" y="26303"/>
                </a:lnTo>
                <a:lnTo>
                  <a:pt x="61723" y="26303"/>
                </a:lnTo>
                <a:lnTo>
                  <a:pt x="59709" y="25304"/>
                </a:lnTo>
                <a:lnTo>
                  <a:pt x="56511" y="21575"/>
                </a:lnTo>
                <a:lnTo>
                  <a:pt x="55681" y="19111"/>
                </a:lnTo>
                <a:lnTo>
                  <a:pt x="55742" y="12585"/>
                </a:lnTo>
                <a:lnTo>
                  <a:pt x="56511" y="10055"/>
                </a:lnTo>
                <a:lnTo>
                  <a:pt x="58228" y="7924"/>
                </a:lnTo>
                <a:lnTo>
                  <a:pt x="59946" y="5860"/>
                </a:lnTo>
                <a:lnTo>
                  <a:pt x="61901" y="4794"/>
                </a:lnTo>
                <a:lnTo>
                  <a:pt x="73824" y="4794"/>
                </a:lnTo>
                <a:lnTo>
                  <a:pt x="73334" y="4128"/>
                </a:lnTo>
                <a:lnTo>
                  <a:pt x="68832" y="799"/>
                </a:lnTo>
                <a:lnTo>
                  <a:pt x="66285" y="0"/>
                </a:lnTo>
                <a:close/>
              </a:path>
              <a:path w="111760" h="48260">
                <a:moveTo>
                  <a:pt x="73824" y="4794"/>
                </a:moveTo>
                <a:lnTo>
                  <a:pt x="66403" y="4794"/>
                </a:lnTo>
                <a:lnTo>
                  <a:pt x="68299" y="5793"/>
                </a:lnTo>
                <a:lnTo>
                  <a:pt x="71497" y="9655"/>
                </a:lnTo>
                <a:lnTo>
                  <a:pt x="72267" y="12319"/>
                </a:lnTo>
                <a:lnTo>
                  <a:pt x="72228" y="19111"/>
                </a:lnTo>
                <a:lnTo>
                  <a:pt x="71497" y="21575"/>
                </a:lnTo>
                <a:lnTo>
                  <a:pt x="68417" y="25304"/>
                </a:lnTo>
                <a:lnTo>
                  <a:pt x="66462" y="26303"/>
                </a:lnTo>
                <a:lnTo>
                  <a:pt x="72212" y="26303"/>
                </a:lnTo>
                <a:lnTo>
                  <a:pt x="72860" y="25171"/>
                </a:lnTo>
                <a:lnTo>
                  <a:pt x="78013" y="25171"/>
                </a:lnTo>
                <a:lnTo>
                  <a:pt x="78013" y="17047"/>
                </a:lnTo>
                <a:lnTo>
                  <a:pt x="77421" y="12585"/>
                </a:lnTo>
                <a:lnTo>
                  <a:pt x="75052" y="6459"/>
                </a:lnTo>
                <a:lnTo>
                  <a:pt x="73824" y="4794"/>
                </a:lnTo>
                <a:close/>
              </a:path>
              <a:path w="111760" h="48260">
                <a:moveTo>
                  <a:pt x="101352" y="0"/>
                </a:moveTo>
                <a:lnTo>
                  <a:pt x="94007" y="0"/>
                </a:lnTo>
                <a:lnTo>
                  <a:pt x="91104" y="1198"/>
                </a:lnTo>
                <a:lnTo>
                  <a:pt x="86721" y="5860"/>
                </a:lnTo>
                <a:lnTo>
                  <a:pt x="85726" y="8390"/>
                </a:lnTo>
                <a:lnTo>
                  <a:pt x="85614" y="14516"/>
                </a:lnTo>
                <a:lnTo>
                  <a:pt x="86129" y="16381"/>
                </a:lnTo>
                <a:lnTo>
                  <a:pt x="87136" y="18046"/>
                </a:lnTo>
                <a:lnTo>
                  <a:pt x="88202" y="19644"/>
                </a:lnTo>
                <a:lnTo>
                  <a:pt x="89801" y="20909"/>
                </a:lnTo>
                <a:lnTo>
                  <a:pt x="91934" y="21775"/>
                </a:lnTo>
                <a:lnTo>
                  <a:pt x="89327" y="22574"/>
                </a:lnTo>
                <a:lnTo>
                  <a:pt x="87373" y="23972"/>
                </a:lnTo>
                <a:lnTo>
                  <a:pt x="86010" y="26037"/>
                </a:lnTo>
                <a:lnTo>
                  <a:pt x="84589" y="28101"/>
                </a:lnTo>
                <a:lnTo>
                  <a:pt x="83937" y="30698"/>
                </a:lnTo>
                <a:lnTo>
                  <a:pt x="83961" y="37956"/>
                </a:lnTo>
                <a:lnTo>
                  <a:pt x="85181" y="41286"/>
                </a:lnTo>
                <a:lnTo>
                  <a:pt x="87728" y="44083"/>
                </a:lnTo>
                <a:lnTo>
                  <a:pt x="90275" y="46813"/>
                </a:lnTo>
                <a:lnTo>
                  <a:pt x="93592" y="48212"/>
                </a:lnTo>
                <a:lnTo>
                  <a:pt x="101885" y="48212"/>
                </a:lnTo>
                <a:lnTo>
                  <a:pt x="105262" y="46813"/>
                </a:lnTo>
                <a:lnTo>
                  <a:pt x="108416" y="43417"/>
                </a:lnTo>
                <a:lnTo>
                  <a:pt x="96199" y="43417"/>
                </a:lnTo>
                <a:lnTo>
                  <a:pt x="94718" y="43017"/>
                </a:lnTo>
                <a:lnTo>
                  <a:pt x="91993" y="41286"/>
                </a:lnTo>
                <a:lnTo>
                  <a:pt x="90986" y="40087"/>
                </a:lnTo>
                <a:lnTo>
                  <a:pt x="89564" y="37024"/>
                </a:lnTo>
                <a:lnTo>
                  <a:pt x="89209" y="35426"/>
                </a:lnTo>
                <a:lnTo>
                  <a:pt x="89258" y="30964"/>
                </a:lnTo>
                <a:lnTo>
                  <a:pt x="90038" y="28833"/>
                </a:lnTo>
                <a:lnTo>
                  <a:pt x="91638" y="27036"/>
                </a:lnTo>
                <a:lnTo>
                  <a:pt x="93178" y="25238"/>
                </a:lnTo>
                <a:lnTo>
                  <a:pt x="95192" y="24305"/>
                </a:lnTo>
                <a:lnTo>
                  <a:pt x="108266" y="24305"/>
                </a:lnTo>
                <a:lnTo>
                  <a:pt x="106269" y="22774"/>
                </a:lnTo>
                <a:lnTo>
                  <a:pt x="103663" y="21775"/>
                </a:lnTo>
                <a:lnTo>
                  <a:pt x="105736" y="20909"/>
                </a:lnTo>
                <a:lnTo>
                  <a:pt x="107335" y="19644"/>
                </a:lnTo>
                <a:lnTo>
                  <a:pt x="95725" y="19577"/>
                </a:lnTo>
                <a:lnTo>
                  <a:pt x="94066" y="18845"/>
                </a:lnTo>
                <a:lnTo>
                  <a:pt x="92822" y="17446"/>
                </a:lnTo>
                <a:lnTo>
                  <a:pt x="91519" y="16048"/>
                </a:lnTo>
                <a:lnTo>
                  <a:pt x="90984" y="14516"/>
                </a:lnTo>
                <a:lnTo>
                  <a:pt x="95784" y="4794"/>
                </a:lnTo>
                <a:lnTo>
                  <a:pt x="107631" y="4794"/>
                </a:lnTo>
                <a:lnTo>
                  <a:pt x="106506" y="3595"/>
                </a:lnTo>
                <a:lnTo>
                  <a:pt x="104314" y="1198"/>
                </a:lnTo>
                <a:lnTo>
                  <a:pt x="101352" y="0"/>
                </a:lnTo>
                <a:close/>
              </a:path>
              <a:path w="111760" h="48260">
                <a:moveTo>
                  <a:pt x="108266" y="24305"/>
                </a:moveTo>
                <a:lnTo>
                  <a:pt x="100108" y="24305"/>
                </a:lnTo>
                <a:lnTo>
                  <a:pt x="102182" y="25238"/>
                </a:lnTo>
                <a:lnTo>
                  <a:pt x="103840" y="27036"/>
                </a:lnTo>
                <a:lnTo>
                  <a:pt x="105499" y="28900"/>
                </a:lnTo>
                <a:lnTo>
                  <a:pt x="106157" y="30698"/>
                </a:lnTo>
                <a:lnTo>
                  <a:pt x="106206" y="37024"/>
                </a:lnTo>
                <a:lnTo>
                  <a:pt x="105499" y="38955"/>
                </a:lnTo>
                <a:lnTo>
                  <a:pt x="102300" y="42551"/>
                </a:lnTo>
                <a:lnTo>
                  <a:pt x="100286" y="43417"/>
                </a:lnTo>
                <a:lnTo>
                  <a:pt x="108416" y="43417"/>
                </a:lnTo>
                <a:lnTo>
                  <a:pt x="110297" y="41353"/>
                </a:lnTo>
                <a:lnTo>
                  <a:pt x="111600" y="37956"/>
                </a:lnTo>
                <a:lnTo>
                  <a:pt x="111523" y="30698"/>
                </a:lnTo>
                <a:lnTo>
                  <a:pt x="110889" y="28501"/>
                </a:lnTo>
                <a:lnTo>
                  <a:pt x="109586" y="26370"/>
                </a:lnTo>
                <a:lnTo>
                  <a:pt x="108266" y="24305"/>
                </a:lnTo>
                <a:close/>
              </a:path>
              <a:path w="111760" h="48260">
                <a:moveTo>
                  <a:pt x="107631" y="4794"/>
                </a:moveTo>
                <a:lnTo>
                  <a:pt x="99694" y="4794"/>
                </a:lnTo>
                <a:lnTo>
                  <a:pt x="101293" y="5460"/>
                </a:lnTo>
                <a:lnTo>
                  <a:pt x="103899" y="8390"/>
                </a:lnTo>
                <a:lnTo>
                  <a:pt x="104479" y="9988"/>
                </a:lnTo>
                <a:lnTo>
                  <a:pt x="104483" y="14516"/>
                </a:lnTo>
                <a:lnTo>
                  <a:pt x="103959" y="16048"/>
                </a:lnTo>
                <a:lnTo>
                  <a:pt x="102656" y="17446"/>
                </a:lnTo>
                <a:lnTo>
                  <a:pt x="101412" y="18845"/>
                </a:lnTo>
                <a:lnTo>
                  <a:pt x="99753" y="19577"/>
                </a:lnTo>
                <a:lnTo>
                  <a:pt x="107377" y="19577"/>
                </a:lnTo>
                <a:lnTo>
                  <a:pt x="109349" y="16448"/>
                </a:lnTo>
                <a:lnTo>
                  <a:pt x="109882" y="14516"/>
                </a:lnTo>
                <a:lnTo>
                  <a:pt x="109806" y="8723"/>
                </a:lnTo>
                <a:lnTo>
                  <a:pt x="108757" y="5993"/>
                </a:lnTo>
                <a:lnTo>
                  <a:pt x="107631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15601" y="5413953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67765" y="0"/>
                </a:moveTo>
                <a:lnTo>
                  <a:pt x="60420" y="0"/>
                </a:lnTo>
                <a:lnTo>
                  <a:pt x="57518" y="1198"/>
                </a:lnTo>
                <a:lnTo>
                  <a:pt x="53134" y="5860"/>
                </a:lnTo>
                <a:lnTo>
                  <a:pt x="52140" y="8390"/>
                </a:lnTo>
                <a:lnTo>
                  <a:pt x="52027" y="14516"/>
                </a:lnTo>
                <a:lnTo>
                  <a:pt x="52542" y="16381"/>
                </a:lnTo>
                <a:lnTo>
                  <a:pt x="53549" y="18046"/>
                </a:lnTo>
                <a:lnTo>
                  <a:pt x="54615" y="19644"/>
                </a:lnTo>
                <a:lnTo>
                  <a:pt x="56155" y="20909"/>
                </a:lnTo>
                <a:lnTo>
                  <a:pt x="58288" y="21775"/>
                </a:lnTo>
                <a:lnTo>
                  <a:pt x="55741" y="22574"/>
                </a:lnTo>
                <a:lnTo>
                  <a:pt x="53786" y="23972"/>
                </a:lnTo>
                <a:lnTo>
                  <a:pt x="52423" y="26037"/>
                </a:lnTo>
                <a:lnTo>
                  <a:pt x="51002" y="28101"/>
                </a:lnTo>
                <a:lnTo>
                  <a:pt x="50350" y="30698"/>
                </a:lnTo>
                <a:lnTo>
                  <a:pt x="50374" y="37956"/>
                </a:lnTo>
                <a:lnTo>
                  <a:pt x="51594" y="41286"/>
                </a:lnTo>
                <a:lnTo>
                  <a:pt x="54141" y="44083"/>
                </a:lnTo>
                <a:lnTo>
                  <a:pt x="56688" y="46813"/>
                </a:lnTo>
                <a:lnTo>
                  <a:pt x="60006" y="48212"/>
                </a:lnTo>
                <a:lnTo>
                  <a:pt x="68299" y="48212"/>
                </a:lnTo>
                <a:lnTo>
                  <a:pt x="71616" y="46813"/>
                </a:lnTo>
                <a:lnTo>
                  <a:pt x="74784" y="43417"/>
                </a:lnTo>
                <a:lnTo>
                  <a:pt x="62612" y="43417"/>
                </a:lnTo>
                <a:lnTo>
                  <a:pt x="61131" y="43017"/>
                </a:lnTo>
                <a:lnTo>
                  <a:pt x="58406" y="41286"/>
                </a:lnTo>
                <a:lnTo>
                  <a:pt x="57340" y="40087"/>
                </a:lnTo>
                <a:lnTo>
                  <a:pt x="56688" y="38556"/>
                </a:lnTo>
                <a:lnTo>
                  <a:pt x="55978" y="37024"/>
                </a:lnTo>
                <a:lnTo>
                  <a:pt x="55622" y="35426"/>
                </a:lnTo>
                <a:lnTo>
                  <a:pt x="55667" y="30964"/>
                </a:lnTo>
                <a:lnTo>
                  <a:pt x="56392" y="28833"/>
                </a:lnTo>
                <a:lnTo>
                  <a:pt x="59591" y="25238"/>
                </a:lnTo>
                <a:lnTo>
                  <a:pt x="61605" y="24305"/>
                </a:lnTo>
                <a:lnTo>
                  <a:pt x="74679" y="24305"/>
                </a:lnTo>
                <a:lnTo>
                  <a:pt x="72682" y="22774"/>
                </a:lnTo>
                <a:lnTo>
                  <a:pt x="70076" y="21775"/>
                </a:lnTo>
                <a:lnTo>
                  <a:pt x="72149" y="20909"/>
                </a:lnTo>
                <a:lnTo>
                  <a:pt x="73689" y="19644"/>
                </a:lnTo>
                <a:lnTo>
                  <a:pt x="62138" y="19577"/>
                </a:lnTo>
                <a:lnTo>
                  <a:pt x="60479" y="18845"/>
                </a:lnTo>
                <a:lnTo>
                  <a:pt x="59176" y="17446"/>
                </a:lnTo>
                <a:lnTo>
                  <a:pt x="57932" y="16048"/>
                </a:lnTo>
                <a:lnTo>
                  <a:pt x="57397" y="14516"/>
                </a:lnTo>
                <a:lnTo>
                  <a:pt x="57281" y="9988"/>
                </a:lnTo>
                <a:lnTo>
                  <a:pt x="57932" y="8323"/>
                </a:lnTo>
                <a:lnTo>
                  <a:pt x="59236" y="6858"/>
                </a:lnTo>
                <a:lnTo>
                  <a:pt x="60539" y="5460"/>
                </a:lnTo>
                <a:lnTo>
                  <a:pt x="62138" y="4794"/>
                </a:lnTo>
                <a:lnTo>
                  <a:pt x="74045" y="4794"/>
                </a:lnTo>
                <a:lnTo>
                  <a:pt x="70668" y="1198"/>
                </a:lnTo>
                <a:lnTo>
                  <a:pt x="67765" y="0"/>
                </a:lnTo>
                <a:close/>
              </a:path>
              <a:path w="111760" h="48260">
                <a:moveTo>
                  <a:pt x="74679" y="24305"/>
                </a:moveTo>
                <a:lnTo>
                  <a:pt x="66522" y="24305"/>
                </a:lnTo>
                <a:lnTo>
                  <a:pt x="68595" y="25238"/>
                </a:lnTo>
                <a:lnTo>
                  <a:pt x="70253" y="27036"/>
                </a:lnTo>
                <a:lnTo>
                  <a:pt x="71912" y="28900"/>
                </a:lnTo>
                <a:lnTo>
                  <a:pt x="72571" y="30698"/>
                </a:lnTo>
                <a:lnTo>
                  <a:pt x="72619" y="37024"/>
                </a:lnTo>
                <a:lnTo>
                  <a:pt x="71912" y="38955"/>
                </a:lnTo>
                <a:lnTo>
                  <a:pt x="68713" y="42551"/>
                </a:lnTo>
                <a:lnTo>
                  <a:pt x="66699" y="43417"/>
                </a:lnTo>
                <a:lnTo>
                  <a:pt x="74784" y="43417"/>
                </a:lnTo>
                <a:lnTo>
                  <a:pt x="76710" y="41353"/>
                </a:lnTo>
                <a:lnTo>
                  <a:pt x="78013" y="37956"/>
                </a:lnTo>
                <a:lnTo>
                  <a:pt x="77936" y="30698"/>
                </a:lnTo>
                <a:lnTo>
                  <a:pt x="77302" y="28501"/>
                </a:lnTo>
                <a:lnTo>
                  <a:pt x="75999" y="26370"/>
                </a:lnTo>
                <a:lnTo>
                  <a:pt x="74679" y="24305"/>
                </a:lnTo>
                <a:close/>
              </a:path>
              <a:path w="111760" h="48260">
                <a:moveTo>
                  <a:pt x="74045" y="4794"/>
                </a:moveTo>
                <a:lnTo>
                  <a:pt x="66048" y="4794"/>
                </a:lnTo>
                <a:lnTo>
                  <a:pt x="67706" y="5460"/>
                </a:lnTo>
                <a:lnTo>
                  <a:pt x="70313" y="8390"/>
                </a:lnTo>
                <a:lnTo>
                  <a:pt x="70892" y="9988"/>
                </a:lnTo>
                <a:lnTo>
                  <a:pt x="70889" y="14516"/>
                </a:lnTo>
                <a:lnTo>
                  <a:pt x="70313" y="16048"/>
                </a:lnTo>
                <a:lnTo>
                  <a:pt x="67825" y="18845"/>
                </a:lnTo>
                <a:lnTo>
                  <a:pt x="66166" y="19577"/>
                </a:lnTo>
                <a:lnTo>
                  <a:pt x="73734" y="19577"/>
                </a:lnTo>
                <a:lnTo>
                  <a:pt x="74755" y="18046"/>
                </a:lnTo>
                <a:lnTo>
                  <a:pt x="75762" y="16448"/>
                </a:lnTo>
                <a:lnTo>
                  <a:pt x="76295" y="14516"/>
                </a:lnTo>
                <a:lnTo>
                  <a:pt x="76219" y="8723"/>
                </a:lnTo>
                <a:lnTo>
                  <a:pt x="75170" y="5993"/>
                </a:lnTo>
                <a:lnTo>
                  <a:pt x="74045" y="4794"/>
                </a:lnTo>
                <a:close/>
              </a:path>
              <a:path w="111760" h="48260">
                <a:moveTo>
                  <a:pt x="89683" y="35959"/>
                </a:moveTo>
                <a:lnTo>
                  <a:pt x="84766" y="36491"/>
                </a:lnTo>
                <a:lnTo>
                  <a:pt x="85181" y="40221"/>
                </a:lnTo>
                <a:lnTo>
                  <a:pt x="86425" y="43084"/>
                </a:lnTo>
                <a:lnTo>
                  <a:pt x="88498" y="45148"/>
                </a:lnTo>
                <a:lnTo>
                  <a:pt x="90571" y="47146"/>
                </a:lnTo>
                <a:lnTo>
                  <a:pt x="93296" y="48212"/>
                </a:lnTo>
                <a:lnTo>
                  <a:pt x="99634" y="48212"/>
                </a:lnTo>
                <a:lnTo>
                  <a:pt x="102359" y="47279"/>
                </a:lnTo>
                <a:lnTo>
                  <a:pt x="104670" y="45415"/>
                </a:lnTo>
                <a:lnTo>
                  <a:pt x="106920" y="43550"/>
                </a:lnTo>
                <a:lnTo>
                  <a:pt x="107007" y="43417"/>
                </a:lnTo>
                <a:lnTo>
                  <a:pt x="94836" y="43417"/>
                </a:lnTo>
                <a:lnTo>
                  <a:pt x="93296" y="42818"/>
                </a:lnTo>
                <a:lnTo>
                  <a:pt x="92111" y="41686"/>
                </a:lnTo>
                <a:lnTo>
                  <a:pt x="90927" y="40487"/>
                </a:lnTo>
                <a:lnTo>
                  <a:pt x="90097" y="38556"/>
                </a:lnTo>
                <a:lnTo>
                  <a:pt x="89683" y="35959"/>
                </a:lnTo>
                <a:close/>
              </a:path>
              <a:path w="111760" h="48260">
                <a:moveTo>
                  <a:pt x="111600" y="25171"/>
                </a:moveTo>
                <a:lnTo>
                  <a:pt x="106447" y="25171"/>
                </a:lnTo>
                <a:lnTo>
                  <a:pt x="106325" y="29966"/>
                </a:lnTo>
                <a:lnTo>
                  <a:pt x="106237" y="30831"/>
                </a:lnTo>
                <a:lnTo>
                  <a:pt x="106149" y="31364"/>
                </a:lnTo>
                <a:lnTo>
                  <a:pt x="105622" y="33695"/>
                </a:lnTo>
                <a:lnTo>
                  <a:pt x="105203" y="35759"/>
                </a:lnTo>
                <a:lnTo>
                  <a:pt x="98272" y="43417"/>
                </a:lnTo>
                <a:lnTo>
                  <a:pt x="107007" y="43417"/>
                </a:lnTo>
                <a:lnTo>
                  <a:pt x="108698" y="40820"/>
                </a:lnTo>
                <a:lnTo>
                  <a:pt x="109823" y="37224"/>
                </a:lnTo>
                <a:lnTo>
                  <a:pt x="111008" y="33695"/>
                </a:lnTo>
                <a:lnTo>
                  <a:pt x="111600" y="28833"/>
                </a:lnTo>
                <a:lnTo>
                  <a:pt x="111600" y="25171"/>
                </a:lnTo>
                <a:close/>
              </a:path>
              <a:path w="111760" h="48260">
                <a:moveTo>
                  <a:pt x="99931" y="0"/>
                </a:moveTo>
                <a:lnTo>
                  <a:pt x="93415" y="0"/>
                </a:lnTo>
                <a:lnTo>
                  <a:pt x="90275" y="1465"/>
                </a:lnTo>
                <a:lnTo>
                  <a:pt x="87728" y="4395"/>
                </a:lnTo>
                <a:lnTo>
                  <a:pt x="85240" y="7325"/>
                </a:lnTo>
                <a:lnTo>
                  <a:pt x="83996" y="11120"/>
                </a:lnTo>
                <a:lnTo>
                  <a:pt x="83996" y="20576"/>
                </a:lnTo>
                <a:lnTo>
                  <a:pt x="85181" y="24305"/>
                </a:lnTo>
                <a:lnTo>
                  <a:pt x="89979" y="29966"/>
                </a:lnTo>
                <a:lnTo>
                  <a:pt x="92941" y="31364"/>
                </a:lnTo>
                <a:lnTo>
                  <a:pt x="98509" y="31364"/>
                </a:lnTo>
                <a:lnTo>
                  <a:pt x="100405" y="30831"/>
                </a:lnTo>
                <a:lnTo>
                  <a:pt x="104018" y="28501"/>
                </a:lnTo>
                <a:lnTo>
                  <a:pt x="105380" y="27036"/>
                </a:lnTo>
                <a:lnTo>
                  <a:pt x="105799" y="26303"/>
                </a:lnTo>
                <a:lnTo>
                  <a:pt x="95310" y="26303"/>
                </a:lnTo>
                <a:lnTo>
                  <a:pt x="93296" y="25304"/>
                </a:lnTo>
                <a:lnTo>
                  <a:pt x="90097" y="21575"/>
                </a:lnTo>
                <a:lnTo>
                  <a:pt x="89268" y="19111"/>
                </a:lnTo>
                <a:lnTo>
                  <a:pt x="89329" y="12585"/>
                </a:lnTo>
                <a:lnTo>
                  <a:pt x="90097" y="10055"/>
                </a:lnTo>
                <a:lnTo>
                  <a:pt x="91815" y="7924"/>
                </a:lnTo>
                <a:lnTo>
                  <a:pt x="93533" y="5860"/>
                </a:lnTo>
                <a:lnTo>
                  <a:pt x="95547" y="4794"/>
                </a:lnTo>
                <a:lnTo>
                  <a:pt x="107411" y="4794"/>
                </a:lnTo>
                <a:lnTo>
                  <a:pt x="106920" y="4128"/>
                </a:lnTo>
                <a:lnTo>
                  <a:pt x="102419" y="799"/>
                </a:lnTo>
                <a:lnTo>
                  <a:pt x="99931" y="0"/>
                </a:lnTo>
                <a:close/>
              </a:path>
              <a:path w="111760" h="48260">
                <a:moveTo>
                  <a:pt x="107411" y="4794"/>
                </a:moveTo>
                <a:lnTo>
                  <a:pt x="100049" y="4794"/>
                </a:lnTo>
                <a:lnTo>
                  <a:pt x="101945" y="5793"/>
                </a:lnTo>
                <a:lnTo>
                  <a:pt x="103485" y="7724"/>
                </a:lnTo>
                <a:lnTo>
                  <a:pt x="105084" y="9655"/>
                </a:lnTo>
                <a:lnTo>
                  <a:pt x="105854" y="12319"/>
                </a:lnTo>
                <a:lnTo>
                  <a:pt x="105815" y="19111"/>
                </a:lnTo>
                <a:lnTo>
                  <a:pt x="105084" y="21575"/>
                </a:lnTo>
                <a:lnTo>
                  <a:pt x="102004" y="25304"/>
                </a:lnTo>
                <a:lnTo>
                  <a:pt x="100049" y="26303"/>
                </a:lnTo>
                <a:lnTo>
                  <a:pt x="105799" y="26303"/>
                </a:lnTo>
                <a:lnTo>
                  <a:pt x="106447" y="25171"/>
                </a:lnTo>
                <a:lnTo>
                  <a:pt x="111600" y="25171"/>
                </a:lnTo>
                <a:lnTo>
                  <a:pt x="111600" y="17047"/>
                </a:lnTo>
                <a:lnTo>
                  <a:pt x="111008" y="12585"/>
                </a:lnTo>
                <a:lnTo>
                  <a:pt x="108638" y="6459"/>
                </a:lnTo>
                <a:lnTo>
                  <a:pt x="107411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15601" y="5254134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66344" y="0"/>
                </a:moveTo>
                <a:lnTo>
                  <a:pt x="61013" y="0"/>
                </a:lnTo>
                <a:lnTo>
                  <a:pt x="58465" y="932"/>
                </a:lnTo>
                <a:lnTo>
                  <a:pt x="56451" y="2796"/>
                </a:lnTo>
                <a:lnTo>
                  <a:pt x="54437" y="4594"/>
                </a:lnTo>
                <a:lnTo>
                  <a:pt x="52956" y="7258"/>
                </a:lnTo>
                <a:lnTo>
                  <a:pt x="51732" y="11187"/>
                </a:lnTo>
                <a:lnTo>
                  <a:pt x="50883" y="14050"/>
                </a:lnTo>
                <a:lnTo>
                  <a:pt x="50350" y="18512"/>
                </a:lnTo>
                <a:lnTo>
                  <a:pt x="50350" y="32962"/>
                </a:lnTo>
                <a:lnTo>
                  <a:pt x="51772" y="39355"/>
                </a:lnTo>
                <a:lnTo>
                  <a:pt x="56866" y="46547"/>
                </a:lnTo>
                <a:lnTo>
                  <a:pt x="60006" y="48212"/>
                </a:lnTo>
                <a:lnTo>
                  <a:pt x="67173" y="48212"/>
                </a:lnTo>
                <a:lnTo>
                  <a:pt x="69661" y="47279"/>
                </a:lnTo>
                <a:lnTo>
                  <a:pt x="73689" y="43550"/>
                </a:lnTo>
                <a:lnTo>
                  <a:pt x="73768" y="43417"/>
                </a:lnTo>
                <a:lnTo>
                  <a:pt x="61723" y="43417"/>
                </a:lnTo>
                <a:lnTo>
                  <a:pt x="59709" y="42152"/>
                </a:lnTo>
                <a:lnTo>
                  <a:pt x="57946" y="39355"/>
                </a:lnTo>
                <a:lnTo>
                  <a:pt x="56511" y="37024"/>
                </a:lnTo>
                <a:lnTo>
                  <a:pt x="55681" y="31897"/>
                </a:lnTo>
                <a:lnTo>
                  <a:pt x="55792" y="15715"/>
                </a:lnTo>
                <a:lnTo>
                  <a:pt x="56570" y="11054"/>
                </a:lnTo>
                <a:lnTo>
                  <a:pt x="59769" y="5926"/>
                </a:lnTo>
                <a:lnTo>
                  <a:pt x="61664" y="4794"/>
                </a:lnTo>
                <a:lnTo>
                  <a:pt x="73562" y="4794"/>
                </a:lnTo>
                <a:lnTo>
                  <a:pt x="73097" y="3995"/>
                </a:lnTo>
                <a:lnTo>
                  <a:pt x="71675" y="2530"/>
                </a:lnTo>
                <a:lnTo>
                  <a:pt x="70016" y="1531"/>
                </a:lnTo>
                <a:lnTo>
                  <a:pt x="68299" y="532"/>
                </a:lnTo>
                <a:lnTo>
                  <a:pt x="66344" y="0"/>
                </a:lnTo>
                <a:close/>
              </a:path>
              <a:path w="111760" h="48260">
                <a:moveTo>
                  <a:pt x="73562" y="4794"/>
                </a:moveTo>
                <a:lnTo>
                  <a:pt x="66403" y="4794"/>
                </a:lnTo>
                <a:lnTo>
                  <a:pt x="68417" y="6059"/>
                </a:lnTo>
                <a:lnTo>
                  <a:pt x="70016" y="8656"/>
                </a:lnTo>
                <a:lnTo>
                  <a:pt x="71675" y="11187"/>
                </a:lnTo>
                <a:lnTo>
                  <a:pt x="72355" y="15715"/>
                </a:lnTo>
                <a:lnTo>
                  <a:pt x="72435" y="31897"/>
                </a:lnTo>
                <a:lnTo>
                  <a:pt x="71675" y="37024"/>
                </a:lnTo>
                <a:lnTo>
                  <a:pt x="69975" y="39621"/>
                </a:lnTo>
                <a:lnTo>
                  <a:pt x="68417" y="42152"/>
                </a:lnTo>
                <a:lnTo>
                  <a:pt x="66462" y="43417"/>
                </a:lnTo>
                <a:lnTo>
                  <a:pt x="73768" y="43417"/>
                </a:lnTo>
                <a:lnTo>
                  <a:pt x="75229" y="40953"/>
                </a:lnTo>
                <a:lnTo>
                  <a:pt x="77243" y="34094"/>
                </a:lnTo>
                <a:lnTo>
                  <a:pt x="77776" y="29633"/>
                </a:lnTo>
                <a:lnTo>
                  <a:pt x="77688" y="18512"/>
                </a:lnTo>
                <a:lnTo>
                  <a:pt x="74222" y="5926"/>
                </a:lnTo>
                <a:lnTo>
                  <a:pt x="73562" y="4794"/>
                </a:lnTo>
                <a:close/>
              </a:path>
              <a:path w="111760" h="48260">
                <a:moveTo>
                  <a:pt x="89150" y="34161"/>
                </a:moveTo>
                <a:lnTo>
                  <a:pt x="83996" y="34960"/>
                </a:lnTo>
                <a:lnTo>
                  <a:pt x="84352" y="38889"/>
                </a:lnTo>
                <a:lnTo>
                  <a:pt x="85714" y="42085"/>
                </a:lnTo>
                <a:lnTo>
                  <a:pt x="88202" y="44549"/>
                </a:lnTo>
                <a:lnTo>
                  <a:pt x="90631" y="47013"/>
                </a:lnTo>
                <a:lnTo>
                  <a:pt x="93652" y="48212"/>
                </a:lnTo>
                <a:lnTo>
                  <a:pt x="101412" y="48212"/>
                </a:lnTo>
                <a:lnTo>
                  <a:pt x="104847" y="46813"/>
                </a:lnTo>
                <a:lnTo>
                  <a:pt x="108009" y="43417"/>
                </a:lnTo>
                <a:lnTo>
                  <a:pt x="95310" y="43417"/>
                </a:lnTo>
                <a:lnTo>
                  <a:pt x="93592" y="42684"/>
                </a:lnTo>
                <a:lnTo>
                  <a:pt x="92171" y="41286"/>
                </a:lnTo>
                <a:lnTo>
                  <a:pt x="90749" y="39821"/>
                </a:lnTo>
                <a:lnTo>
                  <a:pt x="89742" y="37424"/>
                </a:lnTo>
                <a:lnTo>
                  <a:pt x="89150" y="34161"/>
                </a:lnTo>
                <a:close/>
              </a:path>
              <a:path w="111760" h="48260">
                <a:moveTo>
                  <a:pt x="108472" y="24438"/>
                </a:moveTo>
                <a:lnTo>
                  <a:pt x="100227" y="24438"/>
                </a:lnTo>
                <a:lnTo>
                  <a:pt x="102182" y="25304"/>
                </a:lnTo>
                <a:lnTo>
                  <a:pt x="103722" y="26969"/>
                </a:lnTo>
                <a:lnTo>
                  <a:pt x="105262" y="28700"/>
                </a:lnTo>
                <a:lnTo>
                  <a:pt x="106032" y="30898"/>
                </a:lnTo>
                <a:lnTo>
                  <a:pt x="106032" y="36358"/>
                </a:lnTo>
                <a:lnTo>
                  <a:pt x="105203" y="38689"/>
                </a:lnTo>
                <a:lnTo>
                  <a:pt x="103544" y="40620"/>
                </a:lnTo>
                <a:lnTo>
                  <a:pt x="101826" y="42485"/>
                </a:lnTo>
                <a:lnTo>
                  <a:pt x="99812" y="43417"/>
                </a:lnTo>
                <a:lnTo>
                  <a:pt x="108009" y="43417"/>
                </a:lnTo>
                <a:lnTo>
                  <a:pt x="110178" y="41086"/>
                </a:lnTo>
                <a:lnTo>
                  <a:pt x="111482" y="37557"/>
                </a:lnTo>
                <a:lnTo>
                  <a:pt x="111482" y="30432"/>
                </a:lnTo>
                <a:lnTo>
                  <a:pt x="110830" y="27901"/>
                </a:lnTo>
                <a:lnTo>
                  <a:pt x="109468" y="25837"/>
                </a:lnTo>
                <a:lnTo>
                  <a:pt x="108472" y="24438"/>
                </a:lnTo>
                <a:close/>
              </a:path>
              <a:path w="111760" h="48260">
                <a:moveTo>
                  <a:pt x="95073" y="19977"/>
                </a:moveTo>
                <a:lnTo>
                  <a:pt x="94718" y="19977"/>
                </a:lnTo>
                <a:lnTo>
                  <a:pt x="94185" y="25038"/>
                </a:lnTo>
                <a:lnTo>
                  <a:pt x="95606" y="24638"/>
                </a:lnTo>
                <a:lnTo>
                  <a:pt x="96850" y="24438"/>
                </a:lnTo>
                <a:lnTo>
                  <a:pt x="108472" y="24438"/>
                </a:lnTo>
                <a:lnTo>
                  <a:pt x="108046" y="23839"/>
                </a:lnTo>
                <a:lnTo>
                  <a:pt x="106150" y="22507"/>
                </a:lnTo>
                <a:lnTo>
                  <a:pt x="103663" y="21841"/>
                </a:lnTo>
                <a:lnTo>
                  <a:pt x="105558" y="20843"/>
                </a:lnTo>
                <a:lnTo>
                  <a:pt x="106411" y="20043"/>
                </a:lnTo>
                <a:lnTo>
                  <a:pt x="95369" y="20043"/>
                </a:lnTo>
                <a:lnTo>
                  <a:pt x="95073" y="19977"/>
                </a:lnTo>
                <a:close/>
              </a:path>
              <a:path w="111760" h="48260">
                <a:moveTo>
                  <a:pt x="107155" y="4794"/>
                </a:moveTo>
                <a:lnTo>
                  <a:pt x="99279" y="4794"/>
                </a:lnTo>
                <a:lnTo>
                  <a:pt x="100938" y="5460"/>
                </a:lnTo>
                <a:lnTo>
                  <a:pt x="102241" y="6858"/>
                </a:lnTo>
                <a:lnTo>
                  <a:pt x="103485" y="8257"/>
                </a:lnTo>
                <a:lnTo>
                  <a:pt x="104136" y="9988"/>
                </a:lnTo>
                <a:lnTo>
                  <a:pt x="104136" y="14849"/>
                </a:lnTo>
                <a:lnTo>
                  <a:pt x="103248" y="16780"/>
                </a:lnTo>
                <a:lnTo>
                  <a:pt x="101530" y="18112"/>
                </a:lnTo>
                <a:lnTo>
                  <a:pt x="99753" y="19378"/>
                </a:lnTo>
                <a:lnTo>
                  <a:pt x="97798" y="20043"/>
                </a:lnTo>
                <a:lnTo>
                  <a:pt x="106411" y="20043"/>
                </a:lnTo>
                <a:lnTo>
                  <a:pt x="106980" y="19511"/>
                </a:lnTo>
                <a:lnTo>
                  <a:pt x="107987" y="17846"/>
                </a:lnTo>
                <a:lnTo>
                  <a:pt x="108935" y="16181"/>
                </a:lnTo>
                <a:lnTo>
                  <a:pt x="109468" y="14317"/>
                </a:lnTo>
                <a:lnTo>
                  <a:pt x="109432" y="9988"/>
                </a:lnTo>
                <a:lnTo>
                  <a:pt x="108935" y="8124"/>
                </a:lnTo>
                <a:lnTo>
                  <a:pt x="107928" y="6192"/>
                </a:lnTo>
                <a:lnTo>
                  <a:pt x="107155" y="4794"/>
                </a:lnTo>
                <a:close/>
              </a:path>
              <a:path w="111760" h="48260">
                <a:moveTo>
                  <a:pt x="99457" y="0"/>
                </a:moveTo>
                <a:lnTo>
                  <a:pt x="93829" y="0"/>
                </a:lnTo>
                <a:lnTo>
                  <a:pt x="91045" y="1065"/>
                </a:lnTo>
                <a:lnTo>
                  <a:pt x="88794" y="3196"/>
                </a:lnTo>
                <a:lnTo>
                  <a:pt x="86603" y="5327"/>
                </a:lnTo>
                <a:lnTo>
                  <a:pt x="85181" y="8323"/>
                </a:lnTo>
                <a:lnTo>
                  <a:pt x="84529" y="12252"/>
                </a:lnTo>
                <a:lnTo>
                  <a:pt x="89683" y="13251"/>
                </a:lnTo>
                <a:lnTo>
                  <a:pt x="90038" y="10454"/>
                </a:lnTo>
                <a:lnTo>
                  <a:pt x="90927" y="8323"/>
                </a:lnTo>
                <a:lnTo>
                  <a:pt x="92230" y="6858"/>
                </a:lnTo>
                <a:lnTo>
                  <a:pt x="93592" y="5460"/>
                </a:lnTo>
                <a:lnTo>
                  <a:pt x="95251" y="4794"/>
                </a:lnTo>
                <a:lnTo>
                  <a:pt x="107155" y="4794"/>
                </a:lnTo>
                <a:lnTo>
                  <a:pt x="106861" y="4261"/>
                </a:lnTo>
                <a:lnTo>
                  <a:pt x="105440" y="2796"/>
                </a:lnTo>
                <a:lnTo>
                  <a:pt x="101530" y="532"/>
                </a:lnTo>
                <a:lnTo>
                  <a:pt x="99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15601" y="5094315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56096" y="35959"/>
                </a:moveTo>
                <a:lnTo>
                  <a:pt x="51179" y="36491"/>
                </a:lnTo>
                <a:lnTo>
                  <a:pt x="51594" y="40221"/>
                </a:lnTo>
                <a:lnTo>
                  <a:pt x="52838" y="43084"/>
                </a:lnTo>
                <a:lnTo>
                  <a:pt x="54911" y="45148"/>
                </a:lnTo>
                <a:lnTo>
                  <a:pt x="56985" y="47146"/>
                </a:lnTo>
                <a:lnTo>
                  <a:pt x="59650" y="48212"/>
                </a:lnTo>
                <a:lnTo>
                  <a:pt x="66048" y="48212"/>
                </a:lnTo>
                <a:lnTo>
                  <a:pt x="68773" y="47279"/>
                </a:lnTo>
                <a:lnTo>
                  <a:pt x="71023" y="45415"/>
                </a:lnTo>
                <a:lnTo>
                  <a:pt x="73334" y="43550"/>
                </a:lnTo>
                <a:lnTo>
                  <a:pt x="73417" y="43417"/>
                </a:lnTo>
                <a:lnTo>
                  <a:pt x="61190" y="43417"/>
                </a:lnTo>
                <a:lnTo>
                  <a:pt x="59709" y="42818"/>
                </a:lnTo>
                <a:lnTo>
                  <a:pt x="58525" y="41686"/>
                </a:lnTo>
                <a:lnTo>
                  <a:pt x="57340" y="40487"/>
                </a:lnTo>
                <a:lnTo>
                  <a:pt x="56511" y="38556"/>
                </a:lnTo>
                <a:lnTo>
                  <a:pt x="56096" y="35959"/>
                </a:lnTo>
                <a:close/>
              </a:path>
              <a:path w="111760" h="48260">
                <a:moveTo>
                  <a:pt x="78013" y="25171"/>
                </a:moveTo>
                <a:lnTo>
                  <a:pt x="72860" y="25171"/>
                </a:lnTo>
                <a:lnTo>
                  <a:pt x="72765" y="29699"/>
                </a:lnTo>
                <a:lnTo>
                  <a:pt x="72650" y="30831"/>
                </a:lnTo>
                <a:lnTo>
                  <a:pt x="64626" y="43417"/>
                </a:lnTo>
                <a:lnTo>
                  <a:pt x="73417" y="43417"/>
                </a:lnTo>
                <a:lnTo>
                  <a:pt x="75052" y="40820"/>
                </a:lnTo>
                <a:lnTo>
                  <a:pt x="77421" y="33695"/>
                </a:lnTo>
                <a:lnTo>
                  <a:pt x="77908" y="29699"/>
                </a:lnTo>
                <a:lnTo>
                  <a:pt x="78013" y="25171"/>
                </a:lnTo>
                <a:close/>
              </a:path>
              <a:path w="111760" h="48260">
                <a:moveTo>
                  <a:pt x="66285" y="0"/>
                </a:moveTo>
                <a:lnTo>
                  <a:pt x="59828" y="0"/>
                </a:lnTo>
                <a:lnTo>
                  <a:pt x="56629" y="1465"/>
                </a:lnTo>
                <a:lnTo>
                  <a:pt x="51653" y="7325"/>
                </a:lnTo>
                <a:lnTo>
                  <a:pt x="50350" y="11120"/>
                </a:lnTo>
                <a:lnTo>
                  <a:pt x="50350" y="20576"/>
                </a:lnTo>
                <a:lnTo>
                  <a:pt x="51594" y="24305"/>
                </a:lnTo>
                <a:lnTo>
                  <a:pt x="53964" y="27169"/>
                </a:lnTo>
                <a:lnTo>
                  <a:pt x="56392" y="29966"/>
                </a:lnTo>
                <a:lnTo>
                  <a:pt x="59354" y="31364"/>
                </a:lnTo>
                <a:lnTo>
                  <a:pt x="64863" y="31364"/>
                </a:lnTo>
                <a:lnTo>
                  <a:pt x="72212" y="26303"/>
                </a:lnTo>
                <a:lnTo>
                  <a:pt x="61723" y="26303"/>
                </a:lnTo>
                <a:lnTo>
                  <a:pt x="59709" y="25304"/>
                </a:lnTo>
                <a:lnTo>
                  <a:pt x="56511" y="21575"/>
                </a:lnTo>
                <a:lnTo>
                  <a:pt x="55681" y="19111"/>
                </a:lnTo>
                <a:lnTo>
                  <a:pt x="55742" y="12585"/>
                </a:lnTo>
                <a:lnTo>
                  <a:pt x="56511" y="10055"/>
                </a:lnTo>
                <a:lnTo>
                  <a:pt x="58228" y="7924"/>
                </a:lnTo>
                <a:lnTo>
                  <a:pt x="59946" y="5860"/>
                </a:lnTo>
                <a:lnTo>
                  <a:pt x="61901" y="4794"/>
                </a:lnTo>
                <a:lnTo>
                  <a:pt x="73824" y="4794"/>
                </a:lnTo>
                <a:lnTo>
                  <a:pt x="73334" y="4128"/>
                </a:lnTo>
                <a:lnTo>
                  <a:pt x="68832" y="799"/>
                </a:lnTo>
                <a:lnTo>
                  <a:pt x="66285" y="0"/>
                </a:lnTo>
                <a:close/>
              </a:path>
              <a:path w="111760" h="48260">
                <a:moveTo>
                  <a:pt x="73824" y="4794"/>
                </a:moveTo>
                <a:lnTo>
                  <a:pt x="66403" y="4794"/>
                </a:lnTo>
                <a:lnTo>
                  <a:pt x="68299" y="5793"/>
                </a:lnTo>
                <a:lnTo>
                  <a:pt x="71497" y="9655"/>
                </a:lnTo>
                <a:lnTo>
                  <a:pt x="72267" y="12319"/>
                </a:lnTo>
                <a:lnTo>
                  <a:pt x="72228" y="19111"/>
                </a:lnTo>
                <a:lnTo>
                  <a:pt x="71497" y="21575"/>
                </a:lnTo>
                <a:lnTo>
                  <a:pt x="68417" y="25304"/>
                </a:lnTo>
                <a:lnTo>
                  <a:pt x="66462" y="26303"/>
                </a:lnTo>
                <a:lnTo>
                  <a:pt x="72212" y="26303"/>
                </a:lnTo>
                <a:lnTo>
                  <a:pt x="72860" y="25171"/>
                </a:lnTo>
                <a:lnTo>
                  <a:pt x="78013" y="25171"/>
                </a:lnTo>
                <a:lnTo>
                  <a:pt x="78013" y="17047"/>
                </a:lnTo>
                <a:lnTo>
                  <a:pt x="77421" y="12585"/>
                </a:lnTo>
                <a:lnTo>
                  <a:pt x="75052" y="6459"/>
                </a:lnTo>
                <a:lnTo>
                  <a:pt x="73824" y="4794"/>
                </a:lnTo>
                <a:close/>
              </a:path>
              <a:path w="111760" h="48260">
                <a:moveTo>
                  <a:pt x="89683" y="35959"/>
                </a:moveTo>
                <a:lnTo>
                  <a:pt x="84766" y="36491"/>
                </a:lnTo>
                <a:lnTo>
                  <a:pt x="85181" y="40221"/>
                </a:lnTo>
                <a:lnTo>
                  <a:pt x="86425" y="43084"/>
                </a:lnTo>
                <a:lnTo>
                  <a:pt x="88498" y="45148"/>
                </a:lnTo>
                <a:lnTo>
                  <a:pt x="90571" y="47146"/>
                </a:lnTo>
                <a:lnTo>
                  <a:pt x="93296" y="48212"/>
                </a:lnTo>
                <a:lnTo>
                  <a:pt x="99634" y="48212"/>
                </a:lnTo>
                <a:lnTo>
                  <a:pt x="102359" y="47279"/>
                </a:lnTo>
                <a:lnTo>
                  <a:pt x="104670" y="45415"/>
                </a:lnTo>
                <a:lnTo>
                  <a:pt x="106920" y="43550"/>
                </a:lnTo>
                <a:lnTo>
                  <a:pt x="107007" y="43417"/>
                </a:lnTo>
                <a:lnTo>
                  <a:pt x="94836" y="43417"/>
                </a:lnTo>
                <a:lnTo>
                  <a:pt x="93296" y="42818"/>
                </a:lnTo>
                <a:lnTo>
                  <a:pt x="92111" y="41686"/>
                </a:lnTo>
                <a:lnTo>
                  <a:pt x="90927" y="40487"/>
                </a:lnTo>
                <a:lnTo>
                  <a:pt x="90097" y="38556"/>
                </a:lnTo>
                <a:lnTo>
                  <a:pt x="89683" y="35959"/>
                </a:lnTo>
                <a:close/>
              </a:path>
              <a:path w="111760" h="48260">
                <a:moveTo>
                  <a:pt x="111600" y="25171"/>
                </a:moveTo>
                <a:lnTo>
                  <a:pt x="106447" y="25171"/>
                </a:lnTo>
                <a:lnTo>
                  <a:pt x="106325" y="29966"/>
                </a:lnTo>
                <a:lnTo>
                  <a:pt x="106237" y="30831"/>
                </a:lnTo>
                <a:lnTo>
                  <a:pt x="106149" y="31364"/>
                </a:lnTo>
                <a:lnTo>
                  <a:pt x="105622" y="33695"/>
                </a:lnTo>
                <a:lnTo>
                  <a:pt x="105203" y="35759"/>
                </a:lnTo>
                <a:lnTo>
                  <a:pt x="98272" y="43417"/>
                </a:lnTo>
                <a:lnTo>
                  <a:pt x="107007" y="43417"/>
                </a:lnTo>
                <a:lnTo>
                  <a:pt x="108698" y="40820"/>
                </a:lnTo>
                <a:lnTo>
                  <a:pt x="109823" y="37224"/>
                </a:lnTo>
                <a:lnTo>
                  <a:pt x="111008" y="33695"/>
                </a:lnTo>
                <a:lnTo>
                  <a:pt x="111600" y="28833"/>
                </a:lnTo>
                <a:lnTo>
                  <a:pt x="111600" y="25171"/>
                </a:lnTo>
                <a:close/>
              </a:path>
              <a:path w="111760" h="48260">
                <a:moveTo>
                  <a:pt x="99931" y="0"/>
                </a:moveTo>
                <a:lnTo>
                  <a:pt x="93415" y="0"/>
                </a:lnTo>
                <a:lnTo>
                  <a:pt x="90275" y="1465"/>
                </a:lnTo>
                <a:lnTo>
                  <a:pt x="87728" y="4395"/>
                </a:lnTo>
                <a:lnTo>
                  <a:pt x="85240" y="7325"/>
                </a:lnTo>
                <a:lnTo>
                  <a:pt x="83996" y="11120"/>
                </a:lnTo>
                <a:lnTo>
                  <a:pt x="83996" y="20576"/>
                </a:lnTo>
                <a:lnTo>
                  <a:pt x="85181" y="24305"/>
                </a:lnTo>
                <a:lnTo>
                  <a:pt x="89979" y="29966"/>
                </a:lnTo>
                <a:lnTo>
                  <a:pt x="92941" y="31364"/>
                </a:lnTo>
                <a:lnTo>
                  <a:pt x="98509" y="31364"/>
                </a:lnTo>
                <a:lnTo>
                  <a:pt x="100405" y="30831"/>
                </a:lnTo>
                <a:lnTo>
                  <a:pt x="104018" y="28501"/>
                </a:lnTo>
                <a:lnTo>
                  <a:pt x="105380" y="27036"/>
                </a:lnTo>
                <a:lnTo>
                  <a:pt x="105799" y="26303"/>
                </a:lnTo>
                <a:lnTo>
                  <a:pt x="95310" y="26303"/>
                </a:lnTo>
                <a:lnTo>
                  <a:pt x="93296" y="25304"/>
                </a:lnTo>
                <a:lnTo>
                  <a:pt x="90097" y="21575"/>
                </a:lnTo>
                <a:lnTo>
                  <a:pt x="89268" y="19111"/>
                </a:lnTo>
                <a:lnTo>
                  <a:pt x="89329" y="12585"/>
                </a:lnTo>
                <a:lnTo>
                  <a:pt x="90097" y="10055"/>
                </a:lnTo>
                <a:lnTo>
                  <a:pt x="91815" y="7924"/>
                </a:lnTo>
                <a:lnTo>
                  <a:pt x="93533" y="5860"/>
                </a:lnTo>
                <a:lnTo>
                  <a:pt x="95547" y="4794"/>
                </a:lnTo>
                <a:lnTo>
                  <a:pt x="107411" y="4794"/>
                </a:lnTo>
                <a:lnTo>
                  <a:pt x="106920" y="4128"/>
                </a:lnTo>
                <a:lnTo>
                  <a:pt x="102419" y="799"/>
                </a:lnTo>
                <a:lnTo>
                  <a:pt x="99931" y="0"/>
                </a:lnTo>
                <a:close/>
              </a:path>
              <a:path w="111760" h="48260">
                <a:moveTo>
                  <a:pt x="107411" y="4794"/>
                </a:moveTo>
                <a:lnTo>
                  <a:pt x="100049" y="4794"/>
                </a:lnTo>
                <a:lnTo>
                  <a:pt x="101945" y="5793"/>
                </a:lnTo>
                <a:lnTo>
                  <a:pt x="103485" y="7724"/>
                </a:lnTo>
                <a:lnTo>
                  <a:pt x="105084" y="9655"/>
                </a:lnTo>
                <a:lnTo>
                  <a:pt x="105854" y="12319"/>
                </a:lnTo>
                <a:lnTo>
                  <a:pt x="105815" y="19111"/>
                </a:lnTo>
                <a:lnTo>
                  <a:pt x="105084" y="21575"/>
                </a:lnTo>
                <a:lnTo>
                  <a:pt x="102004" y="25304"/>
                </a:lnTo>
                <a:lnTo>
                  <a:pt x="100049" y="26303"/>
                </a:lnTo>
                <a:lnTo>
                  <a:pt x="105799" y="26303"/>
                </a:lnTo>
                <a:lnTo>
                  <a:pt x="106447" y="25171"/>
                </a:lnTo>
                <a:lnTo>
                  <a:pt x="111600" y="25171"/>
                </a:lnTo>
                <a:lnTo>
                  <a:pt x="111600" y="17047"/>
                </a:lnTo>
                <a:lnTo>
                  <a:pt x="111008" y="12585"/>
                </a:lnTo>
                <a:lnTo>
                  <a:pt x="108638" y="6459"/>
                </a:lnTo>
                <a:lnTo>
                  <a:pt x="107411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98600" y="4934496"/>
            <a:ext cx="138430" cy="48260"/>
          </a:xfrm>
          <a:custGeom>
            <a:avLst/>
            <a:gdLst/>
            <a:ahLst/>
            <a:cxnLst/>
            <a:rect l="l" t="t" r="r" b="b"/>
            <a:pathLst>
              <a:path w="138429" h="48260">
                <a:moveTo>
                  <a:pt x="27840" y="8124"/>
                </a:moveTo>
                <a:lnTo>
                  <a:pt x="0" y="21375"/>
                </a:lnTo>
                <a:lnTo>
                  <a:pt x="0" y="26769"/>
                </a:lnTo>
                <a:lnTo>
                  <a:pt x="27840" y="40087"/>
                </a:lnTo>
                <a:lnTo>
                  <a:pt x="27840" y="34361"/>
                </a:lnTo>
                <a:lnTo>
                  <a:pt x="5745" y="24106"/>
                </a:lnTo>
                <a:lnTo>
                  <a:pt x="27840" y="13917"/>
                </a:lnTo>
                <a:lnTo>
                  <a:pt x="27840" y="8124"/>
                </a:lnTo>
                <a:close/>
              </a:path>
              <a:path w="138429" h="48260">
                <a:moveTo>
                  <a:pt x="50469" y="0"/>
                </a:moveTo>
                <a:lnTo>
                  <a:pt x="45137" y="0"/>
                </a:lnTo>
                <a:lnTo>
                  <a:pt x="42590" y="932"/>
                </a:lnTo>
                <a:lnTo>
                  <a:pt x="40576" y="2796"/>
                </a:lnTo>
                <a:lnTo>
                  <a:pt x="38562" y="4594"/>
                </a:lnTo>
                <a:lnTo>
                  <a:pt x="37081" y="7258"/>
                </a:lnTo>
                <a:lnTo>
                  <a:pt x="35907" y="11187"/>
                </a:lnTo>
                <a:lnTo>
                  <a:pt x="35008" y="14050"/>
                </a:lnTo>
                <a:lnTo>
                  <a:pt x="34534" y="18512"/>
                </a:lnTo>
                <a:lnTo>
                  <a:pt x="34534" y="32962"/>
                </a:lnTo>
                <a:lnTo>
                  <a:pt x="35897" y="39355"/>
                </a:lnTo>
                <a:lnTo>
                  <a:pt x="40991" y="46547"/>
                </a:lnTo>
                <a:lnTo>
                  <a:pt x="44130" y="48212"/>
                </a:lnTo>
                <a:lnTo>
                  <a:pt x="51298" y="48212"/>
                </a:lnTo>
                <a:lnTo>
                  <a:pt x="53845" y="47279"/>
                </a:lnTo>
                <a:lnTo>
                  <a:pt x="57873" y="43550"/>
                </a:lnTo>
                <a:lnTo>
                  <a:pt x="57949" y="43417"/>
                </a:lnTo>
                <a:lnTo>
                  <a:pt x="45848" y="43417"/>
                </a:lnTo>
                <a:lnTo>
                  <a:pt x="43834" y="42152"/>
                </a:lnTo>
                <a:lnTo>
                  <a:pt x="42235" y="39621"/>
                </a:lnTo>
                <a:lnTo>
                  <a:pt x="40635" y="37024"/>
                </a:lnTo>
                <a:lnTo>
                  <a:pt x="39806" y="31897"/>
                </a:lnTo>
                <a:lnTo>
                  <a:pt x="39917" y="15715"/>
                </a:lnTo>
                <a:lnTo>
                  <a:pt x="40695" y="11054"/>
                </a:lnTo>
                <a:lnTo>
                  <a:pt x="43893" y="5926"/>
                </a:lnTo>
                <a:lnTo>
                  <a:pt x="45789" y="4794"/>
                </a:lnTo>
                <a:lnTo>
                  <a:pt x="57687" y="4794"/>
                </a:lnTo>
                <a:lnTo>
                  <a:pt x="57221" y="3995"/>
                </a:lnTo>
                <a:lnTo>
                  <a:pt x="55859" y="2530"/>
                </a:lnTo>
                <a:lnTo>
                  <a:pt x="52423" y="532"/>
                </a:lnTo>
                <a:lnTo>
                  <a:pt x="50469" y="0"/>
                </a:lnTo>
                <a:close/>
              </a:path>
              <a:path w="138429" h="48260">
                <a:moveTo>
                  <a:pt x="57687" y="4794"/>
                </a:moveTo>
                <a:lnTo>
                  <a:pt x="50528" y="4794"/>
                </a:lnTo>
                <a:lnTo>
                  <a:pt x="52542" y="6059"/>
                </a:lnTo>
                <a:lnTo>
                  <a:pt x="55800" y="11187"/>
                </a:lnTo>
                <a:lnTo>
                  <a:pt x="56480" y="15715"/>
                </a:lnTo>
                <a:lnTo>
                  <a:pt x="56560" y="31897"/>
                </a:lnTo>
                <a:lnTo>
                  <a:pt x="55800" y="37024"/>
                </a:lnTo>
                <a:lnTo>
                  <a:pt x="52542" y="42152"/>
                </a:lnTo>
                <a:lnTo>
                  <a:pt x="50587" y="43417"/>
                </a:lnTo>
                <a:lnTo>
                  <a:pt x="57949" y="43417"/>
                </a:lnTo>
                <a:lnTo>
                  <a:pt x="59354" y="40953"/>
                </a:lnTo>
                <a:lnTo>
                  <a:pt x="61368" y="34094"/>
                </a:lnTo>
                <a:lnTo>
                  <a:pt x="61901" y="29633"/>
                </a:lnTo>
                <a:lnTo>
                  <a:pt x="61827" y="18512"/>
                </a:lnTo>
                <a:lnTo>
                  <a:pt x="61605" y="15715"/>
                </a:lnTo>
                <a:lnTo>
                  <a:pt x="60302" y="10188"/>
                </a:lnTo>
                <a:lnTo>
                  <a:pt x="59472" y="7857"/>
                </a:lnTo>
                <a:lnTo>
                  <a:pt x="57687" y="4794"/>
                </a:lnTo>
                <a:close/>
              </a:path>
              <a:path w="138429" h="48260">
                <a:moveTo>
                  <a:pt x="76888" y="40820"/>
                </a:moveTo>
                <a:lnTo>
                  <a:pt x="71023" y="40820"/>
                </a:lnTo>
                <a:lnTo>
                  <a:pt x="71023" y="47412"/>
                </a:lnTo>
                <a:lnTo>
                  <a:pt x="76888" y="47412"/>
                </a:lnTo>
                <a:lnTo>
                  <a:pt x="76888" y="40820"/>
                </a:lnTo>
                <a:close/>
              </a:path>
              <a:path w="138429" h="48260">
                <a:moveTo>
                  <a:pt x="100819" y="0"/>
                </a:moveTo>
                <a:lnTo>
                  <a:pt x="95547" y="0"/>
                </a:lnTo>
                <a:lnTo>
                  <a:pt x="93000" y="932"/>
                </a:lnTo>
                <a:lnTo>
                  <a:pt x="90986" y="2796"/>
                </a:lnTo>
                <a:lnTo>
                  <a:pt x="88972" y="4594"/>
                </a:lnTo>
                <a:lnTo>
                  <a:pt x="87432" y="7258"/>
                </a:lnTo>
                <a:lnTo>
                  <a:pt x="85418" y="14050"/>
                </a:lnTo>
                <a:lnTo>
                  <a:pt x="84885" y="18512"/>
                </a:lnTo>
                <a:lnTo>
                  <a:pt x="84885" y="32962"/>
                </a:lnTo>
                <a:lnTo>
                  <a:pt x="86306" y="39355"/>
                </a:lnTo>
                <a:lnTo>
                  <a:pt x="89220" y="43550"/>
                </a:lnTo>
                <a:lnTo>
                  <a:pt x="91341" y="46547"/>
                </a:lnTo>
                <a:lnTo>
                  <a:pt x="94540" y="48212"/>
                </a:lnTo>
                <a:lnTo>
                  <a:pt x="101648" y="48212"/>
                </a:lnTo>
                <a:lnTo>
                  <a:pt x="104196" y="47279"/>
                </a:lnTo>
                <a:lnTo>
                  <a:pt x="108224" y="43550"/>
                </a:lnTo>
                <a:lnTo>
                  <a:pt x="108303" y="43417"/>
                </a:lnTo>
                <a:lnTo>
                  <a:pt x="96199" y="43417"/>
                </a:lnTo>
                <a:lnTo>
                  <a:pt x="94244" y="42152"/>
                </a:lnTo>
                <a:lnTo>
                  <a:pt x="90986" y="37024"/>
                </a:lnTo>
                <a:lnTo>
                  <a:pt x="90216" y="31897"/>
                </a:lnTo>
                <a:lnTo>
                  <a:pt x="90327" y="15715"/>
                </a:lnTo>
                <a:lnTo>
                  <a:pt x="91104" y="11054"/>
                </a:lnTo>
                <a:lnTo>
                  <a:pt x="92882" y="8190"/>
                </a:lnTo>
                <a:lnTo>
                  <a:pt x="94244" y="5926"/>
                </a:lnTo>
                <a:lnTo>
                  <a:pt x="96140" y="4794"/>
                </a:lnTo>
                <a:lnTo>
                  <a:pt x="108097" y="4794"/>
                </a:lnTo>
                <a:lnTo>
                  <a:pt x="107631" y="3995"/>
                </a:lnTo>
                <a:lnTo>
                  <a:pt x="106210" y="2530"/>
                </a:lnTo>
                <a:lnTo>
                  <a:pt x="104492" y="1531"/>
                </a:lnTo>
                <a:lnTo>
                  <a:pt x="102833" y="532"/>
                </a:lnTo>
                <a:lnTo>
                  <a:pt x="100819" y="0"/>
                </a:lnTo>
                <a:close/>
              </a:path>
              <a:path w="138429" h="48260">
                <a:moveTo>
                  <a:pt x="108097" y="4794"/>
                </a:moveTo>
                <a:lnTo>
                  <a:pt x="100938" y="4794"/>
                </a:lnTo>
                <a:lnTo>
                  <a:pt x="102952" y="6059"/>
                </a:lnTo>
                <a:lnTo>
                  <a:pt x="104551" y="8656"/>
                </a:lnTo>
                <a:lnTo>
                  <a:pt x="106150" y="11187"/>
                </a:lnTo>
                <a:lnTo>
                  <a:pt x="106883" y="15715"/>
                </a:lnTo>
                <a:lnTo>
                  <a:pt x="106969" y="31897"/>
                </a:lnTo>
                <a:lnTo>
                  <a:pt x="106150" y="37024"/>
                </a:lnTo>
                <a:lnTo>
                  <a:pt x="104551" y="39555"/>
                </a:lnTo>
                <a:lnTo>
                  <a:pt x="102952" y="42152"/>
                </a:lnTo>
                <a:lnTo>
                  <a:pt x="100938" y="43417"/>
                </a:lnTo>
                <a:lnTo>
                  <a:pt x="108303" y="43417"/>
                </a:lnTo>
                <a:lnTo>
                  <a:pt x="109764" y="40953"/>
                </a:lnTo>
                <a:lnTo>
                  <a:pt x="111778" y="34094"/>
                </a:lnTo>
                <a:lnTo>
                  <a:pt x="112252" y="29633"/>
                </a:lnTo>
                <a:lnTo>
                  <a:pt x="112178" y="18512"/>
                </a:lnTo>
                <a:lnTo>
                  <a:pt x="108757" y="5926"/>
                </a:lnTo>
                <a:lnTo>
                  <a:pt x="108097" y="4794"/>
                </a:lnTo>
                <a:close/>
              </a:path>
              <a:path w="138429" h="48260">
                <a:moveTo>
                  <a:pt x="137901" y="10454"/>
                </a:moveTo>
                <a:lnTo>
                  <a:pt x="132747" y="10454"/>
                </a:lnTo>
                <a:lnTo>
                  <a:pt x="132747" y="47412"/>
                </a:lnTo>
                <a:lnTo>
                  <a:pt x="137901" y="47412"/>
                </a:lnTo>
                <a:lnTo>
                  <a:pt x="137901" y="10454"/>
                </a:lnTo>
                <a:close/>
              </a:path>
              <a:path w="138429" h="48260">
                <a:moveTo>
                  <a:pt x="137901" y="0"/>
                </a:moveTo>
                <a:lnTo>
                  <a:pt x="134584" y="0"/>
                </a:lnTo>
                <a:lnTo>
                  <a:pt x="133695" y="2064"/>
                </a:lnTo>
                <a:lnTo>
                  <a:pt x="132155" y="4128"/>
                </a:lnTo>
                <a:lnTo>
                  <a:pt x="130023" y="6326"/>
                </a:lnTo>
                <a:lnTo>
                  <a:pt x="127831" y="8457"/>
                </a:lnTo>
                <a:lnTo>
                  <a:pt x="125343" y="10321"/>
                </a:lnTo>
                <a:lnTo>
                  <a:pt x="122567" y="11786"/>
                </a:lnTo>
                <a:lnTo>
                  <a:pt x="122440" y="17446"/>
                </a:lnTo>
                <a:lnTo>
                  <a:pt x="132747" y="10454"/>
                </a:lnTo>
                <a:lnTo>
                  <a:pt x="137901" y="10454"/>
                </a:lnTo>
                <a:lnTo>
                  <a:pt x="137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15601" y="4774678"/>
            <a:ext cx="111760" cy="48260"/>
          </a:xfrm>
          <a:custGeom>
            <a:avLst/>
            <a:gdLst/>
            <a:ahLst/>
            <a:cxnLst/>
            <a:rect l="l" t="t" r="r" b="b"/>
            <a:pathLst>
              <a:path w="111760" h="48260">
                <a:moveTo>
                  <a:pt x="15934" y="0"/>
                </a:moveTo>
                <a:lnTo>
                  <a:pt x="10603" y="0"/>
                </a:lnTo>
                <a:lnTo>
                  <a:pt x="8115" y="932"/>
                </a:lnTo>
                <a:lnTo>
                  <a:pt x="6101" y="2796"/>
                </a:lnTo>
                <a:lnTo>
                  <a:pt x="4087" y="4594"/>
                </a:lnTo>
                <a:lnTo>
                  <a:pt x="2547" y="7258"/>
                </a:lnTo>
                <a:lnTo>
                  <a:pt x="533" y="14050"/>
                </a:lnTo>
                <a:lnTo>
                  <a:pt x="0" y="18512"/>
                </a:lnTo>
                <a:lnTo>
                  <a:pt x="0" y="32962"/>
                </a:lnTo>
                <a:lnTo>
                  <a:pt x="1362" y="39355"/>
                </a:lnTo>
                <a:lnTo>
                  <a:pt x="6456" y="46547"/>
                </a:lnTo>
                <a:lnTo>
                  <a:pt x="9655" y="48212"/>
                </a:lnTo>
                <a:lnTo>
                  <a:pt x="16763" y="48212"/>
                </a:lnTo>
                <a:lnTo>
                  <a:pt x="19310" y="47279"/>
                </a:lnTo>
                <a:lnTo>
                  <a:pt x="23338" y="43550"/>
                </a:lnTo>
                <a:lnTo>
                  <a:pt x="23414" y="43417"/>
                </a:lnTo>
                <a:lnTo>
                  <a:pt x="11314" y="43417"/>
                </a:lnTo>
                <a:lnTo>
                  <a:pt x="9300" y="42152"/>
                </a:lnTo>
                <a:lnTo>
                  <a:pt x="7536" y="39355"/>
                </a:lnTo>
                <a:lnTo>
                  <a:pt x="6101" y="37024"/>
                </a:lnTo>
                <a:lnTo>
                  <a:pt x="5272" y="31897"/>
                </a:lnTo>
                <a:lnTo>
                  <a:pt x="5383" y="15715"/>
                </a:lnTo>
                <a:lnTo>
                  <a:pt x="6160" y="11054"/>
                </a:lnTo>
                <a:lnTo>
                  <a:pt x="9359" y="5926"/>
                </a:lnTo>
                <a:lnTo>
                  <a:pt x="11254" y="4794"/>
                </a:lnTo>
                <a:lnTo>
                  <a:pt x="23187" y="4794"/>
                </a:lnTo>
                <a:lnTo>
                  <a:pt x="22746" y="3995"/>
                </a:lnTo>
                <a:lnTo>
                  <a:pt x="21324" y="2530"/>
                </a:lnTo>
                <a:lnTo>
                  <a:pt x="17889" y="532"/>
                </a:lnTo>
                <a:lnTo>
                  <a:pt x="15934" y="0"/>
                </a:lnTo>
                <a:close/>
              </a:path>
              <a:path w="111760" h="48260">
                <a:moveTo>
                  <a:pt x="23187" y="4794"/>
                </a:moveTo>
                <a:lnTo>
                  <a:pt x="16052" y="4794"/>
                </a:lnTo>
                <a:lnTo>
                  <a:pt x="18066" y="6059"/>
                </a:lnTo>
                <a:lnTo>
                  <a:pt x="19666" y="8656"/>
                </a:lnTo>
                <a:lnTo>
                  <a:pt x="21265" y="11187"/>
                </a:lnTo>
                <a:lnTo>
                  <a:pt x="21998" y="15715"/>
                </a:lnTo>
                <a:lnTo>
                  <a:pt x="22084" y="31897"/>
                </a:lnTo>
                <a:lnTo>
                  <a:pt x="21265" y="37024"/>
                </a:lnTo>
                <a:lnTo>
                  <a:pt x="19625" y="39621"/>
                </a:lnTo>
                <a:lnTo>
                  <a:pt x="18066" y="42152"/>
                </a:lnTo>
                <a:lnTo>
                  <a:pt x="16052" y="43417"/>
                </a:lnTo>
                <a:lnTo>
                  <a:pt x="23414" y="43417"/>
                </a:lnTo>
                <a:lnTo>
                  <a:pt x="24819" y="40953"/>
                </a:lnTo>
                <a:lnTo>
                  <a:pt x="25886" y="37557"/>
                </a:lnTo>
                <a:lnTo>
                  <a:pt x="26893" y="34094"/>
                </a:lnTo>
                <a:lnTo>
                  <a:pt x="27367" y="29633"/>
                </a:lnTo>
                <a:lnTo>
                  <a:pt x="27292" y="18512"/>
                </a:lnTo>
                <a:lnTo>
                  <a:pt x="27070" y="15715"/>
                </a:lnTo>
                <a:lnTo>
                  <a:pt x="26419" y="12985"/>
                </a:lnTo>
                <a:lnTo>
                  <a:pt x="25826" y="10188"/>
                </a:lnTo>
                <a:lnTo>
                  <a:pt x="24938" y="7857"/>
                </a:lnTo>
                <a:lnTo>
                  <a:pt x="23812" y="5926"/>
                </a:lnTo>
                <a:lnTo>
                  <a:pt x="23187" y="4794"/>
                </a:lnTo>
                <a:close/>
              </a:path>
              <a:path w="111760" h="48260">
                <a:moveTo>
                  <a:pt x="42353" y="40820"/>
                </a:moveTo>
                <a:lnTo>
                  <a:pt x="36489" y="40820"/>
                </a:lnTo>
                <a:lnTo>
                  <a:pt x="36489" y="47412"/>
                </a:lnTo>
                <a:lnTo>
                  <a:pt x="42353" y="47412"/>
                </a:lnTo>
                <a:lnTo>
                  <a:pt x="42353" y="40820"/>
                </a:lnTo>
                <a:close/>
              </a:path>
              <a:path w="111760" h="48260">
                <a:moveTo>
                  <a:pt x="77895" y="799"/>
                </a:moveTo>
                <a:lnTo>
                  <a:pt x="50706" y="799"/>
                </a:lnTo>
                <a:lnTo>
                  <a:pt x="50706" y="6392"/>
                </a:lnTo>
                <a:lnTo>
                  <a:pt x="71260" y="6392"/>
                </a:lnTo>
                <a:lnTo>
                  <a:pt x="68654" y="9722"/>
                </a:lnTo>
                <a:lnTo>
                  <a:pt x="56570" y="47412"/>
                </a:lnTo>
                <a:lnTo>
                  <a:pt x="61901" y="47412"/>
                </a:lnTo>
                <a:lnTo>
                  <a:pt x="62197" y="42684"/>
                </a:lnTo>
                <a:lnTo>
                  <a:pt x="62849" y="38356"/>
                </a:lnTo>
                <a:lnTo>
                  <a:pt x="77895" y="5327"/>
                </a:lnTo>
                <a:lnTo>
                  <a:pt x="77895" y="799"/>
                </a:lnTo>
                <a:close/>
              </a:path>
              <a:path w="111760" h="48260">
                <a:moveTo>
                  <a:pt x="102122" y="0"/>
                </a:moveTo>
                <a:lnTo>
                  <a:pt x="94362" y="0"/>
                </a:lnTo>
                <a:lnTo>
                  <a:pt x="90868" y="1797"/>
                </a:lnTo>
                <a:lnTo>
                  <a:pt x="85240" y="9522"/>
                </a:lnTo>
                <a:lnTo>
                  <a:pt x="83759" y="16181"/>
                </a:lnTo>
                <a:lnTo>
                  <a:pt x="83759" y="33495"/>
                </a:lnTo>
                <a:lnTo>
                  <a:pt x="85122" y="39288"/>
                </a:lnTo>
                <a:lnTo>
                  <a:pt x="87839" y="42951"/>
                </a:lnTo>
                <a:lnTo>
                  <a:pt x="90512" y="46414"/>
                </a:lnTo>
                <a:lnTo>
                  <a:pt x="94007" y="48212"/>
                </a:lnTo>
                <a:lnTo>
                  <a:pt x="100819" y="48212"/>
                </a:lnTo>
                <a:lnTo>
                  <a:pt x="103129" y="47546"/>
                </a:lnTo>
                <a:lnTo>
                  <a:pt x="105084" y="46147"/>
                </a:lnTo>
                <a:lnTo>
                  <a:pt x="107098" y="44815"/>
                </a:lnTo>
                <a:lnTo>
                  <a:pt x="108213" y="43417"/>
                </a:lnTo>
                <a:lnTo>
                  <a:pt x="96732" y="43417"/>
                </a:lnTo>
                <a:lnTo>
                  <a:pt x="95310" y="42951"/>
                </a:lnTo>
                <a:lnTo>
                  <a:pt x="89683" y="34094"/>
                </a:lnTo>
                <a:lnTo>
                  <a:pt x="89683" y="29033"/>
                </a:lnTo>
                <a:lnTo>
                  <a:pt x="90512" y="26569"/>
                </a:lnTo>
                <a:lnTo>
                  <a:pt x="93540" y="23040"/>
                </a:lnTo>
                <a:lnTo>
                  <a:pt x="88854" y="23040"/>
                </a:lnTo>
                <a:lnTo>
                  <a:pt x="94185" y="6326"/>
                </a:lnTo>
                <a:lnTo>
                  <a:pt x="95429" y="5260"/>
                </a:lnTo>
                <a:lnTo>
                  <a:pt x="96850" y="4794"/>
                </a:lnTo>
                <a:lnTo>
                  <a:pt x="108640" y="4794"/>
                </a:lnTo>
                <a:lnTo>
                  <a:pt x="106920" y="3129"/>
                </a:lnTo>
                <a:lnTo>
                  <a:pt x="104847" y="1065"/>
                </a:lnTo>
                <a:lnTo>
                  <a:pt x="102122" y="0"/>
                </a:lnTo>
                <a:close/>
              </a:path>
              <a:path w="111760" h="48260">
                <a:moveTo>
                  <a:pt x="108585" y="21908"/>
                </a:moveTo>
                <a:lnTo>
                  <a:pt x="100405" y="21908"/>
                </a:lnTo>
                <a:lnTo>
                  <a:pt x="102359" y="22840"/>
                </a:lnTo>
                <a:lnTo>
                  <a:pt x="105440" y="26569"/>
                </a:lnTo>
                <a:lnTo>
                  <a:pt x="106170" y="29033"/>
                </a:lnTo>
                <a:lnTo>
                  <a:pt x="106152" y="36025"/>
                </a:lnTo>
                <a:lnTo>
                  <a:pt x="105440" y="38489"/>
                </a:lnTo>
                <a:lnTo>
                  <a:pt x="102300" y="42418"/>
                </a:lnTo>
                <a:lnTo>
                  <a:pt x="100405" y="43417"/>
                </a:lnTo>
                <a:lnTo>
                  <a:pt x="108213" y="43417"/>
                </a:lnTo>
                <a:lnTo>
                  <a:pt x="108638" y="42884"/>
                </a:lnTo>
                <a:lnTo>
                  <a:pt x="109764" y="40354"/>
                </a:lnTo>
                <a:lnTo>
                  <a:pt x="110889" y="37757"/>
                </a:lnTo>
                <a:lnTo>
                  <a:pt x="111482" y="35026"/>
                </a:lnTo>
                <a:lnTo>
                  <a:pt x="111482" y="27568"/>
                </a:lnTo>
                <a:lnTo>
                  <a:pt x="110238" y="23906"/>
                </a:lnTo>
                <a:lnTo>
                  <a:pt x="108585" y="21908"/>
                </a:lnTo>
                <a:close/>
              </a:path>
              <a:path w="111760" h="48260">
                <a:moveTo>
                  <a:pt x="102537" y="16780"/>
                </a:moveTo>
                <a:lnTo>
                  <a:pt x="97087" y="16780"/>
                </a:lnTo>
                <a:lnTo>
                  <a:pt x="95251" y="17313"/>
                </a:lnTo>
                <a:lnTo>
                  <a:pt x="93415" y="18312"/>
                </a:lnTo>
                <a:lnTo>
                  <a:pt x="91638" y="19378"/>
                </a:lnTo>
                <a:lnTo>
                  <a:pt x="90097" y="20909"/>
                </a:lnTo>
                <a:lnTo>
                  <a:pt x="88854" y="23040"/>
                </a:lnTo>
                <a:lnTo>
                  <a:pt x="93540" y="23040"/>
                </a:lnTo>
                <a:lnTo>
                  <a:pt x="93711" y="22840"/>
                </a:lnTo>
                <a:lnTo>
                  <a:pt x="95725" y="21908"/>
                </a:lnTo>
                <a:lnTo>
                  <a:pt x="108585" y="21908"/>
                </a:lnTo>
                <a:lnTo>
                  <a:pt x="105440" y="18179"/>
                </a:lnTo>
                <a:lnTo>
                  <a:pt x="102537" y="16780"/>
                </a:lnTo>
                <a:close/>
              </a:path>
              <a:path w="111760" h="48260">
                <a:moveTo>
                  <a:pt x="108640" y="4794"/>
                </a:moveTo>
                <a:lnTo>
                  <a:pt x="100523" y="4794"/>
                </a:lnTo>
                <a:lnTo>
                  <a:pt x="102241" y="5593"/>
                </a:lnTo>
                <a:lnTo>
                  <a:pt x="104492" y="8257"/>
                </a:lnTo>
                <a:lnTo>
                  <a:pt x="105143" y="9922"/>
                </a:lnTo>
                <a:lnTo>
                  <a:pt x="105617" y="12186"/>
                </a:lnTo>
                <a:lnTo>
                  <a:pt x="110712" y="11720"/>
                </a:lnTo>
                <a:lnTo>
                  <a:pt x="110297" y="8057"/>
                </a:lnTo>
                <a:lnTo>
                  <a:pt x="109053" y="5194"/>
                </a:lnTo>
                <a:lnTo>
                  <a:pt x="108640" y="4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86063" y="6283634"/>
            <a:ext cx="114300" cy="48260"/>
          </a:xfrm>
          <a:custGeom>
            <a:avLst/>
            <a:gdLst/>
            <a:ahLst/>
            <a:cxnLst/>
            <a:rect l="l" t="t" r="r" b="b"/>
            <a:pathLst>
              <a:path w="114300" h="48260">
                <a:moveTo>
                  <a:pt x="15816" y="25757"/>
                </a:moveTo>
                <a:lnTo>
                  <a:pt x="0" y="25757"/>
                </a:lnTo>
                <a:lnTo>
                  <a:pt x="0" y="34807"/>
                </a:lnTo>
                <a:lnTo>
                  <a:pt x="15816" y="34807"/>
                </a:lnTo>
                <a:lnTo>
                  <a:pt x="15816" y="25757"/>
                </a:lnTo>
                <a:close/>
              </a:path>
              <a:path w="114300" h="48260">
                <a:moveTo>
                  <a:pt x="39925" y="13298"/>
                </a:moveTo>
                <a:lnTo>
                  <a:pt x="31868" y="13298"/>
                </a:lnTo>
                <a:lnTo>
                  <a:pt x="31868" y="47399"/>
                </a:lnTo>
                <a:lnTo>
                  <a:pt x="39925" y="47399"/>
                </a:lnTo>
                <a:lnTo>
                  <a:pt x="39925" y="13298"/>
                </a:lnTo>
                <a:close/>
              </a:path>
              <a:path w="114300" h="48260">
                <a:moveTo>
                  <a:pt x="39925" y="0"/>
                </a:moveTo>
                <a:lnTo>
                  <a:pt x="33409" y="0"/>
                </a:lnTo>
                <a:lnTo>
                  <a:pt x="32461" y="2876"/>
                </a:lnTo>
                <a:lnTo>
                  <a:pt x="30802" y="5393"/>
                </a:lnTo>
                <a:lnTo>
                  <a:pt x="28314" y="7551"/>
                </a:lnTo>
                <a:lnTo>
                  <a:pt x="25886" y="9708"/>
                </a:lnTo>
                <a:lnTo>
                  <a:pt x="23575" y="11174"/>
                </a:lnTo>
                <a:lnTo>
                  <a:pt x="21502" y="11946"/>
                </a:lnTo>
                <a:lnTo>
                  <a:pt x="21502" y="20157"/>
                </a:lnTo>
                <a:lnTo>
                  <a:pt x="25471" y="18678"/>
                </a:lnTo>
                <a:lnTo>
                  <a:pt x="28907" y="16388"/>
                </a:lnTo>
                <a:lnTo>
                  <a:pt x="31868" y="13298"/>
                </a:lnTo>
                <a:lnTo>
                  <a:pt x="39925" y="13298"/>
                </a:lnTo>
                <a:lnTo>
                  <a:pt x="39925" y="0"/>
                </a:lnTo>
                <a:close/>
              </a:path>
              <a:path w="114300" h="48260">
                <a:moveTo>
                  <a:pt x="70609" y="0"/>
                </a:moveTo>
                <a:lnTo>
                  <a:pt x="62493" y="0"/>
                </a:lnTo>
                <a:lnTo>
                  <a:pt x="59281" y="1631"/>
                </a:lnTo>
                <a:lnTo>
                  <a:pt x="56996" y="4894"/>
                </a:lnTo>
                <a:lnTo>
                  <a:pt x="54260" y="8736"/>
                </a:lnTo>
                <a:lnTo>
                  <a:pt x="53002" y="14643"/>
                </a:lnTo>
                <a:lnTo>
                  <a:pt x="52996" y="33581"/>
                </a:lnTo>
                <a:lnTo>
                  <a:pt x="54141" y="39375"/>
                </a:lnTo>
                <a:lnTo>
                  <a:pt x="56629" y="42904"/>
                </a:lnTo>
                <a:lnTo>
                  <a:pt x="59176" y="46434"/>
                </a:lnTo>
                <a:lnTo>
                  <a:pt x="62434" y="48205"/>
                </a:lnTo>
                <a:lnTo>
                  <a:pt x="70609" y="48205"/>
                </a:lnTo>
                <a:lnTo>
                  <a:pt x="73748" y="46593"/>
                </a:lnTo>
                <a:lnTo>
                  <a:pt x="76059" y="43370"/>
                </a:lnTo>
                <a:lnTo>
                  <a:pt x="77923" y="40700"/>
                </a:lnTo>
                <a:lnTo>
                  <a:pt x="65574" y="40700"/>
                </a:lnTo>
                <a:lnTo>
                  <a:pt x="64685" y="40354"/>
                </a:lnTo>
                <a:lnTo>
                  <a:pt x="63192" y="38955"/>
                </a:lnTo>
                <a:lnTo>
                  <a:pt x="62553" y="37604"/>
                </a:lnTo>
                <a:lnTo>
                  <a:pt x="62079" y="35533"/>
                </a:lnTo>
                <a:lnTo>
                  <a:pt x="61577" y="33581"/>
                </a:lnTo>
                <a:lnTo>
                  <a:pt x="61520" y="33049"/>
                </a:lnTo>
                <a:lnTo>
                  <a:pt x="61309" y="29653"/>
                </a:lnTo>
                <a:lnTo>
                  <a:pt x="61309" y="18578"/>
                </a:lnTo>
                <a:lnTo>
                  <a:pt x="65574" y="7504"/>
                </a:lnTo>
                <a:lnTo>
                  <a:pt x="77900" y="7504"/>
                </a:lnTo>
                <a:lnTo>
                  <a:pt x="76013" y="4827"/>
                </a:lnTo>
                <a:lnTo>
                  <a:pt x="73808" y="1631"/>
                </a:lnTo>
                <a:lnTo>
                  <a:pt x="70609" y="0"/>
                </a:lnTo>
                <a:close/>
              </a:path>
              <a:path w="114300" h="48260">
                <a:moveTo>
                  <a:pt x="77900" y="7504"/>
                </a:moveTo>
                <a:lnTo>
                  <a:pt x="67529" y="7504"/>
                </a:lnTo>
                <a:lnTo>
                  <a:pt x="68358" y="7851"/>
                </a:lnTo>
                <a:lnTo>
                  <a:pt x="69898" y="9249"/>
                </a:lnTo>
                <a:lnTo>
                  <a:pt x="71734" y="18578"/>
                </a:lnTo>
                <a:lnTo>
                  <a:pt x="71734" y="29653"/>
                </a:lnTo>
                <a:lnTo>
                  <a:pt x="71497" y="33581"/>
                </a:lnTo>
                <a:lnTo>
                  <a:pt x="70905" y="35899"/>
                </a:lnTo>
                <a:lnTo>
                  <a:pt x="70490" y="37703"/>
                </a:lnTo>
                <a:lnTo>
                  <a:pt x="69898" y="38955"/>
                </a:lnTo>
                <a:lnTo>
                  <a:pt x="68358" y="40354"/>
                </a:lnTo>
                <a:lnTo>
                  <a:pt x="67529" y="40700"/>
                </a:lnTo>
                <a:lnTo>
                  <a:pt x="77923" y="40700"/>
                </a:lnTo>
                <a:lnTo>
                  <a:pt x="78783" y="39468"/>
                </a:lnTo>
                <a:lnTo>
                  <a:pt x="80033" y="33581"/>
                </a:lnTo>
                <a:lnTo>
                  <a:pt x="80034" y="14643"/>
                </a:lnTo>
                <a:lnTo>
                  <a:pt x="78769" y="8736"/>
                </a:lnTo>
                <a:lnTo>
                  <a:pt x="77900" y="7504"/>
                </a:lnTo>
                <a:close/>
              </a:path>
              <a:path w="114300" h="48260">
                <a:moveTo>
                  <a:pt x="104196" y="0"/>
                </a:moveTo>
                <a:lnTo>
                  <a:pt x="96080" y="0"/>
                </a:lnTo>
                <a:lnTo>
                  <a:pt x="92868" y="1631"/>
                </a:lnTo>
                <a:lnTo>
                  <a:pt x="90583" y="4894"/>
                </a:lnTo>
                <a:lnTo>
                  <a:pt x="87847" y="8736"/>
                </a:lnTo>
                <a:lnTo>
                  <a:pt x="86589" y="14643"/>
                </a:lnTo>
                <a:lnTo>
                  <a:pt x="86583" y="33581"/>
                </a:lnTo>
                <a:lnTo>
                  <a:pt x="87728" y="39375"/>
                </a:lnTo>
                <a:lnTo>
                  <a:pt x="90275" y="42904"/>
                </a:lnTo>
                <a:lnTo>
                  <a:pt x="92763" y="46434"/>
                </a:lnTo>
                <a:lnTo>
                  <a:pt x="96021" y="48205"/>
                </a:lnTo>
                <a:lnTo>
                  <a:pt x="104196" y="48205"/>
                </a:lnTo>
                <a:lnTo>
                  <a:pt x="107394" y="46593"/>
                </a:lnTo>
                <a:lnTo>
                  <a:pt x="111510" y="40700"/>
                </a:lnTo>
                <a:lnTo>
                  <a:pt x="99161" y="40700"/>
                </a:lnTo>
                <a:lnTo>
                  <a:pt x="98272" y="40354"/>
                </a:lnTo>
                <a:lnTo>
                  <a:pt x="94896" y="29653"/>
                </a:lnTo>
                <a:lnTo>
                  <a:pt x="94896" y="18578"/>
                </a:lnTo>
                <a:lnTo>
                  <a:pt x="99161" y="7504"/>
                </a:lnTo>
                <a:lnTo>
                  <a:pt x="111527" y="7504"/>
                </a:lnTo>
                <a:lnTo>
                  <a:pt x="109599" y="4827"/>
                </a:lnTo>
                <a:lnTo>
                  <a:pt x="107394" y="1631"/>
                </a:lnTo>
                <a:lnTo>
                  <a:pt x="104196" y="0"/>
                </a:lnTo>
                <a:close/>
              </a:path>
              <a:path w="114300" h="48260">
                <a:moveTo>
                  <a:pt x="111527" y="7504"/>
                </a:moveTo>
                <a:lnTo>
                  <a:pt x="101115" y="7504"/>
                </a:lnTo>
                <a:lnTo>
                  <a:pt x="101945" y="7851"/>
                </a:lnTo>
                <a:lnTo>
                  <a:pt x="103485" y="9249"/>
                </a:lnTo>
                <a:lnTo>
                  <a:pt x="105321" y="18578"/>
                </a:lnTo>
                <a:lnTo>
                  <a:pt x="105321" y="29653"/>
                </a:lnTo>
                <a:lnTo>
                  <a:pt x="105084" y="33581"/>
                </a:lnTo>
                <a:lnTo>
                  <a:pt x="104492" y="35899"/>
                </a:lnTo>
                <a:lnTo>
                  <a:pt x="104077" y="37703"/>
                </a:lnTo>
                <a:lnTo>
                  <a:pt x="103485" y="38955"/>
                </a:lnTo>
                <a:lnTo>
                  <a:pt x="102701" y="39668"/>
                </a:lnTo>
                <a:lnTo>
                  <a:pt x="102004" y="40354"/>
                </a:lnTo>
                <a:lnTo>
                  <a:pt x="101115" y="40700"/>
                </a:lnTo>
                <a:lnTo>
                  <a:pt x="111510" y="40700"/>
                </a:lnTo>
                <a:lnTo>
                  <a:pt x="112370" y="39468"/>
                </a:lnTo>
                <a:lnTo>
                  <a:pt x="113674" y="33581"/>
                </a:lnTo>
                <a:lnTo>
                  <a:pt x="113680" y="14643"/>
                </a:lnTo>
                <a:lnTo>
                  <a:pt x="112415" y="8736"/>
                </a:lnTo>
                <a:lnTo>
                  <a:pt x="111527" y="75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03677" y="6283634"/>
            <a:ext cx="80645" cy="48260"/>
          </a:xfrm>
          <a:custGeom>
            <a:avLst/>
            <a:gdLst/>
            <a:ahLst/>
            <a:cxnLst/>
            <a:rect l="l" t="t" r="r" b="b"/>
            <a:pathLst>
              <a:path w="80645" h="48260">
                <a:moveTo>
                  <a:pt x="15816" y="25757"/>
                </a:moveTo>
                <a:lnTo>
                  <a:pt x="0" y="25757"/>
                </a:lnTo>
                <a:lnTo>
                  <a:pt x="0" y="34807"/>
                </a:lnTo>
                <a:lnTo>
                  <a:pt x="15816" y="34807"/>
                </a:lnTo>
                <a:lnTo>
                  <a:pt x="15816" y="25757"/>
                </a:lnTo>
                <a:close/>
              </a:path>
              <a:path w="80645" h="48260">
                <a:moveTo>
                  <a:pt x="27485" y="34327"/>
                </a:moveTo>
                <a:lnTo>
                  <a:pt x="19429" y="35260"/>
                </a:lnTo>
                <a:lnTo>
                  <a:pt x="19903" y="39208"/>
                </a:lnTo>
                <a:lnTo>
                  <a:pt x="21384" y="42351"/>
                </a:lnTo>
                <a:lnTo>
                  <a:pt x="23812" y="44696"/>
                </a:lnTo>
                <a:lnTo>
                  <a:pt x="26300" y="47033"/>
                </a:lnTo>
                <a:lnTo>
                  <a:pt x="29440" y="48205"/>
                </a:lnTo>
                <a:lnTo>
                  <a:pt x="38147" y="48205"/>
                </a:lnTo>
                <a:lnTo>
                  <a:pt x="41939" y="46121"/>
                </a:lnTo>
                <a:lnTo>
                  <a:pt x="45330" y="40960"/>
                </a:lnTo>
                <a:lnTo>
                  <a:pt x="31928" y="40960"/>
                </a:lnTo>
                <a:lnTo>
                  <a:pt x="30625" y="40360"/>
                </a:lnTo>
                <a:lnTo>
                  <a:pt x="28374" y="37976"/>
                </a:lnTo>
                <a:lnTo>
                  <a:pt x="27722" y="36365"/>
                </a:lnTo>
                <a:lnTo>
                  <a:pt x="27485" y="34327"/>
                </a:lnTo>
                <a:close/>
              </a:path>
              <a:path w="80645" h="48260">
                <a:moveTo>
                  <a:pt x="46367" y="23020"/>
                </a:moveTo>
                <a:lnTo>
                  <a:pt x="35008" y="23020"/>
                </a:lnTo>
                <a:lnTo>
                  <a:pt x="36548" y="23746"/>
                </a:lnTo>
                <a:lnTo>
                  <a:pt x="37674" y="25198"/>
                </a:lnTo>
                <a:lnTo>
                  <a:pt x="38858" y="26643"/>
                </a:lnTo>
                <a:lnTo>
                  <a:pt x="39391" y="28820"/>
                </a:lnTo>
                <a:lnTo>
                  <a:pt x="39275" y="35260"/>
                </a:lnTo>
                <a:lnTo>
                  <a:pt x="38799" y="37117"/>
                </a:lnTo>
                <a:lnTo>
                  <a:pt x="37674" y="38656"/>
                </a:lnTo>
                <a:lnTo>
                  <a:pt x="36489" y="40187"/>
                </a:lnTo>
                <a:lnTo>
                  <a:pt x="35067" y="40960"/>
                </a:lnTo>
                <a:lnTo>
                  <a:pt x="45330" y="40960"/>
                </a:lnTo>
                <a:lnTo>
                  <a:pt x="46677" y="38909"/>
                </a:lnTo>
                <a:lnTo>
                  <a:pt x="47684" y="35439"/>
                </a:lnTo>
                <a:lnTo>
                  <a:pt x="47601" y="26643"/>
                </a:lnTo>
                <a:lnTo>
                  <a:pt x="46441" y="23107"/>
                </a:lnTo>
                <a:close/>
              </a:path>
              <a:path w="80645" h="48260">
                <a:moveTo>
                  <a:pt x="45848" y="839"/>
                </a:moveTo>
                <a:lnTo>
                  <a:pt x="24523" y="839"/>
                </a:lnTo>
                <a:lnTo>
                  <a:pt x="20436" y="25404"/>
                </a:lnTo>
                <a:lnTo>
                  <a:pt x="26952" y="26469"/>
                </a:lnTo>
                <a:lnTo>
                  <a:pt x="28788" y="24172"/>
                </a:lnTo>
                <a:lnTo>
                  <a:pt x="30861" y="23020"/>
                </a:lnTo>
                <a:lnTo>
                  <a:pt x="46367" y="23020"/>
                </a:lnTo>
                <a:lnTo>
                  <a:pt x="41510" y="17320"/>
                </a:lnTo>
                <a:lnTo>
                  <a:pt x="29381" y="17320"/>
                </a:lnTo>
                <a:lnTo>
                  <a:pt x="30625" y="9302"/>
                </a:lnTo>
                <a:lnTo>
                  <a:pt x="45848" y="9302"/>
                </a:lnTo>
                <a:lnTo>
                  <a:pt x="45848" y="839"/>
                </a:lnTo>
                <a:close/>
              </a:path>
              <a:path w="80645" h="48260">
                <a:moveTo>
                  <a:pt x="38444" y="15808"/>
                </a:moveTo>
                <a:lnTo>
                  <a:pt x="32994" y="15808"/>
                </a:lnTo>
                <a:lnTo>
                  <a:pt x="31158" y="16314"/>
                </a:lnTo>
                <a:lnTo>
                  <a:pt x="29381" y="17320"/>
                </a:lnTo>
                <a:lnTo>
                  <a:pt x="41510" y="17320"/>
                </a:lnTo>
                <a:lnTo>
                  <a:pt x="38444" y="15808"/>
                </a:lnTo>
                <a:close/>
              </a:path>
              <a:path w="80645" h="48260">
                <a:moveTo>
                  <a:pt x="70609" y="0"/>
                </a:moveTo>
                <a:lnTo>
                  <a:pt x="62493" y="0"/>
                </a:lnTo>
                <a:lnTo>
                  <a:pt x="59281" y="1631"/>
                </a:lnTo>
                <a:lnTo>
                  <a:pt x="56996" y="4894"/>
                </a:lnTo>
                <a:lnTo>
                  <a:pt x="54260" y="8736"/>
                </a:lnTo>
                <a:lnTo>
                  <a:pt x="53002" y="14643"/>
                </a:lnTo>
                <a:lnTo>
                  <a:pt x="52996" y="33581"/>
                </a:lnTo>
                <a:lnTo>
                  <a:pt x="54141" y="39375"/>
                </a:lnTo>
                <a:lnTo>
                  <a:pt x="56629" y="42904"/>
                </a:lnTo>
                <a:lnTo>
                  <a:pt x="59176" y="46434"/>
                </a:lnTo>
                <a:lnTo>
                  <a:pt x="62434" y="48205"/>
                </a:lnTo>
                <a:lnTo>
                  <a:pt x="70609" y="48205"/>
                </a:lnTo>
                <a:lnTo>
                  <a:pt x="73748" y="46593"/>
                </a:lnTo>
                <a:lnTo>
                  <a:pt x="76059" y="43370"/>
                </a:lnTo>
                <a:lnTo>
                  <a:pt x="77923" y="40700"/>
                </a:lnTo>
                <a:lnTo>
                  <a:pt x="65574" y="40700"/>
                </a:lnTo>
                <a:lnTo>
                  <a:pt x="64685" y="40354"/>
                </a:lnTo>
                <a:lnTo>
                  <a:pt x="63192" y="38955"/>
                </a:lnTo>
                <a:lnTo>
                  <a:pt x="62553" y="37604"/>
                </a:lnTo>
                <a:lnTo>
                  <a:pt x="62079" y="35533"/>
                </a:lnTo>
                <a:lnTo>
                  <a:pt x="61577" y="33581"/>
                </a:lnTo>
                <a:lnTo>
                  <a:pt x="61520" y="33049"/>
                </a:lnTo>
                <a:lnTo>
                  <a:pt x="61309" y="29653"/>
                </a:lnTo>
                <a:lnTo>
                  <a:pt x="61309" y="18578"/>
                </a:lnTo>
                <a:lnTo>
                  <a:pt x="65574" y="7504"/>
                </a:lnTo>
                <a:lnTo>
                  <a:pt x="77900" y="7504"/>
                </a:lnTo>
                <a:lnTo>
                  <a:pt x="76013" y="4827"/>
                </a:lnTo>
                <a:lnTo>
                  <a:pt x="73808" y="1631"/>
                </a:lnTo>
                <a:lnTo>
                  <a:pt x="70609" y="0"/>
                </a:lnTo>
                <a:close/>
              </a:path>
              <a:path w="80645" h="48260">
                <a:moveTo>
                  <a:pt x="77900" y="7504"/>
                </a:moveTo>
                <a:lnTo>
                  <a:pt x="67529" y="7504"/>
                </a:lnTo>
                <a:lnTo>
                  <a:pt x="68358" y="7851"/>
                </a:lnTo>
                <a:lnTo>
                  <a:pt x="69898" y="9249"/>
                </a:lnTo>
                <a:lnTo>
                  <a:pt x="71734" y="18578"/>
                </a:lnTo>
                <a:lnTo>
                  <a:pt x="71734" y="29653"/>
                </a:lnTo>
                <a:lnTo>
                  <a:pt x="71497" y="33581"/>
                </a:lnTo>
                <a:lnTo>
                  <a:pt x="70905" y="35899"/>
                </a:lnTo>
                <a:lnTo>
                  <a:pt x="70490" y="37703"/>
                </a:lnTo>
                <a:lnTo>
                  <a:pt x="69898" y="38955"/>
                </a:lnTo>
                <a:lnTo>
                  <a:pt x="68358" y="40354"/>
                </a:lnTo>
                <a:lnTo>
                  <a:pt x="67529" y="40700"/>
                </a:lnTo>
                <a:lnTo>
                  <a:pt x="77923" y="40700"/>
                </a:lnTo>
                <a:lnTo>
                  <a:pt x="78783" y="39468"/>
                </a:lnTo>
                <a:lnTo>
                  <a:pt x="80033" y="33581"/>
                </a:lnTo>
                <a:lnTo>
                  <a:pt x="80034" y="14643"/>
                </a:lnTo>
                <a:lnTo>
                  <a:pt x="78769" y="8736"/>
                </a:lnTo>
                <a:lnTo>
                  <a:pt x="77900" y="75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29450" y="6283634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4" h="48260">
                <a:moveTo>
                  <a:pt x="17608" y="0"/>
                </a:moveTo>
                <a:lnTo>
                  <a:pt x="9492" y="0"/>
                </a:lnTo>
                <a:lnTo>
                  <a:pt x="6280" y="1631"/>
                </a:lnTo>
                <a:lnTo>
                  <a:pt x="1318" y="8736"/>
                </a:lnTo>
                <a:lnTo>
                  <a:pt x="6" y="14643"/>
                </a:lnTo>
                <a:lnTo>
                  <a:pt x="0" y="33581"/>
                </a:lnTo>
                <a:lnTo>
                  <a:pt x="1199" y="39375"/>
                </a:lnTo>
                <a:lnTo>
                  <a:pt x="6175" y="46434"/>
                </a:lnTo>
                <a:lnTo>
                  <a:pt x="9492" y="48205"/>
                </a:lnTo>
                <a:lnTo>
                  <a:pt x="17608" y="48205"/>
                </a:lnTo>
                <a:lnTo>
                  <a:pt x="20806" y="46593"/>
                </a:lnTo>
                <a:lnTo>
                  <a:pt x="23057" y="43370"/>
                </a:lnTo>
                <a:lnTo>
                  <a:pt x="24963" y="40700"/>
                </a:lnTo>
                <a:lnTo>
                  <a:pt x="12573" y="40700"/>
                </a:lnTo>
                <a:lnTo>
                  <a:pt x="11743" y="40354"/>
                </a:lnTo>
                <a:lnTo>
                  <a:pt x="8367" y="29653"/>
                </a:lnTo>
                <a:lnTo>
                  <a:pt x="8367" y="18578"/>
                </a:lnTo>
                <a:lnTo>
                  <a:pt x="8604" y="14643"/>
                </a:lnTo>
                <a:lnTo>
                  <a:pt x="9196" y="12299"/>
                </a:lnTo>
                <a:lnTo>
                  <a:pt x="9611" y="10494"/>
                </a:lnTo>
                <a:lnTo>
                  <a:pt x="10203" y="9249"/>
                </a:lnTo>
                <a:lnTo>
                  <a:pt x="10973" y="8550"/>
                </a:lnTo>
                <a:lnTo>
                  <a:pt x="11684" y="7851"/>
                </a:lnTo>
                <a:lnTo>
                  <a:pt x="12573" y="7504"/>
                </a:lnTo>
                <a:lnTo>
                  <a:pt x="24957" y="7504"/>
                </a:lnTo>
                <a:lnTo>
                  <a:pt x="20806" y="1631"/>
                </a:lnTo>
                <a:lnTo>
                  <a:pt x="17608" y="0"/>
                </a:lnTo>
                <a:close/>
              </a:path>
              <a:path w="27304" h="48260">
                <a:moveTo>
                  <a:pt x="24957" y="7504"/>
                </a:moveTo>
                <a:lnTo>
                  <a:pt x="14527" y="7504"/>
                </a:lnTo>
                <a:lnTo>
                  <a:pt x="15416" y="7851"/>
                </a:lnTo>
                <a:lnTo>
                  <a:pt x="16354" y="8756"/>
                </a:lnTo>
                <a:lnTo>
                  <a:pt x="18792" y="18578"/>
                </a:lnTo>
                <a:lnTo>
                  <a:pt x="18792" y="29653"/>
                </a:lnTo>
                <a:lnTo>
                  <a:pt x="14527" y="40700"/>
                </a:lnTo>
                <a:lnTo>
                  <a:pt x="24963" y="40700"/>
                </a:lnTo>
                <a:lnTo>
                  <a:pt x="25841" y="39468"/>
                </a:lnTo>
                <a:lnTo>
                  <a:pt x="27091" y="33581"/>
                </a:lnTo>
                <a:lnTo>
                  <a:pt x="27092" y="14643"/>
                </a:lnTo>
                <a:lnTo>
                  <a:pt x="25827" y="8736"/>
                </a:lnTo>
                <a:lnTo>
                  <a:pt x="24957" y="75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13374" y="6283634"/>
            <a:ext cx="60960" cy="48260"/>
          </a:xfrm>
          <a:custGeom>
            <a:avLst/>
            <a:gdLst/>
            <a:ahLst/>
            <a:cxnLst/>
            <a:rect l="l" t="t" r="r" b="b"/>
            <a:pathLst>
              <a:path w="60959" h="48260">
                <a:moveTo>
                  <a:pt x="7996" y="34327"/>
                </a:moveTo>
                <a:lnTo>
                  <a:pt x="0" y="35260"/>
                </a:lnTo>
                <a:lnTo>
                  <a:pt x="473" y="39208"/>
                </a:lnTo>
                <a:lnTo>
                  <a:pt x="1954" y="42351"/>
                </a:lnTo>
                <a:lnTo>
                  <a:pt x="6812" y="47033"/>
                </a:lnTo>
                <a:lnTo>
                  <a:pt x="9951" y="48205"/>
                </a:lnTo>
                <a:lnTo>
                  <a:pt x="18718" y="48205"/>
                </a:lnTo>
                <a:lnTo>
                  <a:pt x="22509" y="46121"/>
                </a:lnTo>
                <a:lnTo>
                  <a:pt x="25900" y="40960"/>
                </a:lnTo>
                <a:lnTo>
                  <a:pt x="12498" y="40960"/>
                </a:lnTo>
                <a:lnTo>
                  <a:pt x="11195" y="40360"/>
                </a:lnTo>
                <a:lnTo>
                  <a:pt x="8944" y="37976"/>
                </a:lnTo>
                <a:lnTo>
                  <a:pt x="8233" y="36365"/>
                </a:lnTo>
                <a:lnTo>
                  <a:pt x="7996" y="34327"/>
                </a:lnTo>
                <a:close/>
              </a:path>
              <a:path w="60959" h="48260">
                <a:moveTo>
                  <a:pt x="26937" y="23020"/>
                </a:moveTo>
                <a:lnTo>
                  <a:pt x="15579" y="23020"/>
                </a:lnTo>
                <a:lnTo>
                  <a:pt x="17059" y="23746"/>
                </a:lnTo>
                <a:lnTo>
                  <a:pt x="18244" y="25198"/>
                </a:lnTo>
                <a:lnTo>
                  <a:pt x="19370" y="26643"/>
                </a:lnTo>
                <a:lnTo>
                  <a:pt x="19962" y="28820"/>
                </a:lnTo>
                <a:lnTo>
                  <a:pt x="19846" y="35260"/>
                </a:lnTo>
                <a:lnTo>
                  <a:pt x="19370" y="37117"/>
                </a:lnTo>
                <a:lnTo>
                  <a:pt x="18185" y="38656"/>
                </a:lnTo>
                <a:lnTo>
                  <a:pt x="17059" y="40187"/>
                </a:lnTo>
                <a:lnTo>
                  <a:pt x="15638" y="40960"/>
                </a:lnTo>
                <a:lnTo>
                  <a:pt x="25900" y="40960"/>
                </a:lnTo>
                <a:lnTo>
                  <a:pt x="27248" y="38909"/>
                </a:lnTo>
                <a:lnTo>
                  <a:pt x="28255" y="35439"/>
                </a:lnTo>
                <a:lnTo>
                  <a:pt x="28172" y="26643"/>
                </a:lnTo>
                <a:lnTo>
                  <a:pt x="27011" y="23107"/>
                </a:lnTo>
                <a:close/>
              </a:path>
              <a:path w="60959" h="48260">
                <a:moveTo>
                  <a:pt x="26360" y="839"/>
                </a:moveTo>
                <a:lnTo>
                  <a:pt x="5094" y="839"/>
                </a:lnTo>
                <a:lnTo>
                  <a:pt x="947" y="25404"/>
                </a:lnTo>
                <a:lnTo>
                  <a:pt x="7522" y="26469"/>
                </a:lnTo>
                <a:lnTo>
                  <a:pt x="9300" y="24172"/>
                </a:lnTo>
                <a:lnTo>
                  <a:pt x="11373" y="23020"/>
                </a:lnTo>
                <a:lnTo>
                  <a:pt x="26937" y="23020"/>
                </a:lnTo>
                <a:lnTo>
                  <a:pt x="22081" y="17320"/>
                </a:lnTo>
                <a:lnTo>
                  <a:pt x="9951" y="17320"/>
                </a:lnTo>
                <a:lnTo>
                  <a:pt x="11195" y="9302"/>
                </a:lnTo>
                <a:lnTo>
                  <a:pt x="26360" y="9302"/>
                </a:lnTo>
                <a:lnTo>
                  <a:pt x="26360" y="839"/>
                </a:lnTo>
                <a:close/>
              </a:path>
              <a:path w="60959" h="48260">
                <a:moveTo>
                  <a:pt x="19014" y="15808"/>
                </a:moveTo>
                <a:lnTo>
                  <a:pt x="13565" y="15808"/>
                </a:lnTo>
                <a:lnTo>
                  <a:pt x="11728" y="16314"/>
                </a:lnTo>
                <a:lnTo>
                  <a:pt x="9951" y="17320"/>
                </a:lnTo>
                <a:lnTo>
                  <a:pt x="22081" y="17320"/>
                </a:lnTo>
                <a:lnTo>
                  <a:pt x="19014" y="15808"/>
                </a:lnTo>
                <a:close/>
              </a:path>
              <a:path w="60959" h="48260">
                <a:moveTo>
                  <a:pt x="51120" y="0"/>
                </a:moveTo>
                <a:lnTo>
                  <a:pt x="43005" y="0"/>
                </a:lnTo>
                <a:lnTo>
                  <a:pt x="39851" y="1631"/>
                </a:lnTo>
                <a:lnTo>
                  <a:pt x="37555" y="4827"/>
                </a:lnTo>
                <a:lnTo>
                  <a:pt x="34830" y="8736"/>
                </a:lnTo>
                <a:lnTo>
                  <a:pt x="33573" y="14643"/>
                </a:lnTo>
                <a:lnTo>
                  <a:pt x="33567" y="33581"/>
                </a:lnTo>
                <a:lnTo>
                  <a:pt x="34712" y="39375"/>
                </a:lnTo>
                <a:lnTo>
                  <a:pt x="39688" y="46434"/>
                </a:lnTo>
                <a:lnTo>
                  <a:pt x="43005" y="48205"/>
                </a:lnTo>
                <a:lnTo>
                  <a:pt x="51120" y="48205"/>
                </a:lnTo>
                <a:lnTo>
                  <a:pt x="54319" y="46593"/>
                </a:lnTo>
                <a:lnTo>
                  <a:pt x="56570" y="43370"/>
                </a:lnTo>
                <a:lnTo>
                  <a:pt x="58475" y="40700"/>
                </a:lnTo>
                <a:lnTo>
                  <a:pt x="46085" y="40700"/>
                </a:lnTo>
                <a:lnTo>
                  <a:pt x="45256" y="40354"/>
                </a:lnTo>
                <a:lnTo>
                  <a:pt x="41879" y="29653"/>
                </a:lnTo>
                <a:lnTo>
                  <a:pt x="41879" y="18578"/>
                </a:lnTo>
                <a:lnTo>
                  <a:pt x="42116" y="14643"/>
                </a:lnTo>
                <a:lnTo>
                  <a:pt x="42709" y="12299"/>
                </a:lnTo>
                <a:lnTo>
                  <a:pt x="43123" y="10494"/>
                </a:lnTo>
                <a:lnTo>
                  <a:pt x="43716" y="9249"/>
                </a:lnTo>
                <a:lnTo>
                  <a:pt x="45256" y="7851"/>
                </a:lnTo>
                <a:lnTo>
                  <a:pt x="46085" y="7504"/>
                </a:lnTo>
                <a:lnTo>
                  <a:pt x="58469" y="7504"/>
                </a:lnTo>
                <a:lnTo>
                  <a:pt x="54319" y="1631"/>
                </a:lnTo>
                <a:lnTo>
                  <a:pt x="51120" y="0"/>
                </a:lnTo>
                <a:close/>
              </a:path>
              <a:path w="60959" h="48260">
                <a:moveTo>
                  <a:pt x="58469" y="7504"/>
                </a:moveTo>
                <a:lnTo>
                  <a:pt x="48040" y="7504"/>
                </a:lnTo>
                <a:lnTo>
                  <a:pt x="48928" y="7851"/>
                </a:lnTo>
                <a:lnTo>
                  <a:pt x="49908" y="8756"/>
                </a:lnTo>
                <a:lnTo>
                  <a:pt x="50409" y="9249"/>
                </a:lnTo>
                <a:lnTo>
                  <a:pt x="51061" y="10634"/>
                </a:lnTo>
                <a:lnTo>
                  <a:pt x="51535" y="12705"/>
                </a:lnTo>
                <a:lnTo>
                  <a:pt x="52034" y="14643"/>
                </a:lnTo>
                <a:lnTo>
                  <a:pt x="52092" y="15169"/>
                </a:lnTo>
                <a:lnTo>
                  <a:pt x="52305" y="18578"/>
                </a:lnTo>
                <a:lnTo>
                  <a:pt x="52305" y="29653"/>
                </a:lnTo>
                <a:lnTo>
                  <a:pt x="48040" y="40700"/>
                </a:lnTo>
                <a:lnTo>
                  <a:pt x="58475" y="40700"/>
                </a:lnTo>
                <a:lnTo>
                  <a:pt x="59354" y="39468"/>
                </a:lnTo>
                <a:lnTo>
                  <a:pt x="60603" y="33581"/>
                </a:lnTo>
                <a:lnTo>
                  <a:pt x="60605" y="14643"/>
                </a:lnTo>
                <a:lnTo>
                  <a:pt x="59340" y="8736"/>
                </a:lnTo>
                <a:lnTo>
                  <a:pt x="58469" y="75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7460" y="6283634"/>
            <a:ext cx="92710" cy="48260"/>
          </a:xfrm>
          <a:custGeom>
            <a:avLst/>
            <a:gdLst/>
            <a:ahLst/>
            <a:cxnLst/>
            <a:rect l="l" t="t" r="r" b="b"/>
            <a:pathLst>
              <a:path w="92709" h="48260">
                <a:moveTo>
                  <a:pt x="18481" y="13298"/>
                </a:moveTo>
                <a:lnTo>
                  <a:pt x="10425" y="13298"/>
                </a:lnTo>
                <a:lnTo>
                  <a:pt x="10425" y="47399"/>
                </a:lnTo>
                <a:lnTo>
                  <a:pt x="18481" y="47399"/>
                </a:lnTo>
                <a:lnTo>
                  <a:pt x="18481" y="13298"/>
                </a:lnTo>
                <a:close/>
              </a:path>
              <a:path w="92709" h="48260">
                <a:moveTo>
                  <a:pt x="18481" y="0"/>
                </a:moveTo>
                <a:lnTo>
                  <a:pt x="11906" y="0"/>
                </a:lnTo>
                <a:lnTo>
                  <a:pt x="11017" y="2876"/>
                </a:lnTo>
                <a:lnTo>
                  <a:pt x="9300" y="5393"/>
                </a:lnTo>
                <a:lnTo>
                  <a:pt x="6871" y="7551"/>
                </a:lnTo>
                <a:lnTo>
                  <a:pt x="4383" y="9708"/>
                </a:lnTo>
                <a:lnTo>
                  <a:pt x="2132" y="11174"/>
                </a:lnTo>
                <a:lnTo>
                  <a:pt x="0" y="11946"/>
                </a:lnTo>
                <a:lnTo>
                  <a:pt x="0" y="20157"/>
                </a:lnTo>
                <a:lnTo>
                  <a:pt x="4028" y="18678"/>
                </a:lnTo>
                <a:lnTo>
                  <a:pt x="7463" y="16388"/>
                </a:lnTo>
                <a:lnTo>
                  <a:pt x="10425" y="13298"/>
                </a:lnTo>
                <a:lnTo>
                  <a:pt x="18481" y="13298"/>
                </a:lnTo>
                <a:lnTo>
                  <a:pt x="18481" y="0"/>
                </a:lnTo>
                <a:close/>
              </a:path>
              <a:path w="92709" h="48260">
                <a:moveTo>
                  <a:pt x="49106" y="0"/>
                </a:moveTo>
                <a:lnTo>
                  <a:pt x="40991" y="0"/>
                </a:lnTo>
                <a:lnTo>
                  <a:pt x="37837" y="1631"/>
                </a:lnTo>
                <a:lnTo>
                  <a:pt x="35541" y="4827"/>
                </a:lnTo>
                <a:lnTo>
                  <a:pt x="32816" y="8736"/>
                </a:lnTo>
                <a:lnTo>
                  <a:pt x="31559" y="14643"/>
                </a:lnTo>
                <a:lnTo>
                  <a:pt x="31553" y="33581"/>
                </a:lnTo>
                <a:lnTo>
                  <a:pt x="32698" y="39375"/>
                </a:lnTo>
                <a:lnTo>
                  <a:pt x="37674" y="46434"/>
                </a:lnTo>
                <a:lnTo>
                  <a:pt x="40991" y="48205"/>
                </a:lnTo>
                <a:lnTo>
                  <a:pt x="49106" y="48205"/>
                </a:lnTo>
                <a:lnTo>
                  <a:pt x="52305" y="46593"/>
                </a:lnTo>
                <a:lnTo>
                  <a:pt x="54556" y="43370"/>
                </a:lnTo>
                <a:lnTo>
                  <a:pt x="56461" y="40700"/>
                </a:lnTo>
                <a:lnTo>
                  <a:pt x="44071" y="40700"/>
                </a:lnTo>
                <a:lnTo>
                  <a:pt x="43242" y="40354"/>
                </a:lnTo>
                <a:lnTo>
                  <a:pt x="39865" y="29653"/>
                </a:lnTo>
                <a:lnTo>
                  <a:pt x="39865" y="18578"/>
                </a:lnTo>
                <a:lnTo>
                  <a:pt x="40102" y="14643"/>
                </a:lnTo>
                <a:lnTo>
                  <a:pt x="40695" y="12299"/>
                </a:lnTo>
                <a:lnTo>
                  <a:pt x="41109" y="10494"/>
                </a:lnTo>
                <a:lnTo>
                  <a:pt x="41702" y="9249"/>
                </a:lnTo>
                <a:lnTo>
                  <a:pt x="43242" y="7851"/>
                </a:lnTo>
                <a:lnTo>
                  <a:pt x="44071" y="7504"/>
                </a:lnTo>
                <a:lnTo>
                  <a:pt x="56455" y="7504"/>
                </a:lnTo>
                <a:lnTo>
                  <a:pt x="52305" y="1631"/>
                </a:lnTo>
                <a:lnTo>
                  <a:pt x="49106" y="0"/>
                </a:lnTo>
                <a:close/>
              </a:path>
              <a:path w="92709" h="48260">
                <a:moveTo>
                  <a:pt x="56455" y="7504"/>
                </a:moveTo>
                <a:lnTo>
                  <a:pt x="46026" y="7504"/>
                </a:lnTo>
                <a:lnTo>
                  <a:pt x="46914" y="7851"/>
                </a:lnTo>
                <a:lnTo>
                  <a:pt x="47894" y="8756"/>
                </a:lnTo>
                <a:lnTo>
                  <a:pt x="48395" y="9249"/>
                </a:lnTo>
                <a:lnTo>
                  <a:pt x="49047" y="10634"/>
                </a:lnTo>
                <a:lnTo>
                  <a:pt x="49521" y="12705"/>
                </a:lnTo>
                <a:lnTo>
                  <a:pt x="50020" y="14643"/>
                </a:lnTo>
                <a:lnTo>
                  <a:pt x="50078" y="15169"/>
                </a:lnTo>
                <a:lnTo>
                  <a:pt x="50291" y="18578"/>
                </a:lnTo>
                <a:lnTo>
                  <a:pt x="50291" y="29653"/>
                </a:lnTo>
                <a:lnTo>
                  <a:pt x="46026" y="40700"/>
                </a:lnTo>
                <a:lnTo>
                  <a:pt x="56461" y="40700"/>
                </a:lnTo>
                <a:lnTo>
                  <a:pt x="57340" y="39468"/>
                </a:lnTo>
                <a:lnTo>
                  <a:pt x="58589" y="33581"/>
                </a:lnTo>
                <a:lnTo>
                  <a:pt x="58591" y="14643"/>
                </a:lnTo>
                <a:lnTo>
                  <a:pt x="57326" y="8736"/>
                </a:lnTo>
                <a:lnTo>
                  <a:pt x="56455" y="7504"/>
                </a:lnTo>
                <a:close/>
              </a:path>
              <a:path w="92709" h="48260">
                <a:moveTo>
                  <a:pt x="82752" y="0"/>
                </a:moveTo>
                <a:lnTo>
                  <a:pt x="74578" y="0"/>
                </a:lnTo>
                <a:lnTo>
                  <a:pt x="71424" y="1631"/>
                </a:lnTo>
                <a:lnTo>
                  <a:pt x="69128" y="4827"/>
                </a:lnTo>
                <a:lnTo>
                  <a:pt x="66403" y="8736"/>
                </a:lnTo>
                <a:lnTo>
                  <a:pt x="65146" y="14643"/>
                </a:lnTo>
                <a:lnTo>
                  <a:pt x="65139" y="33581"/>
                </a:lnTo>
                <a:lnTo>
                  <a:pt x="66285" y="39375"/>
                </a:lnTo>
                <a:lnTo>
                  <a:pt x="71260" y="46434"/>
                </a:lnTo>
                <a:lnTo>
                  <a:pt x="74578" y="48205"/>
                </a:lnTo>
                <a:lnTo>
                  <a:pt x="82752" y="48205"/>
                </a:lnTo>
                <a:lnTo>
                  <a:pt x="85892" y="46593"/>
                </a:lnTo>
                <a:lnTo>
                  <a:pt x="88202" y="43370"/>
                </a:lnTo>
                <a:lnTo>
                  <a:pt x="90067" y="40700"/>
                </a:lnTo>
                <a:lnTo>
                  <a:pt x="77717" y="40700"/>
                </a:lnTo>
                <a:lnTo>
                  <a:pt x="76829" y="40354"/>
                </a:lnTo>
                <a:lnTo>
                  <a:pt x="75277" y="38955"/>
                </a:lnTo>
                <a:lnTo>
                  <a:pt x="74696" y="37604"/>
                </a:lnTo>
                <a:lnTo>
                  <a:pt x="74222" y="35533"/>
                </a:lnTo>
                <a:lnTo>
                  <a:pt x="73720" y="33581"/>
                </a:lnTo>
                <a:lnTo>
                  <a:pt x="73663" y="33049"/>
                </a:lnTo>
                <a:lnTo>
                  <a:pt x="73452" y="29653"/>
                </a:lnTo>
                <a:lnTo>
                  <a:pt x="73452" y="18578"/>
                </a:lnTo>
                <a:lnTo>
                  <a:pt x="77717" y="7504"/>
                </a:lnTo>
                <a:lnTo>
                  <a:pt x="90042" y="7504"/>
                </a:lnTo>
                <a:lnTo>
                  <a:pt x="85892" y="1631"/>
                </a:lnTo>
                <a:lnTo>
                  <a:pt x="82752" y="0"/>
                </a:lnTo>
                <a:close/>
              </a:path>
              <a:path w="92709" h="48260">
                <a:moveTo>
                  <a:pt x="90042" y="7504"/>
                </a:moveTo>
                <a:lnTo>
                  <a:pt x="79613" y="7504"/>
                </a:lnTo>
                <a:lnTo>
                  <a:pt x="80501" y="7851"/>
                </a:lnTo>
                <a:lnTo>
                  <a:pt x="81481" y="8756"/>
                </a:lnTo>
                <a:lnTo>
                  <a:pt x="81982" y="9249"/>
                </a:lnTo>
                <a:lnTo>
                  <a:pt x="82634" y="10634"/>
                </a:lnTo>
                <a:lnTo>
                  <a:pt x="83108" y="12705"/>
                </a:lnTo>
                <a:lnTo>
                  <a:pt x="83606" y="14643"/>
                </a:lnTo>
                <a:lnTo>
                  <a:pt x="83665" y="15169"/>
                </a:lnTo>
                <a:lnTo>
                  <a:pt x="83878" y="18578"/>
                </a:lnTo>
                <a:lnTo>
                  <a:pt x="83878" y="29653"/>
                </a:lnTo>
                <a:lnTo>
                  <a:pt x="79613" y="40700"/>
                </a:lnTo>
                <a:lnTo>
                  <a:pt x="90067" y="40700"/>
                </a:lnTo>
                <a:lnTo>
                  <a:pt x="90927" y="39468"/>
                </a:lnTo>
                <a:lnTo>
                  <a:pt x="92176" y="33581"/>
                </a:lnTo>
                <a:lnTo>
                  <a:pt x="92177" y="14643"/>
                </a:lnTo>
                <a:lnTo>
                  <a:pt x="90913" y="8736"/>
                </a:lnTo>
                <a:lnTo>
                  <a:pt x="90042" y="75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6543226" y="4314446"/>
            <a:ext cx="1603375" cy="1922145"/>
            <a:chOff x="6543226" y="4314446"/>
            <a:chExt cx="1603375" cy="1922145"/>
          </a:xfrm>
        </p:grpSpPr>
        <p:sp>
          <p:nvSpPr>
            <p:cNvPr id="68" name="object 68"/>
            <p:cNvSpPr/>
            <p:nvPr/>
          </p:nvSpPr>
          <p:spPr>
            <a:xfrm>
              <a:off x="6543218" y="6213093"/>
              <a:ext cx="1603375" cy="23495"/>
            </a:xfrm>
            <a:custGeom>
              <a:avLst/>
              <a:gdLst/>
              <a:ahLst/>
              <a:cxnLst/>
              <a:rect l="l" t="t" r="r" b="b"/>
              <a:pathLst>
                <a:path w="1603375" h="23495">
                  <a:moveTo>
                    <a:pt x="1602930" y="0"/>
                  </a:moveTo>
                  <a:lnTo>
                    <a:pt x="1599374" y="0"/>
                  </a:lnTo>
                  <a:lnTo>
                    <a:pt x="1599374" y="19189"/>
                  </a:lnTo>
                  <a:lnTo>
                    <a:pt x="1203083" y="19189"/>
                  </a:lnTo>
                  <a:lnTo>
                    <a:pt x="1203083" y="0"/>
                  </a:lnTo>
                  <a:lnTo>
                    <a:pt x="1199527" y="0"/>
                  </a:lnTo>
                  <a:lnTo>
                    <a:pt x="1199527" y="19189"/>
                  </a:lnTo>
                  <a:lnTo>
                    <a:pt x="803236" y="19189"/>
                  </a:lnTo>
                  <a:lnTo>
                    <a:pt x="803236" y="0"/>
                  </a:lnTo>
                  <a:lnTo>
                    <a:pt x="799693" y="0"/>
                  </a:lnTo>
                  <a:lnTo>
                    <a:pt x="799693" y="19189"/>
                  </a:lnTo>
                  <a:lnTo>
                    <a:pt x="403402" y="19189"/>
                  </a:lnTo>
                  <a:lnTo>
                    <a:pt x="403402" y="0"/>
                  </a:lnTo>
                  <a:lnTo>
                    <a:pt x="399846" y="0"/>
                  </a:lnTo>
                  <a:lnTo>
                    <a:pt x="399846" y="19189"/>
                  </a:lnTo>
                  <a:lnTo>
                    <a:pt x="3556" y="19189"/>
                  </a:lnTo>
                  <a:lnTo>
                    <a:pt x="3556" y="0"/>
                  </a:lnTo>
                  <a:lnTo>
                    <a:pt x="0" y="0"/>
                  </a:lnTo>
                  <a:lnTo>
                    <a:pt x="0" y="21183"/>
                  </a:lnTo>
                  <a:lnTo>
                    <a:pt x="1778" y="21183"/>
                  </a:lnTo>
                  <a:lnTo>
                    <a:pt x="1778" y="23177"/>
                  </a:lnTo>
                  <a:lnTo>
                    <a:pt x="1602930" y="23177"/>
                  </a:lnTo>
                  <a:lnTo>
                    <a:pt x="1602930" y="21183"/>
                  </a:lnTo>
                  <a:lnTo>
                    <a:pt x="1602930" y="19189"/>
                  </a:lnTo>
                  <a:lnTo>
                    <a:pt x="160293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43226" y="4314446"/>
              <a:ext cx="3810" cy="1920239"/>
            </a:xfrm>
            <a:custGeom>
              <a:avLst/>
              <a:gdLst/>
              <a:ahLst/>
              <a:cxnLst/>
              <a:rect l="l" t="t" r="r" b="b"/>
              <a:pathLst>
                <a:path w="3809" h="1920239">
                  <a:moveTo>
                    <a:pt x="3554" y="0"/>
                  </a:moveTo>
                  <a:lnTo>
                    <a:pt x="0" y="0"/>
                  </a:lnTo>
                  <a:lnTo>
                    <a:pt x="0" y="1919823"/>
                  </a:lnTo>
                  <a:lnTo>
                    <a:pt x="3554" y="1919823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1721" y="6031819"/>
              <a:ext cx="85178" cy="8525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693560" y="5106974"/>
              <a:ext cx="1397635" cy="840105"/>
            </a:xfrm>
            <a:custGeom>
              <a:avLst/>
              <a:gdLst/>
              <a:ahLst/>
              <a:cxnLst/>
              <a:rect l="l" t="t" r="r" b="b"/>
              <a:pathLst>
                <a:path w="1397634" h="840104">
                  <a:moveTo>
                    <a:pt x="574167" y="266"/>
                  </a:moveTo>
                  <a:lnTo>
                    <a:pt x="242862" y="266"/>
                  </a:lnTo>
                  <a:lnTo>
                    <a:pt x="242862" y="0"/>
                  </a:lnTo>
                  <a:lnTo>
                    <a:pt x="231254" y="0"/>
                  </a:lnTo>
                  <a:lnTo>
                    <a:pt x="231254" y="266"/>
                  </a:lnTo>
                  <a:lnTo>
                    <a:pt x="0" y="266"/>
                  </a:lnTo>
                  <a:lnTo>
                    <a:pt x="0" y="16916"/>
                  </a:lnTo>
                  <a:lnTo>
                    <a:pt x="574167" y="16916"/>
                  </a:lnTo>
                  <a:lnTo>
                    <a:pt x="574167" y="266"/>
                  </a:lnTo>
                  <a:close/>
                </a:path>
                <a:path w="1397634" h="840104">
                  <a:moveTo>
                    <a:pt x="640969" y="479717"/>
                  </a:moveTo>
                  <a:lnTo>
                    <a:pt x="249085" y="479717"/>
                  </a:lnTo>
                  <a:lnTo>
                    <a:pt x="249085" y="496366"/>
                  </a:lnTo>
                  <a:lnTo>
                    <a:pt x="431647" y="496366"/>
                  </a:lnTo>
                  <a:lnTo>
                    <a:pt x="431647" y="496963"/>
                  </a:lnTo>
                  <a:lnTo>
                    <a:pt x="431647" y="498970"/>
                  </a:lnTo>
                  <a:lnTo>
                    <a:pt x="447586" y="498970"/>
                  </a:lnTo>
                  <a:lnTo>
                    <a:pt x="447586" y="496963"/>
                  </a:lnTo>
                  <a:lnTo>
                    <a:pt x="447586" y="496366"/>
                  </a:lnTo>
                  <a:lnTo>
                    <a:pt x="640969" y="496366"/>
                  </a:lnTo>
                  <a:lnTo>
                    <a:pt x="640969" y="479717"/>
                  </a:lnTo>
                  <a:close/>
                </a:path>
                <a:path w="1397634" h="840104">
                  <a:moveTo>
                    <a:pt x="729018" y="319900"/>
                  </a:moveTo>
                  <a:lnTo>
                    <a:pt x="562508" y="319900"/>
                  </a:lnTo>
                  <a:lnTo>
                    <a:pt x="562508" y="317969"/>
                  </a:lnTo>
                  <a:lnTo>
                    <a:pt x="562508" y="315976"/>
                  </a:lnTo>
                  <a:lnTo>
                    <a:pt x="537146" y="315976"/>
                  </a:lnTo>
                  <a:lnTo>
                    <a:pt x="537146" y="319900"/>
                  </a:lnTo>
                  <a:lnTo>
                    <a:pt x="379056" y="319900"/>
                  </a:lnTo>
                  <a:lnTo>
                    <a:pt x="379056" y="336550"/>
                  </a:lnTo>
                  <a:lnTo>
                    <a:pt x="537146" y="336550"/>
                  </a:lnTo>
                  <a:lnTo>
                    <a:pt x="537146" y="344411"/>
                  </a:lnTo>
                  <a:lnTo>
                    <a:pt x="562508" y="344411"/>
                  </a:lnTo>
                  <a:lnTo>
                    <a:pt x="562508" y="342417"/>
                  </a:lnTo>
                  <a:lnTo>
                    <a:pt x="562508" y="340410"/>
                  </a:lnTo>
                  <a:lnTo>
                    <a:pt x="562508" y="336550"/>
                  </a:lnTo>
                  <a:lnTo>
                    <a:pt x="729018" y="336550"/>
                  </a:lnTo>
                  <a:lnTo>
                    <a:pt x="729018" y="319900"/>
                  </a:lnTo>
                  <a:close/>
                </a:path>
                <a:path w="1397634" h="840104">
                  <a:moveTo>
                    <a:pt x="741768" y="799338"/>
                  </a:moveTo>
                  <a:lnTo>
                    <a:pt x="647446" y="799338"/>
                  </a:lnTo>
                  <a:lnTo>
                    <a:pt x="647446" y="783818"/>
                  </a:lnTo>
                  <a:lnTo>
                    <a:pt x="647446" y="781824"/>
                  </a:lnTo>
                  <a:lnTo>
                    <a:pt x="647446" y="779830"/>
                  </a:lnTo>
                  <a:lnTo>
                    <a:pt x="594372" y="779830"/>
                  </a:lnTo>
                  <a:lnTo>
                    <a:pt x="594372" y="799338"/>
                  </a:lnTo>
                  <a:lnTo>
                    <a:pt x="506590" y="799338"/>
                  </a:lnTo>
                  <a:lnTo>
                    <a:pt x="506590" y="815987"/>
                  </a:lnTo>
                  <a:lnTo>
                    <a:pt x="594372" y="815987"/>
                  </a:lnTo>
                  <a:lnTo>
                    <a:pt x="594372" y="839482"/>
                  </a:lnTo>
                  <a:lnTo>
                    <a:pt x="647446" y="839482"/>
                  </a:lnTo>
                  <a:lnTo>
                    <a:pt x="647446" y="837488"/>
                  </a:lnTo>
                  <a:lnTo>
                    <a:pt x="647446" y="835494"/>
                  </a:lnTo>
                  <a:lnTo>
                    <a:pt x="647446" y="815987"/>
                  </a:lnTo>
                  <a:lnTo>
                    <a:pt x="741768" y="815987"/>
                  </a:lnTo>
                  <a:lnTo>
                    <a:pt x="741768" y="799338"/>
                  </a:lnTo>
                  <a:close/>
                </a:path>
                <a:path w="1397634" h="840104">
                  <a:moveTo>
                    <a:pt x="775182" y="160083"/>
                  </a:moveTo>
                  <a:lnTo>
                    <a:pt x="730262" y="160083"/>
                  </a:lnTo>
                  <a:lnTo>
                    <a:pt x="730262" y="139369"/>
                  </a:lnTo>
                  <a:lnTo>
                    <a:pt x="730262" y="137375"/>
                  </a:lnTo>
                  <a:lnTo>
                    <a:pt x="730262" y="135382"/>
                  </a:lnTo>
                  <a:lnTo>
                    <a:pt x="675055" y="135382"/>
                  </a:lnTo>
                  <a:lnTo>
                    <a:pt x="675055" y="160083"/>
                  </a:lnTo>
                  <a:lnTo>
                    <a:pt x="647268" y="160083"/>
                  </a:lnTo>
                  <a:lnTo>
                    <a:pt x="647268" y="176733"/>
                  </a:lnTo>
                  <a:lnTo>
                    <a:pt x="675055" y="176733"/>
                  </a:lnTo>
                  <a:lnTo>
                    <a:pt x="675055" y="197446"/>
                  </a:lnTo>
                  <a:lnTo>
                    <a:pt x="730262" y="197446"/>
                  </a:lnTo>
                  <a:lnTo>
                    <a:pt x="730262" y="195440"/>
                  </a:lnTo>
                  <a:lnTo>
                    <a:pt x="730262" y="193446"/>
                  </a:lnTo>
                  <a:lnTo>
                    <a:pt x="730262" y="176733"/>
                  </a:lnTo>
                  <a:lnTo>
                    <a:pt x="775182" y="176733"/>
                  </a:lnTo>
                  <a:lnTo>
                    <a:pt x="775182" y="160083"/>
                  </a:lnTo>
                  <a:close/>
                </a:path>
                <a:path w="1397634" h="840104">
                  <a:moveTo>
                    <a:pt x="1397533" y="639546"/>
                  </a:moveTo>
                  <a:lnTo>
                    <a:pt x="1269898" y="639546"/>
                  </a:lnTo>
                  <a:lnTo>
                    <a:pt x="1269898" y="637476"/>
                  </a:lnTo>
                  <a:lnTo>
                    <a:pt x="1269898" y="635482"/>
                  </a:lnTo>
                  <a:lnTo>
                    <a:pt x="1251419" y="635482"/>
                  </a:lnTo>
                  <a:lnTo>
                    <a:pt x="1251419" y="639546"/>
                  </a:lnTo>
                  <a:lnTo>
                    <a:pt x="1042492" y="639546"/>
                  </a:lnTo>
                  <a:lnTo>
                    <a:pt x="1042492" y="656183"/>
                  </a:lnTo>
                  <a:lnTo>
                    <a:pt x="1251419" y="656183"/>
                  </a:lnTo>
                  <a:lnTo>
                    <a:pt x="1269898" y="656259"/>
                  </a:lnTo>
                  <a:lnTo>
                    <a:pt x="1397533" y="656183"/>
                  </a:lnTo>
                  <a:lnTo>
                    <a:pt x="1397533" y="639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4781" y="4881690"/>
              <a:ext cx="132350" cy="14410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947383" y="4787607"/>
              <a:ext cx="602615" cy="17145"/>
            </a:xfrm>
            <a:custGeom>
              <a:avLst/>
              <a:gdLst/>
              <a:ahLst/>
              <a:cxnLst/>
              <a:rect l="l" t="t" r="r" b="b"/>
              <a:pathLst>
                <a:path w="602615" h="17145">
                  <a:moveTo>
                    <a:pt x="602310" y="0"/>
                  </a:moveTo>
                  <a:lnTo>
                    <a:pt x="0" y="0"/>
                  </a:lnTo>
                  <a:lnTo>
                    <a:pt x="0" y="16637"/>
                  </a:lnTo>
                  <a:lnTo>
                    <a:pt x="602310" y="16637"/>
                  </a:lnTo>
                  <a:lnTo>
                    <a:pt x="602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445" y="4585559"/>
              <a:ext cx="182103" cy="9708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344689" y="4328450"/>
              <a:ext cx="0" cy="1906270"/>
            </a:xfrm>
            <a:custGeom>
              <a:avLst/>
              <a:gdLst/>
              <a:ahLst/>
              <a:cxnLst/>
              <a:rect l="l" t="t" r="r" b="b"/>
              <a:pathLst>
                <a:path h="1906270">
                  <a:moveTo>
                    <a:pt x="0" y="0"/>
                  </a:moveTo>
                  <a:lnTo>
                    <a:pt x="0" y="1905819"/>
                  </a:lnTo>
                </a:path>
              </a:pathLst>
            </a:custGeom>
            <a:ln w="35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131" y="6405023"/>
            <a:ext cx="353935" cy="4797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5" y="6404217"/>
            <a:ext cx="488578" cy="48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24254"/>
            <a:ext cx="8423148" cy="6333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6440" y="599618"/>
            <a:ext cx="8037195" cy="61531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5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Molecular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genetics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GG1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selection—impact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age, race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Germ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BiomarkersBiomarkers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nomograms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Modelling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Influences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micro-environment,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Dietary,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innocuous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39" y="0"/>
            <a:ext cx="3217164" cy="8976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7954" y="20523"/>
            <a:ext cx="2692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Progress</a:t>
            </a:r>
            <a:r>
              <a:rPr spc="-110" dirty="0"/>
              <a:t> </a:t>
            </a:r>
            <a:r>
              <a:rPr dirty="0"/>
              <a:t>in: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" y="21335"/>
            <a:ext cx="8991600" cy="13746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2594" y="68071"/>
            <a:ext cx="748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Diagnostic</a:t>
            </a:r>
            <a:r>
              <a:rPr sz="2400" dirty="0"/>
              <a:t> </a:t>
            </a:r>
            <a:r>
              <a:rPr sz="2400" spc="-5" dirty="0"/>
              <a:t>Accuracy</a:t>
            </a:r>
            <a:r>
              <a:rPr sz="2400" spc="20" dirty="0"/>
              <a:t> </a:t>
            </a:r>
            <a:r>
              <a:rPr sz="2400" dirty="0"/>
              <a:t>of Micro-U/S</a:t>
            </a:r>
            <a:r>
              <a:rPr sz="2400" spc="-15" dirty="0"/>
              <a:t> </a:t>
            </a:r>
            <a:r>
              <a:rPr sz="2400" dirty="0"/>
              <a:t>in</a:t>
            </a:r>
            <a:r>
              <a:rPr sz="2400" spc="-20" dirty="0"/>
              <a:t> </a:t>
            </a:r>
            <a:r>
              <a:rPr sz="2400" spc="-5" dirty="0"/>
              <a:t>Patients</a:t>
            </a:r>
            <a:r>
              <a:rPr sz="2400" spc="-10" dirty="0"/>
              <a:t> </a:t>
            </a:r>
            <a:r>
              <a:rPr sz="2400" spc="5" dirty="0"/>
              <a:t>with</a:t>
            </a:r>
            <a:r>
              <a:rPr sz="2400" spc="-50" dirty="0"/>
              <a:t> </a:t>
            </a:r>
            <a:r>
              <a:rPr sz="2400" spc="-5" dirty="0"/>
              <a:t>a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4622" y="433832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Suspicious</a:t>
            </a:r>
            <a:r>
              <a:rPr sz="2400" b="1" spc="-5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MRI.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7970" y="433832"/>
            <a:ext cx="5960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7740" marR="5080" indent="-955675">
              <a:lnSpc>
                <a:spcPct val="100000"/>
              </a:lnSpc>
              <a:spcBef>
                <a:spcPts val="100"/>
              </a:spcBef>
              <a:tabLst>
                <a:tab pos="2244090" algn="l"/>
              </a:tabLst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Lughezzani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 G.	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European</a:t>
            </a:r>
            <a:r>
              <a:rPr sz="2400" b="1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Urology</a:t>
            </a:r>
            <a:r>
              <a:rPr sz="2400" b="1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Focus, </a:t>
            </a:r>
            <a:r>
              <a:rPr sz="2400" b="1" spc="-65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Sept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1295399"/>
            <a:ext cx="6124955" cy="3255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4" y="4943854"/>
            <a:ext cx="8759952" cy="18105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3540" y="1778254"/>
            <a:ext cx="224663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N=320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Pirads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&gt;=3</a:t>
            </a:r>
            <a:endParaRPr sz="2000">
              <a:latin typeface="Arial"/>
              <a:cs typeface="Arial"/>
            </a:endParaRPr>
          </a:p>
          <a:p>
            <a:pPr marL="299085" marR="30099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U/S annotated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blinded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Systematic and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biopsies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038" y="850011"/>
          <a:ext cx="9110980" cy="5090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Trans-rectal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Trans-perineal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sepsis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bleeding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retention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death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(.01-0.1%)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General anesthesia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Ease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Targeting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Sensitivity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Specificity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Equipment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spc="-35" dirty="0">
                          <a:latin typeface="Arial"/>
                          <a:cs typeface="Arial"/>
                        </a:rPr>
                        <a:t>Template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+++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" y="105155"/>
            <a:ext cx="7359396" cy="963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6583" y="192404"/>
            <a:ext cx="6834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Transrectal</a:t>
            </a:r>
            <a:r>
              <a:rPr spc="-25" dirty="0"/>
              <a:t> </a:t>
            </a:r>
            <a:r>
              <a:rPr spc="-5" dirty="0"/>
              <a:t>vs</a:t>
            </a:r>
            <a:r>
              <a:rPr spc="-10" dirty="0"/>
              <a:t> </a:t>
            </a:r>
            <a:r>
              <a:rPr spc="-5" dirty="0"/>
              <a:t>transperineal</a:t>
            </a:r>
            <a:r>
              <a:rPr spc="-15" dirty="0"/>
              <a:t> </a:t>
            </a:r>
            <a:r>
              <a:rPr spc="-5" dirty="0"/>
              <a:t>Bx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3" y="134112"/>
            <a:ext cx="9119870" cy="1176655"/>
            <a:chOff x="24383" y="134112"/>
            <a:chExt cx="9119870" cy="117665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3" y="134112"/>
              <a:ext cx="9119616" cy="11765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86245" y="598170"/>
              <a:ext cx="99060" cy="18415"/>
            </a:xfrm>
            <a:custGeom>
              <a:avLst/>
              <a:gdLst/>
              <a:ahLst/>
              <a:cxnLst/>
              <a:rect l="l" t="t" r="r" b="b"/>
              <a:pathLst>
                <a:path w="99060" h="18415">
                  <a:moveTo>
                    <a:pt x="9906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99060" y="18287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33A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879" y="195453"/>
            <a:ext cx="8665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95"/>
              </a:spcBef>
              <a:tabLst>
                <a:tab pos="6183630" algn="l"/>
              </a:tabLst>
            </a:pPr>
            <a:r>
              <a:rPr sz="2800" spc="-5" dirty="0"/>
              <a:t>Diagnosis</a:t>
            </a:r>
            <a:r>
              <a:rPr sz="2800" spc="40" dirty="0"/>
              <a:t> </a:t>
            </a:r>
            <a:r>
              <a:rPr sz="2800" dirty="0"/>
              <a:t>rate,</a:t>
            </a:r>
            <a:r>
              <a:rPr sz="2800" spc="10" dirty="0"/>
              <a:t> </a:t>
            </a:r>
            <a:r>
              <a:rPr sz="2800" spc="-5" dirty="0"/>
              <a:t>TP</a:t>
            </a:r>
            <a:r>
              <a:rPr sz="2800" spc="25" dirty="0"/>
              <a:t> </a:t>
            </a:r>
            <a:r>
              <a:rPr sz="2800" spc="-5" dirty="0"/>
              <a:t>vs</a:t>
            </a:r>
            <a:r>
              <a:rPr sz="2800" spc="15" dirty="0"/>
              <a:t> </a:t>
            </a:r>
            <a:r>
              <a:rPr sz="2800" spc="-5" dirty="0"/>
              <a:t>TR</a:t>
            </a:r>
            <a:r>
              <a:rPr sz="2800" spc="10" dirty="0"/>
              <a:t> </a:t>
            </a:r>
            <a:r>
              <a:rPr sz="2800" spc="-5" dirty="0"/>
              <a:t>approach.	Xiang</a:t>
            </a:r>
            <a:r>
              <a:rPr sz="2800" spc="-30" dirty="0"/>
              <a:t> </a:t>
            </a:r>
            <a:r>
              <a:rPr sz="2800" spc="-5" dirty="0"/>
              <a:t>J,</a:t>
            </a:r>
            <a:r>
              <a:rPr sz="2800" spc="-25" dirty="0"/>
              <a:t> </a:t>
            </a:r>
            <a:r>
              <a:rPr sz="2800" spc="-5" dirty="0"/>
              <a:t>World </a:t>
            </a:r>
            <a:r>
              <a:rPr sz="2800" spc="-765" dirty="0"/>
              <a:t> </a:t>
            </a:r>
            <a:r>
              <a:rPr sz="2800" spc="-5" dirty="0"/>
              <a:t>J</a:t>
            </a:r>
            <a:r>
              <a:rPr sz="2800" dirty="0"/>
              <a:t> </a:t>
            </a:r>
            <a:r>
              <a:rPr sz="2800" spc="-5" dirty="0"/>
              <a:t>Surg</a:t>
            </a:r>
            <a:r>
              <a:rPr sz="2800" spc="5" dirty="0"/>
              <a:t> </a:t>
            </a:r>
            <a:r>
              <a:rPr sz="2800" spc="-5" dirty="0"/>
              <a:t>Oncol. 2019</a:t>
            </a:r>
            <a:r>
              <a:rPr sz="2800" spc="10" dirty="0"/>
              <a:t> </a:t>
            </a:r>
            <a:r>
              <a:rPr sz="2800" spc="-5" dirty="0"/>
              <a:t>Feb</a:t>
            </a:r>
            <a:r>
              <a:rPr sz="2800" dirty="0"/>
              <a:t> 13;17(1):31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0" y="1924811"/>
            <a:ext cx="9144000" cy="4933315"/>
            <a:chOff x="0" y="1924811"/>
            <a:chExt cx="9144000" cy="4933315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8371" y="3852672"/>
              <a:ext cx="5405627" cy="3005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24811"/>
              <a:ext cx="4762499" cy="24475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04696" y="1949653"/>
            <a:ext cx="649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RC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1772" y="3779265"/>
            <a:ext cx="2468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Observational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studies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"/>
            <a:ext cx="4553712" cy="53675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1165" y="175717"/>
            <a:ext cx="4143375" cy="501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5410" indent="-342900">
              <a:lnSpc>
                <a:spcPct val="100000"/>
              </a:lnSpc>
              <a:spcBef>
                <a:spcPts val="10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  <a:tab pos="1726564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Norway:	Roar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Gulbrandsen, 68,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died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days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after a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TRUS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Bx</a:t>
            </a:r>
            <a:endParaRPr sz="2400">
              <a:latin typeface="Arial"/>
              <a:cs typeface="Arial"/>
            </a:endParaRPr>
          </a:p>
          <a:p>
            <a:pPr marL="355600" marR="448309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Wife and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daughter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created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TRUS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Bx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enraged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Adoption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trans-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perineal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Norway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rapidly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 universally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adopted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40" y="0"/>
            <a:ext cx="478536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59536"/>
            <a:ext cx="8071104" cy="56067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6440" y="935152"/>
            <a:ext cx="7597140" cy="53270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5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GG2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cancers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(3+4)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indolent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all—Sunnybrook experience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metastases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(too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high)</a:t>
            </a:r>
            <a:endParaRPr sz="2400">
              <a:latin typeface="Arial"/>
              <a:cs typeface="Arial"/>
            </a:endParaRPr>
          </a:p>
          <a:p>
            <a:pPr marL="355600" marR="205104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predictor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 the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(real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cancer)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≤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5%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pattern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GG1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(Surveillance)</a:t>
            </a:r>
            <a:endParaRPr sz="2400">
              <a:latin typeface="Arial"/>
              <a:cs typeface="Arial"/>
            </a:endParaRPr>
          </a:p>
          <a:p>
            <a:pPr marL="355600" marR="1116330" indent="-343535">
              <a:lnSpc>
                <a:spcPct val="100000"/>
              </a:lnSpc>
              <a:spcBef>
                <a:spcPts val="158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5%,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consider AS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age,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is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spot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molecular markers</a:t>
            </a:r>
            <a:endParaRPr sz="2400">
              <a:latin typeface="Arial"/>
              <a:cs typeface="Arial"/>
            </a:endParaRPr>
          </a:p>
          <a:p>
            <a:pPr marL="355600" marR="1061085" indent="-343535">
              <a:lnSpc>
                <a:spcPct val="100000"/>
              </a:lnSpc>
              <a:spcBef>
                <a:spcPts val="158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Focal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appealing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3" y="105155"/>
            <a:ext cx="7513320" cy="9631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0383" y="192404"/>
            <a:ext cx="698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</a:t>
            </a:r>
            <a:r>
              <a:rPr dirty="0"/>
              <a:t> </a:t>
            </a:r>
            <a:r>
              <a:rPr spc="-5" dirty="0"/>
              <a:t>for</a:t>
            </a:r>
            <a:r>
              <a:rPr dirty="0"/>
              <a:t> </a:t>
            </a:r>
            <a:r>
              <a:rPr spc="-5" dirty="0"/>
              <a:t>Intermediate</a:t>
            </a:r>
            <a:r>
              <a:rPr dirty="0"/>
              <a:t> </a:t>
            </a:r>
            <a:r>
              <a:rPr spc="-5" dirty="0"/>
              <a:t>risk</a:t>
            </a:r>
            <a:r>
              <a:rPr spc="5" dirty="0"/>
              <a:t> </a:t>
            </a:r>
            <a:r>
              <a:rPr spc="-5" dirty="0"/>
              <a:t>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1" y="105155"/>
            <a:ext cx="7816596" cy="1511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1687" y="192404"/>
            <a:ext cx="7164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270" marR="5080" indent="-1767205">
              <a:lnSpc>
                <a:spcPct val="100000"/>
              </a:lnSpc>
              <a:spcBef>
                <a:spcPts val="100"/>
              </a:spcBef>
              <a:tabLst>
                <a:tab pos="4382770" algn="l"/>
              </a:tabLst>
            </a:pPr>
            <a:r>
              <a:rPr spc="-5" dirty="0"/>
              <a:t>Liquid</a:t>
            </a:r>
            <a:r>
              <a:rPr spc="25" dirty="0"/>
              <a:t> </a:t>
            </a:r>
            <a:r>
              <a:rPr spc="-5" dirty="0"/>
              <a:t>biomarkers:	analytes</a:t>
            </a:r>
            <a:r>
              <a:rPr spc="-70" dirty="0"/>
              <a:t> </a:t>
            </a:r>
            <a:r>
              <a:rPr dirty="0"/>
              <a:t>and </a:t>
            </a:r>
            <a:r>
              <a:rPr spc="-990" dirty="0"/>
              <a:t> </a:t>
            </a:r>
            <a:r>
              <a:rPr spc="-5" dirty="0"/>
              <a:t>profiling 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26307"/>
            <a:ext cx="9140951" cy="22600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709422"/>
          <a:ext cx="9163050" cy="600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Biomarker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67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8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AUC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6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PHI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Detection of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aggressive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6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PSA,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fPSA,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p2PSA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Blood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32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Bechman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Coulter.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0.815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4K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Agg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Dis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 mets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Total,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free,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intact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PSA,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KLK2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Blood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OPKO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Labs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$1900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0.82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Prostate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Score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(MiPS)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4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Repeat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Bx,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PCA3,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KLK3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Urine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Mlabs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$783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Select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MDx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3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7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HOXC6,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DLX1,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KLK3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Urine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MDxHealth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ExoDx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1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benign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5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PCA3,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ERG,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SPDEF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Urine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406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Exosome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Diagno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tics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0.73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Promark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Adverse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proteins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0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Patented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Bx </a:t>
                      </a:r>
                      <a:r>
                        <a:rPr sz="1600" spc="-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Metamark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$3900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Oncotype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Rad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genes,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pathways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Tissue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Genomic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Health.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$4500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16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0.72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(adverse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pathology)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Prolaris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44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Risk of Dis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prog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ession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cycle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genes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2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Biopsy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RP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tissue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Myriad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Genetic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$3900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0.664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(bNED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prediction)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Decipher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33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Post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RP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risk,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Pca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RNA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markers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2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Biopsy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RP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tissue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Decipher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BioSc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$5150.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59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0.81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yr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mets)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52" y="0"/>
            <a:ext cx="7370064" cy="6903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0922" y="23876"/>
            <a:ext cx="69799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latin typeface="Arial"/>
                <a:cs typeface="Arial"/>
              </a:rPr>
              <a:t>Biomarker</a:t>
            </a:r>
            <a:r>
              <a:rPr sz="2700" b="0" spc="-1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tests</a:t>
            </a:r>
            <a:r>
              <a:rPr sz="2700" b="0" spc="-3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for</a:t>
            </a:r>
            <a:r>
              <a:rPr sz="2700" b="0" spc="-1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significant</a:t>
            </a:r>
            <a:r>
              <a:rPr sz="2700" b="0" spc="-2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prostate</a:t>
            </a:r>
            <a:r>
              <a:rPr sz="2700" b="0" spc="-25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cancer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251203"/>
            <a:ext cx="8336280" cy="40065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84530" indent="-343535">
              <a:lnSpc>
                <a:spcPct val="100000"/>
              </a:lnSpc>
              <a:spcBef>
                <a:spcPts val="64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spc="-5" dirty="0"/>
              <a:t>PCA3</a:t>
            </a:r>
            <a:r>
              <a:rPr spc="-25" dirty="0"/>
              <a:t> </a:t>
            </a:r>
            <a:r>
              <a:rPr dirty="0"/>
              <a:t>(urine)</a:t>
            </a:r>
          </a:p>
          <a:p>
            <a:pPr marL="68453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spc="-5" dirty="0"/>
              <a:t>Telo</a:t>
            </a:r>
            <a:r>
              <a:rPr spc="-15" dirty="0"/>
              <a:t> </a:t>
            </a:r>
            <a:r>
              <a:rPr dirty="0"/>
              <a:t>PC</a:t>
            </a:r>
            <a:r>
              <a:rPr spc="-15" dirty="0"/>
              <a:t> </a:t>
            </a:r>
            <a:r>
              <a:rPr spc="-5" dirty="0"/>
              <a:t>(CTC Telomere</a:t>
            </a:r>
            <a:r>
              <a:rPr dirty="0"/>
              <a:t> </a:t>
            </a:r>
            <a:r>
              <a:rPr spc="-10" dirty="0"/>
              <a:t>assay)</a:t>
            </a:r>
          </a:p>
          <a:p>
            <a:pPr marL="684530" indent="-343535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/>
              <a:t>Mito</a:t>
            </a:r>
            <a:r>
              <a:rPr spc="-20" dirty="0"/>
              <a:t> </a:t>
            </a:r>
            <a:r>
              <a:rPr spc="-5" dirty="0"/>
              <a:t>PC</a:t>
            </a:r>
            <a:r>
              <a:rPr spc="-10" dirty="0"/>
              <a:t> </a:t>
            </a:r>
            <a:r>
              <a:rPr dirty="0"/>
              <a:t>(serum</a:t>
            </a:r>
            <a:r>
              <a:rPr spc="5" dirty="0"/>
              <a:t> </a:t>
            </a:r>
            <a:r>
              <a:rPr spc="-5" dirty="0"/>
              <a:t>based</a:t>
            </a:r>
            <a:r>
              <a:rPr dirty="0"/>
              <a:t> </a:t>
            </a:r>
            <a:r>
              <a:rPr spc="-5" dirty="0"/>
              <a:t>mitochondrial</a:t>
            </a:r>
            <a:r>
              <a:rPr spc="-25" dirty="0"/>
              <a:t> </a:t>
            </a:r>
            <a:r>
              <a:rPr dirty="0"/>
              <a:t>deletion</a:t>
            </a:r>
            <a:r>
              <a:rPr spc="-20" dirty="0"/>
              <a:t> </a:t>
            </a:r>
            <a:r>
              <a:rPr spc="-10" dirty="0"/>
              <a:t>assay)</a:t>
            </a:r>
          </a:p>
          <a:p>
            <a:pPr marL="684530" marR="410209" indent="-343535">
              <a:lnSpc>
                <a:spcPct val="100000"/>
              </a:lnSpc>
              <a:spcBef>
                <a:spcPts val="158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spc="-5" dirty="0"/>
              <a:t>Urinary</a:t>
            </a:r>
            <a:r>
              <a:rPr spc="5" dirty="0"/>
              <a:t> </a:t>
            </a:r>
            <a:r>
              <a:rPr spc="-5" dirty="0"/>
              <a:t>exosome</a:t>
            </a:r>
            <a:r>
              <a:rPr spc="20" dirty="0"/>
              <a:t> </a:t>
            </a:r>
            <a:r>
              <a:rPr spc="-5" dirty="0"/>
              <a:t>Micro-RNA</a:t>
            </a:r>
            <a:r>
              <a:rPr spc="20" dirty="0"/>
              <a:t> </a:t>
            </a:r>
            <a:r>
              <a:rPr spc="-5" dirty="0"/>
              <a:t>assay</a:t>
            </a:r>
            <a:r>
              <a:rPr spc="20" dirty="0"/>
              <a:t> </a:t>
            </a:r>
            <a:r>
              <a:rPr spc="-5" dirty="0"/>
              <a:t>(Exosome</a:t>
            </a:r>
            <a:r>
              <a:rPr spc="25" dirty="0"/>
              <a:t> </a:t>
            </a:r>
            <a:r>
              <a:rPr spc="-5" dirty="0"/>
              <a:t>Dx, </a:t>
            </a:r>
            <a:r>
              <a:rPr spc="-650" dirty="0"/>
              <a:t> </a:t>
            </a:r>
            <a:r>
              <a:rPr spc="-5" dirty="0"/>
              <a:t>Sentinel</a:t>
            </a:r>
            <a:r>
              <a:rPr spc="-25" dirty="0"/>
              <a:t> </a:t>
            </a:r>
            <a:r>
              <a:rPr spc="-10" dirty="0"/>
              <a:t>assay)</a:t>
            </a:r>
          </a:p>
          <a:p>
            <a:pPr marL="684530" indent="-343535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spc="-5" dirty="0"/>
              <a:t>Free</a:t>
            </a:r>
            <a:r>
              <a:rPr spc="-15" dirty="0"/>
              <a:t> </a:t>
            </a:r>
            <a:r>
              <a:rPr spc="-5" dirty="0"/>
              <a:t>DNA</a:t>
            </a:r>
            <a:r>
              <a:rPr spc="15" dirty="0"/>
              <a:t> </a:t>
            </a:r>
            <a:r>
              <a:rPr spc="-5" dirty="0"/>
              <a:t>assay</a:t>
            </a:r>
            <a:r>
              <a:rPr dirty="0"/>
              <a:t> </a:t>
            </a:r>
            <a:r>
              <a:rPr spc="-5" dirty="0"/>
              <a:t>(serum)</a:t>
            </a:r>
          </a:p>
          <a:p>
            <a:pPr marL="684530" indent="-343535">
              <a:lnSpc>
                <a:spcPct val="100000"/>
              </a:lnSpc>
              <a:spcBef>
                <a:spcPts val="158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spc="-5" dirty="0"/>
              <a:t>Etc……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15" y="105155"/>
            <a:ext cx="8450580" cy="1511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0" marR="5080" indent="-25171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serum/urine</a:t>
            </a:r>
            <a:r>
              <a:rPr spc="5" dirty="0"/>
              <a:t> </a:t>
            </a:r>
            <a:r>
              <a:rPr spc="-5" dirty="0"/>
              <a:t>tests</a:t>
            </a:r>
            <a:r>
              <a:rPr spc="5" dirty="0"/>
              <a:t> </a:t>
            </a:r>
            <a:r>
              <a:rPr spc="-5" dirty="0"/>
              <a:t>for</a:t>
            </a:r>
            <a:r>
              <a:rPr spc="10" dirty="0"/>
              <a:t> </a:t>
            </a:r>
            <a:r>
              <a:rPr spc="-5" dirty="0"/>
              <a:t>Pca</a:t>
            </a:r>
            <a:r>
              <a:rPr spc="10" dirty="0"/>
              <a:t> </a:t>
            </a:r>
            <a:r>
              <a:rPr spc="-5" dirty="0"/>
              <a:t>risk </a:t>
            </a:r>
            <a:r>
              <a:rPr spc="-985" dirty="0"/>
              <a:t> </a:t>
            </a:r>
            <a:r>
              <a:rPr spc="-5" dirty="0"/>
              <a:t>stratification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" y="149352"/>
            <a:ext cx="9038844" cy="10088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772" y="3075431"/>
            <a:ext cx="5780532" cy="37825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165" y="196977"/>
            <a:ext cx="8708390" cy="282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4565" marR="5080" indent="-855344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Multifocal</a:t>
            </a:r>
            <a:r>
              <a:rPr sz="2400" b="1" u="heavy" spc="-4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Primary</a:t>
            </a:r>
            <a:r>
              <a:rPr sz="2400" b="1" u="heavy" spc="3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Prostate</a:t>
            </a:r>
            <a:r>
              <a:rPr sz="2400" b="1" u="heavy" spc="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Cancer</a:t>
            </a:r>
            <a:r>
              <a:rPr sz="2400" b="1" u="heavy" spc="3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Exhibits</a:t>
            </a:r>
            <a:r>
              <a:rPr sz="2400" b="1" u="heavy" spc="-2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High Degree</a:t>
            </a:r>
            <a:r>
              <a:rPr sz="2400" b="1" u="heavy" spc="3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of </a:t>
            </a:r>
            <a:r>
              <a:rPr sz="2400" b="1" spc="-655" dirty="0">
                <a:solidFill>
                  <a:srgbClr val="33A75F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Genomic</a:t>
            </a:r>
            <a:r>
              <a:rPr sz="2400" b="1" u="heavy" spc="-2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4"/>
              </a:rPr>
              <a:t>Heterogeneity</a:t>
            </a:r>
            <a:r>
              <a:rPr sz="2400" b="1" spc="15" dirty="0">
                <a:solidFill>
                  <a:srgbClr val="33A75F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Løvf</a:t>
            </a:r>
            <a:r>
              <a:rPr sz="2000" spc="-1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M,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Eur</a:t>
            </a:r>
            <a:r>
              <a:rPr sz="2000" spc="-1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Urol.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2018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Sep 1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  <a:hlinkClick r:id="rId4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N=41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High-coverage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whole-exome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sequencing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153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samples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to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distinct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tumor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foci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non-cancerous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Grey: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mutation/alteration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Orange: common mutation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134112"/>
            <a:ext cx="9131807" cy="11765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687" y="195453"/>
            <a:ext cx="86899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3135" marR="5080" indent="-941069">
              <a:lnSpc>
                <a:spcPct val="100000"/>
              </a:lnSpc>
              <a:spcBef>
                <a:spcPts val="95"/>
              </a:spcBef>
              <a:tabLst>
                <a:tab pos="2372360" algn="l"/>
              </a:tabLst>
            </a:pPr>
            <a:r>
              <a:rPr sz="2800" spc="-5" dirty="0"/>
              <a:t>17-Gene</a:t>
            </a:r>
            <a:r>
              <a:rPr sz="2800" spc="10" dirty="0"/>
              <a:t> </a:t>
            </a:r>
            <a:r>
              <a:rPr sz="2800" spc="-5" dirty="0"/>
              <a:t>Genomic</a:t>
            </a:r>
            <a:r>
              <a:rPr sz="2800" spc="35" dirty="0"/>
              <a:t> </a:t>
            </a:r>
            <a:r>
              <a:rPr sz="2800" spc="-5" dirty="0"/>
              <a:t>Test</a:t>
            </a:r>
            <a:r>
              <a:rPr sz="2800" spc="25" dirty="0"/>
              <a:t> </a:t>
            </a:r>
            <a:r>
              <a:rPr sz="2800" spc="-5" dirty="0"/>
              <a:t>Results</a:t>
            </a:r>
            <a:r>
              <a:rPr sz="2800" spc="20" dirty="0"/>
              <a:t> </a:t>
            </a:r>
            <a:r>
              <a:rPr sz="2800" spc="-5" dirty="0"/>
              <a:t>in</a:t>
            </a:r>
            <a:r>
              <a:rPr sz="2800" dirty="0"/>
              <a:t> </a:t>
            </a:r>
            <a:r>
              <a:rPr sz="2800" spc="-5" dirty="0"/>
              <a:t>the</a:t>
            </a:r>
            <a:r>
              <a:rPr sz="2800" spc="15" dirty="0"/>
              <a:t> </a:t>
            </a:r>
            <a:r>
              <a:rPr sz="2800" spc="-5" dirty="0"/>
              <a:t>Canary</a:t>
            </a:r>
            <a:r>
              <a:rPr sz="2800" spc="45" dirty="0"/>
              <a:t> </a:t>
            </a:r>
            <a:r>
              <a:rPr sz="2800" spc="-10" dirty="0"/>
              <a:t>PASS </a:t>
            </a:r>
            <a:r>
              <a:rPr sz="2800" spc="-765" dirty="0"/>
              <a:t> </a:t>
            </a:r>
            <a:r>
              <a:rPr sz="2800" spc="-5" dirty="0"/>
              <a:t>Cohort</a:t>
            </a:r>
            <a:r>
              <a:rPr sz="2400" spc="-5" dirty="0"/>
              <a:t>.	Lin</a:t>
            </a:r>
            <a:r>
              <a:rPr sz="2400" spc="-25" dirty="0"/>
              <a:t> </a:t>
            </a:r>
            <a:r>
              <a:rPr sz="2400" spc="-5" dirty="0"/>
              <a:t>DW</a:t>
            </a:r>
            <a:r>
              <a:rPr sz="2400" spc="5" dirty="0"/>
              <a:t> </a:t>
            </a:r>
            <a:r>
              <a:rPr sz="2400" spc="-5" dirty="0"/>
              <a:t>J</a:t>
            </a:r>
            <a:r>
              <a:rPr sz="2400" dirty="0"/>
              <a:t> Clin</a:t>
            </a:r>
            <a:r>
              <a:rPr sz="2400" spc="-25" dirty="0"/>
              <a:t> </a:t>
            </a:r>
            <a:r>
              <a:rPr sz="2400" dirty="0"/>
              <a:t>Oncol.</a:t>
            </a:r>
            <a:r>
              <a:rPr sz="2400" spc="-30" dirty="0"/>
              <a:t> </a:t>
            </a:r>
            <a:r>
              <a:rPr sz="2400" spc="-5" dirty="0"/>
              <a:t>2020</a:t>
            </a:r>
            <a:r>
              <a:rPr sz="2400" spc="10" dirty="0"/>
              <a:t> </a:t>
            </a:r>
            <a:r>
              <a:rPr sz="2400" spc="-5" dirty="0"/>
              <a:t>Mar 4:JCO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55" y="2346960"/>
            <a:ext cx="4847843" cy="3857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63" y="4928615"/>
            <a:ext cx="3889248" cy="12755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009" y="1195323"/>
            <a:ext cx="6844665" cy="2714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8305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407670" algn="l"/>
                <a:tab pos="408940" algn="l"/>
                <a:tab pos="484886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432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surveillance;	39%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upgraded</a:t>
            </a:r>
            <a:endParaRPr sz="2400">
              <a:latin typeface="Arial"/>
              <a:cs typeface="Arial"/>
            </a:endParaRPr>
          </a:p>
          <a:p>
            <a:pPr marL="355600" marR="3124835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  <a:tab pos="103378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association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	upgrading.</a:t>
            </a:r>
            <a:endParaRPr sz="2400">
              <a:latin typeface="Arial"/>
              <a:cs typeface="Arial"/>
            </a:endParaRPr>
          </a:p>
          <a:p>
            <a:pPr marL="355600" marR="29584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Adding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PSAD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stratification of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adverse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pathology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4296"/>
            <a:ext cx="8821420" cy="5678805"/>
            <a:chOff x="0" y="844296"/>
            <a:chExt cx="8821420" cy="56788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8228" y="4328160"/>
              <a:ext cx="4928616" cy="2194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44296"/>
              <a:ext cx="8820912" cy="375970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902134"/>
            <a:ext cx="8507095" cy="26022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Pca—Prostate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GG—Grade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Group: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GG1=Gleason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GG2=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Gl.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(3+4),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overall survival;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CSS Cancer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survival;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PFS Progression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AS-Active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U/S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–Ultrasound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39" y="105155"/>
            <a:ext cx="8779764" cy="9631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6095" y="192404"/>
            <a:ext cx="825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Acronyms</a:t>
            </a:r>
            <a:r>
              <a:rPr spc="-20" dirty="0"/>
              <a:t> </a:t>
            </a:r>
            <a:r>
              <a:rPr dirty="0"/>
              <a:t>in this</a:t>
            </a:r>
            <a:r>
              <a:rPr spc="-5" dirty="0"/>
              <a:t> talk</a:t>
            </a:r>
            <a:r>
              <a:rPr dirty="0"/>
              <a:t> (with</a:t>
            </a:r>
            <a:r>
              <a:rPr spc="-20" dirty="0"/>
              <a:t> </a:t>
            </a:r>
            <a:r>
              <a:rPr spc="-5" dirty="0"/>
              <a:t>apologies)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857" y="4100576"/>
            <a:ext cx="2927350" cy="189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3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Forest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Plot: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‘effect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size’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9140" y="3039618"/>
            <a:ext cx="2413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‘Unity’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difference)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4148" y="3579875"/>
            <a:ext cx="5015230" cy="2321560"/>
          </a:xfrm>
          <a:custGeom>
            <a:avLst/>
            <a:gdLst/>
            <a:ahLst/>
            <a:cxnLst/>
            <a:rect l="l" t="t" r="r" b="b"/>
            <a:pathLst>
              <a:path w="5015230" h="2321560">
                <a:moveTo>
                  <a:pt x="1132332" y="1349502"/>
                </a:moveTo>
                <a:lnTo>
                  <a:pt x="1107440" y="1337564"/>
                </a:lnTo>
                <a:lnTo>
                  <a:pt x="1053973" y="1311910"/>
                </a:lnTo>
                <a:lnTo>
                  <a:pt x="1054392" y="1337779"/>
                </a:lnTo>
                <a:lnTo>
                  <a:pt x="0" y="1354709"/>
                </a:lnTo>
                <a:lnTo>
                  <a:pt x="508" y="1380617"/>
                </a:lnTo>
                <a:lnTo>
                  <a:pt x="1054811" y="1363687"/>
                </a:lnTo>
                <a:lnTo>
                  <a:pt x="1055243" y="1389634"/>
                </a:lnTo>
                <a:lnTo>
                  <a:pt x="1132332" y="1349502"/>
                </a:lnTo>
                <a:close/>
              </a:path>
              <a:path w="5015230" h="2321560">
                <a:moveTo>
                  <a:pt x="4596892" y="2233422"/>
                </a:moveTo>
                <a:lnTo>
                  <a:pt x="4572279" y="2221674"/>
                </a:lnTo>
                <a:lnTo>
                  <a:pt x="4518533" y="2196007"/>
                </a:lnTo>
                <a:lnTo>
                  <a:pt x="4518990" y="2221928"/>
                </a:lnTo>
                <a:lnTo>
                  <a:pt x="580644" y="2295194"/>
                </a:lnTo>
                <a:lnTo>
                  <a:pt x="581152" y="2321102"/>
                </a:lnTo>
                <a:lnTo>
                  <a:pt x="4519460" y="2247836"/>
                </a:lnTo>
                <a:lnTo>
                  <a:pt x="4519930" y="2273719"/>
                </a:lnTo>
                <a:lnTo>
                  <a:pt x="4596892" y="2233422"/>
                </a:lnTo>
                <a:close/>
              </a:path>
              <a:path w="5015230" h="2321560">
                <a:moveTo>
                  <a:pt x="5015103" y="1524"/>
                </a:moveTo>
                <a:lnTo>
                  <a:pt x="4989195" y="0"/>
                </a:lnTo>
                <a:lnTo>
                  <a:pt x="4936020" y="862177"/>
                </a:lnTo>
                <a:lnTo>
                  <a:pt x="4910074" y="860552"/>
                </a:lnTo>
                <a:lnTo>
                  <a:pt x="4944110" y="940562"/>
                </a:lnTo>
                <a:lnTo>
                  <a:pt x="4981118" y="876681"/>
                </a:lnTo>
                <a:lnTo>
                  <a:pt x="4987671" y="865378"/>
                </a:lnTo>
                <a:lnTo>
                  <a:pt x="4961788" y="863777"/>
                </a:lnTo>
                <a:lnTo>
                  <a:pt x="5015103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202"/>
            <a:ext cx="8709660" cy="55062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327539"/>
            <a:ext cx="8376920" cy="518350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84200" indent="-342900">
              <a:lnSpc>
                <a:spcPct val="100000"/>
              </a:lnSpc>
              <a:spcBef>
                <a:spcPts val="645"/>
              </a:spcBef>
              <a:buClr>
                <a:srgbClr val="FBB504"/>
              </a:buClr>
              <a:buSzPct val="135416"/>
              <a:buChar char="•"/>
              <a:tabLst>
                <a:tab pos="583565" algn="l"/>
                <a:tab pos="584200" algn="l"/>
                <a:tab pos="696023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exosome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non-coding	(nc)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RNAs</a:t>
            </a:r>
            <a:endParaRPr sz="2400">
              <a:latin typeface="Arial"/>
              <a:cs typeface="Arial"/>
            </a:endParaRPr>
          </a:p>
          <a:p>
            <a:pPr marL="5842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Char char="•"/>
              <a:tabLst>
                <a:tab pos="583565" algn="l"/>
                <a:tab pos="5842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Genome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array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6600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exosomal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small ncRNAs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prognostic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  <a:p>
            <a:pPr marL="584200" marR="381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Char char="•"/>
              <a:tabLst>
                <a:tab pos="583565" algn="l"/>
                <a:tab pos="5842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442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miRNA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sequences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individually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for predictive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  <a:p>
            <a:pPr marL="5842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Char char="•"/>
              <a:tabLst>
                <a:tab pos="583565" algn="l"/>
                <a:tab pos="5842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Interrogation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each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indication</a:t>
            </a:r>
            <a:endParaRPr sz="2400">
              <a:latin typeface="Arial"/>
              <a:cs typeface="Arial"/>
            </a:endParaRPr>
          </a:p>
          <a:p>
            <a:pPr marL="16706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Char char="•"/>
              <a:tabLst>
                <a:tab pos="16713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1670685" lvl="1" indent="-287020">
              <a:lnSpc>
                <a:spcPct val="100000"/>
              </a:lnSpc>
              <a:spcBef>
                <a:spcPts val="1580"/>
              </a:spcBef>
              <a:buClr>
                <a:srgbClr val="66CCFF"/>
              </a:buClr>
              <a:buSzPct val="135416"/>
              <a:buChar char="•"/>
              <a:tabLst>
                <a:tab pos="16713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GG1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670685" lvl="1" indent="-287020">
              <a:lnSpc>
                <a:spcPct val="100000"/>
              </a:lnSpc>
              <a:spcBef>
                <a:spcPts val="1590"/>
              </a:spcBef>
              <a:buClr>
                <a:srgbClr val="66CCFF"/>
              </a:buClr>
              <a:buSzPct val="135416"/>
              <a:buChar char="•"/>
              <a:tabLst>
                <a:tab pos="16713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GG1-2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discovery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validation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cohorts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23" y="105155"/>
            <a:ext cx="8324088" cy="1511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0" marR="5080" indent="-29102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15" dirty="0"/>
              <a:t> </a:t>
            </a:r>
            <a:r>
              <a:rPr spc="-5" dirty="0"/>
              <a:t>miRScientific</a:t>
            </a:r>
            <a:r>
              <a:rPr dirty="0"/>
              <a:t> </a:t>
            </a:r>
            <a:r>
              <a:rPr spc="-5" dirty="0"/>
              <a:t>Exosome</a:t>
            </a:r>
            <a:r>
              <a:rPr spc="10" dirty="0"/>
              <a:t> </a:t>
            </a:r>
            <a:r>
              <a:rPr spc="-5" dirty="0"/>
              <a:t>miRNA </a:t>
            </a:r>
            <a:r>
              <a:rPr spc="-985" dirty="0"/>
              <a:t> </a:t>
            </a:r>
            <a:r>
              <a:rPr spc="-5" dirty="0"/>
              <a:t>platform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16" y="41148"/>
            <a:ext cx="6902196" cy="9631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8252" y="128142"/>
            <a:ext cx="624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Urinary microvesicles by</a:t>
            </a:r>
            <a:r>
              <a:rPr dirty="0"/>
              <a:t> EM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" y="783336"/>
            <a:ext cx="6480048" cy="51328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18172" y="1921255"/>
            <a:ext cx="1965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Limiting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membrane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unstructured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8172" y="4390770"/>
            <a:ext cx="184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Exosomal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markerCD63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1050" y="3120390"/>
            <a:ext cx="716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500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8450" y="5119496"/>
            <a:ext cx="716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149352"/>
            <a:ext cx="9084564" cy="1374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255" y="196977"/>
            <a:ext cx="8742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Expression </a:t>
            </a:r>
            <a:r>
              <a:rPr sz="2400" dirty="0"/>
              <a:t>of</a:t>
            </a:r>
            <a:r>
              <a:rPr sz="2400" spc="5" dirty="0"/>
              <a:t> </a:t>
            </a:r>
            <a:r>
              <a:rPr sz="2400" spc="-5" dirty="0"/>
              <a:t>Small</a:t>
            </a:r>
            <a:r>
              <a:rPr sz="2400" spc="10" dirty="0"/>
              <a:t> </a:t>
            </a:r>
            <a:r>
              <a:rPr sz="2400" spc="-5" dirty="0"/>
              <a:t>Non-coding</a:t>
            </a:r>
            <a:r>
              <a:rPr sz="2400" spc="-15" dirty="0"/>
              <a:t> </a:t>
            </a:r>
            <a:r>
              <a:rPr sz="2400" spc="-5" dirty="0"/>
              <a:t>RNAs</a:t>
            </a:r>
            <a:r>
              <a:rPr sz="2400" spc="15" dirty="0"/>
              <a:t> </a:t>
            </a:r>
            <a:r>
              <a:rPr sz="2400" dirty="0"/>
              <a:t>in</a:t>
            </a:r>
            <a:r>
              <a:rPr sz="2400" spc="5" dirty="0"/>
              <a:t> </a:t>
            </a:r>
            <a:r>
              <a:rPr sz="2400" spc="-5" dirty="0"/>
              <a:t>Urinary</a:t>
            </a:r>
            <a:r>
              <a:rPr sz="2400" spc="20" dirty="0"/>
              <a:t> </a:t>
            </a:r>
            <a:r>
              <a:rPr sz="2400" spc="-5" dirty="0"/>
              <a:t>Exosomes </a:t>
            </a:r>
            <a:r>
              <a:rPr sz="2400" spc="-655" dirty="0"/>
              <a:t> </a:t>
            </a:r>
            <a:r>
              <a:rPr sz="2400" spc="-5" dirty="0"/>
              <a:t>Classifies</a:t>
            </a:r>
            <a:r>
              <a:rPr sz="2400" dirty="0"/>
              <a:t> </a:t>
            </a:r>
            <a:r>
              <a:rPr sz="2400" spc="-5" dirty="0"/>
              <a:t>Prostate</a:t>
            </a:r>
            <a:r>
              <a:rPr sz="2400" spc="5" dirty="0"/>
              <a:t> </a:t>
            </a:r>
            <a:r>
              <a:rPr sz="2400" spc="-5" dirty="0"/>
              <a:t>Cancer</a:t>
            </a:r>
            <a:r>
              <a:rPr sz="2400" spc="15" dirty="0"/>
              <a:t> </a:t>
            </a:r>
            <a:r>
              <a:rPr sz="2400" dirty="0"/>
              <a:t>into</a:t>
            </a:r>
            <a:r>
              <a:rPr sz="2400" spc="-20" dirty="0"/>
              <a:t> </a:t>
            </a:r>
            <a:r>
              <a:rPr sz="2400" dirty="0"/>
              <a:t>Indolent</a:t>
            </a:r>
            <a:r>
              <a:rPr sz="2400" spc="-25" dirty="0"/>
              <a:t> </a:t>
            </a:r>
            <a:r>
              <a:rPr sz="2400" dirty="0"/>
              <a:t>and</a:t>
            </a:r>
            <a:r>
              <a:rPr sz="2400" spc="-5" dirty="0"/>
              <a:t> Aggressive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62483" y="928191"/>
            <a:ext cx="5635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Disease</a:t>
            </a:r>
            <a:r>
              <a:rPr sz="2400" b="1" u="heavy" spc="-5" dirty="0">
                <a:solidFill>
                  <a:srgbClr val="FBB504"/>
                </a:solidFill>
                <a:uFill>
                  <a:solidFill>
                    <a:srgbClr val="FBB504"/>
                  </a:solidFill>
                </a:uFill>
                <a:latin typeface="Arial"/>
                <a:cs typeface="Arial"/>
              </a:rPr>
              <a:t>.</a:t>
            </a:r>
            <a:r>
              <a:rPr sz="2400" b="1" spc="67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Wang</a:t>
            </a:r>
            <a:r>
              <a:rPr sz="2000" b="1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WW,</a:t>
            </a:r>
            <a:r>
              <a:rPr sz="2000" b="1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Klotz</a:t>
            </a:r>
            <a:r>
              <a:rPr sz="2000" b="1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L,</a:t>
            </a:r>
            <a:r>
              <a:rPr sz="2000" b="1" spc="-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Tenniswood</a:t>
            </a:r>
            <a:r>
              <a:rPr sz="2000" b="1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0530" y="978788"/>
            <a:ext cx="2322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J</a:t>
            </a:r>
            <a:r>
              <a:rPr sz="2000" b="1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Urol.</a:t>
            </a:r>
            <a:r>
              <a:rPr sz="2000" b="1" spc="-4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2020</a:t>
            </a:r>
            <a:r>
              <a:rPr sz="2000" b="1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Mar</a:t>
            </a:r>
            <a:r>
              <a:rPr sz="2000" b="1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BB504"/>
                </a:solidFill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" y="2557272"/>
            <a:ext cx="9105900" cy="4055745"/>
            <a:chOff x="38100" y="2557272"/>
            <a:chExt cx="9105900" cy="4055745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" y="2557272"/>
              <a:ext cx="9105899" cy="40553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577" y="2635758"/>
              <a:ext cx="381000" cy="462280"/>
            </a:xfrm>
            <a:custGeom>
              <a:avLst/>
              <a:gdLst/>
              <a:ahLst/>
              <a:cxnLst/>
              <a:rect l="l" t="t" r="r" b="b"/>
              <a:pathLst>
                <a:path w="381000" h="462280">
                  <a:moveTo>
                    <a:pt x="381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81000" y="46177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77" y="2635758"/>
              <a:ext cx="4970145" cy="615950"/>
            </a:xfrm>
            <a:custGeom>
              <a:avLst/>
              <a:gdLst/>
              <a:ahLst/>
              <a:cxnLst/>
              <a:rect l="l" t="t" r="r" b="b"/>
              <a:pathLst>
                <a:path w="4970145" h="615950">
                  <a:moveTo>
                    <a:pt x="0" y="461772"/>
                  </a:moveTo>
                  <a:lnTo>
                    <a:pt x="381000" y="461772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  <a:path w="4970145" h="615950">
                  <a:moveTo>
                    <a:pt x="4588764" y="615696"/>
                  </a:moveTo>
                  <a:lnTo>
                    <a:pt x="4969764" y="615696"/>
                  </a:lnTo>
                  <a:lnTo>
                    <a:pt x="4969764" y="152400"/>
                  </a:lnTo>
                  <a:lnTo>
                    <a:pt x="4588764" y="152400"/>
                  </a:lnTo>
                  <a:lnTo>
                    <a:pt x="4588764" y="6156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13330" y="2120849"/>
            <a:ext cx="1160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1185" y="2120849"/>
            <a:ext cx="1593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≥2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5" y="28955"/>
            <a:ext cx="8831580" cy="1008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81" y="76961"/>
            <a:ext cx="8394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Dynamic</a:t>
            </a:r>
            <a:r>
              <a:rPr sz="2400" b="0" spc="2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risk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profiling</a:t>
            </a:r>
            <a:r>
              <a:rPr sz="2400" b="0" spc="3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using</a:t>
            </a:r>
            <a:r>
              <a:rPr sz="2400" b="0" spc="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serial</a:t>
            </a:r>
            <a:r>
              <a:rPr sz="2400" b="0" spc="1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biomarkers</a:t>
            </a:r>
            <a:r>
              <a:rPr sz="2400" b="0" spc="2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for</a:t>
            </a:r>
            <a:r>
              <a:rPr sz="2400" b="0" spc="-5" dirty="0">
                <a:latin typeface="Arial"/>
                <a:cs typeface="Arial"/>
              </a:rPr>
              <a:t> personalized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49" y="442976"/>
            <a:ext cx="268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outcome</a:t>
            </a:r>
            <a:r>
              <a:rPr sz="2400" spc="-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prediction: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3478" y="519176"/>
            <a:ext cx="5087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Kurtz</a:t>
            </a:r>
            <a:r>
              <a:rPr sz="1800" b="1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DM</a:t>
            </a:r>
            <a:r>
              <a:rPr sz="1800" b="1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et</a:t>
            </a:r>
            <a:r>
              <a:rPr sz="1800" b="1" spc="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al,</a:t>
            </a:r>
            <a:r>
              <a:rPr sz="1800" b="1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Cell.</a:t>
            </a:r>
            <a:r>
              <a:rPr sz="1800" b="1" spc="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2019</a:t>
            </a:r>
            <a:r>
              <a:rPr sz="18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Jul 25;178(3):699-713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338"/>
            <a:ext cx="5690615" cy="56616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12002" y="1609725"/>
            <a:ext cx="28790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Char char="•"/>
              <a:tabLst>
                <a:tab pos="227329" algn="l"/>
                <a:tab pos="227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Continuous Individualized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(CIRI)…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dynamically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determines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probabilities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individual patients utilizing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predictors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acquired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over time.</a:t>
            </a:r>
            <a:endParaRPr sz="1800">
              <a:latin typeface="Arial"/>
              <a:cs typeface="Arial"/>
            </a:endParaRPr>
          </a:p>
          <a:p>
            <a:pPr marL="227329" marR="169545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real-time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probability by integrating </a:t>
            </a:r>
            <a:r>
              <a:rPr sz="18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risk assessments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throughout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patient’s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course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883" y="4053840"/>
            <a:ext cx="1929383" cy="14645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39" y="2310383"/>
            <a:ext cx="2010156" cy="13624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23" y="2243327"/>
            <a:ext cx="1985772" cy="1429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284" y="2304288"/>
            <a:ext cx="2058923" cy="1362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23" y="4133088"/>
            <a:ext cx="1985772" cy="1514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1" y="4133088"/>
            <a:ext cx="2043683" cy="1385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99079" y="3640073"/>
            <a:ext cx="1244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ourier New"/>
                <a:cs typeface="Courier New"/>
              </a:rPr>
              <a:t>PSA</a:t>
            </a:r>
            <a:r>
              <a:rPr sz="10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ourier New"/>
                <a:cs typeface="Courier New"/>
              </a:rPr>
              <a:t>(Blood</a:t>
            </a:r>
            <a:r>
              <a:rPr sz="1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ourier New"/>
                <a:cs typeface="Courier New"/>
              </a:rPr>
              <a:t>Test)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911" y="3646118"/>
            <a:ext cx="64770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solidFill>
                  <a:srgbClr val="FFFFFF"/>
                </a:solidFill>
                <a:latin typeface="Courier New"/>
                <a:cs typeface="Courier New"/>
              </a:rPr>
              <a:t>Biopsy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8702" y="3618991"/>
            <a:ext cx="5435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mpMRI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5735" y="5642559"/>
            <a:ext cx="1245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ourier New"/>
                <a:cs typeface="Courier New"/>
              </a:rPr>
              <a:t>PSMA-PET</a:t>
            </a:r>
            <a:r>
              <a:rPr sz="1000" b="1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ourier New"/>
                <a:cs typeface="Courier New"/>
              </a:rPr>
              <a:t>Imaging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0889" y="5410301"/>
            <a:ext cx="1990089" cy="8350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Genetics</a:t>
            </a:r>
            <a:r>
              <a:rPr sz="1350" b="1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/</a:t>
            </a:r>
            <a:r>
              <a:rPr sz="1350" b="1" spc="-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Genomics</a:t>
            </a:r>
            <a:endParaRPr sz="1350">
              <a:latin typeface="Courier New"/>
              <a:cs typeface="Courier New"/>
            </a:endParaRPr>
          </a:p>
          <a:p>
            <a:pPr marL="323215" marR="316230" algn="ctr">
              <a:lnSpc>
                <a:spcPts val="1450"/>
              </a:lnSpc>
              <a:spcBef>
                <a:spcPts val="1030"/>
              </a:spcBef>
            </a:pP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Germ</a:t>
            </a:r>
            <a:r>
              <a:rPr sz="1350" b="1" spc="-5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1350" b="1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and </a:t>
            </a:r>
            <a:r>
              <a:rPr sz="1350" b="1" spc="-7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Somatic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7905" y="5561177"/>
            <a:ext cx="13690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Diet,</a:t>
            </a:r>
            <a:r>
              <a:rPr sz="1350" b="1" spc="-9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Fitness</a:t>
            </a:r>
            <a:endParaRPr sz="1350">
              <a:latin typeface="Courier New"/>
              <a:cs typeface="Courier Ne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8" y="2304288"/>
            <a:ext cx="1999488" cy="13624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12165" y="3655567"/>
            <a:ext cx="1461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Courier New"/>
                <a:cs typeface="Courier New"/>
              </a:rPr>
              <a:t>Personal</a:t>
            </a:r>
            <a:r>
              <a:rPr sz="900" b="1" spc="-5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FFFFFF"/>
                </a:solidFill>
                <a:latin typeface="Courier New"/>
                <a:cs typeface="Courier New"/>
              </a:rPr>
              <a:t>&amp;</a:t>
            </a:r>
            <a:r>
              <a:rPr sz="900" b="1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ourier New"/>
                <a:cs typeface="Courier New"/>
              </a:rPr>
              <a:t>Life</a:t>
            </a:r>
            <a:r>
              <a:rPr sz="900" b="1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ourier New"/>
                <a:cs typeface="Courier New"/>
              </a:rPr>
              <a:t>Style</a:t>
            </a:r>
            <a:endParaRPr sz="900">
              <a:latin typeface="Courier New"/>
              <a:cs typeface="Courier Ne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491" y="4116323"/>
            <a:ext cx="1929384" cy="151485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83302" y="5654751"/>
            <a:ext cx="11620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Urine</a:t>
            </a:r>
            <a:r>
              <a:rPr sz="135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ourier New"/>
                <a:cs typeface="Courier New"/>
              </a:rPr>
              <a:t>Tests</a:t>
            </a:r>
            <a:endParaRPr sz="1350">
              <a:latin typeface="Courier New"/>
              <a:cs typeface="Courier New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3" y="105155"/>
            <a:ext cx="7638288" cy="151180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115" marR="5080" indent="-21602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</a:t>
            </a:r>
            <a:r>
              <a:rPr spc="-25" dirty="0"/>
              <a:t> </a:t>
            </a:r>
            <a:r>
              <a:rPr dirty="0"/>
              <a:t>integration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AI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active </a:t>
            </a:r>
            <a:r>
              <a:rPr spc="-985" dirty="0"/>
              <a:t> </a:t>
            </a:r>
            <a:r>
              <a:rPr spc="-5" dirty="0"/>
              <a:t>surveillance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32" y="138684"/>
            <a:ext cx="6469380" cy="1511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310" marR="5080" indent="-1022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Can </a:t>
            </a:r>
            <a:r>
              <a:rPr dirty="0"/>
              <a:t>we </a:t>
            </a:r>
            <a:r>
              <a:rPr spc="-5" dirty="0"/>
              <a:t>prevent </a:t>
            </a:r>
            <a:r>
              <a:rPr spc="-10" dirty="0"/>
              <a:t>’failure’ </a:t>
            </a:r>
            <a:r>
              <a:rPr dirty="0"/>
              <a:t>by </a:t>
            </a:r>
            <a:r>
              <a:rPr spc="-990" dirty="0"/>
              <a:t> </a:t>
            </a:r>
            <a:r>
              <a:rPr spc="-5" dirty="0"/>
              <a:t>innocuous</a:t>
            </a:r>
            <a:r>
              <a:rPr spc="5" dirty="0"/>
              <a:t> </a:t>
            </a:r>
            <a:r>
              <a:rPr spc="-5" dirty="0"/>
              <a:t>interventions?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1" y="1443227"/>
            <a:ext cx="8458200" cy="44409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3981" y="1539054"/>
            <a:ext cx="7894955" cy="40576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35"/>
              </a:spcBef>
              <a:buClr>
                <a:srgbClr val="FBB504"/>
              </a:buClr>
              <a:buSzPct val="133928"/>
              <a:buFont typeface="Arial"/>
              <a:buChar char="•"/>
              <a:tabLst>
                <a:tab pos="356235" algn="l"/>
              </a:tabLst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Why:</a:t>
            </a:r>
            <a:endParaRPr sz="2800">
              <a:latin typeface="Arial"/>
              <a:cs typeface="Arial"/>
            </a:endParaRPr>
          </a:p>
          <a:p>
            <a:pPr marL="1099185" marR="935355" lvl="1" indent="-342900">
              <a:lnSpc>
                <a:spcPct val="100000"/>
              </a:lnSpc>
              <a:spcBef>
                <a:spcPts val="1850"/>
              </a:spcBef>
              <a:buClr>
                <a:srgbClr val="66CCFF"/>
              </a:buClr>
              <a:buSzPct val="133928"/>
              <a:buFont typeface="Arial"/>
              <a:buChar char="•"/>
              <a:tabLst>
                <a:tab pos="10998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feel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they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‘doing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something’</a:t>
            </a:r>
            <a:endParaRPr sz="2800">
              <a:latin typeface="Arial"/>
              <a:cs typeface="Arial"/>
            </a:endParaRPr>
          </a:p>
          <a:p>
            <a:pPr marL="1099185" marR="5080" lvl="1" indent="-342900">
              <a:lnSpc>
                <a:spcPct val="100000"/>
              </a:lnSpc>
              <a:spcBef>
                <a:spcPts val="1850"/>
              </a:spcBef>
              <a:buClr>
                <a:srgbClr val="66CCFF"/>
              </a:buClr>
              <a:buSzPct val="133928"/>
              <a:buFont typeface="Arial"/>
              <a:buChar char="•"/>
              <a:tabLst>
                <a:tab pos="10998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proposed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health benefits</a:t>
            </a:r>
            <a:endParaRPr sz="2800">
              <a:latin typeface="Arial"/>
              <a:cs typeface="Arial"/>
            </a:endParaRPr>
          </a:p>
          <a:p>
            <a:pPr marL="1099185" lvl="1" indent="-343535">
              <a:lnSpc>
                <a:spcPct val="100000"/>
              </a:lnSpc>
              <a:spcBef>
                <a:spcPts val="1850"/>
              </a:spcBef>
              <a:buClr>
                <a:srgbClr val="66CCFF"/>
              </a:buClr>
              <a:buSzPct val="133928"/>
              <a:buFont typeface="Arial"/>
              <a:buChar char="•"/>
              <a:tabLst>
                <a:tab pos="10998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diet,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lifestyle</a:t>
            </a:r>
            <a:endParaRPr sz="2800">
              <a:latin typeface="Arial"/>
              <a:cs typeface="Arial"/>
            </a:endParaRPr>
          </a:p>
          <a:p>
            <a:pPr marL="1099185" lvl="1" indent="-343535">
              <a:lnSpc>
                <a:spcPct val="100000"/>
              </a:lnSpc>
              <a:spcBef>
                <a:spcPts val="1845"/>
              </a:spcBef>
              <a:buClr>
                <a:srgbClr val="66CCFF"/>
              </a:buClr>
              <a:buSzPct val="133928"/>
              <a:buFont typeface="Arial"/>
              <a:buChar char="•"/>
              <a:tabLst>
                <a:tab pos="10998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Perhaps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biological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18972"/>
            <a:ext cx="8513064" cy="22418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995307"/>
            <a:ext cx="8034655" cy="19608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smoking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  <a:tab pos="355409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Dietary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modification:	weight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moderate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red meat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intake,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fruits/vegetables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112"/>
            <a:ext cx="9144000" cy="11765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871" y="195453"/>
            <a:ext cx="87858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9090" marR="5080" indent="-413702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Simple</a:t>
            </a:r>
            <a:r>
              <a:rPr sz="2800" spc="5" dirty="0"/>
              <a:t> </a:t>
            </a:r>
            <a:r>
              <a:rPr sz="2800" spc="-5" dirty="0"/>
              <a:t>heart/prostate</a:t>
            </a:r>
            <a:r>
              <a:rPr sz="2800" spc="35" dirty="0"/>
              <a:t> </a:t>
            </a:r>
            <a:r>
              <a:rPr sz="2800" spc="-5" dirty="0"/>
              <a:t>healthy</a:t>
            </a:r>
            <a:r>
              <a:rPr sz="2800" spc="30" dirty="0"/>
              <a:t> </a:t>
            </a:r>
            <a:r>
              <a:rPr sz="2800" spc="-5" dirty="0"/>
              <a:t>advice</a:t>
            </a:r>
            <a:r>
              <a:rPr sz="2800" spc="25" dirty="0"/>
              <a:t> </a:t>
            </a:r>
            <a:r>
              <a:rPr sz="2800" spc="-5" dirty="0"/>
              <a:t>for</a:t>
            </a:r>
            <a:r>
              <a:rPr sz="2800" spc="10" dirty="0"/>
              <a:t> </a:t>
            </a:r>
            <a:r>
              <a:rPr sz="2800" spc="-5" dirty="0"/>
              <a:t>patients</a:t>
            </a:r>
            <a:r>
              <a:rPr sz="2800" spc="40" dirty="0"/>
              <a:t> </a:t>
            </a:r>
            <a:r>
              <a:rPr sz="2800" spc="-5" dirty="0"/>
              <a:t>on </a:t>
            </a:r>
            <a:r>
              <a:rPr sz="2800" spc="-760" dirty="0"/>
              <a:t> </a:t>
            </a:r>
            <a:r>
              <a:rPr sz="2800" spc="-10" dirty="0"/>
              <a:t>AS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3022091"/>
            <a:ext cx="4130040" cy="38359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5503265"/>
            <a:ext cx="3608704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8544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Galvão, D. A.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Enhancing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active surveillance of prostate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cancer: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exercise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Nat.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35" dirty="0">
                <a:solidFill>
                  <a:srgbClr val="FFFFFF"/>
                </a:solidFill>
                <a:latin typeface="Arial"/>
                <a:cs typeface="Arial"/>
              </a:rPr>
              <a:t>Rev.</a:t>
            </a:r>
            <a:r>
              <a:rPr sz="2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Urol.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54252"/>
            <a:ext cx="8153400" cy="14523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1369821"/>
            <a:ext cx="7832725" cy="112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7325" indent="-343535">
              <a:lnSpc>
                <a:spcPct val="100000"/>
              </a:lnSpc>
              <a:spcBef>
                <a:spcPts val="105"/>
              </a:spcBef>
              <a:buClr>
                <a:srgbClr val="FBB504"/>
              </a:buClr>
              <a:buSzPct val="135000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AS,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mean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63,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randomized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 intensity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interval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(HIIT)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wks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usual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HIIT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cardiorespiratory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fitness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levels and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decreased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PSA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43" y="0"/>
            <a:ext cx="8485632" cy="13533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059" y="25400"/>
            <a:ext cx="81419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0">
              <a:lnSpc>
                <a:spcPct val="100000"/>
              </a:lnSpc>
              <a:spcBef>
                <a:spcPts val="100"/>
              </a:spcBef>
              <a:tabLst>
                <a:tab pos="1704339" algn="l"/>
              </a:tabLst>
            </a:pPr>
            <a:r>
              <a:rPr sz="2400" b="0" dirty="0">
                <a:latin typeface="Arial"/>
                <a:cs typeface="Arial"/>
              </a:rPr>
              <a:t>Effects</a:t>
            </a:r>
            <a:r>
              <a:rPr sz="2400" b="0" spc="-1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of	Intense </a:t>
            </a:r>
            <a:r>
              <a:rPr sz="2400" b="0" spc="-5" dirty="0">
                <a:latin typeface="Arial"/>
                <a:cs typeface="Arial"/>
              </a:rPr>
              <a:t>Exercise</a:t>
            </a:r>
            <a:r>
              <a:rPr sz="2400" b="0" spc="2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on</a:t>
            </a:r>
            <a:r>
              <a:rPr sz="2400" b="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Cardiorespiratory</a:t>
            </a:r>
            <a:r>
              <a:rPr sz="2400" b="0" spc="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Fitness 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and</a:t>
            </a:r>
            <a:r>
              <a:rPr sz="2400" b="0" spc="1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Biochemical</a:t>
            </a:r>
            <a:r>
              <a:rPr sz="2400" b="0" spc="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Progression</a:t>
            </a:r>
            <a:r>
              <a:rPr sz="2400" b="0" spc="2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 Men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on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Active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Surveillance: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952" y="757173"/>
            <a:ext cx="242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ERASE</a:t>
            </a:r>
            <a:r>
              <a:rPr sz="2400" spc="-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BB504"/>
                </a:solidFill>
                <a:latin typeface="Arial"/>
                <a:cs typeface="Arial"/>
              </a:rPr>
              <a:t>Trial.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7241" y="807465"/>
            <a:ext cx="4540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Kang</a:t>
            </a:r>
            <a:r>
              <a:rPr sz="2000" spc="-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et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al,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JAMA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Oncology</a:t>
            </a:r>
            <a:r>
              <a:rPr sz="2000" spc="-3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Aug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88" y="2578607"/>
            <a:ext cx="5501640" cy="427938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6" y="134112"/>
            <a:ext cx="9107805" cy="5867400"/>
            <a:chOff x="36576" y="134112"/>
            <a:chExt cx="9107805" cy="58674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591" y="999744"/>
              <a:ext cx="5550407" cy="5001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" y="134112"/>
              <a:ext cx="9107424" cy="9936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548" y="1408557"/>
            <a:ext cx="3310254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29" marR="151765" indent="-215265">
              <a:lnSpc>
                <a:spcPct val="100000"/>
              </a:lnSpc>
              <a:spcBef>
                <a:spcPts val="105"/>
              </a:spcBef>
              <a:buChar char="•"/>
              <a:tabLst>
                <a:tab pos="2533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Metabolic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single-cell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atlas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tumor immune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landscape induced by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obesity</a:t>
            </a:r>
            <a:endParaRPr sz="2000">
              <a:latin typeface="Arial"/>
              <a:cs typeface="Arial"/>
            </a:endParaRPr>
          </a:p>
          <a:p>
            <a:pPr marL="252729" marR="30480" indent="-21526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22580" algn="l"/>
                <a:tab pos="323215" algn="l"/>
              </a:tabLst>
            </a:pPr>
            <a:r>
              <a:rPr dirty="0"/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Obesity induces a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metabolic tug of war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between tumor and T cells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 lipids--tumor cells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uptake;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tumor-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infiltrating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CD8</a:t>
            </a:r>
            <a:r>
              <a:rPr sz="1950" spc="7" baseline="2564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spc="15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 cells do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endParaRPr sz="2000">
              <a:latin typeface="Arial"/>
              <a:cs typeface="Arial"/>
            </a:endParaRPr>
          </a:p>
          <a:p>
            <a:pPr marL="252729" marR="213995" indent="-215265">
              <a:lnSpc>
                <a:spcPct val="100000"/>
              </a:lnSpc>
              <a:buChar char="•"/>
              <a:tabLst>
                <a:tab pos="2533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altered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fatty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acid partitioning in HFD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tumors,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impairing</a:t>
            </a:r>
            <a:endParaRPr sz="2000"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CD8</a:t>
            </a:r>
            <a:r>
              <a:rPr sz="1950" spc="7" baseline="2564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spc="18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infiltration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5272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function.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071" y="195453"/>
            <a:ext cx="863346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Obesity</a:t>
            </a:r>
            <a:r>
              <a:rPr sz="2800" dirty="0"/>
              <a:t> </a:t>
            </a:r>
            <a:r>
              <a:rPr sz="2800" spc="-5" dirty="0"/>
              <a:t>and</a:t>
            </a:r>
            <a:r>
              <a:rPr sz="2800" spc="5" dirty="0"/>
              <a:t> </a:t>
            </a:r>
            <a:r>
              <a:rPr sz="2800" spc="-5" dirty="0"/>
              <a:t>the</a:t>
            </a:r>
            <a:r>
              <a:rPr sz="2800" spc="5" dirty="0"/>
              <a:t> </a:t>
            </a:r>
            <a:r>
              <a:rPr sz="2800" spc="-5" dirty="0"/>
              <a:t>Tumor</a:t>
            </a:r>
            <a:r>
              <a:rPr sz="2800" spc="20" dirty="0"/>
              <a:t> </a:t>
            </a:r>
            <a:r>
              <a:rPr sz="2800" spc="-5" dirty="0"/>
              <a:t>Immune Microenvironment.</a:t>
            </a:r>
            <a:endParaRPr sz="2800"/>
          </a:p>
          <a:p>
            <a:pPr marL="5080" algn="ctr">
              <a:lnSpc>
                <a:spcPct val="100000"/>
              </a:lnSpc>
              <a:spcBef>
                <a:spcPts val="20"/>
              </a:spcBef>
              <a:tabLst>
                <a:tab pos="1496695" algn="l"/>
              </a:tabLst>
            </a:pPr>
            <a:r>
              <a:rPr sz="2000" dirty="0"/>
              <a:t>Rathmell</a:t>
            </a:r>
            <a:r>
              <a:rPr sz="2000" spc="-40" dirty="0"/>
              <a:t> </a:t>
            </a:r>
            <a:r>
              <a:rPr sz="2000" dirty="0"/>
              <a:t>J,	NEJM</a:t>
            </a:r>
            <a:r>
              <a:rPr sz="2000" spc="-65" dirty="0"/>
              <a:t> </a:t>
            </a:r>
            <a:r>
              <a:rPr sz="2000" dirty="0"/>
              <a:t>2021;384:1160-1162</a:t>
            </a:r>
            <a:endParaRPr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" y="149352"/>
            <a:ext cx="9119616" cy="1648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399" y="196977"/>
            <a:ext cx="8721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"/>
                <a:cs typeface="Helvetica"/>
              </a:rPr>
              <a:t>Effect</a:t>
            </a:r>
            <a:r>
              <a:rPr sz="2400" spc="5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of</a:t>
            </a:r>
            <a:r>
              <a:rPr sz="2400" spc="1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a</a:t>
            </a:r>
            <a:r>
              <a:rPr sz="240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Behavioral</a:t>
            </a:r>
            <a:r>
              <a:rPr sz="2400" spc="15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Intervention</a:t>
            </a:r>
            <a:r>
              <a:rPr sz="2400" spc="-20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to</a:t>
            </a:r>
            <a:r>
              <a:rPr sz="2400" spc="1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Increase</a:t>
            </a:r>
            <a:r>
              <a:rPr sz="2400" spc="1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Vegetable </a:t>
            </a:r>
            <a:r>
              <a:rPr sz="240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Consumption</a:t>
            </a:r>
            <a:r>
              <a:rPr sz="2400" spc="-15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on</a:t>
            </a:r>
            <a:r>
              <a:rPr sz="2400" spc="-15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Cancer</a:t>
            </a:r>
            <a:r>
              <a:rPr sz="2400" spc="15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Progression</a:t>
            </a:r>
            <a:r>
              <a:rPr sz="2400" dirty="0">
                <a:latin typeface="Helvetica"/>
                <a:cs typeface="Helvetica"/>
              </a:rPr>
              <a:t> Among</a:t>
            </a:r>
            <a:r>
              <a:rPr sz="2400" spc="-10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Men</a:t>
            </a:r>
            <a:r>
              <a:rPr sz="2400" spc="-15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With</a:t>
            </a:r>
            <a:r>
              <a:rPr sz="2400" spc="-30" dirty="0">
                <a:latin typeface="Helvetica"/>
                <a:cs typeface="Helvetica"/>
              </a:rPr>
              <a:t> </a:t>
            </a:r>
            <a:r>
              <a:rPr sz="2400" dirty="0">
                <a:latin typeface="Helvetica"/>
                <a:cs typeface="Helvetica"/>
              </a:rPr>
              <a:t>GG1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3910" y="978788"/>
            <a:ext cx="2072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Parsons</a:t>
            </a:r>
            <a:r>
              <a:rPr sz="2000" b="1" spc="-4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JK</a:t>
            </a:r>
            <a:r>
              <a:rPr sz="2000" b="1" spc="-3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et</a:t>
            </a:r>
            <a:r>
              <a:rPr sz="2000" b="1" spc="-3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al,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087" y="928191"/>
            <a:ext cx="6090285" cy="69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BB504"/>
                </a:solidFill>
                <a:latin typeface="Helvetica"/>
                <a:cs typeface="Helvetica"/>
              </a:rPr>
              <a:t>PCa:</a:t>
            </a:r>
            <a:r>
              <a:rPr sz="2400" b="1" spc="-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BB504"/>
                </a:solidFill>
                <a:latin typeface="Helvetica"/>
                <a:cs typeface="Helvetica"/>
              </a:rPr>
              <a:t>The</a:t>
            </a:r>
            <a:r>
              <a:rPr sz="2400" b="1" spc="-1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BB504"/>
                </a:solidFill>
                <a:latin typeface="Helvetica"/>
                <a:cs typeface="Helvetica"/>
              </a:rPr>
              <a:t>MEAL</a:t>
            </a:r>
            <a:r>
              <a:rPr sz="2400" b="1" spc="-1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BB504"/>
                </a:solidFill>
                <a:latin typeface="Helvetica"/>
                <a:cs typeface="Helvetica"/>
              </a:rPr>
              <a:t>Randomized</a:t>
            </a:r>
            <a:r>
              <a:rPr sz="2400" b="1" spc="-1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BB504"/>
                </a:solidFill>
                <a:latin typeface="Helvetica"/>
                <a:cs typeface="Helvetica"/>
              </a:rPr>
              <a:t>Clinical</a:t>
            </a:r>
            <a:r>
              <a:rPr sz="2400" b="1" spc="-4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solidFill>
                  <a:srgbClr val="FBB504"/>
                </a:solidFill>
                <a:latin typeface="Helvetica"/>
                <a:cs typeface="Helvetica"/>
              </a:rPr>
              <a:t>Trial</a:t>
            </a:r>
            <a:endParaRPr sz="2400">
              <a:latin typeface="Helvetica"/>
              <a:cs typeface="Helvetica"/>
            </a:endParaRPr>
          </a:p>
          <a:p>
            <a:pPr marL="2559050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JAMA.</a:t>
            </a:r>
            <a:r>
              <a:rPr sz="2000" b="1" spc="-5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2020;323(2):140-148</a:t>
            </a:r>
            <a:endParaRPr sz="2000">
              <a:latin typeface="Helvetica"/>
              <a:cs typeface="Helvetic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" y="2010155"/>
            <a:ext cx="9137904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" y="877824"/>
            <a:ext cx="9040368" cy="48417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791" y="935027"/>
            <a:ext cx="8705215" cy="46113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  <a:tab pos="268287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Lunch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	radiation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oncologists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Choo,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Danjoux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1997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  <a:tab pos="238506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Self-assignment:	Reduce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overtreatment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  <a:tab pos="1890395" algn="l"/>
                <a:tab pos="330009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context:	Whitmore’s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aphorism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“Is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cure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necessary,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 possible?”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George,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Chodak,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Albertsen</a:t>
            </a:r>
            <a:endParaRPr sz="2000">
              <a:latin typeface="Arial"/>
              <a:cs typeface="Arial"/>
            </a:endParaRPr>
          </a:p>
          <a:p>
            <a:pPr marL="354965" marR="2224405" indent="-354965">
              <a:lnSpc>
                <a:spcPct val="155000"/>
              </a:lnSpc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  <a:tab pos="1781175" algn="l"/>
                <a:tab pos="3371215" algn="l"/>
                <a:tab pos="35629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Reasoning:	Our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patients:	low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PSA,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low grade cancer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disease: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PSA,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endParaRPr sz="2000">
              <a:latin typeface="Arial"/>
              <a:cs typeface="Arial"/>
            </a:endParaRPr>
          </a:p>
          <a:p>
            <a:pPr marL="355600" marR="43180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Strategy: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PSA,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repeat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biopsy,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intervene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PSADT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grade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endParaRPr sz="2000">
              <a:latin typeface="Arial"/>
              <a:cs typeface="Arial"/>
            </a:endParaRPr>
          </a:p>
          <a:p>
            <a:pPr marL="355600" marR="1019810" indent="-342900">
              <a:lnSpc>
                <a:spcPct val="100000"/>
              </a:lnSpc>
              <a:spcBef>
                <a:spcPts val="1320"/>
              </a:spcBef>
              <a:buClr>
                <a:srgbClr val="FBB504"/>
              </a:buClr>
              <a:buSzPct val="135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PCRF Canada;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sole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grant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$35,000.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awarded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prospective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24" y="0"/>
            <a:ext cx="7359396" cy="8976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683" y="20523"/>
            <a:ext cx="6834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start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Active</a:t>
            </a:r>
            <a:r>
              <a:rPr spc="-20" dirty="0"/>
              <a:t> </a:t>
            </a:r>
            <a:r>
              <a:rPr spc="-5" dirty="0"/>
              <a:t>Surveillance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1" y="149352"/>
            <a:ext cx="8913876" cy="917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887" y="196977"/>
            <a:ext cx="5305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Helvetica"/>
                <a:cs typeface="Helvetica"/>
              </a:rPr>
              <a:t>The</a:t>
            </a:r>
            <a:r>
              <a:rPr sz="2400" spc="-15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MEAL</a:t>
            </a:r>
            <a:r>
              <a:rPr sz="2400" spc="-1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Randomized</a:t>
            </a:r>
            <a:r>
              <a:rPr sz="2400" dirty="0">
                <a:latin typeface="Helvetica"/>
                <a:cs typeface="Helvetica"/>
              </a:rPr>
              <a:t> Clinical</a:t>
            </a:r>
            <a:r>
              <a:rPr sz="2400" spc="-20" dirty="0">
                <a:latin typeface="Helvetica"/>
                <a:cs typeface="Helvetica"/>
              </a:rPr>
              <a:t> </a:t>
            </a:r>
            <a:r>
              <a:rPr sz="2400" spc="-5" dirty="0">
                <a:latin typeface="Helvetica"/>
                <a:cs typeface="Helvetica"/>
              </a:rPr>
              <a:t>Trial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7422" y="247269"/>
            <a:ext cx="3002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Parsons</a:t>
            </a:r>
            <a:r>
              <a:rPr sz="2000" b="1" spc="-1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JK</a:t>
            </a:r>
            <a:r>
              <a:rPr sz="2000" b="1" spc="5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et</a:t>
            </a:r>
            <a:r>
              <a:rPr sz="2000" b="1" spc="-30" dirty="0">
                <a:solidFill>
                  <a:srgbClr val="FBB504"/>
                </a:solidFill>
                <a:latin typeface="Helvetica"/>
                <a:cs typeface="Helvetica"/>
              </a:rPr>
              <a:t> 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al,	JAMA.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9017" y="562737"/>
            <a:ext cx="2429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202</a:t>
            </a:r>
            <a:r>
              <a:rPr sz="2000" b="1" spc="5" dirty="0">
                <a:solidFill>
                  <a:srgbClr val="FBB504"/>
                </a:solidFill>
                <a:latin typeface="Helvetica"/>
                <a:cs typeface="Helvetica"/>
              </a:rPr>
              <a:t>0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;323(2</a:t>
            </a:r>
            <a:r>
              <a:rPr sz="2000" b="1" spc="-10" dirty="0">
                <a:solidFill>
                  <a:srgbClr val="FBB504"/>
                </a:solidFill>
                <a:latin typeface="Helvetica"/>
                <a:cs typeface="Helvetica"/>
              </a:rPr>
              <a:t>):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14</a:t>
            </a:r>
            <a:r>
              <a:rPr sz="2000" b="1" spc="10" dirty="0">
                <a:solidFill>
                  <a:srgbClr val="FBB504"/>
                </a:solidFill>
                <a:latin typeface="Helvetica"/>
                <a:cs typeface="Helvetica"/>
              </a:rPr>
              <a:t>0</a:t>
            </a:r>
            <a:r>
              <a:rPr sz="2000" b="1" spc="-10" dirty="0">
                <a:solidFill>
                  <a:srgbClr val="FBB504"/>
                </a:solidFill>
                <a:latin typeface="Helvetica"/>
                <a:cs typeface="Helvetica"/>
              </a:rPr>
              <a:t>-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1</a:t>
            </a:r>
            <a:r>
              <a:rPr sz="2000" b="1" spc="-10" dirty="0">
                <a:solidFill>
                  <a:srgbClr val="FBB504"/>
                </a:solidFill>
                <a:latin typeface="Helvetica"/>
                <a:cs typeface="Helvetica"/>
              </a:rPr>
              <a:t>4</a:t>
            </a:r>
            <a:r>
              <a:rPr sz="2000" b="1" dirty="0">
                <a:solidFill>
                  <a:srgbClr val="FBB504"/>
                </a:solidFill>
                <a:latin typeface="Helvetica"/>
                <a:cs typeface="Helvetica"/>
              </a:rPr>
              <a:t>8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198" y="738632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elvetica"/>
                <a:cs typeface="Helvetica"/>
              </a:rPr>
              <a:t>.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214871"/>
            <a:ext cx="9144000" cy="8255"/>
          </a:xfrm>
          <a:custGeom>
            <a:avLst/>
            <a:gdLst/>
            <a:ahLst/>
            <a:cxnLst/>
            <a:rect l="l" t="t" r="r" b="b"/>
            <a:pathLst>
              <a:path w="9144000" h="8254">
                <a:moveTo>
                  <a:pt x="0" y="7937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1198" y="5559044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elvetica"/>
                <a:cs typeface="Helvetica"/>
              </a:rPr>
              <a:t>.</a:t>
            </a:r>
            <a:endParaRPr sz="1200">
              <a:latin typeface="Helvetica"/>
              <a:cs typeface="Helvetic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911"/>
            <a:ext cx="9005316" cy="346252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15" y="105155"/>
            <a:ext cx="9011920" cy="4578350"/>
            <a:chOff x="51815" y="105155"/>
            <a:chExt cx="9011920" cy="457835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" y="941831"/>
              <a:ext cx="8670036" cy="3741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5" y="105155"/>
              <a:ext cx="9011412" cy="9631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271" y="192404"/>
            <a:ext cx="848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men </a:t>
            </a:r>
            <a:r>
              <a:rPr dirty="0"/>
              <a:t>who</a:t>
            </a:r>
            <a:r>
              <a:rPr spc="-5" dirty="0"/>
              <a:t> </a:t>
            </a:r>
            <a:r>
              <a:rPr dirty="0"/>
              <a:t>want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be</a:t>
            </a:r>
            <a:r>
              <a:rPr spc="-5" dirty="0"/>
              <a:t> </a:t>
            </a:r>
            <a:r>
              <a:rPr dirty="0"/>
              <a:t>very</a:t>
            </a:r>
            <a:r>
              <a:rPr spc="-5" dirty="0"/>
              <a:t> proactive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8955" y="1017608"/>
            <a:ext cx="8194040" cy="38131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Vit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1000-1500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IU/day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(especially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northern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countries)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dose statin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(eg,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Atorvastatin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mgday)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Metformin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500-850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mg/day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NB: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these recommendations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inferential;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trials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endParaRPr sz="2400">
              <a:latin typeface="Arial"/>
              <a:cs typeface="Arial"/>
            </a:endParaRPr>
          </a:p>
          <a:p>
            <a:pPr marR="2618105" algn="r">
              <a:lnSpc>
                <a:spcPts val="2765"/>
              </a:lnSpc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15" y="105155"/>
            <a:ext cx="9011920" cy="1643380"/>
            <a:chOff x="51815" y="105155"/>
            <a:chExt cx="9011920" cy="164338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" y="941831"/>
              <a:ext cx="8531352" cy="8061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5" y="105155"/>
              <a:ext cx="9011412" cy="9631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271" y="192404"/>
            <a:ext cx="848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men </a:t>
            </a:r>
            <a:r>
              <a:rPr dirty="0"/>
              <a:t>who</a:t>
            </a:r>
            <a:r>
              <a:rPr spc="-5" dirty="0"/>
              <a:t> </a:t>
            </a:r>
            <a:r>
              <a:rPr dirty="0"/>
              <a:t>want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be</a:t>
            </a:r>
            <a:r>
              <a:rPr spc="-5" dirty="0"/>
              <a:t> </a:t>
            </a:r>
            <a:r>
              <a:rPr dirty="0"/>
              <a:t>very</a:t>
            </a:r>
            <a:r>
              <a:rPr spc="-5" dirty="0"/>
              <a:t> proactive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" y="2497835"/>
            <a:ext cx="6544056" cy="42748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62750" y="3805808"/>
            <a:ext cx="2094864" cy="203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Circulating</a:t>
            </a:r>
            <a:r>
              <a:rPr sz="1800" u="sng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b="1" u="sng" spc="-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vitamin </a:t>
            </a:r>
            <a:r>
              <a:rPr sz="1800" b="1" spc="-5" dirty="0">
                <a:solidFill>
                  <a:srgbClr val="33A75F"/>
                </a:solid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D</a:t>
            </a:r>
            <a:r>
              <a:rPr sz="1800" b="1" u="sng" spc="-1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level</a:t>
            </a:r>
            <a:r>
              <a:rPr sz="1800" u="sng" spc="-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and</a:t>
            </a:r>
            <a:r>
              <a:rPr sz="1800" u="sng" spc="-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mortality </a:t>
            </a:r>
            <a:r>
              <a:rPr sz="1800" spc="-484" dirty="0">
                <a:solidFill>
                  <a:srgbClr val="33A75F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in </a:t>
            </a:r>
            <a:r>
              <a:rPr sz="1800" b="1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PCa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:</a:t>
            </a:r>
            <a:r>
              <a:rPr sz="1800" u="sng" spc="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800" u="sng" spc="-5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a	meta- </a:t>
            </a:r>
            <a:r>
              <a:rPr sz="1800" dirty="0">
                <a:solidFill>
                  <a:srgbClr val="33A75F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sng" spc="-10" dirty="0">
                <a:solidFill>
                  <a:srgbClr val="33A75F"/>
                </a:solidFill>
                <a:uFill>
                  <a:solidFill>
                    <a:srgbClr val="33A75F"/>
                  </a:solidFill>
                </a:uFill>
                <a:latin typeface="Arial"/>
                <a:cs typeface="Arial"/>
                <a:hlinkClick r:id="rId5"/>
              </a:rPr>
              <a:t>analysis.</a:t>
            </a:r>
            <a:endParaRPr sz="1800">
              <a:latin typeface="Arial"/>
              <a:cs typeface="Arial"/>
            </a:endParaRPr>
          </a:p>
          <a:p>
            <a:pPr marL="12700" marR="46355">
              <a:lnSpc>
                <a:spcPct val="9930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Endocr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Connect. 2018 Dec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;7(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):R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294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R303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65" y="1087882"/>
            <a:ext cx="8439150" cy="121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 indent="-343535">
              <a:lnSpc>
                <a:spcPct val="100000"/>
              </a:lnSpc>
              <a:spcBef>
                <a:spcPts val="10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Vit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1000-1500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IU/day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(especially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northern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countries)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Pca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Vit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5" y="643127"/>
            <a:ext cx="7136892" cy="8061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8805" y="788670"/>
            <a:ext cx="6746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(eg, Atorvastatin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mgday)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19" y="0"/>
            <a:ext cx="6705600" cy="9403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3350" y="7366"/>
            <a:ext cx="6296660" cy="759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4984" marR="5080" indent="-502920">
              <a:lnSpc>
                <a:spcPct val="100600"/>
              </a:lnSpc>
              <a:spcBef>
                <a:spcPts val="75"/>
              </a:spcBef>
            </a:pPr>
            <a:r>
              <a:rPr sz="2800" spc="-5" dirty="0"/>
              <a:t>Statin</a:t>
            </a:r>
            <a:r>
              <a:rPr sz="2800" spc="10" dirty="0"/>
              <a:t> </a:t>
            </a:r>
            <a:r>
              <a:rPr sz="2800" spc="-5" dirty="0"/>
              <a:t>use</a:t>
            </a:r>
            <a:r>
              <a:rPr sz="2800" spc="5" dirty="0"/>
              <a:t> </a:t>
            </a:r>
            <a:r>
              <a:rPr sz="2800" spc="-5" dirty="0"/>
              <a:t>and</a:t>
            </a:r>
            <a:r>
              <a:rPr sz="2800" spc="20" dirty="0"/>
              <a:t> </a:t>
            </a:r>
            <a:r>
              <a:rPr sz="2800" spc="-5" dirty="0"/>
              <a:t>Pca</a:t>
            </a:r>
            <a:r>
              <a:rPr sz="2800" spc="20" dirty="0"/>
              <a:t> </a:t>
            </a:r>
            <a:r>
              <a:rPr sz="2800" spc="-5" dirty="0"/>
              <a:t>risk</a:t>
            </a:r>
            <a:r>
              <a:rPr sz="2800" dirty="0"/>
              <a:t> </a:t>
            </a:r>
            <a:r>
              <a:rPr sz="2000" spc="-5" dirty="0"/>
              <a:t>Raval</a:t>
            </a:r>
            <a:r>
              <a:rPr sz="2000" spc="5" dirty="0"/>
              <a:t> </a:t>
            </a:r>
            <a:r>
              <a:rPr sz="2000" dirty="0"/>
              <a:t>AD,</a:t>
            </a:r>
            <a:r>
              <a:rPr sz="2000" spc="-25" dirty="0"/>
              <a:t> </a:t>
            </a:r>
            <a:r>
              <a:rPr sz="2000" dirty="0"/>
              <a:t>Prostate </a:t>
            </a:r>
            <a:r>
              <a:rPr sz="2000" spc="-540" dirty="0"/>
              <a:t> </a:t>
            </a:r>
            <a:r>
              <a:rPr sz="2000" dirty="0"/>
              <a:t>Cancer</a:t>
            </a:r>
            <a:r>
              <a:rPr sz="2000" spc="-20" dirty="0"/>
              <a:t> </a:t>
            </a:r>
            <a:r>
              <a:rPr sz="2000" dirty="0"/>
              <a:t>Prostatic</a:t>
            </a:r>
            <a:r>
              <a:rPr sz="2000" spc="-30" dirty="0"/>
              <a:t> </a:t>
            </a:r>
            <a:r>
              <a:rPr sz="2000" dirty="0"/>
              <a:t>Dis.</a:t>
            </a:r>
            <a:r>
              <a:rPr sz="2000" spc="-20" dirty="0"/>
              <a:t> </a:t>
            </a:r>
            <a:r>
              <a:rPr sz="2000" dirty="0"/>
              <a:t>2016</a:t>
            </a:r>
            <a:r>
              <a:rPr sz="2000" spc="-10" dirty="0"/>
              <a:t> </a:t>
            </a:r>
            <a:r>
              <a:rPr sz="2000" spc="-5" dirty="0"/>
              <a:t>Jun;19(2):151-62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5907404" y="4439157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31" y="1316734"/>
            <a:ext cx="7278624" cy="553516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072" y="1155191"/>
            <a:ext cx="3723132" cy="6751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" y="0"/>
            <a:ext cx="9011412" cy="8305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531" y="0"/>
            <a:ext cx="848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</a:t>
            </a:r>
            <a:r>
              <a:rPr spc="-10" dirty="0"/>
              <a:t> </a:t>
            </a:r>
            <a:r>
              <a:rPr spc="-5" dirty="0"/>
              <a:t>men </a:t>
            </a:r>
            <a:r>
              <a:rPr dirty="0"/>
              <a:t>who</a:t>
            </a:r>
            <a:r>
              <a:rPr spc="-5" dirty="0"/>
              <a:t> </a:t>
            </a:r>
            <a:r>
              <a:rPr dirty="0"/>
              <a:t>want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be</a:t>
            </a:r>
            <a:r>
              <a:rPr spc="-5" dirty="0"/>
              <a:t> </a:t>
            </a:r>
            <a:r>
              <a:rPr dirty="0"/>
              <a:t>very</a:t>
            </a:r>
            <a:r>
              <a:rPr spc="-5" dirty="0"/>
              <a:t> proactive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07404" y="471317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168" y="582549"/>
            <a:ext cx="8217534" cy="103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653530" algn="l"/>
                <a:tab pos="77266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anticancer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metformin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cancer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HK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Ahn,	Int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20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Mol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Sci.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Nov;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21(22):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8540</a:t>
            </a:r>
            <a:endParaRPr sz="2000">
              <a:latin typeface="Arial"/>
              <a:cs typeface="Arial"/>
            </a:endParaRPr>
          </a:p>
          <a:p>
            <a:pPr marL="2683510" indent="-343535">
              <a:lnSpc>
                <a:spcPct val="100000"/>
              </a:lnSpc>
              <a:spcBef>
                <a:spcPts val="625"/>
              </a:spcBef>
              <a:buClr>
                <a:srgbClr val="FBB504"/>
              </a:buClr>
              <a:buSzPct val="135000"/>
              <a:buChar char="•"/>
              <a:tabLst>
                <a:tab pos="2683510" algn="l"/>
                <a:tab pos="268414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Metformin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500-850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mg/day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88" y="1711450"/>
            <a:ext cx="6345936" cy="511302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72" y="204215"/>
            <a:ext cx="8618220" cy="10088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" y="2842260"/>
            <a:ext cx="4645152" cy="2776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32" y="2842260"/>
            <a:ext cx="3941064" cy="27782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9351" y="251840"/>
            <a:ext cx="8206105" cy="234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marR="5080" indent="-146685">
              <a:lnSpc>
                <a:spcPct val="100000"/>
              </a:lnSpc>
              <a:spcBef>
                <a:spcPts val="100"/>
              </a:spcBef>
              <a:tabLst>
                <a:tab pos="5591810" algn="l"/>
              </a:tabLst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The effect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of</a:t>
            </a:r>
            <a:r>
              <a:rPr sz="2400" b="1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metformin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 in</a:t>
            </a:r>
            <a:r>
              <a:rPr sz="2400" b="1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prostate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cancer:</a:t>
            </a:r>
            <a:r>
              <a:rPr sz="2400" b="1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A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systematic </a:t>
            </a:r>
            <a:r>
              <a:rPr sz="2400" b="1" spc="-65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review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and</a:t>
            </a:r>
            <a:r>
              <a:rPr sz="2400" b="1" spc="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meta-analysis</a:t>
            </a:r>
            <a:r>
              <a:rPr sz="2400" b="1" spc="4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Kancheng</a:t>
            </a:r>
            <a:r>
              <a:rPr sz="1800" b="1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He,	Sci Rep.</a:t>
            </a:r>
            <a:r>
              <a:rPr sz="1800" b="1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2019; 9:</a:t>
            </a:r>
            <a:r>
              <a:rPr sz="1800" b="1" spc="-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BB504"/>
                </a:solidFill>
                <a:latin typeface="Arial"/>
                <a:cs typeface="Arial"/>
              </a:rPr>
              <a:t>2218</a:t>
            </a:r>
            <a:r>
              <a:rPr sz="2000" b="1" spc="-5" dirty="0">
                <a:solidFill>
                  <a:srgbClr val="FBB50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studies,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N=1,660,795</a:t>
            </a:r>
            <a:endParaRPr sz="2400">
              <a:latin typeface="Arial"/>
              <a:cs typeface="Arial"/>
            </a:endParaRPr>
          </a:p>
          <a:p>
            <a:pPr marL="355600" marR="882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3808729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Improved OS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(HR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0.72);	CSS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(HR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0.88),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RFS (HR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0.60),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values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~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0.001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794" y="5645607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0428" y="5645607"/>
            <a:ext cx="65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5400"/>
            <a:ext cx="85464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890645" algn="l"/>
                <a:tab pos="8294370" algn="l"/>
              </a:tabLst>
            </a:pP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Variation</a:t>
            </a:r>
            <a:r>
              <a:rPr sz="2400" b="1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in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the Use</a:t>
            </a:r>
            <a:r>
              <a:rPr sz="2400" b="1" spc="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of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AS	for</a:t>
            </a:r>
            <a:r>
              <a:rPr sz="2400" b="1" spc="1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BB504"/>
                </a:solidFill>
                <a:latin typeface="Arial"/>
                <a:cs typeface="Arial"/>
              </a:rPr>
              <a:t>Low-Risk</a:t>
            </a:r>
            <a:r>
              <a:rPr sz="2400" b="1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PCa</a:t>
            </a:r>
            <a:r>
              <a:rPr sz="2400" b="1" spc="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Across</a:t>
            </a:r>
            <a:r>
              <a:rPr sz="2400" b="1" spc="2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BB504"/>
                </a:solidFill>
                <a:latin typeface="Arial"/>
                <a:cs typeface="Arial"/>
              </a:rPr>
              <a:t>US.	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Hussein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</a:rPr>
              <a:t>Al</a:t>
            </a:r>
            <a:r>
              <a:rPr sz="2000" spc="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Awamlh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B,</a:t>
            </a:r>
            <a:r>
              <a:rPr sz="2000" spc="-1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Shoag JE.Front</a:t>
            </a:r>
            <a:r>
              <a:rPr sz="2000" spc="-2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Oncol.</a:t>
            </a:r>
            <a:r>
              <a:rPr sz="2000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2021</a:t>
            </a:r>
            <a:r>
              <a:rPr sz="2000" spc="-30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May</a:t>
            </a:r>
            <a:r>
              <a:rPr sz="2000" spc="-5" dirty="0">
                <a:solidFill>
                  <a:srgbClr val="FBB50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BB504"/>
                </a:solidFill>
                <a:latin typeface="Arial"/>
                <a:cs typeface="Arial"/>
              </a:rPr>
              <a:t>19;11:644885</a:t>
            </a:r>
            <a:r>
              <a:rPr sz="2400" dirty="0">
                <a:solidFill>
                  <a:srgbClr val="FBB50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105" y="1221993"/>
            <a:ext cx="8081009" cy="8883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76200">
              <a:lnSpc>
                <a:spcPct val="103600"/>
              </a:lnSpc>
              <a:spcBef>
                <a:spcPts val="175"/>
              </a:spcBef>
              <a:tabLst>
                <a:tab pos="598297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2010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2016,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Pca	managed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20.8%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55.9% in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West,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11.5%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50.0%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Northeast,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9.9%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43.4%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South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15.1%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56.2%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Midwest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102"/>
            <a:ext cx="9144000" cy="64068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527162"/>
            <a:ext cx="8916035" cy="62966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12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biopsy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(&gt;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3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after biopsy)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PSA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Font typeface="Arial"/>
              <a:buChar char="•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DRE: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1/yr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little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Confirmatory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year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Font typeface="Arial"/>
              <a:buChar char="•"/>
              <a:tabLst>
                <a:tab pos="75692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microfocal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disease,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PSA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MRI,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defer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year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(Etzioni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2019)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MRI q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2-3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years,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biopsy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change/ROI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Repeat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systematic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biopsy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4-5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years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grade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progression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(clinical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judgment)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Emerging: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Dynamic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profiling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accurate biomarkers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most serial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biopsies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3" y="0"/>
            <a:ext cx="7789164" cy="8976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9274" y="20523"/>
            <a:ext cx="7263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</a:t>
            </a:r>
            <a:r>
              <a:rPr spc="-20" dirty="0"/>
              <a:t> </a:t>
            </a:r>
            <a:r>
              <a:rPr dirty="0"/>
              <a:t>current</a:t>
            </a:r>
            <a:r>
              <a:rPr spc="-25" dirty="0"/>
              <a:t> </a:t>
            </a:r>
            <a:r>
              <a:rPr dirty="0"/>
              <a:t>management</a:t>
            </a:r>
            <a:r>
              <a:rPr spc="-40" dirty="0"/>
              <a:t> </a:t>
            </a:r>
            <a:r>
              <a:rPr spc="-5" dirty="0"/>
              <a:t>protocol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251203"/>
            <a:ext cx="7761732" cy="3174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1327539"/>
            <a:ext cx="7285990" cy="28943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45"/>
              </a:spcBef>
              <a:buClr>
                <a:srgbClr val="FBB504"/>
              </a:buClr>
              <a:buSzPct val="135416"/>
              <a:buChar char="•"/>
              <a:tabLst>
                <a:tab pos="355600" algn="l"/>
                <a:tab pos="356235" algn="l"/>
                <a:tab pos="53543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Walsh: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Gleason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ideal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Clr>
                <a:srgbClr val="FBB504"/>
              </a:buClr>
              <a:buSzPct val="135416"/>
              <a:buChar char="•"/>
              <a:tabLst>
                <a:tab pos="355600" algn="l"/>
                <a:tab pos="356235" algn="l"/>
                <a:tab pos="182816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CAPsure: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risk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Pca treated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radically</a:t>
            </a:r>
            <a:endParaRPr sz="2400">
              <a:latin typeface="Arial"/>
              <a:cs typeface="Arial"/>
            </a:endParaRPr>
          </a:p>
          <a:p>
            <a:pPr marL="355600" marR="138430" indent="-343535">
              <a:lnSpc>
                <a:spcPct val="100000"/>
              </a:lnSpc>
              <a:spcBef>
                <a:spcPts val="1590"/>
              </a:spcBef>
              <a:buClr>
                <a:srgbClr val="FBB504"/>
              </a:buClr>
              <a:buSzPct val="135416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‘Unethical’—’Patients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unnecessary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deaths,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responsible’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80"/>
              </a:spcBef>
              <a:buClr>
                <a:srgbClr val="FBB504"/>
              </a:buClr>
              <a:buSzPct val="135416"/>
              <a:buChar char="•"/>
              <a:tabLst>
                <a:tab pos="355600" algn="l"/>
                <a:tab pos="356235" algn="l"/>
                <a:tab pos="635889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‘You’ll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convince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physicians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treating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radically’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32" y="105155"/>
            <a:ext cx="3651504" cy="9631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1292" y="192404"/>
            <a:ext cx="3128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Initial</a:t>
            </a:r>
            <a:r>
              <a:rPr spc="-50" dirty="0"/>
              <a:t> </a:t>
            </a:r>
            <a:r>
              <a:rPr dirty="0"/>
              <a:t>reaction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7" y="1293875"/>
            <a:ext cx="9076942" cy="25069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791" y="1369426"/>
            <a:ext cx="8774430" cy="218376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FBB504"/>
              </a:buClr>
              <a:buSzPct val="13541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Molecular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genetics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Font typeface="Arial"/>
              <a:buChar char="•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Gleason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3--resembles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Font typeface="Arial"/>
              <a:buChar char="•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Metastatic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zero.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85"/>
              </a:spcBef>
              <a:buClr>
                <a:srgbClr val="66CCFF"/>
              </a:buClr>
              <a:buSzPct val="135416"/>
              <a:buFont typeface="Arial"/>
              <a:buChar char="•"/>
              <a:tabLst>
                <a:tab pos="7569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invade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locally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(therefore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fulfills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‘Cancer’)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827" y="204215"/>
            <a:ext cx="3700272" cy="9631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3333" y="291465"/>
            <a:ext cx="317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</a:t>
            </a:r>
            <a:r>
              <a:rPr spc="-25" dirty="0"/>
              <a:t> </a:t>
            </a:r>
            <a:r>
              <a:rPr spc="-5" dirty="0"/>
              <a:t>we</a:t>
            </a:r>
            <a:r>
              <a:rPr spc="-25" dirty="0"/>
              <a:t> </a:t>
            </a:r>
            <a:r>
              <a:rPr spc="-5" dirty="0"/>
              <a:t>know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149352"/>
            <a:ext cx="8374380" cy="1106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495" y="99441"/>
            <a:ext cx="7952105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26699"/>
              </a:lnSpc>
              <a:spcBef>
                <a:spcPts val="100"/>
              </a:spcBef>
              <a:tabLst>
                <a:tab pos="2699385" algn="l"/>
              </a:tabLst>
            </a:pPr>
            <a:r>
              <a:rPr sz="2400" spc="-5" dirty="0"/>
              <a:t>The Diverse</a:t>
            </a:r>
            <a:r>
              <a:rPr sz="2400" spc="30" dirty="0"/>
              <a:t> </a:t>
            </a:r>
            <a:r>
              <a:rPr sz="2400" spc="-5" dirty="0"/>
              <a:t>Genomic</a:t>
            </a:r>
            <a:r>
              <a:rPr sz="2400" spc="-10" dirty="0"/>
              <a:t> </a:t>
            </a:r>
            <a:r>
              <a:rPr sz="2400" spc="-5" dirty="0"/>
              <a:t>Landscape</a:t>
            </a:r>
            <a:r>
              <a:rPr sz="2400" spc="20" dirty="0"/>
              <a:t> </a:t>
            </a:r>
            <a:r>
              <a:rPr sz="2400" dirty="0"/>
              <a:t>of</a:t>
            </a:r>
            <a:r>
              <a:rPr sz="2400" spc="10" dirty="0"/>
              <a:t> </a:t>
            </a:r>
            <a:r>
              <a:rPr sz="2400" spc="-5" dirty="0"/>
              <a:t>Clinically</a:t>
            </a:r>
            <a:r>
              <a:rPr sz="2400" spc="-15" dirty="0"/>
              <a:t> </a:t>
            </a:r>
            <a:r>
              <a:rPr sz="2400" dirty="0"/>
              <a:t>Low-risk </a:t>
            </a:r>
            <a:r>
              <a:rPr sz="2400" spc="-655" dirty="0"/>
              <a:t> </a:t>
            </a:r>
            <a:r>
              <a:rPr sz="2400" spc="-5" dirty="0"/>
              <a:t>Prostate</a:t>
            </a:r>
            <a:r>
              <a:rPr sz="2400" spc="15" dirty="0"/>
              <a:t> </a:t>
            </a:r>
            <a:r>
              <a:rPr sz="2400" spc="-5" dirty="0"/>
              <a:t>Cancer	Cooperberg </a:t>
            </a:r>
            <a:r>
              <a:rPr sz="2400" dirty="0"/>
              <a:t>M,</a:t>
            </a:r>
            <a:r>
              <a:rPr sz="2400" spc="-20" dirty="0"/>
              <a:t> </a:t>
            </a:r>
            <a:r>
              <a:rPr sz="2400" dirty="0"/>
              <a:t>Euro</a:t>
            </a:r>
            <a:r>
              <a:rPr sz="2400" spc="-5" dirty="0"/>
              <a:t> Urol</a:t>
            </a:r>
            <a:r>
              <a:rPr sz="2400" spc="-15" dirty="0"/>
              <a:t> </a:t>
            </a:r>
            <a:r>
              <a:rPr sz="2400" spc="-5" dirty="0"/>
              <a:t>May 2018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0" y="2183891"/>
            <a:ext cx="7040879" cy="46741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165" y="1220851"/>
            <a:ext cx="8544560" cy="458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8175" indent="-287655">
              <a:lnSpc>
                <a:spcPct val="100000"/>
              </a:lnSpc>
              <a:spcBef>
                <a:spcPts val="105"/>
              </a:spcBef>
              <a:buChar char="•"/>
              <a:tabLst>
                <a:tab pos="1907539" algn="l"/>
                <a:tab pos="19088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AGR:</a:t>
            </a:r>
            <a:r>
              <a:rPr sz="2000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‘Meta-score’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aberrancy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aggressivity</a:t>
            </a:r>
            <a:endParaRPr sz="2000">
              <a:latin typeface="Arial"/>
              <a:cs typeface="Arial"/>
            </a:endParaRPr>
          </a:p>
          <a:p>
            <a:pPr marL="1908175" indent="-287655">
              <a:lnSpc>
                <a:spcPct val="100000"/>
              </a:lnSpc>
              <a:buChar char="•"/>
              <a:tabLst>
                <a:tab pos="1907539" algn="l"/>
                <a:tab pos="190881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GG1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2: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2%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14%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highe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299085" marR="71456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Average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Genomic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sk(AGR)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Gleason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6877684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Scores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18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prognostic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signatures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6915784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Gene set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scores and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correlation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AGR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4762" y="318198"/>
          <a:ext cx="9143364" cy="647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AS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protocol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3657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Clin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cal  stage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PSA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Gleason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9209" marR="2959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Positi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e  cores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9209" marR="1549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Core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positi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ity 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(%)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94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15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year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Pca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ortal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 marL="42545" marR="1638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Tosoian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ins)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&lt;T2a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010">
                <a:tc>
                  <a:txBody>
                    <a:bodyPr/>
                    <a:lstStyle/>
                    <a:p>
                      <a:pPr marL="42545" marR="939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Klotz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sz="2000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oronto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 algn="ctr">
                        <a:lnSpc>
                          <a:spcPts val="415"/>
                        </a:lnSpc>
                      </a:pPr>
                      <a:r>
                        <a:rPr sz="10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3180">
                        <a:lnSpc>
                          <a:spcPts val="1770"/>
                        </a:lnSpc>
                        <a:tabLst>
                          <a:tab pos="1097915" algn="l"/>
                        </a:tabLst>
                      </a:pPr>
                      <a:r>
                        <a:rPr sz="3000" baseline="-972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3000" spc="-22" baseline="-972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aseline="-972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3000" spc="-7" baseline="-972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3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	12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180" marR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yrs,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GG2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included;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25%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cohort)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42545" marR="3232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Bul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(PRIA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≤T2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42545" marR="3721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Dall'Era  (UCSF)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≤T2a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90">
                <a:tc>
                  <a:txBody>
                    <a:bodyPr/>
                    <a:lstStyle/>
                    <a:p>
                      <a:pPr marL="42545" marR="1670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Berglund </a:t>
                      </a:r>
                      <a:r>
                        <a:rPr sz="2000" spc="-5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(MSKCC)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≤T2a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20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(Marsden)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≤T2a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≤50%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42545" marR="2933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Soloway  (Miami)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≤T2a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≤3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≤20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2831</Words>
  <Application>Microsoft Macintosh PowerPoint</Application>
  <PresentationFormat>On-screen Show (4:3)</PresentationFormat>
  <Paragraphs>496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Arial-BoldItalicMT</vt:lpstr>
      <vt:lpstr>Calibri</vt:lpstr>
      <vt:lpstr>Courier New</vt:lpstr>
      <vt:lpstr>Helvetica</vt:lpstr>
      <vt:lpstr>Times New Roman</vt:lpstr>
      <vt:lpstr>Verdana</vt:lpstr>
      <vt:lpstr>Office Theme</vt:lpstr>
      <vt:lpstr>What’s New in Active Surveillance in  2021</vt:lpstr>
      <vt:lpstr>Disclosures: L. Klotz</vt:lpstr>
      <vt:lpstr>Progress in:</vt:lpstr>
      <vt:lpstr>Acronyms in this talk (with apologies)</vt:lpstr>
      <vt:lpstr>The start of Active Surveillance</vt:lpstr>
      <vt:lpstr>Initial reaction</vt:lpstr>
      <vt:lpstr>What we know</vt:lpstr>
      <vt:lpstr>The Diverse Genomic Landscape of Clinically Low-risk  Prostate Cancer Cooperberg M, Euro Urol May 2018</vt:lpstr>
      <vt:lpstr>PowerPoint Presentation</vt:lpstr>
      <vt:lpstr>AS for GG1 Pca: Long term outcomes. Tosoian JJ et al Eur</vt:lpstr>
      <vt:lpstr>Long-Term Outcomes of Active Surveillance at  MSCKK: .Carlsson S, et al. J Urol. 2020  Jun;203(6):1122-1127</vt:lpstr>
      <vt:lpstr>What about active surveillance in  very young men, or those with a  strong family history?</vt:lpstr>
      <vt:lpstr>Younger  Men Have Lower Risk of  Upgrading While  on AS: A Meta-</vt:lpstr>
      <vt:lpstr>Is AS safe for young men (&lt; 60 yrs)?</vt:lpstr>
      <vt:lpstr>Black Race and Clinical Outcomes in Active Surveillance  Deka R et al, Kane C et al JAMA. 2020;324(17):1747-1754</vt:lpstr>
      <vt:lpstr>The influence of BRCA2 mutation on localized prostate</vt:lpstr>
      <vt:lpstr>Germline Mutations in Men on Active Surveillance</vt:lpstr>
      <vt:lpstr>Impact of Biopsy Compliance on Outcomes for  Patients on Active Surveillance Detsky J, Klotz L et al J Urol April 2020</vt:lpstr>
      <vt:lpstr>Imaging and AS</vt:lpstr>
      <vt:lpstr>MRI targeting: Gleason 4+3 after prior biopsy showed  1 pos core 10% Gleason 3+3</vt:lpstr>
      <vt:lpstr>Detection of Individual Prostate Cancer Foci via MRI</vt:lpstr>
      <vt:lpstr>Stable 3+3 path, MRI  stable</vt:lpstr>
      <vt:lpstr>PowerPoint Presentation</vt:lpstr>
      <vt:lpstr>High Resolution  Micro-Ultrasound</vt:lpstr>
      <vt:lpstr>Micro-Ultrasound vs. Conventional Ultrasound</vt:lpstr>
      <vt:lpstr>PowerPoint Presentation</vt:lpstr>
      <vt:lpstr>Trans-Perineal Biopsy</vt:lpstr>
      <vt:lpstr>Transperineal approach</vt:lpstr>
      <vt:lpstr>Sensitivity/specificity of MRI vs micro-U/S:  Initial experience from 9 centres</vt:lpstr>
      <vt:lpstr>Diagnostic Accuracy of Micro-U/S in Patients with a</vt:lpstr>
      <vt:lpstr>Transrectal vs transperineal Bx</vt:lpstr>
      <vt:lpstr>Diagnosis rate, TP vs TR approach. Xiang J, World  J Surg Oncol. 2019 Feb 13;17(1):31</vt:lpstr>
      <vt:lpstr>PowerPoint Presentation</vt:lpstr>
      <vt:lpstr>AS for Intermediate risk disease</vt:lpstr>
      <vt:lpstr>Liquid biomarkers: analytes and  profiling options</vt:lpstr>
      <vt:lpstr>Biomarker tests for significant prostate cancer</vt:lpstr>
      <vt:lpstr>Other serum/urine tests for Pca risk  stratification</vt:lpstr>
      <vt:lpstr>PowerPoint Presentation</vt:lpstr>
      <vt:lpstr>17-Gene Genomic Test Results in the Canary PASS  Cohort. Lin DW J Clin Oncol. 2020 Mar 4:JCO</vt:lpstr>
      <vt:lpstr>The miRScientific Exosome miRNA  platform</vt:lpstr>
      <vt:lpstr>Urinary microvesicles by EM</vt:lpstr>
      <vt:lpstr>Expression of Small Non-coding RNAs in Urinary Exosomes  Classifies Prostate Cancer into Indolent and Aggressive</vt:lpstr>
      <vt:lpstr>Dynamic risk profiling using serial biomarkers for personalized</vt:lpstr>
      <vt:lpstr>Data integration and AI in active  surveillance</vt:lpstr>
      <vt:lpstr>Can we prevent ’failure’ by  innocuous interventions?</vt:lpstr>
      <vt:lpstr>Simple heart/prostate healthy advice for patients on  AS</vt:lpstr>
      <vt:lpstr>Effects of Intense Exercise on Cardiorespiratory Fitness  and Biochemical Progression in Men on Active Surveillance:</vt:lpstr>
      <vt:lpstr>Obesity and the Tumor Immune Microenvironment. Rathmell J, NEJM 2021;384:1160-1162</vt:lpstr>
      <vt:lpstr>Effect of a Behavioral Intervention to Increase Vegetable  Consumption on Cancer Progression Among Men With GG1</vt:lpstr>
      <vt:lpstr>The MEAL Randomized Clinical Trial</vt:lpstr>
      <vt:lpstr>For men who want to be very proactive</vt:lpstr>
      <vt:lpstr>For men who want to be very proactive</vt:lpstr>
      <vt:lpstr>Statin use and Pca risk Raval AD, Prostate  Cancer Prostatic Dis. 2016 Jun;19(2):151-62</vt:lpstr>
      <vt:lpstr>For men who want to be very proactive</vt:lpstr>
      <vt:lpstr>PowerPoint Presentation</vt:lpstr>
      <vt:lpstr>PowerPoint Presentation</vt:lpstr>
      <vt:lpstr>AS current management protocol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Klotz, Dr. Laurence (Urology Surgery)</dc:creator>
  <cp:lastModifiedBy>Tiffany Razzo</cp:lastModifiedBy>
  <cp:revision>1</cp:revision>
  <dcterms:created xsi:type="dcterms:W3CDTF">2021-12-02T02:14:16Z</dcterms:created>
  <dcterms:modified xsi:type="dcterms:W3CDTF">2021-12-02T02:17:02Z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2021-12-02T00:00:00Z</vt:filetime>
  </property>
</Properties>
</file>