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27A0-2673-4283-819B-08C64F39B15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C1BA-4CB0-41D6-9F29-84C34C8D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27A0-2673-4283-819B-08C64F39B15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C1BA-4CB0-41D6-9F29-84C34C8D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27A0-2673-4283-819B-08C64F39B15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C1BA-4CB0-41D6-9F29-84C34C8D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5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27A0-2673-4283-819B-08C64F39B15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C1BA-4CB0-41D6-9F29-84C34C8D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0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27A0-2673-4283-819B-08C64F39B15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C1BA-4CB0-41D6-9F29-84C34C8D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3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27A0-2673-4283-819B-08C64F39B15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C1BA-4CB0-41D6-9F29-84C34C8D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3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27A0-2673-4283-819B-08C64F39B15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C1BA-4CB0-41D6-9F29-84C34C8D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3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27A0-2673-4283-819B-08C64F39B15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C1BA-4CB0-41D6-9F29-84C34C8D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2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27A0-2673-4283-819B-08C64F39B15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C1BA-4CB0-41D6-9F29-84C34C8D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0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27A0-2673-4283-819B-08C64F39B15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C1BA-4CB0-41D6-9F29-84C34C8D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7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27A0-2673-4283-819B-08C64F39B15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C1BA-4CB0-41D6-9F29-84C34C8D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0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227A0-2673-4283-819B-08C64F39B15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3C1BA-4CB0-41D6-9F29-84C34C8D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629" y="814792"/>
            <a:ext cx="10005367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Use of Genomics to Guide Treatment Decisions in Post-Prostatectomy Patients</a:t>
            </a:r>
            <a:endParaRPr lang="en-US" sz="48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562259F-9412-8846-A098-F1B05476C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1629" y="4516438"/>
            <a:ext cx="9608742" cy="11029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Ashley E Ross, MD, PhD</a:t>
            </a:r>
          </a:p>
          <a:p>
            <a:r>
              <a:rPr lang="en-US" dirty="0" smtClean="0"/>
              <a:t>Associate Professor of Urology</a:t>
            </a:r>
          </a:p>
          <a:p>
            <a:r>
              <a:rPr lang="en-US" dirty="0" smtClean="0"/>
              <a:t>Northwestern University, Feinberg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581"/>
            <a:ext cx="10515600" cy="657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Steps:  Ongoing Adjuvant Trials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PRESENTED BY:</a:t>
            </a:r>
            <a:r>
              <a:rPr lang="en-US" sz="1400" b="0" dirty="0" smtClean="0">
                <a:solidFill>
                  <a:schemeClr val="tx1"/>
                </a:solidFill>
              </a:rPr>
              <a:t> Ashley E Ross MD PhD</a:t>
            </a:r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5888" y="1255030"/>
            <a:ext cx="9352344" cy="4412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1771" y="5488870"/>
            <a:ext cx="1090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ECOG-ACRIN:  A </a:t>
            </a:r>
            <a:r>
              <a:rPr lang="en-US" sz="1200" dirty="0"/>
              <a:t>Phase III Double Blinded Study of </a:t>
            </a:r>
            <a:r>
              <a:rPr lang="en-US" sz="1200" b="1" dirty="0"/>
              <a:t>E</a:t>
            </a:r>
            <a:r>
              <a:rPr lang="en-US" sz="1200" dirty="0"/>
              <a:t>arly Intervention after </a:t>
            </a:r>
            <a:r>
              <a:rPr lang="en-US" sz="1200" b="1" dirty="0" err="1"/>
              <a:t>RADICA</a:t>
            </a:r>
            <a:r>
              <a:rPr lang="en-US" sz="1200" dirty="0" err="1"/>
              <a:t>l</a:t>
            </a:r>
            <a:r>
              <a:rPr lang="en-US" sz="1200" dirty="0"/>
              <a:t> </a:t>
            </a:r>
            <a:r>
              <a:rPr lang="en-US" sz="1200" dirty="0" err="1"/>
              <a:t>Prosta</a:t>
            </a:r>
            <a:r>
              <a:rPr lang="en-US" sz="1200" b="1" dirty="0" err="1"/>
              <a:t>TE</a:t>
            </a:r>
            <a:r>
              <a:rPr lang="en-US" sz="1200" dirty="0" err="1"/>
              <a:t>ctomy</a:t>
            </a:r>
            <a:r>
              <a:rPr lang="en-US" sz="1200" dirty="0"/>
              <a:t> with Androgen Deprivation Therapy with </a:t>
            </a:r>
            <a:r>
              <a:rPr lang="en-US" sz="1200" dirty="0" err="1"/>
              <a:t>Darolutamide</a:t>
            </a:r>
            <a:r>
              <a:rPr lang="en-US" sz="1200" dirty="0"/>
              <a:t> vs. Placebo in Men at Highest Risk of Prostate Cancer Metastasis by Genomic Stratification (</a:t>
            </a:r>
            <a:r>
              <a:rPr lang="en-US" sz="1200" b="1" dirty="0"/>
              <a:t>ERADICATE</a:t>
            </a:r>
            <a:r>
              <a:rPr lang="en-US" sz="1200" dirty="0"/>
              <a:t>) </a:t>
            </a:r>
            <a:r>
              <a:rPr lang="en-US" sz="1200" dirty="0" smtClean="0"/>
              <a:t>, Study Chair: Alicia Morgans MD MPH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948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0465"/>
            <a:ext cx="10515600" cy="657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Salvage Radiotherapy After Prostatectomy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PRESENTED BY:</a:t>
            </a:r>
            <a:r>
              <a:rPr lang="en-US" sz="1400" b="0" dirty="0" smtClean="0">
                <a:solidFill>
                  <a:schemeClr val="tx1"/>
                </a:solidFill>
              </a:rPr>
              <a:t> Ashley E Ross MD PhD</a:t>
            </a:r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6643F2C-841E-5942-99A9-8E5B35E12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536"/>
          <a:stretch/>
        </p:blipFill>
        <p:spPr>
          <a:xfrm>
            <a:off x="941421" y="1356628"/>
            <a:ext cx="9726578" cy="25605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21" y="3975192"/>
            <a:ext cx="9726578" cy="22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44" y="75099"/>
            <a:ext cx="2841599" cy="6772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253" y="75099"/>
            <a:ext cx="2971337" cy="6782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423848"/>
            <a:ext cx="6015645" cy="657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Salvage Radiotherapy:</a:t>
            </a:r>
            <a:br>
              <a:rPr lang="en-US" dirty="0" smtClean="0"/>
            </a:br>
            <a:r>
              <a:rPr lang="en-US" dirty="0" smtClean="0"/>
              <a:t>Should Hormonal Therapy be Used?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PRESENTED BY:</a:t>
            </a:r>
            <a:r>
              <a:rPr lang="en-US" sz="1400" b="0" dirty="0" smtClean="0">
                <a:solidFill>
                  <a:schemeClr val="tx1"/>
                </a:solidFill>
              </a:rPr>
              <a:t> Ashley E Ross MD PhD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5095" y="93933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95095" y="312206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95095" y="530478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OCM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-72043" y="1492903"/>
            <a:ext cx="6048198" cy="36137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Secondary analysis of RTOG 9601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sRT</a:t>
            </a:r>
            <a:r>
              <a:rPr lang="en-US" sz="2400" dirty="0" smtClean="0"/>
              <a:t> +/- 2yr </a:t>
            </a:r>
            <a:r>
              <a:rPr lang="en-US" sz="2400" dirty="0" err="1" smtClean="0"/>
              <a:t>bicalutamide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OS benefit only significant in men with PSA &gt; 1.5ng/ml</a:t>
            </a:r>
          </a:p>
          <a:p>
            <a:pPr lvl="1"/>
            <a:r>
              <a:rPr lang="en-US" sz="2000" dirty="0" smtClean="0"/>
              <a:t>OCM significantly </a:t>
            </a:r>
            <a:r>
              <a:rPr lang="en-US" sz="2000" i="1" dirty="0" smtClean="0"/>
              <a:t>increased</a:t>
            </a:r>
            <a:r>
              <a:rPr lang="en-US" sz="2000" dirty="0" smtClean="0"/>
              <a:t> in men with PSA </a:t>
            </a:r>
            <a:r>
              <a:rPr lang="en-US" sz="2000" u="sng" dirty="0" smtClean="0"/>
              <a:t>&lt;</a:t>
            </a:r>
            <a:r>
              <a:rPr lang="en-US" sz="2000" dirty="0" smtClean="0"/>
              <a:t> 0.6 ng/ml</a:t>
            </a:r>
          </a:p>
          <a:p>
            <a:r>
              <a:rPr lang="en-US" sz="2400" dirty="0" smtClean="0"/>
              <a:t>GETUG-AFU 16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err="1" smtClean="0"/>
              <a:t>sRT</a:t>
            </a:r>
            <a:r>
              <a:rPr lang="en-US" sz="2000" dirty="0" smtClean="0"/>
              <a:t> + 6m ADT  significantly improves MFS at but not OS with 10 year median f/u (HR 0.73 CI 0.54-0.98), log rank p=0.034 </a:t>
            </a:r>
          </a:p>
          <a:p>
            <a:pPr marL="0" indent="0">
              <a:buNone/>
            </a:pPr>
            <a:endParaRPr lang="en-US" u="sng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5258618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 smtClean="0"/>
              <a:t>Dess</a:t>
            </a:r>
            <a:r>
              <a:rPr lang="en-US" sz="1050" dirty="0" smtClean="0"/>
              <a:t> et al.  Association of </a:t>
            </a:r>
            <a:r>
              <a:rPr lang="en-US" sz="1050" dirty="0" err="1" smtClean="0"/>
              <a:t>presalvage</a:t>
            </a:r>
            <a:r>
              <a:rPr lang="en-US" sz="1050" dirty="0" smtClean="0"/>
              <a:t> radiotherapy PSA levels after prostatectomy with outcomes of long-term anti-androgen therapy in men with prostate cancer.  JAMA </a:t>
            </a:r>
            <a:r>
              <a:rPr lang="en-US" sz="1050" dirty="0" err="1" smtClean="0"/>
              <a:t>Oncol</a:t>
            </a:r>
            <a:r>
              <a:rPr lang="en-US" sz="1050" dirty="0" smtClean="0"/>
              <a:t>. 2020;6(5):735-743.</a:t>
            </a:r>
          </a:p>
          <a:p>
            <a:endParaRPr lang="en-US" sz="1050" dirty="0"/>
          </a:p>
          <a:p>
            <a:r>
              <a:rPr lang="en-US" sz="1050" dirty="0" smtClean="0"/>
              <a:t>Carrie, et al.  Short-term androgen deprivation therapy combined with radiotherapy as salvage treatment after radical prostatectomy for prostate cancer (GETUG-AFU 16): a 112-mo follow up of a phase 3, randomized trial.  Lancet </a:t>
            </a:r>
            <a:r>
              <a:rPr lang="en-US" sz="1050" dirty="0" err="1" smtClean="0"/>
              <a:t>Oncol</a:t>
            </a:r>
            <a:r>
              <a:rPr lang="en-US" sz="1050" dirty="0" smtClean="0"/>
              <a:t>.  2019 Vol 20(12): 1740-1749.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094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484"/>
            <a:ext cx="10515600" cy="657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Salvage Radiation +/- Hormonal Therapy:  Use of Genomics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0348" y="1050926"/>
            <a:ext cx="6061882" cy="4949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0" y="1613715"/>
            <a:ext cx="5766158" cy="368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143149" y="5652755"/>
            <a:ext cx="59871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Feng et al.  Validation of a 22-gene genomic classifier in recurrent prostate cancer, an ancillary study of the NRG/RTOG 9601 randomized clinical trial.  JAMA </a:t>
            </a:r>
            <a:r>
              <a:rPr lang="en-US" sz="1050" dirty="0" err="1" smtClean="0"/>
              <a:t>Oncol</a:t>
            </a:r>
            <a:r>
              <a:rPr lang="en-US" sz="1050" dirty="0" smtClean="0"/>
              <a:t> 2021. Feb Online.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467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91186"/>
            <a:ext cx="10515600" cy="657442"/>
          </a:xfrm>
        </p:spPr>
        <p:txBody>
          <a:bodyPr>
            <a:normAutofit fontScale="90000"/>
          </a:bodyPr>
          <a:lstStyle/>
          <a:p>
            <a:r>
              <a:rPr lang="en-US" dirty="0"/>
              <a:t>Salvage Radiation +/- Hormonal Therapy:  Use of Genomics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697" y="1204686"/>
            <a:ext cx="9427473" cy="44849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PRESENTED BY:</a:t>
            </a:r>
            <a:r>
              <a:rPr lang="en-US" sz="1400" b="0" dirty="0" smtClean="0">
                <a:solidFill>
                  <a:schemeClr val="tx1"/>
                </a:solidFill>
              </a:rPr>
              <a:t> Ashley Ross MD PhD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2969" y="5820096"/>
            <a:ext cx="59871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Feng et al.  Validation of a 22-gene genomic classifier in recurrent prostate cancer, an ancillary study of the NRG/RTOG 9601 randomized clinical trial.  JAMA </a:t>
            </a:r>
            <a:r>
              <a:rPr lang="en-US" sz="1050" dirty="0" err="1" smtClean="0"/>
              <a:t>Oncol</a:t>
            </a:r>
            <a:r>
              <a:rPr lang="en-US" sz="1050" dirty="0" smtClean="0"/>
              <a:t> 2021. Feb Online.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3162067" y="201897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07286" y="2018975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PCSM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82758" y="201897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5231" y="1347496"/>
            <a:ext cx="257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PSA &lt;0.7ng/ml at </a:t>
            </a:r>
            <a:r>
              <a:rPr lang="en-US" b="1" dirty="0" err="1" smtClean="0"/>
              <a:t>sRT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106341" y="3841372"/>
            <a:ext cx="327595" cy="24440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89662" y="4020456"/>
            <a:ext cx="2148114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Men with GC&lt;0.45 have minimal oncologic benefit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715194" y="3841372"/>
            <a:ext cx="372924" cy="33149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843108" y="3963572"/>
            <a:ext cx="2148114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Men with GC&lt;0.45 harmed by hormonal therapy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9261627" y="4379354"/>
            <a:ext cx="560351" cy="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581"/>
            <a:ext cx="10515600" cy="657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Steps:  Salvage Trials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PRESENTED BY:</a:t>
            </a:r>
            <a:r>
              <a:rPr lang="en-US" sz="1400" b="0" dirty="0" smtClean="0">
                <a:solidFill>
                  <a:schemeClr val="tx1"/>
                </a:solidFill>
              </a:rPr>
              <a:t> Ashley E Ross MD PhD</a:t>
            </a:r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" b="1219"/>
          <a:stretch/>
        </p:blipFill>
        <p:spPr>
          <a:xfrm>
            <a:off x="1434655" y="1421935"/>
            <a:ext cx="9097570" cy="3916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4273" y="5596593"/>
            <a:ext cx="4812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Jairath</a:t>
            </a:r>
            <a:r>
              <a:rPr lang="en-US" sz="1100" dirty="0" smtClean="0"/>
              <a:t> et al.  A systematic review of the evidence for the Decipher genomic classifier in prostate cancer.  </a:t>
            </a:r>
            <a:r>
              <a:rPr lang="en-US" sz="1100" dirty="0" err="1" smtClean="0"/>
              <a:t>Eur</a:t>
            </a:r>
            <a:r>
              <a:rPr lang="en-US" sz="1100" dirty="0" smtClean="0"/>
              <a:t> Urol. 2020 Dec 5; online ahead of print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379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 Points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22597"/>
            <a:ext cx="10832869" cy="4662072"/>
          </a:xfrm>
        </p:spPr>
        <p:txBody>
          <a:bodyPr/>
          <a:lstStyle/>
          <a:p>
            <a:r>
              <a:rPr lang="en-US" dirty="0" smtClean="0"/>
              <a:t>The 22-Gene GC is independently prognostic of oncological outcomes post-prostatectomy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Men with &gt;1 risk factor can consider ADJUVANT Radiation:   pT3b/T4, pN1, GG4-5, </a:t>
            </a:r>
            <a:r>
              <a:rPr lang="en-US" b="1" dirty="0" smtClean="0"/>
              <a:t>GC&gt;0.6(Hi)</a:t>
            </a:r>
          </a:p>
          <a:p>
            <a:endParaRPr lang="en-US" b="1" dirty="0" smtClean="0"/>
          </a:p>
          <a:p>
            <a:r>
              <a:rPr lang="en-US" dirty="0" smtClean="0"/>
              <a:t>Men with </a:t>
            </a:r>
            <a:r>
              <a:rPr lang="en-US" b="1" dirty="0" smtClean="0"/>
              <a:t>GC&lt;0.45(Low)</a:t>
            </a:r>
            <a:r>
              <a:rPr lang="en-US" dirty="0" smtClean="0"/>
              <a:t> receiving EARLY SALVAGE Radiation should strongly consider OMISSION of ADT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PRESENTED BY: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Ashley Ross MD PhD</a:t>
            </a:r>
            <a:r>
              <a:rPr lang="en-US" sz="1400" b="0" dirty="0" smtClean="0">
                <a:solidFill>
                  <a:schemeClr val="tx1"/>
                </a:solidFill>
              </a:rPr>
              <a:t>  </a:t>
            </a:r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22597"/>
            <a:ext cx="10832869" cy="4662072"/>
          </a:xfrm>
        </p:spPr>
        <p:txBody>
          <a:bodyPr/>
          <a:lstStyle/>
          <a:p>
            <a:r>
              <a:rPr lang="en-US" dirty="0" smtClean="0"/>
              <a:t>Genomics are independently prognostic and potentially predictive</a:t>
            </a:r>
          </a:p>
          <a:p>
            <a:pPr lvl="1"/>
            <a:r>
              <a:rPr lang="en-US" dirty="0" smtClean="0"/>
              <a:t>Decipher Genomic Classifier (GC)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Men with &gt;</a:t>
            </a:r>
            <a:r>
              <a:rPr lang="en-US" dirty="0"/>
              <a:t>1</a:t>
            </a:r>
            <a:r>
              <a:rPr lang="en-US" dirty="0" smtClean="0"/>
              <a:t> risk factor can consider ADJUVANT Radiation:   pT3b/T4, pN1, GG4-5, </a:t>
            </a:r>
            <a:r>
              <a:rPr lang="en-US" b="1" dirty="0" smtClean="0"/>
              <a:t>GC&gt;0.6</a:t>
            </a:r>
          </a:p>
          <a:p>
            <a:endParaRPr lang="en-US" b="1" dirty="0" smtClean="0"/>
          </a:p>
          <a:p>
            <a:r>
              <a:rPr lang="en-US" dirty="0" smtClean="0"/>
              <a:t>Men with </a:t>
            </a:r>
            <a:r>
              <a:rPr lang="en-US" b="1" dirty="0" smtClean="0"/>
              <a:t>GC&lt;0.45</a:t>
            </a:r>
            <a:r>
              <a:rPr lang="en-US" dirty="0" smtClean="0"/>
              <a:t> receiving EARLY SALVAGE Radiation should strongly consider OMISSION of ADT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BY:</a:t>
            </a:r>
            <a:r>
              <a:rPr lang="en-US" sz="1400" b="0" dirty="0" smtClean="0"/>
              <a:t> Ashley E Ross MD PhD  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2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22597"/>
            <a:ext cx="10832869" cy="4662072"/>
          </a:xfrm>
        </p:spPr>
        <p:txBody>
          <a:bodyPr/>
          <a:lstStyle/>
          <a:p>
            <a:r>
              <a:rPr lang="en-US" dirty="0" smtClean="0"/>
              <a:t>Review of prostate cancer genomics / the GC score</a:t>
            </a:r>
          </a:p>
          <a:p>
            <a:endParaRPr lang="en-US" dirty="0"/>
          </a:p>
          <a:p>
            <a:r>
              <a:rPr lang="en-US" dirty="0" smtClean="0"/>
              <a:t>Review of recent clinical trials comparing adjuvant and early salvage radiation post-prostatectomy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Discuss role of genomics in guiding treatment decisions post prostatectomy</a:t>
            </a:r>
          </a:p>
          <a:p>
            <a:pPr lvl="1"/>
            <a:r>
              <a:rPr lang="en-US" dirty="0" smtClean="0"/>
              <a:t>Adjuvant vs Salvage</a:t>
            </a:r>
          </a:p>
          <a:p>
            <a:pPr lvl="1"/>
            <a:r>
              <a:rPr lang="en-US" dirty="0" smtClean="0"/>
              <a:t>Salvage +/- ADT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BY:</a:t>
            </a:r>
            <a:r>
              <a:rPr lang="en-US" sz="1400" b="0" dirty="0"/>
              <a:t> Ashley E Ross MD PhD </a:t>
            </a:r>
          </a:p>
        </p:txBody>
      </p:sp>
    </p:spTree>
    <p:extLst>
      <p:ext uri="{BB962C8B-B14F-4D97-AF65-F5344CB8AC3E}">
        <p14:creationId xmlns:p14="http://schemas.microsoft.com/office/powerpoint/2010/main" val="9731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70" y="1066375"/>
            <a:ext cx="1842246" cy="4791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4419"/>
            <a:ext cx="10515600" cy="657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Prostate Cancer Genomic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00" y="1066375"/>
            <a:ext cx="4272000" cy="51915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Genome wide RNA array performed on FFPE tissue</a:t>
            </a:r>
          </a:p>
          <a:p>
            <a:r>
              <a:rPr lang="en-US" dirty="0" smtClean="0"/>
              <a:t>Genomic Classifier (GC)– </a:t>
            </a:r>
          </a:p>
          <a:p>
            <a:pPr lvl="1"/>
            <a:r>
              <a:rPr lang="en-US" dirty="0" smtClean="0"/>
              <a:t>22 genes representing multiple oncologic pathways</a:t>
            </a:r>
          </a:p>
          <a:p>
            <a:pPr lvl="1"/>
            <a:r>
              <a:rPr lang="en-US" dirty="0" smtClean="0"/>
              <a:t>Heavily validated, independently prognostic of oncological outcomes</a:t>
            </a:r>
          </a:p>
          <a:p>
            <a:pPr lvl="1"/>
            <a:r>
              <a:rPr lang="en-US" dirty="0" smtClean="0"/>
              <a:t>0-1 score (continuous risk)</a:t>
            </a:r>
          </a:p>
          <a:p>
            <a:r>
              <a:rPr lang="en-US" dirty="0" smtClean="0"/>
              <a:t>Other signatures in various stages of development</a:t>
            </a:r>
          </a:p>
          <a:p>
            <a:r>
              <a:rPr lang="en-US" dirty="0" smtClean="0"/>
              <a:t>Widely available for clinical use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PRESENTED BY:</a:t>
            </a:r>
            <a:r>
              <a:rPr lang="en-US" sz="1400" b="0" dirty="0">
                <a:solidFill>
                  <a:schemeClr val="tx1"/>
                </a:solidFill>
              </a:rPr>
              <a:t> Ashley E Ross MD PhD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6744"/>
          <a:stretch/>
        </p:blipFill>
        <p:spPr>
          <a:xfrm>
            <a:off x="7361644" y="1170365"/>
            <a:ext cx="4812145" cy="4307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4273" y="5596593"/>
            <a:ext cx="4812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Jairath</a:t>
            </a:r>
            <a:r>
              <a:rPr lang="en-US" sz="1100" dirty="0" smtClean="0"/>
              <a:t> et al.  A systematic review of the evidence for the Decipher genomic classifier in prostate cancer.  </a:t>
            </a:r>
            <a:r>
              <a:rPr lang="en-US" sz="1100" dirty="0" err="1" smtClean="0"/>
              <a:t>Eur</a:t>
            </a:r>
            <a:r>
              <a:rPr lang="en-US" sz="1100" dirty="0" smtClean="0"/>
              <a:t> Urol. 2020 Dec 5; online ahead of print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847"/>
          <a:stretch/>
        </p:blipFill>
        <p:spPr>
          <a:xfrm>
            <a:off x="5907314" y="1170365"/>
            <a:ext cx="1410788" cy="43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4419"/>
            <a:ext cx="10515600" cy="657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 Prostatectomy Workflow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PRESENTED BY:</a:t>
            </a:r>
            <a:r>
              <a:rPr lang="en-US" sz="1400" b="0" dirty="0">
                <a:solidFill>
                  <a:schemeClr val="tx1"/>
                </a:solidFill>
              </a:rPr>
              <a:t> Ashley E Ross MD PhD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4273" y="5596593"/>
            <a:ext cx="4812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NCCN Guidelines.  Prostate Cancer </a:t>
            </a:r>
            <a:r>
              <a:rPr lang="en-US" sz="1100" dirty="0"/>
              <a:t>v3.2020</a:t>
            </a:r>
            <a:r>
              <a:rPr lang="en-US" sz="1100" dirty="0" smtClean="0"/>
              <a:t>.  PROS-3 thru 7, 11  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1" y="1396094"/>
            <a:ext cx="6358170" cy="2797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51" y="4313181"/>
            <a:ext cx="6358170" cy="810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1386"/>
          <a:stretch/>
        </p:blipFill>
        <p:spPr>
          <a:xfrm>
            <a:off x="6676575" y="1396094"/>
            <a:ext cx="4513944" cy="2797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55612"/>
          <a:stretch/>
        </p:blipFill>
        <p:spPr>
          <a:xfrm>
            <a:off x="6676575" y="4313182"/>
            <a:ext cx="5413825" cy="533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94857" y="1425123"/>
            <a:ext cx="3236686" cy="12890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90856" y="1451582"/>
            <a:ext cx="2336801" cy="4207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91885" y="4846898"/>
            <a:ext cx="325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65256" y="4803356"/>
            <a:ext cx="38027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0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131" y="5189476"/>
            <a:ext cx="4647738" cy="1041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698"/>
            <a:ext cx="10515600" cy="657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Adjuvant vs Early Salvage Radiation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PRESENTED BY:</a:t>
            </a:r>
            <a:r>
              <a:rPr lang="en-US" sz="1400" b="0" dirty="0">
                <a:solidFill>
                  <a:schemeClr val="tx1"/>
                </a:solidFill>
              </a:rPr>
              <a:t> Ashley E Ross MD PhD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20354" y="5787881"/>
            <a:ext cx="4023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Vale et al.  Adjuvant or early salvage radiotherapy for the treatment of localized and locally advanced prostate cancer:  a prospectively planned systematic review and meta-analysis of aggregate data.  The Lance 2020; 396(10260): 1422-1431.</a:t>
            </a:r>
            <a:endParaRPr lang="en-US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482138" y="881149"/>
            <a:ext cx="140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RADICALS-RT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82094" y="881149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GETUG-AFU 17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34945" y="848272"/>
            <a:ext cx="7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RAVES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244" y="1261563"/>
            <a:ext cx="1787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PSA</a:t>
            </a:r>
            <a:r>
              <a:rPr lang="en-US" sz="1400" u="sng" dirty="0" smtClean="0"/>
              <a:t>&lt;</a:t>
            </a:r>
            <a:r>
              <a:rPr lang="en-US" sz="1400" dirty="0" smtClean="0"/>
              <a:t>0.2 and any: pT3, R1, GG2-5, pre-op PSA </a:t>
            </a:r>
            <a:r>
              <a:rPr lang="en-US" sz="1400" u="sng" dirty="0" smtClean="0"/>
              <a:t>&gt;</a:t>
            </a:r>
            <a:r>
              <a:rPr lang="en-US" sz="1400" dirty="0" smtClean="0"/>
              <a:t>10</a:t>
            </a:r>
            <a:endParaRPr lang="en-US" sz="1400" u="sng" dirty="0"/>
          </a:p>
        </p:txBody>
      </p:sp>
      <p:sp>
        <p:nvSpPr>
          <p:cNvPr id="15" name="Right Arrow 14"/>
          <p:cNvSpPr/>
          <p:nvPr/>
        </p:nvSpPr>
        <p:spPr>
          <a:xfrm rot="3038547">
            <a:off x="1649911" y="2255042"/>
            <a:ext cx="448888" cy="206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7817036">
            <a:off x="837824" y="2241948"/>
            <a:ext cx="448888" cy="206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8507" y="2543511"/>
            <a:ext cx="133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Deferred RT+/-ADT </a:t>
            </a:r>
            <a:endParaRPr lang="en-US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141739" y="2543511"/>
            <a:ext cx="133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Adjuvant RT+/-ADT </a:t>
            </a:r>
            <a:endParaRPr lang="en-US" u="sng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1263832" y="3335547"/>
            <a:ext cx="448888" cy="206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8868" y="1243047"/>
            <a:ext cx="1578819" cy="8362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9" y="3816161"/>
            <a:ext cx="2965410" cy="1794746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 rot="3038547">
            <a:off x="6040935" y="2273558"/>
            <a:ext cx="448888" cy="206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7817036">
            <a:off x="5228848" y="2260464"/>
            <a:ext cx="448888" cy="206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9531" y="2562027"/>
            <a:ext cx="133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Deferred </a:t>
            </a:r>
            <a:r>
              <a:rPr lang="en-US" dirty="0" err="1" smtClean="0"/>
              <a:t>RT+sADT</a:t>
            </a:r>
            <a:r>
              <a:rPr lang="en-US" dirty="0" smtClean="0"/>
              <a:t> </a:t>
            </a:r>
            <a:endParaRPr lang="en-US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4532763" y="2562027"/>
            <a:ext cx="133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Adjuvant </a:t>
            </a:r>
            <a:r>
              <a:rPr lang="en-US" dirty="0" err="1" smtClean="0"/>
              <a:t>RT+sADT</a:t>
            </a:r>
            <a:r>
              <a:rPr lang="en-US" dirty="0" smtClean="0"/>
              <a:t> </a:t>
            </a:r>
            <a:endParaRPr lang="en-US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5089892" y="1261563"/>
            <a:ext cx="1578819" cy="8362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600253" y="2551165"/>
            <a:ext cx="1231834" cy="631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8353" y="2525958"/>
            <a:ext cx="1231834" cy="631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169" y="4288524"/>
            <a:ext cx="169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HR 1.1 [CI 0.8-1.5]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985682" y="1418061"/>
            <a:ext cx="1787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PSA</a:t>
            </a:r>
            <a:r>
              <a:rPr lang="en-US" sz="1400" u="sng" dirty="0" smtClean="0"/>
              <a:t>&lt;</a:t>
            </a:r>
            <a:r>
              <a:rPr lang="en-US" sz="1400" dirty="0" smtClean="0"/>
              <a:t>0.1,R1 and  </a:t>
            </a:r>
            <a:r>
              <a:rPr lang="en-US" sz="1400" u="sng" dirty="0" smtClean="0"/>
              <a:t>&gt;</a:t>
            </a:r>
            <a:r>
              <a:rPr lang="en-US" sz="1400" dirty="0" smtClean="0"/>
              <a:t>pT3</a:t>
            </a:r>
            <a:endParaRPr lang="en-US" sz="1400" u="sng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053" y="3165292"/>
            <a:ext cx="2862956" cy="197051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190044" y="3983259"/>
            <a:ext cx="169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HR 0.8 [CI 0.5-1.4]</a:t>
            </a:r>
            <a:endParaRPr lang="en-US" sz="1600" dirty="0"/>
          </a:p>
        </p:txBody>
      </p:sp>
      <p:sp>
        <p:nvSpPr>
          <p:cNvPr id="42" name="Rounded Rectangle 41"/>
          <p:cNvSpPr/>
          <p:nvPr/>
        </p:nvSpPr>
        <p:spPr>
          <a:xfrm>
            <a:off x="4574127" y="2534812"/>
            <a:ext cx="1231834" cy="631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16347" y="2520244"/>
            <a:ext cx="1231834" cy="631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" y="5633992"/>
            <a:ext cx="3433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Parker et al.  Timing of radiotherapy after radical prostatectomy (RADICALS-RT): a randomized, controlled phase 3 trial.  The Lancet 2020; 396.  1413-1421.</a:t>
            </a:r>
            <a:endParaRPr lang="en-US" sz="700" dirty="0"/>
          </a:p>
        </p:txBody>
      </p:sp>
      <p:sp>
        <p:nvSpPr>
          <p:cNvPr id="45" name="TextBox 44"/>
          <p:cNvSpPr txBox="1"/>
          <p:nvPr/>
        </p:nvSpPr>
        <p:spPr>
          <a:xfrm>
            <a:off x="7310722" y="3488305"/>
            <a:ext cx="1109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 smtClean="0"/>
              <a:t>Sargos</a:t>
            </a:r>
            <a:r>
              <a:rPr lang="en-US" sz="700" dirty="0" smtClean="0"/>
              <a:t> et al. Adjuvant radiotherapy versus early salvage radiotherapy plus short-term androgen deprivation therapy in men with localized prostate cancer after radical prostatectomy (GETUG-AFU 17): a randomized, phase 3 trial.  Lancet </a:t>
            </a:r>
            <a:r>
              <a:rPr lang="en-US" sz="700" dirty="0" err="1" smtClean="0"/>
              <a:t>Oncol</a:t>
            </a:r>
            <a:r>
              <a:rPr lang="en-US" sz="700" dirty="0" smtClean="0"/>
              <a:t>. 2020; 21:  1341-1352.</a:t>
            </a:r>
            <a:endParaRPr lang="en-US" sz="700" dirty="0"/>
          </a:p>
        </p:txBody>
      </p:sp>
      <p:sp>
        <p:nvSpPr>
          <p:cNvPr id="46" name="TextBox 45"/>
          <p:cNvSpPr txBox="1"/>
          <p:nvPr/>
        </p:nvSpPr>
        <p:spPr>
          <a:xfrm>
            <a:off x="8998646" y="1425308"/>
            <a:ext cx="178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PSA</a:t>
            </a:r>
            <a:r>
              <a:rPr lang="en-US" sz="1400" u="sng" dirty="0" smtClean="0"/>
              <a:t>&lt;</a:t>
            </a:r>
            <a:r>
              <a:rPr lang="en-US" sz="1400" dirty="0" smtClean="0"/>
              <a:t>0.1 and pT3 or R1</a:t>
            </a:r>
            <a:endParaRPr lang="en-US" sz="1400" u="sng" dirty="0"/>
          </a:p>
        </p:txBody>
      </p:sp>
      <p:sp>
        <p:nvSpPr>
          <p:cNvPr id="47" name="Right Arrow 46"/>
          <p:cNvSpPr/>
          <p:nvPr/>
        </p:nvSpPr>
        <p:spPr>
          <a:xfrm rot="3038547">
            <a:off x="10053900" y="2269698"/>
            <a:ext cx="448888" cy="206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7817036">
            <a:off x="9241813" y="2256604"/>
            <a:ext cx="448888" cy="206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52496" y="2558167"/>
            <a:ext cx="133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Deferred RT</a:t>
            </a:r>
            <a:endParaRPr lang="en-US" u="sng" dirty="0"/>
          </a:p>
        </p:txBody>
      </p:sp>
      <p:sp>
        <p:nvSpPr>
          <p:cNvPr id="50" name="TextBox 49"/>
          <p:cNvSpPr txBox="1"/>
          <p:nvPr/>
        </p:nvSpPr>
        <p:spPr>
          <a:xfrm>
            <a:off x="8545728" y="2558167"/>
            <a:ext cx="133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Adjuvant RT</a:t>
            </a:r>
            <a:endParaRPr lang="en-US" u="sng" dirty="0"/>
          </a:p>
        </p:txBody>
      </p:sp>
      <p:sp>
        <p:nvSpPr>
          <p:cNvPr id="51" name="Right Arrow 50"/>
          <p:cNvSpPr/>
          <p:nvPr/>
        </p:nvSpPr>
        <p:spPr>
          <a:xfrm rot="5400000">
            <a:off x="9667821" y="3350203"/>
            <a:ext cx="448888" cy="206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102857" y="1257703"/>
            <a:ext cx="1578819" cy="8362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0004242" y="2565821"/>
            <a:ext cx="1231834" cy="631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552342" y="2540614"/>
            <a:ext cx="1231834" cy="631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/>
          <a:srcRect b="6553"/>
          <a:stretch/>
        </p:blipFill>
        <p:spPr>
          <a:xfrm>
            <a:off x="8460899" y="3705983"/>
            <a:ext cx="2692013" cy="200408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309751" y="4265207"/>
            <a:ext cx="2127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HR 1.1 [CI 0.7-1.9]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11132731" y="3786665"/>
            <a:ext cx="110963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Kneebone, et al. Adjuvant radiotherapy versus early salvage radiotherapy following radical prostatectomy (TROG08.08/ANZUP RAVES): a randomized, controlled, phase 3, non-inferiority trial. Lancet </a:t>
            </a:r>
            <a:r>
              <a:rPr lang="en-US" sz="700" dirty="0" err="1" smtClean="0"/>
              <a:t>Oncol</a:t>
            </a:r>
            <a:r>
              <a:rPr lang="en-US" sz="700" dirty="0" smtClean="0"/>
              <a:t>. 2020; 21:  1331-1340.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2967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698"/>
            <a:ext cx="10515600" cy="657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Adjuvant vs Early Salvage Radiation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PRESENTED BY:</a:t>
            </a:r>
            <a:r>
              <a:rPr lang="en-US" sz="1400" b="0" dirty="0">
                <a:solidFill>
                  <a:schemeClr val="tx1"/>
                </a:solidFill>
              </a:rPr>
              <a:t> Ashley E Ross MD PhD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138" y="881149"/>
            <a:ext cx="140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RADICALS-RT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82094" y="881149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GETUG-AFU 17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82050" y="881149"/>
            <a:ext cx="7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RAVES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507"/>
          <a:stretch/>
        </p:blipFill>
        <p:spPr>
          <a:xfrm>
            <a:off x="4231523" y="1330036"/>
            <a:ext cx="3365753" cy="3940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06" t="2327" b="1163"/>
          <a:stretch/>
        </p:blipFill>
        <p:spPr>
          <a:xfrm>
            <a:off x="136483" y="1330036"/>
            <a:ext cx="3255110" cy="3936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193" r="2195" b="1367"/>
          <a:stretch/>
        </p:blipFill>
        <p:spPr>
          <a:xfrm>
            <a:off x="8503920" y="1305027"/>
            <a:ext cx="2909455" cy="399849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29968" y="5346560"/>
            <a:ext cx="388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Sachdev et al. Assessment of </a:t>
            </a:r>
            <a:r>
              <a:rPr lang="en-US" sz="800" dirty="0" err="1" smtClean="0"/>
              <a:t>postprostatectomy</a:t>
            </a:r>
            <a:r>
              <a:rPr lang="en-US" sz="800" dirty="0" smtClean="0"/>
              <a:t> radiotherapy as adjuvant or salvage therapy in patients with prostate cancer.  JAMA </a:t>
            </a:r>
            <a:r>
              <a:rPr lang="en-US" sz="800" dirty="0" err="1" smtClean="0"/>
              <a:t>Onc</a:t>
            </a:r>
            <a:r>
              <a:rPr lang="en-US" sz="800" dirty="0" smtClean="0"/>
              <a:t> 2020; 6(11): 1793-1800.</a:t>
            </a:r>
            <a:endParaRPr lang="en-US" sz="800" dirty="0"/>
          </a:p>
        </p:txBody>
      </p:sp>
      <p:sp>
        <p:nvSpPr>
          <p:cNvPr id="30" name="Rectangle 29"/>
          <p:cNvSpPr/>
          <p:nvPr/>
        </p:nvSpPr>
        <p:spPr>
          <a:xfrm>
            <a:off x="8335356" y="3192087"/>
            <a:ext cx="3260899" cy="3491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23343" y="4247803"/>
            <a:ext cx="3260899" cy="3491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31522" y="2970458"/>
            <a:ext cx="3474375" cy="6954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31523" y="3915294"/>
            <a:ext cx="3474375" cy="3491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080" y="2341461"/>
            <a:ext cx="3474375" cy="6954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080" y="3192088"/>
            <a:ext cx="3474375" cy="523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39660" y="5810519"/>
            <a:ext cx="3452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Tilki</a:t>
            </a:r>
            <a:r>
              <a:rPr lang="en-US" sz="800" dirty="0" smtClean="0"/>
              <a:t> and D’Amico.  Timing of radiotherapy after radical prostatectomy.  The Lancet. 396 (10260): 1374-1375.</a:t>
            </a:r>
            <a:endParaRPr lang="en-US" sz="80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36483" y="5411276"/>
            <a:ext cx="7134171" cy="81779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Early salvage </a:t>
            </a:r>
            <a:r>
              <a:rPr lang="en-US" dirty="0" err="1" smtClean="0"/>
              <a:t>radiatoin</a:t>
            </a:r>
            <a:r>
              <a:rPr lang="en-US" dirty="0" smtClean="0"/>
              <a:t> should be favored among men with pT2R1 or pT3a, GG1-3 disease </a:t>
            </a:r>
          </a:p>
        </p:txBody>
      </p:sp>
    </p:spTree>
    <p:extLst>
      <p:ext uri="{BB962C8B-B14F-4D97-AF65-F5344CB8AC3E}">
        <p14:creationId xmlns:p14="http://schemas.microsoft.com/office/powerpoint/2010/main" val="35642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566"/>
            <a:ext cx="10515600" cy="657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 Factors and Adjuvant Radiation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992871"/>
            <a:ext cx="3618016" cy="50014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Retrospective, multi-institutional study</a:t>
            </a:r>
          </a:p>
          <a:p>
            <a:pPr lvl="1"/>
            <a:r>
              <a:rPr lang="en-US" dirty="0" smtClean="0"/>
              <a:t>512 men with APF p RP and GC scores</a:t>
            </a:r>
          </a:p>
          <a:p>
            <a:pPr lvl="1"/>
            <a:r>
              <a:rPr lang="en-US" dirty="0" smtClean="0"/>
              <a:t>8.3yr median f/u</a:t>
            </a:r>
          </a:p>
          <a:p>
            <a:r>
              <a:rPr lang="en-US" dirty="0" smtClean="0"/>
              <a:t>Independent Predictors of Clinical Recurrence (</a:t>
            </a:r>
            <a:r>
              <a:rPr lang="en-US" dirty="0" err="1" smtClean="0"/>
              <a:t>mets</a:t>
            </a:r>
            <a:r>
              <a:rPr lang="en-US" dirty="0" smtClean="0"/>
              <a:t>, biopsy proven recurrence) </a:t>
            </a:r>
          </a:p>
          <a:p>
            <a:pPr lvl="1"/>
            <a:r>
              <a:rPr lang="en-US" dirty="0" smtClean="0"/>
              <a:t>pT3b/T4</a:t>
            </a:r>
          </a:p>
          <a:p>
            <a:pPr lvl="1"/>
            <a:r>
              <a:rPr lang="en-US" dirty="0" smtClean="0"/>
              <a:t>pN1</a:t>
            </a:r>
          </a:p>
          <a:p>
            <a:pPr lvl="1"/>
            <a:r>
              <a:rPr lang="en-US" dirty="0" smtClean="0"/>
              <a:t>GG4-5</a:t>
            </a:r>
          </a:p>
          <a:p>
            <a:pPr lvl="1"/>
            <a:r>
              <a:rPr lang="en-US" dirty="0" smtClean="0"/>
              <a:t>GC &gt;0.6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&gt;1 Risk Factor: NNT =3 to prevent CR @ 10 </a:t>
            </a:r>
            <a:r>
              <a:rPr lang="en-US" dirty="0" err="1" smtClean="0"/>
              <a:t>yr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PRESENTED BY:</a:t>
            </a:r>
            <a:r>
              <a:rPr lang="en-US" sz="1400" b="0" dirty="0">
                <a:solidFill>
                  <a:schemeClr val="tx1"/>
                </a:solidFill>
              </a:rPr>
              <a:t> Ashley E Ross MD PhD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4145" y="5812036"/>
            <a:ext cx="9157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Dalela</a:t>
            </a:r>
            <a:r>
              <a:rPr lang="en-US" sz="1100" dirty="0" smtClean="0"/>
              <a:t> et al.  Genomic Classifier Augments the Role of Pathological Features in Identifying Optimal Candidates for Adjuvant Radiation Therapy in Patients with Prostate Cancer:  Development and Internal Validation of a Multivariable Prognostic Model.  JCO 2017, 35(18)  1982-1990.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3" y="927769"/>
            <a:ext cx="8165275" cy="4922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3886" y="2148114"/>
            <a:ext cx="157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0-1 Risk Factor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918802" y="2148114"/>
            <a:ext cx="15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&gt;1 Risk Factor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00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581"/>
            <a:ext cx="10515600" cy="657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Steps:  Ongoing Adjuvant Trials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PRESENTED BY:</a:t>
            </a:r>
            <a:r>
              <a:rPr lang="en-US" sz="1400" b="0" dirty="0" smtClean="0">
                <a:solidFill>
                  <a:schemeClr val="tx1"/>
                </a:solidFill>
              </a:rPr>
              <a:t> Ashley E Ross MD PhD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1" y="5532222"/>
            <a:ext cx="10471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600" dirty="0" smtClean="0"/>
              <a:t>MUSIC: Genomics in Michigan Impacting Observation or Radiation (</a:t>
            </a:r>
            <a:r>
              <a:rPr lang="en-US" sz="1600" b="1" dirty="0" smtClean="0"/>
              <a:t>G-MINOR</a:t>
            </a:r>
            <a:r>
              <a:rPr lang="en-US" sz="1600" dirty="0" smtClean="0"/>
              <a:t>),  Study Chairs: Todd Morgan MD, Michael Cher MD</a:t>
            </a:r>
            <a:endParaRPr lang="en-US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9B3EB-B522-8649-A0CB-90519209B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22" y="1062282"/>
            <a:ext cx="6674442" cy="463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6DEFA553769D4CA9435463051370D3" ma:contentTypeVersion="14" ma:contentTypeDescription="Create a new document." ma:contentTypeScope="" ma:versionID="c31a8e6509fc5b8b5d71b8ed3e56a56e">
  <xsd:schema xmlns:xsd="http://www.w3.org/2001/XMLSchema" xmlns:xs="http://www.w3.org/2001/XMLSchema" xmlns:p="http://schemas.microsoft.com/office/2006/metadata/properties" xmlns:ns1="http://schemas.microsoft.com/sharepoint/v3" xmlns:ns3="54c617b3-af99-411e-b493-9c0fb226039a" xmlns:ns4="39cbdbee-fc4e-47da-98f9-d86c8a94b261" targetNamespace="http://schemas.microsoft.com/office/2006/metadata/properties" ma:root="true" ma:fieldsID="1c2ddd5521e3e29a427914385ad82a21" ns1:_="" ns3:_="" ns4:_="">
    <xsd:import namespace="http://schemas.microsoft.com/sharepoint/v3"/>
    <xsd:import namespace="54c617b3-af99-411e-b493-9c0fb226039a"/>
    <xsd:import namespace="39cbdbee-fc4e-47da-98f9-d86c8a94b2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617b3-af99-411e-b493-9c0fb2260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bdbee-fc4e-47da-98f9-d86c8a94b26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1F11C35-C742-4D3A-AFA1-62A4D9CE36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1B964A-985A-4B9F-899E-B84231788F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c617b3-af99-411e-b493-9c0fb226039a"/>
    <ds:schemaRef ds:uri="39cbdbee-fc4e-47da-98f9-d86c8a94b2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47CBC3-C661-4AAA-B3CC-4BAE73D25857}">
  <ds:schemaRefs>
    <ds:schemaRef ds:uri="39cbdbee-fc4e-47da-98f9-d86c8a94b261"/>
    <ds:schemaRef ds:uri="http://purl.org/dc/dcmitype/"/>
    <ds:schemaRef ds:uri="54c617b3-af99-411e-b493-9c0fb226039a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Widescreen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Use of Genomics to Guide Treatment Decisions in Post-Prostatectomy Patients</vt:lpstr>
      <vt:lpstr>Key Points</vt:lpstr>
      <vt:lpstr>Overview</vt:lpstr>
      <vt:lpstr>Prostate Cancer Genomic Classifier</vt:lpstr>
      <vt:lpstr>Post Prostatectomy Workflow</vt:lpstr>
      <vt:lpstr>Adjuvant vs Early Salvage Radiation</vt:lpstr>
      <vt:lpstr>Adjuvant vs Early Salvage Radiation</vt:lpstr>
      <vt:lpstr>Risk Factors and Adjuvant Radiation </vt:lpstr>
      <vt:lpstr>Next Steps:  Ongoing Adjuvant Trials</vt:lpstr>
      <vt:lpstr>Next Steps:  Ongoing Adjuvant Trials</vt:lpstr>
      <vt:lpstr>Salvage Radiotherapy After Prostatectomy</vt:lpstr>
      <vt:lpstr>Salvage Radiotherapy: Should Hormonal Therapy be Used?</vt:lpstr>
      <vt:lpstr>Salvage Radiation +/- Hormonal Therapy:  Use of Genomics </vt:lpstr>
      <vt:lpstr>Salvage Radiation +/- Hormonal Therapy:  Use of Genomics </vt:lpstr>
      <vt:lpstr>Next Steps:  Salvage Trials </vt:lpstr>
      <vt:lpstr>Take-Away Points</vt:lpstr>
    </vt:vector>
  </TitlesOfParts>
  <Company>Northwestern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Genomics to Guide Treatment Decisions in Post-Prostatectomy Patients</dc:title>
  <dc:creator>Ross, Ashley</dc:creator>
  <cp:lastModifiedBy>Razzo,Tiffany Nicole</cp:lastModifiedBy>
  <cp:revision>1</cp:revision>
  <dcterms:created xsi:type="dcterms:W3CDTF">2021-03-10T13:30:34Z</dcterms:created>
  <dcterms:modified xsi:type="dcterms:W3CDTF">2021-03-11T16:13:19Z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0x010100BD6DEFA553769D4CA9435463051370D3</vt:lpwstr>
  </property>
</Properties>
</file>