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7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8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9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0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1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2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3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4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5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6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17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5.xml" ContentType="application/vnd.openxmlformats-officedocument.presentationml.tag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6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735" r:id="rId1"/>
    <p:sldMasterId id="2147483824" r:id="rId2"/>
    <p:sldMasterId id="2147483855" r:id="rId3"/>
    <p:sldMasterId id="2147483872" r:id="rId4"/>
    <p:sldMasterId id="2147483899" r:id="rId5"/>
    <p:sldMasterId id="2147483921" r:id="rId6"/>
    <p:sldMasterId id="2147483985" r:id="rId7"/>
    <p:sldMasterId id="2147484002" r:id="rId8"/>
    <p:sldMasterId id="2147484020" r:id="rId9"/>
    <p:sldMasterId id="2147484032" r:id="rId10"/>
    <p:sldMasterId id="2147484060" r:id="rId11"/>
    <p:sldMasterId id="2147484081" r:id="rId12"/>
    <p:sldMasterId id="2147484094" r:id="rId13"/>
    <p:sldMasterId id="2147484104" r:id="rId14"/>
    <p:sldMasterId id="2147484121" r:id="rId15"/>
    <p:sldMasterId id="2147484150" r:id="rId16"/>
    <p:sldMasterId id="2147484164" r:id="rId17"/>
    <p:sldMasterId id="2147484175" r:id="rId18"/>
  </p:sldMasterIdLst>
  <p:notesMasterIdLst>
    <p:notesMasterId r:id="rId99"/>
  </p:notesMasterIdLst>
  <p:handoutMasterIdLst>
    <p:handoutMasterId r:id="rId100"/>
  </p:handoutMasterIdLst>
  <p:sldIdLst>
    <p:sldId id="1119" r:id="rId19"/>
    <p:sldId id="1805" r:id="rId20"/>
    <p:sldId id="1966" r:id="rId21"/>
    <p:sldId id="1742" r:id="rId22"/>
    <p:sldId id="1814" r:id="rId23"/>
    <p:sldId id="2140" r:id="rId24"/>
    <p:sldId id="746" r:id="rId25"/>
    <p:sldId id="1927" r:id="rId26"/>
    <p:sldId id="717" r:id="rId27"/>
    <p:sldId id="1817" r:id="rId28"/>
    <p:sldId id="2102" r:id="rId29"/>
    <p:sldId id="1918" r:id="rId30"/>
    <p:sldId id="713" r:id="rId31"/>
    <p:sldId id="1725" r:id="rId32"/>
    <p:sldId id="1753" r:id="rId33"/>
    <p:sldId id="2084" r:id="rId34"/>
    <p:sldId id="2085" r:id="rId35"/>
    <p:sldId id="823" r:id="rId36"/>
    <p:sldId id="1920" r:id="rId37"/>
    <p:sldId id="1965" r:id="rId38"/>
    <p:sldId id="760" r:id="rId39"/>
    <p:sldId id="1803" r:id="rId40"/>
    <p:sldId id="1800" r:id="rId41"/>
    <p:sldId id="2132" r:id="rId42"/>
    <p:sldId id="1897" r:id="rId43"/>
    <p:sldId id="1914" r:id="rId44"/>
    <p:sldId id="1915" r:id="rId45"/>
    <p:sldId id="2136" r:id="rId46"/>
    <p:sldId id="262" r:id="rId47"/>
    <p:sldId id="1896" r:id="rId48"/>
    <p:sldId id="290" r:id="rId49"/>
    <p:sldId id="2086" r:id="rId50"/>
    <p:sldId id="2104" r:id="rId51"/>
    <p:sldId id="2105" r:id="rId52"/>
    <p:sldId id="2106" r:id="rId53"/>
    <p:sldId id="2107" r:id="rId54"/>
    <p:sldId id="2108" r:id="rId55"/>
    <p:sldId id="2109" r:id="rId56"/>
    <p:sldId id="2110" r:id="rId57"/>
    <p:sldId id="2111" r:id="rId58"/>
    <p:sldId id="2112" r:id="rId59"/>
    <p:sldId id="2113" r:id="rId60"/>
    <p:sldId id="2114" r:id="rId61"/>
    <p:sldId id="2122" r:id="rId62"/>
    <p:sldId id="2123" r:id="rId63"/>
    <p:sldId id="2124" r:id="rId64"/>
    <p:sldId id="2125" r:id="rId65"/>
    <p:sldId id="2126" r:id="rId66"/>
    <p:sldId id="2127" r:id="rId67"/>
    <p:sldId id="2128" r:id="rId68"/>
    <p:sldId id="2129" r:id="rId69"/>
    <p:sldId id="2130" r:id="rId70"/>
    <p:sldId id="2115" r:id="rId71"/>
    <p:sldId id="2116" r:id="rId72"/>
    <p:sldId id="2117" r:id="rId73"/>
    <p:sldId id="2118" r:id="rId74"/>
    <p:sldId id="2119" r:id="rId75"/>
    <p:sldId id="2120" r:id="rId76"/>
    <p:sldId id="2121" r:id="rId77"/>
    <p:sldId id="267" r:id="rId78"/>
    <p:sldId id="1822" r:id="rId79"/>
    <p:sldId id="2026" r:id="rId80"/>
    <p:sldId id="1821" r:id="rId81"/>
    <p:sldId id="1864" r:id="rId82"/>
    <p:sldId id="1916" r:id="rId83"/>
    <p:sldId id="2103" r:id="rId84"/>
    <p:sldId id="1959" r:id="rId85"/>
    <p:sldId id="1939" r:id="rId86"/>
    <p:sldId id="2137" r:id="rId87"/>
    <p:sldId id="2138" r:id="rId88"/>
    <p:sldId id="2133" r:id="rId89"/>
    <p:sldId id="2139" r:id="rId90"/>
    <p:sldId id="1743" r:id="rId91"/>
    <p:sldId id="2131" r:id="rId92"/>
    <p:sldId id="2134" r:id="rId93"/>
    <p:sldId id="2135" r:id="rId94"/>
    <p:sldId id="1810" r:id="rId95"/>
    <p:sldId id="1809" r:id="rId96"/>
    <p:sldId id="269" r:id="rId97"/>
    <p:sldId id="1849" r:id="rId98"/>
  </p:sldIdLst>
  <p:sldSz cx="9144000" cy="5143500" type="screen16x9"/>
  <p:notesSz cx="6819900" cy="9918700"/>
  <p:embeddedFontLst>
    <p:embeddedFont>
      <p:font typeface="Arial Black" panose="020B0604020202020204" pitchFamily="34" charset="0"/>
      <p:bold r:id="rId101"/>
    </p:embeddedFont>
    <p:embeddedFont>
      <p:font typeface="Arial Narrow" panose="020B0604020202020204" pitchFamily="34" charset="0"/>
      <p:regular r:id="rId102"/>
      <p:bold r:id="rId103"/>
      <p:italic r:id="rId104"/>
      <p:boldItalic r:id="rId105"/>
    </p:embeddedFont>
    <p:embeddedFont>
      <p:font typeface="Bahnschrift Condensed" panose="020F0502020204030204" pitchFamily="34" charset="0"/>
      <p:regular r:id="rId106"/>
      <p:bold r:id="rId107"/>
    </p:embeddedFont>
    <p:embeddedFont>
      <p:font typeface="Bahnschrift SemiCondensed" panose="020F0502020204030204" pitchFamily="34" charset="0"/>
      <p:regular r:id="rId108"/>
      <p:bold r:id="rId109"/>
    </p:embeddedFont>
    <p:embeddedFont>
      <p:font typeface="Calibri" panose="020F0502020204030204" pitchFamily="34" charset="0"/>
      <p:regular r:id="rId110"/>
      <p:bold r:id="rId111"/>
      <p:italic r:id="rId112"/>
      <p:boldItalic r:id="rId113"/>
    </p:embeddedFont>
    <p:embeddedFont>
      <p:font typeface="Calibri Light" panose="020F0302020204030204" pitchFamily="34" charset="0"/>
      <p:regular r:id="rId114"/>
      <p:italic r:id="rId115"/>
    </p:embeddedFont>
    <p:embeddedFont>
      <p:font typeface="Century Gothic" panose="020B0502020202020204" pitchFamily="34" charset="0"/>
      <p:regular r:id="rId116"/>
      <p:bold r:id="rId117"/>
      <p:italic r:id="rId118"/>
      <p:boldItalic r:id="rId119"/>
    </p:embeddedFont>
    <p:embeddedFont>
      <p:font typeface="Roboto" panose="02000000000000000000" pitchFamily="2" charset="0"/>
      <p:regular r:id="rId120"/>
      <p:bold r:id="rId121"/>
      <p:italic r:id="rId122"/>
      <p:boldItalic r:id="rId123"/>
    </p:embeddedFont>
    <p:embeddedFont>
      <p:font typeface="STIXSizeFiveSym" pitchFamily="2" charset="2"/>
      <p:regular r:id="rId124"/>
    </p:embeddedFont>
    <p:embeddedFont>
      <p:font typeface="Trebuchet MS" panose="020B0703020202090204" pitchFamily="34" charset="0"/>
      <p:regular r:id="rId125"/>
      <p:bold r:id="rId126"/>
      <p:italic r:id="rId127"/>
      <p:boldItalic r:id="rId128"/>
    </p:embeddedFont>
  </p:embeddedFontLst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4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29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43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581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726" algn="l" defTabSz="9142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2871" algn="l" defTabSz="9142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016" algn="l" defTabSz="9142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161" algn="l" defTabSz="9142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4BCC179-B904-4EF5-8519-25AADB0A59FC}">
          <p14:sldIdLst>
            <p14:sldId id="1119"/>
            <p14:sldId id="1805"/>
            <p14:sldId id="1966"/>
            <p14:sldId id="1742"/>
            <p14:sldId id="1814"/>
            <p14:sldId id="2140"/>
            <p14:sldId id="746"/>
            <p14:sldId id="1927"/>
            <p14:sldId id="717"/>
            <p14:sldId id="1817"/>
            <p14:sldId id="2102"/>
            <p14:sldId id="1918"/>
            <p14:sldId id="713"/>
            <p14:sldId id="1725"/>
            <p14:sldId id="1753"/>
            <p14:sldId id="2084"/>
            <p14:sldId id="2085"/>
            <p14:sldId id="823"/>
            <p14:sldId id="1920"/>
            <p14:sldId id="1965"/>
            <p14:sldId id="760"/>
            <p14:sldId id="1803"/>
            <p14:sldId id="1800"/>
            <p14:sldId id="2132"/>
            <p14:sldId id="1897"/>
            <p14:sldId id="1914"/>
            <p14:sldId id="1915"/>
            <p14:sldId id="2136"/>
            <p14:sldId id="262"/>
            <p14:sldId id="1896"/>
            <p14:sldId id="290"/>
            <p14:sldId id="2086"/>
            <p14:sldId id="2104"/>
            <p14:sldId id="2105"/>
            <p14:sldId id="2106"/>
            <p14:sldId id="2107"/>
            <p14:sldId id="2108"/>
            <p14:sldId id="2109"/>
            <p14:sldId id="2110"/>
            <p14:sldId id="2111"/>
            <p14:sldId id="2112"/>
            <p14:sldId id="2113"/>
            <p14:sldId id="2114"/>
            <p14:sldId id="2122"/>
            <p14:sldId id="2123"/>
            <p14:sldId id="2124"/>
            <p14:sldId id="2125"/>
            <p14:sldId id="2126"/>
            <p14:sldId id="2127"/>
            <p14:sldId id="2128"/>
            <p14:sldId id="2129"/>
            <p14:sldId id="2130"/>
            <p14:sldId id="2115"/>
            <p14:sldId id="2116"/>
            <p14:sldId id="2117"/>
            <p14:sldId id="2118"/>
            <p14:sldId id="2119"/>
            <p14:sldId id="2120"/>
            <p14:sldId id="2121"/>
            <p14:sldId id="267"/>
            <p14:sldId id="1822"/>
            <p14:sldId id="2026"/>
            <p14:sldId id="1821"/>
            <p14:sldId id="1864"/>
            <p14:sldId id="1916"/>
            <p14:sldId id="2103"/>
            <p14:sldId id="1959"/>
            <p14:sldId id="1939"/>
            <p14:sldId id="2137"/>
            <p14:sldId id="2138"/>
            <p14:sldId id="2133"/>
            <p14:sldId id="2139"/>
            <p14:sldId id="1743"/>
            <p14:sldId id="2131"/>
            <p14:sldId id="2134"/>
            <p14:sldId id="2135"/>
            <p14:sldId id="1810"/>
          </p14:sldIdLst>
        </p14:section>
        <p14:section name="Untitled Section" id="{8B5C5331-97EB-4830-83EE-9BDAEA52671A}">
          <p14:sldIdLst>
            <p14:sldId id="1809"/>
            <p14:sldId id="269"/>
            <p14:sldId id="184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74">
          <p15:clr>
            <a:srgbClr val="A4A3A4"/>
          </p15:clr>
        </p15:guide>
        <p15:guide id="2" orient="horz" pos="2334">
          <p15:clr>
            <a:srgbClr val="A4A3A4"/>
          </p15:clr>
        </p15:guide>
        <p15:guide id="3" orient="horz" pos="2799">
          <p15:clr>
            <a:srgbClr val="A4A3A4"/>
          </p15:clr>
        </p15:guide>
        <p15:guide id="4" pos="188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Hofman" initials="MH" lastIdx="5" clrIdx="0"/>
  <p:cmAuthor id="2" name="Michael Hofman" initials="MH [2]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646"/>
    <a:srgbClr val="8064A2"/>
    <a:srgbClr val="9BBB59"/>
    <a:srgbClr val="FFFF00"/>
    <a:srgbClr val="0070C0"/>
    <a:srgbClr val="6BB100"/>
    <a:srgbClr val="6189A5"/>
    <a:srgbClr val="1C96C0"/>
    <a:srgbClr val="C0504D"/>
    <a:srgbClr val="4B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A431B5-E7CD-C545-945C-5A0989365519}" v="2" dt="2021-08-04T00:14:39.9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990" autoAdjust="0"/>
    <p:restoredTop sz="96327" autoAdjust="0"/>
  </p:normalViewPr>
  <p:slideViewPr>
    <p:cSldViewPr>
      <p:cViewPr varScale="1">
        <p:scale>
          <a:sx n="135" d="100"/>
          <a:sy n="135" d="100"/>
        </p:scale>
        <p:origin x="192" y="344"/>
      </p:cViewPr>
      <p:guideLst>
        <p:guide orient="horz" pos="974"/>
        <p:guide orient="horz" pos="2334"/>
        <p:guide orient="horz" pos="2799"/>
        <p:guide pos="18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68" d="100"/>
        <a:sy n="168" d="100"/>
      </p:scale>
      <p:origin x="0" y="852"/>
    </p:cViewPr>
  </p:sorterViewPr>
  <p:notesViewPr>
    <p:cSldViewPr>
      <p:cViewPr varScale="1">
        <p:scale>
          <a:sx n="75" d="100"/>
          <a:sy n="75" d="100"/>
        </p:scale>
        <p:origin x="3027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17.fntdata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63" Type="http://schemas.openxmlformats.org/officeDocument/2006/relationships/slide" Target="slides/slide45.xml"/><Relationship Id="rId84" Type="http://schemas.openxmlformats.org/officeDocument/2006/relationships/slide" Target="slides/slide66.xml"/><Relationship Id="rId16" Type="http://schemas.openxmlformats.org/officeDocument/2006/relationships/slideMaster" Target="slideMasters/slideMaster16.xml"/><Relationship Id="rId107" Type="http://schemas.openxmlformats.org/officeDocument/2006/relationships/font" Target="fonts/font7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02" Type="http://schemas.openxmlformats.org/officeDocument/2006/relationships/font" Target="fonts/font2.fntdata"/><Relationship Id="rId123" Type="http://schemas.openxmlformats.org/officeDocument/2006/relationships/font" Target="fonts/font23.fntdata"/><Relationship Id="rId128" Type="http://schemas.openxmlformats.org/officeDocument/2006/relationships/font" Target="NUL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2.xml"/><Relationship Id="rId95" Type="http://schemas.openxmlformats.org/officeDocument/2006/relationships/slide" Target="slides/slide77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113" Type="http://schemas.openxmlformats.org/officeDocument/2006/relationships/font" Target="fonts/font13.fntdata"/><Relationship Id="rId118" Type="http://schemas.openxmlformats.org/officeDocument/2006/relationships/font" Target="fonts/font18.fntdata"/><Relationship Id="rId134" Type="http://schemas.microsoft.com/office/2015/10/relationships/revisionInfo" Target="revisionInfo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font" Target="fonts/font3.fntdata"/><Relationship Id="rId108" Type="http://schemas.openxmlformats.org/officeDocument/2006/relationships/font" Target="fonts/font8.fntdata"/><Relationship Id="rId124" Type="http://schemas.openxmlformats.org/officeDocument/2006/relationships/font" Target="fonts/font24.fntdata"/><Relationship Id="rId129" Type="http://schemas.openxmlformats.org/officeDocument/2006/relationships/commentAuthors" Target="commentAuthors.xml"/><Relationship Id="rId54" Type="http://schemas.openxmlformats.org/officeDocument/2006/relationships/slide" Target="slides/slide36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91" Type="http://schemas.openxmlformats.org/officeDocument/2006/relationships/slide" Target="slides/slide73.xml"/><Relationship Id="rId96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49" Type="http://schemas.openxmlformats.org/officeDocument/2006/relationships/slide" Target="slides/slide31.xml"/><Relationship Id="rId114" Type="http://schemas.openxmlformats.org/officeDocument/2006/relationships/font" Target="fonts/font14.fntdata"/><Relationship Id="rId119" Type="http://schemas.openxmlformats.org/officeDocument/2006/relationships/font" Target="fonts/font19.fntdata"/><Relationship Id="rId44" Type="http://schemas.openxmlformats.org/officeDocument/2006/relationships/slide" Target="slides/slide26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130" Type="http://schemas.openxmlformats.org/officeDocument/2006/relationships/presProps" Target="presProp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109" Type="http://schemas.openxmlformats.org/officeDocument/2006/relationships/font" Target="fonts/font9.fntdata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04" Type="http://schemas.openxmlformats.org/officeDocument/2006/relationships/font" Target="fonts/font4.fntdata"/><Relationship Id="rId120" Type="http://schemas.openxmlformats.org/officeDocument/2006/relationships/font" Target="fonts/font20.fntdata"/><Relationship Id="rId125" Type="http://schemas.openxmlformats.org/officeDocument/2006/relationships/font" Target="fonts/font25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110" Type="http://schemas.openxmlformats.org/officeDocument/2006/relationships/font" Target="fonts/font10.fntdata"/><Relationship Id="rId115" Type="http://schemas.openxmlformats.org/officeDocument/2006/relationships/font" Target="fonts/font15.fntdata"/><Relationship Id="rId131" Type="http://schemas.openxmlformats.org/officeDocument/2006/relationships/viewProps" Target="viewProps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handoutMaster" Target="handoutMasters/handoutMaster1.xml"/><Relationship Id="rId105" Type="http://schemas.openxmlformats.org/officeDocument/2006/relationships/font" Target="fonts/font5.fntdata"/><Relationship Id="rId126" Type="http://schemas.openxmlformats.org/officeDocument/2006/relationships/font" Target="fonts/font26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121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7.xml"/><Relationship Id="rId46" Type="http://schemas.openxmlformats.org/officeDocument/2006/relationships/slide" Target="slides/slide28.xml"/><Relationship Id="rId67" Type="http://schemas.openxmlformats.org/officeDocument/2006/relationships/slide" Target="slides/slide49.xml"/><Relationship Id="rId116" Type="http://schemas.openxmlformats.org/officeDocument/2006/relationships/font" Target="fonts/font16.fntdata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62" Type="http://schemas.openxmlformats.org/officeDocument/2006/relationships/slide" Target="slides/slide44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111" Type="http://schemas.openxmlformats.org/officeDocument/2006/relationships/font" Target="fonts/font11.fntdata"/><Relationship Id="rId132" Type="http://schemas.openxmlformats.org/officeDocument/2006/relationships/theme" Target="theme/theme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8.xml"/><Relationship Id="rId57" Type="http://schemas.openxmlformats.org/officeDocument/2006/relationships/slide" Target="slides/slide39.xml"/><Relationship Id="rId106" Type="http://schemas.openxmlformats.org/officeDocument/2006/relationships/font" Target="fonts/font6.fntdata"/><Relationship Id="rId127" Type="http://schemas.openxmlformats.org/officeDocument/2006/relationships/font" Target="fonts/font27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52" Type="http://schemas.openxmlformats.org/officeDocument/2006/relationships/slide" Target="slides/slide34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94" Type="http://schemas.openxmlformats.org/officeDocument/2006/relationships/slide" Target="slides/slide76.xml"/><Relationship Id="rId99" Type="http://schemas.openxmlformats.org/officeDocument/2006/relationships/notesMaster" Target="notesMasters/notesMaster1.xml"/><Relationship Id="rId101" Type="http://schemas.openxmlformats.org/officeDocument/2006/relationships/font" Target="fonts/font1.fntdata"/><Relationship Id="rId122" Type="http://schemas.openxmlformats.org/officeDocument/2006/relationships/font" Target="fonts/font22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8.xml"/><Relationship Id="rId47" Type="http://schemas.openxmlformats.org/officeDocument/2006/relationships/slide" Target="slides/slide29.xml"/><Relationship Id="rId68" Type="http://schemas.openxmlformats.org/officeDocument/2006/relationships/slide" Target="slides/slide50.xml"/><Relationship Id="rId89" Type="http://schemas.openxmlformats.org/officeDocument/2006/relationships/slide" Target="slides/slide71.xml"/><Relationship Id="rId112" Type="http://schemas.openxmlformats.org/officeDocument/2006/relationships/font" Target="fonts/font12.fntdata"/><Relationship Id="rId13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LocalData\Dropbox\LuPSMA%20publication\Final%20Sumarised%20xls\PSA%20Pt%20Data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LocalData\Dropbox\Work\Active%20Research\LuPSMA-Ph2-Cohort2\PSA-Cohort2%20Latest%20v8-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LocalData\Dropbox\Work\Active%20Research\LuPSMA-Ph2-Cohort2\PSA-Cohort2%20Latest%20v02-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206002048"/>
        <c:axId val="206004224"/>
      </c:scatterChart>
      <c:valAx>
        <c:axId val="206002048"/>
        <c:scaling>
          <c:orientation val="minMax"/>
          <c:min val="-1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AU" b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Days from first cycle of treatment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206004224"/>
        <c:crosses val="autoZero"/>
        <c:crossBetween val="midCat"/>
      </c:valAx>
      <c:valAx>
        <c:axId val="2060042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AU" b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PSA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206002048"/>
        <c:crossesAt val="-100"/>
        <c:crossBetween val="midCat"/>
      </c:valAx>
    </c:plotArea>
    <c:plotVisOnly val="1"/>
    <c:dispBlanksAs val="span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'18'!$H$1</c:f>
              <c:strCache>
                <c:ptCount val="1"/>
                <c:pt idx="0">
                  <c:v>PSA (ug/L)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81-4AA7-B481-F9BA1A3278B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CD9D482-50A5-4ECA-9CBC-8BEB4D2015D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F681-4AA7-B481-F9BA1A3278B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FCD331E-7992-4383-98D5-2376149F5C8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F681-4AA7-B481-F9BA1A3278B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72787C3-7C26-41DE-A292-2CC6A88CF75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F681-4AA7-B481-F9BA1A3278B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3134A90F-9BB2-4CC3-A7BF-2A8A37FD77F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F681-4AA7-B481-F9BA1A3278B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5EB3B598-F43F-4717-9C98-3652FC5E03F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F681-4AA7-B481-F9BA1A3278B9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9600CA3F-41AF-471E-9A5B-C133E436F51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F681-4AA7-B481-F9BA1A3278B9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B5B237B1-108B-43D1-B6D4-0933F55F564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F681-4AA7-B481-F9BA1A3278B9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A149E8EC-5B9C-4D5C-8007-5796E16D2D1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F681-4AA7-B481-F9BA1A3278B9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F681-4AA7-B481-F9BA1A3278B9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2039968A-AE37-4EAC-85C9-D29780AC2DF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F681-4AA7-B481-F9BA1A3278B9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73FD04EF-0718-B04A-9C7B-BB893339FA2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F681-4AA7-B481-F9BA1A3278B9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8AA9F3C0-5C43-4385-B606-864C88875A9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F681-4AA7-B481-F9BA1A3278B9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56D91E26-230C-4E84-9A15-107D13FB79F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F681-4AA7-B481-F9BA1A3278B9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D7E3125B-3013-40E4-96F3-4D6BED555DD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F681-4AA7-B481-F9BA1A3278B9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FD1A8076-27E1-F446-BED7-474512FA39A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F681-4AA7-B481-F9BA1A3278B9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4BDAFD5E-CE34-42FE-A844-4DEB5252FDE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F681-4AA7-B481-F9BA1A3278B9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fld id="{E72E2A98-EC81-4F5F-8E75-B85F88B2131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F681-4AA7-B481-F9BA1A3278B9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fld id="{D9A04660-7C62-0A4D-B4C5-7E23B0765B5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2-F681-4AA7-B481-F9BA1A3278B9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fld id="{0E56EE61-CF5F-473D-90F7-7B5C3598ED3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F681-4AA7-B481-F9BA1A3278B9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fld id="{2A051F8B-0C2F-470F-8935-75A3025ABC1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F681-4AA7-B481-F9BA1A3278B9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fld id="{BFD8631F-3237-4ED1-8959-0684FE74E2C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F681-4AA7-B481-F9BA1A3278B9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fld id="{DB5AFD3E-4A12-4A12-ABBA-B7EE1EE559E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6-F681-4AA7-B481-F9BA1A3278B9}"/>
                </c:ext>
              </c:extLst>
            </c:dLbl>
            <c:dLbl>
              <c:idx val="23"/>
              <c:tx>
                <c:rich>
                  <a:bodyPr/>
                  <a:lstStyle/>
                  <a:p>
                    <a:fld id="{F3C1469B-D979-459F-AE67-66CA44D37AA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F681-4AA7-B481-F9BA1A3278B9}"/>
                </c:ext>
              </c:extLst>
            </c:dLbl>
            <c:dLbl>
              <c:idx val="24"/>
              <c:tx>
                <c:rich>
                  <a:bodyPr/>
                  <a:lstStyle/>
                  <a:p>
                    <a:fld id="{205AE720-FC3A-4A05-AEBE-38F8F987771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F681-4AA7-B481-F9BA1A3278B9}"/>
                </c:ext>
              </c:extLst>
            </c:dLbl>
            <c:dLbl>
              <c:idx val="25"/>
              <c:tx>
                <c:rich>
                  <a:bodyPr/>
                  <a:lstStyle/>
                  <a:p>
                    <a:fld id="{6BA82AC6-BA50-4D0A-ACD4-B047110ECAD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F681-4AA7-B481-F9BA1A3278B9}"/>
                </c:ext>
              </c:extLst>
            </c:dLbl>
            <c:dLbl>
              <c:idx val="26"/>
              <c:tx>
                <c:rich>
                  <a:bodyPr/>
                  <a:lstStyle/>
                  <a:p>
                    <a:fld id="{F0306A89-843A-4C0A-8492-59FED60863E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A-F681-4AA7-B481-F9BA1A3278B9}"/>
                </c:ext>
              </c:extLst>
            </c:dLbl>
            <c:dLbl>
              <c:idx val="27"/>
              <c:tx>
                <c:rich>
                  <a:bodyPr/>
                  <a:lstStyle/>
                  <a:p>
                    <a:fld id="{0B7019C9-B754-400F-B34C-C66D7900951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B-F681-4AA7-B481-F9BA1A3278B9}"/>
                </c:ext>
              </c:extLst>
            </c:dLbl>
            <c:dLbl>
              <c:idx val="28"/>
              <c:tx>
                <c:rich>
                  <a:bodyPr/>
                  <a:lstStyle/>
                  <a:p>
                    <a:fld id="{85F560EF-63BC-4797-8DC6-386D4AEA223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C-F681-4AA7-B481-F9BA1A3278B9}"/>
                </c:ext>
              </c:extLst>
            </c:dLbl>
            <c:dLbl>
              <c:idx val="29"/>
              <c:tx>
                <c:rich>
                  <a:bodyPr/>
                  <a:lstStyle/>
                  <a:p>
                    <a:fld id="{EB9AE948-7101-4127-AB45-D9D2A7D9C38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D-F681-4AA7-B481-F9BA1A3278B9}"/>
                </c:ext>
              </c:extLst>
            </c:dLbl>
            <c:dLbl>
              <c:idx val="30"/>
              <c:tx>
                <c:rich>
                  <a:bodyPr/>
                  <a:lstStyle/>
                  <a:p>
                    <a:fld id="{E5E904DA-C896-4DAD-AF36-3BF24AC4A04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E-F681-4AA7-B481-F9BA1A3278B9}"/>
                </c:ext>
              </c:extLst>
            </c:dLbl>
            <c:dLbl>
              <c:idx val="31"/>
              <c:tx>
                <c:rich>
                  <a:bodyPr/>
                  <a:lstStyle/>
                  <a:p>
                    <a:fld id="{AD5E0BAC-129A-4CAA-9719-4B545B06854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F-F681-4AA7-B481-F9BA1A3278B9}"/>
                </c:ext>
              </c:extLst>
            </c:dLbl>
            <c:dLbl>
              <c:idx val="32"/>
              <c:tx>
                <c:rich>
                  <a:bodyPr/>
                  <a:lstStyle/>
                  <a:p>
                    <a:fld id="{D4BF3977-A166-488B-BCF4-476FAF072A2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0-F681-4AA7-B481-F9BA1A3278B9}"/>
                </c:ext>
              </c:extLst>
            </c:dLbl>
            <c:dLbl>
              <c:idx val="33"/>
              <c:tx>
                <c:rich>
                  <a:bodyPr/>
                  <a:lstStyle/>
                  <a:p>
                    <a:fld id="{0376C208-D217-234B-9420-62C5FF15555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1-F681-4AA7-B481-F9BA1A3278B9}"/>
                </c:ext>
              </c:extLst>
            </c:dLbl>
            <c:dLbl>
              <c:idx val="34"/>
              <c:tx>
                <c:rich>
                  <a:bodyPr/>
                  <a:lstStyle/>
                  <a:p>
                    <a:fld id="{47F8C32D-8C5E-4E2C-BBF3-732246DB113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2-F681-4AA7-B481-F9BA1A3278B9}"/>
                </c:ext>
              </c:extLst>
            </c:dLbl>
            <c:dLbl>
              <c:idx val="35"/>
              <c:tx>
                <c:rich>
                  <a:bodyPr/>
                  <a:lstStyle/>
                  <a:p>
                    <a:fld id="{31BAA3AB-8FF1-47FF-B936-BC47B2CEDC0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3-F681-4AA7-B481-F9BA1A3278B9}"/>
                </c:ext>
              </c:extLst>
            </c:dLbl>
            <c:dLbl>
              <c:idx val="36"/>
              <c:tx>
                <c:rich>
                  <a:bodyPr/>
                  <a:lstStyle/>
                  <a:p>
                    <a:fld id="{38EC8C9F-7ADC-4476-9A68-DB9C9BE0347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4-F681-4AA7-B481-F9BA1A3278B9}"/>
                </c:ext>
              </c:extLst>
            </c:dLbl>
            <c:dLbl>
              <c:idx val="37"/>
              <c:tx>
                <c:rich>
                  <a:bodyPr/>
                  <a:lstStyle/>
                  <a:p>
                    <a:fld id="{3E02D95F-4BFF-4E63-B645-1EB8450423E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5-F681-4AA7-B481-F9BA1A3278B9}"/>
                </c:ext>
              </c:extLst>
            </c:dLbl>
            <c:dLbl>
              <c:idx val="38"/>
              <c:tx>
                <c:rich>
                  <a:bodyPr/>
                  <a:lstStyle/>
                  <a:p>
                    <a:fld id="{05FDFBD3-83CA-2B46-950C-8E5FA833908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6-F681-4AA7-B481-F9BA1A3278B9}"/>
                </c:ext>
              </c:extLst>
            </c:dLbl>
            <c:dLbl>
              <c:idx val="39"/>
              <c:tx>
                <c:rich>
                  <a:bodyPr/>
                  <a:lstStyle/>
                  <a:p>
                    <a:fld id="{8A1B49AE-7141-493C-9C4D-4647635E6A8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7-F681-4AA7-B481-F9BA1A3278B9}"/>
                </c:ext>
              </c:extLst>
            </c:dLbl>
            <c:dLbl>
              <c:idx val="40"/>
              <c:tx>
                <c:rich>
                  <a:bodyPr/>
                  <a:lstStyle/>
                  <a:p>
                    <a:fld id="{214D3175-D231-4391-83FB-4283F3C5413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8-F681-4AA7-B481-F9BA1A3278B9}"/>
                </c:ext>
              </c:extLst>
            </c:dLbl>
            <c:dLbl>
              <c:idx val="41"/>
              <c:tx>
                <c:rich>
                  <a:bodyPr/>
                  <a:lstStyle/>
                  <a:p>
                    <a:fld id="{F113AFDD-B126-C042-A177-5A952976E23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9-F681-4AA7-B481-F9BA1A3278B9}"/>
                </c:ext>
              </c:extLst>
            </c:dLbl>
            <c:dLbl>
              <c:idx val="42"/>
              <c:tx>
                <c:rich>
                  <a:bodyPr/>
                  <a:lstStyle/>
                  <a:p>
                    <a:fld id="{45738E8A-3663-48B4-85BC-1C255567AD6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A-F681-4AA7-B481-F9BA1A3278B9}"/>
                </c:ext>
              </c:extLst>
            </c:dLbl>
            <c:dLbl>
              <c:idx val="43"/>
              <c:tx>
                <c:rich>
                  <a:bodyPr/>
                  <a:lstStyle/>
                  <a:p>
                    <a:fld id="{8EC7E699-28FE-4F70-A0C3-4C6605BCB23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B-F681-4AA7-B481-F9BA1A3278B9}"/>
                </c:ext>
              </c:extLst>
            </c:dLbl>
            <c:dLbl>
              <c:idx val="44"/>
              <c:tx>
                <c:rich>
                  <a:bodyPr/>
                  <a:lstStyle/>
                  <a:p>
                    <a:fld id="{F57FBBC4-3272-4F61-B8D4-FAD09AB983F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C-F681-4AA7-B481-F9BA1A3278B9}"/>
                </c:ext>
              </c:extLst>
            </c:dLbl>
            <c:dLbl>
              <c:idx val="45"/>
              <c:tx>
                <c:rich>
                  <a:bodyPr/>
                  <a:lstStyle/>
                  <a:p>
                    <a:fld id="{32DB4F39-5F73-481C-B0BE-A07C4C729FD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D-F681-4AA7-B481-F9BA1A3278B9}"/>
                </c:ext>
              </c:extLst>
            </c:dLbl>
            <c:dLbl>
              <c:idx val="46"/>
              <c:tx>
                <c:rich>
                  <a:bodyPr/>
                  <a:lstStyle/>
                  <a:p>
                    <a:fld id="{D30D43B7-A6D2-4E31-A6B4-D0C76A10ADE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E-F681-4AA7-B481-F9BA1A3278B9}"/>
                </c:ext>
              </c:extLst>
            </c:dLbl>
            <c:dLbl>
              <c:idx val="47"/>
              <c:tx>
                <c:rich>
                  <a:bodyPr/>
                  <a:lstStyle/>
                  <a:p>
                    <a:fld id="{BF24D204-B0F4-43D8-ABB5-F73CC54D163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F-F681-4AA7-B481-F9BA1A3278B9}"/>
                </c:ext>
              </c:extLst>
            </c:dLbl>
            <c:dLbl>
              <c:idx val="48"/>
              <c:tx>
                <c:rich>
                  <a:bodyPr/>
                  <a:lstStyle/>
                  <a:p>
                    <a:fld id="{95DF053A-57EC-4C96-97BD-079831C4811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0-F681-4AA7-B481-F9BA1A3278B9}"/>
                </c:ext>
              </c:extLst>
            </c:dLbl>
            <c:dLbl>
              <c:idx val="49"/>
              <c:tx>
                <c:rich>
                  <a:bodyPr/>
                  <a:lstStyle/>
                  <a:p>
                    <a:fld id="{B8F10F8A-3C61-324B-85BE-2474CAAE2D1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1-F681-4AA7-B481-F9BA1A3278B9}"/>
                </c:ext>
              </c:extLst>
            </c:dLbl>
            <c:dLbl>
              <c:idx val="50"/>
              <c:tx>
                <c:rich>
                  <a:bodyPr/>
                  <a:lstStyle/>
                  <a:p>
                    <a:fld id="{72C605FF-2642-4630-9035-EB6A9337E65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2-F681-4AA7-B481-F9BA1A3278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'18'!$G$2:$G$52</c:f>
              <c:numCache>
                <c:formatCode>General</c:formatCode>
                <c:ptCount val="51"/>
                <c:pt idx="0">
                  <c:v>-9.0789473684210531</c:v>
                </c:pt>
                <c:pt idx="1">
                  <c:v>-8.4868421052631575</c:v>
                </c:pt>
                <c:pt idx="2">
                  <c:v>-6.4144736842105265</c:v>
                </c:pt>
                <c:pt idx="3">
                  <c:v>-5.4934210526315788</c:v>
                </c:pt>
                <c:pt idx="4">
                  <c:v>-4.6052631578947372</c:v>
                </c:pt>
                <c:pt idx="5">
                  <c:v>-3.4539473684210527</c:v>
                </c:pt>
                <c:pt idx="6">
                  <c:v>-2.4013157894736845</c:v>
                </c:pt>
                <c:pt idx="7">
                  <c:v>-1.4144736842105263</c:v>
                </c:pt>
                <c:pt idx="8">
                  <c:v>-0.32894736842105265</c:v>
                </c:pt>
                <c:pt idx="9">
                  <c:v>0</c:v>
                </c:pt>
                <c:pt idx="10">
                  <c:v>0.19736842105263158</c:v>
                </c:pt>
                <c:pt idx="11">
                  <c:v>0.92105263157894746</c:v>
                </c:pt>
                <c:pt idx="12">
                  <c:v>1.5131578947368423</c:v>
                </c:pt>
                <c:pt idx="13">
                  <c:v>1.9736842105263159</c:v>
                </c:pt>
                <c:pt idx="14">
                  <c:v>2.3026315789473686</c:v>
                </c:pt>
                <c:pt idx="15">
                  <c:v>2.763157894736842</c:v>
                </c:pt>
                <c:pt idx="16">
                  <c:v>3.1907894736842106</c:v>
                </c:pt>
                <c:pt idx="17">
                  <c:v>3.6842105263157898</c:v>
                </c:pt>
                <c:pt idx="18">
                  <c:v>4.1447368421052637</c:v>
                </c:pt>
                <c:pt idx="19">
                  <c:v>4.6052631578947372</c:v>
                </c:pt>
                <c:pt idx="20">
                  <c:v>6.8421052631578947</c:v>
                </c:pt>
                <c:pt idx="21">
                  <c:v>7.6315789473684212</c:v>
                </c:pt>
                <c:pt idx="22">
                  <c:v>8.9473684210526319</c:v>
                </c:pt>
                <c:pt idx="23">
                  <c:v>10.592105263157896</c:v>
                </c:pt>
                <c:pt idx="24">
                  <c:v>12.105263157894738</c:v>
                </c:pt>
                <c:pt idx="25">
                  <c:v>15</c:v>
                </c:pt>
                <c:pt idx="26">
                  <c:v>16.118421052631579</c:v>
                </c:pt>
                <c:pt idx="27">
                  <c:v>17.006578947368421</c:v>
                </c:pt>
                <c:pt idx="28">
                  <c:v>18.618421052631579</c:v>
                </c:pt>
                <c:pt idx="29">
                  <c:v>20.197368421052634</c:v>
                </c:pt>
                <c:pt idx="30">
                  <c:v>20.855263157894736</c:v>
                </c:pt>
                <c:pt idx="31">
                  <c:v>21.217105263157897</c:v>
                </c:pt>
                <c:pt idx="32">
                  <c:v>21.842105263157897</c:v>
                </c:pt>
                <c:pt idx="33">
                  <c:v>22.5</c:v>
                </c:pt>
                <c:pt idx="34">
                  <c:v>22.92763157894737</c:v>
                </c:pt>
                <c:pt idx="35">
                  <c:v>25.986842105263158</c:v>
                </c:pt>
                <c:pt idx="36">
                  <c:v>26.48026315789474</c:v>
                </c:pt>
                <c:pt idx="37">
                  <c:v>26.940789473684212</c:v>
                </c:pt>
                <c:pt idx="38">
                  <c:v>27.401315789473685</c:v>
                </c:pt>
                <c:pt idx="39">
                  <c:v>28.223684210526319</c:v>
                </c:pt>
                <c:pt idx="40">
                  <c:v>28.55263157894737</c:v>
                </c:pt>
                <c:pt idx="41">
                  <c:v>28.98026315789474</c:v>
                </c:pt>
                <c:pt idx="42">
                  <c:v>29.473684210526319</c:v>
                </c:pt>
                <c:pt idx="43">
                  <c:v>31.940789473684212</c:v>
                </c:pt>
                <c:pt idx="44">
                  <c:v>32.039473684210527</c:v>
                </c:pt>
                <c:pt idx="45">
                  <c:v>32.434210526315788</c:v>
                </c:pt>
                <c:pt idx="46">
                  <c:v>36.05263157894737</c:v>
                </c:pt>
                <c:pt idx="47">
                  <c:v>36.546052631578952</c:v>
                </c:pt>
                <c:pt idx="48">
                  <c:v>37.10526315789474</c:v>
                </c:pt>
                <c:pt idx="49">
                  <c:v>38.026315789473685</c:v>
                </c:pt>
                <c:pt idx="50">
                  <c:v>38.585526315789473</c:v>
                </c:pt>
              </c:numCache>
            </c:numRef>
          </c:xVal>
          <c:yVal>
            <c:numRef>
              <c:f>'18'!$H$2:$H$52</c:f>
              <c:numCache>
                <c:formatCode>General</c:formatCode>
                <c:ptCount val="51"/>
                <c:pt idx="0">
                  <c:v>11.1</c:v>
                </c:pt>
                <c:pt idx="1">
                  <c:v>7.5</c:v>
                </c:pt>
                <c:pt idx="2">
                  <c:v>2.6</c:v>
                </c:pt>
                <c:pt idx="3">
                  <c:v>4.0999999999999996</c:v>
                </c:pt>
                <c:pt idx="4">
                  <c:v>5</c:v>
                </c:pt>
                <c:pt idx="5">
                  <c:v>9.3000000000000007</c:v>
                </c:pt>
                <c:pt idx="6">
                  <c:v>16.899999999999999</c:v>
                </c:pt>
                <c:pt idx="7">
                  <c:v>31.1</c:v>
                </c:pt>
                <c:pt idx="8">
                  <c:v>38</c:v>
                </c:pt>
                <c:pt idx="10">
                  <c:v>73.900000000000006</c:v>
                </c:pt>
                <c:pt idx="11">
                  <c:v>94.3</c:v>
                </c:pt>
                <c:pt idx="12">
                  <c:v>13.1</c:v>
                </c:pt>
                <c:pt idx="13">
                  <c:v>6.3</c:v>
                </c:pt>
                <c:pt idx="14">
                  <c:v>7.1</c:v>
                </c:pt>
                <c:pt idx="15">
                  <c:v>2.6</c:v>
                </c:pt>
                <c:pt idx="16">
                  <c:v>2</c:v>
                </c:pt>
                <c:pt idx="17">
                  <c:v>1.9</c:v>
                </c:pt>
                <c:pt idx="18">
                  <c:v>0.7</c:v>
                </c:pt>
                <c:pt idx="19">
                  <c:v>0.45</c:v>
                </c:pt>
                <c:pt idx="20">
                  <c:v>0.2</c:v>
                </c:pt>
                <c:pt idx="21">
                  <c:v>0.25</c:v>
                </c:pt>
                <c:pt idx="22">
                  <c:v>0.19</c:v>
                </c:pt>
                <c:pt idx="23">
                  <c:v>0.16</c:v>
                </c:pt>
                <c:pt idx="24">
                  <c:v>0.12</c:v>
                </c:pt>
                <c:pt idx="25">
                  <c:v>0.38</c:v>
                </c:pt>
                <c:pt idx="26">
                  <c:v>0.68</c:v>
                </c:pt>
                <c:pt idx="27">
                  <c:v>1.1000000000000001</c:v>
                </c:pt>
                <c:pt idx="28">
                  <c:v>2.7</c:v>
                </c:pt>
                <c:pt idx="29">
                  <c:v>9.69</c:v>
                </c:pt>
                <c:pt idx="30">
                  <c:v>10.5</c:v>
                </c:pt>
                <c:pt idx="31">
                  <c:v>18.899999999999999</c:v>
                </c:pt>
                <c:pt idx="32">
                  <c:v>33.9</c:v>
                </c:pt>
                <c:pt idx="33">
                  <c:v>10.199999999999999</c:v>
                </c:pt>
                <c:pt idx="34">
                  <c:v>5.2</c:v>
                </c:pt>
                <c:pt idx="35">
                  <c:v>13.3</c:v>
                </c:pt>
                <c:pt idx="36">
                  <c:v>33.200000000000003</c:v>
                </c:pt>
                <c:pt idx="37">
                  <c:v>49.6</c:v>
                </c:pt>
                <c:pt idx="38">
                  <c:v>24.3</c:v>
                </c:pt>
                <c:pt idx="39">
                  <c:v>16.89</c:v>
                </c:pt>
                <c:pt idx="40">
                  <c:v>7.35</c:v>
                </c:pt>
                <c:pt idx="41">
                  <c:v>2.7</c:v>
                </c:pt>
                <c:pt idx="42">
                  <c:v>1.5</c:v>
                </c:pt>
                <c:pt idx="43">
                  <c:v>0.75</c:v>
                </c:pt>
                <c:pt idx="44">
                  <c:v>0.68</c:v>
                </c:pt>
                <c:pt idx="45">
                  <c:v>0.91</c:v>
                </c:pt>
                <c:pt idx="46">
                  <c:v>9.5</c:v>
                </c:pt>
                <c:pt idx="47">
                  <c:v>15.8</c:v>
                </c:pt>
                <c:pt idx="48">
                  <c:v>17.2</c:v>
                </c:pt>
                <c:pt idx="49">
                  <c:v>9.8000000000000007</c:v>
                </c:pt>
                <c:pt idx="50">
                  <c:v>5.8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datalabelsRange>
                <c15:f>'18'!$I$1:$I$52</c15:f>
                <c15:dlblRangeCache>
                  <c:ptCount val="52"/>
                  <c:pt idx="0">
                    <c:v>Event</c:v>
                  </c:pt>
                  <c:pt idx="11">
                    <c:v>* LuPSMA</c:v>
                  </c:pt>
                  <c:pt idx="15">
                    <c:v>*</c:v>
                  </c:pt>
                  <c:pt idx="18">
                    <c:v>*</c:v>
                  </c:pt>
                  <c:pt idx="33">
                    <c:v>*</c:v>
                  </c:pt>
                  <c:pt idx="38">
                    <c:v>*</c:v>
                  </c:pt>
                  <c:pt idx="41">
                    <c:v>*</c:v>
                  </c:pt>
                  <c:pt idx="49">
                    <c:v>*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33-F681-4AA7-B481-F9BA1A3278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6993288"/>
        <c:axId val="606990664"/>
      </c:scatterChart>
      <c:valAx>
        <c:axId val="606993288"/>
        <c:scaling>
          <c:orientation val="minMax"/>
          <c:max val="40"/>
          <c:min val="-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6990664"/>
        <c:crosses val="autoZero"/>
        <c:crossBetween val="midCat"/>
      </c:valAx>
      <c:valAx>
        <c:axId val="60699066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6993288"/>
        <c:crossesAt val="-10"/>
        <c:crossBetween val="midCat"/>
      </c:valAx>
      <c:spPr>
        <a:noFill/>
        <a:ln>
          <a:noFill/>
        </a:ln>
        <a:effectLst/>
      </c:spPr>
    </c:plotArea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'18'!$I$1</c:f>
              <c:strCache>
                <c:ptCount val="1"/>
                <c:pt idx="0">
                  <c:v>PSA (ug/L)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911-44AF-B24D-69D053BDE09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78385FF-6E89-4CB2-B976-3EDEAC77FC5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5911-44AF-B24D-69D053BDE09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93D9E53-BB1F-4BCF-B4EC-EEF7774B2DB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5911-44AF-B24D-69D053BDE09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40167D7-3EB1-4536-B844-0105A741A50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5911-44AF-B24D-69D053BDE09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BA7DC57-CAF4-4E17-9C49-1DF8731B3E6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5911-44AF-B24D-69D053BDE09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E246DD07-CFB7-40D5-A62A-FE2A348CC99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5911-44AF-B24D-69D053BDE09B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0990EA15-3354-4854-A24F-399B35BD8D0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5911-44AF-B24D-69D053BDE09B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49E4C35C-5C08-4AE3-B70A-314D78321B1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5911-44AF-B24D-69D053BDE09B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27D9B6FD-AD95-4A55-9A78-B38BC9CEBCF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5911-44AF-B24D-69D053BDE09B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endParaRPr lang="en-A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5911-44AF-B24D-69D053BDE09B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52D342CA-83F8-4789-BF87-1E1E7AD2163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5911-44AF-B24D-69D053BDE09B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29142026-94E0-5048-AD7D-E873E5CF582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5911-44AF-B24D-69D053BDE09B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CF4B2D4E-463F-411B-895A-49D9BD087E1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5911-44AF-B24D-69D053BDE09B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477AC201-4818-4FE1-9680-2FA0771EDD8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5911-44AF-B24D-69D053BDE09B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2512D11A-60A8-4FA9-ACBE-5E8B60C13B3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5911-44AF-B24D-69D053BDE09B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42BF504A-71BA-2B45-8293-39D8CE55F9D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5911-44AF-B24D-69D053BDE09B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7B2D1FC8-3619-4E4D-9F03-A2DDABBD5DE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5911-44AF-B24D-69D053BDE09B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fld id="{EB4A893E-F0E7-4DA1-B1A8-835B8DDE1C2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5911-44AF-B24D-69D053BDE09B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fld id="{EC92D3A1-96DC-034E-914B-0C93D9462A1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2-5911-44AF-B24D-69D053BDE09B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fld id="{4A627D71-236B-4F40-AEB6-A55036009AD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5911-44AF-B24D-69D053BDE09B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fld id="{FE1368B7-DB72-4E1B-8075-01968FCDED0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5911-44AF-B24D-69D053BDE09B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fld id="{B8D69D4E-83F7-403F-9960-4A2398D1FD7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5911-44AF-B24D-69D053BDE09B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fld id="{09F6322B-FF11-41C2-B3AA-5FC54C432A1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6-5911-44AF-B24D-69D053BDE09B}"/>
                </c:ext>
              </c:extLst>
            </c:dLbl>
            <c:dLbl>
              <c:idx val="23"/>
              <c:tx>
                <c:rich>
                  <a:bodyPr/>
                  <a:lstStyle/>
                  <a:p>
                    <a:fld id="{5D64913A-C28F-44EE-AEC1-FD4F44330C2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5911-44AF-B24D-69D053BDE09B}"/>
                </c:ext>
              </c:extLst>
            </c:dLbl>
            <c:dLbl>
              <c:idx val="24"/>
              <c:tx>
                <c:rich>
                  <a:bodyPr/>
                  <a:lstStyle/>
                  <a:p>
                    <a:fld id="{44AE2AA4-4CDF-45DB-8BEA-D047A13D181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5911-44AF-B24D-69D053BDE09B}"/>
                </c:ext>
              </c:extLst>
            </c:dLbl>
            <c:dLbl>
              <c:idx val="25"/>
              <c:tx>
                <c:rich>
                  <a:bodyPr/>
                  <a:lstStyle/>
                  <a:p>
                    <a:fld id="{3F7911AA-C037-4897-9589-7C14E5B4F86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5911-44AF-B24D-69D053BDE09B}"/>
                </c:ext>
              </c:extLst>
            </c:dLbl>
            <c:dLbl>
              <c:idx val="26"/>
              <c:tx>
                <c:rich>
                  <a:bodyPr/>
                  <a:lstStyle/>
                  <a:p>
                    <a:fld id="{9ABBD873-7666-445D-A08B-FE3A5E2F152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A-5911-44AF-B24D-69D053BDE09B}"/>
                </c:ext>
              </c:extLst>
            </c:dLbl>
            <c:dLbl>
              <c:idx val="27"/>
              <c:tx>
                <c:rich>
                  <a:bodyPr/>
                  <a:lstStyle/>
                  <a:p>
                    <a:fld id="{C82F95CE-A00C-44E2-9351-136C6D0CCCB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B-5911-44AF-B24D-69D053BDE09B}"/>
                </c:ext>
              </c:extLst>
            </c:dLbl>
            <c:dLbl>
              <c:idx val="28"/>
              <c:tx>
                <c:rich>
                  <a:bodyPr/>
                  <a:lstStyle/>
                  <a:p>
                    <a:fld id="{42C31785-B818-4B36-8930-0D14A918BD0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C-5911-44AF-B24D-69D053BDE09B}"/>
                </c:ext>
              </c:extLst>
            </c:dLbl>
            <c:dLbl>
              <c:idx val="29"/>
              <c:tx>
                <c:rich>
                  <a:bodyPr/>
                  <a:lstStyle/>
                  <a:p>
                    <a:fld id="{ACB0EA36-54B0-4B51-B8CA-F9AF156FA5D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D-5911-44AF-B24D-69D053BDE09B}"/>
                </c:ext>
              </c:extLst>
            </c:dLbl>
            <c:dLbl>
              <c:idx val="30"/>
              <c:tx>
                <c:rich>
                  <a:bodyPr/>
                  <a:lstStyle/>
                  <a:p>
                    <a:fld id="{C2ADBA0A-A176-4E85-9BF4-147EF8F6FC5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E-5911-44AF-B24D-69D053BDE09B}"/>
                </c:ext>
              </c:extLst>
            </c:dLbl>
            <c:dLbl>
              <c:idx val="31"/>
              <c:tx>
                <c:rich>
                  <a:bodyPr/>
                  <a:lstStyle/>
                  <a:p>
                    <a:fld id="{0624A296-F9D7-4027-8851-22187CAC3EB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F-5911-44AF-B24D-69D053BDE09B}"/>
                </c:ext>
              </c:extLst>
            </c:dLbl>
            <c:dLbl>
              <c:idx val="32"/>
              <c:tx>
                <c:rich>
                  <a:bodyPr/>
                  <a:lstStyle/>
                  <a:p>
                    <a:fld id="{4189ED1B-DB80-4568-95EE-451810C0443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0-5911-44AF-B24D-69D053BDE09B}"/>
                </c:ext>
              </c:extLst>
            </c:dLbl>
            <c:dLbl>
              <c:idx val="33"/>
              <c:tx>
                <c:rich>
                  <a:bodyPr/>
                  <a:lstStyle/>
                  <a:p>
                    <a:fld id="{05C9B41F-8799-F547-AC10-408FE7606CE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1-5911-44AF-B24D-69D053BDE09B}"/>
                </c:ext>
              </c:extLst>
            </c:dLbl>
            <c:dLbl>
              <c:idx val="34"/>
              <c:tx>
                <c:rich>
                  <a:bodyPr/>
                  <a:lstStyle/>
                  <a:p>
                    <a:fld id="{F9994E05-A65A-4087-B89D-ADFBBFF5BBF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2-5911-44AF-B24D-69D053BDE09B}"/>
                </c:ext>
              </c:extLst>
            </c:dLbl>
            <c:dLbl>
              <c:idx val="35"/>
              <c:tx>
                <c:rich>
                  <a:bodyPr/>
                  <a:lstStyle/>
                  <a:p>
                    <a:fld id="{1525B6C8-D686-46B7-B70E-A1AF65DD8A2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3-5911-44AF-B24D-69D053BDE09B}"/>
                </c:ext>
              </c:extLst>
            </c:dLbl>
            <c:dLbl>
              <c:idx val="36"/>
              <c:tx>
                <c:rich>
                  <a:bodyPr/>
                  <a:lstStyle/>
                  <a:p>
                    <a:fld id="{EBCEDDA0-4112-495A-8B03-30F6E9A079E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4-5911-44AF-B24D-69D053BDE09B}"/>
                </c:ext>
              </c:extLst>
            </c:dLbl>
            <c:dLbl>
              <c:idx val="37"/>
              <c:tx>
                <c:rich>
                  <a:bodyPr/>
                  <a:lstStyle/>
                  <a:p>
                    <a:fld id="{A83775C4-4EA1-492A-A5EA-3B0B58C688C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5-5911-44AF-B24D-69D053BDE09B}"/>
                </c:ext>
              </c:extLst>
            </c:dLbl>
            <c:dLbl>
              <c:idx val="38"/>
              <c:tx>
                <c:rich>
                  <a:bodyPr/>
                  <a:lstStyle/>
                  <a:p>
                    <a:fld id="{EDAEA32B-2621-034A-A530-9C98042476D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6-5911-44AF-B24D-69D053BDE09B}"/>
                </c:ext>
              </c:extLst>
            </c:dLbl>
            <c:dLbl>
              <c:idx val="39"/>
              <c:tx>
                <c:rich>
                  <a:bodyPr/>
                  <a:lstStyle/>
                  <a:p>
                    <a:fld id="{A723443C-4087-469F-9C4B-384608D4EB4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7-5911-44AF-B24D-69D053BDE09B}"/>
                </c:ext>
              </c:extLst>
            </c:dLbl>
            <c:dLbl>
              <c:idx val="40"/>
              <c:tx>
                <c:rich>
                  <a:bodyPr/>
                  <a:lstStyle/>
                  <a:p>
                    <a:fld id="{F40296DD-44DC-4265-9223-8640C87035D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8-5911-44AF-B24D-69D053BDE09B}"/>
                </c:ext>
              </c:extLst>
            </c:dLbl>
            <c:dLbl>
              <c:idx val="41"/>
              <c:tx>
                <c:rich>
                  <a:bodyPr/>
                  <a:lstStyle/>
                  <a:p>
                    <a:fld id="{94501A77-8520-2047-BE10-3BF8BB2934D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9-5911-44AF-B24D-69D053BDE09B}"/>
                </c:ext>
              </c:extLst>
            </c:dLbl>
            <c:dLbl>
              <c:idx val="42"/>
              <c:tx>
                <c:rich>
                  <a:bodyPr/>
                  <a:lstStyle/>
                  <a:p>
                    <a:fld id="{0F83DA25-435D-4939-884E-AB6BE9CAB23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A-5911-44AF-B24D-69D053BDE09B}"/>
                </c:ext>
              </c:extLst>
            </c:dLbl>
            <c:dLbl>
              <c:idx val="43"/>
              <c:tx>
                <c:rich>
                  <a:bodyPr/>
                  <a:lstStyle/>
                  <a:p>
                    <a:fld id="{72121DFA-C4B4-4697-87A5-07576BF6EB8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B-5911-44AF-B24D-69D053BDE09B}"/>
                </c:ext>
              </c:extLst>
            </c:dLbl>
            <c:dLbl>
              <c:idx val="44"/>
              <c:tx>
                <c:rich>
                  <a:bodyPr/>
                  <a:lstStyle/>
                  <a:p>
                    <a:fld id="{B3552D69-DAE8-4E16-9258-1E53DCB54ED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C-5911-44AF-B24D-69D053BDE09B}"/>
                </c:ext>
              </c:extLst>
            </c:dLbl>
            <c:dLbl>
              <c:idx val="45"/>
              <c:tx>
                <c:rich>
                  <a:bodyPr/>
                  <a:lstStyle/>
                  <a:p>
                    <a:fld id="{5A23103A-B075-4E49-A4E3-B5020E07361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D-5911-44AF-B24D-69D053BDE09B}"/>
                </c:ext>
              </c:extLst>
            </c:dLbl>
            <c:dLbl>
              <c:idx val="46"/>
              <c:tx>
                <c:rich>
                  <a:bodyPr/>
                  <a:lstStyle/>
                  <a:p>
                    <a:fld id="{DA942EBB-F8B4-4FFE-9CD0-4444103D531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E-5911-44AF-B24D-69D053BDE09B}"/>
                </c:ext>
              </c:extLst>
            </c:dLbl>
            <c:dLbl>
              <c:idx val="47"/>
              <c:tx>
                <c:rich>
                  <a:bodyPr/>
                  <a:lstStyle/>
                  <a:p>
                    <a:fld id="{F7A9D149-53A1-4532-843A-F9BE530FE3C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F-5911-44AF-B24D-69D053BDE09B}"/>
                </c:ext>
              </c:extLst>
            </c:dLbl>
            <c:dLbl>
              <c:idx val="48"/>
              <c:tx>
                <c:rich>
                  <a:bodyPr/>
                  <a:lstStyle/>
                  <a:p>
                    <a:fld id="{D72AC670-17C9-479D-B6CB-D29666040B0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0-5911-44AF-B24D-69D053BDE09B}"/>
                </c:ext>
              </c:extLst>
            </c:dLbl>
            <c:dLbl>
              <c:idx val="49"/>
              <c:tx>
                <c:rich>
                  <a:bodyPr/>
                  <a:lstStyle/>
                  <a:p>
                    <a:endParaRPr lang="en-A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1-5911-44AF-B24D-69D053BDE09B}"/>
                </c:ext>
              </c:extLst>
            </c:dLbl>
            <c:dLbl>
              <c:idx val="50"/>
              <c:tx>
                <c:rich>
                  <a:bodyPr/>
                  <a:lstStyle/>
                  <a:p>
                    <a:fld id="{950719A0-1739-40A8-A780-4433F49694E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2-5911-44AF-B24D-69D053BDE09B}"/>
                </c:ext>
              </c:extLst>
            </c:dLbl>
            <c:dLbl>
              <c:idx val="51"/>
              <c:tx>
                <c:rich>
                  <a:bodyPr/>
                  <a:lstStyle/>
                  <a:p>
                    <a:fld id="{80E8A4E8-2F61-4032-A9DA-3D10D5AF589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3-5911-44AF-B24D-69D053BDE09B}"/>
                </c:ext>
              </c:extLst>
            </c:dLbl>
            <c:dLbl>
              <c:idx val="52"/>
              <c:tx>
                <c:rich>
                  <a:bodyPr/>
                  <a:lstStyle/>
                  <a:p>
                    <a:fld id="{4E58C9A3-B3EA-4275-A7BB-DEB5B5D175F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4-5911-44AF-B24D-69D053BDE09B}"/>
                </c:ext>
              </c:extLst>
            </c:dLbl>
            <c:dLbl>
              <c:idx val="53"/>
              <c:tx>
                <c:rich>
                  <a:bodyPr/>
                  <a:lstStyle/>
                  <a:p>
                    <a:fld id="{6C5D1DE0-8C93-4A91-BAF8-01B08B06701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5-5911-44AF-B24D-69D053BDE09B}"/>
                </c:ext>
              </c:extLst>
            </c:dLbl>
            <c:dLbl>
              <c:idx val="54"/>
              <c:tx>
                <c:rich>
                  <a:bodyPr/>
                  <a:lstStyle/>
                  <a:p>
                    <a:fld id="{3246A798-0704-47E7-A4F4-FFA13C1BDDA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6-5911-44AF-B24D-69D053BDE09B}"/>
                </c:ext>
              </c:extLst>
            </c:dLbl>
            <c:dLbl>
              <c:idx val="55"/>
              <c:tx>
                <c:rich>
                  <a:bodyPr/>
                  <a:lstStyle/>
                  <a:p>
                    <a:fld id="{3170BD8C-A290-4D1E-934A-B7876282965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7-5911-44AF-B24D-69D053BDE09B}"/>
                </c:ext>
              </c:extLst>
            </c:dLbl>
            <c:dLbl>
              <c:idx val="56"/>
              <c:tx>
                <c:rich>
                  <a:bodyPr/>
                  <a:lstStyle/>
                  <a:p>
                    <a:endParaRPr lang="en-A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8-5911-44AF-B24D-69D053BDE09B}"/>
                </c:ext>
              </c:extLst>
            </c:dLbl>
            <c:dLbl>
              <c:idx val="57"/>
              <c:tx>
                <c:rich>
                  <a:bodyPr/>
                  <a:lstStyle/>
                  <a:p>
                    <a:fld id="{427FE644-21A1-4D6C-8CC5-DD7EFC54BF4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9-5911-44AF-B24D-69D053BDE09B}"/>
                </c:ext>
              </c:extLst>
            </c:dLbl>
            <c:dLbl>
              <c:idx val="58"/>
              <c:tx>
                <c:rich>
                  <a:bodyPr/>
                  <a:lstStyle/>
                  <a:p>
                    <a:fld id="{59BDE677-8A53-430D-A695-EEE8E0456A5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A-5911-44AF-B24D-69D053BDE09B}"/>
                </c:ext>
              </c:extLst>
            </c:dLbl>
            <c:dLbl>
              <c:idx val="59"/>
              <c:tx>
                <c:rich>
                  <a:bodyPr/>
                  <a:lstStyle/>
                  <a:p>
                    <a:fld id="{64D2585D-1ACC-45F2-B91B-F28C2DC91EB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B-5911-44AF-B24D-69D053BDE0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'18'!$H$2:$H$61</c:f>
              <c:numCache>
                <c:formatCode>General</c:formatCode>
                <c:ptCount val="60"/>
                <c:pt idx="0">
                  <c:v>-9.0789473684210531</c:v>
                </c:pt>
                <c:pt idx="1">
                  <c:v>-8.4868421052631575</c:v>
                </c:pt>
                <c:pt idx="2">
                  <c:v>-6.4144736842105265</c:v>
                </c:pt>
                <c:pt idx="3">
                  <c:v>-5.4934210526315788</c:v>
                </c:pt>
                <c:pt idx="4">
                  <c:v>-4.6052631578947372</c:v>
                </c:pt>
                <c:pt idx="5">
                  <c:v>-3.4539473684210527</c:v>
                </c:pt>
                <c:pt idx="6">
                  <c:v>-2.4013157894736845</c:v>
                </c:pt>
                <c:pt idx="7">
                  <c:v>-1.4144736842105263</c:v>
                </c:pt>
                <c:pt idx="8">
                  <c:v>-0.32894736842105265</c:v>
                </c:pt>
                <c:pt idx="9">
                  <c:v>0</c:v>
                </c:pt>
                <c:pt idx="10">
                  <c:v>0.19736842105263158</c:v>
                </c:pt>
                <c:pt idx="11">
                  <c:v>0.92105263157894746</c:v>
                </c:pt>
                <c:pt idx="12">
                  <c:v>1.5131578947368423</c:v>
                </c:pt>
                <c:pt idx="13">
                  <c:v>1.9736842105263159</c:v>
                </c:pt>
                <c:pt idx="14">
                  <c:v>2.3026315789473686</c:v>
                </c:pt>
                <c:pt idx="15">
                  <c:v>2.763157894736842</c:v>
                </c:pt>
                <c:pt idx="16">
                  <c:v>3.1907894736842106</c:v>
                </c:pt>
                <c:pt idx="17">
                  <c:v>3.6842105263157898</c:v>
                </c:pt>
                <c:pt idx="18">
                  <c:v>4.1447368421052637</c:v>
                </c:pt>
                <c:pt idx="19">
                  <c:v>4.6052631578947372</c:v>
                </c:pt>
                <c:pt idx="20">
                  <c:v>6.8421052631578947</c:v>
                </c:pt>
                <c:pt idx="21">
                  <c:v>7.6315789473684212</c:v>
                </c:pt>
                <c:pt idx="22">
                  <c:v>8.9473684210526319</c:v>
                </c:pt>
                <c:pt idx="23">
                  <c:v>10.592105263157896</c:v>
                </c:pt>
                <c:pt idx="24">
                  <c:v>12.105263157894738</c:v>
                </c:pt>
                <c:pt idx="25">
                  <c:v>15</c:v>
                </c:pt>
                <c:pt idx="26">
                  <c:v>16.118421052631579</c:v>
                </c:pt>
                <c:pt idx="27">
                  <c:v>17.006578947368421</c:v>
                </c:pt>
                <c:pt idx="28">
                  <c:v>18.618421052631579</c:v>
                </c:pt>
                <c:pt idx="29">
                  <c:v>20.197368421052634</c:v>
                </c:pt>
                <c:pt idx="30">
                  <c:v>20.855263157894736</c:v>
                </c:pt>
                <c:pt idx="31">
                  <c:v>21.217105263157897</c:v>
                </c:pt>
                <c:pt idx="32">
                  <c:v>21.842105263157897</c:v>
                </c:pt>
                <c:pt idx="33">
                  <c:v>22.5</c:v>
                </c:pt>
                <c:pt idx="34">
                  <c:v>22.92763157894737</c:v>
                </c:pt>
                <c:pt idx="35">
                  <c:v>25.986842105263158</c:v>
                </c:pt>
                <c:pt idx="36">
                  <c:v>26.48026315789474</c:v>
                </c:pt>
                <c:pt idx="37">
                  <c:v>26.940789473684212</c:v>
                </c:pt>
                <c:pt idx="38">
                  <c:v>27.401315789473685</c:v>
                </c:pt>
                <c:pt idx="39">
                  <c:v>28.223684210526319</c:v>
                </c:pt>
                <c:pt idx="40">
                  <c:v>28.55263157894737</c:v>
                </c:pt>
                <c:pt idx="41">
                  <c:v>28.98026315789474</c:v>
                </c:pt>
                <c:pt idx="42">
                  <c:v>29.473684210526319</c:v>
                </c:pt>
                <c:pt idx="43">
                  <c:v>31.940789473684212</c:v>
                </c:pt>
                <c:pt idx="44">
                  <c:v>32.039473684210527</c:v>
                </c:pt>
                <c:pt idx="45">
                  <c:v>32.434210526315788</c:v>
                </c:pt>
                <c:pt idx="46">
                  <c:v>36.05263157894737</c:v>
                </c:pt>
                <c:pt idx="47">
                  <c:v>36.546052631578952</c:v>
                </c:pt>
                <c:pt idx="48">
                  <c:v>37.10526315789474</c:v>
                </c:pt>
                <c:pt idx="49">
                  <c:v>37.53289473684211</c:v>
                </c:pt>
                <c:pt idx="50">
                  <c:v>38.026315789473685</c:v>
                </c:pt>
                <c:pt idx="51">
                  <c:v>38.585526315789473</c:v>
                </c:pt>
                <c:pt idx="52">
                  <c:v>40.559210526315795</c:v>
                </c:pt>
                <c:pt idx="53">
                  <c:v>42.171052631578952</c:v>
                </c:pt>
                <c:pt idx="54">
                  <c:v>44.013157894736842</c:v>
                </c:pt>
                <c:pt idx="55">
                  <c:v>44.835526315789473</c:v>
                </c:pt>
                <c:pt idx="56">
                  <c:v>45.131578947368425</c:v>
                </c:pt>
                <c:pt idx="57">
                  <c:v>46.085526315789473</c:v>
                </c:pt>
                <c:pt idx="58">
                  <c:v>46.973684210526315</c:v>
                </c:pt>
                <c:pt idx="59">
                  <c:v>48.388157894736842</c:v>
                </c:pt>
              </c:numCache>
            </c:numRef>
          </c:xVal>
          <c:yVal>
            <c:numRef>
              <c:f>'18'!$I$2:$I$61</c:f>
              <c:numCache>
                <c:formatCode>General</c:formatCode>
                <c:ptCount val="60"/>
                <c:pt idx="0">
                  <c:v>11.1</c:v>
                </c:pt>
                <c:pt idx="1">
                  <c:v>7.5</c:v>
                </c:pt>
                <c:pt idx="2">
                  <c:v>2.6</c:v>
                </c:pt>
                <c:pt idx="3">
                  <c:v>4.0999999999999996</c:v>
                </c:pt>
                <c:pt idx="4">
                  <c:v>5</c:v>
                </c:pt>
                <c:pt idx="5">
                  <c:v>9.3000000000000007</c:v>
                </c:pt>
                <c:pt idx="6">
                  <c:v>16.899999999999999</c:v>
                </c:pt>
                <c:pt idx="7">
                  <c:v>31.1</c:v>
                </c:pt>
                <c:pt idx="8">
                  <c:v>38</c:v>
                </c:pt>
                <c:pt idx="10">
                  <c:v>73.900000000000006</c:v>
                </c:pt>
                <c:pt idx="11">
                  <c:v>94.3</c:v>
                </c:pt>
                <c:pt idx="12">
                  <c:v>13.1</c:v>
                </c:pt>
                <c:pt idx="13">
                  <c:v>6.3</c:v>
                </c:pt>
                <c:pt idx="14">
                  <c:v>7.1</c:v>
                </c:pt>
                <c:pt idx="15">
                  <c:v>2.6</c:v>
                </c:pt>
                <c:pt idx="16">
                  <c:v>2</c:v>
                </c:pt>
                <c:pt idx="17">
                  <c:v>1.9</c:v>
                </c:pt>
                <c:pt idx="18">
                  <c:v>0.7</c:v>
                </c:pt>
                <c:pt idx="19">
                  <c:v>0.45</c:v>
                </c:pt>
                <c:pt idx="20">
                  <c:v>0.2</c:v>
                </c:pt>
                <c:pt idx="21">
                  <c:v>0.25</c:v>
                </c:pt>
                <c:pt idx="22">
                  <c:v>0.19</c:v>
                </c:pt>
                <c:pt idx="23">
                  <c:v>0.16</c:v>
                </c:pt>
                <c:pt idx="24">
                  <c:v>0.12</c:v>
                </c:pt>
                <c:pt idx="25">
                  <c:v>0.38</c:v>
                </c:pt>
                <c:pt idx="26">
                  <c:v>0.68</c:v>
                </c:pt>
                <c:pt idx="27">
                  <c:v>1.1000000000000001</c:v>
                </c:pt>
                <c:pt idx="28">
                  <c:v>2.7</c:v>
                </c:pt>
                <c:pt idx="29">
                  <c:v>9.69</c:v>
                </c:pt>
                <c:pt idx="30">
                  <c:v>10.5</c:v>
                </c:pt>
                <c:pt idx="31">
                  <c:v>18.899999999999999</c:v>
                </c:pt>
                <c:pt idx="32">
                  <c:v>33.9</c:v>
                </c:pt>
                <c:pt idx="33">
                  <c:v>10.199999999999999</c:v>
                </c:pt>
                <c:pt idx="34">
                  <c:v>5.2</c:v>
                </c:pt>
                <c:pt idx="35">
                  <c:v>13.3</c:v>
                </c:pt>
                <c:pt idx="36">
                  <c:v>33.200000000000003</c:v>
                </c:pt>
                <c:pt idx="37">
                  <c:v>49.6</c:v>
                </c:pt>
                <c:pt idx="38">
                  <c:v>24.3</c:v>
                </c:pt>
                <c:pt idx="39">
                  <c:v>16.89</c:v>
                </c:pt>
                <c:pt idx="40">
                  <c:v>7.35</c:v>
                </c:pt>
                <c:pt idx="41">
                  <c:v>2.7</c:v>
                </c:pt>
                <c:pt idx="42">
                  <c:v>1.5</c:v>
                </c:pt>
                <c:pt idx="43">
                  <c:v>0.75</c:v>
                </c:pt>
                <c:pt idx="44">
                  <c:v>0.68</c:v>
                </c:pt>
                <c:pt idx="45">
                  <c:v>0.91</c:v>
                </c:pt>
                <c:pt idx="46">
                  <c:v>9.5</c:v>
                </c:pt>
                <c:pt idx="47">
                  <c:v>15.8</c:v>
                </c:pt>
                <c:pt idx="48">
                  <c:v>17.2</c:v>
                </c:pt>
                <c:pt idx="50">
                  <c:v>9.8000000000000007</c:v>
                </c:pt>
                <c:pt idx="51">
                  <c:v>5.8</c:v>
                </c:pt>
                <c:pt idx="52">
                  <c:v>0.8</c:v>
                </c:pt>
                <c:pt idx="53">
                  <c:v>4.8</c:v>
                </c:pt>
                <c:pt idx="54">
                  <c:v>28.9</c:v>
                </c:pt>
                <c:pt idx="55">
                  <c:v>75.599999999999994</c:v>
                </c:pt>
                <c:pt idx="57">
                  <c:v>23.1</c:v>
                </c:pt>
                <c:pt idx="58">
                  <c:v>7.3</c:v>
                </c:pt>
                <c:pt idx="59">
                  <c:v>1.5</c:v>
                </c:pt>
              </c:numCache>
            </c:numRef>
          </c:yVal>
          <c:smooth val="1"/>
          <c:extLst>
            <c:ext xmlns:c15="http://schemas.microsoft.com/office/drawing/2012/chart" uri="{02D57815-91ED-43cb-92C2-25804820EDAC}">
              <c15:datalabelsRange>
                <c15:f>'18'!$J$1:$J$61</c15:f>
                <c15:dlblRangeCache>
                  <c:ptCount val="61"/>
                  <c:pt idx="0">
                    <c:v>Event</c:v>
                  </c:pt>
                  <c:pt idx="11">
                    <c:v>* LuPSMA</c:v>
                  </c:pt>
                  <c:pt idx="15">
                    <c:v>*</c:v>
                  </c:pt>
                  <c:pt idx="18">
                    <c:v>*</c:v>
                  </c:pt>
                  <c:pt idx="33">
                    <c:v>*</c:v>
                  </c:pt>
                  <c:pt idx="38">
                    <c:v>*</c:v>
                  </c:pt>
                  <c:pt idx="41">
                    <c:v>*</c:v>
                  </c:pt>
                  <c:pt idx="49">
                    <c:v>*</c:v>
                  </c:pt>
                  <c:pt idx="56">
                    <c:v>*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3C-5911-44AF-B24D-69D053BDE0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6993288"/>
        <c:axId val="606990664"/>
      </c:scatterChart>
      <c:valAx>
        <c:axId val="606993288"/>
        <c:scaling>
          <c:orientation val="minMax"/>
          <c:max val="50"/>
          <c:min val="-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6990664"/>
        <c:crosses val="autoZero"/>
        <c:crossBetween val="midCat"/>
      </c:valAx>
      <c:valAx>
        <c:axId val="606990664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6993288"/>
        <c:crossesAt val="-10"/>
        <c:crossBetween val="midCat"/>
      </c:valAx>
      <c:spPr>
        <a:noFill/>
        <a:ln>
          <a:noFill/>
        </a:ln>
        <a:effectLst/>
      </c:spPr>
    </c:plotArea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02B087-55EE-480E-B6CE-9E5F4AFBF58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EA374000-707D-4A12-B607-8213F1154AC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400" baseline="30000" dirty="0">
              <a:solidFill>
                <a:srgbClr val="FF0000"/>
              </a:solidFill>
            </a:rPr>
            <a:t>68</a:t>
          </a:r>
          <a:r>
            <a:rPr lang="en-US" sz="1400" dirty="0">
              <a:solidFill>
                <a:srgbClr val="FF0000"/>
              </a:solidFill>
            </a:rPr>
            <a:t>Ga</a:t>
          </a:r>
        </a:p>
      </dgm:t>
    </dgm:pt>
    <dgm:pt modelId="{28BB84D9-8EF5-4BD6-BE7B-4748173F7B90}" type="parTrans" cxnId="{6946AEDA-0910-4363-AE75-341A4230D355}">
      <dgm:prSet/>
      <dgm:spPr/>
      <dgm:t>
        <a:bodyPr/>
        <a:lstStyle/>
        <a:p>
          <a:endParaRPr lang="en-US" sz="2000"/>
        </a:p>
      </dgm:t>
    </dgm:pt>
    <dgm:pt modelId="{11F748ED-989F-4D2F-9B2C-6F76A25773C5}" type="sibTrans" cxnId="{6946AEDA-0910-4363-AE75-341A4230D355}">
      <dgm:prSet/>
      <dgm:spPr/>
      <dgm:t>
        <a:bodyPr/>
        <a:lstStyle/>
        <a:p>
          <a:endParaRPr lang="en-US" sz="2000"/>
        </a:p>
      </dgm:t>
    </dgm:pt>
    <dgm:pt modelId="{344D61A2-AEE1-4CC3-8A3C-6FF3373D6FAE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200" dirty="0"/>
            <a:t>HBED</a:t>
          </a:r>
        </a:p>
      </dgm:t>
    </dgm:pt>
    <dgm:pt modelId="{6FE51DB0-6345-4E51-84CC-F72D84A3224C}" type="parTrans" cxnId="{E833B086-DEE3-451D-A38D-6AD90FD3B05D}">
      <dgm:prSet/>
      <dgm:spPr/>
      <dgm:t>
        <a:bodyPr/>
        <a:lstStyle/>
        <a:p>
          <a:endParaRPr lang="en-US" sz="2000"/>
        </a:p>
      </dgm:t>
    </dgm:pt>
    <dgm:pt modelId="{BBD1B89D-F871-45A0-97F2-9A2429380D41}" type="sibTrans" cxnId="{E833B086-DEE3-451D-A38D-6AD90FD3B05D}">
      <dgm:prSet/>
      <dgm:spPr/>
      <dgm:t>
        <a:bodyPr/>
        <a:lstStyle/>
        <a:p>
          <a:endParaRPr lang="en-US" sz="2000"/>
        </a:p>
      </dgm:t>
    </dgm:pt>
    <dgm:pt modelId="{36A3AC14-91BB-4BDB-908D-0B99F10BBF9A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 dirty="0"/>
            <a:t>PSMA</a:t>
          </a:r>
        </a:p>
      </dgm:t>
    </dgm:pt>
    <dgm:pt modelId="{4AE3C5A0-5790-4809-A56F-73DBC879B627}" type="parTrans" cxnId="{C1673B9E-F232-4C20-86F4-40807B6D9E5D}">
      <dgm:prSet/>
      <dgm:spPr/>
      <dgm:t>
        <a:bodyPr/>
        <a:lstStyle/>
        <a:p>
          <a:endParaRPr lang="en-US" sz="2000"/>
        </a:p>
      </dgm:t>
    </dgm:pt>
    <dgm:pt modelId="{94A8A0B8-5137-425A-946F-529EA5796977}" type="sibTrans" cxnId="{C1673B9E-F232-4C20-86F4-40807B6D9E5D}">
      <dgm:prSet/>
      <dgm:spPr/>
      <dgm:t>
        <a:bodyPr/>
        <a:lstStyle/>
        <a:p>
          <a:endParaRPr lang="en-US" sz="2000"/>
        </a:p>
      </dgm:t>
    </dgm:pt>
    <dgm:pt modelId="{3726ED4E-3E75-416D-BFA8-E352D4E938C9}" type="pres">
      <dgm:prSet presAssocID="{BB02B087-55EE-480E-B6CE-9E5F4AFBF58F}" presName="Name0" presStyleCnt="0">
        <dgm:presLayoutVars>
          <dgm:dir/>
          <dgm:resizeHandles val="exact"/>
        </dgm:presLayoutVars>
      </dgm:prSet>
      <dgm:spPr/>
    </dgm:pt>
    <dgm:pt modelId="{AEF0F818-1394-4C22-AA1F-9FAB05FEA342}" type="pres">
      <dgm:prSet presAssocID="{EA374000-707D-4A12-B607-8213F1154AC8}" presName="parTxOnly" presStyleLbl="node1" presStyleIdx="0" presStyleCnt="3">
        <dgm:presLayoutVars>
          <dgm:bulletEnabled val="1"/>
        </dgm:presLayoutVars>
      </dgm:prSet>
      <dgm:spPr/>
    </dgm:pt>
    <dgm:pt modelId="{20A197D3-BE79-4A82-846D-C06C9BD133CF}" type="pres">
      <dgm:prSet presAssocID="{11F748ED-989F-4D2F-9B2C-6F76A25773C5}" presName="parSpace" presStyleCnt="0"/>
      <dgm:spPr/>
    </dgm:pt>
    <dgm:pt modelId="{E9FD4CAC-643D-4650-92C2-8BE0D00B7D5C}" type="pres">
      <dgm:prSet presAssocID="{344D61A2-AEE1-4CC3-8A3C-6FF3373D6FAE}" presName="parTxOnly" presStyleLbl="node1" presStyleIdx="1" presStyleCnt="3">
        <dgm:presLayoutVars>
          <dgm:bulletEnabled val="1"/>
        </dgm:presLayoutVars>
      </dgm:prSet>
      <dgm:spPr/>
    </dgm:pt>
    <dgm:pt modelId="{3DB47E82-4577-4239-8BDE-7CFFA0E8F860}" type="pres">
      <dgm:prSet presAssocID="{BBD1B89D-F871-45A0-97F2-9A2429380D41}" presName="parSpace" presStyleCnt="0"/>
      <dgm:spPr/>
    </dgm:pt>
    <dgm:pt modelId="{64386453-7246-4E16-A2AE-C75173B0AEF9}" type="pres">
      <dgm:prSet presAssocID="{36A3AC14-91BB-4BDB-908D-0B99F10BBF9A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BA4B192B-658F-4B83-A051-E7F8635E988F}" type="presOf" srcId="{36A3AC14-91BB-4BDB-908D-0B99F10BBF9A}" destId="{64386453-7246-4E16-A2AE-C75173B0AEF9}" srcOrd="0" destOrd="0" presId="urn:microsoft.com/office/officeart/2005/8/layout/hChevron3"/>
    <dgm:cxn modelId="{E833B086-DEE3-451D-A38D-6AD90FD3B05D}" srcId="{BB02B087-55EE-480E-B6CE-9E5F4AFBF58F}" destId="{344D61A2-AEE1-4CC3-8A3C-6FF3373D6FAE}" srcOrd="1" destOrd="0" parTransId="{6FE51DB0-6345-4E51-84CC-F72D84A3224C}" sibTransId="{BBD1B89D-F871-45A0-97F2-9A2429380D41}"/>
    <dgm:cxn modelId="{BE60B486-7F69-4BE3-9E11-F8DF9A2E8F86}" type="presOf" srcId="{BB02B087-55EE-480E-B6CE-9E5F4AFBF58F}" destId="{3726ED4E-3E75-416D-BFA8-E352D4E938C9}" srcOrd="0" destOrd="0" presId="urn:microsoft.com/office/officeart/2005/8/layout/hChevron3"/>
    <dgm:cxn modelId="{C1673B9E-F232-4C20-86F4-40807B6D9E5D}" srcId="{BB02B087-55EE-480E-B6CE-9E5F4AFBF58F}" destId="{36A3AC14-91BB-4BDB-908D-0B99F10BBF9A}" srcOrd="2" destOrd="0" parTransId="{4AE3C5A0-5790-4809-A56F-73DBC879B627}" sibTransId="{94A8A0B8-5137-425A-946F-529EA5796977}"/>
    <dgm:cxn modelId="{75D581D7-4EE2-4D36-9601-5268EE746F32}" type="presOf" srcId="{344D61A2-AEE1-4CC3-8A3C-6FF3373D6FAE}" destId="{E9FD4CAC-643D-4650-92C2-8BE0D00B7D5C}" srcOrd="0" destOrd="0" presId="urn:microsoft.com/office/officeart/2005/8/layout/hChevron3"/>
    <dgm:cxn modelId="{6946AEDA-0910-4363-AE75-341A4230D355}" srcId="{BB02B087-55EE-480E-B6CE-9E5F4AFBF58F}" destId="{EA374000-707D-4A12-B607-8213F1154AC8}" srcOrd="0" destOrd="0" parTransId="{28BB84D9-8EF5-4BD6-BE7B-4748173F7B90}" sibTransId="{11F748ED-989F-4D2F-9B2C-6F76A25773C5}"/>
    <dgm:cxn modelId="{C602E3DC-CFF3-41B7-BB24-87E17D5F89B1}" type="presOf" srcId="{EA374000-707D-4A12-B607-8213F1154AC8}" destId="{AEF0F818-1394-4C22-AA1F-9FAB05FEA342}" srcOrd="0" destOrd="0" presId="urn:microsoft.com/office/officeart/2005/8/layout/hChevron3"/>
    <dgm:cxn modelId="{886DFBA0-9B33-424F-83A2-9F90437A3ED1}" type="presParOf" srcId="{3726ED4E-3E75-416D-BFA8-E352D4E938C9}" destId="{AEF0F818-1394-4C22-AA1F-9FAB05FEA342}" srcOrd="0" destOrd="0" presId="urn:microsoft.com/office/officeart/2005/8/layout/hChevron3"/>
    <dgm:cxn modelId="{E690B32F-2651-4DE9-BB1E-E9E0A9C023A4}" type="presParOf" srcId="{3726ED4E-3E75-416D-BFA8-E352D4E938C9}" destId="{20A197D3-BE79-4A82-846D-C06C9BD133CF}" srcOrd="1" destOrd="0" presId="urn:microsoft.com/office/officeart/2005/8/layout/hChevron3"/>
    <dgm:cxn modelId="{F145F3B3-4A04-4975-8C5F-4811FC2A31DB}" type="presParOf" srcId="{3726ED4E-3E75-416D-BFA8-E352D4E938C9}" destId="{E9FD4CAC-643D-4650-92C2-8BE0D00B7D5C}" srcOrd="2" destOrd="0" presId="urn:microsoft.com/office/officeart/2005/8/layout/hChevron3"/>
    <dgm:cxn modelId="{77DD9870-4BF2-4502-9086-898D32A4D294}" type="presParOf" srcId="{3726ED4E-3E75-416D-BFA8-E352D4E938C9}" destId="{3DB47E82-4577-4239-8BDE-7CFFA0E8F860}" srcOrd="3" destOrd="0" presId="urn:microsoft.com/office/officeart/2005/8/layout/hChevron3"/>
    <dgm:cxn modelId="{026CAE38-7D91-40DD-A0A5-96D915C6FCAE}" type="presParOf" srcId="{3726ED4E-3E75-416D-BFA8-E352D4E938C9}" destId="{64386453-7246-4E16-A2AE-C75173B0AEF9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DBB28E-58A4-4615-A022-18EB2C76578C}" type="doc">
      <dgm:prSet loTypeId="urn:microsoft.com/office/officeart/2009/3/layout/OpposingIdeas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AU"/>
        </a:p>
      </dgm:t>
    </dgm:pt>
    <dgm:pt modelId="{EE11C084-D4D9-40AC-AC6D-0F4F36F9C007}">
      <dgm:prSet phldrT="[Text]" custT="1"/>
      <dgm:spPr/>
      <dgm:t>
        <a:bodyPr/>
        <a:lstStyle/>
        <a:p>
          <a:r>
            <a:rPr lang="en-AU" sz="2000" dirty="0"/>
            <a:t>Radiotherapy model</a:t>
          </a:r>
        </a:p>
      </dgm:t>
    </dgm:pt>
    <dgm:pt modelId="{662F044B-E772-484B-B5DA-02B72373A854}" type="parTrans" cxnId="{ED284831-5983-4905-8225-2651B7D36856}">
      <dgm:prSet/>
      <dgm:spPr/>
      <dgm:t>
        <a:bodyPr/>
        <a:lstStyle/>
        <a:p>
          <a:endParaRPr lang="en-AU" sz="2000"/>
        </a:p>
      </dgm:t>
    </dgm:pt>
    <dgm:pt modelId="{453734A6-A485-4CEA-8302-85EDBA53C05A}" type="sibTrans" cxnId="{ED284831-5983-4905-8225-2651B7D36856}">
      <dgm:prSet/>
      <dgm:spPr/>
      <dgm:t>
        <a:bodyPr/>
        <a:lstStyle/>
        <a:p>
          <a:endParaRPr lang="en-AU" sz="2000"/>
        </a:p>
      </dgm:t>
    </dgm:pt>
    <dgm:pt modelId="{A46DA2AE-1EE6-49D0-92F2-20A783CA6AB5}">
      <dgm:prSet phldrT="[Text]" custT="1"/>
      <dgm:spPr/>
      <dgm:t>
        <a:bodyPr/>
        <a:lstStyle/>
        <a:p>
          <a:r>
            <a:rPr lang="en-AU" sz="1400" dirty="0"/>
            <a:t>Use dosimetry to define dose to critical organs</a:t>
          </a:r>
        </a:p>
      </dgm:t>
    </dgm:pt>
    <dgm:pt modelId="{41B7B016-D096-4B78-80D8-018B4F9295D5}" type="parTrans" cxnId="{0D38B275-F9E2-4A7C-9C23-D2DA272053FC}">
      <dgm:prSet/>
      <dgm:spPr/>
      <dgm:t>
        <a:bodyPr/>
        <a:lstStyle/>
        <a:p>
          <a:endParaRPr lang="en-AU" sz="2000"/>
        </a:p>
      </dgm:t>
    </dgm:pt>
    <dgm:pt modelId="{580C464A-5632-41F2-8D50-8150B053BD24}" type="sibTrans" cxnId="{0D38B275-F9E2-4A7C-9C23-D2DA272053FC}">
      <dgm:prSet/>
      <dgm:spPr/>
      <dgm:t>
        <a:bodyPr/>
        <a:lstStyle/>
        <a:p>
          <a:endParaRPr lang="en-AU" sz="2000"/>
        </a:p>
      </dgm:t>
    </dgm:pt>
    <dgm:pt modelId="{F36F6439-DAE3-480E-ACF8-CEAD20A99089}">
      <dgm:prSet phldrT="[Text]" custT="1"/>
      <dgm:spPr/>
      <dgm:t>
        <a:bodyPr/>
        <a:lstStyle/>
        <a:p>
          <a:r>
            <a:rPr lang="en-AU" sz="2000" dirty="0"/>
            <a:t>Drug model</a:t>
          </a:r>
        </a:p>
      </dgm:t>
    </dgm:pt>
    <dgm:pt modelId="{8ED6442F-CA37-483A-93F2-E42542586006}" type="parTrans" cxnId="{76039413-F9E1-44DF-BA7E-F54A92515071}">
      <dgm:prSet/>
      <dgm:spPr/>
      <dgm:t>
        <a:bodyPr/>
        <a:lstStyle/>
        <a:p>
          <a:endParaRPr lang="en-AU" sz="2000"/>
        </a:p>
      </dgm:t>
    </dgm:pt>
    <dgm:pt modelId="{1813FAEF-DDC9-4A09-B3C8-471B2756FF02}" type="sibTrans" cxnId="{76039413-F9E1-44DF-BA7E-F54A92515071}">
      <dgm:prSet/>
      <dgm:spPr/>
      <dgm:t>
        <a:bodyPr/>
        <a:lstStyle/>
        <a:p>
          <a:endParaRPr lang="en-AU" sz="2000"/>
        </a:p>
      </dgm:t>
    </dgm:pt>
    <dgm:pt modelId="{537ABF74-B1F3-4325-A119-6CF61BC45763}">
      <dgm:prSet phldrT="[Text]" custT="1"/>
      <dgm:spPr/>
      <dgm:t>
        <a:bodyPr/>
        <a:lstStyle/>
        <a:p>
          <a:r>
            <a:rPr lang="en-AU" sz="1400" dirty="0"/>
            <a:t>Don’t need dosimetry</a:t>
          </a:r>
        </a:p>
        <a:p>
          <a:r>
            <a:rPr lang="en-AU" sz="1400" dirty="0"/>
            <a:t>Use phase 1 dose escalation study to determine maximum tolerated dose (MTD)</a:t>
          </a:r>
        </a:p>
      </dgm:t>
    </dgm:pt>
    <dgm:pt modelId="{CDE236F8-E7CB-4A0E-9D24-5B9A7171EEA8}" type="parTrans" cxnId="{928B7F24-B44B-4764-A2DD-096317485523}">
      <dgm:prSet/>
      <dgm:spPr/>
      <dgm:t>
        <a:bodyPr/>
        <a:lstStyle/>
        <a:p>
          <a:endParaRPr lang="en-AU" sz="2000"/>
        </a:p>
      </dgm:t>
    </dgm:pt>
    <dgm:pt modelId="{F160ECEB-285C-4D3A-8ADB-B1CDCF5E78E2}" type="sibTrans" cxnId="{928B7F24-B44B-4764-A2DD-096317485523}">
      <dgm:prSet/>
      <dgm:spPr/>
      <dgm:t>
        <a:bodyPr/>
        <a:lstStyle/>
        <a:p>
          <a:endParaRPr lang="en-AU" sz="2000"/>
        </a:p>
      </dgm:t>
    </dgm:pt>
    <dgm:pt modelId="{BB488E6D-66A2-42ED-ADFC-878A281AA67A}">
      <dgm:prSet phldrT="[Text]" custT="1"/>
      <dgm:spPr/>
      <dgm:t>
        <a:bodyPr/>
        <a:lstStyle/>
        <a:p>
          <a:r>
            <a:rPr lang="en-AU" sz="1400" dirty="0"/>
            <a:t>Don’t exceed known maximum tolerated limits to critical organs</a:t>
          </a:r>
        </a:p>
      </dgm:t>
    </dgm:pt>
    <dgm:pt modelId="{9E4DBFAC-EC99-48A0-B31F-082483F0F8E0}" type="parTrans" cxnId="{495B0E7B-B215-4A37-B51D-EC21F0F1F782}">
      <dgm:prSet/>
      <dgm:spPr/>
      <dgm:t>
        <a:bodyPr/>
        <a:lstStyle/>
        <a:p>
          <a:endParaRPr lang="en-AU" sz="2000"/>
        </a:p>
      </dgm:t>
    </dgm:pt>
    <dgm:pt modelId="{CCE02D16-F116-4A0A-99D2-98CCB651E1C9}" type="sibTrans" cxnId="{495B0E7B-B215-4A37-B51D-EC21F0F1F782}">
      <dgm:prSet/>
      <dgm:spPr/>
      <dgm:t>
        <a:bodyPr/>
        <a:lstStyle/>
        <a:p>
          <a:endParaRPr lang="en-AU" sz="2000"/>
        </a:p>
      </dgm:t>
    </dgm:pt>
    <dgm:pt modelId="{CCA27DFA-A9C5-48FA-8006-E8048EA41069}">
      <dgm:prSet phldrT="[Text]" custT="1"/>
      <dgm:spPr/>
      <dgm:t>
        <a:bodyPr/>
        <a:lstStyle/>
        <a:p>
          <a:r>
            <a:rPr lang="en-AU" sz="1400"/>
            <a:t>Disadvantage: limits theoretical, extrapolated from external-beam radiotherapy</a:t>
          </a:r>
          <a:endParaRPr lang="en-AU" sz="1400" dirty="0"/>
        </a:p>
      </dgm:t>
    </dgm:pt>
    <dgm:pt modelId="{87B9A826-1DA7-4543-B234-057175F82008}" type="parTrans" cxnId="{8A49D845-65C0-4001-8B99-25F2AD68C289}">
      <dgm:prSet/>
      <dgm:spPr/>
      <dgm:t>
        <a:bodyPr/>
        <a:lstStyle/>
        <a:p>
          <a:endParaRPr lang="en-AU" sz="2000"/>
        </a:p>
      </dgm:t>
    </dgm:pt>
    <dgm:pt modelId="{DE411418-D0F8-427A-8897-4DFC9A58233D}" type="sibTrans" cxnId="{8A49D845-65C0-4001-8B99-25F2AD68C289}">
      <dgm:prSet/>
      <dgm:spPr/>
      <dgm:t>
        <a:bodyPr/>
        <a:lstStyle/>
        <a:p>
          <a:endParaRPr lang="en-AU" sz="2000"/>
        </a:p>
      </dgm:t>
    </dgm:pt>
    <dgm:pt modelId="{E3846E7D-4B8E-425B-A001-7C87EB4EE433}">
      <dgm:prSet custT="1"/>
      <dgm:spPr/>
      <dgm:t>
        <a:bodyPr/>
        <a:lstStyle/>
        <a:p>
          <a:r>
            <a:rPr lang="en-AU" sz="1400"/>
            <a:t>Advantage: avoid delayed toxicities</a:t>
          </a:r>
          <a:endParaRPr lang="en-AU" sz="1400" dirty="0"/>
        </a:p>
      </dgm:t>
    </dgm:pt>
    <dgm:pt modelId="{18844F60-2A14-490E-85EC-656BA8AB22AC}" type="parTrans" cxnId="{22543533-0B84-476A-ACC2-4E10F2916EC1}">
      <dgm:prSet/>
      <dgm:spPr/>
      <dgm:t>
        <a:bodyPr/>
        <a:lstStyle/>
        <a:p>
          <a:endParaRPr lang="en-AU" sz="2000"/>
        </a:p>
      </dgm:t>
    </dgm:pt>
    <dgm:pt modelId="{AADC8E23-D8C2-4AB2-B514-992B52FF6D47}" type="sibTrans" cxnId="{22543533-0B84-476A-ACC2-4E10F2916EC1}">
      <dgm:prSet/>
      <dgm:spPr/>
      <dgm:t>
        <a:bodyPr/>
        <a:lstStyle/>
        <a:p>
          <a:endParaRPr lang="en-AU" sz="2000"/>
        </a:p>
      </dgm:t>
    </dgm:pt>
    <dgm:pt modelId="{93F29AF3-5679-4D23-8F0B-64DFEE5E91DB}">
      <dgm:prSet phldrT="[Text]" custT="1"/>
      <dgm:spPr/>
      <dgm:t>
        <a:bodyPr/>
        <a:lstStyle/>
        <a:p>
          <a:r>
            <a:rPr lang="en-AU" sz="1400" dirty="0"/>
            <a:t>Disadvantage: predictable delayed cumulative toxicities (MDS / renal) will be missed</a:t>
          </a:r>
        </a:p>
      </dgm:t>
    </dgm:pt>
    <dgm:pt modelId="{7C8C37DB-7492-4DC9-B4EB-C4A846E26C2E}" type="parTrans" cxnId="{5B55D4E3-E166-42B3-B8A3-AB26F68965BD}">
      <dgm:prSet/>
      <dgm:spPr/>
      <dgm:t>
        <a:bodyPr/>
        <a:lstStyle/>
        <a:p>
          <a:endParaRPr lang="en-AU" sz="2000"/>
        </a:p>
      </dgm:t>
    </dgm:pt>
    <dgm:pt modelId="{EE116D50-E174-43DF-B32E-E25187010914}" type="sibTrans" cxnId="{5B55D4E3-E166-42B3-B8A3-AB26F68965BD}">
      <dgm:prSet/>
      <dgm:spPr/>
      <dgm:t>
        <a:bodyPr/>
        <a:lstStyle/>
        <a:p>
          <a:endParaRPr lang="en-AU" sz="2000"/>
        </a:p>
      </dgm:t>
    </dgm:pt>
    <dgm:pt modelId="{9291350E-F5B6-403A-B4C0-A21FD062E7B0}">
      <dgm:prSet phldrT="[Text]" custT="1"/>
      <dgm:spPr/>
      <dgm:t>
        <a:bodyPr/>
        <a:lstStyle/>
        <a:p>
          <a:r>
            <a:rPr lang="en-AU" sz="1400" dirty="0"/>
            <a:t>Advantage: acute toxicities observable &amp; definable</a:t>
          </a:r>
        </a:p>
      </dgm:t>
    </dgm:pt>
    <dgm:pt modelId="{105470ED-F765-457B-9F06-7C7A3F81601F}" type="parTrans" cxnId="{6C3AA857-FE7E-4BEC-B67A-66E3C277E6C2}">
      <dgm:prSet/>
      <dgm:spPr/>
      <dgm:t>
        <a:bodyPr/>
        <a:lstStyle/>
        <a:p>
          <a:endParaRPr lang="en-AU" sz="2000"/>
        </a:p>
      </dgm:t>
    </dgm:pt>
    <dgm:pt modelId="{A070630D-E20B-4F63-B60A-0D0B196F497C}" type="sibTrans" cxnId="{6C3AA857-FE7E-4BEC-B67A-66E3C277E6C2}">
      <dgm:prSet/>
      <dgm:spPr/>
      <dgm:t>
        <a:bodyPr/>
        <a:lstStyle/>
        <a:p>
          <a:endParaRPr lang="en-AU" sz="2000"/>
        </a:p>
      </dgm:t>
    </dgm:pt>
    <dgm:pt modelId="{07F965CA-CE3D-4310-B249-F9EE5364691A}" type="pres">
      <dgm:prSet presAssocID="{A1DBB28E-58A4-4615-A022-18EB2C76578C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</dgm:pt>
    <dgm:pt modelId="{7C186CF6-81DB-4D8D-A168-723A5972EC12}" type="pres">
      <dgm:prSet presAssocID="{A1DBB28E-58A4-4615-A022-18EB2C76578C}" presName="Background" presStyleLbl="node1" presStyleIdx="0" presStyleCnt="1"/>
      <dgm:spPr/>
    </dgm:pt>
    <dgm:pt modelId="{51A26672-EDD2-4FD6-9A84-A628928F1112}" type="pres">
      <dgm:prSet presAssocID="{A1DBB28E-58A4-4615-A022-18EB2C76578C}" presName="Divider" presStyleLbl="callout" presStyleIdx="0" presStyleCnt="1"/>
      <dgm:spPr/>
    </dgm:pt>
    <dgm:pt modelId="{F29AD9D5-C9B6-4A29-9296-CE6592D903B9}" type="pres">
      <dgm:prSet presAssocID="{A1DBB28E-58A4-4615-A022-18EB2C76578C}" presName="ChildText1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B874124-4717-4F42-9BDF-5606EB57FFCA}" type="pres">
      <dgm:prSet presAssocID="{A1DBB28E-58A4-4615-A022-18EB2C76578C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B18BBB8-BB6F-4D67-AEAD-C8FF86901E5E}" type="pres">
      <dgm:prSet presAssocID="{A1DBB28E-58A4-4615-A022-18EB2C76578C}" presName="ParentText1" presStyleLbl="revTx" presStyleIdx="0" presStyleCnt="0">
        <dgm:presLayoutVars>
          <dgm:chMax val="1"/>
          <dgm:chPref val="1"/>
        </dgm:presLayoutVars>
      </dgm:prSet>
      <dgm:spPr/>
    </dgm:pt>
    <dgm:pt modelId="{EAA12F82-A3AF-4B90-9F82-250D89C924B6}" type="pres">
      <dgm:prSet presAssocID="{A1DBB28E-58A4-4615-A022-18EB2C76578C}" presName="ParentShape1" presStyleLbl="alignImgPlace1" presStyleIdx="0" presStyleCnt="2">
        <dgm:presLayoutVars/>
      </dgm:prSet>
      <dgm:spPr/>
    </dgm:pt>
    <dgm:pt modelId="{E8908FAE-F0C5-4E5D-AF21-1905A78DFC25}" type="pres">
      <dgm:prSet presAssocID="{A1DBB28E-58A4-4615-A022-18EB2C76578C}" presName="ParentText2" presStyleLbl="revTx" presStyleIdx="0" presStyleCnt="0">
        <dgm:presLayoutVars>
          <dgm:chMax val="1"/>
          <dgm:chPref val="1"/>
        </dgm:presLayoutVars>
      </dgm:prSet>
      <dgm:spPr/>
    </dgm:pt>
    <dgm:pt modelId="{F3906E66-7777-4153-B055-1219AE639AEB}" type="pres">
      <dgm:prSet presAssocID="{A1DBB28E-58A4-4615-A022-18EB2C76578C}" presName="ParentShape2" presStyleLbl="alignImgPlace1" presStyleIdx="1" presStyleCnt="2">
        <dgm:presLayoutVars/>
      </dgm:prSet>
      <dgm:spPr/>
    </dgm:pt>
  </dgm:ptLst>
  <dgm:cxnLst>
    <dgm:cxn modelId="{76039413-F9E1-44DF-BA7E-F54A92515071}" srcId="{A1DBB28E-58A4-4615-A022-18EB2C76578C}" destId="{F36F6439-DAE3-480E-ACF8-CEAD20A99089}" srcOrd="1" destOrd="0" parTransId="{8ED6442F-CA37-483A-93F2-E42542586006}" sibTransId="{1813FAEF-DDC9-4A09-B3C8-471B2756FF02}"/>
    <dgm:cxn modelId="{7A672B24-2984-4DE1-932C-B7BA96C86A0F}" type="presOf" srcId="{CCA27DFA-A9C5-48FA-8006-E8048EA41069}" destId="{F29AD9D5-C9B6-4A29-9296-CE6592D903B9}" srcOrd="0" destOrd="2" presId="urn:microsoft.com/office/officeart/2009/3/layout/OpposingIdeas"/>
    <dgm:cxn modelId="{928B7F24-B44B-4764-A2DD-096317485523}" srcId="{F36F6439-DAE3-480E-ACF8-CEAD20A99089}" destId="{537ABF74-B1F3-4325-A119-6CF61BC45763}" srcOrd="0" destOrd="0" parTransId="{CDE236F8-E7CB-4A0E-9D24-5B9A7171EEA8}" sibTransId="{F160ECEB-285C-4D3A-8ADB-B1CDCF5E78E2}"/>
    <dgm:cxn modelId="{ED284831-5983-4905-8225-2651B7D36856}" srcId="{A1DBB28E-58A4-4615-A022-18EB2C76578C}" destId="{EE11C084-D4D9-40AC-AC6D-0F4F36F9C007}" srcOrd="0" destOrd="0" parTransId="{662F044B-E772-484B-B5DA-02B72373A854}" sibTransId="{453734A6-A485-4CEA-8302-85EDBA53C05A}"/>
    <dgm:cxn modelId="{22543533-0B84-476A-ACC2-4E10F2916EC1}" srcId="{EE11C084-D4D9-40AC-AC6D-0F4F36F9C007}" destId="{E3846E7D-4B8E-425B-A001-7C87EB4EE433}" srcOrd="3" destOrd="0" parTransId="{18844F60-2A14-490E-85EC-656BA8AB22AC}" sibTransId="{AADC8E23-D8C2-4AB2-B514-992B52FF6D47}"/>
    <dgm:cxn modelId="{8A49D845-65C0-4001-8B99-25F2AD68C289}" srcId="{EE11C084-D4D9-40AC-AC6D-0F4F36F9C007}" destId="{CCA27DFA-A9C5-48FA-8006-E8048EA41069}" srcOrd="2" destOrd="0" parTransId="{87B9A826-1DA7-4543-B234-057175F82008}" sibTransId="{DE411418-D0F8-427A-8897-4DFC9A58233D}"/>
    <dgm:cxn modelId="{6C3AA857-FE7E-4BEC-B67A-66E3C277E6C2}" srcId="{F36F6439-DAE3-480E-ACF8-CEAD20A99089}" destId="{9291350E-F5B6-403A-B4C0-A21FD062E7B0}" srcOrd="2" destOrd="0" parTransId="{105470ED-F765-457B-9F06-7C7A3F81601F}" sibTransId="{A070630D-E20B-4F63-B60A-0D0B196F497C}"/>
    <dgm:cxn modelId="{8539586B-EF92-4475-B124-18BCDD2A39F7}" type="presOf" srcId="{EE11C084-D4D9-40AC-AC6D-0F4F36F9C007}" destId="{EAA12F82-A3AF-4B90-9F82-250D89C924B6}" srcOrd="1" destOrd="0" presId="urn:microsoft.com/office/officeart/2009/3/layout/OpposingIdeas"/>
    <dgm:cxn modelId="{0D38B275-F9E2-4A7C-9C23-D2DA272053FC}" srcId="{EE11C084-D4D9-40AC-AC6D-0F4F36F9C007}" destId="{A46DA2AE-1EE6-49D0-92F2-20A783CA6AB5}" srcOrd="0" destOrd="0" parTransId="{41B7B016-D096-4B78-80D8-018B4F9295D5}" sibTransId="{580C464A-5632-41F2-8D50-8150B053BD24}"/>
    <dgm:cxn modelId="{495B0E7B-B215-4A37-B51D-EC21F0F1F782}" srcId="{EE11C084-D4D9-40AC-AC6D-0F4F36F9C007}" destId="{BB488E6D-66A2-42ED-ADFC-878A281AA67A}" srcOrd="1" destOrd="0" parTransId="{9E4DBFAC-EC99-48A0-B31F-082483F0F8E0}" sibTransId="{CCE02D16-F116-4A0A-99D2-98CCB651E1C9}"/>
    <dgm:cxn modelId="{6ED90A84-EE09-46FC-B5D9-66AB17753D84}" type="presOf" srcId="{BB488E6D-66A2-42ED-ADFC-878A281AA67A}" destId="{F29AD9D5-C9B6-4A29-9296-CE6592D903B9}" srcOrd="0" destOrd="1" presId="urn:microsoft.com/office/officeart/2009/3/layout/OpposingIdeas"/>
    <dgm:cxn modelId="{F771E989-A42E-4A52-A238-71AE2A4D7608}" type="presOf" srcId="{A1DBB28E-58A4-4615-A022-18EB2C76578C}" destId="{07F965CA-CE3D-4310-B249-F9EE5364691A}" srcOrd="0" destOrd="0" presId="urn:microsoft.com/office/officeart/2009/3/layout/OpposingIdeas"/>
    <dgm:cxn modelId="{D84392AB-BB78-4DE7-9B1C-8E5E77074935}" type="presOf" srcId="{E3846E7D-4B8E-425B-A001-7C87EB4EE433}" destId="{F29AD9D5-C9B6-4A29-9296-CE6592D903B9}" srcOrd="0" destOrd="3" presId="urn:microsoft.com/office/officeart/2009/3/layout/OpposingIdeas"/>
    <dgm:cxn modelId="{82F66CBC-6C99-473A-AEC0-A65D31D8B182}" type="presOf" srcId="{93F29AF3-5679-4D23-8F0B-64DFEE5E91DB}" destId="{6B874124-4717-4F42-9BDF-5606EB57FFCA}" srcOrd="0" destOrd="1" presId="urn:microsoft.com/office/officeart/2009/3/layout/OpposingIdeas"/>
    <dgm:cxn modelId="{00DBA2C1-D4C7-400E-A2CC-CF173E93BA1D}" type="presOf" srcId="{F36F6439-DAE3-480E-ACF8-CEAD20A99089}" destId="{E8908FAE-F0C5-4E5D-AF21-1905A78DFC25}" srcOrd="0" destOrd="0" presId="urn:microsoft.com/office/officeart/2009/3/layout/OpposingIdeas"/>
    <dgm:cxn modelId="{514399C2-72FE-4A95-AFFD-6E1EF5A89B80}" type="presOf" srcId="{A46DA2AE-1EE6-49D0-92F2-20A783CA6AB5}" destId="{F29AD9D5-C9B6-4A29-9296-CE6592D903B9}" srcOrd="0" destOrd="0" presId="urn:microsoft.com/office/officeart/2009/3/layout/OpposingIdeas"/>
    <dgm:cxn modelId="{5B55D4E3-E166-42B3-B8A3-AB26F68965BD}" srcId="{F36F6439-DAE3-480E-ACF8-CEAD20A99089}" destId="{93F29AF3-5679-4D23-8F0B-64DFEE5E91DB}" srcOrd="1" destOrd="0" parTransId="{7C8C37DB-7492-4DC9-B4EB-C4A846E26C2E}" sibTransId="{EE116D50-E174-43DF-B32E-E25187010914}"/>
    <dgm:cxn modelId="{589DFCE3-40AB-4582-ABFE-BE92960211B1}" type="presOf" srcId="{537ABF74-B1F3-4325-A119-6CF61BC45763}" destId="{6B874124-4717-4F42-9BDF-5606EB57FFCA}" srcOrd="0" destOrd="0" presId="urn:microsoft.com/office/officeart/2009/3/layout/OpposingIdeas"/>
    <dgm:cxn modelId="{B03612E4-531E-4252-AC31-DA773C2A989F}" type="presOf" srcId="{EE11C084-D4D9-40AC-AC6D-0F4F36F9C007}" destId="{1B18BBB8-BB6F-4D67-AEAD-C8FF86901E5E}" srcOrd="0" destOrd="0" presId="urn:microsoft.com/office/officeart/2009/3/layout/OpposingIdeas"/>
    <dgm:cxn modelId="{852FB1EC-2248-44DE-8B1C-A6192B964B31}" type="presOf" srcId="{F36F6439-DAE3-480E-ACF8-CEAD20A99089}" destId="{F3906E66-7777-4153-B055-1219AE639AEB}" srcOrd="1" destOrd="0" presId="urn:microsoft.com/office/officeart/2009/3/layout/OpposingIdeas"/>
    <dgm:cxn modelId="{052C72EE-31D7-4794-9AE5-3C517513057B}" type="presOf" srcId="{9291350E-F5B6-403A-B4C0-A21FD062E7B0}" destId="{6B874124-4717-4F42-9BDF-5606EB57FFCA}" srcOrd="0" destOrd="2" presId="urn:microsoft.com/office/officeart/2009/3/layout/OpposingIdeas"/>
    <dgm:cxn modelId="{AF2A0164-B4F5-40BF-8BD0-BAEF35B25B7A}" type="presParOf" srcId="{07F965CA-CE3D-4310-B249-F9EE5364691A}" destId="{7C186CF6-81DB-4D8D-A168-723A5972EC12}" srcOrd="0" destOrd="0" presId="urn:microsoft.com/office/officeart/2009/3/layout/OpposingIdeas"/>
    <dgm:cxn modelId="{7078E401-DD1D-4117-BC77-607689BFA345}" type="presParOf" srcId="{07F965CA-CE3D-4310-B249-F9EE5364691A}" destId="{51A26672-EDD2-4FD6-9A84-A628928F1112}" srcOrd="1" destOrd="0" presId="urn:microsoft.com/office/officeart/2009/3/layout/OpposingIdeas"/>
    <dgm:cxn modelId="{AB2B6C8A-192C-499B-9F64-10BE31E1D1C7}" type="presParOf" srcId="{07F965CA-CE3D-4310-B249-F9EE5364691A}" destId="{F29AD9D5-C9B6-4A29-9296-CE6592D903B9}" srcOrd="2" destOrd="0" presId="urn:microsoft.com/office/officeart/2009/3/layout/OpposingIdeas"/>
    <dgm:cxn modelId="{9124A901-82A4-4054-B96B-811735697C46}" type="presParOf" srcId="{07F965CA-CE3D-4310-B249-F9EE5364691A}" destId="{6B874124-4717-4F42-9BDF-5606EB57FFCA}" srcOrd="3" destOrd="0" presId="urn:microsoft.com/office/officeart/2009/3/layout/OpposingIdeas"/>
    <dgm:cxn modelId="{66F0AB35-00F8-49F9-87FF-9300BD2A51FE}" type="presParOf" srcId="{07F965CA-CE3D-4310-B249-F9EE5364691A}" destId="{1B18BBB8-BB6F-4D67-AEAD-C8FF86901E5E}" srcOrd="4" destOrd="0" presId="urn:microsoft.com/office/officeart/2009/3/layout/OpposingIdeas"/>
    <dgm:cxn modelId="{44E594CF-7DE0-40CB-AA17-ABBAC766DC24}" type="presParOf" srcId="{07F965CA-CE3D-4310-B249-F9EE5364691A}" destId="{EAA12F82-A3AF-4B90-9F82-250D89C924B6}" srcOrd="5" destOrd="0" presId="urn:microsoft.com/office/officeart/2009/3/layout/OpposingIdeas"/>
    <dgm:cxn modelId="{144B13C2-CF4D-463C-9733-6C3A81C68ED1}" type="presParOf" srcId="{07F965CA-CE3D-4310-B249-F9EE5364691A}" destId="{E8908FAE-F0C5-4E5D-AF21-1905A78DFC25}" srcOrd="6" destOrd="0" presId="urn:microsoft.com/office/officeart/2009/3/layout/OpposingIdeas"/>
    <dgm:cxn modelId="{65ECAF76-3AB8-4A7C-B8FC-DAAAFF0C1A07}" type="presParOf" srcId="{07F965CA-CE3D-4310-B249-F9EE5364691A}" destId="{F3906E66-7777-4153-B055-1219AE639AEB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8B3567-3624-4519-9F3C-C681CD108C1F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AU"/>
        </a:p>
      </dgm:t>
    </dgm:pt>
    <dgm:pt modelId="{A339CF3F-0C9D-436C-8961-0ADA90F4092A}">
      <dgm:prSet phldrT="[Text]" custT="1"/>
      <dgm:spPr/>
      <dgm:t>
        <a:bodyPr/>
        <a:lstStyle/>
        <a:p>
          <a:r>
            <a:rPr lang="en-AU" sz="2000" dirty="0">
              <a:latin typeface="Calibri" panose="020F0502020204030204" pitchFamily="34" charset="0"/>
              <a:cs typeface="Calibri" panose="020F0502020204030204" pitchFamily="34" charset="0"/>
            </a:rPr>
            <a:t>Improves patient outcomes in men with </a:t>
          </a:r>
          <a:r>
            <a:rPr lang="en-AU" sz="2000" dirty="0" err="1">
              <a:latin typeface="Calibri" panose="020F0502020204030204" pitchFamily="34" charset="0"/>
              <a:cs typeface="Calibri" panose="020F0502020204030204" pitchFamily="34" charset="0"/>
            </a:rPr>
            <a:t>mCRPC</a:t>
          </a:r>
          <a:r>
            <a:rPr lang="en-AU" sz="2000" dirty="0">
              <a:latin typeface="Calibri" panose="020F0502020204030204" pitchFamily="34" charset="0"/>
              <a:cs typeface="Calibri" panose="020F0502020204030204" pitchFamily="34" charset="0"/>
            </a:rPr>
            <a:t> following docetaxel and androgen receptor directed therapy</a:t>
          </a:r>
        </a:p>
      </dgm:t>
    </dgm:pt>
    <dgm:pt modelId="{B052ED51-99FB-4209-9736-6EE0B2B9E4FA}" type="parTrans" cxnId="{A18F176F-A902-4A2C-825F-50BB85FAF0E4}">
      <dgm:prSet/>
      <dgm:spPr/>
      <dgm:t>
        <a:bodyPr/>
        <a:lstStyle/>
        <a:p>
          <a:endParaRPr lang="en-A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DD89C81-9822-45F2-BF77-280FD1BC51AD}" type="sibTrans" cxnId="{A18F176F-A902-4A2C-825F-50BB85FAF0E4}">
      <dgm:prSet/>
      <dgm:spPr/>
      <dgm:t>
        <a:bodyPr/>
        <a:lstStyle/>
        <a:p>
          <a:endParaRPr lang="en-A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A3B498C-D750-4D41-8F74-C4D3B6F03E44}">
      <dgm:prSet phldrT="[Text]" custT="1"/>
      <dgm:spPr/>
      <dgm:t>
        <a:bodyPr/>
        <a:lstStyle/>
        <a:p>
          <a:r>
            <a:rPr lang="en-AU" sz="2000" dirty="0">
              <a:latin typeface="Calibri" panose="020F0502020204030204" pitchFamily="34" charset="0"/>
              <a:cs typeface="Calibri" panose="020F0502020204030204" pitchFamily="34" charset="0"/>
            </a:rPr>
            <a:t>More active than cabazitaxel in PSMA-avid disease with fewer </a:t>
          </a:r>
          <a:br>
            <a:rPr lang="en-AU" sz="20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AU" sz="2000" dirty="0">
              <a:latin typeface="Calibri" panose="020F0502020204030204" pitchFamily="34" charset="0"/>
              <a:cs typeface="Calibri" panose="020F0502020204030204" pitchFamily="34" charset="0"/>
            </a:rPr>
            <a:t>G3-4 AEs and improved QoL</a:t>
          </a:r>
        </a:p>
      </dgm:t>
    </dgm:pt>
    <dgm:pt modelId="{8D963B6B-48D6-4C06-BB2E-81274B36085F}" type="parTrans" cxnId="{B59A4A28-DF89-488A-B07F-2912451EF50C}">
      <dgm:prSet/>
      <dgm:spPr/>
      <dgm:t>
        <a:bodyPr/>
        <a:lstStyle/>
        <a:p>
          <a:endParaRPr lang="en-A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E171C09-C43D-4DDE-99FD-025437890D2E}" type="sibTrans" cxnId="{B59A4A28-DF89-488A-B07F-2912451EF50C}">
      <dgm:prSet/>
      <dgm:spPr/>
      <dgm:t>
        <a:bodyPr/>
        <a:lstStyle/>
        <a:p>
          <a:endParaRPr lang="en-A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CB05348-D218-47A7-A6AF-E542930FA1B5}">
      <dgm:prSet phldrT="[Text]" custT="1"/>
      <dgm:spPr/>
      <dgm:t>
        <a:bodyPr/>
        <a:lstStyle/>
        <a:p>
          <a:r>
            <a:rPr lang="en-AU" sz="2000" dirty="0">
              <a:latin typeface="Calibri" panose="020F0502020204030204" pitchFamily="34" charset="0"/>
              <a:cs typeface="Calibri" panose="020F0502020204030204" pitchFamily="34" charset="0"/>
            </a:rPr>
            <a:t>Optimal patient selection, sequencing and monitoring will evolve</a:t>
          </a:r>
        </a:p>
      </dgm:t>
    </dgm:pt>
    <dgm:pt modelId="{CFBAEE96-FDAC-4676-8F60-FB0882E5DD8A}" type="parTrans" cxnId="{B5B34825-27D9-4003-9025-75A8D6A947E0}">
      <dgm:prSet/>
      <dgm:spPr/>
      <dgm:t>
        <a:bodyPr/>
        <a:lstStyle/>
        <a:p>
          <a:endParaRPr lang="en-A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A0265ED-357A-4AF9-AF62-955A4A991396}" type="sibTrans" cxnId="{B5B34825-27D9-4003-9025-75A8D6A947E0}">
      <dgm:prSet/>
      <dgm:spPr/>
      <dgm:t>
        <a:bodyPr/>
        <a:lstStyle/>
        <a:p>
          <a:endParaRPr lang="en-A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231E0AD-A390-4F2F-9A25-12F8EE20981C}" type="pres">
      <dgm:prSet presAssocID="{B68B3567-3624-4519-9F3C-C681CD108C1F}" presName="Name0" presStyleCnt="0">
        <dgm:presLayoutVars>
          <dgm:chMax val="7"/>
          <dgm:chPref val="7"/>
          <dgm:dir/>
        </dgm:presLayoutVars>
      </dgm:prSet>
      <dgm:spPr/>
    </dgm:pt>
    <dgm:pt modelId="{4DBDD081-1153-4C56-A552-85C2AF93CEF8}" type="pres">
      <dgm:prSet presAssocID="{B68B3567-3624-4519-9F3C-C681CD108C1F}" presName="Name1" presStyleCnt="0"/>
      <dgm:spPr/>
    </dgm:pt>
    <dgm:pt modelId="{D95A7615-6CB7-410E-A6C3-25F3C12340B1}" type="pres">
      <dgm:prSet presAssocID="{B68B3567-3624-4519-9F3C-C681CD108C1F}" presName="cycle" presStyleCnt="0"/>
      <dgm:spPr/>
    </dgm:pt>
    <dgm:pt modelId="{858F3ED0-2A50-4DEE-A0E7-DE8523AE15CF}" type="pres">
      <dgm:prSet presAssocID="{B68B3567-3624-4519-9F3C-C681CD108C1F}" presName="srcNode" presStyleLbl="node1" presStyleIdx="0" presStyleCnt="3"/>
      <dgm:spPr/>
    </dgm:pt>
    <dgm:pt modelId="{66CB8EB2-4364-4B3B-87AB-2D176B917156}" type="pres">
      <dgm:prSet presAssocID="{B68B3567-3624-4519-9F3C-C681CD108C1F}" presName="conn" presStyleLbl="parChTrans1D2" presStyleIdx="0" presStyleCnt="1"/>
      <dgm:spPr/>
    </dgm:pt>
    <dgm:pt modelId="{A7DD4420-A9D0-4B4C-8EC5-1868B2A7F7D4}" type="pres">
      <dgm:prSet presAssocID="{B68B3567-3624-4519-9F3C-C681CD108C1F}" presName="extraNode" presStyleLbl="node1" presStyleIdx="0" presStyleCnt="3"/>
      <dgm:spPr/>
    </dgm:pt>
    <dgm:pt modelId="{A8530299-CF3C-4D3B-875B-E0B7A14C495E}" type="pres">
      <dgm:prSet presAssocID="{B68B3567-3624-4519-9F3C-C681CD108C1F}" presName="dstNode" presStyleLbl="node1" presStyleIdx="0" presStyleCnt="3"/>
      <dgm:spPr/>
    </dgm:pt>
    <dgm:pt modelId="{2707858A-2BC9-4B49-9095-916DF599A94F}" type="pres">
      <dgm:prSet presAssocID="{A339CF3F-0C9D-436C-8961-0ADA90F4092A}" presName="text_1" presStyleLbl="node1" presStyleIdx="0" presStyleCnt="3">
        <dgm:presLayoutVars>
          <dgm:bulletEnabled val="1"/>
        </dgm:presLayoutVars>
      </dgm:prSet>
      <dgm:spPr/>
    </dgm:pt>
    <dgm:pt modelId="{446A112C-AF6C-4692-BB85-0A3F11262D1B}" type="pres">
      <dgm:prSet presAssocID="{A339CF3F-0C9D-436C-8961-0ADA90F4092A}" presName="accent_1" presStyleCnt="0"/>
      <dgm:spPr/>
    </dgm:pt>
    <dgm:pt modelId="{9D00429C-2A68-43DF-8C93-D8A3870C8D45}" type="pres">
      <dgm:prSet presAssocID="{A339CF3F-0C9D-436C-8961-0ADA90F4092A}" presName="accentRepeatNode" presStyleLbl="solidFgAcc1" presStyleIdx="0" presStyleCnt="3"/>
      <dgm:spPr/>
    </dgm:pt>
    <dgm:pt modelId="{262ECBE7-E17C-43B5-AEB4-8B5F32F7C80E}" type="pres">
      <dgm:prSet presAssocID="{4A3B498C-D750-4D41-8F74-C4D3B6F03E44}" presName="text_2" presStyleLbl="node1" presStyleIdx="1" presStyleCnt="3">
        <dgm:presLayoutVars>
          <dgm:bulletEnabled val="1"/>
        </dgm:presLayoutVars>
      </dgm:prSet>
      <dgm:spPr/>
    </dgm:pt>
    <dgm:pt modelId="{598E6AC1-5B76-49DD-A20D-8F2E9269ABC6}" type="pres">
      <dgm:prSet presAssocID="{4A3B498C-D750-4D41-8F74-C4D3B6F03E44}" presName="accent_2" presStyleCnt="0"/>
      <dgm:spPr/>
    </dgm:pt>
    <dgm:pt modelId="{53FD9698-F62F-4B1A-96AE-AB1D0E91BD4D}" type="pres">
      <dgm:prSet presAssocID="{4A3B498C-D750-4D41-8F74-C4D3B6F03E44}" presName="accentRepeatNode" presStyleLbl="solidFgAcc1" presStyleIdx="1" presStyleCnt="3"/>
      <dgm:spPr/>
    </dgm:pt>
    <dgm:pt modelId="{1723D6FF-1C11-48F5-94D6-EF07B40DFEA2}" type="pres">
      <dgm:prSet presAssocID="{2CB05348-D218-47A7-A6AF-E542930FA1B5}" presName="text_3" presStyleLbl="node1" presStyleIdx="2" presStyleCnt="3">
        <dgm:presLayoutVars>
          <dgm:bulletEnabled val="1"/>
        </dgm:presLayoutVars>
      </dgm:prSet>
      <dgm:spPr/>
    </dgm:pt>
    <dgm:pt modelId="{9B2FC5FB-D3CA-494D-8FCA-12A99B10A15A}" type="pres">
      <dgm:prSet presAssocID="{2CB05348-D218-47A7-A6AF-E542930FA1B5}" presName="accent_3" presStyleCnt="0"/>
      <dgm:spPr/>
    </dgm:pt>
    <dgm:pt modelId="{5014238F-CBD4-4E25-8A64-E4DDE4949FF2}" type="pres">
      <dgm:prSet presAssocID="{2CB05348-D218-47A7-A6AF-E542930FA1B5}" presName="accentRepeatNode" presStyleLbl="solidFgAcc1" presStyleIdx="2" presStyleCnt="3"/>
      <dgm:spPr/>
    </dgm:pt>
  </dgm:ptLst>
  <dgm:cxnLst>
    <dgm:cxn modelId="{92FDEA00-62AB-4350-8EDB-9BA5F66AB0A1}" type="presOf" srcId="{A339CF3F-0C9D-436C-8961-0ADA90F4092A}" destId="{2707858A-2BC9-4B49-9095-916DF599A94F}" srcOrd="0" destOrd="0" presId="urn:microsoft.com/office/officeart/2008/layout/VerticalCurvedList"/>
    <dgm:cxn modelId="{B5B34825-27D9-4003-9025-75A8D6A947E0}" srcId="{B68B3567-3624-4519-9F3C-C681CD108C1F}" destId="{2CB05348-D218-47A7-A6AF-E542930FA1B5}" srcOrd="2" destOrd="0" parTransId="{CFBAEE96-FDAC-4676-8F60-FB0882E5DD8A}" sibTransId="{9A0265ED-357A-4AF9-AF62-955A4A991396}"/>
    <dgm:cxn modelId="{B59A4A28-DF89-488A-B07F-2912451EF50C}" srcId="{B68B3567-3624-4519-9F3C-C681CD108C1F}" destId="{4A3B498C-D750-4D41-8F74-C4D3B6F03E44}" srcOrd="1" destOrd="0" parTransId="{8D963B6B-48D6-4C06-BB2E-81274B36085F}" sibTransId="{0E171C09-C43D-4DDE-99FD-025437890D2E}"/>
    <dgm:cxn modelId="{7EE16C2B-4900-4404-AF23-CBDD1D697A79}" type="presOf" srcId="{ADD89C81-9822-45F2-BF77-280FD1BC51AD}" destId="{66CB8EB2-4364-4B3B-87AB-2D176B917156}" srcOrd="0" destOrd="0" presId="urn:microsoft.com/office/officeart/2008/layout/VerticalCurvedList"/>
    <dgm:cxn modelId="{FC944755-6A98-409C-A7F0-272182164AE3}" type="presOf" srcId="{B68B3567-3624-4519-9F3C-C681CD108C1F}" destId="{E231E0AD-A390-4F2F-9A25-12F8EE20981C}" srcOrd="0" destOrd="0" presId="urn:microsoft.com/office/officeart/2008/layout/VerticalCurvedList"/>
    <dgm:cxn modelId="{A18F176F-A902-4A2C-825F-50BB85FAF0E4}" srcId="{B68B3567-3624-4519-9F3C-C681CD108C1F}" destId="{A339CF3F-0C9D-436C-8961-0ADA90F4092A}" srcOrd="0" destOrd="0" parTransId="{B052ED51-99FB-4209-9736-6EE0B2B9E4FA}" sibTransId="{ADD89C81-9822-45F2-BF77-280FD1BC51AD}"/>
    <dgm:cxn modelId="{38EFAD9A-FADA-4784-BEB7-D916021AC6D1}" type="presOf" srcId="{4A3B498C-D750-4D41-8F74-C4D3B6F03E44}" destId="{262ECBE7-E17C-43B5-AEB4-8B5F32F7C80E}" srcOrd="0" destOrd="0" presId="urn:microsoft.com/office/officeart/2008/layout/VerticalCurvedList"/>
    <dgm:cxn modelId="{5BC80CE6-CB14-499A-AC19-2F6156FCD7B5}" type="presOf" srcId="{2CB05348-D218-47A7-A6AF-E542930FA1B5}" destId="{1723D6FF-1C11-48F5-94D6-EF07B40DFEA2}" srcOrd="0" destOrd="0" presId="urn:microsoft.com/office/officeart/2008/layout/VerticalCurvedList"/>
    <dgm:cxn modelId="{000AC8A1-C269-4411-B9F5-11D607379C13}" type="presParOf" srcId="{E231E0AD-A390-4F2F-9A25-12F8EE20981C}" destId="{4DBDD081-1153-4C56-A552-85C2AF93CEF8}" srcOrd="0" destOrd="0" presId="urn:microsoft.com/office/officeart/2008/layout/VerticalCurvedList"/>
    <dgm:cxn modelId="{DD228254-DF1D-4DD3-BBA3-3778B70BA23A}" type="presParOf" srcId="{4DBDD081-1153-4C56-A552-85C2AF93CEF8}" destId="{D95A7615-6CB7-410E-A6C3-25F3C12340B1}" srcOrd="0" destOrd="0" presId="urn:microsoft.com/office/officeart/2008/layout/VerticalCurvedList"/>
    <dgm:cxn modelId="{81AD800A-87BF-40CC-9463-8514BA221FC9}" type="presParOf" srcId="{D95A7615-6CB7-410E-A6C3-25F3C12340B1}" destId="{858F3ED0-2A50-4DEE-A0E7-DE8523AE15CF}" srcOrd="0" destOrd="0" presId="urn:microsoft.com/office/officeart/2008/layout/VerticalCurvedList"/>
    <dgm:cxn modelId="{D7541E21-2350-4AF7-A8D8-C396131304D5}" type="presParOf" srcId="{D95A7615-6CB7-410E-A6C3-25F3C12340B1}" destId="{66CB8EB2-4364-4B3B-87AB-2D176B917156}" srcOrd="1" destOrd="0" presId="urn:microsoft.com/office/officeart/2008/layout/VerticalCurvedList"/>
    <dgm:cxn modelId="{58457589-8C90-49C5-AB34-6DEB948C3BCF}" type="presParOf" srcId="{D95A7615-6CB7-410E-A6C3-25F3C12340B1}" destId="{A7DD4420-A9D0-4B4C-8EC5-1868B2A7F7D4}" srcOrd="2" destOrd="0" presId="urn:microsoft.com/office/officeart/2008/layout/VerticalCurvedList"/>
    <dgm:cxn modelId="{A67CAB72-1F4D-4E8F-BE43-2660AEB6BF8A}" type="presParOf" srcId="{D95A7615-6CB7-410E-A6C3-25F3C12340B1}" destId="{A8530299-CF3C-4D3B-875B-E0B7A14C495E}" srcOrd="3" destOrd="0" presId="urn:microsoft.com/office/officeart/2008/layout/VerticalCurvedList"/>
    <dgm:cxn modelId="{AE8380DC-C4E9-41E2-B53B-E9B9C5CEF3E0}" type="presParOf" srcId="{4DBDD081-1153-4C56-A552-85C2AF93CEF8}" destId="{2707858A-2BC9-4B49-9095-916DF599A94F}" srcOrd="1" destOrd="0" presId="urn:microsoft.com/office/officeart/2008/layout/VerticalCurvedList"/>
    <dgm:cxn modelId="{0F0D469C-D5A1-4D16-B2D9-B1C09C3D3467}" type="presParOf" srcId="{4DBDD081-1153-4C56-A552-85C2AF93CEF8}" destId="{446A112C-AF6C-4692-BB85-0A3F11262D1B}" srcOrd="2" destOrd="0" presId="urn:microsoft.com/office/officeart/2008/layout/VerticalCurvedList"/>
    <dgm:cxn modelId="{D652D45C-F768-4BA4-A005-0788717C6911}" type="presParOf" srcId="{446A112C-AF6C-4692-BB85-0A3F11262D1B}" destId="{9D00429C-2A68-43DF-8C93-D8A3870C8D45}" srcOrd="0" destOrd="0" presId="urn:microsoft.com/office/officeart/2008/layout/VerticalCurvedList"/>
    <dgm:cxn modelId="{7304D56A-E5A2-490E-97F4-4AA4AF49107A}" type="presParOf" srcId="{4DBDD081-1153-4C56-A552-85C2AF93CEF8}" destId="{262ECBE7-E17C-43B5-AEB4-8B5F32F7C80E}" srcOrd="3" destOrd="0" presId="urn:microsoft.com/office/officeart/2008/layout/VerticalCurvedList"/>
    <dgm:cxn modelId="{E724BE80-6F3E-47A9-B99F-34982C2787AF}" type="presParOf" srcId="{4DBDD081-1153-4C56-A552-85C2AF93CEF8}" destId="{598E6AC1-5B76-49DD-A20D-8F2E9269ABC6}" srcOrd="4" destOrd="0" presId="urn:microsoft.com/office/officeart/2008/layout/VerticalCurvedList"/>
    <dgm:cxn modelId="{20B6486D-FB36-4E84-8E50-080AC6E7BAAC}" type="presParOf" srcId="{598E6AC1-5B76-49DD-A20D-8F2E9269ABC6}" destId="{53FD9698-F62F-4B1A-96AE-AB1D0E91BD4D}" srcOrd="0" destOrd="0" presId="urn:microsoft.com/office/officeart/2008/layout/VerticalCurvedList"/>
    <dgm:cxn modelId="{C16B758B-DF27-48E4-8123-3CAD3540D05F}" type="presParOf" srcId="{4DBDD081-1153-4C56-A552-85C2AF93CEF8}" destId="{1723D6FF-1C11-48F5-94D6-EF07B40DFEA2}" srcOrd="5" destOrd="0" presId="urn:microsoft.com/office/officeart/2008/layout/VerticalCurvedList"/>
    <dgm:cxn modelId="{2D2631BE-1EBE-4EBB-A2F4-3DB17C399B49}" type="presParOf" srcId="{4DBDD081-1153-4C56-A552-85C2AF93CEF8}" destId="{9B2FC5FB-D3CA-494D-8FCA-12A99B10A15A}" srcOrd="6" destOrd="0" presId="urn:microsoft.com/office/officeart/2008/layout/VerticalCurvedList"/>
    <dgm:cxn modelId="{FA354C65-79D4-42A1-9922-6293ECA8E7F5}" type="presParOf" srcId="{9B2FC5FB-D3CA-494D-8FCA-12A99B10A15A}" destId="{5014238F-CBD4-4E25-8A64-E4DDE4949FF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F0F818-1394-4C22-AA1F-9FAB05FEA342}">
      <dsp:nvSpPr>
        <dsp:cNvPr id="0" name=""/>
        <dsp:cNvSpPr/>
      </dsp:nvSpPr>
      <dsp:spPr>
        <a:xfrm>
          <a:off x="861" y="328958"/>
          <a:ext cx="753068" cy="301227"/>
        </a:xfrm>
        <a:prstGeom prst="homePlat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30000" dirty="0">
              <a:solidFill>
                <a:srgbClr val="FF0000"/>
              </a:solidFill>
            </a:rPr>
            <a:t>68</a:t>
          </a:r>
          <a:r>
            <a:rPr lang="en-US" sz="1400" kern="1200" dirty="0">
              <a:solidFill>
                <a:srgbClr val="FF0000"/>
              </a:solidFill>
            </a:rPr>
            <a:t>Ga</a:t>
          </a:r>
        </a:p>
      </dsp:txBody>
      <dsp:txXfrm>
        <a:off x="861" y="328958"/>
        <a:ext cx="677761" cy="301227"/>
      </dsp:txXfrm>
    </dsp:sp>
    <dsp:sp modelId="{E9FD4CAC-643D-4650-92C2-8BE0D00B7D5C}">
      <dsp:nvSpPr>
        <dsp:cNvPr id="0" name=""/>
        <dsp:cNvSpPr/>
      </dsp:nvSpPr>
      <dsp:spPr>
        <a:xfrm>
          <a:off x="603315" y="328958"/>
          <a:ext cx="753068" cy="301227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HBED</a:t>
          </a:r>
        </a:p>
      </dsp:txBody>
      <dsp:txXfrm>
        <a:off x="753929" y="328958"/>
        <a:ext cx="451841" cy="301227"/>
      </dsp:txXfrm>
    </dsp:sp>
    <dsp:sp modelId="{64386453-7246-4E16-A2AE-C75173B0AEF9}">
      <dsp:nvSpPr>
        <dsp:cNvPr id="0" name=""/>
        <dsp:cNvSpPr/>
      </dsp:nvSpPr>
      <dsp:spPr>
        <a:xfrm>
          <a:off x="1205770" y="328958"/>
          <a:ext cx="753068" cy="301227"/>
        </a:xfrm>
        <a:prstGeom prst="chevron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PSMA</a:t>
          </a:r>
        </a:p>
      </dsp:txBody>
      <dsp:txXfrm>
        <a:off x="1356384" y="328958"/>
        <a:ext cx="451841" cy="3012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186CF6-81DB-4D8D-A168-723A5972EC12}">
      <dsp:nvSpPr>
        <dsp:cNvPr id="0" name=""/>
        <dsp:cNvSpPr/>
      </dsp:nvSpPr>
      <dsp:spPr>
        <a:xfrm>
          <a:off x="840051" y="840991"/>
          <a:ext cx="5040306" cy="2710504"/>
        </a:xfrm>
        <a:prstGeom prst="round2DiagRect">
          <a:avLst>
            <a:gd name="adj1" fmla="val 0"/>
            <a:gd name="adj2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A26672-EDD2-4FD6-9A84-A628928F1112}">
      <dsp:nvSpPr>
        <dsp:cNvPr id="0" name=""/>
        <dsp:cNvSpPr/>
      </dsp:nvSpPr>
      <dsp:spPr>
        <a:xfrm>
          <a:off x="3360204" y="1128469"/>
          <a:ext cx="672" cy="2135548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9AD9D5-C9B6-4A29-9296-CE6592D903B9}">
      <dsp:nvSpPr>
        <dsp:cNvPr id="0" name=""/>
        <dsp:cNvSpPr/>
      </dsp:nvSpPr>
      <dsp:spPr>
        <a:xfrm>
          <a:off x="1008061" y="1046333"/>
          <a:ext cx="2184132" cy="229982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Use dosimetry to define dose to critical organs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Don’t exceed known maximum tolerated limits to critical organs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/>
            <a:t>Disadvantage: limits theoretical, extrapolated from external-beam radiotherapy</a:t>
          </a:r>
          <a:endParaRPr lang="en-AU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/>
            <a:t>Advantage: avoid delayed toxicities</a:t>
          </a:r>
          <a:endParaRPr lang="en-AU" sz="1400" kern="1200" dirty="0"/>
        </a:p>
      </dsp:txBody>
      <dsp:txXfrm>
        <a:off x="1008061" y="1046333"/>
        <a:ext cx="2184132" cy="2299821"/>
      </dsp:txXfrm>
    </dsp:sp>
    <dsp:sp modelId="{6B874124-4717-4F42-9BDF-5606EB57FFCA}">
      <dsp:nvSpPr>
        <dsp:cNvPr id="0" name=""/>
        <dsp:cNvSpPr/>
      </dsp:nvSpPr>
      <dsp:spPr>
        <a:xfrm>
          <a:off x="3528214" y="1046333"/>
          <a:ext cx="2184132" cy="229982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Don’t need dosimetry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Use phase 1 dose escalation study to determine maximum tolerated dose (MTD)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Disadvantage: predictable delayed cumulative toxicities (MDS / renal) will be missed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Advantage: acute toxicities observable &amp; definable</a:t>
          </a:r>
        </a:p>
      </dsp:txBody>
      <dsp:txXfrm>
        <a:off x="3528214" y="1046333"/>
        <a:ext cx="2184132" cy="2299821"/>
      </dsp:txXfrm>
    </dsp:sp>
    <dsp:sp modelId="{EAA12F82-A3AF-4B90-9F82-250D89C924B6}">
      <dsp:nvSpPr>
        <dsp:cNvPr id="0" name=""/>
        <dsp:cNvSpPr/>
      </dsp:nvSpPr>
      <dsp:spPr>
        <a:xfrm rot="16200000">
          <a:off x="-1058431" y="1201263"/>
          <a:ext cx="2956913" cy="840050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kern="1200" dirty="0"/>
            <a:t>Radiotherapy model</a:t>
          </a:r>
        </a:p>
      </dsp:txBody>
      <dsp:txXfrm>
        <a:off x="-931471" y="1538951"/>
        <a:ext cx="2702992" cy="418596"/>
      </dsp:txXfrm>
    </dsp:sp>
    <dsp:sp modelId="{F3906E66-7777-4153-B055-1219AE639AEB}">
      <dsp:nvSpPr>
        <dsp:cNvPr id="0" name=""/>
        <dsp:cNvSpPr/>
      </dsp:nvSpPr>
      <dsp:spPr>
        <a:xfrm rot="5400000">
          <a:off x="4821925" y="2351173"/>
          <a:ext cx="2956913" cy="840050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kern="1200" dirty="0"/>
            <a:t>Drug model</a:t>
          </a:r>
        </a:p>
      </dsp:txBody>
      <dsp:txXfrm>
        <a:off x="4948886" y="2434940"/>
        <a:ext cx="2702992" cy="4185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CB8EB2-4364-4B3B-87AB-2D176B917156}">
      <dsp:nvSpPr>
        <dsp:cNvPr id="0" name=""/>
        <dsp:cNvSpPr/>
      </dsp:nvSpPr>
      <dsp:spPr>
        <a:xfrm>
          <a:off x="-4195160" y="-643722"/>
          <a:ext cx="4998624" cy="4998624"/>
        </a:xfrm>
        <a:prstGeom prst="blockArc">
          <a:avLst>
            <a:gd name="adj1" fmla="val 18900000"/>
            <a:gd name="adj2" fmla="val 2700000"/>
            <a:gd name="adj3" fmla="val 432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07858A-2BC9-4B49-9095-916DF599A94F}">
      <dsp:nvSpPr>
        <dsp:cNvPr id="0" name=""/>
        <dsp:cNvSpPr/>
      </dsp:nvSpPr>
      <dsp:spPr>
        <a:xfrm>
          <a:off x="516711" y="371117"/>
          <a:ext cx="8068087" cy="74223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15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kern="1200" dirty="0">
              <a:latin typeface="Calibri" panose="020F0502020204030204" pitchFamily="34" charset="0"/>
              <a:cs typeface="Calibri" panose="020F0502020204030204" pitchFamily="34" charset="0"/>
            </a:rPr>
            <a:t>Improves patient outcomes in men with </a:t>
          </a:r>
          <a:r>
            <a:rPr lang="en-AU" sz="2000" kern="1200" dirty="0" err="1">
              <a:latin typeface="Calibri" panose="020F0502020204030204" pitchFamily="34" charset="0"/>
              <a:cs typeface="Calibri" panose="020F0502020204030204" pitchFamily="34" charset="0"/>
            </a:rPr>
            <a:t>mCRPC</a:t>
          </a:r>
          <a:r>
            <a:rPr lang="en-AU" sz="2000" kern="1200" dirty="0">
              <a:latin typeface="Calibri" panose="020F0502020204030204" pitchFamily="34" charset="0"/>
              <a:cs typeface="Calibri" panose="020F0502020204030204" pitchFamily="34" charset="0"/>
            </a:rPr>
            <a:t> following docetaxel and androgen receptor directed therapy</a:t>
          </a:r>
        </a:p>
      </dsp:txBody>
      <dsp:txXfrm>
        <a:off x="516711" y="371117"/>
        <a:ext cx="8068087" cy="742235"/>
      </dsp:txXfrm>
    </dsp:sp>
    <dsp:sp modelId="{9D00429C-2A68-43DF-8C93-D8A3870C8D45}">
      <dsp:nvSpPr>
        <dsp:cNvPr id="0" name=""/>
        <dsp:cNvSpPr/>
      </dsp:nvSpPr>
      <dsp:spPr>
        <a:xfrm>
          <a:off x="52814" y="278338"/>
          <a:ext cx="927794" cy="9277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2ECBE7-E17C-43B5-AEB4-8B5F32F7C80E}">
      <dsp:nvSpPr>
        <dsp:cNvPr id="0" name=""/>
        <dsp:cNvSpPr/>
      </dsp:nvSpPr>
      <dsp:spPr>
        <a:xfrm>
          <a:off x="786514" y="1484471"/>
          <a:ext cx="7798284" cy="742235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15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kern="1200" dirty="0">
              <a:latin typeface="Calibri" panose="020F0502020204030204" pitchFamily="34" charset="0"/>
              <a:cs typeface="Calibri" panose="020F0502020204030204" pitchFamily="34" charset="0"/>
            </a:rPr>
            <a:t>More active than cabazitaxel in PSMA-avid disease with fewer </a:t>
          </a:r>
          <a:br>
            <a:rPr lang="en-AU" sz="20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AU" sz="2000" kern="1200" dirty="0">
              <a:latin typeface="Calibri" panose="020F0502020204030204" pitchFamily="34" charset="0"/>
              <a:cs typeface="Calibri" panose="020F0502020204030204" pitchFamily="34" charset="0"/>
            </a:rPr>
            <a:t>G3-4 AEs and improved QoL</a:t>
          </a:r>
        </a:p>
      </dsp:txBody>
      <dsp:txXfrm>
        <a:off x="786514" y="1484471"/>
        <a:ext cx="7798284" cy="742235"/>
      </dsp:txXfrm>
    </dsp:sp>
    <dsp:sp modelId="{53FD9698-F62F-4B1A-96AE-AB1D0E91BD4D}">
      <dsp:nvSpPr>
        <dsp:cNvPr id="0" name=""/>
        <dsp:cNvSpPr/>
      </dsp:nvSpPr>
      <dsp:spPr>
        <a:xfrm>
          <a:off x="322617" y="1391692"/>
          <a:ext cx="927794" cy="9277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23D6FF-1C11-48F5-94D6-EF07B40DFEA2}">
      <dsp:nvSpPr>
        <dsp:cNvPr id="0" name=""/>
        <dsp:cNvSpPr/>
      </dsp:nvSpPr>
      <dsp:spPr>
        <a:xfrm>
          <a:off x="516711" y="2597825"/>
          <a:ext cx="8068087" cy="742235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15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kern="1200" dirty="0">
              <a:latin typeface="Calibri" panose="020F0502020204030204" pitchFamily="34" charset="0"/>
              <a:cs typeface="Calibri" panose="020F0502020204030204" pitchFamily="34" charset="0"/>
            </a:rPr>
            <a:t>Optimal patient selection, sequencing and monitoring will evolve</a:t>
          </a:r>
        </a:p>
      </dsp:txBody>
      <dsp:txXfrm>
        <a:off x="516711" y="2597825"/>
        <a:ext cx="8068087" cy="742235"/>
      </dsp:txXfrm>
    </dsp:sp>
    <dsp:sp modelId="{5014238F-CBD4-4E25-8A64-E4DDE4949FF2}">
      <dsp:nvSpPr>
        <dsp:cNvPr id="0" name=""/>
        <dsp:cNvSpPr/>
      </dsp:nvSpPr>
      <dsp:spPr>
        <a:xfrm>
          <a:off x="52814" y="2505045"/>
          <a:ext cx="927794" cy="9277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55290" cy="49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641" tIns="45821" rIns="91641" bIns="4582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AU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63033" y="0"/>
            <a:ext cx="2955290" cy="49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641" tIns="45821" rIns="91641" bIns="4582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AU" dirty="0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1044"/>
            <a:ext cx="2955290" cy="49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641" tIns="45821" rIns="91641" bIns="4582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AU" dirty="0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63033" y="9421044"/>
            <a:ext cx="2955290" cy="49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641" tIns="45821" rIns="91641" bIns="4582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3BB63C1-FFE8-4093-93AC-C0E453A71E97}" type="slidenum">
              <a:rPr lang="en-AU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72979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55290" cy="49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641" tIns="45821" rIns="91641" bIns="4582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AU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3033" y="0"/>
            <a:ext cx="2955290" cy="49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641" tIns="45821" rIns="91641" bIns="4582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AU" dirty="0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4775" y="744538"/>
            <a:ext cx="6610350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990" y="4711383"/>
            <a:ext cx="5455920" cy="4463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641" tIns="45821" rIns="91641" bIns="458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21044"/>
            <a:ext cx="2955290" cy="49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641" tIns="45821" rIns="91641" bIns="4582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AU" dirty="0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3033" y="9421044"/>
            <a:ext cx="2955290" cy="49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641" tIns="45821" rIns="91641" bIns="4582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5744421-296D-4FEC-A236-3BE1E6273982}" type="slidenum">
              <a:rPr lang="en-AU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582113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45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9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435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581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726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1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What is the story?</a:t>
            </a:r>
          </a:p>
          <a:p>
            <a:pPr marL="171450" indent="-171450">
              <a:buFontTx/>
              <a:buChar char="-"/>
            </a:pPr>
            <a:r>
              <a:rPr lang="en-AU" dirty="0"/>
              <a:t>PSMA journey: from NET, Ga-68 to PSMA</a:t>
            </a:r>
          </a:p>
          <a:p>
            <a:pPr marL="171450" indent="-171450">
              <a:buFontTx/>
              <a:buChar char="-"/>
            </a:pPr>
            <a:r>
              <a:rPr lang="en-AU" dirty="0"/>
              <a:t>PSMA: remarkable bench-to-bedside. 2013 </a:t>
            </a:r>
          </a:p>
          <a:p>
            <a:pPr marL="171450" indent="-171450">
              <a:buFontTx/>
              <a:buChar char="-"/>
            </a:pPr>
            <a:r>
              <a:rPr lang="en-AU" dirty="0"/>
              <a:t>Collaboration</a:t>
            </a:r>
          </a:p>
          <a:p>
            <a:pPr marL="171450" indent="-171450">
              <a:buFontTx/>
              <a:buChar char="-"/>
            </a:pPr>
            <a:r>
              <a:rPr lang="en-AU" dirty="0"/>
              <a:t>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44421-296D-4FEC-A236-3BE1E6273982}" type="slidenum">
              <a:rPr lang="en-AU" smtClean="0"/>
              <a:pPr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92434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Take you on my journey… </a:t>
            </a:r>
          </a:p>
          <a:p>
            <a:r>
              <a:rPr lang="en-AU" dirty="0"/>
              <a:t>In the spirit of a joint session with ESMO, I want to provide an oncologic perspective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744421-296D-4FEC-A236-3BE1E627398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617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J. </a:t>
            </a:r>
            <a:r>
              <a:rPr lang="en-AU" dirty="0" err="1"/>
              <a:t>Babich</a:t>
            </a:r>
            <a:r>
              <a:rPr lang="en-AU" dirty="0"/>
              <a:t> Cornell</a:t>
            </a:r>
          </a:p>
          <a:p>
            <a:r>
              <a:rPr lang="en-AU" dirty="0"/>
              <a:t>U. </a:t>
            </a:r>
            <a:r>
              <a:rPr lang="en-AU" dirty="0" err="1"/>
              <a:t>Haberkorn</a:t>
            </a:r>
            <a:r>
              <a:rPr lang="en-AU" dirty="0"/>
              <a:t> DKFZ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44421-296D-4FEC-A236-3BE1E6273982}" type="slidenum">
              <a:rPr lang="en-AU" smtClean="0"/>
              <a:pPr/>
              <a:t>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69364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spcFirstLastPara="1" wrap="square" lIns="91625" tIns="45800" rIns="91625" bIns="45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9367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Story about Lancet Oncology vs SNMMI … lead into collaboration with Med </a:t>
            </a:r>
            <a:r>
              <a:rPr lang="en-AU" dirty="0" err="1"/>
              <a:t>Onc</a:t>
            </a:r>
            <a:r>
              <a:rPr lang="en-AU" dirty="0"/>
              <a:t>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744421-296D-4FEC-A236-3BE1E627398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767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3026582</a:t>
            </a:r>
          </a:p>
          <a:p>
            <a:r>
              <a:rPr lang="en-GB" sz="1200" b="0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NBS1,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also known as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Nibrin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(NBN)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767491-859E-4C77-A7F2-5E896D58548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054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744421-296D-4FEC-A236-3BE1E627398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674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744421-296D-4FEC-A236-3BE1E627398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805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744421-296D-4FEC-A236-3BE1E627398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2810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744421-296D-4FEC-A236-3BE1E627398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9722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8026ED-BB39-D84D-91BD-BF2D3FFDF6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495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069BF-6E27-4C15-9C19-390D152B581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1194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8DACF-8309-2044-8EF4-AA7C90F4E9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5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0365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8DACF-8309-2044-8EF4-AA7C90F4E9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5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715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8DACF-8309-2044-8EF4-AA7C90F4E9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5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8242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8DACF-8309-2044-8EF4-AA7C90F4E9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5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6919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Patient went on to have cabazitaxel with excellent response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34707-13EB-4AA1-A59C-CA55A9B3581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7698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7b5dc9f5e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08" name="Google Shape;608;g7b5dc9f5e1_0_6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800" cy="44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25" tIns="45800" rIns="91625" bIns="45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Vision for and impact of </a:t>
            </a:r>
            <a:r>
              <a:rPr lang="en-AU" dirty="0" err="1"/>
              <a:t>ProsTIC</a:t>
            </a:r>
            <a:endParaRPr lang="en-A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dirty="0"/>
          </a:p>
          <a:p>
            <a:pPr marL="609585" indent="-423323" algn="ctr" defTabSz="1219170">
              <a:buClr>
                <a:srgbClr val="980000"/>
              </a:buClr>
              <a:buSzPts val="1400"/>
              <a:buFont typeface="Calibri"/>
              <a:buChar char="●"/>
              <a:defRPr/>
            </a:pPr>
            <a:endParaRPr lang="en-GB" sz="1200" b="1" kern="0" dirty="0">
              <a:solidFill>
                <a:srgbClr val="98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186262" algn="ctr" defTabSz="1219170">
              <a:buClr>
                <a:srgbClr val="980000"/>
              </a:buClr>
              <a:buSzPts val="1400"/>
              <a:defRPr/>
            </a:pPr>
            <a:endParaRPr lang="en-GB" sz="1200" b="1" kern="0" dirty="0">
              <a:solidFill>
                <a:srgbClr val="98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186262" algn="ctr" defTabSz="1219170">
              <a:buClr>
                <a:srgbClr val="980000"/>
              </a:buClr>
              <a:buSzPts val="1400"/>
              <a:defRPr/>
            </a:pPr>
            <a:r>
              <a:rPr lang="en-GB" sz="1200" b="1" kern="0" dirty="0">
                <a:solidFill>
                  <a:srgbClr val="980000"/>
                </a:solidFill>
                <a:ea typeface="Calibri"/>
                <a:cs typeface="Calibri"/>
                <a:sym typeface="Calibri"/>
              </a:rPr>
              <a:t>Deliver new paradigms for standard of care treatment of prostate cancer patients driven by integrating innovative clinical trials, pre-clinical and discovery research</a:t>
            </a:r>
            <a:endParaRPr lang="en-GB" sz="1200" b="1" kern="0" dirty="0">
              <a:solidFill>
                <a:srgbClr val="980000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9" name="Google Shape;609;g7b5dc9f5e1_0_6:notes"/>
          <p:cNvSpPr txBox="1">
            <a:spLocks noGrp="1"/>
          </p:cNvSpPr>
          <p:nvPr>
            <p:ph type="sldNum" idx="12"/>
          </p:nvPr>
        </p:nvSpPr>
        <p:spPr>
          <a:xfrm>
            <a:off x="3863033" y="9421044"/>
            <a:ext cx="29553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25" tIns="45800" rIns="91625" bIns="458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A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29415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744421-296D-4FEC-A236-3BE1E627398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748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744421-296D-4FEC-A236-3BE1E627398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3027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9950C-73F0-4DFD-832C-BAFBBD690F84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8902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spur the field</a:t>
            </a:r>
          </a:p>
          <a:p>
            <a:r>
              <a:rPr lang="en-AU" dirty="0"/>
              <a:t>… we need to follow-up with well-designed and prospective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744421-296D-4FEC-A236-3BE1E627398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149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Saul Hertz had to treat “blindly” based on first-principals. He could use a gamma counter but this type of imaging was not available.</a:t>
            </a:r>
          </a:p>
          <a:p>
            <a:r>
              <a:rPr lang="en-AU" dirty="0"/>
              <a:t>SUV 2000 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744421-296D-4FEC-A236-3BE1E627398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2343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96" name="Google Shape;696;p21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25" tIns="45800" rIns="91625" bIns="45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21:notes"/>
          <p:cNvSpPr txBox="1">
            <a:spLocks noGrp="1"/>
          </p:cNvSpPr>
          <p:nvPr>
            <p:ph type="sldNum" idx="12"/>
          </p:nvPr>
        </p:nvSpPr>
        <p:spPr>
          <a:xfrm>
            <a:off x="3863033" y="9421044"/>
            <a:ext cx="2955290" cy="495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25" tIns="45800" rIns="91625" bIns="45800" anchor="b" anchorCtr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44538"/>
            <a:ext cx="6610350" cy="3719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96" name="Google Shape;696;p21:notes"/>
          <p:cNvSpPr txBox="1">
            <a:spLocks noGrp="1"/>
          </p:cNvSpPr>
          <p:nvPr>
            <p:ph type="body" idx="1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25" tIns="45800" rIns="91625" bIns="45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7" name="Google Shape;697;p21:notes"/>
          <p:cNvSpPr txBox="1">
            <a:spLocks noGrp="1"/>
          </p:cNvSpPr>
          <p:nvPr>
            <p:ph type="sldNum" idx="12"/>
          </p:nvPr>
        </p:nvSpPr>
        <p:spPr>
          <a:xfrm>
            <a:off x="3863033" y="9421044"/>
            <a:ext cx="2955290" cy="495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25" tIns="45800" rIns="91625" bIns="45800" anchor="b" anchorCtr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2775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744421-296D-4FEC-A236-3BE1E627398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195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PSMA – protein found on membrane of 90% of prostate Ca</a:t>
            </a:r>
          </a:p>
          <a:p>
            <a:r>
              <a:rPr lang="en-AU" dirty="0"/>
              <a:t>Internalised into cells via endocytosis</a:t>
            </a:r>
          </a:p>
          <a:p>
            <a:r>
              <a:rPr lang="en-AU" dirty="0"/>
              <a:t>PSMA-binding RNA </a:t>
            </a:r>
            <a:r>
              <a:rPr lang="en-AU" dirty="0" err="1"/>
              <a:t>aptamers</a:t>
            </a:r>
            <a:r>
              <a:rPr lang="en-AU" dirty="0"/>
              <a:t>:</a:t>
            </a:r>
            <a:r>
              <a:rPr lang="en-AU" baseline="0" dirty="0"/>
              <a:t> drug delivery vehicles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FC85F6-D4C9-4052-9EE9-C89D91BA471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06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101160871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FC85F6-D4C9-4052-9EE9-C89D91BA4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160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5AC5D-94AA-43B1-A74A-1AD3B51615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091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9388">
              <a:defRPr/>
            </a:pPr>
            <a:r>
              <a:rPr lang="en-AU" dirty="0"/>
              <a:t>Ga-68: onsite, </a:t>
            </a:r>
            <a:r>
              <a:rPr lang="en-AU" dirty="0" err="1"/>
              <a:t>ondemand</a:t>
            </a:r>
            <a:r>
              <a:rPr lang="en-AU" dirty="0"/>
              <a:t>, need infrastructure. Low radiation.</a:t>
            </a:r>
          </a:p>
          <a:p>
            <a:pPr defTabSz="959388">
              <a:defRPr/>
            </a:pPr>
            <a:r>
              <a:rPr lang="en-AU" dirty="0"/>
              <a:t>F-18: distribution, delayed imaging</a:t>
            </a:r>
          </a:p>
          <a:p>
            <a:pPr defTabSz="959388">
              <a:defRPr/>
            </a:pPr>
            <a:r>
              <a:rPr lang="en-AU" dirty="0"/>
              <a:t>More to come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FC85F6-D4C9-4052-9EE9-C89D91BA4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953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2069BF-6E27-4C15-9C19-390D152B581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584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NUL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NUL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C_PPT_Slide_DD_Setup-0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59837"/>
            <a:ext cx="7054552" cy="865919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1489807"/>
            <a:ext cx="7088832" cy="32403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2139702"/>
            <a:ext cx="7056784" cy="864096"/>
          </a:xfr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XX MONTH 2016</a:t>
            </a:r>
          </a:p>
        </p:txBody>
      </p:sp>
    </p:spTree>
    <p:extLst>
      <p:ext uri="{BB962C8B-B14F-4D97-AF65-F5344CB8AC3E}">
        <p14:creationId xmlns:p14="http://schemas.microsoft.com/office/powerpoint/2010/main" val="1308595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MAC_PPT_Slide_DD_Setup-0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849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MAC_PPT_Slide_DD_Setup-02_Nois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033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AU"/>
              <a:t>SNMMI 2018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3415802121"/>
      </p:ext>
    </p:extLst>
  </p:cSld>
  <p:clrMapOvr>
    <a:masterClrMapping/>
  </p:clrMapOvr>
  <p:transition spd="med" advClick="0" advTm="6000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539552" y="0"/>
            <a:ext cx="5184576" cy="141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23377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604" y="1609200"/>
            <a:ext cx="4982739" cy="9144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604" y="2527609"/>
            <a:ext cx="4982739" cy="45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 Narrow"/>
                <a:cs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679606" y="3434400"/>
            <a:ext cx="4425177" cy="230400"/>
          </a:xfrm>
          <a:prstGeom prst="rect">
            <a:avLst/>
          </a:prstGeom>
        </p:spPr>
        <p:txBody>
          <a:bodyPr tIns="46800" bIns="234000">
            <a:noAutofit/>
          </a:bodyPr>
          <a:lstStyle>
            <a:lvl1pPr marL="0" indent="0">
              <a:buFontTx/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679606" y="3670726"/>
            <a:ext cx="4425177" cy="230400"/>
          </a:xfrm>
          <a:prstGeom prst="rect">
            <a:avLst/>
          </a:prstGeom>
        </p:spPr>
        <p:txBody>
          <a:bodyPr tIns="46800" bIns="234000">
            <a:noAutofit/>
          </a:bodyPr>
          <a:lstStyle>
            <a:lvl1pPr marL="0" indent="0"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79606" y="4474543"/>
            <a:ext cx="3984758" cy="230833"/>
          </a:xfrm>
          <a:prstGeom prst="rect">
            <a:avLst/>
          </a:prstGeom>
        </p:spPr>
        <p:txBody>
          <a:bodyPr bIns="234000">
            <a:noAutofit/>
          </a:bodyPr>
          <a:lstStyle>
            <a:lvl1pPr marL="0" indent="0"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028161" y="4392000"/>
            <a:ext cx="1658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600" i="0" u="none" strike="noStrike" kern="1200" baseline="0" dirty="0">
                <a:latin typeface="Arial Narrow"/>
                <a:ea typeface="+mn-ea"/>
                <a:cs typeface="Arial Narrow"/>
              </a:rPr>
              <a:t>esmo</a:t>
            </a:r>
            <a:r>
              <a:rPr lang="en-US" sz="1600" i="0" u="none" strike="noStrike" kern="1200" baseline="0" dirty="0">
                <a:latin typeface="Arial Narrow"/>
                <a:ea typeface="+mn-ea"/>
                <a:cs typeface="Arial Narrow"/>
              </a:rPr>
              <a:t>.org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604" y="386477"/>
            <a:ext cx="1914538" cy="39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467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WFNMB 2018 Post Congress Symposium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ABA9-FDBC-404A-8885-A9833F77867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4529515"/>
            <a:ext cx="8642350" cy="230832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  <a:lvl2pPr marL="342900" indent="0">
              <a:buNone/>
              <a:defRPr sz="1050"/>
            </a:lvl2pPr>
            <a:lvl3pPr marL="685800" indent="0">
              <a:buNone/>
              <a:defRPr sz="1000"/>
            </a:lvl3pPr>
            <a:lvl4pPr marL="1028700" indent="0">
              <a:buNone/>
              <a:defRPr sz="1000"/>
            </a:lvl4pPr>
            <a:lvl5pPr marL="1371600" indent="0">
              <a:buNone/>
              <a:defRPr sz="1000"/>
            </a:lvl5pPr>
          </a:lstStyle>
          <a:p>
            <a:pPr lvl="0"/>
            <a:r>
              <a:rPr lang="en-US" dirty="0"/>
              <a:t>Click to add reference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604" y="200439"/>
            <a:ext cx="1914538" cy="396112"/>
          </a:xfrm>
          <a:prstGeom prst="rect">
            <a:avLst/>
          </a:prstGeom>
        </p:spPr>
      </p:pic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CC727880-FB26-4D96-AC76-F433781D62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106798"/>
            <a:ext cx="1599151" cy="5833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4FB00F-416D-45C8-BAD4-65C65A8ECDE4}"/>
              </a:ext>
            </a:extLst>
          </p:cNvPr>
          <p:cNvSpPr txBox="1"/>
          <p:nvPr userDrawn="1"/>
        </p:nvSpPr>
        <p:spPr>
          <a:xfrm>
            <a:off x="7374467" y="0"/>
            <a:ext cx="1587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solidFill>
                  <a:schemeClr val="bg1"/>
                </a:solidFill>
              </a:rPr>
              <a:t>HOFMAN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E28E4A-1327-492B-B911-7DEDF6383E3F}"/>
              </a:ext>
            </a:extLst>
          </p:cNvPr>
          <p:cNvSpPr txBox="1"/>
          <p:nvPr userDrawn="1"/>
        </p:nvSpPr>
        <p:spPr>
          <a:xfrm>
            <a:off x="6810703" y="4763386"/>
            <a:ext cx="1103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900" dirty="0" err="1">
                <a:solidFill>
                  <a:schemeClr val="bg1"/>
                </a:solidFill>
              </a:rPr>
              <a:t>LuPSMA</a:t>
            </a:r>
            <a:r>
              <a:rPr lang="en-AU" sz="900" dirty="0">
                <a:solidFill>
                  <a:schemeClr val="bg1"/>
                </a:solidFill>
              </a:rPr>
              <a:t> </a:t>
            </a:r>
            <a:r>
              <a:rPr lang="en-AU" sz="900" dirty="0" err="1">
                <a:solidFill>
                  <a:schemeClr val="bg1"/>
                </a:solidFill>
              </a:rPr>
              <a:t>Theranostic</a:t>
            </a:r>
            <a:endParaRPr lang="en-AU" sz="900" dirty="0">
              <a:solidFill>
                <a:schemeClr val="bg1"/>
              </a:solidFill>
            </a:endParaRPr>
          </a:p>
          <a:p>
            <a:pPr algn="r"/>
            <a:r>
              <a:rPr lang="en-AU" sz="900" dirty="0">
                <a:solidFill>
                  <a:schemeClr val="bg1"/>
                </a:solidFill>
              </a:rPr>
              <a:t>Hofman et al</a:t>
            </a:r>
          </a:p>
        </p:txBody>
      </p:sp>
    </p:spTree>
    <p:extLst>
      <p:ext uri="{BB962C8B-B14F-4D97-AF65-F5344CB8AC3E}">
        <p14:creationId xmlns:p14="http://schemas.microsoft.com/office/powerpoint/2010/main" val="19155847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C_PPT_Slide_DD_Setup-0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59837"/>
            <a:ext cx="7054552" cy="865919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1489807"/>
            <a:ext cx="7088832" cy="32403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2139702"/>
            <a:ext cx="7056784" cy="864096"/>
          </a:xfr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XX MONTH 2016</a:t>
            </a:r>
          </a:p>
        </p:txBody>
      </p:sp>
    </p:spTree>
    <p:extLst>
      <p:ext uri="{BB962C8B-B14F-4D97-AF65-F5344CB8AC3E}">
        <p14:creationId xmlns:p14="http://schemas.microsoft.com/office/powerpoint/2010/main" val="10955811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C_PPT_Slide_DD_Setup-03_Nois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15667"/>
            <a:ext cx="6766520" cy="378042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3600">
                <a:solidFill>
                  <a:srgbClr val="3D1A6F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2235138"/>
            <a:ext cx="5832648" cy="714654"/>
          </a:xfr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buNone/>
              <a:defRPr sz="2400">
                <a:solidFill>
                  <a:srgbClr val="3D1A6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611" y="303499"/>
            <a:ext cx="976267" cy="119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89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-white with lar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15667"/>
            <a:ext cx="6766520" cy="378042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3600">
                <a:solidFill>
                  <a:srgbClr val="3D1A6F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2235138"/>
            <a:ext cx="5832648" cy="714654"/>
          </a:xfr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buNone/>
              <a:defRPr sz="2400">
                <a:solidFill>
                  <a:srgbClr val="3D1A6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598" y="303499"/>
            <a:ext cx="973660" cy="119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5683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589"/>
            <a:ext cx="7139136" cy="3481034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WFNMB 2018 Post Congress Symposium</a:t>
            </a:r>
            <a:endParaRPr lang="en-AU" b="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39552" y="0"/>
            <a:ext cx="5184576" cy="141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81891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MAC_PPT_Slide_DD_Setup-03_Nois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589"/>
            <a:ext cx="7139136" cy="3481034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598" y="4260361"/>
            <a:ext cx="487606" cy="597899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WFNMB 2018 Post Congress Symposium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2633673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MAC_PPT_Slide_DD_Setup-03_Nois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9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82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whi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589"/>
            <a:ext cx="7139136" cy="3481034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WFNMB 2018 Post Congress Symposium</a:t>
            </a:r>
            <a:endParaRPr lang="en-AU" b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598" y="4260361"/>
            <a:ext cx="487606" cy="59789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539552" y="0"/>
            <a:ext cx="5184576" cy="141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02771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2 column)-whi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8066" y="1113235"/>
            <a:ext cx="3671887" cy="34813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88954" y="1113235"/>
            <a:ext cx="3827463" cy="34813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WFNMB 2018 Post Congress Symposium</a:t>
            </a:r>
            <a:endParaRPr lang="en-AU" b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598" y="4260361"/>
            <a:ext cx="487606" cy="59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313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4978896" cy="857250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52120" y="0"/>
            <a:ext cx="3491880" cy="25717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5652120" y="2571750"/>
            <a:ext cx="3491880" cy="25579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57200" y="1200151"/>
            <a:ext cx="4834880" cy="3394472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 algn="l">
              <a:buNone/>
              <a:defRPr/>
            </a:lvl2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WFNMB 2018 Post Congress Symposium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165412883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MAC_PPT_Slide_DD_Setup-02_Nois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3553" y="1127577"/>
            <a:ext cx="2356077" cy="2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0504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MAC_PPT_Slide_DD_Setup-0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2581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MAC_PPT_Slide_DD_Setup-03_Nois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9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0920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MAC_PPT_Slide_DD_Setup-02_Nois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729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WFNMB 2018 Post Congress Symposium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465052276"/>
      </p:ext>
    </p:extLst>
  </p:cSld>
  <p:clrMapOvr>
    <a:masterClrMapping/>
  </p:clrMapOvr>
  <p:transition spd="med" advClick="0" advTm="6000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539552" y="0"/>
            <a:ext cx="5184576" cy="141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94313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WFNMB 2018 Post Congress Symposium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ABA9-FDBC-404A-8885-A9833F77867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4529515"/>
            <a:ext cx="8642350" cy="230832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  <a:lvl2pPr marL="342900" indent="0">
              <a:buNone/>
              <a:defRPr sz="1050"/>
            </a:lvl2pPr>
            <a:lvl3pPr marL="685800" indent="0">
              <a:buNone/>
              <a:defRPr sz="1000"/>
            </a:lvl3pPr>
            <a:lvl4pPr marL="1028700" indent="0">
              <a:buNone/>
              <a:defRPr sz="1000"/>
            </a:lvl4pPr>
            <a:lvl5pPr marL="1371600" indent="0">
              <a:buNone/>
              <a:defRPr sz="1000"/>
            </a:lvl5pPr>
          </a:lstStyle>
          <a:p>
            <a:pPr lvl="0"/>
            <a:r>
              <a:rPr lang="en-US" dirty="0"/>
              <a:t>Click to add reference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604" y="200439"/>
            <a:ext cx="1914538" cy="396112"/>
          </a:xfrm>
          <a:prstGeom prst="rect">
            <a:avLst/>
          </a:prstGeom>
        </p:spPr>
      </p:pic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CC727880-FB26-4D96-AC76-F433781D62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106798"/>
            <a:ext cx="1599151" cy="5833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4FB00F-416D-45C8-BAD4-65C65A8ECDE4}"/>
              </a:ext>
            </a:extLst>
          </p:cNvPr>
          <p:cNvSpPr txBox="1"/>
          <p:nvPr userDrawn="1"/>
        </p:nvSpPr>
        <p:spPr>
          <a:xfrm>
            <a:off x="7374467" y="0"/>
            <a:ext cx="1587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solidFill>
                  <a:schemeClr val="bg1"/>
                </a:solidFill>
              </a:rPr>
              <a:t>HOFMAN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E28E4A-1327-492B-B911-7DEDF6383E3F}"/>
              </a:ext>
            </a:extLst>
          </p:cNvPr>
          <p:cNvSpPr txBox="1"/>
          <p:nvPr userDrawn="1"/>
        </p:nvSpPr>
        <p:spPr>
          <a:xfrm>
            <a:off x="6810703" y="4763386"/>
            <a:ext cx="1103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900" dirty="0" err="1">
                <a:solidFill>
                  <a:schemeClr val="bg1"/>
                </a:solidFill>
              </a:rPr>
              <a:t>LuPSMA</a:t>
            </a:r>
            <a:r>
              <a:rPr lang="en-AU" sz="900" dirty="0">
                <a:solidFill>
                  <a:schemeClr val="bg1"/>
                </a:solidFill>
              </a:rPr>
              <a:t> </a:t>
            </a:r>
            <a:r>
              <a:rPr lang="en-AU" sz="900" dirty="0" err="1">
                <a:solidFill>
                  <a:schemeClr val="bg1"/>
                </a:solidFill>
              </a:rPr>
              <a:t>Theranostic</a:t>
            </a:r>
            <a:endParaRPr lang="en-AU" sz="900" dirty="0">
              <a:solidFill>
                <a:schemeClr val="bg1"/>
              </a:solidFill>
            </a:endParaRPr>
          </a:p>
          <a:p>
            <a:pPr algn="r"/>
            <a:r>
              <a:rPr lang="en-AU" sz="900" dirty="0">
                <a:solidFill>
                  <a:schemeClr val="bg1"/>
                </a:solidFill>
              </a:rPr>
              <a:t>Hofman et al</a:t>
            </a:r>
          </a:p>
        </p:txBody>
      </p:sp>
    </p:spTree>
    <p:extLst>
      <p:ext uri="{BB962C8B-B14F-4D97-AF65-F5344CB8AC3E}">
        <p14:creationId xmlns:p14="http://schemas.microsoft.com/office/powerpoint/2010/main" val="3260355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MAC_PPT_Slide_DD_Setup-02_Nois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9729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604" y="1609200"/>
            <a:ext cx="4982739" cy="9144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604" y="2527609"/>
            <a:ext cx="4982739" cy="45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 Narrow"/>
                <a:cs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679606" y="3434400"/>
            <a:ext cx="4425177" cy="230400"/>
          </a:xfrm>
          <a:prstGeom prst="rect">
            <a:avLst/>
          </a:prstGeom>
        </p:spPr>
        <p:txBody>
          <a:bodyPr tIns="46800" bIns="234000">
            <a:noAutofit/>
          </a:bodyPr>
          <a:lstStyle>
            <a:lvl1pPr marL="0" indent="0">
              <a:buFontTx/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679606" y="3670726"/>
            <a:ext cx="4425177" cy="230400"/>
          </a:xfrm>
          <a:prstGeom prst="rect">
            <a:avLst/>
          </a:prstGeom>
        </p:spPr>
        <p:txBody>
          <a:bodyPr tIns="46800" bIns="234000">
            <a:noAutofit/>
          </a:bodyPr>
          <a:lstStyle>
            <a:lvl1pPr marL="0" indent="0"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79606" y="4474543"/>
            <a:ext cx="3984758" cy="230833"/>
          </a:xfrm>
          <a:prstGeom prst="rect">
            <a:avLst/>
          </a:prstGeom>
        </p:spPr>
        <p:txBody>
          <a:bodyPr bIns="234000">
            <a:noAutofit/>
          </a:bodyPr>
          <a:lstStyle>
            <a:lvl1pPr marL="0" indent="0"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028161" y="4392000"/>
            <a:ext cx="1658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600" i="0" u="none" strike="noStrike" kern="1200" baseline="0" dirty="0">
                <a:latin typeface="Arial Narrow"/>
                <a:ea typeface="+mn-ea"/>
                <a:cs typeface="Arial Narrow"/>
              </a:rPr>
              <a:t>esmo</a:t>
            </a:r>
            <a:r>
              <a:rPr lang="en-US" sz="1600" i="0" u="none" strike="noStrike" kern="1200" baseline="0" dirty="0">
                <a:latin typeface="Arial Narrow"/>
                <a:ea typeface="+mn-ea"/>
                <a:cs typeface="Arial Narrow"/>
              </a:rPr>
              <a:t>.org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604" y="386477"/>
            <a:ext cx="1914538" cy="39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5730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31B74-3084-48C6-A3F1-62F8EFD7F973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838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AD64BF-95E8-40B1-A2CD-AFEA1AF53604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94704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506499-1155-48F9-AE0F-85DC7471EC13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81360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1539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1539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111269-2F3D-434D-8662-3DBA60F04045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8826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677D2-EAFD-4072-B1C4-304FB40687DB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9409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B93BC-694E-46E2-989E-DA656A9135D7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697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E019E3-975A-4AAA-B1B8-34AA83CC219F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84189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70551-236D-41D0-AE18-DE9EB270B088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43539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2C9406-CC0D-48F4-8718-CC9F7869BB1A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02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EANM'18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2978485598"/>
      </p:ext>
    </p:extLst>
  </p:cSld>
  <p:clrMapOvr>
    <a:masterClrMapping/>
  </p:clrMapOvr>
  <p:transition spd="med" advClick="0" advTm="6000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5D7EC-5CA6-48F9-B0C2-1E515C050BC6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49333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8"/>
            <a:ext cx="2057400" cy="4148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019800" cy="4148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DD5873-0020-45D8-A919-23F150262BFE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36975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C_PPT_Slide_DD_Setup-0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59837"/>
            <a:ext cx="7054552" cy="865919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1489807"/>
            <a:ext cx="7088832" cy="32403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2139702"/>
            <a:ext cx="7056784" cy="864096"/>
          </a:xfr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XX MONTH 2016</a:t>
            </a:r>
          </a:p>
        </p:txBody>
      </p:sp>
    </p:spTree>
    <p:extLst>
      <p:ext uri="{BB962C8B-B14F-4D97-AF65-F5344CB8AC3E}">
        <p14:creationId xmlns:p14="http://schemas.microsoft.com/office/powerpoint/2010/main" val="370438384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C_PPT_Slide_DD_Setup-03_Nois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15667"/>
            <a:ext cx="6766520" cy="378042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3600">
                <a:solidFill>
                  <a:srgbClr val="3D1A6F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2235138"/>
            <a:ext cx="5832648" cy="714654"/>
          </a:xfr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buNone/>
              <a:defRPr sz="2400">
                <a:solidFill>
                  <a:srgbClr val="3D1A6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611" y="303499"/>
            <a:ext cx="976267" cy="119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3597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-white with lar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15667"/>
            <a:ext cx="6766520" cy="378042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3600">
                <a:solidFill>
                  <a:srgbClr val="3D1A6F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2235138"/>
            <a:ext cx="5832648" cy="714654"/>
          </a:xfr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buNone/>
              <a:defRPr sz="2400">
                <a:solidFill>
                  <a:srgbClr val="3D1A6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598" y="303499"/>
            <a:ext cx="973660" cy="119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590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589"/>
            <a:ext cx="7139136" cy="3481034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proPSMA &amp; TheraP Study Update | WFNMB 2018</a:t>
            </a:r>
            <a:endParaRPr lang="en-AU" b="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39552" y="0"/>
            <a:ext cx="5184576" cy="141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575093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MAC_PPT_Slide_DD_Setup-03_Nois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589"/>
            <a:ext cx="7139136" cy="3481034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598" y="4260361"/>
            <a:ext cx="487606" cy="597899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proPSMA &amp; TheraP Study Update | WFNMB 2018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165525303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whi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589"/>
            <a:ext cx="7139136" cy="3481034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proPSMA &amp; TheraP Study Update | WFNMB 2018</a:t>
            </a:r>
            <a:endParaRPr lang="en-AU" b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598" y="4260361"/>
            <a:ext cx="487606" cy="59789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539552" y="0"/>
            <a:ext cx="5184576" cy="141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707809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2 column)-whi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8066" y="1113235"/>
            <a:ext cx="3671887" cy="34813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88954" y="1113235"/>
            <a:ext cx="3827463" cy="34813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proPSMA &amp; TheraP Study Update | WFNMB 2018</a:t>
            </a:r>
            <a:endParaRPr lang="en-AU" b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598" y="4260361"/>
            <a:ext cx="487606" cy="59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0639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4978896" cy="857250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52120" y="0"/>
            <a:ext cx="3491880" cy="25717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5652120" y="2571750"/>
            <a:ext cx="3491880" cy="25579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57200" y="1200151"/>
            <a:ext cx="4834880" cy="3394472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 algn="l">
              <a:buNone/>
              <a:defRPr/>
            </a:lvl2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proPSMA &amp; TheraP Study Update | WFNMB 2018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1238405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539552" y="0"/>
            <a:ext cx="5184576" cy="141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764663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MAC_PPT_Slide_DD_Setup-02_Nois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3553" y="1127577"/>
            <a:ext cx="2356077" cy="2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7673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MAC_PPT_Slide_DD_Setup-0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5655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MAC_PPT_Slide_DD_Setup-03_Nois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9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5411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MAC_PPT_Slide_DD_Setup-02_Nois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2719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proPSMA &amp; TheraP Study Update | WFNMB 2018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4158774770"/>
      </p:ext>
    </p:extLst>
  </p:cSld>
  <p:clrMapOvr>
    <a:masterClrMapping/>
  </p:clrMapOvr>
  <p:transition spd="med" advClick="0" advTm="6000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539552" y="0"/>
            <a:ext cx="5184576" cy="141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957962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604" y="1609200"/>
            <a:ext cx="4982739" cy="9144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604" y="2527609"/>
            <a:ext cx="4982739" cy="45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 Narrow"/>
                <a:cs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679606" y="3434400"/>
            <a:ext cx="4425177" cy="230400"/>
          </a:xfrm>
          <a:prstGeom prst="rect">
            <a:avLst/>
          </a:prstGeom>
        </p:spPr>
        <p:txBody>
          <a:bodyPr tIns="46800" bIns="234000">
            <a:noAutofit/>
          </a:bodyPr>
          <a:lstStyle>
            <a:lvl1pPr marL="0" indent="0">
              <a:buFontTx/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679606" y="3670726"/>
            <a:ext cx="4425177" cy="230400"/>
          </a:xfrm>
          <a:prstGeom prst="rect">
            <a:avLst/>
          </a:prstGeom>
        </p:spPr>
        <p:txBody>
          <a:bodyPr tIns="46800" bIns="234000">
            <a:noAutofit/>
          </a:bodyPr>
          <a:lstStyle>
            <a:lvl1pPr marL="0" indent="0"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79606" y="4474543"/>
            <a:ext cx="3984758" cy="230833"/>
          </a:xfrm>
          <a:prstGeom prst="rect">
            <a:avLst/>
          </a:prstGeom>
        </p:spPr>
        <p:txBody>
          <a:bodyPr bIns="234000">
            <a:noAutofit/>
          </a:bodyPr>
          <a:lstStyle>
            <a:lvl1pPr marL="0" indent="0"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028161" y="4392000"/>
            <a:ext cx="1658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600" i="0" u="none" strike="noStrike" kern="1200" baseline="0" dirty="0">
                <a:latin typeface="Arial Narrow"/>
                <a:ea typeface="+mn-ea"/>
                <a:cs typeface="Arial Narrow"/>
              </a:rPr>
              <a:t>esmo</a:t>
            </a:r>
            <a:r>
              <a:rPr lang="en-US" sz="1600" i="0" u="none" strike="noStrike" kern="1200" baseline="0" dirty="0">
                <a:latin typeface="Arial Narrow"/>
                <a:ea typeface="+mn-ea"/>
                <a:cs typeface="Arial Narrow"/>
              </a:rPr>
              <a:t>.org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604" y="386477"/>
            <a:ext cx="1914538" cy="39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7112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0139" y="4709341"/>
            <a:ext cx="28761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5817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0139" y="4709341"/>
            <a:ext cx="28761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7131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29711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29711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0139" y="4709341"/>
            <a:ext cx="28761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06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EANM'18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ABA9-FDBC-404A-8885-A9833F77867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4529515"/>
            <a:ext cx="8642350" cy="230832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  <a:lvl2pPr marL="342900" indent="0">
              <a:buNone/>
              <a:defRPr sz="1050"/>
            </a:lvl2pPr>
            <a:lvl3pPr marL="685800" indent="0">
              <a:buNone/>
              <a:defRPr sz="1000"/>
            </a:lvl3pPr>
            <a:lvl4pPr marL="1028700" indent="0">
              <a:buNone/>
              <a:defRPr sz="1000"/>
            </a:lvl4pPr>
            <a:lvl5pPr marL="1371600" indent="0">
              <a:buNone/>
              <a:defRPr sz="1000"/>
            </a:lvl5pPr>
          </a:lstStyle>
          <a:p>
            <a:pPr lvl="0"/>
            <a:r>
              <a:rPr lang="en-US" dirty="0"/>
              <a:t>Click to add reference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604" y="200439"/>
            <a:ext cx="1914538" cy="396112"/>
          </a:xfrm>
          <a:prstGeom prst="rect">
            <a:avLst/>
          </a:prstGeom>
        </p:spPr>
      </p:pic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CC727880-FB26-4D96-AC76-F433781D62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106798"/>
            <a:ext cx="1599151" cy="5833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4FB00F-416D-45C8-BAD4-65C65A8ECDE4}"/>
              </a:ext>
            </a:extLst>
          </p:cNvPr>
          <p:cNvSpPr txBox="1"/>
          <p:nvPr userDrawn="1"/>
        </p:nvSpPr>
        <p:spPr>
          <a:xfrm>
            <a:off x="7374467" y="0"/>
            <a:ext cx="1587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solidFill>
                  <a:schemeClr val="bg1"/>
                </a:solidFill>
              </a:rPr>
              <a:t>HOFMAN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E28E4A-1327-492B-B911-7DEDF6383E3F}"/>
              </a:ext>
            </a:extLst>
          </p:cNvPr>
          <p:cNvSpPr txBox="1"/>
          <p:nvPr userDrawn="1"/>
        </p:nvSpPr>
        <p:spPr>
          <a:xfrm>
            <a:off x="6810703" y="4763386"/>
            <a:ext cx="1103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900" dirty="0" err="1">
                <a:solidFill>
                  <a:schemeClr val="bg1"/>
                </a:solidFill>
              </a:rPr>
              <a:t>LuPSMA</a:t>
            </a:r>
            <a:r>
              <a:rPr lang="en-AU" sz="900" dirty="0">
                <a:solidFill>
                  <a:schemeClr val="bg1"/>
                </a:solidFill>
              </a:rPr>
              <a:t> </a:t>
            </a:r>
            <a:r>
              <a:rPr lang="en-AU" sz="900" dirty="0" err="1">
                <a:solidFill>
                  <a:schemeClr val="bg1"/>
                </a:solidFill>
              </a:rPr>
              <a:t>Theranostic</a:t>
            </a:r>
            <a:endParaRPr lang="en-AU" sz="900" dirty="0">
              <a:solidFill>
                <a:schemeClr val="bg1"/>
              </a:solidFill>
            </a:endParaRPr>
          </a:p>
          <a:p>
            <a:pPr algn="r"/>
            <a:r>
              <a:rPr lang="en-AU" sz="900" dirty="0">
                <a:solidFill>
                  <a:schemeClr val="bg1"/>
                </a:solidFill>
              </a:rPr>
              <a:t>Hofman et al</a:t>
            </a:r>
          </a:p>
        </p:txBody>
      </p:sp>
    </p:spTree>
    <p:extLst>
      <p:ext uri="{BB962C8B-B14F-4D97-AF65-F5344CB8AC3E}">
        <p14:creationId xmlns:p14="http://schemas.microsoft.com/office/powerpoint/2010/main" val="199970316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0139" y="4709341"/>
            <a:ext cx="28761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31545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0139" y="4709341"/>
            <a:ext cx="28761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0517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4459375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7734300" cy="603646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7352988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9365118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019185"/>
            <a:ext cx="4038600" cy="25455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019185"/>
            <a:ext cx="4038600" cy="25455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0251584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16066"/>
            <a:ext cx="6898341" cy="60364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8" y="1151336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2033231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2130582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15578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1057276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057275"/>
            <a:ext cx="5111750" cy="353734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928814"/>
            <a:ext cx="3008313" cy="266581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31285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C_PPT_Slide_DD_Setup-0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59837"/>
            <a:ext cx="7054552" cy="865919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1489807"/>
            <a:ext cx="7088832" cy="32403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2139702"/>
            <a:ext cx="7056784" cy="864096"/>
          </a:xfr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XX MONTH 2016</a:t>
            </a:r>
          </a:p>
        </p:txBody>
      </p:sp>
    </p:spTree>
    <p:extLst>
      <p:ext uri="{BB962C8B-B14F-4D97-AF65-F5344CB8AC3E}">
        <p14:creationId xmlns:p14="http://schemas.microsoft.com/office/powerpoint/2010/main" val="259133576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976313"/>
            <a:ext cx="5486400" cy="256936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17903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820594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226413"/>
            <a:ext cx="2057400" cy="329088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226413"/>
            <a:ext cx="6019800" cy="329088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5691129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EANM'18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1559504432"/>
      </p:ext>
    </p:extLst>
  </p:cSld>
  <p:clrMapOvr>
    <a:masterClrMapping/>
  </p:clrMapOvr>
  <p:transition spd="med" advClick="0" advTm="6000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8722" y="841772"/>
            <a:ext cx="7206557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8722" y="2701528"/>
            <a:ext cx="7206557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ED7CB-E35F-9C48-BAF1-8AA8EEFEFD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PRESENTED BY:</a:t>
            </a:r>
            <a:r>
              <a:rPr lang="en-US" sz="1050" b="0"/>
              <a:t> Insert Name  </a:t>
            </a:r>
            <a:endParaRPr lang="en-US" sz="1050" b="0" dirty="0"/>
          </a:p>
        </p:txBody>
      </p:sp>
    </p:spTree>
    <p:extLst>
      <p:ext uri="{BB962C8B-B14F-4D97-AF65-F5344CB8AC3E}">
        <p14:creationId xmlns:p14="http://schemas.microsoft.com/office/powerpoint/2010/main" val="428004205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-No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8722" y="841772"/>
            <a:ext cx="7206557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8722" y="2701528"/>
            <a:ext cx="7206557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0FBCB8-B387-8644-B29D-360E10DB21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PRESENTED BY:</a:t>
            </a:r>
            <a:r>
              <a:rPr lang="en-US" sz="1050" b="0"/>
              <a:t> Insert Name  </a:t>
            </a:r>
            <a:endParaRPr lang="en-US" sz="1050" b="0" dirty="0"/>
          </a:p>
        </p:txBody>
      </p:sp>
    </p:spTree>
    <p:extLst>
      <p:ext uri="{BB962C8B-B14F-4D97-AF65-F5344CB8AC3E}">
        <p14:creationId xmlns:p14="http://schemas.microsoft.com/office/powerpoint/2010/main" val="31052049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4389"/>
            <a:ext cx="7886700" cy="49308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41948"/>
            <a:ext cx="7886700" cy="31984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DC35CA-FFC9-9D4D-BD5B-70F18E22CE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PRESENTED BY:</a:t>
            </a:r>
            <a:r>
              <a:rPr lang="en-US" sz="1050" b="0"/>
              <a:t> Insert Name  </a:t>
            </a:r>
            <a:endParaRPr lang="en-US" sz="1050" b="0" dirty="0"/>
          </a:p>
        </p:txBody>
      </p:sp>
    </p:spTree>
    <p:extLst>
      <p:ext uri="{BB962C8B-B14F-4D97-AF65-F5344CB8AC3E}">
        <p14:creationId xmlns:p14="http://schemas.microsoft.com/office/powerpoint/2010/main" val="318357900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0593" y="524389"/>
            <a:ext cx="8602815" cy="49308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0593" y="1141948"/>
            <a:ext cx="8602815" cy="319844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31FEA8-A643-D043-9FCF-E682BF8B1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PRESENTED BY:</a:t>
            </a:r>
            <a:r>
              <a:rPr lang="en-US" sz="1050" b="0"/>
              <a:t> Insert Name  </a:t>
            </a:r>
            <a:endParaRPr lang="en-US" sz="1050" b="0" dirty="0"/>
          </a:p>
        </p:txBody>
      </p:sp>
    </p:spTree>
    <p:extLst>
      <p:ext uri="{BB962C8B-B14F-4D97-AF65-F5344CB8AC3E}">
        <p14:creationId xmlns:p14="http://schemas.microsoft.com/office/powerpoint/2010/main" val="254538509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9770" y="524389"/>
            <a:ext cx="8255581" cy="49308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8DDA48-6780-FF49-A170-2B322CF1C3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PRESENTED BY:</a:t>
            </a:r>
            <a:r>
              <a:rPr lang="en-US" sz="1050" b="0"/>
              <a:t> Insert Name  </a:t>
            </a:r>
            <a:endParaRPr lang="en-US" sz="1050" b="0" dirty="0"/>
          </a:p>
        </p:txBody>
      </p:sp>
    </p:spTree>
    <p:extLst>
      <p:ext uri="{BB962C8B-B14F-4D97-AF65-F5344CB8AC3E}">
        <p14:creationId xmlns:p14="http://schemas.microsoft.com/office/powerpoint/2010/main" val="421471534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546" y="1158184"/>
            <a:ext cx="4596408" cy="31822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74046" y="1158184"/>
            <a:ext cx="4596408" cy="31822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73546" y="524389"/>
            <a:ext cx="8596908" cy="49308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7E314-990D-7347-9DEB-0BD09106D7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PRESENTED BY:</a:t>
            </a:r>
            <a:r>
              <a:rPr lang="en-US" sz="1050" b="0"/>
              <a:t> Insert Name  </a:t>
            </a:r>
            <a:endParaRPr lang="en-US" sz="1050" b="0" dirty="0"/>
          </a:p>
        </p:txBody>
      </p:sp>
    </p:spTree>
    <p:extLst>
      <p:ext uri="{BB962C8B-B14F-4D97-AF65-F5344CB8AC3E}">
        <p14:creationId xmlns:p14="http://schemas.microsoft.com/office/powerpoint/2010/main" val="2957308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C_PPT_Slide_DD_Setup-03_Nois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15667"/>
            <a:ext cx="6766520" cy="378042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3600">
                <a:solidFill>
                  <a:srgbClr val="3D1A6F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2235138"/>
            <a:ext cx="5832648" cy="714654"/>
          </a:xfr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buNone/>
              <a:defRPr sz="2400">
                <a:solidFill>
                  <a:srgbClr val="3D1A6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611" y="303499"/>
            <a:ext cx="976267" cy="119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0996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FF9711-F2C9-884A-9AC3-9C84FD278C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PRESENTED BY:</a:t>
            </a:r>
            <a:r>
              <a:rPr lang="en-US" sz="1050" b="0"/>
              <a:t> Insert Name  </a:t>
            </a:r>
            <a:endParaRPr lang="en-US" sz="1050" b="0" dirty="0"/>
          </a:p>
        </p:txBody>
      </p:sp>
    </p:spTree>
    <p:extLst>
      <p:ext uri="{BB962C8B-B14F-4D97-AF65-F5344CB8AC3E}">
        <p14:creationId xmlns:p14="http://schemas.microsoft.com/office/powerpoint/2010/main" val="276594408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1BCA6F-555F-BD4A-88E5-30D267622B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PRESENTED BY:</a:t>
            </a:r>
            <a:r>
              <a:rPr lang="en-US" sz="1050" b="0"/>
              <a:t> Insert Name  </a:t>
            </a:r>
            <a:endParaRPr lang="en-US" sz="1050" b="0" dirty="0"/>
          </a:p>
        </p:txBody>
      </p:sp>
    </p:spTree>
    <p:extLst>
      <p:ext uri="{BB962C8B-B14F-4D97-AF65-F5344CB8AC3E}">
        <p14:creationId xmlns:p14="http://schemas.microsoft.com/office/powerpoint/2010/main" val="14164496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">
  <p:cSld name="Content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 dirty="0"/>
          </a:p>
        </p:txBody>
      </p:sp>
      <p:sp>
        <p:nvSpPr>
          <p:cNvPr id="20" name="Google Shape;20;p29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7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 dirty="0"/>
          </a:p>
        </p:txBody>
      </p:sp>
      <p:sp>
        <p:nvSpPr>
          <p:cNvPr id="21" name="Google Shape;21;p29"/>
          <p:cNvSpPr txBox="1">
            <a:spLocks noGrp="1"/>
          </p:cNvSpPr>
          <p:nvPr>
            <p:ph type="title"/>
          </p:nvPr>
        </p:nvSpPr>
        <p:spPr>
          <a:xfrm>
            <a:off x="304800" y="380531"/>
            <a:ext cx="8382000" cy="41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96" b="1" i="0">
                <a:solidFill>
                  <a:srgbClr val="55A87A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9"/>
          <p:cNvSpPr txBox="1">
            <a:spLocks noGrp="1"/>
          </p:cNvSpPr>
          <p:nvPr>
            <p:ph type="body" idx="1"/>
          </p:nvPr>
        </p:nvSpPr>
        <p:spPr>
          <a:xfrm>
            <a:off x="304800" y="1734584"/>
            <a:ext cx="8382000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6651" lvl="0" indent="-342489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solidFill>
                  <a:schemeClr val="dk1"/>
                </a:solidFill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defRPr>
            </a:lvl1pPr>
            <a:lvl2pPr marL="913303" lvl="1" indent="-22832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69954" lvl="2" indent="-22832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6605" lvl="3" indent="-22832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3257" lvl="4" indent="-22832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39908" lvl="5" indent="-22832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196560" lvl="6" indent="-22832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3211" lvl="7" indent="-22832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09862" lvl="8" indent="-22832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982213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" descr="PMAC_PPT_Slide_DD_Setup-03_Noise.jpg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85800" y="1815667"/>
            <a:ext cx="6766500" cy="3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D1A6F"/>
              </a:buClr>
              <a:buSzPts val="3600"/>
              <a:buFont typeface="Calibri"/>
              <a:buNone/>
              <a:defRPr sz="3600">
                <a:solidFill>
                  <a:srgbClr val="3D1A6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83568" y="2235138"/>
            <a:ext cx="5832600" cy="7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3D1A6F"/>
              </a:buClr>
              <a:buSzPts val="2400"/>
              <a:buNone/>
              <a:defRPr sz="2400">
                <a:solidFill>
                  <a:srgbClr val="3D1A6F"/>
                </a:solidFill>
              </a:defRPr>
            </a:lvl1pPr>
            <a:lvl2pPr lvl="1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2611" y="303499"/>
            <a:ext cx="976267" cy="1197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266093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-white with logo" type="obj">
  <p:cSld name="Title and Content-white with log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 descr="PMAC_PPT_Slide_MASTER_Content.jpg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7139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3D1A6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457200" y="1113589"/>
            <a:ext cx="7139100" cy="34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179512" y="4821269"/>
            <a:ext cx="50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05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05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05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05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05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05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05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05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05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755576" y="4785996"/>
            <a:ext cx="3888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1598" y="4260361"/>
            <a:ext cx="487606" cy="5978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/>
          <p:nvPr/>
        </p:nvSpPr>
        <p:spPr>
          <a:xfrm>
            <a:off x="539552" y="0"/>
            <a:ext cx="5184600" cy="141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353031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 descr="PMAC_PPT_Slide_MASTER_Content.jpg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7139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3D1A6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457200" y="1113589"/>
            <a:ext cx="7139100" cy="34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79512" y="4821269"/>
            <a:ext cx="50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05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05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05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05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05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05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05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05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05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755576" y="4785996"/>
            <a:ext cx="3888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539552" y="0"/>
            <a:ext cx="5184600" cy="141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897470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6" descr="PMAC_PPT_Slide_DD_Setup-01.jpg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>
            <a:spLocks noGrp="1"/>
          </p:cNvSpPr>
          <p:nvPr>
            <p:ph type="ctrTitle"/>
          </p:nvPr>
        </p:nvSpPr>
        <p:spPr>
          <a:xfrm>
            <a:off x="685800" y="1759837"/>
            <a:ext cx="7054500" cy="8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ubTitle" idx="1"/>
          </p:nvPr>
        </p:nvSpPr>
        <p:spPr>
          <a:xfrm>
            <a:off x="683568" y="1489807"/>
            <a:ext cx="70887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683568" y="2139702"/>
            <a:ext cx="70569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-"/>
              <a:defRPr sz="2400">
                <a:solidFill>
                  <a:schemeClr val="lt1"/>
                </a:solidFill>
              </a:defRPr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3pPr>
            <a:lvl4pPr marL="1828800" lvl="3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4pPr>
            <a:lvl5pPr marL="2286000" lvl="4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»"/>
              <a:defRPr sz="2400">
                <a:solidFill>
                  <a:schemeClr val="lt1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03444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-white with large logo">
  <p:cSld name="Title Slide-white with large log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7" descr="PMAC_PPT_Slide_MASTER_Content.jpg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ctrTitle"/>
          </p:nvPr>
        </p:nvSpPr>
        <p:spPr>
          <a:xfrm>
            <a:off x="685800" y="1815667"/>
            <a:ext cx="6766500" cy="3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D1A6F"/>
              </a:buClr>
              <a:buSzPts val="3600"/>
              <a:buFont typeface="Calibri"/>
              <a:buNone/>
              <a:defRPr sz="3600">
                <a:solidFill>
                  <a:srgbClr val="3D1A6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683568" y="2235138"/>
            <a:ext cx="5832600" cy="7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3D1A6F"/>
              </a:buClr>
              <a:buSzPts val="2400"/>
              <a:buNone/>
              <a:defRPr sz="2400">
                <a:solidFill>
                  <a:srgbClr val="3D1A6F"/>
                </a:solidFill>
              </a:defRPr>
            </a:lvl1pPr>
            <a:lvl2pPr lvl="1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44" name="Google Shape;44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4598" y="303499"/>
            <a:ext cx="973660" cy="11938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638824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8" descr="PMAC_PPT_Slide_DD_Setup-03_Noise.jpg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7139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3D1A6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457200" y="1113589"/>
            <a:ext cx="7139100" cy="34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9" name="Google Shape;49;p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1598" y="4260361"/>
            <a:ext cx="487606" cy="597899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179512" y="4821269"/>
            <a:ext cx="50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ftr" idx="11"/>
          </p:nvPr>
        </p:nvSpPr>
        <p:spPr>
          <a:xfrm>
            <a:off x="755576" y="4785996"/>
            <a:ext cx="3888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917629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(2 column)-white with logo">
  <p:cSld name="1_Title and Content (2 column)-white with logo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9" descr="PMAC_PPT_Slide_MASTER_Content.jpg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7139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3D1A6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1"/>
          </p:nvPr>
        </p:nvSpPr>
        <p:spPr>
          <a:xfrm>
            <a:off x="468066" y="1113235"/>
            <a:ext cx="3672000" cy="3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488954" y="1113235"/>
            <a:ext cx="3827400" cy="3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179512" y="4821269"/>
            <a:ext cx="50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755576" y="4785996"/>
            <a:ext cx="3888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9" name="Google Shape;59;p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1598" y="4260361"/>
            <a:ext cx="487606" cy="597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9309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-white with lar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15667"/>
            <a:ext cx="6766520" cy="378042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3600">
                <a:solidFill>
                  <a:srgbClr val="3D1A6F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2235138"/>
            <a:ext cx="5832648" cy="714654"/>
          </a:xfr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buNone/>
              <a:defRPr sz="2400">
                <a:solidFill>
                  <a:srgbClr val="3D1A6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598" y="303499"/>
            <a:ext cx="973660" cy="119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1272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0" descr="PMAC_PPT_Slide_MASTER_Content.jpg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4978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D1A6F"/>
              </a:buClr>
              <a:buSzPts val="32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652120" y="0"/>
            <a:ext cx="3492000" cy="25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erriweather Sans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Sans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>
            <a:spLocks noGrp="1"/>
          </p:cNvSpPr>
          <p:nvPr>
            <p:ph type="pic" idx="3"/>
          </p:nvPr>
        </p:nvSpPr>
        <p:spPr>
          <a:xfrm>
            <a:off x="5652120" y="2571750"/>
            <a:ext cx="3492000" cy="25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erriweather Sans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Sans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8348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>
                <a:solidFill>
                  <a:schemeClr val="dk1"/>
                </a:solidFill>
              </a:defRPr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179512" y="4821269"/>
            <a:ext cx="50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755576" y="4785996"/>
            <a:ext cx="3888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197729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2" descr="PMAC_PPT_Slide_DD_Setup-01.jpg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937656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3" descr="PMAC_PPT_Slide_DD_Setup-03_Noise.jpg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9" y="0"/>
            <a:ext cx="9143998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034595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4" descr="PMAC_PPT_Slide_DD_Setup-02_Noise.jpg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38498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title">
  <p:cSld name="Blank with titl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7139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3D1A6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/>
          <p:nvPr/>
        </p:nvSpPr>
        <p:spPr>
          <a:xfrm>
            <a:off x="539552" y="0"/>
            <a:ext cx="5184600" cy="141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44614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457200" y="1113589"/>
            <a:ext cx="6923100" cy="34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2"/>
          </p:nvPr>
        </p:nvSpPr>
        <p:spPr>
          <a:xfrm>
            <a:off x="250825" y="4529515"/>
            <a:ext cx="8642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1pPr>
            <a:lvl2pPr marL="914400" lvl="1" indent="-228600" algn="l" rtl="0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604" y="200439"/>
            <a:ext cx="1914538" cy="396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 descr="Screen Clippin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106798"/>
            <a:ext cx="1599151" cy="58339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7374467" y="0"/>
            <a:ext cx="15876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HOFMAN</a:t>
            </a:r>
            <a:endParaRPr/>
          </a:p>
        </p:txBody>
      </p:sp>
      <p:sp>
        <p:nvSpPr>
          <p:cNvPr id="89" name="Google Shape;89;p16"/>
          <p:cNvSpPr txBox="1"/>
          <p:nvPr/>
        </p:nvSpPr>
        <p:spPr>
          <a:xfrm>
            <a:off x="6810703" y="4763386"/>
            <a:ext cx="1103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LuPSMA Theranostic</a:t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Hofman et al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2187184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457200" y="1113589"/>
            <a:ext cx="6923100" cy="34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2"/>
          </p:nvPr>
        </p:nvSpPr>
        <p:spPr>
          <a:xfrm>
            <a:off x="250825" y="4529515"/>
            <a:ext cx="8642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1pPr>
            <a:lvl2pPr marL="914400" lvl="1" indent="-228600" algn="l" rtl="0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6" name="Google Shape;96;p1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604" y="200439"/>
            <a:ext cx="1914538" cy="396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 descr="Screen Clippin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106798"/>
            <a:ext cx="1599151" cy="58339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/>
          <p:nvPr/>
        </p:nvSpPr>
        <p:spPr>
          <a:xfrm>
            <a:off x="7374467" y="0"/>
            <a:ext cx="15876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HOFMAN</a:t>
            </a:r>
            <a:endParaRPr/>
          </a:p>
        </p:txBody>
      </p:sp>
      <p:sp>
        <p:nvSpPr>
          <p:cNvPr id="99" name="Google Shape;99;p17"/>
          <p:cNvSpPr txBox="1"/>
          <p:nvPr/>
        </p:nvSpPr>
        <p:spPr>
          <a:xfrm>
            <a:off x="6810703" y="4763386"/>
            <a:ext cx="1103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LuPSMA Theranostic</a:t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Hofman et al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2473172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05852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C062A8"/>
                </a:solidFill>
              </a:defRPr>
            </a:lvl1pPr>
          </a:lstStyle>
          <a:p>
            <a:r>
              <a:rPr lang="en-US" dirty="0"/>
              <a:t>Page title</a:t>
            </a:r>
          </a:p>
        </p:txBody>
      </p:sp>
      <p:pic>
        <p:nvPicPr>
          <p:cNvPr id="12" name="Picture 11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678" y="3716989"/>
            <a:ext cx="992042" cy="113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1379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C_PPT_Slide_DD_Setup-0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59838"/>
            <a:ext cx="7054552" cy="865919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1489807"/>
            <a:ext cx="7088832" cy="32403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2139702"/>
            <a:ext cx="7056784" cy="864096"/>
          </a:xfr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XX MONTH 2016</a:t>
            </a:r>
          </a:p>
        </p:txBody>
      </p:sp>
    </p:spTree>
    <p:extLst>
      <p:ext uri="{BB962C8B-B14F-4D97-AF65-F5344CB8AC3E}">
        <p14:creationId xmlns:p14="http://schemas.microsoft.com/office/powerpoint/2010/main" val="456417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589"/>
            <a:ext cx="7139136" cy="3481034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EANM'18</a:t>
            </a:r>
            <a:endParaRPr lang="en-AU" b="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39552" y="0"/>
            <a:ext cx="5184576" cy="141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473645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C_PPT_Slide_DD_Setup-03_Nois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1" y="1815667"/>
            <a:ext cx="6766520" cy="378042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3600">
                <a:solidFill>
                  <a:srgbClr val="3D1A6F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2235138"/>
            <a:ext cx="5832648" cy="714654"/>
          </a:xfr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buNone/>
              <a:defRPr sz="2400">
                <a:solidFill>
                  <a:srgbClr val="3D1A6F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612" y="303499"/>
            <a:ext cx="976267" cy="119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8326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-white with lar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1" y="1815667"/>
            <a:ext cx="6766520" cy="378042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3600">
                <a:solidFill>
                  <a:srgbClr val="3D1A6F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2235138"/>
            <a:ext cx="5832648" cy="714654"/>
          </a:xfr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buNone/>
              <a:defRPr sz="2400">
                <a:solidFill>
                  <a:srgbClr val="3D1A6F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599" y="303499"/>
            <a:ext cx="973660" cy="119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3072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589"/>
            <a:ext cx="7139136" cy="3481034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70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EANM'18</a:t>
            </a:r>
            <a:endParaRPr lang="en-AU" b="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39552" y="0"/>
            <a:ext cx="5184576" cy="141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</p:spTree>
    <p:extLst>
      <p:ext uri="{BB962C8B-B14F-4D97-AF65-F5344CB8AC3E}">
        <p14:creationId xmlns:p14="http://schemas.microsoft.com/office/powerpoint/2010/main" val="427779965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MAC_PPT_Slide_DD_Setup-03_Nois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589"/>
            <a:ext cx="7139136" cy="3481034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599" y="4260362"/>
            <a:ext cx="487606" cy="597899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70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EANM'18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402290702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whi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589"/>
            <a:ext cx="7139136" cy="3481034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864" y="70740"/>
            <a:ext cx="487606" cy="59789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539552" y="0"/>
            <a:ext cx="5184576" cy="141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</p:spTree>
    <p:extLst>
      <p:ext uri="{BB962C8B-B14F-4D97-AF65-F5344CB8AC3E}">
        <p14:creationId xmlns:p14="http://schemas.microsoft.com/office/powerpoint/2010/main" val="369381036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2 column)-whi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8067" y="1113235"/>
            <a:ext cx="3671887" cy="34813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88955" y="1113235"/>
            <a:ext cx="3827463" cy="34813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79512" y="4821270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EANM'18</a:t>
            </a:r>
            <a:endParaRPr lang="en-AU" b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599" y="4260362"/>
            <a:ext cx="487606" cy="59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5232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4978896" cy="857250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52120" y="0"/>
            <a:ext cx="3491880" cy="257175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5652120" y="2571751"/>
            <a:ext cx="3491880" cy="255796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57201" y="1200151"/>
            <a:ext cx="4834880" cy="3394472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189" indent="0" algn="l">
              <a:buNone/>
              <a:defRPr/>
            </a:lvl2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70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EANM'18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287874043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MAC_PPT_Slide_DD_Setup-02_Nois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3554" y="1127577"/>
            <a:ext cx="2356077" cy="2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3927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MAC_PPT_Slide_DD_Setup-0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8618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MAC_PPT_Slide_DD_Setup-03_Nois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9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1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C_PPT_Slide_DD_Setup-03_Nois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15667"/>
            <a:ext cx="6766520" cy="378042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3600">
                <a:solidFill>
                  <a:srgbClr val="3D1A6F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2235138"/>
            <a:ext cx="5832648" cy="714654"/>
          </a:xfr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buNone/>
              <a:defRPr sz="2400">
                <a:solidFill>
                  <a:srgbClr val="3D1A6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611" y="303499"/>
            <a:ext cx="976267" cy="119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74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MAC_PPT_Slide_DD_Setup-03_Nois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589"/>
            <a:ext cx="7139136" cy="3481034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598" y="4260361"/>
            <a:ext cx="487606" cy="597899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EANM'18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387844218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MAC_PPT_Slide_DD_Setup-02_Nois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7370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70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EANM'18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1184559258"/>
      </p:ext>
    </p:extLst>
  </p:cSld>
  <p:clrMapOvr>
    <a:masterClrMapping/>
  </p:clrMapOvr>
  <p:transition spd="med" advClick="0" advTm="6000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539552" y="0"/>
            <a:ext cx="5184576" cy="141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</p:spTree>
    <p:extLst>
      <p:ext uri="{BB962C8B-B14F-4D97-AF65-F5344CB8AC3E}">
        <p14:creationId xmlns:p14="http://schemas.microsoft.com/office/powerpoint/2010/main" val="120264675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EANM'18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ABA9-FDBC-404A-8885-A9833F77867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6" y="4514126"/>
            <a:ext cx="8642350" cy="246221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  <a:lvl2pPr marL="342892" indent="0">
              <a:buNone/>
              <a:defRPr sz="1050"/>
            </a:lvl2pPr>
            <a:lvl3pPr marL="685783" indent="0">
              <a:buNone/>
              <a:defRPr sz="1000"/>
            </a:lvl3pPr>
            <a:lvl4pPr marL="1028675" indent="0">
              <a:buNone/>
              <a:defRPr sz="1000"/>
            </a:lvl4pPr>
            <a:lvl5pPr marL="1371566" indent="0">
              <a:buNone/>
              <a:defRPr sz="1000"/>
            </a:lvl5pPr>
          </a:lstStyle>
          <a:p>
            <a:pPr lvl="0"/>
            <a:r>
              <a:rPr lang="en-US" dirty="0"/>
              <a:t>Click to add reference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605" y="200439"/>
            <a:ext cx="1914538" cy="396112"/>
          </a:xfrm>
          <a:prstGeom prst="rect">
            <a:avLst/>
          </a:prstGeom>
        </p:spPr>
      </p:pic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CC727880-FB26-4D96-AC76-F433781D62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1" y="106798"/>
            <a:ext cx="1599151" cy="5833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4FB00F-416D-45C8-BAD4-65C65A8ECDE4}"/>
              </a:ext>
            </a:extLst>
          </p:cNvPr>
          <p:cNvSpPr txBox="1"/>
          <p:nvPr userDrawn="1"/>
        </p:nvSpPr>
        <p:spPr>
          <a:xfrm>
            <a:off x="7374468" y="1"/>
            <a:ext cx="1587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solidFill>
                  <a:schemeClr val="bg1"/>
                </a:solidFill>
              </a:rPr>
              <a:t>HOFMAN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E28E4A-1327-492B-B911-7DEDF6383E3F}"/>
              </a:ext>
            </a:extLst>
          </p:cNvPr>
          <p:cNvSpPr txBox="1"/>
          <p:nvPr userDrawn="1"/>
        </p:nvSpPr>
        <p:spPr>
          <a:xfrm>
            <a:off x="6810704" y="4763387"/>
            <a:ext cx="11035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900" dirty="0" err="1">
                <a:solidFill>
                  <a:schemeClr val="bg1"/>
                </a:solidFill>
              </a:rPr>
              <a:t>LuPSMA</a:t>
            </a:r>
            <a:r>
              <a:rPr lang="en-AU" sz="900" dirty="0">
                <a:solidFill>
                  <a:schemeClr val="bg1"/>
                </a:solidFill>
              </a:rPr>
              <a:t> </a:t>
            </a:r>
            <a:r>
              <a:rPr lang="en-AU" sz="900" dirty="0" err="1">
                <a:solidFill>
                  <a:schemeClr val="bg1"/>
                </a:solidFill>
              </a:rPr>
              <a:t>Theranostic</a:t>
            </a:r>
            <a:endParaRPr lang="en-AU" sz="900" dirty="0">
              <a:solidFill>
                <a:schemeClr val="bg1"/>
              </a:solidFill>
            </a:endParaRPr>
          </a:p>
          <a:p>
            <a:pPr algn="r"/>
            <a:r>
              <a:rPr lang="en-AU" sz="900" dirty="0">
                <a:solidFill>
                  <a:schemeClr val="bg1"/>
                </a:solidFill>
              </a:rPr>
              <a:t>Hofman et al</a:t>
            </a:r>
          </a:p>
        </p:txBody>
      </p:sp>
    </p:spTree>
    <p:extLst>
      <p:ext uri="{BB962C8B-B14F-4D97-AF65-F5344CB8AC3E}">
        <p14:creationId xmlns:p14="http://schemas.microsoft.com/office/powerpoint/2010/main" val="137534622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AU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D2890B7-8245-4A89-A2EA-CA7705491DB6}" type="datetimeFigureOut">
              <a:rPr lang="en-AU" smtClean="0"/>
              <a:pPr/>
              <a:t>3/8/21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AA78C0D-3F5B-4564-BF83-17373CB4544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544398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D2890B7-8245-4A89-A2EA-CA7705491DB6}" type="datetimeFigureOut">
              <a:rPr lang="en-AU" smtClean="0"/>
              <a:pPr/>
              <a:t>3/8/21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AA78C0D-3F5B-4564-BF83-17373CB4544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865050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D2890B7-8245-4A89-A2EA-CA7705491DB6}" type="datetimeFigureOut">
              <a:rPr lang="en-AU" smtClean="0"/>
              <a:pPr/>
              <a:t>3/8/21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AA78C0D-3F5B-4564-BF83-17373CB4544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064062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D2890B7-8245-4A89-A2EA-CA7705491DB6}" type="datetimeFigureOut">
              <a:rPr lang="en-AU" smtClean="0"/>
              <a:pPr/>
              <a:t>3/8/21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AA78C0D-3F5B-4564-BF83-17373CB4544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237141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D2890B7-8245-4A89-A2EA-CA7705491DB6}" type="datetimeFigureOut">
              <a:rPr lang="en-AU" smtClean="0"/>
              <a:pPr/>
              <a:t>3/8/21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AA78C0D-3F5B-4564-BF83-17373CB4544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487201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D2890B7-8245-4A89-A2EA-CA7705491DB6}" type="datetimeFigureOut">
              <a:rPr lang="en-AU" smtClean="0"/>
              <a:pPr/>
              <a:t>3/8/21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AA78C0D-3F5B-4564-BF83-17373CB4544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7106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whi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589"/>
            <a:ext cx="7139136" cy="3481034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EANM'18</a:t>
            </a:r>
            <a:endParaRPr lang="en-AU" b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598" y="4260361"/>
            <a:ext cx="487606" cy="59789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539552" y="0"/>
            <a:ext cx="5184576" cy="141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3" name="Picture 2" descr="X:\ANZUP\CTC_NHMRC\branding\CTC_logo_v7-01.png">
            <a:extLst>
              <a:ext uri="{FF2B5EF4-FFF2-40B4-BE49-F238E27FC236}">
                <a16:creationId xmlns:a16="http://schemas.microsoft.com/office/drawing/2014/main" id="{32825FEE-2822-4355-A681-74968986DF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6628" y="3291830"/>
            <a:ext cx="777546" cy="77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5A57C9-2872-4BF6-91A2-9D75BAB64F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96336" y="132399"/>
            <a:ext cx="1446396" cy="4323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7BB385-DC1B-403E-ADE4-24824DEC7D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628" y="634604"/>
            <a:ext cx="882352" cy="50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2563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D2890B7-8245-4A89-A2EA-CA7705491DB6}" type="datetimeFigureOut">
              <a:rPr lang="en-AU" smtClean="0"/>
              <a:pPr/>
              <a:t>3/8/21</a:t>
            </a:fld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AA78C0D-3F5B-4564-BF83-17373CB4544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033598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D2890B7-8245-4A89-A2EA-CA7705491DB6}" type="datetimeFigureOut">
              <a:rPr lang="en-AU" smtClean="0"/>
              <a:pPr/>
              <a:t>3/8/21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AA78C0D-3F5B-4564-BF83-17373CB4544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105487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D2890B7-8245-4A89-A2EA-CA7705491DB6}" type="datetimeFigureOut">
              <a:rPr lang="en-AU" smtClean="0"/>
              <a:pPr/>
              <a:t>3/8/21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AA78C0D-3F5B-4564-BF83-17373CB4544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71684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D2890B7-8245-4A89-A2EA-CA7705491DB6}" type="datetimeFigureOut">
              <a:rPr lang="en-AU" smtClean="0"/>
              <a:pPr/>
              <a:t>3/8/21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AA78C0D-3F5B-4564-BF83-17373CB4544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291449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AU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D2890B7-8245-4A89-A2EA-CA7705491DB6}" type="datetimeFigureOut">
              <a:rPr lang="en-AU" smtClean="0"/>
              <a:pPr/>
              <a:t>3/8/21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AA78C0D-3F5B-4564-BF83-17373CB4544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556084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ll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9D304B-F131-D04E-9BB2-C234FACCF3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886" y="4578594"/>
            <a:ext cx="742310" cy="360239"/>
          </a:xfrm>
          <a:prstGeom prst="rect">
            <a:avLst/>
          </a:prstGeom>
          <a:ln w="6350">
            <a:noFill/>
          </a:ln>
        </p:spPr>
      </p:pic>
    </p:spTree>
    <p:extLst>
      <p:ext uri="{BB962C8B-B14F-4D97-AF65-F5344CB8AC3E}">
        <p14:creationId xmlns:p14="http://schemas.microsoft.com/office/powerpoint/2010/main" val="317305184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EANM'18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3928699719"/>
      </p:ext>
    </p:extLst>
  </p:cSld>
  <p:clrMapOvr>
    <a:masterClrMapping/>
  </p:clrMapOvr>
  <p:transition spd="med" advClick="0" advTm="6000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42EBC-A9AD-4A4B-BAFA-27A9D0498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3257313"/>
            <a:ext cx="7810500" cy="697394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05197-3810-44DD-B130-B414A59E6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3958755"/>
            <a:ext cx="7810500" cy="48363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4C854-AC79-4E11-AE2D-8C2B503F0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5D11-02BE-4DE1-8FB6-895FC1FC1BD8}" type="datetimeFigureOut">
              <a:rPr lang="en-NL" smtClean="0"/>
              <a:t>8/3/21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23B3F-7250-4933-987B-E6DCB078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A132F-71B1-49F8-9F2C-18FB6BAE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06C6-D711-4242-A134-64C755FD7D4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551627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C3B3E-87DC-43B5-B682-DD165C6B4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316F6-B307-423F-8ECB-53F19C5A3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6290F-AB95-42E5-B904-6F33500F7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5D11-02BE-4DE1-8FB6-895FC1FC1BD8}" type="datetimeFigureOut">
              <a:rPr lang="en-NL" smtClean="0"/>
              <a:t>8/3/21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DA313-1E6D-42DA-84B3-E04CAA2AF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F65B8-9FF3-41D6-AB38-F5538638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06C6-D711-4242-A134-64C755FD7D4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3523963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BB3D1-8758-463E-8451-53CCDBDA4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61824"/>
            <a:ext cx="7886700" cy="850106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68525-8A28-4482-AE21-CC05AE331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4032171"/>
            <a:ext cx="7886700" cy="53554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CC672-532C-4239-ADEA-F3CF51D58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5D11-02BE-4DE1-8FB6-895FC1FC1BD8}" type="datetimeFigureOut">
              <a:rPr lang="en-NL" smtClean="0"/>
              <a:t>8/3/21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F9465-B9CE-4ED7-BE4F-D05F4D5E0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81DAB-9F34-4AC8-B505-1FC0ED940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06C6-D711-4242-A134-64C755FD7D4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73726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2 column)-whi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8066" y="1113235"/>
            <a:ext cx="3671887" cy="34813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88954" y="1113235"/>
            <a:ext cx="3827463" cy="34813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EANM'18</a:t>
            </a:r>
            <a:endParaRPr lang="en-AU" b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598" y="4260361"/>
            <a:ext cx="487606" cy="59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8827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F34F1-328D-4ACD-A224-98B87656D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AA3B3-F45C-47CB-AA05-20B78BC1CE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1450" y="800101"/>
            <a:ext cx="4118610" cy="36192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E7AEA3-34AE-4642-82E3-BBD9E5D2FA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0060" y="800101"/>
            <a:ext cx="4541520" cy="36192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24F65-3436-42F1-B531-0E5A1E601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5D11-02BE-4DE1-8FB6-895FC1FC1BD8}" type="datetimeFigureOut">
              <a:rPr lang="en-NL" smtClean="0"/>
              <a:t>8/3/21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C0FB45-CCAA-4BD5-A50A-55EF6CDD8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E4EBD8-85A2-40CF-A7BD-5B539395E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06C6-D711-4242-A134-64C755FD7D4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8788717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739CC-4042-478A-9575-4B06ABD7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60" y="779171"/>
            <a:ext cx="7886700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3DDC60-9827-49A0-B2F4-C80B89829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5D11-02BE-4DE1-8FB6-895FC1FC1BD8}" type="datetimeFigureOut">
              <a:rPr lang="en-NL" smtClean="0"/>
              <a:t>8/3/21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8CA2D7-3C3C-433A-A6D5-511C286E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CCDF9B-D2D5-4CDA-8C6C-71014A793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06C6-D711-4242-A134-64C755FD7D4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1002486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AF143F-CDC8-4D43-A9E2-FDCDB8559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5D11-02BE-4DE1-8FB6-895FC1FC1BD8}" type="datetimeFigureOut">
              <a:rPr lang="en-NL" smtClean="0"/>
              <a:t>8/3/21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27D68C-A38E-452F-9C03-4C36C1591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BC02E2-14AE-4C31-88AB-676C7B019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06C6-D711-4242-A134-64C755FD7D4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0772836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3AC05-C987-4002-A018-0E67D6CF2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740569"/>
            <a:ext cx="2949178" cy="80248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6C235-2ED8-4A7E-9C33-2CF290876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53AE49-A6C1-4625-A269-0DE38044E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5A245D-D313-4589-A20C-ECDA54BEC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5D11-02BE-4DE1-8FB6-895FC1FC1BD8}" type="datetimeFigureOut">
              <a:rPr lang="en-NL" smtClean="0"/>
              <a:t>8/3/21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B9993C-EF43-4DEF-868A-5F3435D4E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C4139C-8810-42CB-A333-400E0E559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06C6-D711-4242-A134-64C755FD7D4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6847273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081BD-9C50-470D-A0B4-8CFF7B3FC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740569"/>
            <a:ext cx="2949178" cy="80248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66DD7D-B58B-45BC-A130-4D660A4BB9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6C84B9-A37F-428D-AF64-BE59EB3205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3ECE8-D8C1-4116-A84E-0E784313A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5D11-02BE-4DE1-8FB6-895FC1FC1BD8}" type="datetimeFigureOut">
              <a:rPr lang="en-NL" smtClean="0"/>
              <a:t>8/3/21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DF7A4-6686-45EE-8779-BF2817734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7ECA0-1AB8-4779-8A8D-1FBFFA76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06C6-D711-4242-A134-64C755FD7D4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1701729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E7177-A739-4BB2-848C-5A5259516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357234-759A-429C-96B7-CE4CC1C980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175B8-1B6F-4BAE-8E67-782C68441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5D11-02BE-4DE1-8FB6-895FC1FC1BD8}" type="datetimeFigureOut">
              <a:rPr lang="en-NL" smtClean="0"/>
              <a:t>8/3/21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F5B34-00A9-4D79-B7AD-C438A4E8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6955A-6AEE-4BB7-8D8F-BB86FA3D7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06C6-D711-4242-A134-64C755FD7D4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1592684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FFA8FC-63A4-4EBB-84A2-7B7463E732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792480"/>
            <a:ext cx="1971675" cy="3672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C21D81-C464-4B24-91D2-A23317A61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792480"/>
            <a:ext cx="5800725" cy="367272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1F9E5-D077-4B9F-BEB3-C74180CD8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5D11-02BE-4DE1-8FB6-895FC1FC1BD8}" type="datetimeFigureOut">
              <a:rPr lang="en-NL" smtClean="0"/>
              <a:t>8/3/21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591A3-C6D5-47D9-BA9D-3E62F1711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66E91-47C6-48F7-83E8-4F7CC14E0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06C6-D711-4242-A134-64C755FD7D4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3184259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9998" y="1049274"/>
            <a:ext cx="4936832" cy="1522475"/>
          </a:xfrm>
          <a:noFill/>
        </p:spPr>
        <p:txBody>
          <a:bodyPr anchor="b">
            <a:noAutofit/>
          </a:bodyPr>
          <a:lstStyle>
            <a:lvl1pPr algn="l">
              <a:defRPr sz="2474" cap="all" spc="3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Lorem IPSUM DOLOR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9998" y="3031244"/>
            <a:ext cx="4936832" cy="912107"/>
          </a:xfrm>
          <a:noFill/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0" indent="0" algn="l">
              <a:buNone/>
              <a:defRPr sz="1500">
                <a:solidFill>
                  <a:schemeClr val="tx1"/>
                </a:solidFill>
              </a:defRPr>
            </a:lvl2pPr>
            <a:lvl3pPr marL="0" indent="0" algn="l">
              <a:buNone/>
              <a:defRPr sz="1500"/>
            </a:lvl3pPr>
            <a:lvl4pPr marL="1028495" indent="0" algn="ctr">
              <a:buNone/>
              <a:defRPr sz="1200"/>
            </a:lvl4pPr>
            <a:lvl5pPr marL="1371326" indent="0" algn="ctr">
              <a:buNone/>
              <a:defRPr sz="1200"/>
            </a:lvl5pPr>
            <a:lvl6pPr marL="1714157" indent="0" algn="ctr">
              <a:buNone/>
              <a:defRPr sz="1200"/>
            </a:lvl6pPr>
            <a:lvl7pPr marL="2056988" indent="0" algn="ctr">
              <a:buNone/>
              <a:defRPr sz="1200"/>
            </a:lvl7pPr>
            <a:lvl8pPr marL="2399820" indent="0" algn="ctr">
              <a:buNone/>
              <a:defRPr sz="1200"/>
            </a:lvl8pPr>
            <a:lvl9pPr marL="2742651" indent="0" algn="ctr">
              <a:buNone/>
              <a:defRPr sz="1200"/>
            </a:lvl9pPr>
          </a:lstStyle>
          <a:p>
            <a:pPr lvl="0"/>
            <a:r>
              <a:rPr lang="en-US" dirty="0"/>
              <a:t>Subhead Here</a:t>
            </a:r>
          </a:p>
          <a:p>
            <a:pPr lvl="1"/>
            <a:r>
              <a:rPr lang="en-US" dirty="0"/>
              <a:t>Month XX, XXXX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8CF560-9D47-A44A-BED0-C8EAC1E7E95C}"/>
              </a:ext>
            </a:extLst>
          </p:cNvPr>
          <p:cNvCxnSpPr>
            <a:cxnSpLocks/>
          </p:cNvCxnSpPr>
          <p:nvPr userDrawn="1"/>
        </p:nvCxnSpPr>
        <p:spPr>
          <a:xfrm>
            <a:off x="345103" y="2832235"/>
            <a:ext cx="3899447" cy="0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ED0282CB-6E8B-9744-89B3-FC628C8EFEA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64256" y="0"/>
            <a:ext cx="3479744" cy="5143500"/>
          </a:xfrm>
          <a:noFill/>
        </p:spPr>
        <p:txBody>
          <a:bodyPr lIns="0" tIns="0" rIns="0" bIns="0" anchor="ctr" anchorCtr="0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405614509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190E385-01BD-E64F-8B29-EC5987CBEAF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Michael J. Morris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685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5">
          <p15:clr>
            <a:srgbClr val="FBAE40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998" y="1275588"/>
            <a:ext cx="7886700" cy="1296160"/>
          </a:xfrm>
        </p:spPr>
        <p:txBody>
          <a:bodyPr anchor="ctr" anchorCtr="0">
            <a:normAutofit/>
          </a:bodyPr>
          <a:lstStyle>
            <a:lvl1pPr>
              <a:defRPr sz="3299" cap="all" spc="3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226292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4978896" cy="857250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52120" y="0"/>
            <a:ext cx="3491880" cy="25717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5652120" y="2571750"/>
            <a:ext cx="3491880" cy="25579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57200" y="1200151"/>
            <a:ext cx="4834880" cy="3394472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 algn="l">
              <a:buNone/>
              <a:defRPr/>
            </a:lvl2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EANM'18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403785438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98265-B5DE-D240-8D91-37682A64E97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Michael J. Morris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5AC5C18-4706-7646-9E83-C749BCC1B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167" y="161925"/>
            <a:ext cx="7593242" cy="906209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/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0DA3F5-A744-CF45-8ACA-18DF51A17D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166" y="1202532"/>
            <a:ext cx="7593242" cy="32265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2806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977">
          <p15:clr>
            <a:srgbClr val="FBAE40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166" y="161925"/>
            <a:ext cx="8448899" cy="906209"/>
          </a:xfrm>
          <a:noFill/>
        </p:spPr>
        <p:txBody>
          <a:bodyPr>
            <a:normAutofit/>
          </a:bodyPr>
          <a:lstStyle>
            <a:lvl1pPr>
              <a:defRPr sz="2437"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9165" y="1197655"/>
            <a:ext cx="4118030" cy="3231470"/>
          </a:xfrm>
          <a:noFill/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5140" y="1197655"/>
            <a:ext cx="4118030" cy="3231470"/>
          </a:xfrm>
          <a:noFill/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EECEE-520F-D041-AD45-98C3C3CC718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Michael J. Morris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44988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F1100CD-B20F-D744-8600-37C7A5E5A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38AF42-A0E6-A640-8A1F-CFAD5015A81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Michael J. Morris</a:t>
            </a:r>
            <a:endParaRPr lang="en-US" dirty="0"/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14B92F51-503B-F148-BA9C-424A96F0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167" y="161925"/>
            <a:ext cx="7593242" cy="906209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778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977">
          <p15:clr>
            <a:srgbClr val="FBAE40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B613A-BC1D-234E-B57F-A5A5971C39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1B7C42-985B-0C4A-BD77-9D1C8C070E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Michael J. Morris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293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MAC_PPT_Slide_DD_Setup-02_Nois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3553" y="1127577"/>
            <a:ext cx="2356077" cy="2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279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MAC_PPT_Slide_DD_Setup-0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178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MAC_PPT_Slide_DD_Setup-03_Nois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9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59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MAC_PPT_Slide_DD_Setup-02_Nois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34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EANM'18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4110352343"/>
      </p:ext>
    </p:extLst>
  </p:cSld>
  <p:clrMapOvr>
    <a:masterClrMapping/>
  </p:clrMapOvr>
  <p:transition spd="med" advClick="0" advTm="6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539552" y="0"/>
            <a:ext cx="5184576" cy="141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8618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-white with lar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15667"/>
            <a:ext cx="6766520" cy="378042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3600">
                <a:solidFill>
                  <a:srgbClr val="3D1A6F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2235138"/>
            <a:ext cx="5832648" cy="714654"/>
          </a:xfr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buNone/>
              <a:defRPr sz="2400">
                <a:solidFill>
                  <a:srgbClr val="3D1A6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598" y="303499"/>
            <a:ext cx="973660" cy="119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987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C_PPT_Slide_DD_Setup-0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59837"/>
            <a:ext cx="7054552" cy="865919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1489807"/>
            <a:ext cx="7088832" cy="32403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2139702"/>
            <a:ext cx="7056784" cy="864096"/>
          </a:xfr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XX MONTH 2016</a:t>
            </a:r>
          </a:p>
        </p:txBody>
      </p:sp>
    </p:spTree>
    <p:extLst>
      <p:ext uri="{BB962C8B-B14F-4D97-AF65-F5344CB8AC3E}">
        <p14:creationId xmlns:p14="http://schemas.microsoft.com/office/powerpoint/2010/main" val="4257572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C_PPT_Slide_DD_Setup-03_Nois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15667"/>
            <a:ext cx="6766520" cy="378042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3600">
                <a:solidFill>
                  <a:srgbClr val="3D1A6F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2235138"/>
            <a:ext cx="5832648" cy="714654"/>
          </a:xfr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buNone/>
              <a:defRPr sz="2400">
                <a:solidFill>
                  <a:srgbClr val="3D1A6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611" y="303499"/>
            <a:ext cx="976267" cy="119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603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-white with lar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15667"/>
            <a:ext cx="6766520" cy="378042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3600">
                <a:solidFill>
                  <a:srgbClr val="3D1A6F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2235138"/>
            <a:ext cx="5832648" cy="714654"/>
          </a:xfr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buNone/>
              <a:defRPr sz="2400">
                <a:solidFill>
                  <a:srgbClr val="3D1A6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598" y="303499"/>
            <a:ext cx="973660" cy="119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181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589"/>
            <a:ext cx="7139136" cy="3481034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AU"/>
              <a:t>EANM'18</a:t>
            </a:r>
            <a:endParaRPr lang="en-AU" b="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39552" y="0"/>
            <a:ext cx="5184576" cy="141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58972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MAC_PPT_Slide_DD_Setup-03_Nois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589"/>
            <a:ext cx="7139136" cy="3481034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598" y="4260361"/>
            <a:ext cx="487606" cy="597899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AU"/>
              <a:t>EANM'18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17965254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whi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589"/>
            <a:ext cx="7139136" cy="3481034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AU"/>
              <a:t>EANM'18</a:t>
            </a:r>
            <a:endParaRPr lang="en-AU" b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598" y="4260361"/>
            <a:ext cx="487606" cy="59789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539552" y="0"/>
            <a:ext cx="5184576" cy="141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35897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2 column)-whi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8066" y="1113235"/>
            <a:ext cx="3671887" cy="34813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88954" y="1113235"/>
            <a:ext cx="3827463" cy="34813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AU"/>
              <a:t>EANM'18</a:t>
            </a:r>
            <a:endParaRPr lang="en-AU" b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598" y="4260361"/>
            <a:ext cx="487606" cy="59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09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4978896" cy="857250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52120" y="0"/>
            <a:ext cx="3491880" cy="25717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5652120" y="2571750"/>
            <a:ext cx="3491880" cy="25579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57200" y="1200151"/>
            <a:ext cx="4834880" cy="3394472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 algn="l">
              <a:buNone/>
              <a:defRPr/>
            </a:lvl2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AU"/>
              <a:t>EANM'18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30889009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MAC_PPT_Slide_DD_Setup-02_Nois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3553" y="1127577"/>
            <a:ext cx="2356077" cy="2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776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MAC_PPT_Slide_DD_Setup-0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83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589"/>
            <a:ext cx="7139136" cy="3481034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EANM'18</a:t>
            </a:r>
            <a:endParaRPr lang="en-AU" b="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39552" y="0"/>
            <a:ext cx="5184576" cy="141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35035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MAC_PPT_Slide_DD_Setup-03_Nois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9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993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MAC_PPT_Slide_DD_Setup-02_Nois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765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AU"/>
              <a:t>EANM'18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1001378540"/>
      </p:ext>
    </p:extLst>
  </p:cSld>
  <p:clrMapOvr>
    <a:masterClrMapping/>
  </p:clrMapOvr>
  <p:transition spd="med" advClick="0" advTm="6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539552" y="0"/>
            <a:ext cx="5184576" cy="141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44402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EANM'18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ABA9-FDBC-404A-8885-A9833F77867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4529515"/>
            <a:ext cx="8642350" cy="230832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  <a:lvl2pPr marL="342900" indent="0">
              <a:buNone/>
              <a:defRPr sz="1050"/>
            </a:lvl2pPr>
            <a:lvl3pPr marL="685800" indent="0">
              <a:buNone/>
              <a:defRPr sz="1000"/>
            </a:lvl3pPr>
            <a:lvl4pPr marL="1028700" indent="0">
              <a:buNone/>
              <a:defRPr sz="1000"/>
            </a:lvl4pPr>
            <a:lvl5pPr marL="1371600" indent="0">
              <a:buNone/>
              <a:defRPr sz="1000"/>
            </a:lvl5pPr>
          </a:lstStyle>
          <a:p>
            <a:pPr lvl="0"/>
            <a:r>
              <a:rPr lang="en-US" dirty="0"/>
              <a:t>Click to add reference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604" y="200439"/>
            <a:ext cx="1914538" cy="396112"/>
          </a:xfrm>
          <a:prstGeom prst="rect">
            <a:avLst/>
          </a:prstGeom>
        </p:spPr>
      </p:pic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CC727880-FB26-4D96-AC76-F433781D62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106798"/>
            <a:ext cx="1599151" cy="5833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4FB00F-416D-45C8-BAD4-65C65A8ECDE4}"/>
              </a:ext>
            </a:extLst>
          </p:cNvPr>
          <p:cNvSpPr txBox="1"/>
          <p:nvPr userDrawn="1"/>
        </p:nvSpPr>
        <p:spPr>
          <a:xfrm>
            <a:off x="7374467" y="0"/>
            <a:ext cx="1587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solidFill>
                  <a:schemeClr val="bg1"/>
                </a:solidFill>
              </a:rPr>
              <a:t>HOFMAN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E28E4A-1327-492B-B911-7DEDF6383E3F}"/>
              </a:ext>
            </a:extLst>
          </p:cNvPr>
          <p:cNvSpPr txBox="1"/>
          <p:nvPr userDrawn="1"/>
        </p:nvSpPr>
        <p:spPr>
          <a:xfrm>
            <a:off x="6810703" y="4763386"/>
            <a:ext cx="1103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900" dirty="0" err="1">
                <a:solidFill>
                  <a:schemeClr val="bg1"/>
                </a:solidFill>
              </a:rPr>
              <a:t>LuPSMA</a:t>
            </a:r>
            <a:r>
              <a:rPr lang="en-AU" sz="900" dirty="0">
                <a:solidFill>
                  <a:schemeClr val="bg1"/>
                </a:solidFill>
              </a:rPr>
              <a:t> </a:t>
            </a:r>
            <a:r>
              <a:rPr lang="en-AU" sz="900" dirty="0" err="1">
                <a:solidFill>
                  <a:schemeClr val="bg1"/>
                </a:solidFill>
              </a:rPr>
              <a:t>Theranostic</a:t>
            </a:r>
            <a:endParaRPr lang="en-AU" sz="900" dirty="0">
              <a:solidFill>
                <a:schemeClr val="bg1"/>
              </a:solidFill>
            </a:endParaRPr>
          </a:p>
          <a:p>
            <a:pPr algn="r"/>
            <a:r>
              <a:rPr lang="en-AU" sz="900" dirty="0">
                <a:solidFill>
                  <a:schemeClr val="bg1"/>
                </a:solidFill>
              </a:rPr>
              <a:t>Hofman et al</a:t>
            </a:r>
          </a:p>
        </p:txBody>
      </p:sp>
    </p:spTree>
    <p:extLst>
      <p:ext uri="{BB962C8B-B14F-4D97-AF65-F5344CB8AC3E}">
        <p14:creationId xmlns:p14="http://schemas.microsoft.com/office/powerpoint/2010/main" val="27858586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1539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1539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EANM'18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C87C1-22B0-4749-95EE-B6282907644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  <p:pic>
        <p:nvPicPr>
          <p:cNvPr id="8" name="Picture 2" descr="Peter MacCallum Cancer Centre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2750" y="4338638"/>
            <a:ext cx="2190750" cy="67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 userDrawn="1"/>
        </p:nvCxnSpPr>
        <p:spPr bwMode="auto">
          <a:xfrm flipH="1">
            <a:off x="0" y="4677966"/>
            <a:ext cx="6588224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1D528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017717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C_PPT_Slide_DD_Setup-0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59837"/>
            <a:ext cx="7054552" cy="865919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1489807"/>
            <a:ext cx="7088832" cy="32403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2139702"/>
            <a:ext cx="7056784" cy="864096"/>
          </a:xfr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XX MONTH 2016</a:t>
            </a:r>
          </a:p>
        </p:txBody>
      </p:sp>
    </p:spTree>
    <p:extLst>
      <p:ext uri="{BB962C8B-B14F-4D97-AF65-F5344CB8AC3E}">
        <p14:creationId xmlns:p14="http://schemas.microsoft.com/office/powerpoint/2010/main" val="42321347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C_PPT_Slide_DD_Setup-03_Nois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15667"/>
            <a:ext cx="6766520" cy="378042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3600">
                <a:solidFill>
                  <a:srgbClr val="3D1A6F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2235138"/>
            <a:ext cx="5832648" cy="714654"/>
          </a:xfr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buNone/>
              <a:defRPr sz="2400">
                <a:solidFill>
                  <a:srgbClr val="3D1A6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611" y="303499"/>
            <a:ext cx="976267" cy="119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924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-white with lar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15667"/>
            <a:ext cx="6766520" cy="378042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3600">
                <a:solidFill>
                  <a:srgbClr val="3D1A6F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2235138"/>
            <a:ext cx="5832648" cy="714654"/>
          </a:xfr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buNone/>
              <a:defRPr sz="2400">
                <a:solidFill>
                  <a:srgbClr val="3D1A6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598" y="303499"/>
            <a:ext cx="973660" cy="119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464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589"/>
            <a:ext cx="7139136" cy="3481034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>
                <a:solidFill>
                  <a:prstClr val="black">
                    <a:lumMod val="50000"/>
                    <a:lumOff val="50000"/>
                  </a:prstClr>
                </a:solidFill>
              </a:rPr>
              <a:t>EANM'18</a:t>
            </a:r>
            <a:endParaRPr lang="en-AU" b="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539552" y="0"/>
            <a:ext cx="5184576" cy="141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588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MAC_PPT_Slide_DD_Setup-03_Nois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589"/>
            <a:ext cx="7139136" cy="3481034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598" y="4260361"/>
            <a:ext cx="487606" cy="597899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EANM'18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36021090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MAC_PPT_Slide_DD_Setup-03_Nois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589"/>
            <a:ext cx="7139136" cy="3481034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598" y="4260361"/>
            <a:ext cx="487606" cy="597899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>
                <a:solidFill>
                  <a:prstClr val="black">
                    <a:lumMod val="50000"/>
                    <a:lumOff val="50000"/>
                  </a:prstClr>
                </a:solidFill>
              </a:rPr>
              <a:t>EANM'18</a:t>
            </a:r>
            <a:endParaRPr lang="en-AU" b="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4778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whi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589"/>
            <a:ext cx="7139136" cy="3481034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>
                <a:solidFill>
                  <a:prstClr val="black">
                    <a:lumMod val="50000"/>
                    <a:lumOff val="50000"/>
                  </a:prstClr>
                </a:solidFill>
              </a:rPr>
              <a:t>EANM'18</a:t>
            </a:r>
            <a:endParaRPr lang="en-AU" b="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598" y="4260361"/>
            <a:ext cx="487606" cy="59789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539552" y="0"/>
            <a:ext cx="5184576" cy="141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pic>
        <p:nvPicPr>
          <p:cNvPr id="13" name="Picture 2" descr="X:\ANZUP\CTC_NHMRC\branding\CTC_logo_v7-01.png">
            <a:extLst>
              <a:ext uri="{FF2B5EF4-FFF2-40B4-BE49-F238E27FC236}">
                <a16:creationId xmlns:a16="http://schemas.microsoft.com/office/drawing/2014/main" id="{32825FEE-2822-4355-A681-74968986DF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6628" y="3291830"/>
            <a:ext cx="777546" cy="77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5A57C9-2872-4BF6-91A2-9D75BAB64F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96336" y="132399"/>
            <a:ext cx="1446396" cy="4323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7BB385-DC1B-403E-ADE4-24824DEC7D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628" y="634604"/>
            <a:ext cx="882352" cy="50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638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2 column)-whi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8066" y="1113235"/>
            <a:ext cx="3671887" cy="34813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88954" y="1113235"/>
            <a:ext cx="3827463" cy="34813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>
                <a:solidFill>
                  <a:prstClr val="black">
                    <a:lumMod val="50000"/>
                    <a:lumOff val="50000"/>
                  </a:prstClr>
                </a:solidFill>
              </a:rPr>
              <a:t>EANM'18</a:t>
            </a:r>
            <a:endParaRPr lang="en-AU" b="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598" y="4260361"/>
            <a:ext cx="487606" cy="59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451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4978896" cy="857250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52120" y="0"/>
            <a:ext cx="3491880" cy="25717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5652120" y="2571750"/>
            <a:ext cx="3491880" cy="25579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57200" y="1200151"/>
            <a:ext cx="4834880" cy="3394472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 algn="l">
              <a:buNone/>
              <a:defRPr/>
            </a:lvl2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>
                <a:solidFill>
                  <a:prstClr val="black">
                    <a:lumMod val="50000"/>
                    <a:lumOff val="50000"/>
                  </a:prstClr>
                </a:solidFill>
              </a:rPr>
              <a:t>EANM'18</a:t>
            </a:r>
            <a:endParaRPr lang="en-AU" b="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529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MAC_PPT_Slide_DD_Setup-02_Nois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3553" y="1127577"/>
            <a:ext cx="2356077" cy="2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766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MAC_PPT_Slide_DD_Setup-0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738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MAC_PPT_Slide_DD_Setup-03_Nois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9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416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MAC_PPT_Slide_DD_Setup-02_Nois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330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A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>
                <a:solidFill>
                  <a:prstClr val="black">
                    <a:lumMod val="50000"/>
                    <a:lumOff val="50000"/>
                  </a:prstClr>
                </a:solidFill>
              </a:rPr>
              <a:t>EANM'18</a:t>
            </a:r>
            <a:endParaRPr lang="en-AU" b="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992428"/>
      </p:ext>
    </p:extLst>
  </p:cSld>
  <p:clrMapOvr>
    <a:masterClrMapping/>
  </p:clrMapOvr>
  <p:transition spd="med" advClick="0" advTm="600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539552" y="0"/>
            <a:ext cx="5184576" cy="141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81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whi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589"/>
            <a:ext cx="7139136" cy="3481034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863" y="70740"/>
            <a:ext cx="487606" cy="59789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539552" y="0"/>
            <a:ext cx="5184576" cy="141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05379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C_PPT_Slide_DD_Setup-0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59841"/>
            <a:ext cx="7054552" cy="865919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1489807"/>
            <a:ext cx="7088832" cy="324036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rgbClr val="FFFFFF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2139702"/>
            <a:ext cx="7056784" cy="864096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XX MONTH 2016</a:t>
            </a:r>
          </a:p>
        </p:txBody>
      </p:sp>
    </p:spTree>
    <p:extLst>
      <p:ext uri="{BB962C8B-B14F-4D97-AF65-F5344CB8AC3E}">
        <p14:creationId xmlns:p14="http://schemas.microsoft.com/office/powerpoint/2010/main" val="31260498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C_PPT_Slide_DD_Setup-03_Nois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15667"/>
            <a:ext cx="6766520" cy="378042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2700">
                <a:solidFill>
                  <a:srgbClr val="3D1A6F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2235138"/>
            <a:ext cx="5832648" cy="714654"/>
          </a:xfr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buNone/>
              <a:defRPr sz="1800">
                <a:solidFill>
                  <a:srgbClr val="3D1A6F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615" y="303499"/>
            <a:ext cx="1302391" cy="119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804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-white with lar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15667"/>
            <a:ext cx="6766520" cy="378042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2700">
                <a:solidFill>
                  <a:srgbClr val="3D1A6F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2235138"/>
            <a:ext cx="5832648" cy="714654"/>
          </a:xfr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buNone/>
              <a:defRPr sz="1800">
                <a:solidFill>
                  <a:srgbClr val="3D1A6F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597" y="303499"/>
            <a:ext cx="1296848" cy="11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55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589"/>
            <a:ext cx="7139136" cy="3481034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70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788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788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AU" dirty="0"/>
              <a:t>Event name |  Month 2016</a:t>
            </a:r>
            <a:endParaRPr lang="en-AU" b="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39552" y="0"/>
            <a:ext cx="5184576" cy="141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37187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MAC_PPT_Slide_DD_Setup-03_Nois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589"/>
            <a:ext cx="7139136" cy="3481034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597" y="4260365"/>
            <a:ext cx="648424" cy="598545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70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788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788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AU"/>
              <a:t>Chendun Visit  |  February 2016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14777039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whi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589"/>
            <a:ext cx="7139136" cy="3481034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70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788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788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AU" dirty="0"/>
              <a:t>Event name |  Month 2016</a:t>
            </a:r>
            <a:endParaRPr lang="en-AU" b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597" y="4260365"/>
            <a:ext cx="648424" cy="59854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539552" y="0"/>
            <a:ext cx="5184576" cy="141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08677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2 column)-whi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8070" y="1113235"/>
            <a:ext cx="3671887" cy="34813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88958" y="1113235"/>
            <a:ext cx="3827463" cy="34813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79512" y="4821270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788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788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AU"/>
              <a:t>Chendun Visit  |  February 2016</a:t>
            </a:r>
            <a:endParaRPr lang="en-AU" b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597" y="4260365"/>
            <a:ext cx="648424" cy="59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086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4978896" cy="857250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52120" y="0"/>
            <a:ext cx="3491880" cy="257175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5652120" y="2571754"/>
            <a:ext cx="3491880" cy="255796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57200" y="1200151"/>
            <a:ext cx="4834880" cy="3394472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500" b="0">
                <a:solidFill>
                  <a:schemeClr val="tx1"/>
                </a:solidFill>
              </a:defRPr>
            </a:lvl1pPr>
            <a:lvl2pPr marL="342892" indent="0" algn="l">
              <a:buNone/>
              <a:defRPr/>
            </a:lvl2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70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788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788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AU"/>
              <a:t>Chendun Visit  |  February 2016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30231519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MAC_PPT_Slide_DD_Setup-02_Nois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3555" y="1127578"/>
            <a:ext cx="3154320" cy="290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084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MAC_PPT_Slide_DD_Setup-0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44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2 column)-whi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8066" y="1113235"/>
            <a:ext cx="3671887" cy="34813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88954" y="1113235"/>
            <a:ext cx="3827463" cy="34813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EANM'18</a:t>
            </a:r>
            <a:endParaRPr lang="en-AU" b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598" y="4260361"/>
            <a:ext cx="487606" cy="59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338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MAC_PPT_Slide_DD_Setup-03_Nois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9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001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MAC_PPT_Slide_DD_Setup-02_Nois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668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70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788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788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AU" dirty="0"/>
              <a:t>Event name |  Month 2016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4022388649"/>
      </p:ext>
    </p:extLst>
  </p:cSld>
  <p:clrMapOvr>
    <a:masterClrMapping/>
  </p:clrMapOvr>
  <p:transition spd="med" advClick="0" advTm="600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539552" y="0"/>
            <a:ext cx="5184576" cy="141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87970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C_PPT_Slide_DD_Setup-0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59837"/>
            <a:ext cx="7054552" cy="865919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1489807"/>
            <a:ext cx="7088832" cy="32403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2139702"/>
            <a:ext cx="7056784" cy="864096"/>
          </a:xfr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XX MONTH 2016</a:t>
            </a:r>
          </a:p>
        </p:txBody>
      </p:sp>
    </p:spTree>
    <p:extLst>
      <p:ext uri="{BB962C8B-B14F-4D97-AF65-F5344CB8AC3E}">
        <p14:creationId xmlns:p14="http://schemas.microsoft.com/office/powerpoint/2010/main" val="4696103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C_PPT_Slide_DD_Setup-03_Nois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15667"/>
            <a:ext cx="6766520" cy="378042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3600">
                <a:solidFill>
                  <a:srgbClr val="3D1A6F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2235138"/>
            <a:ext cx="5832648" cy="714654"/>
          </a:xfr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buNone/>
              <a:defRPr sz="2400">
                <a:solidFill>
                  <a:srgbClr val="3D1A6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611" y="303499"/>
            <a:ext cx="976267" cy="119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582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-white with lar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15667"/>
            <a:ext cx="6766520" cy="378042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3600">
                <a:solidFill>
                  <a:srgbClr val="3D1A6F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2235138"/>
            <a:ext cx="5832648" cy="714654"/>
          </a:xfr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buNone/>
              <a:defRPr sz="2400">
                <a:solidFill>
                  <a:srgbClr val="3D1A6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598" y="303499"/>
            <a:ext cx="973660" cy="119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480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589"/>
            <a:ext cx="7139136" cy="3481034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AU" dirty="0"/>
              <a:t>Event name |  Month 2016</a:t>
            </a:r>
            <a:endParaRPr lang="en-AU" b="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39552" y="0"/>
            <a:ext cx="5184576" cy="141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32304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MAC_PPT_Slide_DD_Setup-03_Nois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589"/>
            <a:ext cx="7139136" cy="3481034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598" y="4260361"/>
            <a:ext cx="487606" cy="597899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AU"/>
              <a:t>Chendun Visit  |  February 2016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9652017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whi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589"/>
            <a:ext cx="7139136" cy="3481034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AU" dirty="0"/>
              <a:t>Event name |  Month 2016</a:t>
            </a:r>
            <a:endParaRPr lang="en-AU" b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598" y="4260361"/>
            <a:ext cx="487606" cy="59789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539552" y="0"/>
            <a:ext cx="5184576" cy="141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8304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4978896" cy="857250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52120" y="0"/>
            <a:ext cx="3491880" cy="25717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5652120" y="2571750"/>
            <a:ext cx="3491880" cy="25579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57200" y="1200151"/>
            <a:ext cx="4834880" cy="3394472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 algn="l">
              <a:buNone/>
              <a:defRPr/>
            </a:lvl2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EANM'18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23379631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2 column)-whi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8066" y="1113235"/>
            <a:ext cx="3671887" cy="34813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88954" y="1113235"/>
            <a:ext cx="3827463" cy="34813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AU"/>
              <a:t>Chendun Visit  |  February 2016</a:t>
            </a:r>
            <a:endParaRPr lang="en-AU" b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598" y="4260361"/>
            <a:ext cx="487606" cy="59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012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4978896" cy="857250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52120" y="0"/>
            <a:ext cx="3491880" cy="25717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5652120" y="2571750"/>
            <a:ext cx="3491880" cy="25579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57200" y="1200151"/>
            <a:ext cx="4834880" cy="3394472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 algn="l">
              <a:buNone/>
              <a:defRPr/>
            </a:lvl2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AU"/>
              <a:t>Chendun Visit  |  February 2016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33412532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MAC_PPT_Slide_DD_Setup-02_Nois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3553" y="1127577"/>
            <a:ext cx="2356077" cy="2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598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MAC_PPT_Slide_DD_Setup-0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151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MAC_PPT_Slide_DD_Setup-03_Nois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9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630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MAC_PPT_Slide_DD_Setup-02_Nois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951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AU" dirty="0"/>
              <a:t>Event name |  Month 2016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2683893395"/>
      </p:ext>
    </p:extLst>
  </p:cSld>
  <p:clrMapOvr>
    <a:masterClrMapping/>
  </p:clrMapOvr>
  <p:transition spd="med" advClick="0" advTm="6000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539552" y="0"/>
            <a:ext cx="5184576" cy="141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59304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604" y="1609200"/>
            <a:ext cx="4982739" cy="9144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604" y="2527609"/>
            <a:ext cx="4982739" cy="45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 Narrow"/>
                <a:cs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679606" y="3434400"/>
            <a:ext cx="4425177" cy="230400"/>
          </a:xfrm>
          <a:prstGeom prst="rect">
            <a:avLst/>
          </a:prstGeom>
        </p:spPr>
        <p:txBody>
          <a:bodyPr tIns="46800" bIns="234000">
            <a:noAutofit/>
          </a:bodyPr>
          <a:lstStyle>
            <a:lvl1pPr marL="0" indent="0">
              <a:buFontTx/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679606" y="3670726"/>
            <a:ext cx="4425177" cy="230400"/>
          </a:xfrm>
          <a:prstGeom prst="rect">
            <a:avLst/>
          </a:prstGeom>
        </p:spPr>
        <p:txBody>
          <a:bodyPr tIns="46800" bIns="234000">
            <a:noAutofit/>
          </a:bodyPr>
          <a:lstStyle>
            <a:lvl1pPr marL="0" indent="0"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79606" y="4474543"/>
            <a:ext cx="3984758" cy="230833"/>
          </a:xfrm>
          <a:prstGeom prst="rect">
            <a:avLst/>
          </a:prstGeom>
        </p:spPr>
        <p:txBody>
          <a:bodyPr bIns="234000">
            <a:noAutofit/>
          </a:bodyPr>
          <a:lstStyle>
            <a:lvl1pPr marL="0" indent="0"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028161" y="4392000"/>
            <a:ext cx="1658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600" i="0" u="none" strike="noStrike" kern="1200" baseline="0" dirty="0">
                <a:latin typeface="Arial Narrow"/>
                <a:ea typeface="+mn-ea"/>
                <a:cs typeface="Arial Narrow"/>
              </a:rPr>
              <a:t>esmo</a:t>
            </a:r>
            <a:r>
              <a:rPr lang="en-US" sz="1600" i="0" u="none" strike="noStrike" kern="1200" baseline="0" dirty="0">
                <a:latin typeface="Arial Narrow"/>
                <a:ea typeface="+mn-ea"/>
                <a:cs typeface="Arial Narrow"/>
              </a:rPr>
              <a:t>.org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604" y="386477"/>
            <a:ext cx="1914538" cy="39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730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C_PPT_Slide_DD_Setup-0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59837"/>
            <a:ext cx="7054552" cy="865919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1489807"/>
            <a:ext cx="7088832" cy="32403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2139702"/>
            <a:ext cx="7056784" cy="864096"/>
          </a:xfr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XX MONTH 2016</a:t>
            </a:r>
          </a:p>
        </p:txBody>
      </p:sp>
    </p:spTree>
    <p:extLst>
      <p:ext uri="{BB962C8B-B14F-4D97-AF65-F5344CB8AC3E}">
        <p14:creationId xmlns:p14="http://schemas.microsoft.com/office/powerpoint/2010/main" val="3873919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MAC_PPT_Slide_DD_Setup-02_Nois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3553" y="1127577"/>
            <a:ext cx="2356077" cy="2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530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C_PPT_Slide_DD_Setup-03_Nois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15667"/>
            <a:ext cx="6766520" cy="378042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3600">
                <a:solidFill>
                  <a:srgbClr val="3D1A6F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2235138"/>
            <a:ext cx="5832648" cy="714654"/>
          </a:xfr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buNone/>
              <a:defRPr sz="2400">
                <a:solidFill>
                  <a:srgbClr val="3D1A6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611" y="303499"/>
            <a:ext cx="976267" cy="119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711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-white with lar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15667"/>
            <a:ext cx="6766520" cy="378042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3600">
                <a:solidFill>
                  <a:srgbClr val="3D1A6F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2235138"/>
            <a:ext cx="5832648" cy="714654"/>
          </a:xfr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buNone/>
              <a:defRPr sz="2400">
                <a:solidFill>
                  <a:srgbClr val="3D1A6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598" y="303499"/>
            <a:ext cx="973660" cy="119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722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589"/>
            <a:ext cx="7139136" cy="3481034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AU"/>
              <a:t>SNMMI 2018</a:t>
            </a:r>
            <a:endParaRPr lang="en-AU" b="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39552" y="0"/>
            <a:ext cx="5184576" cy="141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1608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MAC_PPT_Slide_DD_Setup-03_Nois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589"/>
            <a:ext cx="7139136" cy="3481034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598" y="4260361"/>
            <a:ext cx="487606" cy="597899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AU"/>
              <a:t>SNMMI 2018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24387887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whi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589"/>
            <a:ext cx="7139136" cy="3481034"/>
          </a:xfr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AU"/>
              <a:t>SNMMI 2018</a:t>
            </a:r>
            <a:endParaRPr lang="en-AU" b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598" y="4260361"/>
            <a:ext cx="487606" cy="59789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539552" y="0"/>
            <a:ext cx="5184576" cy="1414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03298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2 column)-whi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8066" y="1113235"/>
            <a:ext cx="3671887" cy="34813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88954" y="1113235"/>
            <a:ext cx="3827463" cy="34813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AU"/>
              <a:t>SNMMI 2018</a:t>
            </a:r>
            <a:endParaRPr lang="en-AU" b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598" y="4260361"/>
            <a:ext cx="487606" cy="59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342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MAC_PPT_Slide_MASTER_Content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4978896" cy="857250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52120" y="0"/>
            <a:ext cx="3491880" cy="25717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5652120" y="2571750"/>
            <a:ext cx="3491880" cy="25579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57200" y="1200151"/>
            <a:ext cx="4834880" cy="3394472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 algn="l">
              <a:buNone/>
              <a:defRPr/>
            </a:lvl2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8F962E9F-B0C8-410F-BFCF-48564229EBC4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755576" y="4785996"/>
            <a:ext cx="38884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altLang="en-US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AU"/>
              <a:t>SNMMI 2018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9592757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MAC_PPT_Slide_DD_Setup-02_Nois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3553" y="1127577"/>
            <a:ext cx="2356077" cy="2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002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MAC_PPT_Slide_DD_Setup-0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454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MAC_PPT_Slide_DD_Setup-03_Nois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9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32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9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5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5" Type="http://schemas.openxmlformats.org/officeDocument/2006/relationships/image" Target="NUL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image" Target="../media/image2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image" Target="../media/image23.jpeg"/><Relationship Id="rId5" Type="http://schemas.openxmlformats.org/officeDocument/2006/relationships/slideLayout" Target="../slideLayouts/slideLayout168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74.xml"/><Relationship Id="rId16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90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slideLayout" Target="../slideLayouts/slideLayout20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image" Target="../media/image31.jpeg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theme" Target="../theme/theme1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theme" Target="../theme/theme18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30.xml"/><Relationship Id="rId9" Type="http://schemas.openxmlformats.org/officeDocument/2006/relationships/image" Target="../media/image3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139136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13589"/>
            <a:ext cx="6923112" cy="3481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9261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36" r:id="rId2"/>
    <p:sldLayoutId id="2147483757" r:id="rId3"/>
    <p:sldLayoutId id="2147483737" r:id="rId4"/>
    <p:sldLayoutId id="2147483748" r:id="rId5"/>
    <p:sldLayoutId id="2147483756" r:id="rId6"/>
    <p:sldLayoutId id="2147483758" r:id="rId7"/>
    <p:sldLayoutId id="2147483744" r:id="rId8"/>
    <p:sldLayoutId id="2147483742" r:id="rId9"/>
    <p:sldLayoutId id="2147483751" r:id="rId10"/>
    <p:sldLayoutId id="2147483752" r:id="rId11"/>
    <p:sldLayoutId id="2147483753" r:id="rId12"/>
    <p:sldLayoutId id="2147483762" r:id="rId13"/>
    <p:sldLayoutId id="2147483768" r:id="rId14"/>
    <p:sldLayoutId id="2147483839" r:id="rId15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3D1A6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139136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13589"/>
            <a:ext cx="6923112" cy="3481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4911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  <p:sldLayoutId id="2147484047" r:id="rId15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3D1A6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49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Best Practices for Slides — Less is more!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25183"/>
            <a:ext cx="7886700" cy="36489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Include a single learning point per line</a:t>
            </a:r>
          </a:p>
          <a:p>
            <a:pPr lvl="1"/>
            <a:r>
              <a:rPr lang="en-US"/>
              <a:t>&lt; 6 words per line</a:t>
            </a:r>
          </a:p>
          <a:p>
            <a:pPr lvl="1"/>
            <a:r>
              <a:rPr lang="en-US"/>
              <a:t>&lt; 6 lines per slide</a:t>
            </a:r>
          </a:p>
          <a:p>
            <a:pPr lvl="1"/>
            <a:r>
              <a:rPr lang="en-US"/>
              <a:t>&lt; 30 characters per slide</a:t>
            </a:r>
          </a:p>
          <a:p>
            <a:pPr lvl="1"/>
            <a:r>
              <a:rPr lang="en-US"/>
              <a:t>Simple words</a:t>
            </a:r>
          </a:p>
          <a:p>
            <a:pPr lvl="1"/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Avoid busy graphics or tables as a rule</a:t>
            </a:r>
          </a:p>
          <a:p>
            <a:pPr lvl="1"/>
            <a:r>
              <a:rPr lang="en-US"/>
              <a:t>Tables: max 6 rows, 6 columns</a:t>
            </a:r>
          </a:p>
          <a:p>
            <a:pPr lvl="0"/>
            <a:endParaRPr lang="en-US"/>
          </a:p>
          <a:p>
            <a:pPr lvl="0"/>
            <a:r>
              <a:rPr lang="en-US"/>
              <a:t>Build ideas and create thoughtful transitions between learning points</a:t>
            </a:r>
          </a:p>
          <a:p>
            <a:pPr lvl="1"/>
            <a:r>
              <a:rPr lang="en-US"/>
              <a:t>Use cues, not full thoughts on your slides</a:t>
            </a:r>
          </a:p>
          <a:p>
            <a:pPr lvl="1"/>
            <a:r>
              <a:rPr lang="en-US"/>
              <a:t>One slide per minute as guide</a:t>
            </a:r>
          </a:p>
          <a:p>
            <a:pPr lvl="1"/>
            <a:endParaRPr lang="en-US"/>
          </a:p>
          <a:p>
            <a:pPr lvl="0"/>
            <a:r>
              <a:rPr lang="en-US"/>
              <a:t>Include summary/take-home points per concept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822407" y="48863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7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50" b="1" i="0" kern="1200" baseline="0">
          <a:solidFill>
            <a:schemeClr val="bg1"/>
          </a:solidFill>
          <a:latin typeface="Calibri"/>
          <a:ea typeface="+mj-ea"/>
          <a:cs typeface="Calibri"/>
        </a:defRPr>
      </a:lvl1pPr>
    </p:titleStyle>
    <p:bodyStyle>
      <a:lvl1pPr marL="171450" marR="0" indent="-17145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/>
        <a:buChar char="•"/>
        <a:tabLst/>
        <a:defRPr sz="1500" b="1" kern="1200">
          <a:solidFill>
            <a:schemeClr val="accent6"/>
          </a:solidFill>
          <a:latin typeface="Calibri"/>
          <a:ea typeface="+mn-ea"/>
          <a:cs typeface="Calibri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bg1"/>
          </a:solidFill>
          <a:latin typeface="Calibri"/>
          <a:ea typeface="+mn-ea"/>
          <a:cs typeface="Calibri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bg1"/>
          </a:solidFill>
          <a:latin typeface="Calibri"/>
          <a:ea typeface="+mn-ea"/>
          <a:cs typeface="Calibri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bg1"/>
          </a:solidFill>
          <a:latin typeface="Calibri"/>
          <a:ea typeface="+mn-ea"/>
          <a:cs typeface="Calibri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bg1"/>
          </a:solidFill>
          <a:latin typeface="Calibri"/>
          <a:ea typeface="+mn-ea"/>
          <a:cs typeface="Calibri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81"/>
            <a:ext cx="6911788" cy="587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11" name="Gerade Verbindung 10"/>
          <p:cNvCxnSpPr/>
          <p:nvPr userDrawn="1"/>
        </p:nvCxnSpPr>
        <p:spPr>
          <a:xfrm flipV="1">
            <a:off x="1" y="4715677"/>
            <a:ext cx="8026430" cy="5771"/>
          </a:xfrm>
          <a:prstGeom prst="line">
            <a:avLst/>
          </a:prstGeom>
          <a:ln w="57150" cmpd="sng">
            <a:solidFill>
              <a:srgbClr val="85C3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>
            <a:cxnSpLocks/>
          </p:cNvCxnSpPr>
          <p:nvPr userDrawn="1"/>
        </p:nvCxnSpPr>
        <p:spPr>
          <a:xfrm>
            <a:off x="0" y="914215"/>
            <a:ext cx="7368988" cy="0"/>
          </a:xfrm>
          <a:prstGeom prst="line">
            <a:avLst/>
          </a:prstGeom>
          <a:ln w="38100" cmpd="sng">
            <a:solidFill>
              <a:srgbClr val="85C3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umsplatzhalter 3"/>
          <p:cNvSpPr txBox="1">
            <a:spLocks/>
          </p:cNvSpPr>
          <p:nvPr userDrawn="1"/>
        </p:nvSpPr>
        <p:spPr>
          <a:xfrm>
            <a:off x="0" y="4811520"/>
            <a:ext cx="9144000" cy="38598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68580" tIns="34290" rIns="68580" bIns="34290" rtlCol="0" anchor="ctr"/>
          <a:lstStyle>
            <a:defPPr>
              <a:defRPr lang="de-DE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25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Post-</a:t>
            </a:r>
            <a:r>
              <a:rPr lang="de-DE" sz="825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Congress</a:t>
            </a:r>
            <a:r>
              <a:rPr lang="de-DE" sz="825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-Symposium:</a:t>
            </a:r>
            <a:r>
              <a:rPr lang="de-DE" sz="825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Stars </a:t>
            </a:r>
            <a:r>
              <a:rPr lang="de-DE" sz="825" kern="1200" baseline="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Of</a:t>
            </a:r>
            <a:r>
              <a:rPr lang="de-DE" sz="825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825" kern="1200" baseline="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Molecular</a:t>
            </a:r>
            <a:r>
              <a:rPr lang="de-DE" sz="825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Imaging </a:t>
            </a:r>
            <a:r>
              <a:rPr lang="de-DE" sz="825" kern="1200" baseline="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de-DE" sz="825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825" kern="1200" baseline="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Therapy</a:t>
            </a:r>
            <a:br>
              <a:rPr lang="de-DE" sz="825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</a:br>
            <a:r>
              <a:rPr lang="de-DE" sz="825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NuklearMedizin</a:t>
            </a:r>
            <a:r>
              <a:rPr lang="de-DE" sz="825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2021 – Digital</a:t>
            </a:r>
            <a:r>
              <a:rPr lang="de-DE" sz="825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de-DE" sz="825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| </a:t>
            </a:r>
            <a:r>
              <a:rPr lang="de-DE" sz="825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14. – 17. April 2021  |   </a:t>
            </a:r>
            <a:r>
              <a:rPr lang="de-DE" sz="825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nukmed21.nuklearmedizin.de</a:t>
            </a:r>
          </a:p>
          <a:p>
            <a:pPr lvl="0" algn="ctr"/>
            <a:endParaRPr lang="de-DE" sz="825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87" y="4787299"/>
            <a:ext cx="348685" cy="34893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7418DEE-72D9-C247-9B78-DB55AC71C8F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0864" y="-131108"/>
            <a:ext cx="1331259" cy="1331259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 userDrawn="1"/>
        </p:nvPicPr>
        <p:blipFill>
          <a:blip r:embed="rId16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33601">
            <a:off x="8345050" y="4468898"/>
            <a:ext cx="523904" cy="523904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5" name="Bild 4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5312" y="4104401"/>
            <a:ext cx="561690" cy="56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29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  <p:sldLayoutId id="2147484093" r:id="rId12"/>
  </p:sldLayoutIdLst>
  <p:txStyles>
    <p:titleStyle>
      <a:lvl1pPr algn="ctr" defTabSz="342900" rtl="0" eaLnBrk="1" latinLnBrk="0" hangingPunct="1">
        <a:spcBef>
          <a:spcPct val="0"/>
        </a:spcBef>
        <a:buNone/>
        <a:defRPr lang="de-DE" sz="3300" kern="1200" dirty="0">
          <a:solidFill>
            <a:schemeClr val="tx1"/>
          </a:solidFill>
          <a:latin typeface="STIXSizeFiveSym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8945" y="273844"/>
            <a:ext cx="864611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945" y="1369219"/>
            <a:ext cx="8646110" cy="2971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572A24-23B4-3A42-A6B7-5E78B25C5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55921" y="4693444"/>
            <a:ext cx="2545079" cy="450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600" b="1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PRESENTED BY:</a:t>
            </a:r>
            <a:r>
              <a:rPr lang="en-US" sz="1050" b="0" dirty="0"/>
              <a:t> Insert Name  </a:t>
            </a:r>
          </a:p>
        </p:txBody>
      </p:sp>
    </p:spTree>
    <p:extLst>
      <p:ext uri="{BB962C8B-B14F-4D97-AF65-F5344CB8AC3E}">
        <p14:creationId xmlns:p14="http://schemas.microsoft.com/office/powerpoint/2010/main" val="3128706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50" b="0" i="0" kern="1200" baseline="0">
          <a:solidFill>
            <a:schemeClr val="bg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7139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3D1A6F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3D1A6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113589"/>
            <a:ext cx="6923100" cy="34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 Sans"/>
              <a:buChar char="-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erriweather Sans"/>
              <a:buChar char="-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461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  <p:sldLayoutId id="2147484116" r:id="rId12"/>
    <p:sldLayoutId id="2147484117" r:id="rId13"/>
    <p:sldLayoutId id="2147484118" r:id="rId14"/>
    <p:sldLayoutId id="2147484119" r:id="rId15"/>
    <p:sldLayoutId id="2147484120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139136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13589"/>
            <a:ext cx="6923112" cy="3481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2024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  <p:sldLayoutId id="2147484133" r:id="rId12"/>
    <p:sldLayoutId id="2147484134" r:id="rId13"/>
    <p:sldLayoutId id="2147484135" r:id="rId14"/>
    <p:sldLayoutId id="2147484136" r:id="rId15"/>
  </p:sldLayoutIdLst>
  <p:hf hdr="0" dt="0"/>
  <p:txStyles>
    <p:titleStyle>
      <a:lvl1pPr algn="l" defTabSz="457189" rtl="0" eaLnBrk="1" latinLnBrk="0" hangingPunct="1">
        <a:spcBef>
          <a:spcPct val="0"/>
        </a:spcBef>
        <a:buNone/>
        <a:defRPr sz="3200" kern="1200">
          <a:solidFill>
            <a:srgbClr val="3D1A6F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770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  <p:sldLayoutId id="2147484162" r:id="rId12"/>
    <p:sldLayoutId id="214748416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A57EEE-AD0F-4409-B5A7-2E925652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020" y="1"/>
            <a:ext cx="5623560" cy="662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A7197-8D01-4FAA-A065-C8B0B23E2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" y="731521"/>
            <a:ext cx="8633460" cy="3710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B8B4E-BE8A-44C9-96DA-7C1A9DD1BE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C5D11-02BE-4DE1-8FB6-895FC1FC1BD8}" type="datetimeFigureOut">
              <a:rPr lang="en-NL" smtClean="0"/>
              <a:t>8/3/21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A62E9-F908-4882-BDE8-2C80D0CA1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35999-920C-4013-8BF1-D1CECCDF55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706C6-D711-4242-A134-64C755FD7D4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3048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167" y="161925"/>
            <a:ext cx="7593242" cy="906209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/>
          <a:p>
            <a:endParaRPr lang="en-US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167" y="1202674"/>
            <a:ext cx="7593242" cy="2626377"/>
          </a:xfrm>
          <a:prstGeom prst="rect">
            <a:avLst/>
          </a:prstGeom>
          <a:noFill/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2903" y="4762894"/>
            <a:ext cx="2434273" cy="19596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25" b="1" i="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Michael J. Morris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2314" y="91522"/>
            <a:ext cx="205740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50" b="1" i="0" baseline="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3B862E-C070-C64F-87F7-901CFF621B33}"/>
              </a:ext>
            </a:extLst>
          </p:cNvPr>
          <p:cNvSpPr txBox="1"/>
          <p:nvPr userDrawn="1"/>
        </p:nvSpPr>
        <p:spPr>
          <a:xfrm>
            <a:off x="7822409" y="4886327"/>
            <a:ext cx="184731" cy="403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24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67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</p:sldLayoutIdLst>
  <p:hf hdr="0" dt="0"/>
  <p:txStyles>
    <p:titleStyle>
      <a:lvl1pPr algn="l" defTabSz="685663" rtl="0" eaLnBrk="1" latinLnBrk="0" hangingPunct="1">
        <a:lnSpc>
          <a:spcPct val="90000"/>
        </a:lnSpc>
        <a:spcBef>
          <a:spcPct val="0"/>
        </a:spcBef>
        <a:buNone/>
        <a:defRPr sz="2437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663" rtl="0" eaLnBrk="1" latinLnBrk="0" hangingPunct="1">
        <a:lnSpc>
          <a:spcPct val="90000"/>
        </a:lnSpc>
        <a:spcBef>
          <a:spcPts val="750"/>
        </a:spcBef>
        <a:spcAft>
          <a:spcPts val="225"/>
        </a:spcAft>
        <a:buFont typeface="Arial" panose="020B0604020202020204" pitchFamily="34" charset="0"/>
        <a:buNone/>
        <a:defRPr sz="2024" b="1" i="0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6856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514247" indent="-171416" algn="l" defTabSz="6856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857078" indent="-171416" algn="l" defTabSz="6856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199910" indent="-171416" algn="l" defTabSz="6856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73" indent="-171416" algn="l" defTabSz="6856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05" indent="-171416" algn="l" defTabSz="6856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36" indent="-171416" algn="l" defTabSz="6856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67" indent="-171416" algn="l" defTabSz="6856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6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2" algn="l" defTabSz="68566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63" algn="l" defTabSz="68566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5" algn="l" defTabSz="68566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26" algn="l" defTabSz="68566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57" algn="l" defTabSz="68566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88" algn="l" defTabSz="68566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20" algn="l" defTabSz="68566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51" algn="l" defTabSz="68566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139136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13589"/>
            <a:ext cx="6923112" cy="3481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0723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3D1A6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139136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13589"/>
            <a:ext cx="6923112" cy="3481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37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3D1A6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139136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13589"/>
            <a:ext cx="6923112" cy="3481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06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3D1A6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139136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13589"/>
            <a:ext cx="6923112" cy="3481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7362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</p:sldLayoutIdLst>
  <p:hf hdr="0" dt="0"/>
  <p:txStyles>
    <p:titleStyle>
      <a:lvl1pPr algn="l" defTabSz="342892" rtl="0" eaLnBrk="1" latinLnBrk="0" hangingPunct="1">
        <a:spcBef>
          <a:spcPct val="0"/>
        </a:spcBef>
        <a:buNone/>
        <a:defRPr sz="2400" kern="1200">
          <a:solidFill>
            <a:srgbClr val="3D1A6F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Lucida Grande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Lucida Grande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139136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13589"/>
            <a:ext cx="6923112" cy="3481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3713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3D1A6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139136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13589"/>
            <a:ext cx="6923112" cy="3481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8468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  <p:sldLayoutId id="2147483998" r:id="rId13"/>
    <p:sldLayoutId id="2147483999" r:id="rId14"/>
    <p:sldLayoutId id="2147484000" r:id="rId15"/>
    <p:sldLayoutId id="2147484001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3D1A6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139136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13589"/>
            <a:ext cx="6923112" cy="3481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6812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  <p:sldLayoutId id="2147484017" r:id="rId15"/>
    <p:sldLayoutId id="2147484019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3D1A6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153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462462"/>
            <a:ext cx="2133600" cy="21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600">
                <a:latin typeface="Helvetica 45 Light" pitchFamily="34" charset="0"/>
              </a:defRPr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462462"/>
            <a:ext cx="2895600" cy="21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600">
                <a:latin typeface="Helvetica 45 Light" pitchFamily="34" charset="0"/>
              </a:defRPr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462462"/>
            <a:ext cx="2133600" cy="21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600">
                <a:latin typeface="Helvetica 45 Light" pitchFamily="34" charset="0"/>
              </a:defRPr>
            </a:lvl1pPr>
          </a:lstStyle>
          <a:p>
            <a:fld id="{E7C4E5B6-5497-4366-A7C6-E6F8423F338E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4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9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hyperlink" Target="https://doi.org/10.1016/j.ucl.2018.03.016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video" Target="NULL"/><Relationship Id="rId7" Type="http://schemas.openxmlformats.org/officeDocument/2006/relationships/image" Target="NULL"/><Relationship Id="rId2" Type="http://schemas.microsoft.com/office/2007/relationships/media" Target="NULL"/><Relationship Id="rId1" Type="http://schemas.openxmlformats.org/officeDocument/2006/relationships/tags" Target="../tags/tag3.xml"/><Relationship Id="rId6" Type="http://schemas.openxmlformats.org/officeDocument/2006/relationships/image" Target="../media/image7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NULL"/><Relationship Id="rId7" Type="http://schemas.openxmlformats.org/officeDocument/2006/relationships/image" Target="../media/image91.png"/><Relationship Id="rId2" Type="http://schemas.microsoft.com/office/2007/relationships/media" Target="NULL"/><Relationship Id="rId1" Type="http://schemas.openxmlformats.org/officeDocument/2006/relationships/tags" Target="../tags/tag4.xml"/><Relationship Id="rId6" Type="http://schemas.openxmlformats.org/officeDocument/2006/relationships/image" Target="NULL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3.png"/><Relationship Id="rId2" Type="http://schemas.openxmlformats.org/officeDocument/2006/relationships/video" Target="NULL"/><Relationship Id="rId1" Type="http://schemas.microsoft.com/office/2007/relationships/media" Target="NULL"/><Relationship Id="rId6" Type="http://schemas.openxmlformats.org/officeDocument/2006/relationships/image" Target="../media/image92.png"/><Relationship Id="rId5" Type="http://schemas.openxmlformats.org/officeDocument/2006/relationships/image" Target="NULL"/><Relationship Id="rId4" Type="http://schemas.openxmlformats.org/officeDocument/2006/relationships/notesSlide" Target="../notesSlides/notesSlide14.xml"/><Relationship Id="rId9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6.jpeg"/><Relationship Id="rId2" Type="http://schemas.openxmlformats.org/officeDocument/2006/relationships/video" Target="NULL"/><Relationship Id="rId1" Type="http://schemas.microsoft.com/office/2007/relationships/media" Target="NULL"/><Relationship Id="rId6" Type="http://schemas.openxmlformats.org/officeDocument/2006/relationships/image" Target="NULL"/><Relationship Id="rId5" Type="http://schemas.openxmlformats.org/officeDocument/2006/relationships/image" Target="../media/image95.jpeg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video" Target="NULL"/><Relationship Id="rId7" Type="http://schemas.openxmlformats.org/officeDocument/2006/relationships/image" Target="../media/image97.png"/><Relationship Id="rId2" Type="http://schemas.microsoft.com/office/2007/relationships/media" Target="NULL"/><Relationship Id="rId1" Type="http://schemas.openxmlformats.org/officeDocument/2006/relationships/tags" Target="../tags/tag5.xml"/><Relationship Id="rId6" Type="http://schemas.openxmlformats.org/officeDocument/2006/relationships/image" Target="NULL"/><Relationship Id="rId5" Type="http://schemas.openxmlformats.org/officeDocument/2006/relationships/chart" Target="../charts/chart3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4.png"/><Relationship Id="rId2" Type="http://schemas.openxmlformats.org/officeDocument/2006/relationships/video" Target="NULL"/><Relationship Id="rId1" Type="http://schemas.microsoft.com/office/2007/relationships/media" Target="NULL"/><Relationship Id="rId6" Type="http://schemas.openxmlformats.org/officeDocument/2006/relationships/image" Target="../media/image103.jpeg"/><Relationship Id="rId5" Type="http://schemas.openxmlformats.org/officeDocument/2006/relationships/image" Target="NULL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NULL"/><Relationship Id="rId1" Type="http://schemas.microsoft.com/office/2007/relationships/media" Target="NULL"/><Relationship Id="rId6" Type="http://schemas.openxmlformats.org/officeDocument/2006/relationships/image" Target="../media/image105.jpeg"/><Relationship Id="rId5" Type="http://schemas.openxmlformats.org/officeDocument/2006/relationships/image" Target="NULL"/><Relationship Id="rId4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NULL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7.png"/><Relationship Id="rId21" Type="http://schemas.openxmlformats.org/officeDocument/2006/relationships/image" Target="../media/image132.jpeg"/><Relationship Id="rId34" Type="http://schemas.openxmlformats.org/officeDocument/2006/relationships/image" Target="../media/image144.jpeg"/><Relationship Id="rId42" Type="http://schemas.openxmlformats.org/officeDocument/2006/relationships/image" Target="../media/image151.jpeg"/><Relationship Id="rId47" Type="http://schemas.openxmlformats.org/officeDocument/2006/relationships/image" Target="../media/image156.jpeg"/><Relationship Id="rId50" Type="http://schemas.openxmlformats.org/officeDocument/2006/relationships/image" Target="../media/image159.png"/><Relationship Id="rId55" Type="http://schemas.openxmlformats.org/officeDocument/2006/relationships/image" Target="../media/image164.jpeg"/><Relationship Id="rId63" Type="http://schemas.openxmlformats.org/officeDocument/2006/relationships/image" Target="../media/image172.jpeg"/><Relationship Id="rId68" Type="http://schemas.openxmlformats.org/officeDocument/2006/relationships/image" Target="../media/image177.jpe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27.jpeg"/><Relationship Id="rId29" Type="http://schemas.openxmlformats.org/officeDocument/2006/relationships/image" Target="../media/image139.jpeg"/><Relationship Id="rId11" Type="http://schemas.openxmlformats.org/officeDocument/2006/relationships/image" Target="../media/image122.jpeg"/><Relationship Id="rId24" Type="http://schemas.openxmlformats.org/officeDocument/2006/relationships/image" Target="../media/image135.jpeg"/><Relationship Id="rId32" Type="http://schemas.openxmlformats.org/officeDocument/2006/relationships/image" Target="../media/image142.jpeg"/><Relationship Id="rId37" Type="http://schemas.openxmlformats.org/officeDocument/2006/relationships/image" Target="../media/image147.jpeg"/><Relationship Id="rId40" Type="http://schemas.openxmlformats.org/officeDocument/2006/relationships/image" Target="../media/image150.png"/><Relationship Id="rId45" Type="http://schemas.openxmlformats.org/officeDocument/2006/relationships/image" Target="../media/image154.jpeg"/><Relationship Id="rId53" Type="http://schemas.openxmlformats.org/officeDocument/2006/relationships/image" Target="../media/image162.jpeg"/><Relationship Id="rId58" Type="http://schemas.openxmlformats.org/officeDocument/2006/relationships/image" Target="../media/image167.jpeg"/><Relationship Id="rId66" Type="http://schemas.openxmlformats.org/officeDocument/2006/relationships/image" Target="../media/image175.jpeg"/><Relationship Id="rId5" Type="http://schemas.openxmlformats.org/officeDocument/2006/relationships/image" Target="../media/image116.png"/><Relationship Id="rId61" Type="http://schemas.openxmlformats.org/officeDocument/2006/relationships/image" Target="../media/image170.jpeg"/><Relationship Id="rId19" Type="http://schemas.openxmlformats.org/officeDocument/2006/relationships/image" Target="../media/image130.png"/><Relationship Id="rId14" Type="http://schemas.openxmlformats.org/officeDocument/2006/relationships/image" Target="../media/image125.jpeg"/><Relationship Id="rId22" Type="http://schemas.openxmlformats.org/officeDocument/2006/relationships/image" Target="../media/image133.png"/><Relationship Id="rId27" Type="http://schemas.openxmlformats.org/officeDocument/2006/relationships/image" Target="../media/image138.png"/><Relationship Id="rId30" Type="http://schemas.openxmlformats.org/officeDocument/2006/relationships/image" Target="../media/image140.jpeg"/><Relationship Id="rId35" Type="http://schemas.openxmlformats.org/officeDocument/2006/relationships/image" Target="../media/image145.png"/><Relationship Id="rId43" Type="http://schemas.openxmlformats.org/officeDocument/2006/relationships/image" Target="../media/image152.png"/><Relationship Id="rId48" Type="http://schemas.openxmlformats.org/officeDocument/2006/relationships/image" Target="../media/image157.jpeg"/><Relationship Id="rId56" Type="http://schemas.openxmlformats.org/officeDocument/2006/relationships/image" Target="../media/image165.jpeg"/><Relationship Id="rId64" Type="http://schemas.openxmlformats.org/officeDocument/2006/relationships/image" Target="../media/image173.jpeg"/><Relationship Id="rId8" Type="http://schemas.openxmlformats.org/officeDocument/2006/relationships/image" Target="../media/image119.jpeg"/><Relationship Id="rId51" Type="http://schemas.openxmlformats.org/officeDocument/2006/relationships/image" Target="../media/image160.jpeg"/><Relationship Id="rId3" Type="http://schemas.openxmlformats.org/officeDocument/2006/relationships/image" Target="../media/image114.jpeg"/><Relationship Id="rId12" Type="http://schemas.openxmlformats.org/officeDocument/2006/relationships/image" Target="../media/image123.jpeg"/><Relationship Id="rId17" Type="http://schemas.openxmlformats.org/officeDocument/2006/relationships/image" Target="../media/image128.jpeg"/><Relationship Id="rId25" Type="http://schemas.openxmlformats.org/officeDocument/2006/relationships/image" Target="../media/image136.png"/><Relationship Id="rId33" Type="http://schemas.openxmlformats.org/officeDocument/2006/relationships/image" Target="../media/image143.png"/><Relationship Id="rId38" Type="http://schemas.openxmlformats.org/officeDocument/2006/relationships/image" Target="../media/image148.jpeg"/><Relationship Id="rId46" Type="http://schemas.openxmlformats.org/officeDocument/2006/relationships/image" Target="../media/image155.jpeg"/><Relationship Id="rId59" Type="http://schemas.openxmlformats.org/officeDocument/2006/relationships/image" Target="../media/image168.jpeg"/><Relationship Id="rId67" Type="http://schemas.openxmlformats.org/officeDocument/2006/relationships/image" Target="../media/image176.jpeg"/><Relationship Id="rId20" Type="http://schemas.openxmlformats.org/officeDocument/2006/relationships/image" Target="../media/image131.jpeg"/><Relationship Id="rId41" Type="http://schemas.microsoft.com/office/2007/relationships/hdphoto" Target="../media/hdphoto2.wdp"/><Relationship Id="rId54" Type="http://schemas.openxmlformats.org/officeDocument/2006/relationships/image" Target="../media/image163.jpeg"/><Relationship Id="rId62" Type="http://schemas.openxmlformats.org/officeDocument/2006/relationships/image" Target="../media/image171.jpeg"/><Relationship Id="rId1" Type="http://schemas.openxmlformats.org/officeDocument/2006/relationships/slideLayout" Target="../slideLayouts/slideLayout151.xml"/><Relationship Id="rId6" Type="http://schemas.openxmlformats.org/officeDocument/2006/relationships/image" Target="../media/image117.jpeg"/><Relationship Id="rId15" Type="http://schemas.openxmlformats.org/officeDocument/2006/relationships/image" Target="../media/image126.png"/><Relationship Id="rId23" Type="http://schemas.openxmlformats.org/officeDocument/2006/relationships/image" Target="../media/image134.jpeg"/><Relationship Id="rId28" Type="http://schemas.openxmlformats.org/officeDocument/2006/relationships/image" Target="NULL"/><Relationship Id="rId36" Type="http://schemas.openxmlformats.org/officeDocument/2006/relationships/image" Target="../media/image146.png"/><Relationship Id="rId49" Type="http://schemas.openxmlformats.org/officeDocument/2006/relationships/image" Target="../media/image158.jpeg"/><Relationship Id="rId57" Type="http://schemas.openxmlformats.org/officeDocument/2006/relationships/image" Target="../media/image166.png"/><Relationship Id="rId10" Type="http://schemas.openxmlformats.org/officeDocument/2006/relationships/image" Target="../media/image121.jpeg"/><Relationship Id="rId31" Type="http://schemas.openxmlformats.org/officeDocument/2006/relationships/image" Target="../media/image141.jpeg"/><Relationship Id="rId44" Type="http://schemas.openxmlformats.org/officeDocument/2006/relationships/image" Target="../media/image153.jpeg"/><Relationship Id="rId52" Type="http://schemas.openxmlformats.org/officeDocument/2006/relationships/image" Target="../media/image161.jpeg"/><Relationship Id="rId60" Type="http://schemas.openxmlformats.org/officeDocument/2006/relationships/image" Target="../media/image169.jpeg"/><Relationship Id="rId65" Type="http://schemas.openxmlformats.org/officeDocument/2006/relationships/image" Target="../media/image174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3" Type="http://schemas.openxmlformats.org/officeDocument/2006/relationships/image" Target="../media/image124.jpeg"/><Relationship Id="rId18" Type="http://schemas.openxmlformats.org/officeDocument/2006/relationships/image" Target="../media/image129.png"/><Relationship Id="rId39" Type="http://schemas.openxmlformats.org/officeDocument/2006/relationships/image" Target="../media/image1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18.xml"/><Relationship Id="rId4" Type="http://schemas.openxmlformats.org/officeDocument/2006/relationships/image" Target="../media/image1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18.xml"/><Relationship Id="rId5" Type="http://schemas.openxmlformats.org/officeDocument/2006/relationships/image" Target="../media/image181.jpeg"/><Relationship Id="rId4" Type="http://schemas.openxmlformats.org/officeDocument/2006/relationships/image" Target="../media/image18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90.png"/><Relationship Id="rId3" Type="http://schemas.openxmlformats.org/officeDocument/2006/relationships/slideLayout" Target="../slideLayouts/slideLayout218.xml"/><Relationship Id="rId7" Type="http://schemas.openxmlformats.org/officeDocument/2006/relationships/image" Target="../media/image181.jpeg"/><Relationship Id="rId12" Type="http://schemas.openxmlformats.org/officeDocument/2006/relationships/image" Target="../media/image189.png"/><Relationship Id="rId2" Type="http://schemas.openxmlformats.org/officeDocument/2006/relationships/video" Target="NULL"/><Relationship Id="rId1" Type="http://schemas.microsoft.com/office/2007/relationships/media" Target="NULL"/><Relationship Id="rId6" Type="http://schemas.openxmlformats.org/officeDocument/2006/relationships/image" Target="../media/image185.jpeg"/><Relationship Id="rId11" Type="http://schemas.openxmlformats.org/officeDocument/2006/relationships/image" Target="../media/image188.png"/><Relationship Id="rId5" Type="http://schemas.openxmlformats.org/officeDocument/2006/relationships/image" Target="../media/image184.jpeg"/><Relationship Id="rId10" Type="http://schemas.openxmlformats.org/officeDocument/2006/relationships/image" Target="../media/image187.png"/><Relationship Id="rId4" Type="http://schemas.openxmlformats.org/officeDocument/2006/relationships/image" Target="../media/image183.jpeg"/><Relationship Id="rId9" Type="http://schemas.openxmlformats.org/officeDocument/2006/relationships/image" Target="../media/image186.png"/><Relationship Id="rId14" Type="http://schemas.openxmlformats.org/officeDocument/2006/relationships/image" Target="../media/image19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slideLayout" Target="../slideLayouts/slideLayout218.xml"/><Relationship Id="rId7" Type="http://schemas.openxmlformats.org/officeDocument/2006/relationships/image" Target="../media/image181.jpeg"/><Relationship Id="rId12" Type="http://schemas.openxmlformats.org/officeDocument/2006/relationships/image" Target="../media/image195.png"/><Relationship Id="rId2" Type="http://schemas.openxmlformats.org/officeDocument/2006/relationships/video" Target="NULL"/><Relationship Id="rId1" Type="http://schemas.microsoft.com/office/2007/relationships/media" Target="NULL"/><Relationship Id="rId6" Type="http://schemas.openxmlformats.org/officeDocument/2006/relationships/image" Target="../media/image185.jpeg"/><Relationship Id="rId11" Type="http://schemas.openxmlformats.org/officeDocument/2006/relationships/image" Target="../media/image194.png"/><Relationship Id="rId5" Type="http://schemas.openxmlformats.org/officeDocument/2006/relationships/image" Target="../media/image184.jpeg"/><Relationship Id="rId10" Type="http://schemas.openxmlformats.org/officeDocument/2006/relationships/image" Target="../media/image193.png"/><Relationship Id="rId4" Type="http://schemas.openxmlformats.org/officeDocument/2006/relationships/image" Target="../media/image183.jpeg"/><Relationship Id="rId9" Type="http://schemas.openxmlformats.org/officeDocument/2006/relationships/image" Target="../media/image1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18.xml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18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video" Target="NULL"/><Relationship Id="rId7" Type="http://schemas.openxmlformats.org/officeDocument/2006/relationships/image" Target="../media/image42.jpeg"/><Relationship Id="rId2" Type="http://schemas.microsoft.com/office/2007/relationships/media" Target="NULL"/><Relationship Id="rId1" Type="http://schemas.openxmlformats.org/officeDocument/2006/relationships/tags" Target="../tags/tag2.xml"/><Relationship Id="rId6" Type="http://schemas.openxmlformats.org/officeDocument/2006/relationships/image" Target="NULL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18.xml"/><Relationship Id="rId5" Type="http://schemas.openxmlformats.org/officeDocument/2006/relationships/image" Target="../media/image201.png"/><Relationship Id="rId4" Type="http://schemas.openxmlformats.org/officeDocument/2006/relationships/image" Target="../media/image19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18.xml"/><Relationship Id="rId4" Type="http://schemas.openxmlformats.org/officeDocument/2006/relationships/image" Target="../media/image19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18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19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18.xml"/><Relationship Id="rId5" Type="http://schemas.openxmlformats.org/officeDocument/2006/relationships/image" Target="../media/image204.png"/><Relationship Id="rId4" Type="http://schemas.openxmlformats.org/officeDocument/2006/relationships/image" Target="../media/image19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18.xml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6.png"/><Relationship Id="rId2" Type="http://schemas.openxmlformats.org/officeDocument/2006/relationships/video" Target="NULL"/><Relationship Id="rId1" Type="http://schemas.microsoft.com/office/2007/relationships/media" Target="NULL"/><Relationship Id="rId6" Type="http://schemas.openxmlformats.org/officeDocument/2006/relationships/image" Target="../media/image45.jpeg"/><Relationship Id="rId5" Type="http://schemas.openxmlformats.org/officeDocument/2006/relationships/image" Target="NULL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3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3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06.jpeg"/><Relationship Id="rId7" Type="http://schemas.openxmlformats.org/officeDocument/2006/relationships/image" Target="../media/image18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8.xml"/><Relationship Id="rId6" Type="http://schemas.openxmlformats.org/officeDocument/2006/relationships/image" Target="../media/image214.jpeg"/><Relationship Id="rId5" Type="http://schemas.openxmlformats.org/officeDocument/2006/relationships/image" Target="../media/image207.png"/><Relationship Id="rId4" Type="http://schemas.openxmlformats.org/officeDocument/2006/relationships/image" Target="../media/image21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8.xml"/><Relationship Id="rId4" Type="http://schemas.openxmlformats.org/officeDocument/2006/relationships/image" Target="../media/image216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13" Type="http://schemas.openxmlformats.org/officeDocument/2006/relationships/image" Target="../media/image215.jpeg"/><Relationship Id="rId3" Type="http://schemas.openxmlformats.org/officeDocument/2006/relationships/slideLayout" Target="../slideLayouts/slideLayout218.xml"/><Relationship Id="rId7" Type="http://schemas.openxmlformats.org/officeDocument/2006/relationships/image" Target="../media/image217.jpeg"/><Relationship Id="rId12" Type="http://schemas.openxmlformats.org/officeDocument/2006/relationships/image" Target="../media/image222.jpeg"/><Relationship Id="rId2" Type="http://schemas.openxmlformats.org/officeDocument/2006/relationships/video" Target="NULL"/><Relationship Id="rId1" Type="http://schemas.microsoft.com/office/2007/relationships/media" Target="NULL"/><Relationship Id="rId6" Type="http://schemas.openxmlformats.org/officeDocument/2006/relationships/image" Target="NULL"/><Relationship Id="rId11" Type="http://schemas.openxmlformats.org/officeDocument/2006/relationships/image" Target="../media/image221.png"/><Relationship Id="rId5" Type="http://schemas.openxmlformats.org/officeDocument/2006/relationships/image" Target="../media/image31.jpeg"/><Relationship Id="rId10" Type="http://schemas.openxmlformats.org/officeDocument/2006/relationships/image" Target="../media/image220.jpe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219.jpeg"/><Relationship Id="rId14" Type="http://schemas.openxmlformats.org/officeDocument/2006/relationships/image" Target="../media/image21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8.xml"/><Relationship Id="rId2" Type="http://schemas.openxmlformats.org/officeDocument/2006/relationships/video" Target="NULL"/><Relationship Id="rId1" Type="http://schemas.microsoft.com/office/2007/relationships/media" Target="NULL"/><Relationship Id="rId5" Type="http://schemas.openxmlformats.org/officeDocument/2006/relationships/image" Target="NULL"/><Relationship Id="rId4" Type="http://schemas.openxmlformats.org/officeDocument/2006/relationships/image" Target="../media/image31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jpeg"/><Relationship Id="rId3" Type="http://schemas.openxmlformats.org/officeDocument/2006/relationships/slideLayout" Target="../slideLayouts/slideLayout218.xml"/><Relationship Id="rId7" Type="http://schemas.openxmlformats.org/officeDocument/2006/relationships/image" Target="../media/image224.jpeg"/><Relationship Id="rId2" Type="http://schemas.openxmlformats.org/officeDocument/2006/relationships/video" Target="NULL"/><Relationship Id="rId1" Type="http://schemas.microsoft.com/office/2007/relationships/media" Target="NULL"/><Relationship Id="rId6" Type="http://schemas.openxmlformats.org/officeDocument/2006/relationships/image" Target="../media/image223.jpeg"/><Relationship Id="rId5" Type="http://schemas.openxmlformats.org/officeDocument/2006/relationships/image" Target="NULL"/><Relationship Id="rId4" Type="http://schemas.openxmlformats.org/officeDocument/2006/relationships/image" Target="../media/image31.jpeg"/><Relationship Id="rId9" Type="http://schemas.openxmlformats.org/officeDocument/2006/relationships/image" Target="../media/image21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7" Type="http://schemas.openxmlformats.org/officeDocument/2006/relationships/image" Target="../media/image216.jpe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18.xml"/><Relationship Id="rId6" Type="http://schemas.openxmlformats.org/officeDocument/2006/relationships/image" Target="../media/image229.jpeg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NULL"/><Relationship Id="rId1" Type="http://schemas.microsoft.com/office/2007/relationships/media" Target="NULL"/><Relationship Id="rId4" Type="http://schemas.openxmlformats.org/officeDocument/2006/relationships/image" Target="NUL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13" Type="http://schemas.openxmlformats.org/officeDocument/2006/relationships/image" Target="../media/image241.png"/><Relationship Id="rId18" Type="http://schemas.openxmlformats.org/officeDocument/2006/relationships/image" Target="../media/image24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6.png"/><Relationship Id="rId12" Type="http://schemas.openxmlformats.org/officeDocument/2006/relationships/image" Target="NULL"/><Relationship Id="rId17" Type="http://schemas.openxmlformats.org/officeDocument/2006/relationships/image" Target="../media/image245.jpeg"/><Relationship Id="rId2" Type="http://schemas.openxmlformats.org/officeDocument/2006/relationships/video" Target="NULL"/><Relationship Id="rId16" Type="http://schemas.openxmlformats.org/officeDocument/2006/relationships/image" Target="../media/image244.jpeg"/><Relationship Id="rId1" Type="http://schemas.microsoft.com/office/2007/relationships/media" Target="NULL"/><Relationship Id="rId6" Type="http://schemas.openxmlformats.org/officeDocument/2006/relationships/image" Target="../media/image235.png"/><Relationship Id="rId11" Type="http://schemas.openxmlformats.org/officeDocument/2006/relationships/image" Target="../media/image240.jpeg"/><Relationship Id="rId5" Type="http://schemas.openxmlformats.org/officeDocument/2006/relationships/image" Target="../media/image234.png"/><Relationship Id="rId15" Type="http://schemas.openxmlformats.org/officeDocument/2006/relationships/image" Target="../media/image243.jpeg"/><Relationship Id="rId10" Type="http://schemas.openxmlformats.org/officeDocument/2006/relationships/image" Target="../media/image239.jpeg"/><Relationship Id="rId19" Type="http://schemas.openxmlformats.org/officeDocument/2006/relationships/image" Target="../media/image247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238.jpeg"/><Relationship Id="rId14" Type="http://schemas.openxmlformats.org/officeDocument/2006/relationships/image" Target="../media/image24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24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jpeg"/><Relationship Id="rId13" Type="http://schemas.openxmlformats.org/officeDocument/2006/relationships/image" Target="../media/image257.jpeg"/><Relationship Id="rId3" Type="http://schemas.openxmlformats.org/officeDocument/2006/relationships/image" Target="../media/image234.png"/><Relationship Id="rId7" Type="http://schemas.openxmlformats.org/officeDocument/2006/relationships/image" Target="../media/image252.png"/><Relationship Id="rId12" Type="http://schemas.openxmlformats.org/officeDocument/2006/relationships/image" Target="../media/image2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1.png"/><Relationship Id="rId11" Type="http://schemas.openxmlformats.org/officeDocument/2006/relationships/image" Target="../media/image246.png"/><Relationship Id="rId5" Type="http://schemas.openxmlformats.org/officeDocument/2006/relationships/image" Target="../media/image241.png"/><Relationship Id="rId10" Type="http://schemas.openxmlformats.org/officeDocument/2006/relationships/image" Target="../media/image255.png"/><Relationship Id="rId4" Type="http://schemas.openxmlformats.org/officeDocument/2006/relationships/image" Target="../media/image250.jpeg"/><Relationship Id="rId9" Type="http://schemas.openxmlformats.org/officeDocument/2006/relationships/image" Target="../media/image25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0.xml"/><Relationship Id="rId4" Type="http://schemas.openxmlformats.org/officeDocument/2006/relationships/image" Target="../media/image25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7" Type="http://schemas.openxmlformats.org/officeDocument/2006/relationships/image" Target="../media/image267.jpe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6.png"/><Relationship Id="rId5" Type="http://schemas.openxmlformats.org/officeDocument/2006/relationships/image" Target="../media/image265.jpeg"/><Relationship Id="rId4" Type="http://schemas.openxmlformats.org/officeDocument/2006/relationships/image" Target="../media/image26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7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11" Type="http://schemas.openxmlformats.org/officeDocument/2006/relationships/hyperlink" Target="http://www.nature.com/nrurol/journal/v13/n4/full/nrurol.2016.26.html" TargetMode="External"/><Relationship Id="rId5" Type="http://schemas.openxmlformats.org/officeDocument/2006/relationships/diagramData" Target="../diagrams/data1.xml"/><Relationship Id="rId10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microsoft.com/office/2007/relationships/diagramDrawing" Target="../diagrams/drawing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7.jpeg"/><Relationship Id="rId5" Type="http://schemas.openxmlformats.org/officeDocument/2006/relationships/image" Target="NULL"/><Relationship Id="rId4" Type="http://schemas.openxmlformats.org/officeDocument/2006/relationships/image" Target="../media/image27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4.tiff"/><Relationship Id="rId4" Type="http://schemas.openxmlformats.org/officeDocument/2006/relationships/image" Target="../media/image27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NUL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hyperlink" Target="https://doi.org/10.1038/s41391-019-0174-x" TargetMode="Externa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png"/><Relationship Id="rId3" Type="http://schemas.openxmlformats.org/officeDocument/2006/relationships/image" Target="../media/image283.png"/><Relationship Id="rId7" Type="http://schemas.openxmlformats.org/officeDocument/2006/relationships/image" Target="../media/image287.png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6.png"/><Relationship Id="rId5" Type="http://schemas.openxmlformats.org/officeDocument/2006/relationships/image" Target="../media/image285.png"/><Relationship Id="rId4" Type="http://schemas.openxmlformats.org/officeDocument/2006/relationships/image" Target="../media/image284.png"/><Relationship Id="rId9" Type="http://schemas.microsoft.com/office/2007/relationships/hdphoto" Target="../media/hdphoto3.wd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7" Type="http://schemas.openxmlformats.org/officeDocument/2006/relationships/image" Target="../media/image29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292.png"/><Relationship Id="rId5" Type="http://schemas.openxmlformats.org/officeDocument/2006/relationships/image" Target="../media/image291.png"/><Relationship Id="rId4" Type="http://schemas.openxmlformats.org/officeDocument/2006/relationships/image" Target="../media/image29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8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94.jpeg"/><Relationship Id="rId7" Type="http://schemas.openxmlformats.org/officeDocument/2006/relationships/image" Target="../media/image28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297.jpeg"/><Relationship Id="rId5" Type="http://schemas.openxmlformats.org/officeDocument/2006/relationships/image" Target="../media/image296.jpeg"/><Relationship Id="rId4" Type="http://schemas.openxmlformats.org/officeDocument/2006/relationships/image" Target="../media/image29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98AC50-7B45-4CAE-8CC1-49A0864CF435}"/>
              </a:ext>
            </a:extLst>
          </p:cNvPr>
          <p:cNvSpPr/>
          <p:nvPr/>
        </p:nvSpPr>
        <p:spPr>
          <a:xfrm>
            <a:off x="0" y="0"/>
            <a:ext cx="9180512" cy="1131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64FF96F-29E3-4D16-A28F-B51DEEBF5BB8}"/>
              </a:ext>
            </a:extLst>
          </p:cNvPr>
          <p:cNvSpPr txBox="1">
            <a:spLocks noChangeArrowheads="1"/>
          </p:cNvSpPr>
          <p:nvPr/>
        </p:nvSpPr>
        <p:spPr>
          <a:xfrm>
            <a:off x="467519" y="2427734"/>
            <a:ext cx="8208962" cy="244827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891" indent="-342891" algn="l" defTabSz="457189" rtl="0" eaLnBrk="1" latinLnBrk="0" hangingPunct="1">
              <a:spcBef>
                <a:spcPct val="2000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Lucida Grande"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Lucida Grande"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189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Professor Michael Hofman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MBBS, FRACP, FAANMS, FICIS</a:t>
            </a:r>
          </a:p>
          <a:p>
            <a:pPr marL="0" marR="0" lvl="0" indent="0" algn="ctr" defTabSz="457189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Director, Prostate Cancer Theranostic and Imaging Centre of Excellence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ProsTIC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ctr" defTabSz="457189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Molecular Imaging &amp; Therapeutic Nuclear Medicine, Centre for Cancer Imaging</a:t>
            </a:r>
          </a:p>
          <a:p>
            <a:pPr marL="0" marR="0" lvl="0" indent="0" algn="ctr" defTabSz="457189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Peter MacCallum Cancer Centre / The University of Melbourne</a:t>
            </a:r>
          </a:p>
          <a:p>
            <a:pPr marL="0" marR="0" lvl="0" indent="0" algn="ctr" defTabSz="457189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189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DrMHofman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michael.hofman@petermac.org </a:t>
            </a:r>
          </a:p>
          <a:p>
            <a:pPr marL="0" marR="0" lvl="0" indent="0" algn="ctr" defTabSz="457189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891" marR="0" lvl="0" indent="-342891" algn="l" defTabSz="457189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/>
            </a:pP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09BB0A-42B6-48DC-B36E-246F1F7A4F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378458"/>
            <a:ext cx="504056" cy="4208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8D7503-B057-416C-B41F-0AB5BF8E1899}"/>
              </a:ext>
            </a:extLst>
          </p:cNvPr>
          <p:cNvSpPr txBox="1"/>
          <p:nvPr/>
        </p:nvSpPr>
        <p:spPr>
          <a:xfrm>
            <a:off x="1025860" y="1491630"/>
            <a:ext cx="71287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NASPCC Webinar Series Presents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TheraP/VISION Trial on </a:t>
            </a:r>
            <a:b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Lutetium-PSMA</a:t>
            </a:r>
          </a:p>
        </p:txBody>
      </p:sp>
      <p:pic>
        <p:nvPicPr>
          <p:cNvPr id="1028" name="Picture 4" descr="Peter MacCallum Cancer Centre">
            <a:extLst>
              <a:ext uri="{FF2B5EF4-FFF2-40B4-BE49-F238E27FC236}">
                <a16:creationId xmlns:a16="http://schemas.microsoft.com/office/drawing/2014/main" id="{D4D60DC7-23AB-417D-A576-874583F94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80336"/>
            <a:ext cx="2544713" cy="77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78DEEF9A-4BD7-4EDE-B5A9-6E3C258057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776" y="-69159"/>
            <a:ext cx="2088232" cy="109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16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ProPSMA</a:t>
            </a:r>
            <a:r>
              <a:rPr lang="en-AU" dirty="0"/>
              <a:t> in </a:t>
            </a:r>
            <a:r>
              <a:rPr lang="en-AU" i="1" dirty="0"/>
              <a:t>The Lancet</a:t>
            </a:r>
            <a:br>
              <a:rPr lang="en-AU" i="1" dirty="0"/>
            </a:br>
            <a:r>
              <a:rPr lang="en-AU" sz="1400" dirty="0"/>
              <a:t>March 2020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AU" sz="105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050" b="1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814BD6-C58E-4F24-B020-77A0D251F6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792" y="627534"/>
            <a:ext cx="2373573" cy="3307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4DD724-3185-4DBB-BC26-F59E25A6CE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197" y="938717"/>
            <a:ext cx="5520971" cy="414072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B290EFE-382C-4E83-8F55-F1512F25E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51451" y="723534"/>
            <a:ext cx="1351103" cy="19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vember - Men's Health">
            <a:extLst>
              <a:ext uri="{FF2B5EF4-FFF2-40B4-BE49-F238E27FC236}">
                <a16:creationId xmlns:a16="http://schemas.microsoft.com/office/drawing/2014/main" id="{19835888-73B2-40DF-97E3-79D7A2155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0492" y="4295976"/>
            <a:ext cx="753053" cy="75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state Cancer Foundation of Australia - Prostate Cancer Support Mackay">
            <a:extLst>
              <a:ext uri="{FF2B5EF4-FFF2-40B4-BE49-F238E27FC236}">
                <a16:creationId xmlns:a16="http://schemas.microsoft.com/office/drawing/2014/main" id="{208A727E-9625-418D-8B37-02BC61C00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2212" y="4355996"/>
            <a:ext cx="1358280" cy="62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9B95EF7-EF80-4711-9B0D-79D737799912}"/>
              </a:ext>
            </a:extLst>
          </p:cNvPr>
          <p:cNvSpPr/>
          <p:nvPr/>
        </p:nvSpPr>
        <p:spPr>
          <a:xfrm>
            <a:off x="2531412" y="2533179"/>
            <a:ext cx="1151543" cy="1076317"/>
          </a:xfrm>
          <a:prstGeom prst="ellipse">
            <a:avLst/>
          </a:pr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266498984">
                  <a:custGeom>
                    <a:avLst/>
                    <a:gdLst>
                      <a:gd name="connsiteX0" fmla="*/ 0 w 887636"/>
                      <a:gd name="connsiteY0" fmla="*/ 414825 h 829650"/>
                      <a:gd name="connsiteX1" fmla="*/ 443818 w 887636"/>
                      <a:gd name="connsiteY1" fmla="*/ 0 h 829650"/>
                      <a:gd name="connsiteX2" fmla="*/ 887636 w 887636"/>
                      <a:gd name="connsiteY2" fmla="*/ 414825 h 829650"/>
                      <a:gd name="connsiteX3" fmla="*/ 443818 w 887636"/>
                      <a:gd name="connsiteY3" fmla="*/ 829650 h 829650"/>
                      <a:gd name="connsiteX4" fmla="*/ 0 w 887636"/>
                      <a:gd name="connsiteY4" fmla="*/ 414825 h 829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636" h="829650" extrusionOk="0">
                        <a:moveTo>
                          <a:pt x="0" y="414825"/>
                        </a:moveTo>
                        <a:cubicBezTo>
                          <a:pt x="1696" y="172966"/>
                          <a:pt x="208849" y="8172"/>
                          <a:pt x="443818" y="0"/>
                        </a:cubicBezTo>
                        <a:cubicBezTo>
                          <a:pt x="645487" y="-16427"/>
                          <a:pt x="899482" y="144186"/>
                          <a:pt x="887636" y="414825"/>
                        </a:cubicBezTo>
                        <a:cubicBezTo>
                          <a:pt x="915219" y="625695"/>
                          <a:pt x="683164" y="844347"/>
                          <a:pt x="443818" y="829650"/>
                        </a:cubicBezTo>
                        <a:cubicBezTo>
                          <a:pt x="195566" y="839957"/>
                          <a:pt x="17862" y="628217"/>
                          <a:pt x="0" y="41482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42A798B-A13D-4675-A919-279AFA953F39}"/>
              </a:ext>
            </a:extLst>
          </p:cNvPr>
          <p:cNvSpPr/>
          <p:nvPr/>
        </p:nvSpPr>
        <p:spPr>
          <a:xfrm>
            <a:off x="3682955" y="2553908"/>
            <a:ext cx="1151543" cy="1076317"/>
          </a:xfrm>
          <a:prstGeom prst="ellipse">
            <a:avLst/>
          </a:pr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266498984">
                  <a:custGeom>
                    <a:avLst/>
                    <a:gdLst>
                      <a:gd name="connsiteX0" fmla="*/ 0 w 887636"/>
                      <a:gd name="connsiteY0" fmla="*/ 414825 h 829650"/>
                      <a:gd name="connsiteX1" fmla="*/ 443818 w 887636"/>
                      <a:gd name="connsiteY1" fmla="*/ 0 h 829650"/>
                      <a:gd name="connsiteX2" fmla="*/ 887636 w 887636"/>
                      <a:gd name="connsiteY2" fmla="*/ 414825 h 829650"/>
                      <a:gd name="connsiteX3" fmla="*/ 443818 w 887636"/>
                      <a:gd name="connsiteY3" fmla="*/ 829650 h 829650"/>
                      <a:gd name="connsiteX4" fmla="*/ 0 w 887636"/>
                      <a:gd name="connsiteY4" fmla="*/ 414825 h 829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636" h="829650" extrusionOk="0">
                        <a:moveTo>
                          <a:pt x="0" y="414825"/>
                        </a:moveTo>
                        <a:cubicBezTo>
                          <a:pt x="1696" y="172966"/>
                          <a:pt x="208849" y="8172"/>
                          <a:pt x="443818" y="0"/>
                        </a:cubicBezTo>
                        <a:cubicBezTo>
                          <a:pt x="645487" y="-16427"/>
                          <a:pt x="899482" y="144186"/>
                          <a:pt x="887636" y="414825"/>
                        </a:cubicBezTo>
                        <a:cubicBezTo>
                          <a:pt x="915219" y="625695"/>
                          <a:pt x="683164" y="844347"/>
                          <a:pt x="443818" y="829650"/>
                        </a:cubicBezTo>
                        <a:cubicBezTo>
                          <a:pt x="195566" y="839957"/>
                          <a:pt x="17862" y="628217"/>
                          <a:pt x="0" y="41482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C42F330-DC5A-4CB1-AAD5-91AF08426EE9}"/>
              </a:ext>
            </a:extLst>
          </p:cNvPr>
          <p:cNvSpPr/>
          <p:nvPr/>
        </p:nvSpPr>
        <p:spPr>
          <a:xfrm>
            <a:off x="4863822" y="2553907"/>
            <a:ext cx="1151543" cy="1076317"/>
          </a:xfrm>
          <a:prstGeom prst="ellipse">
            <a:avLst/>
          </a:pr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266498984">
                  <a:custGeom>
                    <a:avLst/>
                    <a:gdLst>
                      <a:gd name="connsiteX0" fmla="*/ 0 w 887636"/>
                      <a:gd name="connsiteY0" fmla="*/ 414825 h 829650"/>
                      <a:gd name="connsiteX1" fmla="*/ 443818 w 887636"/>
                      <a:gd name="connsiteY1" fmla="*/ 0 h 829650"/>
                      <a:gd name="connsiteX2" fmla="*/ 887636 w 887636"/>
                      <a:gd name="connsiteY2" fmla="*/ 414825 h 829650"/>
                      <a:gd name="connsiteX3" fmla="*/ 443818 w 887636"/>
                      <a:gd name="connsiteY3" fmla="*/ 829650 h 829650"/>
                      <a:gd name="connsiteX4" fmla="*/ 0 w 887636"/>
                      <a:gd name="connsiteY4" fmla="*/ 414825 h 829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636" h="829650" extrusionOk="0">
                        <a:moveTo>
                          <a:pt x="0" y="414825"/>
                        </a:moveTo>
                        <a:cubicBezTo>
                          <a:pt x="1696" y="172966"/>
                          <a:pt x="208849" y="8172"/>
                          <a:pt x="443818" y="0"/>
                        </a:cubicBezTo>
                        <a:cubicBezTo>
                          <a:pt x="645487" y="-16427"/>
                          <a:pt x="899482" y="144186"/>
                          <a:pt x="887636" y="414825"/>
                        </a:cubicBezTo>
                        <a:cubicBezTo>
                          <a:pt x="915219" y="625695"/>
                          <a:pt x="683164" y="844347"/>
                          <a:pt x="443818" y="829650"/>
                        </a:cubicBezTo>
                        <a:cubicBezTo>
                          <a:pt x="195566" y="839957"/>
                          <a:pt x="17862" y="628217"/>
                          <a:pt x="0" y="41482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0543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8CCFF-0181-4681-B15B-C69719C5B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62E9F-B0C8-410F-BFCF-48564229EBC4}" type="slidenum">
              <a:rPr kumimoji="0" lang="en-AU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10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98577A-D79F-4F31-85DA-A760448025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785" y="146539"/>
            <a:ext cx="4738187" cy="25109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7B3DAA-D524-F34A-83F3-283CCBA53E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85" y="2085473"/>
            <a:ext cx="4608512" cy="300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74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1BFB0-2F8D-4F5B-822E-878EA6910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FDA Approval “Game Changing” Radiotracer</a:t>
            </a:r>
          </a:p>
        </p:txBody>
      </p:sp>
      <p:pic>
        <p:nvPicPr>
          <p:cNvPr id="1026" name="Picture 2" descr="Gallium 68PSMA-11 (Ga 68 PSMA-11) over a computer rendering of prostate cancer above FDA APPROVED">
            <a:extLst>
              <a:ext uri="{FF2B5EF4-FFF2-40B4-BE49-F238E27FC236}">
                <a16:creationId xmlns:a16="http://schemas.microsoft.com/office/drawing/2014/main" id="{15EBD3F4-7E89-4D61-8C73-57BD3BA16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915566"/>
            <a:ext cx="4657328" cy="310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54C4D1-A7C9-46FF-800C-C5BD2C17E509}"/>
              </a:ext>
            </a:extLst>
          </p:cNvPr>
          <p:cNvSpPr txBox="1"/>
          <p:nvPr/>
        </p:nvSpPr>
        <p:spPr>
          <a:xfrm>
            <a:off x="539552" y="4155926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+mj-lt"/>
              </a:rPr>
              <a:t>‘Game changer’ is almost an understatement for how prostate cancer patient care could be improved by this technique. </a:t>
            </a:r>
            <a:br>
              <a:rPr lang="en-GB" dirty="0">
                <a:solidFill>
                  <a:srgbClr val="C00000"/>
                </a:solidFill>
                <a:latin typeface="+mj-lt"/>
              </a:rPr>
            </a:br>
            <a:r>
              <a:rPr lang="en-GB" sz="1600" dirty="0">
                <a:solidFill>
                  <a:srgbClr val="C00000"/>
                </a:solidFill>
                <a:latin typeface="+mj-lt"/>
              </a:rPr>
              <a:t>Dr. Jonathan W. Simons, CEO of the Prostate Cancer Foundation</a:t>
            </a:r>
            <a:endParaRPr lang="en-AU" sz="16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074" name="Picture 2" descr="PYLARIFY">
            <a:extLst>
              <a:ext uri="{FF2B5EF4-FFF2-40B4-BE49-F238E27FC236}">
                <a16:creationId xmlns:a16="http://schemas.microsoft.com/office/drawing/2014/main" id="{5D5BECBA-4F6C-4A52-9F56-A4DAF00EE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843558"/>
            <a:ext cx="2105182" cy="317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540DD8-D05B-4B97-9AEE-1022D4E6C77B}"/>
              </a:ext>
            </a:extLst>
          </p:cNvPr>
          <p:cNvSpPr txBox="1"/>
          <p:nvPr/>
        </p:nvSpPr>
        <p:spPr>
          <a:xfrm>
            <a:off x="5940152" y="3648478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baseline="30000" dirty="0">
                <a:solidFill>
                  <a:schemeClr val="bg1"/>
                </a:solidFill>
              </a:rPr>
              <a:t>18</a:t>
            </a:r>
            <a:r>
              <a:rPr lang="en-AU" sz="1400" b="1" dirty="0">
                <a:solidFill>
                  <a:schemeClr val="bg1"/>
                </a:solidFill>
              </a:rPr>
              <a:t>F-DCFPyL</a:t>
            </a:r>
          </a:p>
        </p:txBody>
      </p:sp>
    </p:spTree>
    <p:extLst>
      <p:ext uri="{BB962C8B-B14F-4D97-AF65-F5344CB8AC3E}">
        <p14:creationId xmlns:p14="http://schemas.microsoft.com/office/powerpoint/2010/main" val="1338728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5">
            <a:extLst>
              <a:ext uri="{FF2B5EF4-FFF2-40B4-BE49-F238E27FC236}">
                <a16:creationId xmlns:a16="http://schemas.microsoft.com/office/drawing/2014/main" id="{5CFB6C32-0A72-48EB-AD0C-95DC4D5454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1800" y="150813"/>
            <a:ext cx="8712200" cy="857250"/>
          </a:xfrm>
        </p:spPr>
        <p:txBody>
          <a:bodyPr>
            <a:normAutofit/>
          </a:bodyPr>
          <a:lstStyle/>
          <a:p>
            <a:r>
              <a:rPr lang="en-AU" dirty="0"/>
              <a:t>Library of PSMA PET radiotracers now available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B7CAD1-2D43-42C3-BA2A-2374C6B80715}"/>
              </a:ext>
            </a:extLst>
          </p:cNvPr>
          <p:cNvSpPr txBox="1"/>
          <p:nvPr/>
        </p:nvSpPr>
        <p:spPr>
          <a:xfrm>
            <a:off x="179512" y="4227935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AU" baseline="30000" dirty="0">
                <a:solidFill>
                  <a:prstClr val="black"/>
                </a:solidFill>
              </a:rPr>
              <a:t>68</a:t>
            </a:r>
            <a:r>
              <a:rPr lang="en-AU" dirty="0">
                <a:solidFill>
                  <a:prstClr val="black"/>
                </a:solidFill>
              </a:rPr>
              <a:t>Ga-PSMA11</a:t>
            </a:r>
          </a:p>
          <a:p>
            <a:pPr algn="ctr" defTabSz="914378">
              <a:defRPr/>
            </a:pPr>
            <a:r>
              <a:rPr lang="en-AU" dirty="0">
                <a:solidFill>
                  <a:prstClr val="black"/>
                </a:solidFill>
              </a:rPr>
              <a:t>(HBED-CC)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205D33-7E4F-4E27-A0B7-24B49E208B6A}"/>
              </a:ext>
            </a:extLst>
          </p:cNvPr>
          <p:cNvSpPr txBox="1"/>
          <p:nvPr/>
        </p:nvSpPr>
        <p:spPr>
          <a:xfrm>
            <a:off x="1870005" y="4227934"/>
            <a:ext cx="2039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AU" baseline="30000" dirty="0">
                <a:solidFill>
                  <a:prstClr val="black"/>
                </a:solidFill>
              </a:rPr>
              <a:t>18</a:t>
            </a:r>
            <a:r>
              <a:rPr lang="en-AU" dirty="0">
                <a:solidFill>
                  <a:prstClr val="black"/>
                </a:solidFill>
              </a:rPr>
              <a:t>F-DCFPyL</a:t>
            </a:r>
          </a:p>
          <a:p>
            <a:pPr algn="ctr" defTabSz="914378">
              <a:defRPr/>
            </a:pPr>
            <a:r>
              <a:rPr lang="en-AU" dirty="0">
                <a:solidFill>
                  <a:prstClr val="black"/>
                </a:solidFill>
              </a:rPr>
              <a:t>(F-PSR)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DD7CC8-2A02-472C-A34B-E6D83ED92967}"/>
              </a:ext>
            </a:extLst>
          </p:cNvPr>
          <p:cNvSpPr txBox="1"/>
          <p:nvPr/>
        </p:nvSpPr>
        <p:spPr>
          <a:xfrm>
            <a:off x="3582077" y="4227935"/>
            <a:ext cx="2039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AU" baseline="30000" dirty="0">
                <a:solidFill>
                  <a:prstClr val="black"/>
                </a:solidFill>
              </a:rPr>
              <a:t>18</a:t>
            </a:r>
            <a:r>
              <a:rPr lang="en-AU" dirty="0">
                <a:solidFill>
                  <a:prstClr val="black"/>
                </a:solidFill>
              </a:rPr>
              <a:t>F-PSMA</a:t>
            </a:r>
            <a:br>
              <a:rPr lang="en-AU" dirty="0">
                <a:solidFill>
                  <a:prstClr val="black"/>
                </a:solidFill>
              </a:rPr>
            </a:br>
            <a:r>
              <a:rPr lang="en-AU" dirty="0">
                <a:solidFill>
                  <a:prstClr val="black"/>
                </a:solidFill>
              </a:rPr>
              <a:t>-1007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CCFD73-1D9B-4814-8D86-77AF0066F1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7" y="915567"/>
            <a:ext cx="1741727" cy="32184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CFD2E7-DE45-4D81-9714-AB0636D56F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222" y="961891"/>
            <a:ext cx="1478645" cy="3160880"/>
          </a:xfrm>
          <a:prstGeom prst="rect">
            <a:avLst/>
          </a:prstGeom>
        </p:spPr>
      </p:pic>
      <p:pic>
        <p:nvPicPr>
          <p:cNvPr id="11" name="Picture 10" descr="Screen Clipping">
            <a:extLst>
              <a:ext uri="{FF2B5EF4-FFF2-40B4-BE49-F238E27FC236}">
                <a16:creationId xmlns:a16="http://schemas.microsoft.com/office/drawing/2014/main" id="{9DDA94C1-BFF0-4BE0-A565-D08963B2574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942" y="944819"/>
            <a:ext cx="1417110" cy="32223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9D39254-29E1-4E3F-8292-18D62FE7A03E}"/>
              </a:ext>
            </a:extLst>
          </p:cNvPr>
          <p:cNvSpPr txBox="1"/>
          <p:nvPr/>
        </p:nvSpPr>
        <p:spPr>
          <a:xfrm>
            <a:off x="5296049" y="4227935"/>
            <a:ext cx="2039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AU" baseline="30000" dirty="0">
                <a:solidFill>
                  <a:prstClr val="black"/>
                </a:solidFill>
              </a:rPr>
              <a:t>18</a:t>
            </a:r>
            <a:r>
              <a:rPr lang="en-AU" dirty="0">
                <a:solidFill>
                  <a:prstClr val="black"/>
                </a:solidFill>
              </a:rPr>
              <a:t>F-rhPSMA</a:t>
            </a:r>
            <a:br>
              <a:rPr lang="en-AU" dirty="0">
                <a:solidFill>
                  <a:prstClr val="black"/>
                </a:solidFill>
              </a:rPr>
            </a:br>
            <a:r>
              <a:rPr lang="en-AU" dirty="0">
                <a:solidFill>
                  <a:prstClr val="black"/>
                </a:solidFill>
              </a:rPr>
              <a:t>-7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A7AD4C-049B-4C50-825A-32E37C6CE2C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9411" y="1529918"/>
            <a:ext cx="1354739" cy="26372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17E35F-19D8-430A-863D-3C97D052F08B}"/>
              </a:ext>
            </a:extLst>
          </p:cNvPr>
          <p:cNvSpPr txBox="1"/>
          <p:nvPr/>
        </p:nvSpPr>
        <p:spPr>
          <a:xfrm>
            <a:off x="4788024" y="598591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Hofman MS, Iravani A et al, </a:t>
            </a:r>
            <a:r>
              <a:rPr kumimoji="0" lang="en-A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Urol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Clin N Am 2018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7"/>
              </a:rPr>
              <a:t>https://doi.org/10.1016/j.ucl.2018.03.016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513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B1369577-2634-4B7D-901B-5FFC7A89700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2056665"/>
            <a:ext cx="3682914" cy="2591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04B07A-465E-4A5F-BDB5-FD83CB117BC6}"/>
              </a:ext>
            </a:extLst>
          </p:cNvPr>
          <p:cNvSpPr txBox="1"/>
          <p:nvPr/>
        </p:nvSpPr>
        <p:spPr>
          <a:xfrm>
            <a:off x="1547664" y="4749123"/>
            <a:ext cx="3888432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O’Driscott</a:t>
            </a: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 et al, Br J Pharm 2016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doi:10.1111/bph.13576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1C192C-26D6-4D56-97A5-C57A978C8AE9}"/>
              </a:ext>
            </a:extLst>
          </p:cNvPr>
          <p:cNvSpPr txBox="1">
            <a:spLocks/>
          </p:cNvSpPr>
          <p:nvPr/>
        </p:nvSpPr>
        <p:spPr>
          <a:xfrm>
            <a:off x="683568" y="262785"/>
            <a:ext cx="8399851" cy="50299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Thera</a:t>
            </a:r>
            <a:r>
              <a:rPr kumimoji="0" lang="en-US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nosticS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AE4940"/>
              </a:solidFill>
              <a:effectLst/>
              <a:uLnTx/>
              <a:uFillTx/>
              <a:latin typeface="Arial Narrow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716BC6-50CF-4DC0-95D8-F309A063D3C2}"/>
              </a:ext>
            </a:extLst>
          </p:cNvPr>
          <p:cNvSpPr txBox="1">
            <a:spLocks/>
          </p:cNvSpPr>
          <p:nvPr/>
        </p:nvSpPr>
        <p:spPr>
          <a:xfrm>
            <a:off x="467544" y="683793"/>
            <a:ext cx="8399851" cy="399489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targeted therapeutic </a:t>
            </a: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+</a:t>
            </a: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AE4940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 </a:t>
            </a: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diagnostic companion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7DEEC1-11DD-42D2-B023-17B5DF26C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194" y="1249367"/>
            <a:ext cx="4042792" cy="857250"/>
          </a:xfrm>
        </p:spPr>
        <p:txBody>
          <a:bodyPr>
            <a:normAutofit/>
          </a:bodyPr>
          <a:lstStyle/>
          <a:p>
            <a:pPr algn="ctr"/>
            <a:r>
              <a:rPr lang="en-AU" sz="1600" dirty="0"/>
              <a:t>radioactive small molecule targeting</a:t>
            </a:r>
            <a:br>
              <a:rPr lang="en-AU" sz="1600" dirty="0"/>
            </a:br>
            <a:r>
              <a:rPr lang="en-AU" sz="1600" b="1" dirty="0"/>
              <a:t>prostate specific membrane antigen (PSMA)</a:t>
            </a:r>
            <a:br>
              <a:rPr lang="en-AU" sz="1600" b="1" dirty="0"/>
            </a:br>
            <a:r>
              <a:rPr lang="en-AU" sz="1600" dirty="0"/>
              <a:t>highly over-expressed in prostate cancer</a:t>
            </a:r>
          </a:p>
        </p:txBody>
      </p:sp>
      <p:pic>
        <p:nvPicPr>
          <p:cNvPr id="8" name="Ga-PSMA baseline">
            <a:hlinkClick r:id="" action="ppaction://media"/>
            <a:extLst>
              <a:ext uri="{FF2B5EF4-FFF2-40B4-BE49-F238E27FC236}">
                <a16:creationId xmlns:a16="http://schemas.microsoft.com/office/drawing/2014/main" id="{48144A54-84FD-4C0F-B8D9-3129A32BF94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14800" r="15246"/>
          <a:stretch/>
        </p:blipFill>
        <p:spPr>
          <a:xfrm>
            <a:off x="7150448" y="1475513"/>
            <a:ext cx="1316873" cy="2672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3339C4-E4F8-4499-A55A-7A465A0DA08B}"/>
              </a:ext>
            </a:extLst>
          </p:cNvPr>
          <p:cNvSpPr txBox="1"/>
          <p:nvPr/>
        </p:nvSpPr>
        <p:spPr>
          <a:xfrm>
            <a:off x="7255059" y="4147818"/>
            <a:ext cx="11076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Pre-therapy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PET/CT</a:t>
            </a:r>
          </a:p>
        </p:txBody>
      </p:sp>
      <p:pic>
        <p:nvPicPr>
          <p:cNvPr id="12" name="081105157 50 Gray Scale">
            <a:hlinkClick r:id="" action="ppaction://media"/>
            <a:extLst>
              <a:ext uri="{FF2B5EF4-FFF2-40B4-BE49-F238E27FC236}">
                <a16:creationId xmlns:a16="http://schemas.microsoft.com/office/drawing/2014/main" id="{D6F32684-D74E-4070-925E-BC3FBB6BEEB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t="15298" b="26410"/>
          <a:stretch/>
        </p:blipFill>
        <p:spPr>
          <a:xfrm>
            <a:off x="154242" y="1505501"/>
            <a:ext cx="1262233" cy="25206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00C704-5A20-4935-AD7F-A5431406B7A3}"/>
              </a:ext>
            </a:extLst>
          </p:cNvPr>
          <p:cNvSpPr txBox="1"/>
          <p:nvPr/>
        </p:nvSpPr>
        <p:spPr>
          <a:xfrm>
            <a:off x="236886" y="4102001"/>
            <a:ext cx="11076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Post-therapy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SPECT/CT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3F9389C2-BD27-4C67-BEB9-1D8670CB86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4515" y="2281195"/>
            <a:ext cx="1330765" cy="111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818DC003-45C5-4CD8-92C2-0414AED331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3900" y="2357660"/>
            <a:ext cx="1081338" cy="111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6C0A95-A444-4E25-8642-E01452602BF4}"/>
              </a:ext>
            </a:extLst>
          </p:cNvPr>
          <p:cNvSpPr txBox="1"/>
          <p:nvPr/>
        </p:nvSpPr>
        <p:spPr>
          <a:xfrm>
            <a:off x="6824141" y="1213743"/>
            <a:ext cx="196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68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Ga-PSMA-11 PET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8C6A22-7154-4603-A876-6DA5BFB4C76E}"/>
              </a:ext>
            </a:extLst>
          </p:cNvPr>
          <p:cNvSpPr txBox="1"/>
          <p:nvPr/>
        </p:nvSpPr>
        <p:spPr>
          <a:xfrm>
            <a:off x="0" y="1213743"/>
            <a:ext cx="196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177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Lu-PSMA-617 SPECT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006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2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D189-8635-4DF2-87C7-E0B50818E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Therapeutic Nuclear Medicine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B19DE-AAAA-4D3E-95E9-4A2DB9F8D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962E9F-B0C8-410F-BFCF-48564229EBC4}" type="slidenum">
              <a:rPr kumimoji="0" lang="en-AU" sz="10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sz="10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E65A9E6A-357D-43AD-9CE7-621355656C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970081"/>
            <a:ext cx="5997336" cy="3556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25FF3B-E5A5-4F15-8CC0-FBF3309DAE6C}"/>
              </a:ext>
            </a:extLst>
          </p:cNvPr>
          <p:cNvSpPr txBox="1"/>
          <p:nvPr/>
        </p:nvSpPr>
        <p:spPr>
          <a:xfrm>
            <a:off x="1691680" y="4684599"/>
            <a:ext cx="47166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Pouget</a:t>
            </a: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JP et al, </a:t>
            </a:r>
            <a:r>
              <a:rPr kumimoji="0" lang="en-AU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Nature Review Clinical Oncology </a:t>
            </a: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2011, 8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68F166-B2FE-49BD-BC79-C6EFB2D99011}"/>
              </a:ext>
            </a:extLst>
          </p:cNvPr>
          <p:cNvSpPr txBox="1"/>
          <p:nvPr/>
        </p:nvSpPr>
        <p:spPr>
          <a:xfrm>
            <a:off x="1691680" y="1054575"/>
            <a:ext cx="59973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Beta                           Auger electron                    Alpha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F6BE91-FE9C-48B1-9572-768BB1F25FE4}"/>
              </a:ext>
            </a:extLst>
          </p:cNvPr>
          <p:cNvSpPr txBox="1"/>
          <p:nvPr/>
        </p:nvSpPr>
        <p:spPr>
          <a:xfrm>
            <a:off x="1691680" y="4304369"/>
            <a:ext cx="5925192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*LET: linear energy transfer 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(energy transferred to material as ionising particle travels through it)</a:t>
            </a:r>
          </a:p>
        </p:txBody>
      </p:sp>
    </p:spTree>
    <p:extLst>
      <p:ext uri="{BB962C8B-B14F-4D97-AF65-F5344CB8AC3E}">
        <p14:creationId xmlns:p14="http://schemas.microsoft.com/office/powerpoint/2010/main" val="614825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28FAF-CF44-4C1E-967D-7428F90A2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075240" cy="857250"/>
          </a:xfrm>
        </p:spPr>
        <p:txBody>
          <a:bodyPr>
            <a:normAutofit fontScale="90000"/>
          </a:bodyPr>
          <a:lstStyle/>
          <a:p>
            <a:r>
              <a:rPr lang="en-AU" dirty="0"/>
              <a:t>Lutetium-177 (</a:t>
            </a:r>
            <a:r>
              <a:rPr lang="en-AU" baseline="30000" dirty="0"/>
              <a:t>177</a:t>
            </a:r>
            <a:r>
              <a:rPr lang="en-AU" dirty="0"/>
              <a:t>Lu): </a:t>
            </a:r>
            <a:br>
              <a:rPr lang="en-AU" dirty="0"/>
            </a:br>
            <a:r>
              <a:rPr lang="en-AU" dirty="0"/>
              <a:t>            short path-length beta emitter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10F47EB-14A8-4062-875A-F022B573E11D}"/>
              </a:ext>
            </a:extLst>
          </p:cNvPr>
          <p:cNvGraphicFramePr>
            <a:graphicFrameLocks noGrp="1"/>
          </p:cNvGraphicFramePr>
          <p:nvPr/>
        </p:nvGraphicFramePr>
        <p:xfrm>
          <a:off x="791580" y="1779662"/>
          <a:ext cx="7884878" cy="2664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1551">
                  <a:extLst>
                    <a:ext uri="{9D8B030D-6E8A-4147-A177-3AD203B41FA5}">
                      <a16:colId xmlns:a16="http://schemas.microsoft.com/office/drawing/2014/main" val="2535071870"/>
                    </a:ext>
                  </a:extLst>
                </a:gridCol>
                <a:gridCol w="659856">
                  <a:extLst>
                    <a:ext uri="{9D8B030D-6E8A-4147-A177-3AD203B41FA5}">
                      <a16:colId xmlns:a16="http://schemas.microsoft.com/office/drawing/2014/main" val="1129045266"/>
                    </a:ext>
                  </a:extLst>
                </a:gridCol>
                <a:gridCol w="1060704">
                  <a:extLst>
                    <a:ext uri="{9D8B030D-6E8A-4147-A177-3AD203B41FA5}">
                      <a16:colId xmlns:a16="http://schemas.microsoft.com/office/drawing/2014/main" val="487350973"/>
                    </a:ext>
                  </a:extLst>
                </a:gridCol>
                <a:gridCol w="1060704">
                  <a:extLst>
                    <a:ext uri="{9D8B030D-6E8A-4147-A177-3AD203B41FA5}">
                      <a16:colId xmlns:a16="http://schemas.microsoft.com/office/drawing/2014/main" val="3693788432"/>
                    </a:ext>
                  </a:extLst>
                </a:gridCol>
                <a:gridCol w="713394">
                  <a:extLst>
                    <a:ext uri="{9D8B030D-6E8A-4147-A177-3AD203B41FA5}">
                      <a16:colId xmlns:a16="http://schemas.microsoft.com/office/drawing/2014/main" val="2931657527"/>
                    </a:ext>
                  </a:extLst>
                </a:gridCol>
                <a:gridCol w="1051317">
                  <a:extLst>
                    <a:ext uri="{9D8B030D-6E8A-4147-A177-3AD203B41FA5}">
                      <a16:colId xmlns:a16="http://schemas.microsoft.com/office/drawing/2014/main" val="907575010"/>
                    </a:ext>
                  </a:extLst>
                </a:gridCol>
                <a:gridCol w="750941">
                  <a:extLst>
                    <a:ext uri="{9D8B030D-6E8A-4147-A177-3AD203B41FA5}">
                      <a16:colId xmlns:a16="http://schemas.microsoft.com/office/drawing/2014/main" val="2820301983"/>
                    </a:ext>
                  </a:extLst>
                </a:gridCol>
                <a:gridCol w="1126411">
                  <a:extLst>
                    <a:ext uri="{9D8B030D-6E8A-4147-A177-3AD203B41FA5}">
                      <a16:colId xmlns:a16="http://schemas.microsoft.com/office/drawing/2014/main" val="116301350"/>
                    </a:ext>
                  </a:extLst>
                </a:gridCol>
              </a:tblGrid>
              <a:tr h="689742">
                <a:tc>
                  <a:txBody>
                    <a:bodyPr/>
                    <a:lstStyle/>
                    <a:p>
                      <a:r>
                        <a:rPr lang="en-AU" sz="1400" dirty="0"/>
                        <a:t>Radionuclide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T½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Targeting agent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Target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Maximum Energy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Mean Energy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Avg. penetration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9409702"/>
                  </a:ext>
                </a:extLst>
              </a:tr>
              <a:tr h="493639">
                <a:tc>
                  <a:txBody>
                    <a:bodyPr/>
                    <a:lstStyle/>
                    <a:p>
                      <a:r>
                        <a:rPr lang="en-AU" sz="1400" dirty="0"/>
                        <a:t>Radium-223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11.4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None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endParaRPr lang="en-AU" sz="1400" dirty="0"/>
                    </a:p>
                    <a:p>
                      <a:endParaRPr lang="en-AU" sz="1400" dirty="0"/>
                    </a:p>
                    <a:p>
                      <a:pPr algn="ctr"/>
                      <a:r>
                        <a:rPr lang="en-AU" sz="1400" dirty="0"/>
                        <a:t>bone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Alpha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6.9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&lt;0.1 mm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272533"/>
                  </a:ext>
                </a:extLst>
              </a:tr>
              <a:tr h="493639">
                <a:tc>
                  <a:txBody>
                    <a:bodyPr/>
                    <a:lstStyle/>
                    <a:p>
                      <a:r>
                        <a:rPr lang="en-AU" sz="1400" dirty="0"/>
                        <a:t>Strontium-89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50.5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None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Beta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2.4 mm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2868636"/>
                  </a:ext>
                </a:extLst>
              </a:tr>
              <a:tr h="493639">
                <a:tc>
                  <a:txBody>
                    <a:bodyPr/>
                    <a:lstStyle/>
                    <a:p>
                      <a:r>
                        <a:rPr lang="en-AU" sz="1400" dirty="0"/>
                        <a:t>Samarium-153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1.9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EDTMP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Beta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0.8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0.5 mm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4333197"/>
                  </a:ext>
                </a:extLst>
              </a:tr>
              <a:tr h="493639">
                <a:tc>
                  <a:txBody>
                    <a:bodyPr/>
                    <a:lstStyle/>
                    <a:p>
                      <a:r>
                        <a:rPr lang="en-AU" sz="1400" dirty="0"/>
                        <a:t>Lutetium-177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6.7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PSMA-617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/>
                        <a:t>tumour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Beta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0.5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0.14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0.3 mm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1751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2799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4EB9A88-5C31-453A-A3E7-7506A438EE7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-349249" y="4821269"/>
            <a:ext cx="504056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962E9F-B0C8-410F-BFCF-48564229EBC4}" type="slidenum">
              <a:rPr kumimoji="0" lang="en-AU" sz="10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AU" sz="10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FE3F97-B9FC-4915-84A6-F2FC386D6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baseline="30000" dirty="0"/>
              <a:t>68</a:t>
            </a:r>
            <a:r>
              <a:rPr lang="en-AU" dirty="0"/>
              <a:t>Ga/</a:t>
            </a:r>
            <a:r>
              <a:rPr lang="en-AU" baseline="30000" dirty="0"/>
              <a:t>177</a:t>
            </a:r>
            <a:r>
              <a:rPr lang="en-AU" dirty="0"/>
              <a:t>Lu </a:t>
            </a:r>
            <a:r>
              <a:rPr lang="en-AU" dirty="0" err="1"/>
              <a:t>Theranostics</a:t>
            </a:r>
            <a:r>
              <a:rPr lang="en-AU" dirty="0"/>
              <a:t> @ Peter Mac</a:t>
            </a:r>
          </a:p>
        </p:txBody>
      </p:sp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id="{30F2B3C0-43F1-4A9A-872E-B1869B55AE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735" y="690840"/>
            <a:ext cx="6193289" cy="39096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B8431A-9CCB-4BBF-94A2-A1F769FE04E1}"/>
              </a:ext>
            </a:extLst>
          </p:cNvPr>
          <p:cNvSpPr txBox="1"/>
          <p:nvPr/>
        </p:nvSpPr>
        <p:spPr>
          <a:xfrm>
            <a:off x="693293" y="4559651"/>
            <a:ext cx="5110418" cy="276999"/>
          </a:xfrm>
          <a:prstGeom prst="rect">
            <a:avLst/>
          </a:prstGeom>
          <a:solidFill>
            <a:srgbClr val="E0381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Gastro-entero-pancreatic Neuroendocrine Tumours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54C06B-1C81-42EE-B57C-F5390DC1D544}"/>
              </a:ext>
            </a:extLst>
          </p:cNvPr>
          <p:cNvSpPr txBox="1"/>
          <p:nvPr/>
        </p:nvSpPr>
        <p:spPr>
          <a:xfrm>
            <a:off x="5805278" y="4559650"/>
            <a:ext cx="792088" cy="276999"/>
          </a:xfrm>
          <a:prstGeom prst="rect">
            <a:avLst/>
          </a:prstGeom>
          <a:solidFill>
            <a:srgbClr val="8A101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Prostate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39EBDA-733D-4803-862B-A1F9118134C0}"/>
              </a:ext>
            </a:extLst>
          </p:cNvPr>
          <p:cNvSpPr txBox="1"/>
          <p:nvPr/>
        </p:nvSpPr>
        <p:spPr>
          <a:xfrm>
            <a:off x="366556" y="684544"/>
            <a:ext cx="5040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E8CBC5-92BB-4D13-B8A5-03304B4CA605}"/>
              </a:ext>
            </a:extLst>
          </p:cNvPr>
          <p:cNvSpPr txBox="1"/>
          <p:nvPr/>
        </p:nvSpPr>
        <p:spPr>
          <a:xfrm>
            <a:off x="366556" y="1872094"/>
            <a:ext cx="5040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25CC35-4F6C-42D3-8F3A-DC8539CFAC66}"/>
              </a:ext>
            </a:extLst>
          </p:cNvPr>
          <p:cNvSpPr txBox="1"/>
          <p:nvPr/>
        </p:nvSpPr>
        <p:spPr>
          <a:xfrm>
            <a:off x="366556" y="3059644"/>
            <a:ext cx="5040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C6D9AA-E289-4D58-99BF-A3FE557A92F0}"/>
              </a:ext>
            </a:extLst>
          </p:cNvPr>
          <p:cNvSpPr txBox="1"/>
          <p:nvPr/>
        </p:nvSpPr>
        <p:spPr>
          <a:xfrm>
            <a:off x="366556" y="4224771"/>
            <a:ext cx="36431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6FC83-B922-44A4-B226-29887D3044E1}"/>
              </a:ext>
            </a:extLst>
          </p:cNvPr>
          <p:cNvSpPr txBox="1"/>
          <p:nvPr/>
        </p:nvSpPr>
        <p:spPr>
          <a:xfrm>
            <a:off x="10589" y="752356"/>
            <a:ext cx="461665" cy="368740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 of therapies per year</a:t>
            </a:r>
          </a:p>
        </p:txBody>
      </p:sp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id="{118206FF-4AA1-4285-A29A-794C55E5A9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915206"/>
            <a:ext cx="1127575" cy="3524557"/>
          </a:xfrm>
          <a:prstGeom prst="rect">
            <a:avLst/>
          </a:prstGeom>
        </p:spPr>
      </p:pic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33123F03-9E93-40E2-AE39-F06453CE40B0}"/>
              </a:ext>
            </a:extLst>
          </p:cNvPr>
          <p:cNvCxnSpPr>
            <a:cxnSpLocks/>
          </p:cNvCxnSpPr>
          <p:nvPr/>
        </p:nvCxnSpPr>
        <p:spPr>
          <a:xfrm rot="16200000" flipH="1">
            <a:off x="3010645" y="3423700"/>
            <a:ext cx="504056" cy="360040"/>
          </a:xfrm>
          <a:prstGeom prst="curvedConnector3">
            <a:avLst/>
          </a:prstGeom>
          <a:ln>
            <a:solidFill>
              <a:srgbClr val="DB3C1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26E70DD-4C03-4652-A63C-683DAA398191}"/>
              </a:ext>
            </a:extLst>
          </p:cNvPr>
          <p:cNvSpPr txBox="1"/>
          <p:nvPr/>
        </p:nvSpPr>
        <p:spPr>
          <a:xfrm>
            <a:off x="2117134" y="3075806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177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Lu-DOTATATE</a:t>
            </a:r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24AC2A16-6293-492A-8472-075555706300}"/>
              </a:ext>
            </a:extLst>
          </p:cNvPr>
          <p:cNvCxnSpPr>
            <a:cxnSpLocks/>
          </p:cNvCxnSpPr>
          <p:nvPr/>
        </p:nvCxnSpPr>
        <p:spPr>
          <a:xfrm rot="16200000" flipH="1">
            <a:off x="5477942" y="1736928"/>
            <a:ext cx="504056" cy="360040"/>
          </a:xfrm>
          <a:prstGeom prst="curvedConnector3">
            <a:avLst/>
          </a:prstGeom>
          <a:ln>
            <a:solidFill>
              <a:srgbClr val="8A101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6293A73-8A75-4FCD-8C86-81A5853D8DEE}"/>
              </a:ext>
            </a:extLst>
          </p:cNvPr>
          <p:cNvSpPr txBox="1"/>
          <p:nvPr/>
        </p:nvSpPr>
        <p:spPr>
          <a:xfrm>
            <a:off x="3686488" y="1225598"/>
            <a:ext cx="18373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30000" noProof="0" dirty="0">
                <a:ln>
                  <a:noFill/>
                </a:ln>
                <a:solidFill>
                  <a:srgbClr val="8A101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177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8A101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Lu-PSMA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8A101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AU" sz="1400" b="0" i="0" u="none" strike="noStrike" kern="1200" cap="none" spc="0" normalizeH="0" baseline="30000" noProof="0" dirty="0">
                <a:ln>
                  <a:noFill/>
                </a:ln>
                <a:solidFill>
                  <a:srgbClr val="8A101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8A101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PSMA therapy in Australia</a:t>
            </a:r>
          </a:p>
        </p:txBody>
      </p: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4D022A21-62EF-4855-A666-DDC674044B90}"/>
              </a:ext>
            </a:extLst>
          </p:cNvPr>
          <p:cNvCxnSpPr>
            <a:cxnSpLocks/>
          </p:cNvCxnSpPr>
          <p:nvPr/>
        </p:nvCxnSpPr>
        <p:spPr>
          <a:xfrm rot="16200000" flipH="1">
            <a:off x="3711791" y="3126128"/>
            <a:ext cx="504056" cy="360040"/>
          </a:xfrm>
          <a:prstGeom prst="curvedConnector3">
            <a:avLst/>
          </a:prstGeom>
          <a:ln>
            <a:solidFill>
              <a:srgbClr val="DB3C1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6ECC98C-F86C-4E4A-AB65-9F56CB660C60}"/>
              </a:ext>
            </a:extLst>
          </p:cNvPr>
          <p:cNvSpPr txBox="1"/>
          <p:nvPr/>
        </p:nvSpPr>
        <p:spPr>
          <a:xfrm>
            <a:off x="2818280" y="2778234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68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Ga-DOTATATE</a:t>
            </a:r>
          </a:p>
        </p:txBody>
      </p: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8EBE55A2-D69E-4873-BEC7-E777688EFE05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14372" y="2181841"/>
            <a:ext cx="407149" cy="296729"/>
          </a:xfrm>
          <a:prstGeom prst="curvedConnector3">
            <a:avLst/>
          </a:prstGeom>
          <a:ln>
            <a:solidFill>
              <a:srgbClr val="8A101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2BF35C4-7000-4A76-84FD-08C3A60E7A90}"/>
              </a:ext>
            </a:extLst>
          </p:cNvPr>
          <p:cNvSpPr txBox="1"/>
          <p:nvPr/>
        </p:nvSpPr>
        <p:spPr>
          <a:xfrm>
            <a:off x="3569915" y="1992146"/>
            <a:ext cx="1837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30000" noProof="0" dirty="0">
                <a:ln>
                  <a:noFill/>
                </a:ln>
                <a:solidFill>
                  <a:srgbClr val="8A101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68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8A101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Ga-PSMA</a:t>
            </a:r>
          </a:p>
        </p:txBody>
      </p:sp>
    </p:spTree>
    <p:extLst>
      <p:ext uri="{BB962C8B-B14F-4D97-AF65-F5344CB8AC3E}">
        <p14:creationId xmlns:p14="http://schemas.microsoft.com/office/powerpoint/2010/main" val="68406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9" grpId="0" animBg="1"/>
      <p:bldP spid="17" grpId="0" animBg="1"/>
      <p:bldP spid="18" grpId="0" animBg="1"/>
      <p:bldP spid="19" grpId="0" animBg="1"/>
      <p:bldP spid="10" grpId="0"/>
      <p:bldP spid="14" grpId="0"/>
      <p:bldP spid="23" grpId="0"/>
      <p:bldP spid="21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79603" y="793718"/>
            <a:ext cx="8399851" cy="50299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AE4940"/>
              </a:solidFill>
              <a:effectLst/>
              <a:uLnTx/>
              <a:uFillTx/>
              <a:latin typeface="Arial Narrow"/>
              <a:ea typeface="+mj-ea"/>
              <a:cs typeface="+mj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05F78C3-39C9-4934-BFFE-D97750664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91264" cy="857250"/>
          </a:xfrm>
        </p:spPr>
        <p:txBody>
          <a:bodyPr>
            <a:normAutofit/>
          </a:bodyPr>
          <a:lstStyle/>
          <a:p>
            <a:pPr lvl="0" defTabSz="685800">
              <a:lnSpc>
                <a:spcPct val="90000"/>
              </a:lnSpc>
              <a:defRPr/>
            </a:pPr>
            <a:r>
              <a:rPr lang="en-US" sz="2400" dirty="0"/>
              <a:t>PRLT evidence starts mounting: MIP-1095, I&amp;T, PSMA-617…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1EAE6A-F22F-480A-8B1D-4488A098D46C}"/>
              </a:ext>
            </a:extLst>
          </p:cNvPr>
          <p:cNvSpPr txBox="1"/>
          <p:nvPr/>
        </p:nvSpPr>
        <p:spPr>
          <a:xfrm>
            <a:off x="1758515" y="2368958"/>
            <a:ext cx="56886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>
                <a:latin typeface="+mj-lt"/>
              </a:rPr>
              <a:t>Zechmann</a:t>
            </a:r>
            <a:r>
              <a:rPr lang="en-US" sz="1000" dirty="0">
                <a:latin typeface="+mj-lt"/>
              </a:rPr>
              <a:t> CM et al</a:t>
            </a:r>
            <a:r>
              <a:rPr lang="en-US" sz="1000" i="1" dirty="0">
                <a:latin typeface="+mj-lt"/>
              </a:rPr>
              <a:t>, </a:t>
            </a:r>
            <a:r>
              <a:rPr lang="en-US" sz="1000" i="1" dirty="0" err="1">
                <a:latin typeface="+mj-lt"/>
              </a:rPr>
              <a:t>Eur</a:t>
            </a:r>
            <a:r>
              <a:rPr lang="en-US" sz="1000" i="1" dirty="0">
                <a:latin typeface="+mj-lt"/>
              </a:rPr>
              <a:t> J </a:t>
            </a:r>
            <a:r>
              <a:rPr lang="en-US" sz="1000" i="1" dirty="0" err="1">
                <a:latin typeface="+mj-lt"/>
              </a:rPr>
              <a:t>Nucl</a:t>
            </a:r>
            <a:r>
              <a:rPr lang="en-US" sz="1000" i="1" dirty="0">
                <a:latin typeface="+mj-lt"/>
              </a:rPr>
              <a:t> Med </a:t>
            </a:r>
            <a:r>
              <a:rPr lang="en-US" sz="1000" i="1" dirty="0" err="1">
                <a:latin typeface="+mj-lt"/>
              </a:rPr>
              <a:t>Mol</a:t>
            </a:r>
            <a:r>
              <a:rPr lang="en-US" sz="1000" i="1" dirty="0">
                <a:latin typeface="+mj-lt"/>
              </a:rPr>
              <a:t> Imaging </a:t>
            </a:r>
            <a:r>
              <a:rPr lang="en-US" sz="1000" dirty="0">
                <a:latin typeface="+mj-lt"/>
              </a:rPr>
              <a:t>2014, 14:1280-1929</a:t>
            </a:r>
            <a:endParaRPr lang="en-AU" sz="1000" dirty="0"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076957-B211-4341-9943-8AAB72C4DB28}"/>
              </a:ext>
            </a:extLst>
          </p:cNvPr>
          <p:cNvGrpSpPr/>
          <p:nvPr/>
        </p:nvGrpSpPr>
        <p:grpSpPr>
          <a:xfrm>
            <a:off x="5447152" y="2733064"/>
            <a:ext cx="3168352" cy="1939505"/>
            <a:chOff x="1979712" y="987574"/>
            <a:chExt cx="4959827" cy="3036156"/>
          </a:xfrm>
          <a:effectLst/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DE66D06-1788-4645-917D-067FDC50062A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987574"/>
              <a:ext cx="4959827" cy="30361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393732-AECC-4549-A5AE-7CE5E7779A83}"/>
                </a:ext>
              </a:extLst>
            </p:cNvPr>
            <p:cNvSpPr txBox="1"/>
            <p:nvPr/>
          </p:nvSpPr>
          <p:spPr>
            <a:xfrm>
              <a:off x="2843808" y="1131590"/>
              <a:ext cx="3960441" cy="409532"/>
            </a:xfrm>
            <a:prstGeom prst="rect">
              <a:avLst/>
            </a:prstGeom>
            <a:solidFill>
              <a:srgbClr val="DCE6F2"/>
            </a:solidFill>
          </p:spPr>
          <p:txBody>
            <a:bodyPr wrap="square" rtlCol="0">
              <a:spAutoFit/>
            </a:bodyPr>
            <a:lstStyle/>
            <a:p>
              <a:r>
                <a:rPr lang="en-AU" sz="1100" b="1" dirty="0"/>
                <a:t>Best PSA Response in 37 patients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425A67A-0879-4B5C-B02C-B7185C68DC34}"/>
              </a:ext>
            </a:extLst>
          </p:cNvPr>
          <p:cNvSpPr txBox="1"/>
          <p:nvPr/>
        </p:nvSpPr>
        <p:spPr>
          <a:xfrm>
            <a:off x="5447152" y="4722077"/>
            <a:ext cx="34563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+mj-lt"/>
              </a:rPr>
              <a:t>Baum R et al</a:t>
            </a:r>
            <a:r>
              <a:rPr lang="en-US" sz="1100" dirty="0">
                <a:latin typeface="+mj-lt"/>
              </a:rPr>
              <a:t>, 3</a:t>
            </a:r>
            <a:r>
              <a:rPr lang="en-US" sz="1100" baseline="30000" dirty="0">
                <a:latin typeface="+mj-lt"/>
              </a:rPr>
              <a:t>rd</a:t>
            </a:r>
            <a:r>
              <a:rPr lang="en-US" sz="1100" dirty="0">
                <a:latin typeface="+mj-lt"/>
              </a:rPr>
              <a:t> World Congress in </a:t>
            </a:r>
            <a:r>
              <a:rPr lang="en-US" sz="1100" dirty="0" err="1">
                <a:latin typeface="+mj-lt"/>
              </a:rPr>
              <a:t>Theranostics</a:t>
            </a:r>
            <a:r>
              <a:rPr lang="en-US" sz="1100" dirty="0">
                <a:latin typeface="+mj-lt"/>
              </a:rPr>
              <a:t>, </a:t>
            </a:r>
            <a:br>
              <a:rPr lang="en-US" sz="1100" dirty="0">
                <a:latin typeface="+mj-lt"/>
              </a:rPr>
            </a:br>
            <a:r>
              <a:rPr lang="en-US" sz="1100" dirty="0">
                <a:latin typeface="+mj-lt"/>
              </a:rPr>
              <a:t>John Hopkins Medical Centre, USA, </a:t>
            </a:r>
            <a:r>
              <a:rPr lang="en-US" sz="1100" b="1" dirty="0">
                <a:latin typeface="+mj-lt"/>
              </a:rPr>
              <a:t>March 2015</a:t>
            </a:r>
            <a:endParaRPr lang="en-AU" sz="1100" b="1" dirty="0">
              <a:latin typeface="+mj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A07EE5-AE0B-44BE-A76B-E22B3CA64372}"/>
              </a:ext>
            </a:extLst>
          </p:cNvPr>
          <p:cNvGrpSpPr/>
          <p:nvPr/>
        </p:nvGrpSpPr>
        <p:grpSpPr>
          <a:xfrm>
            <a:off x="593812" y="777512"/>
            <a:ext cx="6786500" cy="1605277"/>
            <a:chOff x="593812" y="777512"/>
            <a:chExt cx="7588968" cy="1795093"/>
          </a:xfrm>
        </p:grpSpPr>
        <p:grpSp>
          <p:nvGrpSpPr>
            <p:cNvPr id="22" name="Group 21"/>
            <p:cNvGrpSpPr/>
            <p:nvPr/>
          </p:nvGrpSpPr>
          <p:grpSpPr>
            <a:xfrm>
              <a:off x="593812" y="777512"/>
              <a:ext cx="5076056" cy="1795093"/>
              <a:chOff x="593812" y="777512"/>
              <a:chExt cx="5076056" cy="1795093"/>
            </a:xfrm>
          </p:grpSpPr>
          <p:pic>
            <p:nvPicPr>
              <p:cNvPr id="2" name="Picture 1" descr="Screen Clippi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3812" y="793718"/>
                <a:ext cx="5076056" cy="1517277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593812" y="2310995"/>
                <a:ext cx="507605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100" dirty="0"/>
                  <a:t>Serial </a:t>
                </a:r>
                <a:r>
                  <a:rPr lang="en-AU" sz="1100" baseline="30000" dirty="0"/>
                  <a:t>124</a:t>
                </a:r>
                <a:r>
                  <a:rPr lang="en-AU" sz="1100" dirty="0"/>
                  <a:t>I-MIP-1095 PET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93812" y="777512"/>
                <a:ext cx="5076056" cy="1795093"/>
              </a:xfrm>
              <a:prstGeom prst="rect">
                <a:avLst/>
              </a:prstGeom>
              <a:noFill/>
              <a:ln w="25400">
                <a:solidFill>
                  <a:srgbClr val="1101F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72200" y="777512"/>
              <a:ext cx="1810580" cy="1795093"/>
              <a:chOff x="6372200" y="777512"/>
              <a:chExt cx="1810580" cy="1795093"/>
            </a:xfrm>
          </p:grpSpPr>
          <p:pic>
            <p:nvPicPr>
              <p:cNvPr id="8" name="Picture 7" descr="Screen Clippin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44209" y="777512"/>
                <a:ext cx="1512168" cy="1471572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6444208" y="2310995"/>
                <a:ext cx="165618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100" baseline="30000" dirty="0"/>
                  <a:t>131</a:t>
                </a:r>
                <a:r>
                  <a:rPr lang="en-AU" sz="1100" dirty="0"/>
                  <a:t>I-MIP-1095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372200" y="777512"/>
                <a:ext cx="1810580" cy="1795093"/>
              </a:xfrm>
              <a:prstGeom prst="rect">
                <a:avLst/>
              </a:prstGeom>
              <a:noFill/>
              <a:ln w="25400">
                <a:solidFill>
                  <a:srgbClr val="1101F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cxnSp>
          <p:nvCxnSpPr>
            <p:cNvPr id="21" name="Straight Arrow Connector 20"/>
            <p:cNvCxnSpPr>
              <a:stCxn id="9" idx="3"/>
              <a:endCxn id="19" idx="1"/>
            </p:cNvCxnSpPr>
            <p:nvPr/>
          </p:nvCxnSpPr>
          <p:spPr>
            <a:xfrm>
              <a:off x="5669868" y="1675059"/>
              <a:ext cx="702332" cy="0"/>
            </a:xfrm>
            <a:prstGeom prst="straightConnector1">
              <a:avLst/>
            </a:prstGeom>
            <a:ln>
              <a:solidFill>
                <a:srgbClr val="1101F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878A8A23-CCE2-4343-B793-46F3A199ABBC}"/>
              </a:ext>
            </a:extLst>
          </p:cNvPr>
          <p:cNvSpPr/>
          <p:nvPr/>
        </p:nvSpPr>
        <p:spPr>
          <a:xfrm>
            <a:off x="1850546" y="3597435"/>
            <a:ext cx="853108" cy="108091"/>
          </a:xfrm>
          <a:prstGeom prst="rightArrow">
            <a:avLst/>
          </a:prstGeom>
          <a:solidFill>
            <a:srgbClr val="3333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01C2338-1F09-4B0C-A2BF-B1F5C44067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603" y="2741743"/>
            <a:ext cx="1038174" cy="22117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34DC8E5-12FB-4803-A9C5-D3D8C96FD4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3654" y="2755671"/>
            <a:ext cx="986800" cy="219778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7143084-92EA-41A5-A6EF-C9B555F23AD9}"/>
              </a:ext>
            </a:extLst>
          </p:cNvPr>
          <p:cNvSpPr txBox="1"/>
          <p:nvPr/>
        </p:nvSpPr>
        <p:spPr>
          <a:xfrm>
            <a:off x="1782839" y="3370657"/>
            <a:ext cx="9885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 cycles</a:t>
            </a:r>
            <a:br>
              <a:rPr kumimoji="0" lang="en-AU" sz="1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</a:br>
            <a:endParaRPr kumimoji="0" lang="en-AU" sz="10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3000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177</a:t>
            </a:r>
            <a:r>
              <a:rPr kumimoji="0" lang="en-AU" sz="1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Lu-PSMA617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C6EF7BAE-05EC-4217-8493-59052F77D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4874098"/>
            <a:ext cx="7139136" cy="60073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AU" sz="1000" dirty="0" err="1"/>
              <a:t>Kratochwil</a:t>
            </a:r>
            <a:r>
              <a:rPr lang="en-AU" sz="1000" dirty="0"/>
              <a:t> et al, </a:t>
            </a:r>
            <a:r>
              <a:rPr lang="en-AU" sz="1000" i="1" dirty="0"/>
              <a:t>Eur J </a:t>
            </a:r>
            <a:r>
              <a:rPr lang="en-AU" sz="1000" i="1" dirty="0" err="1"/>
              <a:t>Nucl</a:t>
            </a:r>
            <a:r>
              <a:rPr lang="en-AU" sz="1000" i="1" dirty="0"/>
              <a:t> Med Mol Imaging </a:t>
            </a:r>
            <a:r>
              <a:rPr lang="en-AU" sz="1000" b="1" dirty="0"/>
              <a:t>2015</a:t>
            </a:r>
            <a:r>
              <a:rPr lang="en-AU" sz="1000" dirty="0"/>
              <a:t>. May;42(6):987-8</a:t>
            </a:r>
            <a:endParaRPr lang="en-AU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989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5"/>
          <p:cNvSpPr txBox="1">
            <a:spLocks noGrp="1"/>
          </p:cNvSpPr>
          <p:nvPr>
            <p:ph type="sldNum" idx="12"/>
          </p:nvPr>
        </p:nvSpPr>
        <p:spPr>
          <a:xfrm>
            <a:off x="-802158" y="4821269"/>
            <a:ext cx="50405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AU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sz="105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2" name="Google Shape;382;p65"/>
          <p:cNvGrpSpPr/>
          <p:nvPr/>
        </p:nvGrpSpPr>
        <p:grpSpPr>
          <a:xfrm>
            <a:off x="459664" y="534405"/>
            <a:ext cx="7098868" cy="1902564"/>
            <a:chOff x="209436" y="1603456"/>
            <a:chExt cx="8725128" cy="2338418"/>
          </a:xfrm>
        </p:grpSpPr>
        <p:pic>
          <p:nvPicPr>
            <p:cNvPr id="383" name="Google Shape;383;p65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436" y="1623599"/>
              <a:ext cx="8725128" cy="2318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4" name="Google Shape;384;p65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3528" y="1603456"/>
              <a:ext cx="7524328" cy="408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" name="Google Shape;385;p65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04249" y="2930945"/>
              <a:ext cx="2016224" cy="78651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C02121D-CC79-4B74-92DF-2F01AE218641}"/>
              </a:ext>
            </a:extLst>
          </p:cNvPr>
          <p:cNvSpPr txBox="1"/>
          <p:nvPr/>
        </p:nvSpPr>
        <p:spPr>
          <a:xfrm>
            <a:off x="2365294" y="4979269"/>
            <a:ext cx="3112908" cy="20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F25425-354D-4697-8508-B88E83E39484}"/>
              </a:ext>
            </a:extLst>
          </p:cNvPr>
          <p:cNvSpPr txBox="1"/>
          <p:nvPr/>
        </p:nvSpPr>
        <p:spPr>
          <a:xfrm>
            <a:off x="4860032" y="3867162"/>
            <a:ext cx="3137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Updated results of n=50 cohort: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Violet J, …, Hofman MS et al, JNM 2020</a:t>
            </a:r>
            <a:b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r>
              <a:rPr kumimoji="0" lang="en-A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doi</a:t>
            </a: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: 10.2967/jnumed.119.236414</a:t>
            </a:r>
          </a:p>
        </p:txBody>
      </p:sp>
      <p:pic>
        <p:nvPicPr>
          <p:cNvPr id="11" name="Google Shape;387;p65">
            <a:extLst>
              <a:ext uri="{FF2B5EF4-FFF2-40B4-BE49-F238E27FC236}">
                <a16:creationId xmlns:a16="http://schemas.microsoft.com/office/drawing/2014/main" id="{5A65A0DE-7831-44F4-BABE-2FFB634FB12C}"/>
              </a:ext>
            </a:extLst>
          </p:cNvPr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033" y="2391690"/>
            <a:ext cx="3974733" cy="254884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627319-3AF8-4EF7-B570-D469EE4D90B4}"/>
              </a:ext>
            </a:extLst>
          </p:cNvPr>
          <p:cNvSpPr txBox="1"/>
          <p:nvPr/>
        </p:nvSpPr>
        <p:spPr>
          <a:xfrm>
            <a:off x="2011114" y="4763917"/>
            <a:ext cx="1343571" cy="2871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Patients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131C5F-93A2-4F79-BB6A-1CCA2FA56D62}"/>
              </a:ext>
            </a:extLst>
          </p:cNvPr>
          <p:cNvSpPr txBox="1"/>
          <p:nvPr/>
        </p:nvSpPr>
        <p:spPr>
          <a:xfrm>
            <a:off x="611560" y="2640085"/>
            <a:ext cx="461665" cy="1886175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PSA Response (%)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F87623-7A5A-483D-8F3E-609461841D67}"/>
              </a:ext>
            </a:extLst>
          </p:cNvPr>
          <p:cNvSpPr txBox="1"/>
          <p:nvPr/>
        </p:nvSpPr>
        <p:spPr>
          <a:xfrm>
            <a:off x="3409930" y="2971274"/>
            <a:ext cx="671786" cy="287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00397B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64%</a:t>
            </a:r>
          </a:p>
        </p:txBody>
      </p:sp>
      <p:sp>
        <p:nvSpPr>
          <p:cNvPr id="380" name="Google Shape;380;p6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507288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1A6F"/>
              </a:buClr>
              <a:buSzPts val="2800"/>
              <a:buFont typeface="Calibri"/>
              <a:buNone/>
            </a:pPr>
            <a:r>
              <a:rPr lang="en-AU" sz="2800" dirty="0"/>
              <a:t>PSMA Therapy: First Prospective Study</a:t>
            </a:r>
            <a:endParaRPr dirty="0"/>
          </a:p>
        </p:txBody>
      </p:sp>
      <p:pic>
        <p:nvPicPr>
          <p:cNvPr id="16" name="Picture 2" descr="ESMO 2017 . This Congress is One of the Most Prestigious and Influential  International Meetings of This Medical Speciality . It Will Take Place in  Madrid from 8 to 12 September 2017.">
            <a:extLst>
              <a:ext uri="{FF2B5EF4-FFF2-40B4-BE49-F238E27FC236}">
                <a16:creationId xmlns:a16="http://schemas.microsoft.com/office/drawing/2014/main" id="{941A2C9F-EEBF-4E77-9848-FD3A9AEF4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8144" y="2181093"/>
            <a:ext cx="1483022" cy="33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59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DEEC1-11DD-42D2-B023-17B5DF26C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Disclosures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/>
          <a:p>
            <a:fld id="{7E65ABA9-FDBC-404A-8885-A9833F77867B}" type="slidenum">
              <a:rPr lang="en-GB" smtClean="0"/>
              <a:t>2</a:t>
            </a:fld>
            <a:endParaRPr lang="en-GB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EB278FF-E02C-452F-894B-B42BFAA64B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321507"/>
              </p:ext>
            </p:extLst>
          </p:nvPr>
        </p:nvGraphicFramePr>
        <p:xfrm>
          <a:off x="611560" y="1131590"/>
          <a:ext cx="7272808" cy="3215640"/>
        </p:xfrm>
        <a:graphic>
          <a:graphicData uri="http://schemas.openxmlformats.org/drawingml/2006/table">
            <a:tbl>
              <a:tblPr bandRow="1">
                <a:tableStyleId>{9D7B26C5-4107-4FEC-AEDC-1716B250A1EF}</a:tableStyleId>
              </a:tblPr>
              <a:tblGrid>
                <a:gridCol w="2663174">
                  <a:extLst>
                    <a:ext uri="{9D8B030D-6E8A-4147-A177-3AD203B41FA5}">
                      <a16:colId xmlns:a16="http://schemas.microsoft.com/office/drawing/2014/main" val="2805022206"/>
                    </a:ext>
                  </a:extLst>
                </a:gridCol>
                <a:gridCol w="4609634">
                  <a:extLst>
                    <a:ext uri="{9D8B030D-6E8A-4147-A177-3AD203B41FA5}">
                      <a16:colId xmlns:a16="http://schemas.microsoft.com/office/drawing/2014/main" val="1947756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Research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err="1"/>
                        <a:t>Endocyte</a:t>
                      </a:r>
                      <a:r>
                        <a:rPr lang="en-AU" dirty="0"/>
                        <a:t> and AAA (Novartis company)</a:t>
                      </a:r>
                    </a:p>
                    <a:p>
                      <a:r>
                        <a:rPr lang="en-AU" dirty="0"/>
                        <a:t>ANSTO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353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Consulting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MSD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7745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Honoraria/travel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Astellas, Astra Zeneca, </a:t>
                      </a:r>
                      <a:r>
                        <a:rPr lang="en-AU" dirty="0" err="1"/>
                        <a:t>Mundipharma</a:t>
                      </a:r>
                      <a:r>
                        <a:rPr lang="en-AU" dirty="0"/>
                        <a:t>, Janssen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850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Stock ownership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301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Grants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Prostate Cancer Foundation</a:t>
                      </a:r>
                    </a:p>
                    <a:p>
                      <a:r>
                        <a:rPr lang="en-AU" dirty="0" err="1"/>
                        <a:t>Movember</a:t>
                      </a:r>
                      <a:br>
                        <a:rPr lang="en-AU" dirty="0"/>
                      </a:br>
                      <a:r>
                        <a:rPr lang="en-AU" dirty="0"/>
                        <a:t>Prostate Cancer Foundation of Australia</a:t>
                      </a:r>
                    </a:p>
                    <a:p>
                      <a:r>
                        <a:rPr lang="en-AU" dirty="0"/>
                        <a:t>U.S. Department of Defence</a:t>
                      </a:r>
                    </a:p>
                    <a:p>
                      <a:r>
                        <a:rPr lang="en-AU" dirty="0"/>
                        <a:t>Victoria Cancer Agency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845806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639535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7626">
        <p159:morph option="byObject"/>
      </p:transition>
    </mc:Choice>
    <mc:Fallback xmlns="">
      <p:transition spd="slow" advTm="17626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NMMI Image of the Year - Hofman">
            <a:hlinkClick r:id="" action="ppaction://media"/>
            <a:extLst>
              <a:ext uri="{FF2B5EF4-FFF2-40B4-BE49-F238E27FC236}">
                <a16:creationId xmlns:a16="http://schemas.microsoft.com/office/drawing/2014/main" id="{414F4243-5864-4976-BF88-504ACBF24C4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36" y="0"/>
            <a:ext cx="8540442" cy="480399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3F37073-B3AB-4D77-B372-738814E4D9F2}"/>
              </a:ext>
            </a:extLst>
          </p:cNvPr>
          <p:cNvGrpSpPr/>
          <p:nvPr/>
        </p:nvGrpSpPr>
        <p:grpSpPr>
          <a:xfrm>
            <a:off x="6876256" y="0"/>
            <a:ext cx="2160240" cy="843558"/>
            <a:chOff x="6876256" y="0"/>
            <a:chExt cx="2160240" cy="843558"/>
          </a:xfrm>
        </p:grpSpPr>
        <p:pic>
          <p:nvPicPr>
            <p:cNvPr id="6" name="Picture 5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E627DEAC-4694-47DE-A63A-1C274265F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76256" y="0"/>
              <a:ext cx="2139638" cy="57472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C5428D-2EF6-4B6C-8111-8B978BF4E9E1}"/>
                </a:ext>
              </a:extLst>
            </p:cNvPr>
            <p:cNvSpPr/>
            <p:nvPr/>
          </p:nvSpPr>
          <p:spPr>
            <a:xfrm>
              <a:off x="6876256" y="555526"/>
              <a:ext cx="2160240" cy="288032"/>
            </a:xfrm>
            <a:prstGeom prst="rect">
              <a:avLst/>
            </a:prstGeom>
            <a:solidFill>
              <a:srgbClr val="D1282E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IMAGE OF THE YEAR 2018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46CFED6-9483-4D51-985C-D9A7F197329B}"/>
              </a:ext>
            </a:extLst>
          </p:cNvPr>
          <p:cNvSpPr txBox="1"/>
          <p:nvPr/>
        </p:nvSpPr>
        <p:spPr>
          <a:xfrm>
            <a:off x="490198" y="4671681"/>
            <a:ext cx="7083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Violet J, …, Hofman MS et al, JNM 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505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122-01c">
            <a:hlinkClick r:id="" action="ppaction://media"/>
            <a:extLst>
              <a:ext uri="{FF2B5EF4-FFF2-40B4-BE49-F238E27FC236}">
                <a16:creationId xmlns:a16="http://schemas.microsoft.com/office/drawing/2014/main" id="{41118B53-7939-4902-A449-9640004F2A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0187" r="30904" b="26641"/>
          <a:stretch/>
        </p:blipFill>
        <p:spPr>
          <a:xfrm>
            <a:off x="1187624" y="1296851"/>
            <a:ext cx="1244465" cy="3245939"/>
          </a:xfrm>
          <a:prstGeom prst="rect">
            <a:avLst/>
          </a:prstGeom>
        </p:spPr>
      </p:pic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id="{DEF7C9FB-4A1B-4168-B00E-43D9C57B2F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1800" y="3189560"/>
            <a:ext cx="2130805" cy="1249829"/>
          </a:xfrm>
          <a:prstGeom prst="rect">
            <a:avLst/>
          </a:prstGeom>
        </p:spPr>
      </p:pic>
      <p:pic>
        <p:nvPicPr>
          <p:cNvPr id="16" name="Picture 15" descr="Screen Clipping">
            <a:extLst>
              <a:ext uri="{FF2B5EF4-FFF2-40B4-BE49-F238E27FC236}">
                <a16:creationId xmlns:a16="http://schemas.microsoft.com/office/drawing/2014/main" id="{8C353D23-7ABE-4FBA-901B-F9BDF6FC44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760" y="1973589"/>
            <a:ext cx="2105175" cy="124982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1935" y="1973589"/>
            <a:ext cx="2655982" cy="246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>
            <a:cxnSpLocks/>
          </p:cNvCxnSpPr>
          <p:nvPr/>
        </p:nvCxnSpPr>
        <p:spPr>
          <a:xfrm>
            <a:off x="6273336" y="2512540"/>
            <a:ext cx="2" cy="3536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89895" y="1962440"/>
            <a:ext cx="120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FDG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73168" y="3234494"/>
            <a:ext cx="120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PSMA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B9D6A1-F7FE-42B7-9D54-B62012C1307E}"/>
              </a:ext>
            </a:extLst>
          </p:cNvPr>
          <p:cNvSpPr txBox="1"/>
          <p:nvPr/>
        </p:nvSpPr>
        <p:spPr>
          <a:xfrm>
            <a:off x="467544" y="564856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69yo progressed after docetaxel, enzalutamide, abiraterone &amp; cabazitaxel</a:t>
            </a:r>
            <a:b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endParaRPr kumimoji="0" lang="en-A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B274DF-0DDF-462A-A116-C5FCC304CBE9}"/>
              </a:ext>
            </a:extLst>
          </p:cNvPr>
          <p:cNvSpPr txBox="1"/>
          <p:nvPr/>
        </p:nvSpPr>
        <p:spPr>
          <a:xfrm>
            <a:off x="4101098" y="1607427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baseline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A1D0A14A-BDAA-47CA-B20B-9B3640E782AD}"/>
              </a:ext>
            </a:extLst>
          </p:cNvPr>
          <p:cNvGraphicFramePr>
            <a:graphicFrameLocks/>
          </p:cNvGraphicFramePr>
          <p:nvPr/>
        </p:nvGraphicFramePr>
        <p:xfrm>
          <a:off x="6959515" y="1292392"/>
          <a:ext cx="5642252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ADF3E6C-3864-4C31-926A-8B5F489F9E32}"/>
              </a:ext>
            </a:extLst>
          </p:cNvPr>
          <p:cNvSpPr txBox="1"/>
          <p:nvPr/>
        </p:nvSpPr>
        <p:spPr>
          <a:xfrm>
            <a:off x="4677166" y="2131600"/>
            <a:ext cx="272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charset="0"/>
                <a:ea typeface="+mn-ea"/>
                <a:cs typeface="+mn-cs"/>
              </a:rPr>
              <a:t>175 </a:t>
            </a:r>
            <a:r>
              <a:rPr kumimoji="0" lang="en-A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charset="0"/>
                <a:ea typeface="+mn-ea"/>
                <a:cs typeface="+mn-cs"/>
              </a:rPr>
              <a:t>Gy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charset="0"/>
                <a:ea typeface="+mn-ea"/>
                <a:cs typeface="+mn-cs"/>
              </a:rPr>
              <a:t> after </a:t>
            </a:r>
            <a:r>
              <a:rPr kumimoji="0" lang="en-A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charset="0"/>
                <a:ea typeface="+mn-ea"/>
                <a:cs typeface="+mn-cs"/>
              </a:rPr>
              <a:t>LuPSMA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charset="0"/>
                <a:ea typeface="+mn-ea"/>
                <a:cs typeface="+mn-cs"/>
              </a:rPr>
              <a:t> #1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759299-9995-4D23-8059-CB72283B774E}"/>
              </a:ext>
            </a:extLst>
          </p:cNvPr>
          <p:cNvSpPr txBox="1"/>
          <p:nvPr/>
        </p:nvSpPr>
        <p:spPr>
          <a:xfrm>
            <a:off x="1220778" y="4439314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PSMA PET baseline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1006B26B-55F9-459C-8F8D-C40409394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962E9F-B0C8-410F-BFCF-48564229EBC4}" type="slidenum">
              <a:rPr kumimoji="0" lang="en-AU" sz="10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AU" sz="10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2501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24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9B60A-E853-4B22-B9A0-8E28A0819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962E9F-B0C8-410F-BFCF-48564229EBC4}" type="slidenum">
              <a:rPr kumimoji="0" lang="en-AU" sz="10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AU" sz="10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2AC0A02-F726-4C6C-9E96-DBC2EBA83BC5}"/>
              </a:ext>
            </a:extLst>
          </p:cNvPr>
          <p:cNvGraphicFramePr>
            <a:graphicFrameLocks/>
          </p:cNvGraphicFramePr>
          <p:nvPr/>
        </p:nvGraphicFramePr>
        <p:xfrm>
          <a:off x="971600" y="1090176"/>
          <a:ext cx="7296149" cy="3641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780ED5A-8E81-4970-9D55-6A0690D1B315}"/>
              </a:ext>
            </a:extLst>
          </p:cNvPr>
          <p:cNvSpPr txBox="1"/>
          <p:nvPr/>
        </p:nvSpPr>
        <p:spPr>
          <a:xfrm>
            <a:off x="2807804" y="4731447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months from Lu-PSMA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1FA516-A2A0-4669-AA59-2FDAA4E45ADD}"/>
              </a:ext>
            </a:extLst>
          </p:cNvPr>
          <p:cNvSpPr txBox="1"/>
          <p:nvPr/>
        </p:nvSpPr>
        <p:spPr>
          <a:xfrm>
            <a:off x="683568" y="2067694"/>
            <a:ext cx="461665" cy="1521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PSA (ug/L)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608F90D-07FE-4EDA-B214-1E748A310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3951" y="-28269"/>
            <a:ext cx="1306312" cy="121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7D8EE11-9472-486B-9602-23378D29186D}"/>
              </a:ext>
            </a:extLst>
          </p:cNvPr>
          <p:cNvCxnSpPr/>
          <p:nvPr/>
        </p:nvCxnSpPr>
        <p:spPr>
          <a:xfrm>
            <a:off x="1032825" y="170569"/>
            <a:ext cx="0" cy="2343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97738A7-16DD-4847-82FB-6CE11DF1201E}"/>
              </a:ext>
            </a:extLst>
          </p:cNvPr>
          <p:cNvCxnSpPr/>
          <p:nvPr/>
        </p:nvCxnSpPr>
        <p:spPr>
          <a:xfrm>
            <a:off x="5544194" y="268151"/>
            <a:ext cx="0" cy="2343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8" name="122-02c">
            <a:hlinkClick r:id="" action="ppaction://media"/>
            <a:extLst>
              <a:ext uri="{FF2B5EF4-FFF2-40B4-BE49-F238E27FC236}">
                <a16:creationId xmlns:a16="http://schemas.microsoft.com/office/drawing/2014/main" id="{974A0CEA-6A7D-4960-A865-11F1EF94A3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2771" r="29638" b="27703"/>
          <a:stretch>
            <a:fillRect/>
          </a:stretch>
        </p:blipFill>
        <p:spPr>
          <a:xfrm>
            <a:off x="3902425" y="-45456"/>
            <a:ext cx="995638" cy="2824735"/>
          </a:xfrm>
          <a:prstGeom prst="rect">
            <a:avLst/>
          </a:prstGeom>
        </p:spPr>
      </p:pic>
      <p:pic>
        <p:nvPicPr>
          <p:cNvPr id="19" name="122-01c">
            <a:hlinkClick r:id="" action="ppaction://media"/>
            <a:extLst>
              <a:ext uri="{FF2B5EF4-FFF2-40B4-BE49-F238E27FC236}">
                <a16:creationId xmlns:a16="http://schemas.microsoft.com/office/drawing/2014/main" id="{3DA0F91A-423A-446A-B076-132C24EEDF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0187" r="30904" b="26641"/>
          <a:stretch/>
        </p:blipFill>
        <p:spPr>
          <a:xfrm>
            <a:off x="1650263" y="-45456"/>
            <a:ext cx="1082979" cy="28247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9229F7-F1CC-439C-9FD9-3E5BC9D9D7E6}"/>
              </a:ext>
            </a:extLst>
          </p:cNvPr>
          <p:cNvSpPr/>
          <p:nvPr/>
        </p:nvSpPr>
        <p:spPr>
          <a:xfrm>
            <a:off x="4970597" y="720844"/>
            <a:ext cx="3417813" cy="3939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CFA7DFD-8172-48CC-BE8D-25859BD54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70597" y="-71399"/>
            <a:ext cx="1296144" cy="120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A0B3CEB-A812-4193-9C02-2A3C3D61B4BC}"/>
              </a:ext>
            </a:extLst>
          </p:cNvPr>
          <p:cNvCxnSpPr/>
          <p:nvPr/>
        </p:nvCxnSpPr>
        <p:spPr>
          <a:xfrm>
            <a:off x="5618669" y="170569"/>
            <a:ext cx="0" cy="2343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75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24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9B60A-E853-4B22-B9A0-8E28A0819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962E9F-B0C8-410F-BFCF-48564229EBC4}" type="slidenum">
              <a:rPr kumimoji="0" lang="en-AU" sz="10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AU" sz="10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0ED5A-8E81-4970-9D55-6A0690D1B315}"/>
              </a:ext>
            </a:extLst>
          </p:cNvPr>
          <p:cNvSpPr txBox="1"/>
          <p:nvPr/>
        </p:nvSpPr>
        <p:spPr>
          <a:xfrm>
            <a:off x="2807804" y="4731447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months from Lu-PSMA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1FA516-A2A0-4669-AA59-2FDAA4E45ADD}"/>
              </a:ext>
            </a:extLst>
          </p:cNvPr>
          <p:cNvSpPr txBox="1"/>
          <p:nvPr/>
        </p:nvSpPr>
        <p:spPr>
          <a:xfrm>
            <a:off x="683568" y="2067694"/>
            <a:ext cx="461665" cy="1521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PSA (ug/L)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42AC0A02-F726-4C6C-9E96-DBC2EBA83BC5}"/>
              </a:ext>
            </a:extLst>
          </p:cNvPr>
          <p:cNvGraphicFramePr>
            <a:graphicFrameLocks/>
          </p:cNvGraphicFramePr>
          <p:nvPr/>
        </p:nvGraphicFramePr>
        <p:xfrm>
          <a:off x="904435" y="867683"/>
          <a:ext cx="7376432" cy="3897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8" name="122-02c">
            <a:hlinkClick r:id="" action="ppaction://media"/>
            <a:extLst>
              <a:ext uri="{FF2B5EF4-FFF2-40B4-BE49-F238E27FC236}">
                <a16:creationId xmlns:a16="http://schemas.microsoft.com/office/drawing/2014/main" id="{974A0CEA-6A7D-4960-A865-11F1EF94A35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32771" r="29638" b="27703"/>
          <a:stretch>
            <a:fillRect/>
          </a:stretch>
        </p:blipFill>
        <p:spPr>
          <a:xfrm>
            <a:off x="3902425" y="-45456"/>
            <a:ext cx="797266" cy="2261931"/>
          </a:xfrm>
          <a:prstGeom prst="rect">
            <a:avLst/>
          </a:prstGeom>
        </p:spPr>
      </p:pic>
      <p:pic>
        <p:nvPicPr>
          <p:cNvPr id="19" name="122-01c">
            <a:hlinkClick r:id="" action="ppaction://media"/>
            <a:extLst>
              <a:ext uri="{FF2B5EF4-FFF2-40B4-BE49-F238E27FC236}">
                <a16:creationId xmlns:a16="http://schemas.microsoft.com/office/drawing/2014/main" id="{3DA0F91A-423A-446A-B076-132C24EEDF8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30187" r="30904" b="26641"/>
          <a:stretch/>
        </p:blipFill>
        <p:spPr>
          <a:xfrm>
            <a:off x="1650263" y="-45456"/>
            <a:ext cx="867205" cy="2261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9AC853-7C05-4E79-B5DC-C1C0AB08AC9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073" y="9301"/>
            <a:ext cx="716829" cy="21890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D34DAF-508D-4F09-B3ED-B1CFE757789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648" y="1736"/>
            <a:ext cx="608919" cy="2135071"/>
          </a:xfrm>
          <a:prstGeom prst="rect">
            <a:avLst/>
          </a:prstGeom>
        </p:spPr>
      </p:pic>
      <p:pic>
        <p:nvPicPr>
          <p:cNvPr id="25" name="Picture 24" descr="A picture containing cake, indoor, train, birthday&#10;&#10;Description automatically generated">
            <a:extLst>
              <a:ext uri="{FF2B5EF4-FFF2-40B4-BE49-F238E27FC236}">
                <a16:creationId xmlns:a16="http://schemas.microsoft.com/office/drawing/2014/main" id="{4AB5DCB4-3C1F-4F0B-A93F-A04B75B548A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6052" y="-3077"/>
            <a:ext cx="578088" cy="21427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0A69DD-A611-47CC-9037-FFD81713B1F1}"/>
              </a:ext>
            </a:extLst>
          </p:cNvPr>
          <p:cNvSpPr txBox="1"/>
          <p:nvPr/>
        </p:nvSpPr>
        <p:spPr>
          <a:xfrm>
            <a:off x="6556124" y="3579590"/>
            <a:ext cx="439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61953A-3D17-45C8-B84D-9A1E5CD6E0E4}"/>
              </a:ext>
            </a:extLst>
          </p:cNvPr>
          <p:cNvSpPr txBox="1"/>
          <p:nvPr/>
        </p:nvSpPr>
        <p:spPr>
          <a:xfrm>
            <a:off x="7436625" y="1695770"/>
            <a:ext cx="439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*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74103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24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6590C747-C23E-480B-B9EA-9956BD0908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3676" y="2293208"/>
            <a:ext cx="5713381" cy="2850291"/>
          </a:xfrm>
          <a:prstGeom prst="rect">
            <a:avLst/>
          </a:prstGeom>
        </p:spPr>
      </p:pic>
      <p:pic>
        <p:nvPicPr>
          <p:cNvPr id="12" name="Picture 11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622E0ED8-945F-4769-B63B-C5E1E73ABF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3598" y="-9993"/>
            <a:ext cx="6072764" cy="24377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1C01BCD-41B5-42D4-B70A-26E5BB524F3A}"/>
              </a:ext>
            </a:extLst>
          </p:cNvPr>
          <p:cNvSpPr txBox="1"/>
          <p:nvPr/>
        </p:nvSpPr>
        <p:spPr>
          <a:xfrm>
            <a:off x="3084359" y="205979"/>
            <a:ext cx="131061" cy="19337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8" name="Picture 17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53606D5D-4A35-4F5E-ADC1-02DA9D7ECF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0236" y="129026"/>
            <a:ext cx="194078" cy="243772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BB1EE42-EB58-41DD-B50C-3ABA9A62FD49}"/>
              </a:ext>
            </a:extLst>
          </p:cNvPr>
          <p:cNvSpPr/>
          <p:nvPr/>
        </p:nvSpPr>
        <p:spPr bwMode="auto">
          <a:xfrm>
            <a:off x="213848" y="1017302"/>
            <a:ext cx="2592288" cy="483661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1767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75 </a:t>
            </a:r>
            <a:r>
              <a:rPr kumimoji="0" lang="en-A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pt</a:t>
            </a: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screened for eligibility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BD136E4-4DFA-4037-BBBC-538185865850}"/>
              </a:ext>
            </a:extLst>
          </p:cNvPr>
          <p:cNvCxnSpPr>
            <a:cxnSpLocks/>
            <a:stCxn id="13" idx="2"/>
          </p:cNvCxnSpPr>
          <p:nvPr/>
        </p:nvCxnSpPr>
        <p:spPr bwMode="auto">
          <a:xfrm>
            <a:off x="1509992" y="1500963"/>
            <a:ext cx="0" cy="48366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F69FBD4-F541-449A-96D2-F97ED9366296}"/>
              </a:ext>
            </a:extLst>
          </p:cNvPr>
          <p:cNvSpPr/>
          <p:nvPr/>
        </p:nvSpPr>
        <p:spPr bwMode="auto">
          <a:xfrm>
            <a:off x="213848" y="1984625"/>
            <a:ext cx="2592288" cy="483661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1767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Up to 4 cycles </a:t>
            </a:r>
            <a:r>
              <a:rPr kumimoji="0" lang="en-AU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177</a:t>
            </a: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Lu-PSMA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6325D2-8C60-440E-B93E-4D0F30744198}"/>
              </a:ext>
            </a:extLst>
          </p:cNvPr>
          <p:cNvSpPr/>
          <p:nvPr/>
        </p:nvSpPr>
        <p:spPr bwMode="auto">
          <a:xfrm>
            <a:off x="213848" y="2951948"/>
            <a:ext cx="2592288" cy="483661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1767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50 included in analysis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6730EF6-F6B0-492A-B73B-AF5B3F4AA586}"/>
              </a:ext>
            </a:extLst>
          </p:cNvPr>
          <p:cNvCxnSpPr/>
          <p:nvPr/>
        </p:nvCxnSpPr>
        <p:spPr bwMode="auto">
          <a:xfrm>
            <a:off x="1509992" y="2468286"/>
            <a:ext cx="0" cy="48366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18BE8ED-9C62-4869-B3E9-D2F2D90A3443}"/>
              </a:ext>
            </a:extLst>
          </p:cNvPr>
          <p:cNvCxnSpPr/>
          <p:nvPr/>
        </p:nvCxnSpPr>
        <p:spPr bwMode="auto">
          <a:xfrm flipH="1">
            <a:off x="1499949" y="3435609"/>
            <a:ext cx="10043" cy="36254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051779A-3A45-4D4A-AB55-0C54A4DAD09D}"/>
              </a:ext>
            </a:extLst>
          </p:cNvPr>
          <p:cNvSpPr/>
          <p:nvPr/>
        </p:nvSpPr>
        <p:spPr bwMode="auto">
          <a:xfrm>
            <a:off x="191177" y="3788362"/>
            <a:ext cx="2592288" cy="483661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1767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15 (30%) received further </a:t>
            </a:r>
            <a:b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A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LuPSMA</a:t>
            </a:r>
            <a:endParaRPr kumimoji="0" lang="en-A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EDBEAB-4998-48D5-BC78-081C46332F02}"/>
              </a:ext>
            </a:extLst>
          </p:cNvPr>
          <p:cNvSpPr txBox="1"/>
          <p:nvPr/>
        </p:nvSpPr>
        <p:spPr>
          <a:xfrm>
            <a:off x="129028" y="4359045"/>
            <a:ext cx="2832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PSA ≥50% response: 73%</a:t>
            </a:r>
          </a:p>
        </p:txBody>
      </p:sp>
      <p:sp>
        <p:nvSpPr>
          <p:cNvPr id="24" name="Title 6">
            <a:extLst>
              <a:ext uri="{FF2B5EF4-FFF2-40B4-BE49-F238E27FC236}">
                <a16:creationId xmlns:a16="http://schemas.microsoft.com/office/drawing/2014/main" id="{C14179F7-C4A4-42FC-A5EE-7AF2C806C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0298"/>
            <a:ext cx="4248467" cy="857250"/>
          </a:xfrm>
        </p:spPr>
        <p:txBody>
          <a:bodyPr>
            <a:noAutofit/>
          </a:bodyPr>
          <a:lstStyle/>
          <a:p>
            <a:pPr lvl="0" defTabSz="685800">
              <a:lnSpc>
                <a:spcPct val="90000"/>
              </a:lnSpc>
              <a:defRPr/>
            </a:pPr>
            <a:r>
              <a:rPr lang="en-US" sz="2400" dirty="0"/>
              <a:t>Lu-PSMA re-treatment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4718E3-777B-40FC-AF31-C3509DB52884}"/>
              </a:ext>
            </a:extLst>
          </p:cNvPr>
          <p:cNvSpPr txBox="1"/>
          <p:nvPr/>
        </p:nvSpPr>
        <p:spPr>
          <a:xfrm>
            <a:off x="8782827" y="2951948"/>
            <a:ext cx="400110" cy="1601599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#APCCC2019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261533-9675-42EE-9497-B622407C0E85}"/>
              </a:ext>
            </a:extLst>
          </p:cNvPr>
          <p:cNvSpPr txBox="1"/>
          <p:nvPr/>
        </p:nvSpPr>
        <p:spPr>
          <a:xfrm>
            <a:off x="129028" y="4566411"/>
            <a:ext cx="4035173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Violet J, Sandhu S, …, Hofman MS et al, JNMMI 2020</a:t>
            </a:r>
            <a:b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A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doi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 10.2967/jnumed.119.236414</a:t>
            </a:r>
            <a:endParaRPr kumimoji="0" lang="en-AU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16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Image result for radioactive"/>
          <p:cNvSpPr>
            <a:spLocks noChangeAspect="1" noChangeArrowheads="1"/>
          </p:cNvSpPr>
          <p:nvPr/>
        </p:nvSpPr>
        <p:spPr bwMode="auto">
          <a:xfrm flipV="1">
            <a:off x="5358488" y="-1676690"/>
            <a:ext cx="25717" cy="2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LuPSMA01 4h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7014" r="27014" b="7628"/>
          <a:stretch/>
        </p:blipFill>
        <p:spPr>
          <a:xfrm>
            <a:off x="827584" y="-45554"/>
            <a:ext cx="1261015" cy="2316903"/>
          </a:xfrm>
          <a:prstGeom prst="rect">
            <a:avLst/>
          </a:prstGeom>
        </p:spPr>
      </p:pic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D4862BB-A594-457A-88C7-1BB4C4425154}"/>
              </a:ext>
            </a:extLst>
          </p:cNvPr>
          <p:cNvGrpSpPr/>
          <p:nvPr/>
        </p:nvGrpSpPr>
        <p:grpSpPr>
          <a:xfrm>
            <a:off x="4426472" y="81042"/>
            <a:ext cx="369332" cy="2490693"/>
            <a:chOff x="3902989" y="81042"/>
            <a:chExt cx="369332" cy="2490693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82062" y="81042"/>
              <a:ext cx="220433" cy="249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902989" y="235186"/>
              <a:ext cx="369332" cy="152711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 x 10</a:t>
              </a:r>
              <a:r>
                <a:rPr kumimoji="0" lang="en-AU" sz="1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6</a:t>
              </a: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Bq/mL</a:t>
              </a:r>
            </a:p>
          </p:txBody>
        </p:sp>
      </p:grpSp>
      <p:pic>
        <p:nvPicPr>
          <p:cNvPr id="4" name="LuPSMA01 24h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17" r="27210" b="6681"/>
          <a:stretch/>
        </p:blipFill>
        <p:spPr>
          <a:xfrm>
            <a:off x="2018543" y="-45554"/>
            <a:ext cx="1261015" cy="23406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D139863-FA38-4A60-A5BF-5BF49C3C6621}"/>
              </a:ext>
            </a:extLst>
          </p:cNvPr>
          <p:cNvSpPr/>
          <p:nvPr/>
        </p:nvSpPr>
        <p:spPr>
          <a:xfrm>
            <a:off x="2069341" y="81042"/>
            <a:ext cx="1167430" cy="254611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LuPSMA01 96h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7741" t="-7628" r="27564" b="7628"/>
          <a:stretch/>
        </p:blipFill>
        <p:spPr>
          <a:xfrm>
            <a:off x="3264458" y="-236877"/>
            <a:ext cx="1225987" cy="250822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7D69A8-0599-4712-BE08-8F6B38FD5CD1}"/>
              </a:ext>
            </a:extLst>
          </p:cNvPr>
          <p:cNvSpPr/>
          <p:nvPr/>
        </p:nvSpPr>
        <p:spPr>
          <a:xfrm>
            <a:off x="3287569" y="81043"/>
            <a:ext cx="1167430" cy="254611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6D0845-78CE-4F77-A7B7-981ED7195365}"/>
              </a:ext>
            </a:extLst>
          </p:cNvPr>
          <p:cNvSpPr/>
          <p:nvPr/>
        </p:nvSpPr>
        <p:spPr>
          <a:xfrm>
            <a:off x="851113" y="81042"/>
            <a:ext cx="1167430" cy="254611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81D8B31F-5ADB-49B1-A908-85CB161DB4B2}"/>
              </a:ext>
            </a:extLst>
          </p:cNvPr>
          <p:cNvGrpSpPr/>
          <p:nvPr/>
        </p:nvGrpSpPr>
        <p:grpSpPr>
          <a:xfrm>
            <a:off x="1168894" y="2627160"/>
            <a:ext cx="2436456" cy="351809"/>
            <a:chOff x="645411" y="2627160"/>
            <a:chExt cx="2436456" cy="35180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267F1E1-5247-4931-BA26-4F5F7E8A08AF}"/>
                </a:ext>
              </a:extLst>
            </p:cNvPr>
            <p:cNvCxnSpPr>
              <a:cxnSpLocks/>
            </p:cNvCxnSpPr>
            <p:nvPr/>
          </p:nvCxnSpPr>
          <p:spPr>
            <a:xfrm>
              <a:off x="645411" y="2632993"/>
              <a:ext cx="1214222" cy="34597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982699-559A-4DF5-95C3-DFB4AB0B46BA}"/>
                </a:ext>
              </a:extLst>
            </p:cNvPr>
            <p:cNvCxnSpPr>
              <a:cxnSpLocks/>
            </p:cNvCxnSpPr>
            <p:nvPr/>
          </p:nvCxnSpPr>
          <p:spPr>
            <a:xfrm>
              <a:off x="1859633" y="2627160"/>
              <a:ext cx="0" cy="351809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3D9268F-E103-429B-9C20-23B8C97B2D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9633" y="2632993"/>
              <a:ext cx="1222234" cy="34597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9" name="Dosimetry-105-ROI-3">
            <a:hlinkClick r:id="" action="ppaction://media"/>
            <a:extLst>
              <a:ext uri="{FF2B5EF4-FFF2-40B4-BE49-F238E27FC236}">
                <a16:creationId xmlns:a16="http://schemas.microsoft.com/office/drawing/2014/main" id="{929FFFE3-192B-43C8-A629-0C83BCE129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0929" t="3125" r="10377"/>
          <a:stretch/>
        </p:blipFill>
        <p:spPr>
          <a:xfrm>
            <a:off x="4881754" y="109163"/>
            <a:ext cx="2312372" cy="48547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70A084E9-6FAD-4FB9-AA9A-72C0AA8DFF0F}"/>
              </a:ext>
            </a:extLst>
          </p:cNvPr>
          <p:cNvSpPr/>
          <p:nvPr/>
        </p:nvSpPr>
        <p:spPr>
          <a:xfrm>
            <a:off x="983625" y="2998665"/>
            <a:ext cx="2938455" cy="30777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CT-CT deformable image registration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E257207-F802-4F76-8B50-1ACD43744987}"/>
              </a:ext>
            </a:extLst>
          </p:cNvPr>
          <p:cNvCxnSpPr>
            <a:cxnSpLocks/>
            <a:endCxn id="72" idx="3"/>
          </p:cNvCxnSpPr>
          <p:nvPr/>
        </p:nvCxnSpPr>
        <p:spPr>
          <a:xfrm flipH="1">
            <a:off x="3922080" y="4352959"/>
            <a:ext cx="966343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E4E01AF-B9A9-4B19-A8B3-2BA4B55111B6}"/>
              </a:ext>
            </a:extLst>
          </p:cNvPr>
          <p:cNvCxnSpPr>
            <a:cxnSpLocks/>
          </p:cNvCxnSpPr>
          <p:nvPr/>
        </p:nvCxnSpPr>
        <p:spPr>
          <a:xfrm>
            <a:off x="2383116" y="3306442"/>
            <a:ext cx="1" cy="311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AF9B1128-52D2-4633-8612-FB4231212151}"/>
              </a:ext>
            </a:extLst>
          </p:cNvPr>
          <p:cNvGrpSpPr/>
          <p:nvPr/>
        </p:nvGrpSpPr>
        <p:grpSpPr>
          <a:xfrm>
            <a:off x="983625" y="3577146"/>
            <a:ext cx="2938455" cy="1511329"/>
            <a:chOff x="460142" y="3577146"/>
            <a:chExt cx="2938455" cy="1511329"/>
          </a:xfrm>
        </p:grpSpPr>
        <p:sp>
          <p:nvSpPr>
            <p:cNvPr id="94" name="Right Triangle 93">
              <a:extLst>
                <a:ext uri="{FF2B5EF4-FFF2-40B4-BE49-F238E27FC236}">
                  <a16:creationId xmlns:a16="http://schemas.microsoft.com/office/drawing/2014/main" id="{BD19682C-9BE7-4961-8D9C-BF9521FB0E3B}"/>
                </a:ext>
              </a:extLst>
            </p:cNvPr>
            <p:cNvSpPr/>
            <p:nvPr/>
          </p:nvSpPr>
          <p:spPr>
            <a:xfrm flipH="1">
              <a:off x="1156635" y="4384345"/>
              <a:ext cx="1477848" cy="274701"/>
            </a:xfrm>
            <a:prstGeom prst="rtTriangle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5ED6AAE-72BA-4994-B563-BB6CB9980FFB}"/>
                </a:ext>
              </a:extLst>
            </p:cNvPr>
            <p:cNvSpPr/>
            <p:nvPr/>
          </p:nvSpPr>
          <p:spPr>
            <a:xfrm>
              <a:off x="460142" y="3617442"/>
              <a:ext cx="2938455" cy="14710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18000" rtlCol="0" anchor="b" anchorCtr="0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voxelised</a:t>
              </a:r>
              <a:r>
                <a: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kinetics</a:t>
              </a: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25FA5302-7D45-4E31-86BB-14C2FD1F7C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9739" y="3694243"/>
              <a:ext cx="0" cy="99353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300DAF8D-6E53-4F2D-9A61-8E1A1C8A4D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5207" y="4675687"/>
              <a:ext cx="1599065" cy="1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342B656-A233-47C5-9BD2-0DCA85BE77A4}"/>
                </a:ext>
              </a:extLst>
            </p:cNvPr>
            <p:cNvSpPr/>
            <p:nvPr/>
          </p:nvSpPr>
          <p:spPr>
            <a:xfrm>
              <a:off x="1156643" y="3845634"/>
              <a:ext cx="1469893" cy="813415"/>
            </a:xfrm>
            <a:custGeom>
              <a:avLst/>
              <a:gdLst>
                <a:gd name="connsiteX0" fmla="*/ 0 w 1621536"/>
                <a:gd name="connsiteY0" fmla="*/ 740395 h 740395"/>
                <a:gd name="connsiteX1" fmla="*/ 117856 w 1621536"/>
                <a:gd name="connsiteY1" fmla="*/ 12939 h 740395"/>
                <a:gd name="connsiteX2" fmla="*/ 597408 w 1621536"/>
                <a:gd name="connsiteY2" fmla="*/ 289291 h 740395"/>
                <a:gd name="connsiteX3" fmla="*/ 1621536 w 1621536"/>
                <a:gd name="connsiteY3" fmla="*/ 480299 h 740395"/>
                <a:gd name="connsiteX0" fmla="*/ 0 w 1621536"/>
                <a:gd name="connsiteY0" fmla="*/ 732550 h 732550"/>
                <a:gd name="connsiteX1" fmla="*/ 117856 w 1621536"/>
                <a:gd name="connsiteY1" fmla="*/ 5094 h 732550"/>
                <a:gd name="connsiteX2" fmla="*/ 836143 w 1621536"/>
                <a:gd name="connsiteY2" fmla="*/ 412075 h 732550"/>
                <a:gd name="connsiteX3" fmla="*/ 1621536 w 1621536"/>
                <a:gd name="connsiteY3" fmla="*/ 472454 h 732550"/>
                <a:gd name="connsiteX0" fmla="*/ 0 w 1626041"/>
                <a:gd name="connsiteY0" fmla="*/ 732704 h 732704"/>
                <a:gd name="connsiteX1" fmla="*/ 117856 w 1626041"/>
                <a:gd name="connsiteY1" fmla="*/ 5248 h 732704"/>
                <a:gd name="connsiteX2" fmla="*/ 836143 w 1626041"/>
                <a:gd name="connsiteY2" fmla="*/ 412229 h 732704"/>
                <a:gd name="connsiteX3" fmla="*/ 1626041 w 1626041"/>
                <a:gd name="connsiteY3" fmla="*/ 549184 h 732704"/>
                <a:gd name="connsiteX0" fmla="*/ 0 w 1626041"/>
                <a:gd name="connsiteY0" fmla="*/ 732622 h 732622"/>
                <a:gd name="connsiteX1" fmla="*/ 117856 w 1626041"/>
                <a:gd name="connsiteY1" fmla="*/ 5166 h 732622"/>
                <a:gd name="connsiteX2" fmla="*/ 836143 w 1626041"/>
                <a:gd name="connsiteY2" fmla="*/ 412147 h 732622"/>
                <a:gd name="connsiteX3" fmla="*/ 1626041 w 1626041"/>
                <a:gd name="connsiteY3" fmla="*/ 508562 h 732622"/>
                <a:gd name="connsiteX0" fmla="*/ 0 w 1323824"/>
                <a:gd name="connsiteY0" fmla="*/ 732583 h 732583"/>
                <a:gd name="connsiteX1" fmla="*/ 117856 w 1323824"/>
                <a:gd name="connsiteY1" fmla="*/ 5127 h 732583"/>
                <a:gd name="connsiteX2" fmla="*/ 836143 w 1323824"/>
                <a:gd name="connsiteY2" fmla="*/ 412108 h 732583"/>
                <a:gd name="connsiteX3" fmla="*/ 1323824 w 1323824"/>
                <a:gd name="connsiteY3" fmla="*/ 489150 h 732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3824" h="732583">
                  <a:moveTo>
                    <a:pt x="0" y="732583"/>
                  </a:moveTo>
                  <a:cubicBezTo>
                    <a:pt x="9144" y="406447"/>
                    <a:pt x="-21501" y="58539"/>
                    <a:pt x="117856" y="5127"/>
                  </a:cubicBezTo>
                  <a:cubicBezTo>
                    <a:pt x="257213" y="-48285"/>
                    <a:pt x="635148" y="331438"/>
                    <a:pt x="836143" y="412108"/>
                  </a:cubicBezTo>
                  <a:cubicBezTo>
                    <a:pt x="1037138" y="492778"/>
                    <a:pt x="1156523" y="456638"/>
                    <a:pt x="1323824" y="48915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A85E4BD-5E2D-4AE1-9493-370B81732263}"/>
                </a:ext>
              </a:extLst>
            </p:cNvPr>
            <p:cNvSpPr/>
            <p:nvPr/>
          </p:nvSpPr>
          <p:spPr>
            <a:xfrm>
              <a:off x="1232671" y="3761326"/>
              <a:ext cx="80659" cy="7594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AFFB262-5AB5-4C96-A16C-3C36685DC83D}"/>
                </a:ext>
              </a:extLst>
            </p:cNvPr>
            <p:cNvSpPr/>
            <p:nvPr/>
          </p:nvSpPr>
          <p:spPr>
            <a:xfrm>
              <a:off x="1544820" y="3861094"/>
              <a:ext cx="80659" cy="7594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01F1F7FA-0A98-4A86-85B5-76CA8ABD80E7}"/>
                </a:ext>
              </a:extLst>
            </p:cNvPr>
            <p:cNvSpPr/>
            <p:nvPr/>
          </p:nvSpPr>
          <p:spPr>
            <a:xfrm>
              <a:off x="2163006" y="4242439"/>
              <a:ext cx="80659" cy="7594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675D43BD-9877-458C-9BCD-911FA7D33A0F}"/>
                </a:ext>
              </a:extLst>
            </p:cNvPr>
            <p:cNvSpPr txBox="1"/>
            <p:nvPr/>
          </p:nvSpPr>
          <p:spPr>
            <a:xfrm>
              <a:off x="793041" y="3577146"/>
              <a:ext cx="400110" cy="120032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(</a:t>
              </a:r>
              <a:r>
                <a:rPr kumimoji="0" lang="en-AU" sz="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Bq</a:t>
              </a:r>
              <a:r>
                <a:rPr kumimoji="0" lang="en-A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/mL) </a:t>
              </a:r>
              <a:br>
                <a:rPr kumimoji="0" lang="en-A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</a:br>
              <a:r>
                <a:rPr kumimoji="0" lang="en-A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mean voxel activity 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25D4C28-19CB-43EA-8B4E-70E2F094D973}"/>
                </a:ext>
              </a:extLst>
            </p:cNvPr>
            <p:cNvSpPr txBox="1"/>
            <p:nvPr/>
          </p:nvSpPr>
          <p:spPr>
            <a:xfrm>
              <a:off x="1150171" y="4710428"/>
              <a:ext cx="148283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time (hours)</a:t>
              </a:r>
            </a:p>
          </p:txBody>
        </p:sp>
        <p:pic>
          <p:nvPicPr>
            <p:cNvPr id="76" name="Picture 75" descr="Screen Clipping">
              <a:extLst>
                <a:ext uri="{FF2B5EF4-FFF2-40B4-BE49-F238E27FC236}">
                  <a16:creationId xmlns:a16="http://schemas.microsoft.com/office/drawing/2014/main" id="{71FED341-CA32-48BA-8C5B-2A0A79C79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6796" y="4472513"/>
              <a:ext cx="1354042" cy="13380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25DD062-6409-4054-93E1-88F9395A78B6}"/>
                </a:ext>
              </a:extLst>
            </p:cNvPr>
            <p:cNvSpPr txBox="1"/>
            <p:nvPr/>
          </p:nvSpPr>
          <p:spPr>
            <a:xfrm>
              <a:off x="1139739" y="4632597"/>
              <a:ext cx="19660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4EA569E8-9924-4D5D-9F81-2633D8662100}"/>
                </a:ext>
              </a:extLst>
            </p:cNvPr>
            <p:cNvSpPr txBox="1"/>
            <p:nvPr/>
          </p:nvSpPr>
          <p:spPr>
            <a:xfrm>
              <a:off x="1420226" y="4635001"/>
              <a:ext cx="29708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24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47DAAAA-085D-4280-9FF5-05DD64366797}"/>
                </a:ext>
              </a:extLst>
            </p:cNvPr>
            <p:cNvSpPr txBox="1"/>
            <p:nvPr/>
          </p:nvSpPr>
          <p:spPr>
            <a:xfrm>
              <a:off x="2077249" y="4641058"/>
              <a:ext cx="29708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96</a:t>
              </a:r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CA256F1-E8A2-47E9-A6B3-3F58726180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48575" y="4629914"/>
              <a:ext cx="568" cy="49030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0168F5C-07CA-4B01-9847-6548E9FD41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63201" y="4629914"/>
              <a:ext cx="568" cy="49030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77DAEF6-54F5-4473-8841-55D3E972BA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01257" y="4629914"/>
              <a:ext cx="568" cy="49030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CFADA01-6C4D-4978-9806-93C818AC1D9A}"/>
              </a:ext>
            </a:extLst>
          </p:cNvPr>
          <p:cNvSpPr/>
          <p:nvPr/>
        </p:nvSpPr>
        <p:spPr>
          <a:xfrm>
            <a:off x="617457" y="53663"/>
            <a:ext cx="124177" cy="25972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</a:t>
            </a:r>
            <a:r>
              <a:rPr kumimoji="0" lang="en-A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qSPECT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/CT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51523A-176F-4B64-8F59-186E57D311A0}"/>
              </a:ext>
            </a:extLst>
          </p:cNvPr>
          <p:cNvGrpSpPr/>
          <p:nvPr/>
        </p:nvGrpSpPr>
        <p:grpSpPr>
          <a:xfrm>
            <a:off x="7123815" y="92931"/>
            <a:ext cx="387656" cy="4854724"/>
            <a:chOff x="7625126" y="-667352"/>
            <a:chExt cx="446668" cy="5877402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C134635-CB7C-436F-A2ED-8E79F3F5B14F}"/>
                </a:ext>
              </a:extLst>
            </p:cNvPr>
            <p:cNvSpPr/>
            <p:nvPr/>
          </p:nvSpPr>
          <p:spPr>
            <a:xfrm>
              <a:off x="7818121" y="5099579"/>
              <a:ext cx="253673" cy="1045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78B2149-5D25-438E-8F88-5DA984F36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62" y="-667352"/>
              <a:ext cx="281701" cy="587740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3900B7E-A7D2-44A7-8CC3-C45213EA4639}"/>
                </a:ext>
              </a:extLst>
            </p:cNvPr>
            <p:cNvSpPr txBox="1"/>
            <p:nvPr/>
          </p:nvSpPr>
          <p:spPr>
            <a:xfrm>
              <a:off x="7625126" y="-171468"/>
              <a:ext cx="425555" cy="3420196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Dose in </a:t>
              </a:r>
              <a:r>
                <a:rPr kumimoji="0" lang="en-A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Gy</a:t>
              </a: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(tumour and normal tissue)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6860847-7534-4090-B92C-FC456277B2D9}"/>
                </a:ext>
              </a:extLst>
            </p:cNvPr>
            <p:cNvSpPr txBox="1"/>
            <p:nvPr/>
          </p:nvSpPr>
          <p:spPr>
            <a:xfrm>
              <a:off x="7632584" y="-657211"/>
              <a:ext cx="425555" cy="2893092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50 </a:t>
              </a:r>
              <a:r>
                <a:rPr kumimoji="0" lang="en-A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Gy</a:t>
              </a:r>
              <a:endPara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225B79-9007-48CE-9675-6AE4BEF157B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47700" cy="4606318"/>
          </a:xfrm>
          <a:prstGeom prst="rect">
            <a:avLst/>
          </a:prstGeom>
        </p:spPr>
        <p:txBody>
          <a:bodyPr vert="vert270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Quantify What You Treat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2388C0-985B-45CD-94A8-C65B56900DD0}"/>
              </a:ext>
            </a:extLst>
          </p:cNvPr>
          <p:cNvSpPr txBox="1"/>
          <p:nvPr/>
        </p:nvSpPr>
        <p:spPr>
          <a:xfrm>
            <a:off x="1251698" y="4871961"/>
            <a:ext cx="4290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Violet J et al, </a:t>
            </a:r>
            <a:r>
              <a:rPr kumimoji="0" lang="en-AU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JNM</a:t>
            </a: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2019, Apr;60(4)</a:t>
            </a:r>
          </a:p>
        </p:txBody>
      </p:sp>
    </p:spTree>
    <p:extLst>
      <p:ext uri="{BB962C8B-B14F-4D97-AF65-F5344CB8AC3E}">
        <p14:creationId xmlns:p14="http://schemas.microsoft.com/office/powerpoint/2010/main" val="929248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249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69"/>
                </p:tgtEl>
              </p:cMediaNode>
            </p:video>
          </p:childTnLst>
        </p:cTn>
      </p:par>
    </p:tnLst>
    <p:bldLst>
      <p:bldP spid="7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Image result for radioactive"/>
          <p:cNvSpPr>
            <a:spLocks noChangeAspect="1" noChangeArrowheads="1"/>
          </p:cNvSpPr>
          <p:nvPr/>
        </p:nvSpPr>
        <p:spPr bwMode="auto">
          <a:xfrm flipV="1">
            <a:off x="5358488" y="-1676690"/>
            <a:ext cx="25717" cy="2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9" name="Dosimetry-105-ROI-3">
            <a:hlinkClick r:id="" action="ppaction://media"/>
            <a:extLst>
              <a:ext uri="{FF2B5EF4-FFF2-40B4-BE49-F238E27FC236}">
                <a16:creationId xmlns:a16="http://schemas.microsoft.com/office/drawing/2014/main" id="{929FFFE3-192B-43C8-A629-0C83BCE129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0929" t="3125" r="10377"/>
          <a:stretch/>
        </p:blipFill>
        <p:spPr>
          <a:xfrm>
            <a:off x="675236" y="109163"/>
            <a:ext cx="2312372" cy="48547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51523A-176F-4B64-8F59-186E57D311A0}"/>
              </a:ext>
            </a:extLst>
          </p:cNvPr>
          <p:cNvGrpSpPr/>
          <p:nvPr/>
        </p:nvGrpSpPr>
        <p:grpSpPr>
          <a:xfrm>
            <a:off x="2917297" y="92931"/>
            <a:ext cx="387656" cy="4854724"/>
            <a:chOff x="7625126" y="-667352"/>
            <a:chExt cx="446668" cy="5877402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C134635-CB7C-436F-A2ED-8E79F3F5B14F}"/>
                </a:ext>
              </a:extLst>
            </p:cNvPr>
            <p:cNvSpPr/>
            <p:nvPr/>
          </p:nvSpPr>
          <p:spPr>
            <a:xfrm>
              <a:off x="7818121" y="5099579"/>
              <a:ext cx="253673" cy="1045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78B2149-5D25-438E-8F88-5DA984F36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7262" y="-667352"/>
              <a:ext cx="281701" cy="587740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3900B7E-A7D2-44A7-8CC3-C45213EA4639}"/>
                </a:ext>
              </a:extLst>
            </p:cNvPr>
            <p:cNvSpPr txBox="1"/>
            <p:nvPr/>
          </p:nvSpPr>
          <p:spPr>
            <a:xfrm>
              <a:off x="7625126" y="-171468"/>
              <a:ext cx="425555" cy="3420196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Dose in </a:t>
              </a:r>
              <a:r>
                <a:rPr kumimoji="0" lang="en-A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Gy</a:t>
              </a: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(tumour and normal tissue)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6860847-7534-4090-B92C-FC456277B2D9}"/>
                </a:ext>
              </a:extLst>
            </p:cNvPr>
            <p:cNvSpPr txBox="1"/>
            <p:nvPr/>
          </p:nvSpPr>
          <p:spPr>
            <a:xfrm>
              <a:off x="7632584" y="-657211"/>
              <a:ext cx="425555" cy="2893092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50 </a:t>
              </a:r>
              <a:r>
                <a:rPr kumimoji="0" lang="en-A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Gy</a:t>
              </a:r>
              <a:endPara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225B79-9007-48CE-9675-6AE4BEF157B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47700" cy="4606318"/>
          </a:xfrm>
          <a:prstGeom prst="rect">
            <a:avLst/>
          </a:prstGeom>
        </p:spPr>
        <p:txBody>
          <a:bodyPr vert="vert270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Quantify What You Treat</a:t>
            </a:r>
          </a:p>
        </p:txBody>
      </p:sp>
      <p:pic>
        <p:nvPicPr>
          <p:cNvPr id="11" name="Picture 2" descr="12 weeks dose">
            <a:extLst>
              <a:ext uri="{FF2B5EF4-FFF2-40B4-BE49-F238E27FC236}">
                <a16:creationId xmlns:a16="http://schemas.microsoft.com/office/drawing/2014/main" id="{12DD1FBC-0559-485C-AEDA-92F713CBBD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08"/>
          <a:stretch/>
        </p:blipFill>
        <p:spPr bwMode="auto">
          <a:xfrm>
            <a:off x="3498310" y="386140"/>
            <a:ext cx="4275758" cy="392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217AD2-43FB-40F6-9A9F-B459243C4AFC}"/>
              </a:ext>
            </a:extLst>
          </p:cNvPr>
          <p:cNvSpPr txBox="1"/>
          <p:nvPr/>
        </p:nvSpPr>
        <p:spPr>
          <a:xfrm>
            <a:off x="1251698" y="4871961"/>
            <a:ext cx="4290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Violet J et al, </a:t>
            </a:r>
            <a:r>
              <a:rPr kumimoji="0" lang="en-AU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JNM</a:t>
            </a: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2019, Apr;60(4)</a:t>
            </a:r>
          </a:p>
        </p:txBody>
      </p:sp>
    </p:spTree>
    <p:extLst>
      <p:ext uri="{BB962C8B-B14F-4D97-AF65-F5344CB8AC3E}">
        <p14:creationId xmlns:p14="http://schemas.microsoft.com/office/powerpoint/2010/main" val="2121644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9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Image result for radioactive"/>
          <p:cNvSpPr>
            <a:spLocks noChangeAspect="1" noChangeArrowheads="1"/>
          </p:cNvSpPr>
          <p:nvPr/>
        </p:nvSpPr>
        <p:spPr bwMode="auto">
          <a:xfrm flipV="1">
            <a:off x="5358488" y="-1676690"/>
            <a:ext cx="25717" cy="2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225B79-9007-48CE-9675-6AE4BEF157B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47700" cy="4606318"/>
          </a:xfrm>
          <a:prstGeom prst="rect">
            <a:avLst/>
          </a:prstGeom>
        </p:spPr>
        <p:txBody>
          <a:bodyPr vert="vert270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Quantify What You Treat</a:t>
            </a:r>
          </a:p>
        </p:txBody>
      </p:sp>
      <p:pic>
        <p:nvPicPr>
          <p:cNvPr id="11" name="Picture 2" descr="12 weeks dose">
            <a:extLst>
              <a:ext uri="{FF2B5EF4-FFF2-40B4-BE49-F238E27FC236}">
                <a16:creationId xmlns:a16="http://schemas.microsoft.com/office/drawing/2014/main" id="{12DD1FBC-0559-485C-AEDA-92F713CBBD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08"/>
          <a:stretch/>
        </p:blipFill>
        <p:spPr bwMode="auto">
          <a:xfrm>
            <a:off x="629319" y="386140"/>
            <a:ext cx="4275758" cy="392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67B7639-9FAE-4A56-8EBF-EEE0E942CAA7}"/>
              </a:ext>
            </a:extLst>
          </p:cNvPr>
          <p:cNvSpPr/>
          <p:nvPr/>
        </p:nvSpPr>
        <p:spPr>
          <a:xfrm>
            <a:off x="1044064" y="3578068"/>
            <a:ext cx="2903468" cy="648244"/>
          </a:xfrm>
          <a:prstGeom prst="rect">
            <a:avLst/>
          </a:prstGeom>
          <a:noFill/>
          <a:ln w="28575">
            <a:solidFill>
              <a:srgbClr val="5600EE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F142CF-13E6-4860-9693-9561539C5A5E}"/>
              </a:ext>
            </a:extLst>
          </p:cNvPr>
          <p:cNvCxnSpPr>
            <a:cxnSpLocks/>
          </p:cNvCxnSpPr>
          <p:nvPr/>
        </p:nvCxnSpPr>
        <p:spPr>
          <a:xfrm>
            <a:off x="3947532" y="3939902"/>
            <a:ext cx="552460" cy="0"/>
          </a:xfrm>
          <a:prstGeom prst="straightConnector1">
            <a:avLst/>
          </a:prstGeom>
          <a:ln w="38100">
            <a:solidFill>
              <a:srgbClr val="5600EE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3C14DDC-6828-4446-82D3-DF28E838A75C}"/>
              </a:ext>
            </a:extLst>
          </p:cNvPr>
          <p:cNvSpPr txBox="1"/>
          <p:nvPr/>
        </p:nvSpPr>
        <p:spPr>
          <a:xfrm>
            <a:off x="4482700" y="3495555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sng" strike="noStrike" kern="1200" cap="none" spc="0" normalizeH="0" baseline="0" noProof="0" dirty="0">
                <a:ln>
                  <a:noFill/>
                </a:ln>
                <a:solidFill>
                  <a:srgbClr val="5600E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&lt;10 </a:t>
            </a:r>
            <a:r>
              <a:rPr kumimoji="0" lang="en-AU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5600E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Gy</a:t>
            </a:r>
            <a:r>
              <a:rPr kumimoji="0" lang="en-AU" sz="1800" b="1" i="0" u="sng" strike="noStrike" kern="1200" cap="none" spc="0" normalizeH="0" baseline="0" noProof="0" dirty="0">
                <a:ln>
                  <a:noFill/>
                </a:ln>
                <a:solidFill>
                  <a:srgbClr val="5600E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5600E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10 non-responders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5600E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 responder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6544F9-0FD2-430F-AE14-41EF117CB37A}"/>
              </a:ext>
            </a:extLst>
          </p:cNvPr>
          <p:cNvSpPr txBox="1"/>
          <p:nvPr/>
        </p:nvSpPr>
        <p:spPr>
          <a:xfrm>
            <a:off x="971600" y="4663317"/>
            <a:ext cx="4290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Violet J et al, </a:t>
            </a:r>
            <a:r>
              <a:rPr kumimoji="0" lang="en-AU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JNM</a:t>
            </a: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2019, Apr;60(4)</a:t>
            </a:r>
          </a:p>
        </p:txBody>
      </p:sp>
    </p:spTree>
    <p:extLst>
      <p:ext uri="{BB962C8B-B14F-4D97-AF65-F5344CB8AC3E}">
        <p14:creationId xmlns:p14="http://schemas.microsoft.com/office/powerpoint/2010/main" val="162621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C8F1-FD5E-494B-B60A-F18875EFA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579296" cy="857250"/>
          </a:xfrm>
        </p:spPr>
        <p:txBody>
          <a:bodyPr>
            <a:normAutofit/>
          </a:bodyPr>
          <a:lstStyle/>
          <a:p>
            <a:r>
              <a:rPr lang="en-AU" baseline="30000" dirty="0"/>
              <a:t>177</a:t>
            </a:r>
            <a:r>
              <a:rPr lang="en-AU" dirty="0"/>
              <a:t>Lu-PSMA: is it a drug or type of radiotherapy?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3155E-0007-433C-8530-61C7E96E98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AU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814F217-B2A2-4E4D-8DB9-5E49A04EC0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6255703"/>
              </p:ext>
            </p:extLst>
          </p:nvPr>
        </p:nvGraphicFramePr>
        <p:xfrm>
          <a:off x="899592" y="627534"/>
          <a:ext cx="6720408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7107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95536" y="986311"/>
            <a:ext cx="3684551" cy="3954512"/>
            <a:chOff x="6643858" y="1519799"/>
            <a:chExt cx="4912734" cy="527268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15109" y="1529602"/>
              <a:ext cx="2541483" cy="52628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43858" y="1519799"/>
              <a:ext cx="2371251" cy="526288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61467" y="978959"/>
            <a:ext cx="3665301" cy="3962058"/>
            <a:chOff x="6719553" y="4625530"/>
            <a:chExt cx="4887068" cy="528274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93"/>
            <a:stretch/>
          </p:blipFill>
          <p:spPr>
            <a:xfrm>
              <a:off x="9164428" y="4625530"/>
              <a:ext cx="2442193" cy="528274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19553" y="4635333"/>
              <a:ext cx="2467338" cy="5272683"/>
            </a:xfrm>
            <a:prstGeom prst="rect">
              <a:avLst/>
            </a:prstGeom>
          </p:spPr>
        </p:pic>
      </p:grpSp>
      <p:sp>
        <p:nvSpPr>
          <p:cNvPr id="17" name="Title 5">
            <a:extLst>
              <a:ext uri="{FF2B5EF4-FFF2-40B4-BE49-F238E27FC236}">
                <a16:creationId xmlns:a16="http://schemas.microsoft.com/office/drawing/2014/main" id="{174EBB32-F504-4044-908D-DDB12BCB4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Semi-automated tumour contouring</a:t>
            </a:r>
          </a:p>
        </p:txBody>
      </p:sp>
      <p:pic>
        <p:nvPicPr>
          <p:cNvPr id="18" name="Picture 2" descr="Unable to view the image, Please provide a valid URL.">
            <a:extLst>
              <a:ext uri="{FF2B5EF4-FFF2-40B4-BE49-F238E27FC236}">
                <a16:creationId xmlns:a16="http://schemas.microsoft.com/office/drawing/2014/main" id="{7DD659A3-FABC-41D4-8F18-4183D5E87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5360" y="78307"/>
            <a:ext cx="1830712" cy="91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ild 2" descr="Macintosh HD:Users:Justin:Dropbox:LuPSMA Biomarker Copy:Paper:figure1.pdf">
            <a:extLst>
              <a:ext uri="{FF2B5EF4-FFF2-40B4-BE49-F238E27FC236}">
                <a16:creationId xmlns:a16="http://schemas.microsoft.com/office/drawing/2014/main" id="{1B28BA69-95B3-46C9-B386-AF49189FF731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8" r="33728" b="54121"/>
          <a:stretch/>
        </p:blipFill>
        <p:spPr bwMode="auto">
          <a:xfrm>
            <a:off x="4355976" y="1898591"/>
            <a:ext cx="4669049" cy="212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4E1E382-56AC-4501-9F2E-65595427FF18}"/>
              </a:ext>
            </a:extLst>
          </p:cNvPr>
          <p:cNvSpPr txBox="1"/>
          <p:nvPr/>
        </p:nvSpPr>
        <p:spPr>
          <a:xfrm>
            <a:off x="4563450" y="4371950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Ferdinandus J, Hofman MS et al, </a:t>
            </a:r>
            <a:r>
              <a:rPr lang="en-AU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EJNNMI </a:t>
            </a: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  <a:b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AU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doi</a:t>
            </a: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10.1007/s00259-020-04723-z</a:t>
            </a:r>
          </a:p>
        </p:txBody>
      </p:sp>
    </p:spTree>
    <p:extLst>
      <p:ext uri="{BB962C8B-B14F-4D97-AF65-F5344CB8AC3E}">
        <p14:creationId xmlns:p14="http://schemas.microsoft.com/office/powerpoint/2010/main" val="35379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9D7568-D416-4604-83A0-5EE10C7A9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62E9F-B0C8-410F-BFCF-48564229EBC4}" type="slidenum">
              <a:rPr lang="en-AU" smtClean="0"/>
              <a:pPr/>
              <a:t>3</a:t>
            </a:fld>
            <a:endParaRPr lang="en-AU" dirty="0"/>
          </a:p>
        </p:txBody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9DCA6F4A-23A1-4B5B-965D-AD045EB8E4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87" y="2029066"/>
            <a:ext cx="3185098" cy="1224136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1F1122D2-1C67-4C1C-8FC3-FF91140977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848" y="123477"/>
            <a:ext cx="5730210" cy="49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2719"/>
      </p:ext>
    </p:extLst>
  </p:cSld>
  <p:clrMapOvr>
    <a:masterClrMapping/>
  </p:clrMapOvr>
  <p:transition spd="med" advClick="0" advTm="6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Screen Clipping">
            <a:extLst>
              <a:ext uri="{FF2B5EF4-FFF2-40B4-BE49-F238E27FC236}">
                <a16:creationId xmlns:a16="http://schemas.microsoft.com/office/drawing/2014/main" id="{37F319F5-9B5D-4875-A0A6-BCD7CD7A3C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903" y="760751"/>
            <a:ext cx="1911639" cy="4060518"/>
          </a:xfrm>
          <a:prstGeom prst="rect">
            <a:avLst/>
          </a:prstGeom>
        </p:spPr>
      </p:pic>
      <p:pic>
        <p:nvPicPr>
          <p:cNvPr id="30" name="Picture 29" descr="Screen Clipping">
            <a:extLst>
              <a:ext uri="{FF2B5EF4-FFF2-40B4-BE49-F238E27FC236}">
                <a16:creationId xmlns:a16="http://schemas.microsoft.com/office/drawing/2014/main" id="{103ABCE7-36B5-4D16-BB8D-86CF652CD1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16" y="759933"/>
            <a:ext cx="2061143" cy="4061336"/>
          </a:xfrm>
          <a:prstGeom prst="rect">
            <a:avLst/>
          </a:prstGeom>
        </p:spPr>
      </p:pic>
      <p:pic>
        <p:nvPicPr>
          <p:cNvPr id="31" name="Picture 30" descr="Screen Clipping">
            <a:extLst>
              <a:ext uri="{FF2B5EF4-FFF2-40B4-BE49-F238E27FC236}">
                <a16:creationId xmlns:a16="http://schemas.microsoft.com/office/drawing/2014/main" id="{B3CD926B-805D-4D7E-86D1-EFF8B307A5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257" y="777127"/>
            <a:ext cx="1654535" cy="4044142"/>
          </a:xfrm>
          <a:prstGeom prst="rect">
            <a:avLst/>
          </a:prstGeom>
        </p:spPr>
      </p:pic>
      <p:pic>
        <p:nvPicPr>
          <p:cNvPr id="34" name="Picture 33" descr="Screen Clipping">
            <a:extLst>
              <a:ext uri="{FF2B5EF4-FFF2-40B4-BE49-F238E27FC236}">
                <a16:creationId xmlns:a16="http://schemas.microsoft.com/office/drawing/2014/main" id="{7E6B4F06-0D09-49DB-B1A2-CC18A2107B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6724" y="755301"/>
            <a:ext cx="274849" cy="4060518"/>
          </a:xfrm>
          <a:prstGeom prst="rect">
            <a:avLst/>
          </a:prstGeom>
        </p:spPr>
      </p:pic>
      <p:pic>
        <p:nvPicPr>
          <p:cNvPr id="36" name="Picture 35" descr="Screen Clipping">
            <a:extLst>
              <a:ext uri="{FF2B5EF4-FFF2-40B4-BE49-F238E27FC236}">
                <a16:creationId xmlns:a16="http://schemas.microsoft.com/office/drawing/2014/main" id="{44238C0B-137D-46D0-B6B4-89561539FF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5448" y="755301"/>
            <a:ext cx="274849" cy="406051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A868E19-C300-4BD2-B3C5-0006E4D81C4E}"/>
              </a:ext>
            </a:extLst>
          </p:cNvPr>
          <p:cNvSpPr txBox="1"/>
          <p:nvPr/>
        </p:nvSpPr>
        <p:spPr>
          <a:xfrm>
            <a:off x="2082969" y="749162"/>
            <a:ext cx="445448" cy="1527253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SUV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CCCBE86-13B3-4285-A2BE-8F970347985A}"/>
              </a:ext>
            </a:extLst>
          </p:cNvPr>
          <p:cNvSpPr txBox="1"/>
          <p:nvPr/>
        </p:nvSpPr>
        <p:spPr>
          <a:xfrm>
            <a:off x="4298902" y="749162"/>
            <a:ext cx="445448" cy="1527253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SUV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F573201-A81A-4057-9E03-5F26BA5E5600}"/>
              </a:ext>
            </a:extLst>
          </p:cNvPr>
          <p:cNvSpPr txBox="1"/>
          <p:nvPr/>
        </p:nvSpPr>
        <p:spPr>
          <a:xfrm>
            <a:off x="2447561" y="759933"/>
            <a:ext cx="1593928" cy="34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0FD1C7C-32CE-4FE7-947E-52A074C8C0B5}"/>
              </a:ext>
            </a:extLst>
          </p:cNvPr>
          <p:cNvSpPr txBox="1"/>
          <p:nvPr/>
        </p:nvSpPr>
        <p:spPr>
          <a:xfrm>
            <a:off x="4628648" y="759933"/>
            <a:ext cx="1383066" cy="34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2326DD-779B-4FDC-B45B-34F1BA426CC1}"/>
              </a:ext>
            </a:extLst>
          </p:cNvPr>
          <p:cNvSpPr/>
          <p:nvPr/>
        </p:nvSpPr>
        <p:spPr>
          <a:xfrm>
            <a:off x="6746557" y="1550715"/>
            <a:ext cx="319076" cy="288032"/>
          </a:xfrm>
          <a:prstGeom prst="roundRect">
            <a:avLst/>
          </a:prstGeom>
          <a:solidFill>
            <a:srgbClr val="1C96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0E94C9E-F051-41E8-98F6-7D5F282EB6C2}"/>
              </a:ext>
            </a:extLst>
          </p:cNvPr>
          <p:cNvSpPr/>
          <p:nvPr/>
        </p:nvSpPr>
        <p:spPr>
          <a:xfrm>
            <a:off x="6746557" y="2285196"/>
            <a:ext cx="319076" cy="288032"/>
          </a:xfrm>
          <a:prstGeom prst="roundRect">
            <a:avLst/>
          </a:prstGeom>
          <a:solidFill>
            <a:srgbClr val="AE402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F381C5-B0CC-4B87-AF76-7247EC7980D5}"/>
              </a:ext>
            </a:extLst>
          </p:cNvPr>
          <p:cNvSpPr txBox="1"/>
          <p:nvPr/>
        </p:nvSpPr>
        <p:spPr>
          <a:xfrm>
            <a:off x="7065633" y="1405926"/>
            <a:ext cx="1121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srgbClr val="1C96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 target with </a:t>
            </a:r>
            <a:r>
              <a:rPr kumimoji="0" lang="en-AU" sz="1200" b="1" i="0" u="none" strike="noStrike" kern="1200" cap="none" spc="0" normalizeH="0" baseline="30000" noProof="0" dirty="0">
                <a:ln>
                  <a:noFill/>
                </a:ln>
                <a:solidFill>
                  <a:srgbClr val="1C96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177</a:t>
            </a:r>
            <a:r>
              <a: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srgbClr val="1C96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Lu-PSMA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B6505A-4660-4CCF-8DE1-901D123DD1C3}"/>
              </a:ext>
            </a:extLst>
          </p:cNvPr>
          <p:cNvSpPr txBox="1"/>
          <p:nvPr/>
        </p:nvSpPr>
        <p:spPr>
          <a:xfrm>
            <a:off x="7065633" y="2193709"/>
            <a:ext cx="1121084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srgbClr val="AE402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Cannot target </a:t>
            </a:r>
            <a:br>
              <a: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srgbClr val="AE402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srgbClr val="AE402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(most aggressive sites)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34A76C7-FD7F-419D-A478-BF1775FEF89D}"/>
              </a:ext>
            </a:extLst>
          </p:cNvPr>
          <p:cNvSpPr txBox="1">
            <a:spLocks/>
          </p:cNvSpPr>
          <p:nvPr/>
        </p:nvSpPr>
        <p:spPr>
          <a:xfrm>
            <a:off x="0" y="627534"/>
            <a:ext cx="647700" cy="3888432"/>
          </a:xfrm>
          <a:prstGeom prst="rect">
            <a:avLst/>
          </a:prstGeom>
        </p:spPr>
        <p:txBody>
          <a:bodyPr vert="vert270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See What You Treat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A1B30625-DE2C-4453-9E7F-99FA8CAEA3E2}"/>
              </a:ext>
            </a:extLst>
          </p:cNvPr>
          <p:cNvSpPr/>
          <p:nvPr/>
        </p:nvSpPr>
        <p:spPr>
          <a:xfrm>
            <a:off x="509934" y="211520"/>
            <a:ext cx="1573035" cy="483749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PSMA PET</a:t>
            </a:r>
          </a:p>
        </p:txBody>
      </p:sp>
      <p:sp>
        <p:nvSpPr>
          <p:cNvPr id="23" name="Rounded Rectangle 3">
            <a:extLst>
              <a:ext uri="{FF2B5EF4-FFF2-40B4-BE49-F238E27FC236}">
                <a16:creationId xmlns:a16="http://schemas.microsoft.com/office/drawing/2014/main" id="{A32C0B3A-898D-4F83-BC45-AE0AC27550A7}"/>
              </a:ext>
            </a:extLst>
          </p:cNvPr>
          <p:cNvSpPr/>
          <p:nvPr/>
        </p:nvSpPr>
        <p:spPr>
          <a:xfrm>
            <a:off x="2685204" y="211520"/>
            <a:ext cx="1573035" cy="483749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FDG PET</a:t>
            </a:r>
          </a:p>
        </p:txBody>
      </p:sp>
      <p:sp>
        <p:nvSpPr>
          <p:cNvPr id="24" name="Rounded Rectangle 3">
            <a:extLst>
              <a:ext uri="{FF2B5EF4-FFF2-40B4-BE49-F238E27FC236}">
                <a16:creationId xmlns:a16="http://schemas.microsoft.com/office/drawing/2014/main" id="{BF31D8EE-2D09-4F6F-B00E-8F339601CAE4}"/>
              </a:ext>
            </a:extLst>
          </p:cNvPr>
          <p:cNvSpPr/>
          <p:nvPr/>
        </p:nvSpPr>
        <p:spPr>
          <a:xfrm>
            <a:off x="4860474" y="211520"/>
            <a:ext cx="1573035" cy="483749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PSMA / FDG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788C26E-B59E-46AF-BDFF-7DA8D1F3D260}"/>
              </a:ext>
            </a:extLst>
          </p:cNvPr>
          <p:cNvSpPr txBox="1"/>
          <p:nvPr/>
        </p:nvSpPr>
        <p:spPr>
          <a:xfrm>
            <a:off x="1213127" y="4878700"/>
            <a:ext cx="4442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Thang SP et al, </a:t>
            </a:r>
            <a:r>
              <a:rPr kumimoji="0" lang="en-AU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 Urology Oncology </a:t>
            </a: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92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4" grpId="0"/>
      <p:bldP spid="45" grpId="0"/>
      <p:bldP spid="6" grpId="0" animBg="1"/>
      <p:bldP spid="19" grpId="0" animBg="1"/>
      <p:bldP spid="7" grpId="0"/>
      <p:bldP spid="21" grpId="0"/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DBD368-3F8A-4DBA-B020-8C5F33659594}"/>
              </a:ext>
            </a:extLst>
          </p:cNvPr>
          <p:cNvCxnSpPr>
            <a:cxnSpLocks/>
          </p:cNvCxnSpPr>
          <p:nvPr/>
        </p:nvCxnSpPr>
        <p:spPr>
          <a:xfrm flipH="1" flipV="1">
            <a:off x="4875607" y="1984436"/>
            <a:ext cx="405603" cy="62390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" name="Picture 6" descr="http://www.insurancecouncil.com.au/images/Australia%20Map.jpg">
            <a:extLst>
              <a:ext uri="{FF2B5EF4-FFF2-40B4-BE49-F238E27FC236}">
                <a16:creationId xmlns:a16="http://schemas.microsoft.com/office/drawing/2014/main" id="{CD2538EF-E073-44ED-A44C-29AED9D01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1" y="399023"/>
            <a:ext cx="2448631" cy="232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2AD7188F-75D8-45AE-A01B-9AC6B608013F}"/>
              </a:ext>
            </a:extLst>
          </p:cNvPr>
          <p:cNvSpPr/>
          <p:nvPr/>
        </p:nvSpPr>
        <p:spPr bwMode="auto">
          <a:xfrm>
            <a:off x="2812930" y="1931673"/>
            <a:ext cx="61292" cy="6129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37">
              <a:defRPr/>
            </a:pPr>
            <a:endParaRPr lang="en-AU" sz="750">
              <a:solidFill>
                <a:prstClr val="black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8A5035-4CFC-4C6A-ACBC-83115E17668E}"/>
              </a:ext>
            </a:extLst>
          </p:cNvPr>
          <p:cNvSpPr/>
          <p:nvPr/>
        </p:nvSpPr>
        <p:spPr bwMode="auto">
          <a:xfrm>
            <a:off x="4429447" y="2238512"/>
            <a:ext cx="61292" cy="6129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37">
              <a:defRPr/>
            </a:pPr>
            <a:r>
              <a:rPr lang="en-AU" sz="750" dirty="0">
                <a:solidFill>
                  <a:prstClr val="black"/>
                </a:solidFill>
              </a:rPr>
              <a:t>\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0CD47E-7ACC-4958-8DEA-F0A91FDED32E}"/>
              </a:ext>
            </a:extLst>
          </p:cNvPr>
          <p:cNvSpPr/>
          <p:nvPr/>
        </p:nvSpPr>
        <p:spPr bwMode="auto">
          <a:xfrm>
            <a:off x="4411042" y="2271653"/>
            <a:ext cx="61292" cy="6129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37">
              <a:defRPr/>
            </a:pPr>
            <a:endParaRPr lang="en-AU" sz="750">
              <a:solidFill>
                <a:prstClr val="black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B95BD4-8AED-4810-88C2-6041799A332D}"/>
              </a:ext>
            </a:extLst>
          </p:cNvPr>
          <p:cNvSpPr/>
          <p:nvPr/>
        </p:nvSpPr>
        <p:spPr bwMode="auto">
          <a:xfrm>
            <a:off x="4762018" y="1940811"/>
            <a:ext cx="61292" cy="6129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37">
              <a:defRPr/>
            </a:pPr>
            <a:endParaRPr lang="en-AU" sz="750">
              <a:solidFill>
                <a:prstClr val="black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56B2672-5208-4703-AF04-7F9615491597}"/>
              </a:ext>
            </a:extLst>
          </p:cNvPr>
          <p:cNvSpPr/>
          <p:nvPr/>
        </p:nvSpPr>
        <p:spPr bwMode="auto">
          <a:xfrm>
            <a:off x="4961448" y="1565471"/>
            <a:ext cx="61292" cy="6129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37">
              <a:defRPr/>
            </a:pPr>
            <a:endParaRPr lang="en-AU" sz="750">
              <a:solidFill>
                <a:prstClr val="black"/>
              </a:solidFill>
            </a:endParaRPr>
          </a:p>
        </p:txBody>
      </p:sp>
      <p:pic>
        <p:nvPicPr>
          <p:cNvPr id="18" name="Picture 2" descr="https://lh5.googleusercontent.com/proxy/WBK-WVEjDwbRwtwNCr0lcsYq1E_RHmvaiMqyKI7r0TbLkn1peILZk2GN6TJ9Q1ws-Fd0pkQZwJVEDJ2gSalkiR4cFHDTvixrZzmOASw0YJ-CBRCMfZIbgyb27g8uBWCJF9xs5VDF4YCkmDCAQnkExKdSYWQV_Q=w995-h300-k-no">
            <a:extLst>
              <a:ext uri="{FF2B5EF4-FFF2-40B4-BE49-F238E27FC236}">
                <a16:creationId xmlns:a16="http://schemas.microsoft.com/office/drawing/2014/main" id="{3314B751-50DA-4B2F-B5E3-93BEA95A8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4965" y="3287759"/>
            <a:ext cx="786582" cy="23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Screen Clipping">
            <a:extLst>
              <a:ext uri="{FF2B5EF4-FFF2-40B4-BE49-F238E27FC236}">
                <a16:creationId xmlns:a16="http://schemas.microsoft.com/office/drawing/2014/main" id="{2BA237EB-E452-4C07-8004-433CDD42EED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3214" y="2158609"/>
            <a:ext cx="354363" cy="259574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7DF83BF-2DEB-4D82-8ACF-AC47750FEFBE}"/>
              </a:ext>
            </a:extLst>
          </p:cNvPr>
          <p:cNvSpPr/>
          <p:nvPr/>
        </p:nvSpPr>
        <p:spPr bwMode="auto">
          <a:xfrm>
            <a:off x="4433680" y="2313881"/>
            <a:ext cx="61292" cy="6129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37">
              <a:defRPr/>
            </a:pPr>
            <a:endParaRPr lang="en-AU" sz="750">
              <a:solidFill>
                <a:prstClr val="black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D7F4F2E-E189-49AB-8634-DE344EE54E79}"/>
              </a:ext>
            </a:extLst>
          </p:cNvPr>
          <p:cNvSpPr/>
          <p:nvPr/>
        </p:nvSpPr>
        <p:spPr bwMode="auto">
          <a:xfrm>
            <a:off x="2782284" y="1889772"/>
            <a:ext cx="61292" cy="6129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37">
              <a:defRPr/>
            </a:pPr>
            <a:endParaRPr lang="en-AU" sz="750">
              <a:solidFill>
                <a:prstClr val="black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4A85076-E4FB-42CC-926A-184FF4217662}"/>
              </a:ext>
            </a:extLst>
          </p:cNvPr>
          <p:cNvSpPr/>
          <p:nvPr/>
        </p:nvSpPr>
        <p:spPr bwMode="auto">
          <a:xfrm>
            <a:off x="4854670" y="1901396"/>
            <a:ext cx="61292" cy="6129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37">
              <a:defRPr/>
            </a:pPr>
            <a:endParaRPr lang="en-AU" sz="750">
              <a:solidFill>
                <a:prstClr val="black"/>
              </a:solidFill>
            </a:endParaRPr>
          </a:p>
        </p:txBody>
      </p:sp>
      <p:pic>
        <p:nvPicPr>
          <p:cNvPr id="23" name="Picture 2" descr="Image result for fiona stanley hospital logo">
            <a:extLst>
              <a:ext uri="{FF2B5EF4-FFF2-40B4-BE49-F238E27FC236}">
                <a16:creationId xmlns:a16="http://schemas.microsoft.com/office/drawing/2014/main" id="{CC4707CF-44C2-43F0-9E27-54D6C464B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512" y="2130934"/>
            <a:ext cx="516034" cy="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Image result for newcastle mater nsw logo">
            <a:extLst>
              <a:ext uri="{FF2B5EF4-FFF2-40B4-BE49-F238E27FC236}">
                <a16:creationId xmlns:a16="http://schemas.microsoft.com/office/drawing/2014/main" id="{E3C6AC1D-314E-4EF2-99B8-F80AE1DE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0514" y="909154"/>
            <a:ext cx="612701" cy="32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47727483-A7EE-4A08-9568-B82EF1805E4C}"/>
              </a:ext>
            </a:extLst>
          </p:cNvPr>
          <p:cNvSpPr/>
          <p:nvPr/>
        </p:nvSpPr>
        <p:spPr bwMode="auto">
          <a:xfrm>
            <a:off x="4845681" y="1936054"/>
            <a:ext cx="61292" cy="6129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37">
              <a:defRPr/>
            </a:pPr>
            <a:endParaRPr lang="en-AU" sz="750">
              <a:solidFill>
                <a:prstClr val="black"/>
              </a:solidFill>
            </a:endParaRPr>
          </a:p>
        </p:txBody>
      </p:sp>
      <p:pic>
        <p:nvPicPr>
          <p:cNvPr id="26" name="Picture 2" descr="Image result for a/prof david pattison">
            <a:extLst>
              <a:ext uri="{FF2B5EF4-FFF2-40B4-BE49-F238E27FC236}">
                <a16:creationId xmlns:a16="http://schemas.microsoft.com/office/drawing/2014/main" id="{8EB37D1C-5F3D-4616-8F13-590BC4F05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6855" y="443207"/>
            <a:ext cx="293331" cy="381331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01FBCC7-9CBE-4BC8-A9A9-CB7D3C7F5D4C}"/>
              </a:ext>
            </a:extLst>
          </p:cNvPr>
          <p:cNvSpPr txBox="1"/>
          <p:nvPr/>
        </p:nvSpPr>
        <p:spPr>
          <a:xfrm>
            <a:off x="7275428" y="470367"/>
            <a:ext cx="6435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>
                <a:solidFill>
                  <a:srgbClr val="0070C0"/>
                </a:solidFill>
                <a:latin typeface="Century Gothic" panose="020B0502020202020204" pitchFamily="34" charset="0"/>
              </a:rPr>
              <a:t>Pattison, David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4CB8397-B714-4404-B767-EC1C28DBFC45}"/>
              </a:ext>
            </a:extLst>
          </p:cNvPr>
          <p:cNvCxnSpPr>
            <a:cxnSpLocks/>
          </p:cNvCxnSpPr>
          <p:nvPr/>
        </p:nvCxnSpPr>
        <p:spPr>
          <a:xfrm flipH="1">
            <a:off x="4908471" y="1121022"/>
            <a:ext cx="376118" cy="76872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1DBD368-3F8A-4DBA-B020-8C5F33659594}"/>
              </a:ext>
            </a:extLst>
          </p:cNvPr>
          <p:cNvCxnSpPr>
            <a:cxnSpLocks/>
          </p:cNvCxnSpPr>
          <p:nvPr/>
        </p:nvCxnSpPr>
        <p:spPr>
          <a:xfrm flipH="1">
            <a:off x="4924952" y="1607588"/>
            <a:ext cx="357945" cy="34729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D695EAA-778D-46C9-AA80-36AF893C74E7}"/>
              </a:ext>
            </a:extLst>
          </p:cNvPr>
          <p:cNvCxnSpPr>
            <a:cxnSpLocks/>
          </p:cNvCxnSpPr>
          <p:nvPr/>
        </p:nvCxnSpPr>
        <p:spPr>
          <a:xfrm flipH="1" flipV="1">
            <a:off x="4460437" y="2377763"/>
            <a:ext cx="149897" cy="90587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27E3B39-86F5-4309-B688-E02A691923E6}"/>
              </a:ext>
            </a:extLst>
          </p:cNvPr>
          <p:cNvCxnSpPr>
            <a:cxnSpLocks/>
          </p:cNvCxnSpPr>
          <p:nvPr/>
        </p:nvCxnSpPr>
        <p:spPr>
          <a:xfrm>
            <a:off x="2452058" y="2083056"/>
            <a:ext cx="0" cy="45261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F0C1D2D-38FD-4E80-803F-76E321064D56}"/>
              </a:ext>
            </a:extLst>
          </p:cNvPr>
          <p:cNvCxnSpPr>
            <a:cxnSpLocks/>
            <a:stCxn id="23" idx="3"/>
            <a:endCxn id="13" idx="3"/>
          </p:cNvCxnSpPr>
          <p:nvPr/>
        </p:nvCxnSpPr>
        <p:spPr>
          <a:xfrm flipV="1">
            <a:off x="2487546" y="1983989"/>
            <a:ext cx="334360" cy="32239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81A931A-B06B-4014-AE64-06ADB1FA8A3D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2383205" y="901105"/>
            <a:ext cx="408054" cy="99764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5" name="Picture 14" descr="Image result for anzup">
            <a:extLst>
              <a:ext uri="{FF2B5EF4-FFF2-40B4-BE49-F238E27FC236}">
                <a16:creationId xmlns:a16="http://schemas.microsoft.com/office/drawing/2014/main" id="{9DE26588-F8C3-45FD-8717-09B8E0CDD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059" y="3635996"/>
            <a:ext cx="812830" cy="46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9EEDE2E-C7C1-41B6-9199-4596D5B3B3D9}"/>
              </a:ext>
            </a:extLst>
          </p:cNvPr>
          <p:cNvCxnSpPr>
            <a:cxnSpLocks/>
          </p:cNvCxnSpPr>
          <p:nvPr/>
        </p:nvCxnSpPr>
        <p:spPr>
          <a:xfrm>
            <a:off x="1175365" y="3675245"/>
            <a:ext cx="0" cy="45261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294BF12-6A95-4972-BF39-D7539F717142}"/>
              </a:ext>
            </a:extLst>
          </p:cNvPr>
          <p:cNvSpPr txBox="1"/>
          <p:nvPr/>
        </p:nvSpPr>
        <p:spPr>
          <a:xfrm>
            <a:off x="1541303" y="3963373"/>
            <a:ext cx="8658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 err="1">
                <a:solidFill>
                  <a:srgbClr val="113468">
                    <a:lumMod val="50000"/>
                  </a:srgbClr>
                </a:solidFill>
                <a:latin typeface="Century Gothic" panose="020B0502020202020204" pitchFamily="34" charset="0"/>
              </a:rPr>
              <a:t>McJannett</a:t>
            </a:r>
            <a:r>
              <a:rPr lang="en-AU" sz="750" b="1" dirty="0">
                <a:solidFill>
                  <a:srgbClr val="113468">
                    <a:lumMod val="50000"/>
                  </a:srgbClr>
                </a:solidFill>
                <a:latin typeface="Century Gothic" panose="020B0502020202020204" pitchFamily="34" charset="0"/>
              </a:rPr>
              <a:t>, Margaret</a:t>
            </a:r>
          </a:p>
        </p:txBody>
      </p:sp>
      <p:pic>
        <p:nvPicPr>
          <p:cNvPr id="39" name="Picture 4" descr="Image result for ian davis anzup">
            <a:extLst>
              <a:ext uri="{FF2B5EF4-FFF2-40B4-BE49-F238E27FC236}">
                <a16:creationId xmlns:a16="http://schemas.microsoft.com/office/drawing/2014/main" id="{FE921202-E6B7-4FAC-8F0E-3FB70AB62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49683" y="3534675"/>
            <a:ext cx="315905" cy="381331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Image result for michael hofman">
            <a:extLst>
              <a:ext uri="{FF2B5EF4-FFF2-40B4-BE49-F238E27FC236}">
                <a16:creationId xmlns:a16="http://schemas.microsoft.com/office/drawing/2014/main" id="{0041F342-06FE-4BF1-B805-77C9A4EE7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7328" y="4752510"/>
            <a:ext cx="286715" cy="381331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Image result for Dr Shakher Ramdave">
            <a:extLst>
              <a:ext uri="{FF2B5EF4-FFF2-40B4-BE49-F238E27FC236}">
                <a16:creationId xmlns:a16="http://schemas.microsoft.com/office/drawing/2014/main" id="{2D0BEB1E-598A-43F5-B263-8E3FBB3766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36914" y="2943266"/>
            <a:ext cx="294383" cy="383053"/>
          </a:xfrm>
          <a:prstGeom prst="ellipse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0" descr="Image result for A/Prof Roslyn Francis">
            <a:extLst>
              <a:ext uri="{FF2B5EF4-FFF2-40B4-BE49-F238E27FC236}">
                <a16:creationId xmlns:a16="http://schemas.microsoft.com/office/drawing/2014/main" id="{95D23E2F-BD22-4FFC-814D-43E0A145C2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38545" y="1075116"/>
            <a:ext cx="342262" cy="381331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2" descr="Image result for Dr Natalie Rutherford nuclear">
            <a:extLst>
              <a:ext uri="{FF2B5EF4-FFF2-40B4-BE49-F238E27FC236}">
                <a16:creationId xmlns:a16="http://schemas.microsoft.com/office/drawing/2014/main" id="{E379A159-988F-4013-B87E-FDB94A3CC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94023" y="891468"/>
            <a:ext cx="288959" cy="381331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Screen Clipping">
            <a:extLst>
              <a:ext uri="{FF2B5EF4-FFF2-40B4-BE49-F238E27FC236}">
                <a16:creationId xmlns:a16="http://schemas.microsoft.com/office/drawing/2014/main" id="{05042B34-FD9D-491D-B529-F35ED44E011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6" y="3458319"/>
            <a:ext cx="381331" cy="381331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4B90917-4A4A-42FF-83F1-CAEBE79492AC}"/>
              </a:ext>
            </a:extLst>
          </p:cNvPr>
          <p:cNvSpPr txBox="1"/>
          <p:nvPr/>
        </p:nvSpPr>
        <p:spPr>
          <a:xfrm>
            <a:off x="8014520" y="2958250"/>
            <a:ext cx="6812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>
                <a:solidFill>
                  <a:srgbClr val="0070C0"/>
                </a:solidFill>
                <a:latin typeface="Century Gothic" panose="020B0502020202020204" pitchFamily="34" charset="0"/>
              </a:rPr>
              <a:t>Ramdave, Shakher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A10BC16-0A29-4C1B-B436-97C65941F8E4}"/>
              </a:ext>
            </a:extLst>
          </p:cNvPr>
          <p:cNvSpPr txBox="1"/>
          <p:nvPr/>
        </p:nvSpPr>
        <p:spPr>
          <a:xfrm>
            <a:off x="6426176" y="3514529"/>
            <a:ext cx="53606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Lee, </a:t>
            </a:r>
            <a:br>
              <a:rPr lang="en-AU" sz="750" b="1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en-AU" sz="750" b="1" dirty="0">
                <a:solidFill>
                  <a:srgbClr val="0070C0"/>
                </a:solidFill>
                <a:latin typeface="Century Gothic" panose="020B0502020202020204" pitchFamily="34" charset="0"/>
              </a:rPr>
              <a:t>Sze Ting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DEBC1C-04A9-4B2A-B7CE-EE751283A58E}"/>
              </a:ext>
            </a:extLst>
          </p:cNvPr>
          <p:cNvSpPr txBox="1"/>
          <p:nvPr/>
        </p:nvSpPr>
        <p:spPr>
          <a:xfrm>
            <a:off x="7990592" y="3507515"/>
            <a:ext cx="7698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Weickhardt</a:t>
            </a:r>
            <a:r>
              <a:rPr lang="en-AU" sz="750" b="1" dirty="0">
                <a:solidFill>
                  <a:srgbClr val="00B050"/>
                </a:solidFill>
                <a:latin typeface="Century Gothic" panose="020B0502020202020204" pitchFamily="34" charset="0"/>
              </a:rPr>
              <a:t>, Andrew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F2D778E-93C8-4273-8D5B-0A0A535D42F6}"/>
              </a:ext>
            </a:extLst>
          </p:cNvPr>
          <p:cNvSpPr txBox="1"/>
          <p:nvPr/>
        </p:nvSpPr>
        <p:spPr>
          <a:xfrm>
            <a:off x="2996487" y="4798437"/>
            <a:ext cx="7698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>
                <a:solidFill>
                  <a:srgbClr val="0070C0"/>
                </a:solidFill>
                <a:latin typeface="Century Gothic" panose="020B0502020202020204" pitchFamily="34" charset="0"/>
              </a:rPr>
              <a:t>Hofman, Michael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092B88A-2E68-43E4-95A1-942EAF727485}"/>
              </a:ext>
            </a:extLst>
          </p:cNvPr>
          <p:cNvSpPr txBox="1"/>
          <p:nvPr/>
        </p:nvSpPr>
        <p:spPr>
          <a:xfrm>
            <a:off x="6439540" y="935217"/>
            <a:ext cx="6931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>
                <a:solidFill>
                  <a:srgbClr val="0070C0"/>
                </a:solidFill>
                <a:latin typeface="Century Gothic" panose="020B0502020202020204" pitchFamily="34" charset="0"/>
              </a:rPr>
              <a:t>Rutherford, Natalie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4FA967E-5607-43FC-AE1A-8DC00D00EF0B}"/>
              </a:ext>
            </a:extLst>
          </p:cNvPr>
          <p:cNvSpPr txBox="1"/>
          <p:nvPr/>
        </p:nvSpPr>
        <p:spPr>
          <a:xfrm>
            <a:off x="1557248" y="3560884"/>
            <a:ext cx="5042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>
                <a:solidFill>
                  <a:srgbClr val="00B050"/>
                </a:solidFill>
                <a:latin typeface="Century Gothic" panose="020B0502020202020204" pitchFamily="34" charset="0"/>
              </a:rPr>
              <a:t>Davis, </a:t>
            </a:r>
            <a:br>
              <a:rPr lang="en-AU" sz="750" b="1" dirty="0">
                <a:solidFill>
                  <a:srgbClr val="00B050"/>
                </a:solidFill>
                <a:latin typeface="Century Gothic" panose="020B0502020202020204" pitchFamily="34" charset="0"/>
              </a:rPr>
            </a:br>
            <a:r>
              <a:rPr lang="en-AU" sz="75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Ian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13757BA-9A65-4FD3-897E-2B8988C905BB}"/>
              </a:ext>
            </a:extLst>
          </p:cNvPr>
          <p:cNvCxnSpPr>
            <a:cxnSpLocks/>
          </p:cNvCxnSpPr>
          <p:nvPr/>
        </p:nvCxnSpPr>
        <p:spPr>
          <a:xfrm flipH="1" flipV="1">
            <a:off x="4519093" y="2332494"/>
            <a:ext cx="754190" cy="78180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1ED6BADF-9EB0-46B1-AF87-0B78915A5F59}"/>
              </a:ext>
            </a:extLst>
          </p:cNvPr>
          <p:cNvSpPr txBox="1"/>
          <p:nvPr/>
        </p:nvSpPr>
        <p:spPr>
          <a:xfrm>
            <a:off x="3732821" y="3980826"/>
            <a:ext cx="6435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Williams, Scott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B28E277-FC96-43B8-9661-B68628FBD688}"/>
              </a:ext>
            </a:extLst>
          </p:cNvPr>
          <p:cNvSpPr txBox="1"/>
          <p:nvPr/>
        </p:nvSpPr>
        <p:spPr>
          <a:xfrm>
            <a:off x="1554300" y="1120614"/>
            <a:ext cx="5703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>
                <a:solidFill>
                  <a:srgbClr val="0070C0"/>
                </a:solidFill>
                <a:latin typeface="Century Gothic" panose="020B0502020202020204" pitchFamily="34" charset="0"/>
              </a:rPr>
              <a:t>Francis, Ros</a:t>
            </a:r>
          </a:p>
        </p:txBody>
      </p:sp>
      <p:pic>
        <p:nvPicPr>
          <p:cNvPr id="54" name="Picture 4" descr="Image result for artnet radiopharmaceutical&quot;">
            <a:extLst>
              <a:ext uri="{FF2B5EF4-FFF2-40B4-BE49-F238E27FC236}">
                <a16:creationId xmlns:a16="http://schemas.microsoft.com/office/drawing/2014/main" id="{2F770CBE-B2B7-4D8D-9C85-722737C00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353" y="1104315"/>
            <a:ext cx="983125" cy="37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Image result for royal north shore hospital logo">
            <a:extLst>
              <a:ext uri="{FF2B5EF4-FFF2-40B4-BE49-F238E27FC236}">
                <a16:creationId xmlns:a16="http://schemas.microsoft.com/office/drawing/2014/main" id="{823DECA9-29AE-4870-A750-B448529912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09792" y="1441221"/>
            <a:ext cx="845243" cy="38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A52C5AA-2C8A-43CB-94E4-A2629439AC03}"/>
              </a:ext>
            </a:extLst>
          </p:cNvPr>
          <p:cNvSpPr txBox="1"/>
          <p:nvPr/>
        </p:nvSpPr>
        <p:spPr>
          <a:xfrm>
            <a:off x="3035548" y="4349482"/>
            <a:ext cx="50232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Azad, </a:t>
            </a:r>
            <a:br>
              <a:rPr lang="en-AU" sz="750" b="1" dirty="0">
                <a:solidFill>
                  <a:srgbClr val="00B050"/>
                </a:solidFill>
                <a:latin typeface="Century Gothic" panose="020B0502020202020204" pitchFamily="34" charset="0"/>
              </a:rPr>
            </a:br>
            <a:r>
              <a:rPr lang="en-AU" sz="75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Arun</a:t>
            </a:r>
          </a:p>
        </p:txBody>
      </p:sp>
      <p:pic>
        <p:nvPicPr>
          <p:cNvPr id="57" name="Picture 6" descr="Image result for austin health log">
            <a:extLst>
              <a:ext uri="{FF2B5EF4-FFF2-40B4-BE49-F238E27FC236}">
                <a16:creationId xmlns:a16="http://schemas.microsoft.com/office/drawing/2014/main" id="{7B7F6E91-8957-47F1-A5EF-36DE5673E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1654" y="3511893"/>
            <a:ext cx="769892" cy="33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C581968-E7D5-4FB6-8ADA-C0853B02C923}"/>
              </a:ext>
            </a:extLst>
          </p:cNvPr>
          <p:cNvCxnSpPr>
            <a:cxnSpLocks/>
          </p:cNvCxnSpPr>
          <p:nvPr/>
        </p:nvCxnSpPr>
        <p:spPr>
          <a:xfrm flipH="1" flipV="1">
            <a:off x="4478855" y="2391536"/>
            <a:ext cx="797445" cy="124890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CBCC416-B04D-4EAD-BCF7-0104B31D74B4}"/>
              </a:ext>
            </a:extLst>
          </p:cNvPr>
          <p:cNvCxnSpPr>
            <a:cxnSpLocks/>
          </p:cNvCxnSpPr>
          <p:nvPr/>
        </p:nvCxnSpPr>
        <p:spPr>
          <a:xfrm>
            <a:off x="5284588" y="3404349"/>
            <a:ext cx="0" cy="45261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0" name="Picture 8">
            <a:extLst>
              <a:ext uri="{FF2B5EF4-FFF2-40B4-BE49-F238E27FC236}">
                <a16:creationId xmlns:a16="http://schemas.microsoft.com/office/drawing/2014/main" id="{226E47E3-38C9-4C8B-9716-0228EB4AD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8484" y="3020280"/>
            <a:ext cx="806551" cy="23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4" descr="Image result for prof scott williams">
            <a:extLst>
              <a:ext uri="{FF2B5EF4-FFF2-40B4-BE49-F238E27FC236}">
                <a16:creationId xmlns:a16="http://schemas.microsoft.com/office/drawing/2014/main" id="{9DC8309A-2E5B-40DA-8F30-9479994F73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6265" y="3949058"/>
            <a:ext cx="322463" cy="380700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0BD31415-25B7-448B-8D82-BFC0ED3800DE}"/>
              </a:ext>
            </a:extLst>
          </p:cNvPr>
          <p:cNvSpPr txBox="1"/>
          <p:nvPr/>
        </p:nvSpPr>
        <p:spPr>
          <a:xfrm>
            <a:off x="4549147" y="3995138"/>
            <a:ext cx="6435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Violet, </a:t>
            </a:r>
            <a:br>
              <a:rPr lang="en-AU" sz="750" b="1" dirty="0">
                <a:solidFill>
                  <a:srgbClr val="7030A0"/>
                </a:solidFill>
                <a:latin typeface="Century Gothic" panose="020B0502020202020204" pitchFamily="34" charset="0"/>
              </a:rPr>
            </a:br>
            <a:r>
              <a:rPr lang="en-AU" sz="7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John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17DA0E8-696F-4B28-B931-A04B4F0BEECA}"/>
              </a:ext>
            </a:extLst>
          </p:cNvPr>
          <p:cNvSpPr txBox="1"/>
          <p:nvPr/>
        </p:nvSpPr>
        <p:spPr>
          <a:xfrm>
            <a:off x="3742578" y="3630658"/>
            <a:ext cx="5749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>
                <a:solidFill>
                  <a:srgbClr val="0070C0"/>
                </a:solidFill>
                <a:latin typeface="Century Gothic" panose="020B0502020202020204" pitchFamily="34" charset="0"/>
              </a:rPr>
              <a:t>Iravani, </a:t>
            </a:r>
            <a:br>
              <a:rPr lang="en-AU" sz="750" b="1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en-AU" sz="75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Amir</a:t>
            </a:r>
          </a:p>
        </p:txBody>
      </p:sp>
      <p:pic>
        <p:nvPicPr>
          <p:cNvPr id="64" name="Picture 20" descr="Image result for dr amir iravani">
            <a:extLst>
              <a:ext uri="{FF2B5EF4-FFF2-40B4-BE49-F238E27FC236}">
                <a16:creationId xmlns:a16="http://schemas.microsoft.com/office/drawing/2014/main" id="{8ED6FF79-57C4-4D1D-86BA-6423C863A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23289" y="3596213"/>
            <a:ext cx="274088" cy="380700"/>
          </a:xfrm>
          <a:prstGeom prst="ellipse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6" descr="Image result for sir charles gairdner hospital logo">
            <a:extLst>
              <a:ext uri="{FF2B5EF4-FFF2-40B4-BE49-F238E27FC236}">
                <a16:creationId xmlns:a16="http://schemas.microsoft.com/office/drawing/2014/main" id="{4FC9ECD8-CE8E-4559-95DB-CF51C42E7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79731" y="638933"/>
            <a:ext cx="1155627" cy="47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385D3B5-5EB9-44DE-B518-6141E0B5F455}"/>
              </a:ext>
            </a:extLst>
          </p:cNvPr>
          <p:cNvCxnSpPr>
            <a:cxnSpLocks/>
          </p:cNvCxnSpPr>
          <p:nvPr/>
        </p:nvCxnSpPr>
        <p:spPr>
          <a:xfrm>
            <a:off x="1185495" y="1036277"/>
            <a:ext cx="0" cy="45261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01034D1-5EAB-491C-85F4-70280DA43D9F}"/>
              </a:ext>
            </a:extLst>
          </p:cNvPr>
          <p:cNvCxnSpPr>
            <a:cxnSpLocks/>
            <a:endCxn id="74" idx="3"/>
          </p:cNvCxnSpPr>
          <p:nvPr/>
        </p:nvCxnSpPr>
        <p:spPr>
          <a:xfrm flipV="1">
            <a:off x="3901649" y="1970152"/>
            <a:ext cx="161921" cy="34373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F1107E0-6A3B-4C0B-8C69-9D7243E143F5}"/>
              </a:ext>
            </a:extLst>
          </p:cNvPr>
          <p:cNvCxnSpPr>
            <a:cxnSpLocks/>
          </p:cNvCxnSpPr>
          <p:nvPr/>
        </p:nvCxnSpPr>
        <p:spPr>
          <a:xfrm>
            <a:off x="3901648" y="2065720"/>
            <a:ext cx="0" cy="45261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9" name="Picture 36">
            <a:extLst>
              <a:ext uri="{FF2B5EF4-FFF2-40B4-BE49-F238E27FC236}">
                <a16:creationId xmlns:a16="http://schemas.microsoft.com/office/drawing/2014/main" id="{22ED0D8E-5842-4757-829F-B1F02B199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63322" y="1435963"/>
            <a:ext cx="346522" cy="381600"/>
          </a:xfrm>
          <a:prstGeom prst="ellipse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2" descr="Ian Kirkwood">
            <a:extLst>
              <a:ext uri="{FF2B5EF4-FFF2-40B4-BE49-F238E27FC236}">
                <a16:creationId xmlns:a16="http://schemas.microsoft.com/office/drawing/2014/main" id="{BE33BB31-52AC-4CE3-BA71-8E4BB49EB7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5652" y="2366509"/>
            <a:ext cx="296584" cy="381600"/>
          </a:xfrm>
          <a:prstGeom prst="ellipse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E4CBC499-1C6B-43FF-817D-3C7F637CDB6F}"/>
              </a:ext>
            </a:extLst>
          </p:cNvPr>
          <p:cNvSpPr txBox="1"/>
          <p:nvPr/>
        </p:nvSpPr>
        <p:spPr>
          <a:xfrm>
            <a:off x="7301412" y="930313"/>
            <a:ext cx="6435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Gedye</a:t>
            </a:r>
            <a:r>
              <a:rPr lang="en-AU" sz="750" b="1" dirty="0">
                <a:solidFill>
                  <a:srgbClr val="00B050"/>
                </a:solidFill>
                <a:latin typeface="Century Gothic" panose="020B0502020202020204" pitchFamily="34" charset="0"/>
              </a:rPr>
              <a:t>, Craig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3CF9B9C-D118-4117-8476-A43B5AAF57F7}"/>
              </a:ext>
            </a:extLst>
          </p:cNvPr>
          <p:cNvSpPr txBox="1"/>
          <p:nvPr/>
        </p:nvSpPr>
        <p:spPr>
          <a:xfrm>
            <a:off x="6465787" y="1483479"/>
            <a:ext cx="6435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>
                <a:solidFill>
                  <a:srgbClr val="0070C0"/>
                </a:solidFill>
                <a:latin typeface="Century Gothic" panose="020B0502020202020204" pitchFamily="34" charset="0"/>
              </a:rPr>
              <a:t>Hsiao, Edward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F00705B-10FA-496C-97C3-1F398FE82E4E}"/>
              </a:ext>
            </a:extLst>
          </p:cNvPr>
          <p:cNvSpPr txBox="1"/>
          <p:nvPr/>
        </p:nvSpPr>
        <p:spPr>
          <a:xfrm>
            <a:off x="1512968" y="1469592"/>
            <a:ext cx="5703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>
                <a:solidFill>
                  <a:srgbClr val="00B050"/>
                </a:solidFill>
                <a:latin typeface="Century Gothic" panose="020B0502020202020204" pitchFamily="34" charset="0"/>
              </a:rPr>
              <a:t>Ng ,</a:t>
            </a:r>
          </a:p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Siobhan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1240D84-56E8-4491-91C3-B6CABE4FED47}"/>
              </a:ext>
            </a:extLst>
          </p:cNvPr>
          <p:cNvSpPr/>
          <p:nvPr/>
        </p:nvSpPr>
        <p:spPr bwMode="auto">
          <a:xfrm>
            <a:off x="4054594" y="1917836"/>
            <a:ext cx="61292" cy="6129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37">
              <a:defRPr/>
            </a:pPr>
            <a:endParaRPr lang="en-AU" sz="750">
              <a:solidFill>
                <a:prstClr val="black"/>
              </a:solidFill>
            </a:endParaRPr>
          </a:p>
        </p:txBody>
      </p:sp>
      <p:pic>
        <p:nvPicPr>
          <p:cNvPr id="75" name="Picture 12" descr="http://ceasar.acems.org.au/images/UOM-Pos3D_S_sm.png">
            <a:extLst>
              <a:ext uri="{FF2B5EF4-FFF2-40B4-BE49-F238E27FC236}">
                <a16:creationId xmlns:a16="http://schemas.microsoft.com/office/drawing/2014/main" id="{7B4449A7-D793-4CF7-8723-BD4687397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5410" y="3282456"/>
            <a:ext cx="286715" cy="29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5D56C7F-4D8A-4422-A11D-0E6C3E06DEFA}"/>
              </a:ext>
            </a:extLst>
          </p:cNvPr>
          <p:cNvCxnSpPr>
            <a:cxnSpLocks/>
          </p:cNvCxnSpPr>
          <p:nvPr/>
        </p:nvCxnSpPr>
        <p:spPr>
          <a:xfrm>
            <a:off x="4613711" y="3062489"/>
            <a:ext cx="0" cy="45261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8DA3D17-AB37-4550-9971-72AC26CF6DD5}"/>
              </a:ext>
            </a:extLst>
          </p:cNvPr>
          <p:cNvCxnSpPr>
            <a:cxnSpLocks/>
          </p:cNvCxnSpPr>
          <p:nvPr/>
        </p:nvCxnSpPr>
        <p:spPr>
          <a:xfrm>
            <a:off x="5286659" y="909154"/>
            <a:ext cx="0" cy="45261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3DE34283-EF9B-47DE-9992-579B11280245}"/>
              </a:ext>
            </a:extLst>
          </p:cNvPr>
          <p:cNvCxnSpPr>
            <a:cxnSpLocks/>
          </p:cNvCxnSpPr>
          <p:nvPr/>
        </p:nvCxnSpPr>
        <p:spPr>
          <a:xfrm>
            <a:off x="5284965" y="1395722"/>
            <a:ext cx="0" cy="45261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7AA7437-4074-4482-A353-58EA18E9CF64}"/>
              </a:ext>
            </a:extLst>
          </p:cNvPr>
          <p:cNvCxnSpPr>
            <a:cxnSpLocks/>
          </p:cNvCxnSpPr>
          <p:nvPr/>
        </p:nvCxnSpPr>
        <p:spPr>
          <a:xfrm>
            <a:off x="2380234" y="703116"/>
            <a:ext cx="0" cy="45261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0" name="Picture 2" descr="Image result for royal brisbane women's&quot;">
            <a:extLst>
              <a:ext uri="{FF2B5EF4-FFF2-40B4-BE49-F238E27FC236}">
                <a16:creationId xmlns:a16="http://schemas.microsoft.com/office/drawing/2014/main" id="{F9438196-B93A-4191-AAD6-445156EF1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8645" y="425465"/>
            <a:ext cx="907488" cy="36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52" descr="Image result for sahmri logo">
            <a:extLst>
              <a:ext uri="{FF2B5EF4-FFF2-40B4-BE49-F238E27FC236}">
                <a16:creationId xmlns:a16="http://schemas.microsoft.com/office/drawing/2014/main" id="{88C11A51-E907-444C-BF60-F477BED26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9490" y="1945127"/>
            <a:ext cx="408235" cy="19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1B29B369-9C60-4B0E-BF5B-1BA799CF310E}"/>
              </a:ext>
            </a:extLst>
          </p:cNvPr>
          <p:cNvSpPr txBox="1"/>
          <p:nvPr/>
        </p:nvSpPr>
        <p:spPr>
          <a:xfrm>
            <a:off x="3513814" y="2404335"/>
            <a:ext cx="7424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>
                <a:solidFill>
                  <a:srgbClr val="0070C0"/>
                </a:solidFill>
                <a:latin typeface="Century Gothic" panose="020B0502020202020204" pitchFamily="34" charset="0"/>
              </a:rPr>
              <a:t>Kirkwood, Ian</a:t>
            </a:r>
          </a:p>
        </p:txBody>
      </p:sp>
      <p:pic>
        <p:nvPicPr>
          <p:cNvPr id="83" name="Picture 56">
            <a:extLst>
              <a:ext uri="{FF2B5EF4-FFF2-40B4-BE49-F238E27FC236}">
                <a16:creationId xmlns:a16="http://schemas.microsoft.com/office/drawing/2014/main" id="{DDC240CE-4A32-4305-B2CA-E50CB4D9C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49" t="8186" r="67065" b="56721"/>
          <a:stretch/>
        </p:blipFill>
        <p:spPr bwMode="auto">
          <a:xfrm>
            <a:off x="4238540" y="3951317"/>
            <a:ext cx="349571" cy="381600"/>
          </a:xfrm>
          <a:prstGeom prst="ellipse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EC7D86E-647A-4386-8EF3-5F9A74A82F39}"/>
              </a:ext>
            </a:extLst>
          </p:cNvPr>
          <p:cNvCxnSpPr>
            <a:cxnSpLocks/>
          </p:cNvCxnSpPr>
          <p:nvPr/>
        </p:nvCxnSpPr>
        <p:spPr>
          <a:xfrm flipH="1">
            <a:off x="5007600" y="696131"/>
            <a:ext cx="282312" cy="86854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E2E2FD3F-D33A-4B48-86B6-44DFB9DCA9A0}"/>
              </a:ext>
            </a:extLst>
          </p:cNvPr>
          <p:cNvCxnSpPr>
            <a:cxnSpLocks/>
          </p:cNvCxnSpPr>
          <p:nvPr/>
        </p:nvCxnSpPr>
        <p:spPr>
          <a:xfrm>
            <a:off x="5286659" y="429522"/>
            <a:ext cx="0" cy="45261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A462B4B-13CD-4B25-9C8D-360FC457359B}"/>
              </a:ext>
            </a:extLst>
          </p:cNvPr>
          <p:cNvCxnSpPr>
            <a:cxnSpLocks/>
          </p:cNvCxnSpPr>
          <p:nvPr/>
        </p:nvCxnSpPr>
        <p:spPr>
          <a:xfrm>
            <a:off x="5284588" y="2874253"/>
            <a:ext cx="0" cy="45261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8EC20A31-1EBA-4294-BCCF-8AC149C3FE92}"/>
              </a:ext>
            </a:extLst>
          </p:cNvPr>
          <p:cNvSpPr txBox="1"/>
          <p:nvPr/>
        </p:nvSpPr>
        <p:spPr>
          <a:xfrm>
            <a:off x="2999744" y="3630658"/>
            <a:ext cx="6760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Sandhu, Shahneen</a:t>
            </a:r>
          </a:p>
        </p:txBody>
      </p:sp>
      <p:pic>
        <p:nvPicPr>
          <p:cNvPr id="97" name="Picture 10" descr="Shahneen Sandhu — ASN Events">
            <a:extLst>
              <a:ext uri="{FF2B5EF4-FFF2-40B4-BE49-F238E27FC236}">
                <a16:creationId xmlns:a16="http://schemas.microsoft.com/office/drawing/2014/main" id="{AD745C4D-CE24-442F-B1EF-9C2C35C2EA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5578" y="3574892"/>
            <a:ext cx="300876" cy="381600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14" descr="Jeffrey GOH | FRACP &amp; Bachelor of Medicine/Bachelor of Surgery ...">
            <a:extLst>
              <a:ext uri="{FF2B5EF4-FFF2-40B4-BE49-F238E27FC236}">
                <a16:creationId xmlns:a16="http://schemas.microsoft.com/office/drawing/2014/main" id="{3A3B9621-1885-4D14-886D-1FFE17193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7725" y="444482"/>
            <a:ext cx="275632" cy="381600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16" descr="Dr Hsiang Tan | Medical Oncologist | Icon Cancer Centre">
            <a:extLst>
              <a:ext uri="{FF2B5EF4-FFF2-40B4-BE49-F238E27FC236}">
                <a16:creationId xmlns:a16="http://schemas.microsoft.com/office/drawing/2014/main" id="{8FE658A7-82E8-4F59-853B-0B5FD98E9F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5653" y="2776285"/>
            <a:ext cx="292823" cy="381600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875534AA-9708-47DD-92E3-145E8D61EDDC}"/>
              </a:ext>
            </a:extLst>
          </p:cNvPr>
          <p:cNvSpPr txBox="1"/>
          <p:nvPr/>
        </p:nvSpPr>
        <p:spPr>
          <a:xfrm>
            <a:off x="6450963" y="476763"/>
            <a:ext cx="6435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>
                <a:solidFill>
                  <a:srgbClr val="00B050"/>
                </a:solidFill>
                <a:latin typeface="Century Gothic" panose="020B0502020202020204" pitchFamily="34" charset="0"/>
              </a:rPr>
              <a:t>Goh, Jeffrey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6FC40839-C2A3-49A7-8623-B8912CC6F1A0}"/>
              </a:ext>
            </a:extLst>
          </p:cNvPr>
          <p:cNvCxnSpPr>
            <a:cxnSpLocks/>
          </p:cNvCxnSpPr>
          <p:nvPr/>
        </p:nvCxnSpPr>
        <p:spPr>
          <a:xfrm>
            <a:off x="5284588" y="1890692"/>
            <a:ext cx="0" cy="45261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FB7BAA26-5678-4669-A57F-B548668FFBA6}"/>
              </a:ext>
            </a:extLst>
          </p:cNvPr>
          <p:cNvSpPr txBox="1"/>
          <p:nvPr/>
        </p:nvSpPr>
        <p:spPr>
          <a:xfrm>
            <a:off x="6459576" y="1954509"/>
            <a:ext cx="6435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>
                <a:solidFill>
                  <a:srgbClr val="00B050"/>
                </a:solidFill>
                <a:latin typeface="Century Gothic" panose="020B0502020202020204" pitchFamily="34" charset="0"/>
              </a:rPr>
              <a:t>Chua, </a:t>
            </a:r>
            <a:br>
              <a:rPr lang="en-AU" sz="750" b="1" dirty="0">
                <a:solidFill>
                  <a:srgbClr val="00B050"/>
                </a:solidFill>
                <a:latin typeface="Century Gothic" panose="020B0502020202020204" pitchFamily="34" charset="0"/>
              </a:rPr>
            </a:br>
            <a:r>
              <a:rPr lang="en-AU" sz="750" b="1" dirty="0">
                <a:solidFill>
                  <a:srgbClr val="00B050"/>
                </a:solidFill>
                <a:latin typeface="Century Gothic" panose="020B0502020202020204" pitchFamily="34" charset="0"/>
              </a:rPr>
              <a:t>Wei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0E7BE13-2C39-4FB9-BE5E-21B938CDC98B}"/>
              </a:ext>
            </a:extLst>
          </p:cNvPr>
          <p:cNvSpPr txBox="1"/>
          <p:nvPr/>
        </p:nvSpPr>
        <p:spPr>
          <a:xfrm>
            <a:off x="7312612" y="1954509"/>
            <a:ext cx="6435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Lin, </a:t>
            </a:r>
            <a:br>
              <a:rPr lang="en-AU" sz="750" b="1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en-AU" sz="750" b="1" dirty="0">
                <a:solidFill>
                  <a:srgbClr val="0070C0"/>
                </a:solidFill>
                <a:latin typeface="Century Gothic" panose="020B0502020202020204" pitchFamily="34" charset="0"/>
              </a:rPr>
              <a:t>Peter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55FD5AB-E4DA-4D8A-B01E-5BFCEB5152F1}"/>
              </a:ext>
            </a:extLst>
          </p:cNvPr>
          <p:cNvSpPr txBox="1"/>
          <p:nvPr/>
        </p:nvSpPr>
        <p:spPr>
          <a:xfrm>
            <a:off x="3530094" y="2828419"/>
            <a:ext cx="6334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>
                <a:solidFill>
                  <a:srgbClr val="00B050"/>
                </a:solidFill>
                <a:latin typeface="Century Gothic" panose="020B0502020202020204" pitchFamily="34" charset="0"/>
              </a:rPr>
              <a:t>Tan, </a:t>
            </a:r>
            <a:br>
              <a:rPr lang="en-AU" sz="750" b="1" dirty="0">
                <a:solidFill>
                  <a:srgbClr val="00B050"/>
                </a:solidFill>
                <a:latin typeface="Century Gothic" panose="020B0502020202020204" pitchFamily="34" charset="0"/>
              </a:rPr>
            </a:br>
            <a:r>
              <a:rPr lang="en-AU" sz="750" b="1" dirty="0">
                <a:solidFill>
                  <a:srgbClr val="00B050"/>
                </a:solidFill>
                <a:latin typeface="Century Gothic" panose="020B0502020202020204" pitchFamily="34" charset="0"/>
              </a:rPr>
              <a:t>Hsiang</a:t>
            </a:r>
          </a:p>
        </p:txBody>
      </p:sp>
      <p:pic>
        <p:nvPicPr>
          <p:cNvPr id="109" name="Picture 28" descr="A/Prof Arun Azad | Peter MacCallum Cancer Centre">
            <a:extLst>
              <a:ext uri="{FF2B5EF4-FFF2-40B4-BE49-F238E27FC236}">
                <a16:creationId xmlns:a16="http://schemas.microsoft.com/office/drawing/2014/main" id="{640B95E3-291D-49B5-B5BB-629FA1A7F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49654" y="4331866"/>
            <a:ext cx="306823" cy="381600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30" descr="dr edmond kwan - Deute">
            <a:extLst>
              <a:ext uri="{FF2B5EF4-FFF2-40B4-BE49-F238E27FC236}">
                <a16:creationId xmlns:a16="http://schemas.microsoft.com/office/drawing/2014/main" id="{524B6631-8738-4D3B-BCA6-A6CF87F1B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5762" y="2938306"/>
            <a:ext cx="288525" cy="381600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2AE85F85-B5B9-4318-BF76-26E21A5C0616}"/>
              </a:ext>
            </a:extLst>
          </p:cNvPr>
          <p:cNvSpPr txBox="1"/>
          <p:nvPr/>
        </p:nvSpPr>
        <p:spPr>
          <a:xfrm>
            <a:off x="6409728" y="2974635"/>
            <a:ext cx="6435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>
                <a:solidFill>
                  <a:srgbClr val="00B050"/>
                </a:solidFill>
                <a:latin typeface="Century Gothic" panose="020B0502020202020204" pitchFamily="34" charset="0"/>
              </a:rPr>
              <a:t>Kwan, </a:t>
            </a:r>
            <a:br>
              <a:rPr lang="en-AU" sz="750" b="1" dirty="0">
                <a:solidFill>
                  <a:srgbClr val="00B050"/>
                </a:solidFill>
                <a:latin typeface="Century Gothic" panose="020B0502020202020204" pitchFamily="34" charset="0"/>
              </a:rPr>
            </a:br>
            <a:r>
              <a:rPr lang="en-AU" sz="75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Ed</a:t>
            </a:r>
          </a:p>
        </p:txBody>
      </p:sp>
      <p:pic>
        <p:nvPicPr>
          <p:cNvPr id="112" name="Picture 32" descr="Invited Speakers » COSA 2019, 12 - 14 November 2019">
            <a:extLst>
              <a:ext uri="{FF2B5EF4-FFF2-40B4-BE49-F238E27FC236}">
                <a16:creationId xmlns:a16="http://schemas.microsoft.com/office/drawing/2014/main" id="{D434357F-66AB-4056-BA36-D6E7DA662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51574" y="3487061"/>
            <a:ext cx="284446" cy="381600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16" descr="Screen Clipping"/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846" y="1428865"/>
            <a:ext cx="342661" cy="381600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E4CBC499-1C6B-43FF-817D-3C7F637CDB6F}"/>
              </a:ext>
            </a:extLst>
          </p:cNvPr>
          <p:cNvSpPr txBox="1"/>
          <p:nvPr/>
        </p:nvSpPr>
        <p:spPr>
          <a:xfrm>
            <a:off x="7301412" y="1482513"/>
            <a:ext cx="7385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Guminski</a:t>
            </a:r>
            <a:r>
              <a:rPr lang="en-AU" sz="750" b="1" dirty="0">
                <a:solidFill>
                  <a:srgbClr val="00B050"/>
                </a:solidFill>
                <a:latin typeface="Century Gothic" panose="020B0502020202020204" pitchFamily="34" charset="0"/>
              </a:rPr>
              <a:t>,</a:t>
            </a:r>
            <a:br>
              <a:rPr lang="en-AU" sz="750" b="1" dirty="0">
                <a:solidFill>
                  <a:srgbClr val="00B050"/>
                </a:solidFill>
                <a:latin typeface="Century Gothic" panose="020B0502020202020204" pitchFamily="34" charset="0"/>
              </a:rPr>
            </a:br>
            <a:r>
              <a:rPr lang="en-AU" sz="75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Alexander</a:t>
            </a:r>
          </a:p>
        </p:txBody>
      </p:sp>
      <p:pic>
        <p:nvPicPr>
          <p:cNvPr id="119" name="Picture 26" descr="Home - St Vincent's Hospital Sydney">
            <a:extLst>
              <a:ext uri="{FF2B5EF4-FFF2-40B4-BE49-F238E27FC236}">
                <a16:creationId xmlns:a16="http://schemas.microsoft.com/office/drawing/2014/main" id="{6D6DE0B2-6787-4B8A-A3E2-E3E443940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9078" y="2439123"/>
            <a:ext cx="1031601" cy="36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8" descr="Dr Louise Emmett (Nuclear Medicine Specialist) - Healthpages.wiki">
            <a:extLst>
              <a:ext uri="{FF2B5EF4-FFF2-40B4-BE49-F238E27FC236}">
                <a16:creationId xmlns:a16="http://schemas.microsoft.com/office/drawing/2014/main" id="{5F058C68-F65F-4B4A-A34B-0A30F74F1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8234" y="2412052"/>
            <a:ext cx="331610" cy="381600"/>
          </a:xfrm>
          <a:prstGeom prst="ellipse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12" descr="Dr Anthony Joshua (Medical Oncologist) - Healthpages.wiki">
            <a:extLst>
              <a:ext uri="{FF2B5EF4-FFF2-40B4-BE49-F238E27FC236}">
                <a16:creationId xmlns:a16="http://schemas.microsoft.com/office/drawing/2014/main" id="{B4908D38-6DF7-4DA5-B192-B52CF798F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4878" y="2417542"/>
            <a:ext cx="323975" cy="381600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6FC40839-C2A3-49A7-8623-B8912CC6F1A0}"/>
              </a:ext>
            </a:extLst>
          </p:cNvPr>
          <p:cNvCxnSpPr>
            <a:cxnSpLocks/>
          </p:cNvCxnSpPr>
          <p:nvPr/>
        </p:nvCxnSpPr>
        <p:spPr>
          <a:xfrm>
            <a:off x="5284588" y="2372288"/>
            <a:ext cx="0" cy="45261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FB7BAA26-5678-4669-A57F-B548668FFBA6}"/>
              </a:ext>
            </a:extLst>
          </p:cNvPr>
          <p:cNvSpPr txBox="1"/>
          <p:nvPr/>
        </p:nvSpPr>
        <p:spPr>
          <a:xfrm>
            <a:off x="6476714" y="2436104"/>
            <a:ext cx="5837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>
                <a:solidFill>
                  <a:srgbClr val="0070C0"/>
                </a:solidFill>
                <a:latin typeface="Century Gothic" panose="020B0502020202020204" pitchFamily="34" charset="0"/>
              </a:rPr>
              <a:t>Emmett, Louise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60E7BE13-2C39-4FB9-BE5E-21B938CDC98B}"/>
              </a:ext>
            </a:extLst>
          </p:cNvPr>
          <p:cNvSpPr txBox="1"/>
          <p:nvPr/>
        </p:nvSpPr>
        <p:spPr>
          <a:xfrm>
            <a:off x="7312612" y="2436105"/>
            <a:ext cx="6435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>
                <a:solidFill>
                  <a:srgbClr val="00B050"/>
                </a:solidFill>
                <a:latin typeface="Century Gothic" panose="020B0502020202020204" pitchFamily="34" charset="0"/>
              </a:rPr>
              <a:t>Joshua, Anthony</a:t>
            </a:r>
          </a:p>
        </p:txBody>
      </p:sp>
      <p:pic>
        <p:nvPicPr>
          <p:cNvPr id="125" name="Picture 6" descr="Digital Wayfinding - Liverpool Hospital - Digital Signage ..."/>
          <p:cNvPicPr>
            <a:picLocks noChangeAspect="1" noChangeArrowheads="1"/>
          </p:cNvPicPr>
          <p:nvPr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90" b="29710"/>
          <a:stretch/>
        </p:blipFill>
        <p:spPr bwMode="auto">
          <a:xfrm>
            <a:off x="5318348" y="2003186"/>
            <a:ext cx="876477" cy="22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8" descr="2019 Annual Meeting and international Symposium of The Society of ..."/>
          <p:cNvPicPr>
            <a:picLocks noChangeAspect="1" noChangeArrowheads="1"/>
          </p:cNvPicPr>
          <p:nvPr/>
        </p:nvPicPr>
        <p:blipFill rotWithShape="1"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91822" y="1928846"/>
            <a:ext cx="308364" cy="381600"/>
          </a:xfrm>
          <a:prstGeom prst="ellipse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40" cstate="email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455" y="2191469"/>
            <a:ext cx="354864" cy="381600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AF00705B-10FA-496C-97C3-1F398FE82E4E}"/>
              </a:ext>
            </a:extLst>
          </p:cNvPr>
          <p:cNvSpPr txBox="1"/>
          <p:nvPr/>
        </p:nvSpPr>
        <p:spPr>
          <a:xfrm>
            <a:off x="1455825" y="2233933"/>
            <a:ext cx="7527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McDonald,</a:t>
            </a:r>
            <a:br>
              <a:rPr lang="en-AU" sz="750" b="1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en-AU" sz="750" b="1" dirty="0">
                <a:solidFill>
                  <a:srgbClr val="0070C0"/>
                </a:solidFill>
                <a:latin typeface="Century Gothic" panose="020B0502020202020204" pitchFamily="34" charset="0"/>
              </a:rPr>
              <a:t>Bill</a:t>
            </a:r>
          </a:p>
        </p:txBody>
      </p:sp>
      <p:pic>
        <p:nvPicPr>
          <p:cNvPr id="129" name="Picture 10" descr="Professor Andrew Redfern - Harry Perkins Institute of Medical Research"/>
          <p:cNvPicPr>
            <a:picLocks noChangeAspect="1" noChangeArrowheads="1"/>
          </p:cNvPicPr>
          <p:nvPr/>
        </p:nvPicPr>
        <p:blipFill rotWithShape="1"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3235" y="2604641"/>
            <a:ext cx="327104" cy="381600"/>
          </a:xfrm>
          <a:prstGeom prst="ellipse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AF00705B-10FA-496C-97C3-1F398FE82E4E}"/>
              </a:ext>
            </a:extLst>
          </p:cNvPr>
          <p:cNvSpPr txBox="1"/>
          <p:nvPr/>
        </p:nvSpPr>
        <p:spPr>
          <a:xfrm>
            <a:off x="1455825" y="2630098"/>
            <a:ext cx="6984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>
                <a:solidFill>
                  <a:srgbClr val="00B050"/>
                </a:solidFill>
                <a:latin typeface="Century Gothic" panose="020B0502020202020204" pitchFamily="34" charset="0"/>
              </a:rPr>
              <a:t>Redfern, Andrew</a:t>
            </a:r>
          </a:p>
        </p:txBody>
      </p:sp>
      <p:pic>
        <p:nvPicPr>
          <p:cNvPr id="131" name="Picture 130" descr="Screen Clipping"/>
          <p:cNvPicPr>
            <a:picLocks noChangeAspect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725" y="3486272"/>
            <a:ext cx="280402" cy="381600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8A10BC16-0A29-4C1B-B436-97C65941F8E4}"/>
              </a:ext>
            </a:extLst>
          </p:cNvPr>
          <p:cNvSpPr txBox="1"/>
          <p:nvPr/>
        </p:nvSpPr>
        <p:spPr>
          <a:xfrm>
            <a:off x="7210688" y="3514529"/>
            <a:ext cx="7323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>
                <a:solidFill>
                  <a:srgbClr val="0070C0"/>
                </a:solidFill>
                <a:latin typeface="Century Gothic" panose="020B0502020202020204" pitchFamily="34" charset="0"/>
              </a:rPr>
              <a:t>Scott, Andrew</a:t>
            </a:r>
          </a:p>
        </p:txBody>
      </p:sp>
      <p:sp>
        <p:nvSpPr>
          <p:cNvPr id="134" name="Oval 133"/>
          <p:cNvSpPr/>
          <p:nvPr/>
        </p:nvSpPr>
        <p:spPr>
          <a:xfrm>
            <a:off x="1302262" y="1532420"/>
            <a:ext cx="216402" cy="238929"/>
          </a:xfrm>
          <a:prstGeom prst="ellipse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75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21DBD368-3F8A-4DBA-B020-8C5F33659594}"/>
              </a:ext>
            </a:extLst>
          </p:cNvPr>
          <p:cNvCxnSpPr>
            <a:cxnSpLocks/>
            <a:endCxn id="16" idx="5"/>
          </p:cNvCxnSpPr>
          <p:nvPr/>
        </p:nvCxnSpPr>
        <p:spPr>
          <a:xfrm flipH="1" flipV="1">
            <a:off x="4814334" y="1993127"/>
            <a:ext cx="460276" cy="13297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6" name="Oval 135">
            <a:extLst>
              <a:ext uri="{FF2B5EF4-FFF2-40B4-BE49-F238E27FC236}">
                <a16:creationId xmlns:a16="http://schemas.microsoft.com/office/drawing/2014/main" id="{47727483-A7EE-4A08-9568-B82EF1805E4C}"/>
              </a:ext>
            </a:extLst>
          </p:cNvPr>
          <p:cNvSpPr/>
          <p:nvPr/>
        </p:nvSpPr>
        <p:spPr bwMode="auto">
          <a:xfrm>
            <a:off x="4863658" y="1846834"/>
            <a:ext cx="61292" cy="6129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37">
              <a:defRPr/>
            </a:pPr>
            <a:endParaRPr lang="en-AU" sz="750">
              <a:solidFill>
                <a:prstClr val="black"/>
              </a:solidFill>
            </a:endParaRPr>
          </a:p>
        </p:txBody>
      </p:sp>
      <p:pic>
        <p:nvPicPr>
          <p:cNvPr id="137" name="Picture 2"/>
          <p:cNvPicPr>
            <a:picLocks noChangeAspect="1" noChangeArrowheads="1"/>
          </p:cNvPicPr>
          <p:nvPr/>
        </p:nvPicPr>
        <p:blipFill rotWithShape="1"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7296" y="1460852"/>
            <a:ext cx="339795" cy="381600"/>
          </a:xfrm>
          <a:prstGeom prst="ellipse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1822" y="917705"/>
            <a:ext cx="346909" cy="381600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874" y="3949058"/>
            <a:ext cx="336401" cy="380700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7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86BB1EA6-6978-40AE-B2B7-5A292FAD17B3}"/>
              </a:ext>
            </a:extLst>
          </p:cNvPr>
          <p:cNvPicPr>
            <a:picLocks noChangeAspect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7725" y="1930227"/>
            <a:ext cx="319579" cy="380700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37" name="Picture 30" descr="Image result for dr colin tang perth">
            <a:extLst>
              <a:ext uri="{FF2B5EF4-FFF2-40B4-BE49-F238E27FC236}">
                <a16:creationId xmlns:a16="http://schemas.microsoft.com/office/drawing/2014/main" id="{A7A1898A-D2B4-4B83-B1AA-2FDB13FAF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134" y="1820769"/>
            <a:ext cx="291752" cy="380700"/>
          </a:xfrm>
          <a:prstGeom prst="ellipse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193F93A7-3A56-423A-85F1-25AF05CF99EA}"/>
              </a:ext>
            </a:extLst>
          </p:cNvPr>
          <p:cNvSpPr txBox="1"/>
          <p:nvPr/>
        </p:nvSpPr>
        <p:spPr>
          <a:xfrm>
            <a:off x="1484153" y="1878081"/>
            <a:ext cx="5773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7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Tang, Colin</a:t>
            </a:r>
          </a:p>
        </p:txBody>
      </p:sp>
      <p:pic>
        <p:nvPicPr>
          <p:cNvPr id="89" name="Picture 44" descr="Professor Dickon Hayne">
            <a:extLst>
              <a:ext uri="{FF2B5EF4-FFF2-40B4-BE49-F238E27FC236}">
                <a16:creationId xmlns:a16="http://schemas.microsoft.com/office/drawing/2014/main" id="{EC338564-4EDB-4AB4-AA53-5A0C3C48F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189"/>
          <a:stretch/>
        </p:blipFill>
        <p:spPr bwMode="auto">
          <a:xfrm>
            <a:off x="1204174" y="2992841"/>
            <a:ext cx="283346" cy="380700"/>
          </a:xfrm>
          <a:prstGeom prst="ellipse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919A86D3-A618-4E1C-BCC9-9C90202A4416}"/>
              </a:ext>
            </a:extLst>
          </p:cNvPr>
          <p:cNvSpPr txBox="1"/>
          <p:nvPr/>
        </p:nvSpPr>
        <p:spPr>
          <a:xfrm>
            <a:off x="1441457" y="3045464"/>
            <a:ext cx="5124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7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Hayne, Dickon</a:t>
            </a:r>
          </a:p>
        </p:txBody>
      </p:sp>
      <p:pic>
        <p:nvPicPr>
          <p:cNvPr id="142" name="Picture 141" descr="Screen Clipping">
            <a:extLst>
              <a:ext uri="{FF2B5EF4-FFF2-40B4-BE49-F238E27FC236}">
                <a16:creationId xmlns:a16="http://schemas.microsoft.com/office/drawing/2014/main" id="{37ADA8D4-99E9-4AD1-BF4E-A6EDD0094058}"/>
              </a:ext>
            </a:extLst>
          </p:cNvPr>
          <p:cNvPicPr>
            <a:picLocks noChangeAspect="1"/>
          </p:cNvPicPr>
          <p:nvPr/>
        </p:nvPicPr>
        <p:blipFill>
          <a:blip r:embed="rId5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36" y="4458003"/>
            <a:ext cx="694619" cy="261712"/>
          </a:xfrm>
          <a:prstGeom prst="rect">
            <a:avLst/>
          </a:prstGeom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AA1FA94F-4D5E-4F51-85F3-9FAC0FBB9930}"/>
              </a:ext>
            </a:extLst>
          </p:cNvPr>
          <p:cNvCxnSpPr>
            <a:cxnSpLocks/>
          </p:cNvCxnSpPr>
          <p:nvPr/>
        </p:nvCxnSpPr>
        <p:spPr>
          <a:xfrm>
            <a:off x="1162757" y="4409369"/>
            <a:ext cx="0" cy="33946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C948EA80-BEF1-446B-8C4F-00FBF18A53A5}"/>
              </a:ext>
            </a:extLst>
          </p:cNvPr>
          <p:cNvSpPr txBox="1"/>
          <p:nvPr/>
        </p:nvSpPr>
        <p:spPr>
          <a:xfrm>
            <a:off x="1454040" y="4461739"/>
            <a:ext cx="86582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750" b="1" dirty="0">
                <a:solidFill>
                  <a:srgbClr val="113468">
                    <a:lumMod val="50000"/>
                  </a:srgbClr>
                </a:solidFill>
                <a:latin typeface="Century Gothic" panose="020B0502020202020204" pitchFamily="34" charset="0"/>
              </a:rPr>
              <a:t>De Abreu Lourenco, Richard</a:t>
            </a:r>
          </a:p>
        </p:txBody>
      </p:sp>
      <p:pic>
        <p:nvPicPr>
          <p:cNvPr id="145" name="Picture 4" descr="Richard De Abreu Lourenco">
            <a:extLst>
              <a:ext uri="{FF2B5EF4-FFF2-40B4-BE49-F238E27FC236}">
                <a16:creationId xmlns:a16="http://schemas.microsoft.com/office/drawing/2014/main" id="{F955C70C-3A5C-4CD6-9E71-1160B0996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8428" y="4461739"/>
            <a:ext cx="326073" cy="380700"/>
          </a:xfrm>
          <a:prstGeom prst="ellipse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10369015-175E-4401-BCA4-C7E060CC5575}"/>
              </a:ext>
            </a:extLst>
          </p:cNvPr>
          <p:cNvPicPr>
            <a:picLocks noChangeAspect="1"/>
          </p:cNvPicPr>
          <p:nvPr/>
        </p:nvPicPr>
        <p:blipFill rotWithShape="1">
          <a:blip r:embed="rId5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5449" y="4599369"/>
            <a:ext cx="519123" cy="294000"/>
          </a:xfrm>
          <a:prstGeom prst="rect">
            <a:avLst/>
          </a:prstGeom>
        </p:spPr>
      </p:pic>
      <p:pic>
        <p:nvPicPr>
          <p:cNvPr id="113" name="Picture 46" descr="Image result for dr Emma Link">
            <a:extLst>
              <a:ext uri="{FF2B5EF4-FFF2-40B4-BE49-F238E27FC236}">
                <a16:creationId xmlns:a16="http://schemas.microsoft.com/office/drawing/2014/main" id="{083EF399-6D8F-4735-B2E1-9EB0B4825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15484" y="4568741"/>
            <a:ext cx="289588" cy="380700"/>
          </a:xfrm>
          <a:prstGeom prst="ellipse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B92E83F2-0D2B-4F8D-98EC-C6C0637F7181}"/>
              </a:ext>
            </a:extLst>
          </p:cNvPr>
          <p:cNvSpPr txBox="1"/>
          <p:nvPr/>
        </p:nvSpPr>
        <p:spPr>
          <a:xfrm>
            <a:off x="6151376" y="4598755"/>
            <a:ext cx="5063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750" b="1" dirty="0">
                <a:solidFill>
                  <a:srgbClr val="113468">
                    <a:lumMod val="50000"/>
                  </a:srgbClr>
                </a:solidFill>
                <a:latin typeface="Century Gothic" panose="020B0502020202020204" pitchFamily="34" charset="0"/>
              </a:rPr>
              <a:t>Link, Emma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4896BC4-4DFF-4DE5-BC82-1944C0605AFF}"/>
              </a:ext>
            </a:extLst>
          </p:cNvPr>
          <p:cNvSpPr txBox="1"/>
          <p:nvPr/>
        </p:nvSpPr>
        <p:spPr>
          <a:xfrm>
            <a:off x="4513644" y="3654713"/>
            <a:ext cx="6200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7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Murphy, </a:t>
            </a:r>
            <a:br>
              <a:rPr lang="en-AU" sz="750" b="1" dirty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r>
              <a:rPr lang="en-AU" sz="7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Declan</a:t>
            </a:r>
          </a:p>
        </p:txBody>
      </p:sp>
      <p:pic>
        <p:nvPicPr>
          <p:cNvPr id="154" name="Picture 12" descr="Image result for prof declan murphy">
            <a:extLst>
              <a:ext uri="{FF2B5EF4-FFF2-40B4-BE49-F238E27FC236}">
                <a16:creationId xmlns:a16="http://schemas.microsoft.com/office/drawing/2014/main" id="{78A003FE-7377-4F22-ACC5-E1F29F16E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6309" y="3589649"/>
            <a:ext cx="304559" cy="380700"/>
          </a:xfrm>
          <a:prstGeom prst="ellipse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40" descr="Image result for michelle nottage radiologist/nuclear medicine physician">
            <a:extLst>
              <a:ext uri="{FF2B5EF4-FFF2-40B4-BE49-F238E27FC236}">
                <a16:creationId xmlns:a16="http://schemas.microsoft.com/office/drawing/2014/main" id="{2C974921-2757-4205-8810-0C0EABC11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2215" y="2368010"/>
            <a:ext cx="325356" cy="380700"/>
          </a:xfrm>
          <a:prstGeom prst="ellipse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id="{5B636F17-AA7E-47C7-8191-D348CC8C6A90}"/>
              </a:ext>
            </a:extLst>
          </p:cNvPr>
          <p:cNvSpPr txBox="1"/>
          <p:nvPr/>
        </p:nvSpPr>
        <p:spPr>
          <a:xfrm>
            <a:off x="2718997" y="2422236"/>
            <a:ext cx="6692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750" b="1" dirty="0">
                <a:solidFill>
                  <a:srgbClr val="0070C0"/>
                </a:solidFill>
                <a:latin typeface="Century Gothic" panose="020B0502020202020204" pitchFamily="34" charset="0"/>
              </a:rPr>
              <a:t>Nottage, Michelle</a:t>
            </a:r>
          </a:p>
        </p:txBody>
      </p:sp>
      <p:pic>
        <p:nvPicPr>
          <p:cNvPr id="160" name="Picture 60" descr="Image result for peter sutherland adelaide">
            <a:extLst>
              <a:ext uri="{FF2B5EF4-FFF2-40B4-BE49-F238E27FC236}">
                <a16:creationId xmlns:a16="http://schemas.microsoft.com/office/drawing/2014/main" id="{0C15C7A5-A4C3-4611-9C1E-19965421B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0784" y="2821530"/>
            <a:ext cx="276314" cy="380700"/>
          </a:xfrm>
          <a:prstGeom prst="ellipse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TextBox 161">
            <a:extLst>
              <a:ext uri="{FF2B5EF4-FFF2-40B4-BE49-F238E27FC236}">
                <a16:creationId xmlns:a16="http://schemas.microsoft.com/office/drawing/2014/main" id="{E80405C9-5B86-41C3-971D-0BEB7964D20E}"/>
              </a:ext>
            </a:extLst>
          </p:cNvPr>
          <p:cNvSpPr txBox="1"/>
          <p:nvPr/>
        </p:nvSpPr>
        <p:spPr>
          <a:xfrm>
            <a:off x="2695141" y="2793652"/>
            <a:ext cx="7667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7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Sutherland, Peter</a:t>
            </a:r>
          </a:p>
        </p:txBody>
      </p:sp>
      <p:pic>
        <p:nvPicPr>
          <p:cNvPr id="164" name="Picture 54" descr="Image result for shankar siva">
            <a:extLst>
              <a:ext uri="{FF2B5EF4-FFF2-40B4-BE49-F238E27FC236}">
                <a16:creationId xmlns:a16="http://schemas.microsoft.com/office/drawing/2014/main" id="{C1635166-906C-4AA3-8521-790290DD9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2270" y="4338980"/>
            <a:ext cx="289547" cy="380700"/>
          </a:xfrm>
          <a:prstGeom prst="ellipse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5EB83877-DD1B-4CB8-AAFE-6EAE0D38EA18}"/>
              </a:ext>
            </a:extLst>
          </p:cNvPr>
          <p:cNvSpPr txBox="1"/>
          <p:nvPr/>
        </p:nvSpPr>
        <p:spPr>
          <a:xfrm>
            <a:off x="3736212" y="4369233"/>
            <a:ext cx="6096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750" b="1" dirty="0">
                <a:solidFill>
                  <a:srgbClr val="113468"/>
                </a:solidFill>
                <a:latin typeface="Century Gothic" panose="020B0502020202020204" pitchFamily="34" charset="0"/>
              </a:rPr>
              <a:t>Siva, Shankar</a:t>
            </a:r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E085A0DE-CDF7-40FF-A950-BDE49707C6A6}"/>
              </a:ext>
            </a:extLst>
          </p:cNvPr>
          <p:cNvCxnSpPr>
            <a:cxnSpLocks/>
            <a:stCxn id="20" idx="1"/>
          </p:cNvCxnSpPr>
          <p:nvPr/>
        </p:nvCxnSpPr>
        <p:spPr>
          <a:xfrm>
            <a:off x="4442655" y="2322856"/>
            <a:ext cx="1002773" cy="183748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68" name="Picture 10" descr="Image result for st vincent's hospital melbourne logo">
            <a:extLst>
              <a:ext uri="{FF2B5EF4-FFF2-40B4-BE49-F238E27FC236}">
                <a16:creationId xmlns:a16="http://schemas.microsoft.com/office/drawing/2014/main" id="{B8F461BB-56F2-4FFB-9669-001070BF8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9218" y="4012518"/>
            <a:ext cx="577419" cy="24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A2689D98-4BE1-4A34-86DB-2DEC7EE448FF}"/>
              </a:ext>
            </a:extLst>
          </p:cNvPr>
          <p:cNvCxnSpPr>
            <a:cxnSpLocks/>
          </p:cNvCxnSpPr>
          <p:nvPr/>
        </p:nvCxnSpPr>
        <p:spPr>
          <a:xfrm>
            <a:off x="5440851" y="3936918"/>
            <a:ext cx="0" cy="33946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70" name="Picture 22" descr="Kim250bdr">
            <a:extLst>
              <a:ext uri="{FF2B5EF4-FFF2-40B4-BE49-F238E27FC236}">
                <a16:creationId xmlns:a16="http://schemas.microsoft.com/office/drawing/2014/main" id="{2A7104EC-64E1-4A4C-8069-8B4E314523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50030" y="4011875"/>
            <a:ext cx="277425" cy="339464"/>
          </a:xfrm>
          <a:prstGeom prst="ellipse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" name="TextBox 170">
            <a:extLst>
              <a:ext uri="{FF2B5EF4-FFF2-40B4-BE49-F238E27FC236}">
                <a16:creationId xmlns:a16="http://schemas.microsoft.com/office/drawing/2014/main" id="{129A3941-9167-4440-902C-FAD24C52B596}"/>
              </a:ext>
            </a:extLst>
          </p:cNvPr>
          <p:cNvSpPr txBox="1"/>
          <p:nvPr/>
        </p:nvSpPr>
        <p:spPr>
          <a:xfrm>
            <a:off x="6307833" y="4069648"/>
            <a:ext cx="7690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75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Taubman, Kim</a:t>
            </a:r>
          </a:p>
        </p:txBody>
      </p:sp>
      <p:pic>
        <p:nvPicPr>
          <p:cNvPr id="172" name="Picture 24" descr="Ming">
            <a:extLst>
              <a:ext uri="{FF2B5EF4-FFF2-40B4-BE49-F238E27FC236}">
                <a16:creationId xmlns:a16="http://schemas.microsoft.com/office/drawing/2014/main" id="{CB2946A1-C081-46C3-9FCD-989ABA31EF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62242" y="3990046"/>
            <a:ext cx="261197" cy="356030"/>
          </a:xfrm>
          <a:prstGeom prst="ellipse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" name="TextBox 172">
            <a:extLst>
              <a:ext uri="{FF2B5EF4-FFF2-40B4-BE49-F238E27FC236}">
                <a16:creationId xmlns:a16="http://schemas.microsoft.com/office/drawing/2014/main" id="{0D7052A5-1344-4AEC-BF4B-2932625E6316}"/>
              </a:ext>
            </a:extLst>
          </p:cNvPr>
          <p:cNvSpPr txBox="1"/>
          <p:nvPr/>
        </p:nvSpPr>
        <p:spPr>
          <a:xfrm>
            <a:off x="7214515" y="4068211"/>
            <a:ext cx="6405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7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Wong, </a:t>
            </a:r>
            <a:br>
              <a:rPr lang="en-AU" sz="750" b="1" dirty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r>
              <a:rPr lang="en-AU" sz="7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Lih-Ming</a:t>
            </a:r>
          </a:p>
        </p:txBody>
      </p:sp>
      <p:pic>
        <p:nvPicPr>
          <p:cNvPr id="175" name="Picture 48" descr="Image result for dr nathan laurentschak urology">
            <a:extLst>
              <a:ext uri="{FF2B5EF4-FFF2-40B4-BE49-F238E27FC236}">
                <a16:creationId xmlns:a16="http://schemas.microsoft.com/office/drawing/2014/main" id="{DF02B13E-9923-4572-8AC8-3835AC8A4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57941" y="4381472"/>
            <a:ext cx="266839" cy="380700"/>
          </a:xfrm>
          <a:prstGeom prst="ellipse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" name="TextBox 176">
            <a:extLst>
              <a:ext uri="{FF2B5EF4-FFF2-40B4-BE49-F238E27FC236}">
                <a16:creationId xmlns:a16="http://schemas.microsoft.com/office/drawing/2014/main" id="{4947A676-4B2E-4122-B685-64E37C3A2536}"/>
              </a:ext>
            </a:extLst>
          </p:cNvPr>
          <p:cNvSpPr txBox="1"/>
          <p:nvPr/>
        </p:nvSpPr>
        <p:spPr>
          <a:xfrm>
            <a:off x="4529471" y="4440632"/>
            <a:ext cx="8834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7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Lawrentschuk, Nathan</a:t>
            </a:r>
          </a:p>
        </p:txBody>
      </p:sp>
      <p:pic>
        <p:nvPicPr>
          <p:cNvPr id="179" name="Picture 4" descr="Image result for mark frydenberg">
            <a:extLst>
              <a:ext uri="{FF2B5EF4-FFF2-40B4-BE49-F238E27FC236}">
                <a16:creationId xmlns:a16="http://schemas.microsoft.com/office/drawing/2014/main" id="{3BABDA3B-F97A-4E39-8F0B-7624115A3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21108" y="2959383"/>
            <a:ext cx="274046" cy="364105"/>
          </a:xfrm>
          <a:prstGeom prst="ellipse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id="{2BD0FDDA-7A17-4FE1-BA9D-34CE5725BBAB}"/>
              </a:ext>
            </a:extLst>
          </p:cNvPr>
          <p:cNvSpPr txBox="1"/>
          <p:nvPr/>
        </p:nvSpPr>
        <p:spPr>
          <a:xfrm>
            <a:off x="7145580" y="3004102"/>
            <a:ext cx="749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7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Frydenberg, Mark</a:t>
            </a:r>
          </a:p>
        </p:txBody>
      </p:sp>
      <p:pic>
        <p:nvPicPr>
          <p:cNvPr id="219" name="Picture 32" descr="Image result for dr ian Vela">
            <a:extLst>
              <a:ext uri="{FF2B5EF4-FFF2-40B4-BE49-F238E27FC236}">
                <a16:creationId xmlns:a16="http://schemas.microsoft.com/office/drawing/2014/main" id="{1AEB66B6-3C90-4041-904B-2B0EE5024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5055" y="450326"/>
            <a:ext cx="380700" cy="380700"/>
          </a:xfrm>
          <a:prstGeom prst="ellipse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" name="Picture 34" descr="Image result for Jarad M Martin radiation">
            <a:extLst>
              <a:ext uri="{FF2B5EF4-FFF2-40B4-BE49-F238E27FC236}">
                <a16:creationId xmlns:a16="http://schemas.microsoft.com/office/drawing/2014/main" id="{019BC7C5-338C-423C-8D8F-4AF450734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98871" y="920127"/>
            <a:ext cx="277343" cy="380700"/>
          </a:xfrm>
          <a:prstGeom prst="ellipse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" name="Picture 38" descr="Image result for a/prof Paul Roach">
            <a:extLst>
              <a:ext uri="{FF2B5EF4-FFF2-40B4-BE49-F238E27FC236}">
                <a16:creationId xmlns:a16="http://schemas.microsoft.com/office/drawing/2014/main" id="{B1CB56CE-9AA8-4DDB-A700-90E63E6D2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17222" y="1421105"/>
            <a:ext cx="256366" cy="380700"/>
          </a:xfrm>
          <a:prstGeom prst="ellipse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" name="TextBox 224">
            <a:extLst>
              <a:ext uri="{FF2B5EF4-FFF2-40B4-BE49-F238E27FC236}">
                <a16:creationId xmlns:a16="http://schemas.microsoft.com/office/drawing/2014/main" id="{E8BB4BAF-CBCC-44D1-807D-FBF95CF2EBB5}"/>
              </a:ext>
            </a:extLst>
          </p:cNvPr>
          <p:cNvSpPr txBox="1"/>
          <p:nvPr/>
        </p:nvSpPr>
        <p:spPr>
          <a:xfrm>
            <a:off x="8155103" y="976343"/>
            <a:ext cx="6435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7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Martin, </a:t>
            </a:r>
            <a:r>
              <a:rPr lang="en-AU" sz="75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Jarad</a:t>
            </a:r>
            <a:endParaRPr lang="en-AU" sz="75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55FE310A-E42D-41F5-AAEF-B699D5DBB6B4}"/>
              </a:ext>
            </a:extLst>
          </p:cNvPr>
          <p:cNvSpPr txBox="1"/>
          <p:nvPr/>
        </p:nvSpPr>
        <p:spPr>
          <a:xfrm>
            <a:off x="8173588" y="1469592"/>
            <a:ext cx="6087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750" b="1" dirty="0">
                <a:solidFill>
                  <a:srgbClr val="0070C0"/>
                </a:solidFill>
                <a:latin typeface="Century Gothic" panose="020B0502020202020204" pitchFamily="34" charset="0"/>
              </a:rPr>
              <a:t>Roach, Paul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2ACDE105-185C-404C-AB31-C8D745DF384A}"/>
              </a:ext>
            </a:extLst>
          </p:cNvPr>
          <p:cNvSpPr txBox="1"/>
          <p:nvPr/>
        </p:nvSpPr>
        <p:spPr>
          <a:xfrm>
            <a:off x="8155103" y="489601"/>
            <a:ext cx="4826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7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Vela, </a:t>
            </a:r>
            <a:br>
              <a:rPr lang="en-AU" sz="750" b="1" dirty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r>
              <a:rPr lang="en-AU" sz="7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Ian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285F0232-A1CC-4DA8-8A61-CD93A5928DF2}"/>
              </a:ext>
            </a:extLst>
          </p:cNvPr>
          <p:cNvSpPr txBox="1"/>
          <p:nvPr/>
        </p:nvSpPr>
        <p:spPr>
          <a:xfrm>
            <a:off x="7324466" y="4580005"/>
            <a:ext cx="7068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75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Stockler, Martin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8DBE10F5-F33A-4535-9C8F-E840FDC82070}"/>
              </a:ext>
            </a:extLst>
          </p:cNvPr>
          <p:cNvSpPr txBox="1"/>
          <p:nvPr/>
        </p:nvSpPr>
        <p:spPr>
          <a:xfrm>
            <a:off x="8067635" y="4591544"/>
            <a:ext cx="6195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750" b="1" dirty="0">
                <a:solidFill>
                  <a:srgbClr val="113468">
                    <a:lumMod val="50000"/>
                  </a:srgbClr>
                </a:solidFill>
                <a:latin typeface="Century Gothic" panose="020B0502020202020204" pitchFamily="34" charset="0"/>
              </a:rPr>
              <a:t>Martin, Andrew</a:t>
            </a:r>
          </a:p>
        </p:txBody>
      </p:sp>
      <p:pic>
        <p:nvPicPr>
          <p:cNvPr id="233" name="Picture 2" descr="NHMRC Clinical Trials Centre Oncology Program - Home | Facebook">
            <a:extLst>
              <a:ext uri="{FF2B5EF4-FFF2-40B4-BE49-F238E27FC236}">
                <a16:creationId xmlns:a16="http://schemas.microsoft.com/office/drawing/2014/main" id="{37C1BA6C-AE19-487E-B003-0605BBA6C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6749" y="4555333"/>
            <a:ext cx="351272" cy="35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" name="Picture 4" descr="NHMRC Clinical Trial Centre | Improving Health Outcomes">
            <a:extLst>
              <a:ext uri="{FF2B5EF4-FFF2-40B4-BE49-F238E27FC236}">
                <a16:creationId xmlns:a16="http://schemas.microsoft.com/office/drawing/2014/main" id="{F285B85E-F50D-4A01-9A9B-73C6DAC91E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2404" y="4556738"/>
            <a:ext cx="338357" cy="381600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" name="Picture 6" descr="NHMRC Clinical Trial Centre | Improving Health Outcomes">
            <a:extLst>
              <a:ext uri="{FF2B5EF4-FFF2-40B4-BE49-F238E27FC236}">
                <a16:creationId xmlns:a16="http://schemas.microsoft.com/office/drawing/2014/main" id="{998B137A-5150-4027-BC5E-06939D6809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62561" y="4562235"/>
            <a:ext cx="312937" cy="381600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00A22192-470F-4B8C-8C22-DCE6E1AC7047}"/>
              </a:ext>
            </a:extLst>
          </p:cNvPr>
          <p:cNvCxnSpPr>
            <a:cxnSpLocks/>
          </p:cNvCxnSpPr>
          <p:nvPr/>
        </p:nvCxnSpPr>
        <p:spPr>
          <a:xfrm>
            <a:off x="5914550" y="4514583"/>
            <a:ext cx="0" cy="45261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48BB5DB3-7E7D-47F4-AFAA-E822864F5030}"/>
              </a:ext>
            </a:extLst>
          </p:cNvPr>
          <p:cNvCxnSpPr>
            <a:cxnSpLocks/>
          </p:cNvCxnSpPr>
          <p:nvPr/>
        </p:nvCxnSpPr>
        <p:spPr>
          <a:xfrm>
            <a:off x="7039387" y="4514583"/>
            <a:ext cx="0" cy="45261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9" name="Rectangle 248">
            <a:extLst>
              <a:ext uri="{FF2B5EF4-FFF2-40B4-BE49-F238E27FC236}">
                <a16:creationId xmlns:a16="http://schemas.microsoft.com/office/drawing/2014/main" id="{0422C69A-1666-4A2A-842E-645C32D3B189}"/>
              </a:ext>
            </a:extLst>
          </p:cNvPr>
          <p:cNvSpPr/>
          <p:nvPr/>
        </p:nvSpPr>
        <p:spPr>
          <a:xfrm>
            <a:off x="4162226" y="133329"/>
            <a:ext cx="195756" cy="17612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240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7A7C25CA-34AD-4071-8346-887875AB0038}"/>
              </a:ext>
            </a:extLst>
          </p:cNvPr>
          <p:cNvSpPr txBox="1"/>
          <p:nvPr/>
        </p:nvSpPr>
        <p:spPr>
          <a:xfrm>
            <a:off x="4345854" y="61457"/>
            <a:ext cx="75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9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n</a:t>
            </a:r>
            <a:r>
              <a:rPr lang="en-AU" sz="9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uclear</a:t>
            </a:r>
            <a:r>
              <a:rPr lang="en-AU" sz="9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medicine</a:t>
            </a:r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8328F99B-A30C-4525-BB2D-C942D885D952}"/>
              </a:ext>
            </a:extLst>
          </p:cNvPr>
          <p:cNvSpPr/>
          <p:nvPr/>
        </p:nvSpPr>
        <p:spPr>
          <a:xfrm>
            <a:off x="5138925" y="133329"/>
            <a:ext cx="195756" cy="17612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240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48A801ED-6566-434A-BB6D-042891DA04C4}"/>
              </a:ext>
            </a:extLst>
          </p:cNvPr>
          <p:cNvSpPr txBox="1"/>
          <p:nvPr/>
        </p:nvSpPr>
        <p:spPr>
          <a:xfrm>
            <a:off x="5326578" y="61457"/>
            <a:ext cx="6805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medical oncology</a:t>
            </a:r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8BC26C66-3684-4BA8-B37A-77CD7356D904}"/>
              </a:ext>
            </a:extLst>
          </p:cNvPr>
          <p:cNvSpPr/>
          <p:nvPr/>
        </p:nvSpPr>
        <p:spPr>
          <a:xfrm>
            <a:off x="6184907" y="138702"/>
            <a:ext cx="195756" cy="17612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240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E19D7779-0538-4815-B2C0-183D4894106E}"/>
              </a:ext>
            </a:extLst>
          </p:cNvPr>
          <p:cNvSpPr/>
          <p:nvPr/>
        </p:nvSpPr>
        <p:spPr>
          <a:xfrm>
            <a:off x="7027110" y="133329"/>
            <a:ext cx="195756" cy="1761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240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C1ED2239-7C7F-45AF-872F-427ADD24AB93}"/>
              </a:ext>
            </a:extLst>
          </p:cNvPr>
          <p:cNvSpPr/>
          <p:nvPr/>
        </p:nvSpPr>
        <p:spPr>
          <a:xfrm>
            <a:off x="8039999" y="133329"/>
            <a:ext cx="195756" cy="176121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240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ABB5B50C-446D-43CE-8607-A9F10B0A7B0F}"/>
              </a:ext>
            </a:extLst>
          </p:cNvPr>
          <p:cNvSpPr txBox="1"/>
          <p:nvPr/>
        </p:nvSpPr>
        <p:spPr>
          <a:xfrm>
            <a:off x="6371811" y="133784"/>
            <a:ext cx="7313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9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urology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88CD84CF-0E7F-40A5-8819-DB624B20C7BD}"/>
              </a:ext>
            </a:extLst>
          </p:cNvPr>
          <p:cNvSpPr txBox="1"/>
          <p:nvPr/>
        </p:nvSpPr>
        <p:spPr>
          <a:xfrm>
            <a:off x="7199699" y="32155"/>
            <a:ext cx="81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9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radiation oncology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8407DA6A-C275-40D3-94FB-2C84E0E5810C}"/>
              </a:ext>
            </a:extLst>
          </p:cNvPr>
          <p:cNvSpPr txBox="1"/>
          <p:nvPr/>
        </p:nvSpPr>
        <p:spPr>
          <a:xfrm>
            <a:off x="8224379" y="63278"/>
            <a:ext cx="865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9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clinical trials/other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423C57BB-F443-4829-B9F5-88827E0C708A}"/>
              </a:ext>
            </a:extLst>
          </p:cNvPr>
          <p:cNvSpPr txBox="1"/>
          <p:nvPr/>
        </p:nvSpPr>
        <p:spPr>
          <a:xfrm>
            <a:off x="145029" y="80014"/>
            <a:ext cx="39073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 dirty="0">
                <a:solidFill>
                  <a:srgbClr val="113468">
                    <a:lumMod val="50000"/>
                  </a:srgbClr>
                </a:solidFill>
                <a:latin typeface="Trebuchet MS"/>
              </a:rPr>
              <a:t>ProPSMA / TheraP Collaborative Network 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08509674-65F2-4D83-949B-45967EA45A30}"/>
              </a:ext>
            </a:extLst>
          </p:cNvPr>
          <p:cNvSpPr txBox="1"/>
          <p:nvPr/>
        </p:nvSpPr>
        <p:spPr>
          <a:xfrm>
            <a:off x="2996487" y="3969322"/>
            <a:ext cx="7698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750" b="1" dirty="0">
                <a:solidFill>
                  <a:srgbClr val="0070C0"/>
                </a:solidFill>
                <a:latin typeface="Century Gothic" panose="020B0502020202020204" pitchFamily="34" charset="0"/>
              </a:rPr>
              <a:t>Hicks, </a:t>
            </a:r>
            <a:br>
              <a:rPr lang="en-AU" sz="750" b="1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en-AU" sz="750" b="1" dirty="0">
                <a:solidFill>
                  <a:srgbClr val="0070C0"/>
                </a:solidFill>
                <a:latin typeface="Century Gothic" panose="020B0502020202020204" pitchFamily="34" charset="0"/>
              </a:rPr>
              <a:t>Rod</a:t>
            </a:r>
          </a:p>
        </p:txBody>
      </p:sp>
      <p:pic>
        <p:nvPicPr>
          <p:cNvPr id="176" name="Picture 2" descr="Rodney Hicks – The Conversation">
            <a:extLst>
              <a:ext uri="{FF2B5EF4-FFF2-40B4-BE49-F238E27FC236}">
                <a16:creationId xmlns:a16="http://schemas.microsoft.com/office/drawing/2014/main" id="{7D485995-BA15-4921-997D-C9E813C5E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618" y="3985829"/>
            <a:ext cx="323165" cy="323165"/>
          </a:xfrm>
          <a:prstGeom prst="ellipse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38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9977C2-A985-4868-9B75-D60105DFB0B2}"/>
              </a:ext>
            </a:extLst>
          </p:cNvPr>
          <p:cNvGrpSpPr/>
          <p:nvPr/>
        </p:nvGrpSpPr>
        <p:grpSpPr>
          <a:xfrm>
            <a:off x="251520" y="339502"/>
            <a:ext cx="4377227" cy="4615176"/>
            <a:chOff x="349730" y="286646"/>
            <a:chExt cx="4377227" cy="4615176"/>
          </a:xfrm>
        </p:grpSpPr>
        <p:pic>
          <p:nvPicPr>
            <p:cNvPr id="4" name="Picture 3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CB2286E9-1F04-45C0-A13D-04C84D538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9730" y="286646"/>
              <a:ext cx="4377227" cy="4615176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B7DC0575-D976-4849-B3CF-F55E1290C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192" y="417502"/>
              <a:ext cx="2549384" cy="383366"/>
            </a:xfrm>
            <a:prstGeom prst="rect">
              <a:avLst/>
            </a:prstGeom>
          </p:spPr>
        </p:pic>
      </p:grp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7B3D1E5-D3DD-45BA-9574-5996432381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275606"/>
            <a:ext cx="4036835" cy="226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20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BD0D6-9ADB-4344-84C3-ECD155528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458" y="18049"/>
            <a:ext cx="6470543" cy="622634"/>
          </a:xfrm>
        </p:spPr>
        <p:txBody>
          <a:bodyPr anchor="b">
            <a:noAutofit/>
          </a:bodyPr>
          <a:lstStyle/>
          <a:p>
            <a:r>
              <a:rPr lang="en-AU" sz="2400" dirty="0">
                <a:latin typeface="VAGRounded LT Light" panose="02000403040000020004" pitchFamily="2" charset="0"/>
              </a:rPr>
              <a:t>Activity &amp; safety of </a:t>
            </a:r>
            <a:r>
              <a:rPr lang="en-AU" sz="2400" baseline="30000" dirty="0">
                <a:latin typeface="VAGRounded LT Light" panose="02000403040000020004" pitchFamily="2" charset="0"/>
              </a:rPr>
              <a:t>177</a:t>
            </a:r>
            <a:r>
              <a:rPr lang="en-AU" sz="2400" dirty="0">
                <a:latin typeface="VAGRounded LT Light" panose="02000403040000020004" pitchFamily="2" charset="0"/>
              </a:rPr>
              <a:t>Lu-PSMA-617 vs cabazitaxel</a:t>
            </a:r>
            <a:endParaRPr lang="en-NL" sz="2400" dirty="0">
              <a:latin typeface="VAGRounded LT Light" panose="02000403040000020004" pitchFamily="2" charset="0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51A0AAD-8B72-4286-8947-ACE4A0F8B0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08"/>
          <a:stretch/>
        </p:blipFill>
        <p:spPr>
          <a:xfrm>
            <a:off x="1145045" y="877564"/>
            <a:ext cx="7234273" cy="3440078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BE5195D-D908-4BB7-B4F7-4DC3CE2E21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005A7F"/>
              </a:clrFrom>
              <a:clrTo>
                <a:srgbClr val="005A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8335" y="1719238"/>
            <a:ext cx="848856" cy="99922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062863E-B932-4DB1-86FB-F4A778E06509}"/>
              </a:ext>
            </a:extLst>
          </p:cNvPr>
          <p:cNvSpPr txBox="1">
            <a:spLocks/>
          </p:cNvSpPr>
          <p:nvPr/>
        </p:nvSpPr>
        <p:spPr>
          <a:xfrm>
            <a:off x="186208" y="921869"/>
            <a:ext cx="895027" cy="3299762"/>
          </a:xfrm>
          <a:prstGeom prst="rect">
            <a:avLst/>
          </a:prstGeom>
        </p:spPr>
        <p:txBody>
          <a:bodyPr vert="vert270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auto">
              <a:spcAft>
                <a:spcPts val="0"/>
              </a:spcAft>
            </a:pPr>
            <a:r>
              <a:rPr lang="en-AU" sz="3000" dirty="0">
                <a:solidFill>
                  <a:prstClr val="black"/>
                </a:solidFill>
                <a:latin typeface="VAGRounded LT Light" panose="02000403040000020004" pitchFamily="2" charset="0"/>
              </a:rPr>
              <a:t>TheraP Study</a:t>
            </a:r>
            <a:endParaRPr lang="en-NL" sz="3000" dirty="0">
              <a:solidFill>
                <a:prstClr val="black"/>
              </a:solidFill>
              <a:latin typeface="VAGRounded LT Light" panose="02000403040000020004" pitchFamily="2" charset="0"/>
            </a:endParaRPr>
          </a:p>
        </p:txBody>
      </p:sp>
      <p:pic>
        <p:nvPicPr>
          <p:cNvPr id="6" name="Picture 2" descr="ANZUP - Australian and New Zealand Urogenital and Prostate Cancer Trials Group">
            <a:extLst>
              <a:ext uri="{FF2B5EF4-FFF2-40B4-BE49-F238E27FC236}">
                <a16:creationId xmlns:a16="http://schemas.microsoft.com/office/drawing/2014/main" id="{9D97C9B8-A169-4AEC-A0EE-4BC4B26F9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1056" y="4576484"/>
            <a:ext cx="941889" cy="54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794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BD0D6-9ADB-4344-84C3-ECD155528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458" y="18049"/>
            <a:ext cx="6470543" cy="622634"/>
          </a:xfrm>
        </p:spPr>
        <p:txBody>
          <a:bodyPr anchor="b">
            <a:noAutofit/>
          </a:bodyPr>
          <a:lstStyle/>
          <a:p>
            <a:pPr algn="ctr"/>
            <a:r>
              <a:rPr lang="en-AU" sz="2400" dirty="0">
                <a:latin typeface="VAGRounded LT Light" panose="02000403040000020004" pitchFamily="2" charset="0"/>
              </a:rPr>
              <a:t>Patient Characteristics</a:t>
            </a:r>
            <a:endParaRPr lang="en-NL" sz="2400" dirty="0">
              <a:latin typeface="VAGRounded LT Light" panose="02000403040000020004" pitchFamily="2" charset="0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51A0AAD-8B72-4286-8947-ACE4A0F8B0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766" y="877564"/>
            <a:ext cx="3116864" cy="3440078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6A3DBF4-681B-4619-8476-8FA317921E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8637" y="877563"/>
            <a:ext cx="715992" cy="383724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B07486F-BA34-483E-B840-6031EE18CA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1685" y="1089728"/>
            <a:ext cx="572186" cy="553821"/>
          </a:xfrm>
          <a:prstGeom prst="flowChartConnector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BE5195D-D908-4BB7-B4F7-4DC3CE2E21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005A7F"/>
              </a:clrFrom>
              <a:clrTo>
                <a:srgbClr val="005A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1056" y="1719238"/>
            <a:ext cx="848856" cy="999223"/>
          </a:xfrm>
          <a:prstGeom prst="rect">
            <a:avLst/>
          </a:prstGeom>
        </p:spPr>
      </p:pic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C2A5826B-02ED-453D-B653-081336CAE33F}"/>
              </a:ext>
            </a:extLst>
          </p:cNvPr>
          <p:cNvGraphicFramePr>
            <a:graphicFrameLocks noGrp="1"/>
          </p:cNvGraphicFramePr>
          <p:nvPr/>
        </p:nvGraphicFramePr>
        <p:xfrm>
          <a:off x="3956919" y="698737"/>
          <a:ext cx="5108199" cy="4087292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342129">
                  <a:extLst>
                    <a:ext uri="{9D8B030D-6E8A-4147-A177-3AD203B41FA5}">
                      <a16:colId xmlns:a16="http://schemas.microsoft.com/office/drawing/2014/main" val="3660872269"/>
                    </a:ext>
                  </a:extLst>
                </a:gridCol>
                <a:gridCol w="1394145">
                  <a:extLst>
                    <a:ext uri="{9D8B030D-6E8A-4147-A177-3AD203B41FA5}">
                      <a16:colId xmlns:a16="http://schemas.microsoft.com/office/drawing/2014/main" val="2263646329"/>
                    </a:ext>
                  </a:extLst>
                </a:gridCol>
                <a:gridCol w="1371925">
                  <a:extLst>
                    <a:ext uri="{9D8B030D-6E8A-4147-A177-3AD203B41FA5}">
                      <a16:colId xmlns:a16="http://schemas.microsoft.com/office/drawing/2014/main" val="3949830966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endParaRPr lang="en-AU" sz="11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Cabazitaxel (N=101)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baseline="30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177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Lu-PSMA-617 (N=99)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55962498"/>
                  </a:ext>
                </a:extLst>
              </a:tr>
              <a:tr h="24077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AU" sz="11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Age (Years): Median (IQR)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AU" sz="11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72 (67 - 77)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AU" sz="11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72 (67 - 77)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58648008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r>
                        <a:rPr lang="en-AU" sz="11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Prior androgen receptor-directed therapy</a:t>
                      </a:r>
                    </a:p>
                    <a:p>
                      <a:r>
                        <a:rPr lang="en-AU" sz="11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               abiraterone only</a:t>
                      </a:r>
                    </a:p>
                    <a:p>
                      <a:r>
                        <a:rPr lang="en-AU" sz="11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               enzalutamide only</a:t>
                      </a:r>
                    </a:p>
                    <a:p>
                      <a:r>
                        <a:rPr lang="en-AU" sz="11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               abiraterone and enzalutamide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AU" sz="1100" b="0" i="0" u="none" strike="noStrike" noProof="0" dirty="0"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AU" sz="1100" b="1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91</a:t>
                      </a:r>
                    </a:p>
                    <a:p>
                      <a:pPr lvl="0" algn="ctr">
                        <a:buNone/>
                      </a:pPr>
                      <a:r>
                        <a:rPr lang="en-AU" sz="11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24</a:t>
                      </a:r>
                    </a:p>
                    <a:p>
                      <a:pPr lvl="0" algn="ctr">
                        <a:buNone/>
                      </a:pPr>
                      <a:r>
                        <a:rPr lang="en-AU" sz="11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58</a:t>
                      </a:r>
                    </a:p>
                    <a:p>
                      <a:pPr lvl="0" algn="ctr">
                        <a:buNone/>
                      </a:pPr>
                      <a:r>
                        <a:rPr lang="en-AU" sz="11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9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AU" sz="1100" b="0" i="0" u="none" strike="noStrike" noProof="0" dirty="0"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AU" sz="1100" b="1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91</a:t>
                      </a:r>
                    </a:p>
                    <a:p>
                      <a:pPr lvl="0" algn="ctr">
                        <a:buNone/>
                      </a:pPr>
                      <a:r>
                        <a:rPr lang="en-AU" sz="11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21</a:t>
                      </a:r>
                    </a:p>
                    <a:p>
                      <a:pPr lvl="0" algn="ctr">
                        <a:buNone/>
                      </a:pPr>
                      <a:r>
                        <a:rPr lang="en-AU" sz="11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49</a:t>
                      </a:r>
                    </a:p>
                    <a:p>
                      <a:pPr lvl="0" algn="ctr">
                        <a:buNone/>
                      </a:pPr>
                      <a:r>
                        <a:rPr lang="en-AU" sz="11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21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91370063"/>
                  </a:ext>
                </a:extLst>
              </a:tr>
              <a:tr h="240773">
                <a:tc>
                  <a:txBody>
                    <a:bodyPr/>
                    <a:lstStyle/>
                    <a:p>
                      <a:r>
                        <a:rPr lang="en-AU" sz="11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Disease burden (&gt; 20 sites)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AU" sz="11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79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AU" sz="11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77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58973964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r>
                        <a:rPr lang="en-AU" sz="11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ECOG performance status</a:t>
                      </a:r>
                    </a:p>
                    <a:p>
                      <a:pPr lvl="0">
                        <a:buNone/>
                      </a:pPr>
                      <a:r>
                        <a:rPr lang="en-AU" sz="11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                  0</a:t>
                      </a:r>
                    </a:p>
                    <a:p>
                      <a:pPr lvl="0">
                        <a:buNone/>
                      </a:pPr>
                      <a:r>
                        <a:rPr lang="en-AU" sz="11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                  1</a:t>
                      </a:r>
                      <a:endParaRPr lang="en-AU" sz="1100" baseline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en-AU" sz="110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                  </a:t>
                      </a:r>
                      <a:r>
                        <a:rPr lang="en-AU" sz="11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2</a:t>
                      </a:r>
                      <a:br>
                        <a:rPr lang="en-AU" sz="11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</a:br>
                      <a:r>
                        <a:rPr lang="en-AU" sz="11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                  unknown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AU" sz="1100" b="0" i="0" u="none" strike="noStrike" noProof="0"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AU" sz="11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44</a:t>
                      </a:r>
                      <a:br>
                        <a:rPr lang="en-AU" sz="11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</a:br>
                      <a:r>
                        <a:rPr lang="en-AU" sz="11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52</a:t>
                      </a:r>
                      <a:br>
                        <a:rPr lang="en-AU" sz="11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</a:br>
                      <a:r>
                        <a:rPr lang="en-AU" sz="11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4</a:t>
                      </a:r>
                      <a:br>
                        <a:rPr lang="en-AU" sz="11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</a:br>
                      <a:r>
                        <a:rPr lang="en-AU" sz="11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AU" sz="11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</a:br>
                      <a:r>
                        <a:rPr lang="en-AU" sz="11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42</a:t>
                      </a:r>
                      <a:br>
                        <a:rPr lang="en-AU" sz="11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</a:br>
                      <a:r>
                        <a:rPr lang="en-AU" sz="11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53</a:t>
                      </a:r>
                      <a:br>
                        <a:rPr lang="en-AU" sz="11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</a:br>
                      <a:r>
                        <a:rPr lang="en-AU" sz="11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4</a:t>
                      </a:r>
                      <a:br>
                        <a:rPr lang="en-AU" sz="11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</a:br>
                      <a:endParaRPr lang="en-AU" sz="11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25743338"/>
                  </a:ext>
                </a:extLst>
              </a:tr>
              <a:tr h="240773">
                <a:tc>
                  <a:txBody>
                    <a:bodyPr/>
                    <a:lstStyle/>
                    <a:p>
                      <a:r>
                        <a:rPr lang="en-AU" sz="110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PSA: Median (IQR)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AU" sz="11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110 (64 - 245)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AU" sz="11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94 (44 - 219)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67368542"/>
                  </a:ext>
                </a:extLst>
              </a:tr>
              <a:tr h="240773">
                <a:tc>
                  <a:txBody>
                    <a:bodyPr/>
                    <a:lstStyle/>
                    <a:p>
                      <a:r>
                        <a:rPr lang="en-AU" sz="110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ALP</a:t>
                      </a:r>
                      <a:r>
                        <a:rPr lang="en-AU" sz="11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: Median (IQR)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AU" sz="1100" b="0" i="0" u="none" strike="noStrike" kern="1200" noProof="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130 (79 - 187)</a:t>
                      </a:r>
                      <a:endParaRPr lang="en-US" sz="1100" b="0" i="0" u="none" strike="noStrike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AU" sz="1100" b="0" i="0" u="none" strike="noStrike" kern="1200" noProof="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111 (83 - 199)</a:t>
                      </a:r>
                      <a:endParaRPr lang="en-US" sz="1100" b="0" i="0" u="none" strike="noStrike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26545862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r>
                        <a:rPr lang="en-AU" sz="11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Gleason Score at diagnosis</a:t>
                      </a:r>
                    </a:p>
                    <a:p>
                      <a:r>
                        <a:rPr lang="en-AU" sz="11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                ≤ 7</a:t>
                      </a:r>
                    </a:p>
                    <a:p>
                      <a:pPr lvl="0">
                        <a:buNone/>
                      </a:pPr>
                      <a:r>
                        <a:rPr lang="en-AU" sz="11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                ≥ 8</a:t>
                      </a:r>
                      <a:br>
                        <a:rPr lang="en-AU" sz="11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</a:br>
                      <a:r>
                        <a:rPr lang="en-AU" sz="11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                unknown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-AU" sz="11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</a:br>
                      <a:r>
                        <a:rPr lang="en-AU" sz="11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35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1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50</a:t>
                      </a:r>
                      <a:endParaRPr lang="en-AU" sz="1100"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1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AU" sz="11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</a:br>
                      <a:r>
                        <a:rPr lang="en-AU" sz="11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25</a:t>
                      </a:r>
                      <a:endParaRPr lang="en-AU" sz="11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1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53 </a:t>
                      </a:r>
                      <a:endParaRPr lang="en-AU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AU" sz="11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21</a:t>
                      </a:r>
                      <a:endParaRPr lang="en-AU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0552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5288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5A1167BD-B99E-409F-A243-7F4EF6664C24}"/>
              </a:ext>
            </a:extLst>
          </p:cNvPr>
          <p:cNvSpPr/>
          <p:nvPr/>
        </p:nvSpPr>
        <p:spPr>
          <a:xfrm>
            <a:off x="4034693" y="783888"/>
            <a:ext cx="4203765" cy="318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0BD0D6-9ADB-4344-84C3-ECD155528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458" y="18049"/>
            <a:ext cx="6470543" cy="622634"/>
          </a:xfrm>
        </p:spPr>
        <p:txBody>
          <a:bodyPr anchor="b">
            <a:noAutofit/>
          </a:bodyPr>
          <a:lstStyle/>
          <a:p>
            <a:pPr algn="ctr"/>
            <a:r>
              <a:rPr lang="en-AU" sz="2400" dirty="0">
                <a:solidFill>
                  <a:srgbClr val="0070C0"/>
                </a:solidFill>
                <a:latin typeface="VAGRounded LT Light" panose="02000403040000020004" pitchFamily="2" charset="0"/>
              </a:rPr>
              <a:t>PSMA</a:t>
            </a:r>
            <a:r>
              <a:rPr lang="en-AU" sz="2400" dirty="0">
                <a:latin typeface="VAGRounded LT Light" panose="02000403040000020004" pitchFamily="2" charset="0"/>
              </a:rPr>
              <a:t> + </a:t>
            </a:r>
            <a:r>
              <a:rPr lang="en-AU" sz="2400" dirty="0">
                <a:solidFill>
                  <a:srgbClr val="FF0000"/>
                </a:solidFill>
                <a:latin typeface="VAGRounded LT Light" panose="02000403040000020004" pitchFamily="2" charset="0"/>
              </a:rPr>
              <a:t>FDG</a:t>
            </a:r>
            <a:r>
              <a:rPr lang="en-AU" sz="2400" dirty="0">
                <a:latin typeface="VAGRounded LT Light" panose="02000403040000020004" pitchFamily="2" charset="0"/>
              </a:rPr>
              <a:t> PET/CT</a:t>
            </a:r>
            <a:endParaRPr lang="en-NL" sz="2400" dirty="0">
              <a:latin typeface="VAGRounded LT Light" panose="02000403040000020004" pitchFamily="2" charset="0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51A0AAD-8B72-4286-8947-ACE4A0F8B0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766" y="877564"/>
            <a:ext cx="3116864" cy="3440078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6A3DBF4-681B-4619-8476-8FA317921E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8637" y="877563"/>
            <a:ext cx="715992" cy="383724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B07486F-BA34-483E-B840-6031EE18CA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1685" y="1089728"/>
            <a:ext cx="572186" cy="553821"/>
          </a:xfrm>
          <a:prstGeom prst="flowChartConnector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BE5195D-D908-4BB7-B4F7-4DC3CE2E21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005A7F"/>
              </a:clrFrom>
              <a:clrTo>
                <a:srgbClr val="005A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1056" y="1719238"/>
            <a:ext cx="848856" cy="999223"/>
          </a:xfrm>
          <a:prstGeom prst="rect">
            <a:avLst/>
          </a:prstGeom>
        </p:spPr>
      </p:pic>
      <p:pic>
        <p:nvPicPr>
          <p:cNvPr id="21" name="FDG PSMA Heterogeneity">
            <a:hlinkClick r:id="" action="ppaction://media"/>
            <a:extLst>
              <a:ext uri="{FF2B5EF4-FFF2-40B4-BE49-F238E27FC236}">
                <a16:creationId xmlns:a16="http://schemas.microsoft.com/office/drawing/2014/main" id="{165F31C5-1E03-4FA3-9D53-F9154FB1B4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5900" t="26892" r="48501" b="32244"/>
          <a:stretch/>
        </p:blipFill>
        <p:spPr>
          <a:xfrm>
            <a:off x="4030852" y="939244"/>
            <a:ext cx="4127051" cy="2080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0E55B62-E733-45FC-9D13-922005797432}"/>
              </a:ext>
            </a:extLst>
          </p:cNvPr>
          <p:cNvSpPr txBox="1"/>
          <p:nvPr/>
        </p:nvSpPr>
        <p:spPr>
          <a:xfrm>
            <a:off x="4051055" y="792803"/>
            <a:ext cx="20384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05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PSMA-                  </a:t>
            </a:r>
            <a:r>
              <a:rPr lang="en-AU" sz="105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AU" sz="10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FDG+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4ED897-EF03-470D-B7DD-797B11ABF33B}"/>
              </a:ext>
            </a:extLst>
          </p:cNvPr>
          <p:cNvSpPr txBox="1"/>
          <p:nvPr/>
        </p:nvSpPr>
        <p:spPr>
          <a:xfrm>
            <a:off x="6120970" y="794963"/>
            <a:ext cx="21285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05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PSMA+                </a:t>
            </a:r>
            <a:r>
              <a:rPr lang="en-AU" sz="10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FDG+ PSMA-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9D1FDBB-3487-4B23-BD75-5BFD8EE01CE2}"/>
              </a:ext>
            </a:extLst>
          </p:cNvPr>
          <p:cNvCxnSpPr/>
          <p:nvPr/>
        </p:nvCxnSpPr>
        <p:spPr>
          <a:xfrm>
            <a:off x="6089474" y="790805"/>
            <a:ext cx="0" cy="3055878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3B92319-FC53-42CE-A089-4E947E8F967D}"/>
              </a:ext>
            </a:extLst>
          </p:cNvPr>
          <p:cNvCxnSpPr/>
          <p:nvPr/>
        </p:nvCxnSpPr>
        <p:spPr>
          <a:xfrm>
            <a:off x="8255838" y="868506"/>
            <a:ext cx="0" cy="2978177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7EFF469-D177-4004-9233-0560168D0BD1}"/>
              </a:ext>
            </a:extLst>
          </p:cNvPr>
          <p:cNvSpPr/>
          <p:nvPr/>
        </p:nvSpPr>
        <p:spPr>
          <a:xfrm>
            <a:off x="4009813" y="3844330"/>
            <a:ext cx="4252295" cy="6246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050" dirty="0">
              <a:solidFill>
                <a:prstClr val="white"/>
              </a:solidFill>
              <a:latin typeface="VAGRounded LT Light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050" dirty="0">
                <a:solidFill>
                  <a:prstClr val="white"/>
                </a:solidFill>
                <a:latin typeface="VAGRounded LT Light"/>
              </a:rPr>
              <a:t>                         n=29 (10%)                                               n=51(18%)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050" dirty="0">
              <a:solidFill>
                <a:prstClr val="white"/>
              </a:solidFill>
              <a:latin typeface="VAGRounded LT Light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 dirty="0">
                <a:solidFill>
                  <a:prstClr val="white"/>
                </a:solidFill>
                <a:latin typeface="VAGRounded LT Light"/>
              </a:rPr>
              <a:t>Ineligible (n=80, 28%)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VAGRounded LT Ligh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D25F642-1C03-4C0A-B043-5BEE20B83B4C}"/>
              </a:ext>
            </a:extLst>
          </p:cNvPr>
          <p:cNvSpPr/>
          <p:nvPr/>
        </p:nvSpPr>
        <p:spPr>
          <a:xfrm>
            <a:off x="4024142" y="767397"/>
            <a:ext cx="4229378" cy="307693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>
                <a:solidFill>
                  <a:prstClr val="white"/>
                </a:solidFill>
                <a:latin typeface="VAGRounded LT Light"/>
              </a:rPr>
              <a:t>`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CB3C5A-FAA9-4BF8-95C1-8669BBCD0C6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5758" y="920866"/>
            <a:ext cx="117930" cy="208636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B918E7E-433E-4EC2-A5EA-A4AC3245519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2343" y="928582"/>
            <a:ext cx="112222" cy="208636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F1463DC-AD1F-493C-B81F-DBC7882BB009}"/>
              </a:ext>
            </a:extLst>
          </p:cNvPr>
          <p:cNvSpPr/>
          <p:nvPr/>
        </p:nvSpPr>
        <p:spPr>
          <a:xfrm>
            <a:off x="4032921" y="3043776"/>
            <a:ext cx="4191644" cy="79818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EFB6062-8B14-4350-8BF0-32159767E00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1152" y="3046354"/>
            <a:ext cx="901034" cy="7538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9CE26BD-C2D7-48C4-94D5-AB1D639AE04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150" y="3047229"/>
            <a:ext cx="913952" cy="7493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E13DB82-10F5-4739-A0F7-A9E2089AC9A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9750" y="3035046"/>
            <a:ext cx="1058710" cy="7575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5459F2-487C-4EFA-BAC7-3BC571550B5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6799" y="3038023"/>
            <a:ext cx="1130011" cy="75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0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5A1167BD-B99E-409F-A243-7F4EF6664C24}"/>
              </a:ext>
            </a:extLst>
          </p:cNvPr>
          <p:cNvSpPr/>
          <p:nvPr/>
        </p:nvSpPr>
        <p:spPr>
          <a:xfrm>
            <a:off x="4105072" y="777685"/>
            <a:ext cx="3868667" cy="296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0BD0D6-9ADB-4344-84C3-ECD155528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458" y="18049"/>
            <a:ext cx="6470543" cy="622634"/>
          </a:xfrm>
        </p:spPr>
        <p:txBody>
          <a:bodyPr anchor="b">
            <a:noAutofit/>
          </a:bodyPr>
          <a:lstStyle/>
          <a:p>
            <a:pPr algn="ctr"/>
            <a:r>
              <a:rPr lang="en-AU" sz="2400" dirty="0">
                <a:solidFill>
                  <a:srgbClr val="0070C0"/>
                </a:solidFill>
                <a:latin typeface="VAGRounded LT Light" panose="02000403040000020004" pitchFamily="2" charset="0"/>
              </a:rPr>
              <a:t>PSMA</a:t>
            </a:r>
            <a:r>
              <a:rPr lang="en-AU" sz="2400" dirty="0">
                <a:latin typeface="VAGRounded LT Light" panose="02000403040000020004" pitchFamily="2" charset="0"/>
              </a:rPr>
              <a:t> + </a:t>
            </a:r>
            <a:r>
              <a:rPr lang="en-AU" sz="2400" dirty="0">
                <a:solidFill>
                  <a:srgbClr val="FF0000"/>
                </a:solidFill>
                <a:latin typeface="VAGRounded LT Light" panose="02000403040000020004" pitchFamily="2" charset="0"/>
              </a:rPr>
              <a:t>FDG</a:t>
            </a:r>
            <a:r>
              <a:rPr lang="en-AU" sz="2400" dirty="0">
                <a:latin typeface="VAGRounded LT Light" panose="02000403040000020004" pitchFamily="2" charset="0"/>
              </a:rPr>
              <a:t> PET/CT</a:t>
            </a:r>
            <a:endParaRPr lang="en-NL" sz="2400" dirty="0">
              <a:latin typeface="VAGRounded LT Light" panose="02000403040000020004" pitchFamily="2" charset="0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51A0AAD-8B72-4286-8947-ACE4A0F8B0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766" y="877564"/>
            <a:ext cx="3116864" cy="3440078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6A3DBF4-681B-4619-8476-8FA317921E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8637" y="877563"/>
            <a:ext cx="715992" cy="383724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B07486F-BA34-483E-B840-6031EE18CA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1685" y="1089728"/>
            <a:ext cx="572186" cy="553821"/>
          </a:xfrm>
          <a:prstGeom prst="flowChartConnector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BE5195D-D908-4BB7-B4F7-4DC3CE2E21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005A7F"/>
              </a:clrFrom>
              <a:clrTo>
                <a:srgbClr val="005A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1056" y="1719238"/>
            <a:ext cx="848856" cy="999223"/>
          </a:xfrm>
          <a:prstGeom prst="rect">
            <a:avLst/>
          </a:prstGeom>
        </p:spPr>
      </p:pic>
      <p:pic>
        <p:nvPicPr>
          <p:cNvPr id="21" name="FDG PSMA Heterogeneity">
            <a:hlinkClick r:id="" action="ppaction://media"/>
            <a:extLst>
              <a:ext uri="{FF2B5EF4-FFF2-40B4-BE49-F238E27FC236}">
                <a16:creationId xmlns:a16="http://schemas.microsoft.com/office/drawing/2014/main" id="{165F31C5-1E03-4FA3-9D53-F9154FB1B4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53167" t="26892" r="4376" b="32244"/>
          <a:stretch/>
        </p:blipFill>
        <p:spPr>
          <a:xfrm>
            <a:off x="4119407" y="949292"/>
            <a:ext cx="3842846" cy="20804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F1463DC-AD1F-493C-B81F-DBC7882BB009}"/>
              </a:ext>
            </a:extLst>
          </p:cNvPr>
          <p:cNvSpPr/>
          <p:nvPr/>
        </p:nvSpPr>
        <p:spPr>
          <a:xfrm>
            <a:off x="4104979" y="3020018"/>
            <a:ext cx="3871703" cy="79818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E0F203-993C-4AE4-B3B0-EEB2692BD745}"/>
              </a:ext>
            </a:extLst>
          </p:cNvPr>
          <p:cNvSpPr txBox="1"/>
          <p:nvPr/>
        </p:nvSpPr>
        <p:spPr>
          <a:xfrm>
            <a:off x="4240849" y="777685"/>
            <a:ext cx="17602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05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PSMA+                </a:t>
            </a:r>
            <a:r>
              <a:rPr lang="en-AU" sz="10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FDG+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6C42A94-6C33-469C-A8FE-4550BD472A31}"/>
              </a:ext>
            </a:extLst>
          </p:cNvPr>
          <p:cNvSpPr txBox="1"/>
          <p:nvPr/>
        </p:nvSpPr>
        <p:spPr>
          <a:xfrm>
            <a:off x="6059664" y="762469"/>
            <a:ext cx="18610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05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PSMA+                   </a:t>
            </a:r>
            <a:r>
              <a:rPr lang="en-AU" sz="10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FDG-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87D2EAF-568E-4693-BC6E-5527BE82BAA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1533" y="3040321"/>
            <a:ext cx="1020727" cy="7322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B692F3A-B4F9-46C5-AC46-E25F23413C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9929" y="3040321"/>
            <a:ext cx="1068713" cy="73225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8C2154F-E636-4F6A-BFAC-E214287AB4B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3612" y="3063805"/>
            <a:ext cx="980792" cy="75162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9CEB96F-6683-4FDF-9F26-31218BE34E4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8751" y="3033235"/>
            <a:ext cx="980792" cy="764057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5A46F85-E166-4747-BF43-028ED81B40F5}"/>
              </a:ext>
            </a:extLst>
          </p:cNvPr>
          <p:cNvCxnSpPr/>
          <p:nvPr/>
        </p:nvCxnSpPr>
        <p:spPr>
          <a:xfrm>
            <a:off x="6001101" y="756629"/>
            <a:ext cx="0" cy="3076934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2B57B3AE-2C4D-4001-96A2-522BBAA4B255}"/>
              </a:ext>
            </a:extLst>
          </p:cNvPr>
          <p:cNvSpPr/>
          <p:nvPr/>
        </p:nvSpPr>
        <p:spPr>
          <a:xfrm>
            <a:off x="4064001" y="3831210"/>
            <a:ext cx="3944036" cy="6246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00">
              <a:solidFill>
                <a:prstClr val="white"/>
              </a:solidFill>
              <a:latin typeface="VAGRounded LT Light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>
                <a:solidFill>
                  <a:prstClr val="white"/>
                </a:solidFill>
                <a:latin typeface="VAGRounded LT Light"/>
              </a:rPr>
              <a:t>Eligible (n=200)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B009F54-3E59-4DFF-B716-AA6085E5293B}"/>
              </a:ext>
            </a:extLst>
          </p:cNvPr>
          <p:cNvSpPr/>
          <p:nvPr/>
        </p:nvSpPr>
        <p:spPr>
          <a:xfrm>
            <a:off x="4075145" y="762469"/>
            <a:ext cx="3920235" cy="307109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</p:spTree>
    <p:extLst>
      <p:ext uri="{BB962C8B-B14F-4D97-AF65-F5344CB8AC3E}">
        <p14:creationId xmlns:p14="http://schemas.microsoft.com/office/powerpoint/2010/main" val="230184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BD0D6-9ADB-4344-84C3-ECD155528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458" y="18049"/>
            <a:ext cx="6470543" cy="622634"/>
          </a:xfrm>
        </p:spPr>
        <p:txBody>
          <a:bodyPr anchor="b">
            <a:noAutofit/>
          </a:bodyPr>
          <a:lstStyle/>
          <a:p>
            <a:pPr algn="ctr"/>
            <a:r>
              <a:rPr lang="en-AU" sz="2400" dirty="0">
                <a:latin typeface="VAGRounded LT Light" panose="02000403040000020004" pitchFamily="2" charset="0"/>
              </a:rPr>
              <a:t>Outcomes</a:t>
            </a:r>
            <a:endParaRPr lang="en-NL" sz="2400" dirty="0">
              <a:latin typeface="VAGRounded LT Light" panose="02000403040000020004" pitchFamily="2" charset="0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51A0AAD-8B72-4286-8947-ACE4A0F8B0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75"/>
          <a:stretch/>
        </p:blipFill>
        <p:spPr>
          <a:xfrm>
            <a:off x="217765" y="877564"/>
            <a:ext cx="7224614" cy="3440078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BE5195D-D908-4BB7-B4F7-4DC3CE2E21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005A7F"/>
              </a:clrFrom>
              <a:clrTo>
                <a:srgbClr val="005A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1056" y="1719238"/>
            <a:ext cx="848856" cy="9992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B8EA83-EC92-4421-934C-7C4284CAEDCF}"/>
              </a:ext>
            </a:extLst>
          </p:cNvPr>
          <p:cNvSpPr/>
          <p:nvPr/>
        </p:nvSpPr>
        <p:spPr>
          <a:xfrm>
            <a:off x="4037527" y="1864218"/>
            <a:ext cx="3371045" cy="666482"/>
          </a:xfrm>
          <a:prstGeom prst="rect">
            <a:avLst/>
          </a:prstGeom>
          <a:solidFill>
            <a:srgbClr val="FFFF00">
              <a:alpha val="1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</p:spTree>
    <p:extLst>
      <p:ext uri="{BB962C8B-B14F-4D97-AF65-F5344CB8AC3E}">
        <p14:creationId xmlns:p14="http://schemas.microsoft.com/office/powerpoint/2010/main" val="46540126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BD0D6-9ADB-4344-84C3-ECD155528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458" y="18049"/>
            <a:ext cx="6470543" cy="622634"/>
          </a:xfrm>
        </p:spPr>
        <p:txBody>
          <a:bodyPr anchor="b">
            <a:noAutofit/>
          </a:bodyPr>
          <a:lstStyle/>
          <a:p>
            <a:pPr algn="ctr"/>
            <a:r>
              <a:rPr lang="en-AU" sz="2400" dirty="0">
                <a:latin typeface="VAGRounded LT Light" panose="02000403040000020004" pitchFamily="2" charset="0"/>
              </a:rPr>
              <a:t>PSA ≥ 50%</a:t>
            </a:r>
            <a:endParaRPr lang="en-NL" sz="2400" dirty="0">
              <a:latin typeface="VAGRounded LT Light" panose="02000403040000020004" pitchFamily="2" charset="0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51A0AAD-8B72-4286-8947-ACE4A0F8B0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60"/>
          <a:stretch/>
        </p:blipFill>
        <p:spPr>
          <a:xfrm>
            <a:off x="382955" y="877564"/>
            <a:ext cx="4114800" cy="3440078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BE5195D-D908-4BB7-B4F7-4DC3CE2E21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005A7F"/>
              </a:clrFrom>
              <a:clrTo>
                <a:srgbClr val="005A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568" y="1719238"/>
            <a:ext cx="848856" cy="999223"/>
          </a:xfrm>
          <a:prstGeom prst="parallelogram">
            <a:avLst>
              <a:gd name="adj" fmla="val 21018"/>
            </a:avLst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B8EA83-EC92-4421-934C-7C4284CAEDCF}"/>
              </a:ext>
            </a:extLst>
          </p:cNvPr>
          <p:cNvSpPr/>
          <p:nvPr/>
        </p:nvSpPr>
        <p:spPr>
          <a:xfrm>
            <a:off x="1092904" y="1825993"/>
            <a:ext cx="3326159" cy="690549"/>
          </a:xfrm>
          <a:custGeom>
            <a:avLst/>
            <a:gdLst>
              <a:gd name="connsiteX0" fmla="*/ 0 w 1918873"/>
              <a:gd name="connsiteY0" fmla="*/ 0 h 888642"/>
              <a:gd name="connsiteX1" fmla="*/ 1918873 w 1918873"/>
              <a:gd name="connsiteY1" fmla="*/ 0 h 888642"/>
              <a:gd name="connsiteX2" fmla="*/ 1918873 w 1918873"/>
              <a:gd name="connsiteY2" fmla="*/ 888642 h 888642"/>
              <a:gd name="connsiteX3" fmla="*/ 0 w 1918873"/>
              <a:gd name="connsiteY3" fmla="*/ 888642 h 888642"/>
              <a:gd name="connsiteX4" fmla="*/ 0 w 1918873"/>
              <a:gd name="connsiteY4" fmla="*/ 0 h 888642"/>
              <a:gd name="connsiteX0" fmla="*/ 0 w 1987168"/>
              <a:gd name="connsiteY0" fmla="*/ 3794 h 892436"/>
              <a:gd name="connsiteX1" fmla="*/ 1987168 w 1987168"/>
              <a:gd name="connsiteY1" fmla="*/ 0 h 892436"/>
              <a:gd name="connsiteX2" fmla="*/ 1918873 w 1987168"/>
              <a:gd name="connsiteY2" fmla="*/ 892436 h 892436"/>
              <a:gd name="connsiteX3" fmla="*/ 0 w 1987168"/>
              <a:gd name="connsiteY3" fmla="*/ 892436 h 892436"/>
              <a:gd name="connsiteX4" fmla="*/ 0 w 1987168"/>
              <a:gd name="connsiteY4" fmla="*/ 3794 h 89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7168" h="892436">
                <a:moveTo>
                  <a:pt x="0" y="3794"/>
                </a:moveTo>
                <a:lnTo>
                  <a:pt x="1987168" y="0"/>
                </a:lnTo>
                <a:lnTo>
                  <a:pt x="1918873" y="892436"/>
                </a:lnTo>
                <a:lnTo>
                  <a:pt x="0" y="892436"/>
                </a:lnTo>
                <a:lnTo>
                  <a:pt x="0" y="3794"/>
                </a:lnTo>
                <a:close/>
              </a:path>
            </a:pathLst>
          </a:custGeom>
          <a:solidFill>
            <a:srgbClr val="FFFF00">
              <a:alpha val="1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CCF4486-251D-48BE-A4C0-94D8F2EB01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88" y="1011256"/>
            <a:ext cx="643280" cy="622634"/>
          </a:xfrm>
          <a:prstGeom prst="flowChartConnector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E9668C1-92B7-4090-9966-621595506D6B}"/>
              </a:ext>
            </a:extLst>
          </p:cNvPr>
          <p:cNvSpPr/>
          <p:nvPr/>
        </p:nvSpPr>
        <p:spPr>
          <a:xfrm>
            <a:off x="-51031" y="2588519"/>
            <a:ext cx="435298" cy="160157"/>
          </a:xfrm>
          <a:custGeom>
            <a:avLst/>
            <a:gdLst>
              <a:gd name="connsiteX0" fmla="*/ 580397 w 580397"/>
              <a:gd name="connsiteY0" fmla="*/ 105859 h 213543"/>
              <a:gd name="connsiteX1" fmla="*/ 43803 w 580397"/>
              <a:gd name="connsiteY1" fmla="*/ 0 h 213543"/>
              <a:gd name="connsiteX2" fmla="*/ 0 w 580397"/>
              <a:gd name="connsiteY2" fmla="*/ 209892 h 213543"/>
              <a:gd name="connsiteX3" fmla="*/ 578572 w 580397"/>
              <a:gd name="connsiteY3" fmla="*/ 213543 h 213543"/>
              <a:gd name="connsiteX4" fmla="*/ 580397 w 580397"/>
              <a:gd name="connsiteY4" fmla="*/ 105859 h 21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0397" h="213543">
                <a:moveTo>
                  <a:pt x="580397" y="105859"/>
                </a:moveTo>
                <a:lnTo>
                  <a:pt x="43803" y="0"/>
                </a:lnTo>
                <a:lnTo>
                  <a:pt x="0" y="209892"/>
                </a:lnTo>
                <a:lnTo>
                  <a:pt x="578572" y="213543"/>
                </a:lnTo>
                <a:cubicBezTo>
                  <a:pt x="579180" y="177648"/>
                  <a:pt x="579789" y="141754"/>
                  <a:pt x="580397" y="105859"/>
                </a:cubicBezTo>
                <a:close/>
              </a:path>
            </a:pathLst>
          </a:custGeom>
          <a:solidFill>
            <a:srgbClr val="A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CA19991-E7C4-43C4-8F97-122099597D0E}"/>
              </a:ext>
            </a:extLst>
          </p:cNvPr>
          <p:cNvSpPr/>
          <p:nvPr/>
        </p:nvSpPr>
        <p:spPr>
          <a:xfrm>
            <a:off x="154298" y="1712447"/>
            <a:ext cx="232706" cy="67075"/>
          </a:xfrm>
          <a:custGeom>
            <a:avLst/>
            <a:gdLst>
              <a:gd name="connsiteX0" fmla="*/ 310275 w 310275"/>
              <a:gd name="connsiteY0" fmla="*/ 89433 h 89433"/>
              <a:gd name="connsiteX1" fmla="*/ 306625 w 310275"/>
              <a:gd name="connsiteY1" fmla="*/ 1825 h 89433"/>
              <a:gd name="connsiteX2" fmla="*/ 0 w 310275"/>
              <a:gd name="connsiteY2" fmla="*/ 0 h 89433"/>
              <a:gd name="connsiteX3" fmla="*/ 0 w 310275"/>
              <a:gd name="connsiteY3" fmla="*/ 65706 h 89433"/>
              <a:gd name="connsiteX4" fmla="*/ 18252 w 310275"/>
              <a:gd name="connsiteY4" fmla="*/ 47454 h 89433"/>
              <a:gd name="connsiteX5" fmla="*/ 310275 w 310275"/>
              <a:gd name="connsiteY5" fmla="*/ 89433 h 8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275" h="89433">
                <a:moveTo>
                  <a:pt x="310275" y="89433"/>
                </a:moveTo>
                <a:lnTo>
                  <a:pt x="306625" y="1825"/>
                </a:lnTo>
                <a:lnTo>
                  <a:pt x="0" y="0"/>
                </a:lnTo>
                <a:lnTo>
                  <a:pt x="0" y="65706"/>
                </a:lnTo>
                <a:lnTo>
                  <a:pt x="18252" y="47454"/>
                </a:lnTo>
                <a:lnTo>
                  <a:pt x="310275" y="89433"/>
                </a:lnTo>
                <a:close/>
              </a:path>
            </a:pathLst>
          </a:custGeom>
          <a:solidFill>
            <a:srgbClr val="A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1AF3A41-6CB7-436F-85E8-867E253AB0A2}"/>
              </a:ext>
            </a:extLst>
          </p:cNvPr>
          <p:cNvGrpSpPr/>
          <p:nvPr/>
        </p:nvGrpSpPr>
        <p:grpSpPr>
          <a:xfrm>
            <a:off x="4647191" y="1282469"/>
            <a:ext cx="4246689" cy="2650695"/>
            <a:chOff x="281348" y="1368715"/>
            <a:chExt cx="7416272" cy="4629082"/>
          </a:xfrm>
        </p:grpSpPr>
        <p:pic>
          <p:nvPicPr>
            <p:cNvPr id="17" name="Picture 16" descr="Chart, histogram&#10;&#10;Description automatically generated">
              <a:extLst>
                <a:ext uri="{FF2B5EF4-FFF2-40B4-BE49-F238E27FC236}">
                  <a16:creationId xmlns:a16="http://schemas.microsoft.com/office/drawing/2014/main" id="{990F4536-FF7F-4051-A785-62CE5FDC33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1348" y="1737194"/>
              <a:ext cx="7416272" cy="422492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FA2E2B7-F58B-4F2E-AFB2-59BDC09DE005}"/>
                </a:ext>
              </a:extLst>
            </p:cNvPr>
            <p:cNvSpPr txBox="1"/>
            <p:nvPr/>
          </p:nvSpPr>
          <p:spPr>
            <a:xfrm>
              <a:off x="4987599" y="5582546"/>
              <a:ext cx="2312503" cy="4031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AU" sz="900" baseline="30000" dirty="0">
                  <a:solidFill>
                    <a:srgbClr val="E7E6E6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177</a:t>
              </a:r>
              <a:r>
                <a:rPr lang="en-AU" sz="900" dirty="0">
                  <a:solidFill>
                    <a:srgbClr val="E7E6E6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Lu-PSMA-617 </a:t>
              </a:r>
              <a:r>
                <a:rPr lang="en-AU" sz="825" dirty="0">
                  <a:solidFill>
                    <a:srgbClr val="E7E6E6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(N=99)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0D35E40-30C0-4BA8-912D-22B0ABCD1913}"/>
                </a:ext>
              </a:extLst>
            </p:cNvPr>
            <p:cNvSpPr txBox="1"/>
            <p:nvPr/>
          </p:nvSpPr>
          <p:spPr>
            <a:xfrm>
              <a:off x="5708132" y="3375549"/>
              <a:ext cx="1858360" cy="6148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AU" sz="9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66% </a:t>
              </a:r>
              <a:r>
                <a:rPr lang="en-AU" sz="788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(95% CI 56-75%)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81CE209-14FE-4504-AC7E-D158E4A594A2}"/>
                </a:ext>
              </a:extLst>
            </p:cNvPr>
            <p:cNvSpPr/>
            <p:nvPr/>
          </p:nvSpPr>
          <p:spPr>
            <a:xfrm>
              <a:off x="4032179" y="2413848"/>
              <a:ext cx="286374" cy="2733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sz="900">
                <a:solidFill>
                  <a:prstClr val="white"/>
                </a:solidFill>
                <a:latin typeface="VAGRounded LT Ligh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F478C2-4881-491A-B394-8D492393A33B}"/>
                </a:ext>
              </a:extLst>
            </p:cNvPr>
            <p:cNvSpPr txBox="1"/>
            <p:nvPr/>
          </p:nvSpPr>
          <p:spPr>
            <a:xfrm>
              <a:off x="2363676" y="3392061"/>
              <a:ext cx="1858360" cy="6148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AU" sz="9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37% </a:t>
              </a:r>
              <a:r>
                <a:rPr lang="en-AU" sz="788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(95% CI 27-46%)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6A21194-193D-4F45-A159-B5CFA3EF8E0F}"/>
                </a:ext>
              </a:extLst>
            </p:cNvPr>
            <p:cNvSpPr txBox="1"/>
            <p:nvPr/>
          </p:nvSpPr>
          <p:spPr>
            <a:xfrm>
              <a:off x="1261009" y="5614835"/>
              <a:ext cx="2312503" cy="3829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AU" sz="825" dirty="0" err="1">
                  <a:solidFill>
                    <a:srgbClr val="E7E6E6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cabazitaxel</a:t>
              </a:r>
              <a:r>
                <a:rPr lang="en-AU" sz="825" dirty="0">
                  <a:solidFill>
                    <a:srgbClr val="E7E6E6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(N=101)</a:t>
              </a: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5BBE13F6-3BC5-47EF-96EC-ADC4BC6A8FA8}"/>
                </a:ext>
              </a:extLst>
            </p:cNvPr>
            <p:cNvSpPr txBox="1">
              <a:spLocks/>
            </p:cNvSpPr>
            <p:nvPr/>
          </p:nvSpPr>
          <p:spPr>
            <a:xfrm>
              <a:off x="281348" y="1368715"/>
              <a:ext cx="7416272" cy="39204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68580" tIns="34290" rIns="68580" bIns="3429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 fontAlgn="auto">
                <a:lnSpc>
                  <a:spcPct val="100000"/>
                </a:lnSpc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rPr lang="en-AU" sz="900" baseline="30000" dirty="0">
                  <a:solidFill>
                    <a:srgbClr val="FF0000"/>
                  </a:solidFill>
                  <a:ea typeface="ＭＳ Ｐゴシック"/>
                </a:rPr>
                <a:t>177</a:t>
              </a:r>
              <a:r>
                <a:rPr lang="en-AU" sz="900" dirty="0">
                  <a:solidFill>
                    <a:srgbClr val="FF0000"/>
                  </a:solidFill>
                  <a:ea typeface="ＭＳ Ｐゴシック"/>
                </a:rPr>
                <a:t>Lu-PSMA-617: 29% </a:t>
              </a:r>
              <a:r>
                <a:rPr lang="en-AU" sz="825" dirty="0">
                  <a:solidFill>
                    <a:srgbClr val="FF0000"/>
                  </a:solidFill>
                  <a:ea typeface="ＭＳ Ｐゴシック"/>
                </a:rPr>
                <a:t>(95% CI 16%-42%; p&lt;0.0001)</a:t>
              </a:r>
              <a:r>
                <a:rPr lang="en-AU" sz="900" dirty="0">
                  <a:solidFill>
                    <a:srgbClr val="FF0000"/>
                  </a:solidFill>
                  <a:ea typeface="ＭＳ Ｐゴシック"/>
                </a:rPr>
                <a:t> greater PSA50-RR</a:t>
              </a:r>
              <a:r>
                <a:rPr lang="he-IL" sz="900" dirty="0">
                  <a:solidFill>
                    <a:srgbClr val="FF0000"/>
                  </a:solidFill>
                  <a:ea typeface="ＭＳ Ｐゴシック"/>
                </a:rPr>
                <a:t> </a:t>
              </a:r>
              <a:endParaRPr lang="en-AU" sz="750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1534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BD0D6-9ADB-4344-84C3-ECD155528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458" y="18049"/>
            <a:ext cx="6470543" cy="622634"/>
          </a:xfrm>
        </p:spPr>
        <p:txBody>
          <a:bodyPr anchor="b">
            <a:noAutofit/>
          </a:bodyPr>
          <a:lstStyle/>
          <a:p>
            <a:pPr algn="ctr"/>
            <a:r>
              <a:rPr lang="en-AU" sz="2400" dirty="0">
                <a:latin typeface="VAGRounded LT Light" panose="02000403040000020004" pitchFamily="2" charset="0"/>
              </a:rPr>
              <a:t>PFS</a:t>
            </a:r>
            <a:endParaRPr lang="en-NL" sz="2400" dirty="0">
              <a:latin typeface="VAGRounded LT Light" panose="02000403040000020004" pitchFamily="2" charset="0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51A0AAD-8B72-4286-8947-ACE4A0F8B0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60"/>
          <a:stretch/>
        </p:blipFill>
        <p:spPr>
          <a:xfrm>
            <a:off x="382955" y="877564"/>
            <a:ext cx="4114800" cy="3440078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BE5195D-D908-4BB7-B4F7-4DC3CE2E21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005A7F"/>
              </a:clrFrom>
              <a:clrTo>
                <a:srgbClr val="005A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568" y="1719238"/>
            <a:ext cx="848856" cy="999223"/>
          </a:xfrm>
          <a:prstGeom prst="parallelogram">
            <a:avLst>
              <a:gd name="adj" fmla="val 21018"/>
            </a:avLst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B8EA83-EC92-4421-934C-7C4284CAEDCF}"/>
              </a:ext>
            </a:extLst>
          </p:cNvPr>
          <p:cNvSpPr/>
          <p:nvPr/>
        </p:nvSpPr>
        <p:spPr>
          <a:xfrm>
            <a:off x="1092905" y="2542102"/>
            <a:ext cx="1490376" cy="690549"/>
          </a:xfrm>
          <a:custGeom>
            <a:avLst/>
            <a:gdLst>
              <a:gd name="connsiteX0" fmla="*/ 0 w 1918873"/>
              <a:gd name="connsiteY0" fmla="*/ 0 h 888642"/>
              <a:gd name="connsiteX1" fmla="*/ 1918873 w 1918873"/>
              <a:gd name="connsiteY1" fmla="*/ 0 h 888642"/>
              <a:gd name="connsiteX2" fmla="*/ 1918873 w 1918873"/>
              <a:gd name="connsiteY2" fmla="*/ 888642 h 888642"/>
              <a:gd name="connsiteX3" fmla="*/ 0 w 1918873"/>
              <a:gd name="connsiteY3" fmla="*/ 888642 h 888642"/>
              <a:gd name="connsiteX4" fmla="*/ 0 w 1918873"/>
              <a:gd name="connsiteY4" fmla="*/ 0 h 888642"/>
              <a:gd name="connsiteX0" fmla="*/ 0 w 1987168"/>
              <a:gd name="connsiteY0" fmla="*/ 3794 h 892436"/>
              <a:gd name="connsiteX1" fmla="*/ 1987168 w 1987168"/>
              <a:gd name="connsiteY1" fmla="*/ 0 h 892436"/>
              <a:gd name="connsiteX2" fmla="*/ 1918873 w 1987168"/>
              <a:gd name="connsiteY2" fmla="*/ 892436 h 892436"/>
              <a:gd name="connsiteX3" fmla="*/ 0 w 1987168"/>
              <a:gd name="connsiteY3" fmla="*/ 892436 h 892436"/>
              <a:gd name="connsiteX4" fmla="*/ 0 w 1987168"/>
              <a:gd name="connsiteY4" fmla="*/ 3794 h 89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7168" h="892436">
                <a:moveTo>
                  <a:pt x="0" y="3794"/>
                </a:moveTo>
                <a:lnTo>
                  <a:pt x="1987168" y="0"/>
                </a:lnTo>
                <a:lnTo>
                  <a:pt x="1918873" y="892436"/>
                </a:lnTo>
                <a:lnTo>
                  <a:pt x="0" y="892436"/>
                </a:lnTo>
                <a:lnTo>
                  <a:pt x="0" y="3794"/>
                </a:lnTo>
                <a:close/>
              </a:path>
            </a:pathLst>
          </a:custGeom>
          <a:solidFill>
            <a:srgbClr val="FFFF00">
              <a:alpha val="1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CCF4486-251D-48BE-A4C0-94D8F2EB01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88" y="1011256"/>
            <a:ext cx="643280" cy="622634"/>
          </a:xfrm>
          <a:prstGeom prst="flowChartConnector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E9668C1-92B7-4090-9966-621595506D6B}"/>
              </a:ext>
            </a:extLst>
          </p:cNvPr>
          <p:cNvSpPr/>
          <p:nvPr/>
        </p:nvSpPr>
        <p:spPr>
          <a:xfrm>
            <a:off x="-51031" y="2588519"/>
            <a:ext cx="435298" cy="160157"/>
          </a:xfrm>
          <a:custGeom>
            <a:avLst/>
            <a:gdLst>
              <a:gd name="connsiteX0" fmla="*/ 580397 w 580397"/>
              <a:gd name="connsiteY0" fmla="*/ 105859 h 213543"/>
              <a:gd name="connsiteX1" fmla="*/ 43803 w 580397"/>
              <a:gd name="connsiteY1" fmla="*/ 0 h 213543"/>
              <a:gd name="connsiteX2" fmla="*/ 0 w 580397"/>
              <a:gd name="connsiteY2" fmla="*/ 209892 h 213543"/>
              <a:gd name="connsiteX3" fmla="*/ 578572 w 580397"/>
              <a:gd name="connsiteY3" fmla="*/ 213543 h 213543"/>
              <a:gd name="connsiteX4" fmla="*/ 580397 w 580397"/>
              <a:gd name="connsiteY4" fmla="*/ 105859 h 21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0397" h="213543">
                <a:moveTo>
                  <a:pt x="580397" y="105859"/>
                </a:moveTo>
                <a:lnTo>
                  <a:pt x="43803" y="0"/>
                </a:lnTo>
                <a:lnTo>
                  <a:pt x="0" y="209892"/>
                </a:lnTo>
                <a:lnTo>
                  <a:pt x="578572" y="213543"/>
                </a:lnTo>
                <a:cubicBezTo>
                  <a:pt x="579180" y="177648"/>
                  <a:pt x="579789" y="141754"/>
                  <a:pt x="580397" y="105859"/>
                </a:cubicBezTo>
                <a:close/>
              </a:path>
            </a:pathLst>
          </a:custGeom>
          <a:solidFill>
            <a:srgbClr val="A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CA19991-E7C4-43C4-8F97-122099597D0E}"/>
              </a:ext>
            </a:extLst>
          </p:cNvPr>
          <p:cNvSpPr/>
          <p:nvPr/>
        </p:nvSpPr>
        <p:spPr>
          <a:xfrm>
            <a:off x="154298" y="1712447"/>
            <a:ext cx="232706" cy="67075"/>
          </a:xfrm>
          <a:custGeom>
            <a:avLst/>
            <a:gdLst>
              <a:gd name="connsiteX0" fmla="*/ 310275 w 310275"/>
              <a:gd name="connsiteY0" fmla="*/ 89433 h 89433"/>
              <a:gd name="connsiteX1" fmla="*/ 306625 w 310275"/>
              <a:gd name="connsiteY1" fmla="*/ 1825 h 89433"/>
              <a:gd name="connsiteX2" fmla="*/ 0 w 310275"/>
              <a:gd name="connsiteY2" fmla="*/ 0 h 89433"/>
              <a:gd name="connsiteX3" fmla="*/ 0 w 310275"/>
              <a:gd name="connsiteY3" fmla="*/ 65706 h 89433"/>
              <a:gd name="connsiteX4" fmla="*/ 18252 w 310275"/>
              <a:gd name="connsiteY4" fmla="*/ 47454 h 89433"/>
              <a:gd name="connsiteX5" fmla="*/ 310275 w 310275"/>
              <a:gd name="connsiteY5" fmla="*/ 89433 h 8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275" h="89433">
                <a:moveTo>
                  <a:pt x="310275" y="89433"/>
                </a:moveTo>
                <a:lnTo>
                  <a:pt x="306625" y="1825"/>
                </a:lnTo>
                <a:lnTo>
                  <a:pt x="0" y="0"/>
                </a:lnTo>
                <a:lnTo>
                  <a:pt x="0" y="65706"/>
                </a:lnTo>
                <a:lnTo>
                  <a:pt x="18252" y="47454"/>
                </a:lnTo>
                <a:lnTo>
                  <a:pt x="310275" y="89433"/>
                </a:lnTo>
                <a:close/>
              </a:path>
            </a:pathLst>
          </a:custGeom>
          <a:solidFill>
            <a:srgbClr val="A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6AAC6F-EC09-4F62-9C39-AEBD84B7F41C}"/>
              </a:ext>
            </a:extLst>
          </p:cNvPr>
          <p:cNvGrpSpPr/>
          <p:nvPr/>
        </p:nvGrpSpPr>
        <p:grpSpPr>
          <a:xfrm>
            <a:off x="4700912" y="877563"/>
            <a:ext cx="4318018" cy="2476302"/>
            <a:chOff x="4867870" y="1451123"/>
            <a:chExt cx="7157369" cy="410461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9F1454B-C17E-40E6-BE1E-77527E0E6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7870" y="1451123"/>
              <a:ext cx="7157369" cy="410461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42A11FC-537F-4F29-9B54-5B6E0E344E5F}"/>
                </a:ext>
              </a:extLst>
            </p:cNvPr>
            <p:cNvSpPr txBox="1"/>
            <p:nvPr/>
          </p:nvSpPr>
          <p:spPr>
            <a:xfrm>
              <a:off x="8100962" y="1749296"/>
              <a:ext cx="3731009" cy="9565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AU" sz="1050" baseline="30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177</a:t>
              </a:r>
              <a:r>
                <a:rPr lang="en-AU" sz="105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Lu-PSMA-617 delayed progression</a:t>
              </a: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AU" sz="105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HR 0.63   </a:t>
              </a:r>
              <a:r>
                <a:rPr lang="en-AU" sz="105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95%CI 0.46-0.86   P=0.0028</a:t>
              </a: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sz="105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15AD0F4-759C-4B31-90AD-0BE2A1463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29203" y="3603422"/>
              <a:ext cx="1871759" cy="52777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8F763E2-E48B-458C-94A6-220AD7694950}"/>
                </a:ext>
              </a:extLst>
            </p:cNvPr>
            <p:cNvSpPr txBox="1"/>
            <p:nvPr/>
          </p:nvSpPr>
          <p:spPr>
            <a:xfrm>
              <a:off x="7048884" y="3886929"/>
              <a:ext cx="1688842" cy="3826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AU" sz="900" baseline="30000" dirty="0">
                  <a:solidFill>
                    <a:srgbClr val="E7E6E6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177</a:t>
              </a:r>
              <a:r>
                <a:rPr lang="en-AU" sz="900" dirty="0">
                  <a:solidFill>
                    <a:srgbClr val="E7E6E6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Lu-PSMA-617</a:t>
              </a:r>
              <a:endParaRPr lang="en-AU" sz="825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D4CBAA9-6392-420E-9E40-10AF60DE1562}"/>
                </a:ext>
              </a:extLst>
            </p:cNvPr>
            <p:cNvSpPr txBox="1"/>
            <p:nvPr/>
          </p:nvSpPr>
          <p:spPr>
            <a:xfrm>
              <a:off x="7048884" y="3595514"/>
              <a:ext cx="1288629" cy="3826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AU" sz="900" dirty="0">
                  <a:solidFill>
                    <a:srgbClr val="E7E6E6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Cabazitaxel</a:t>
              </a:r>
              <a:endParaRPr lang="en-AU" sz="825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3" name="Table 2">
            <a:extLst>
              <a:ext uri="{FF2B5EF4-FFF2-40B4-BE49-F238E27FC236}">
                <a16:creationId xmlns:a16="http://schemas.microsoft.com/office/drawing/2014/main" id="{61D9EF1A-8A17-4EBA-94D3-4D64DF3337FB}"/>
              </a:ext>
            </a:extLst>
          </p:cNvPr>
          <p:cNvGraphicFramePr>
            <a:graphicFrameLocks noGrp="1"/>
          </p:cNvGraphicFramePr>
          <p:nvPr/>
        </p:nvGraphicFramePr>
        <p:xfrm>
          <a:off x="4700911" y="3442694"/>
          <a:ext cx="4318019" cy="1059180"/>
        </p:xfrm>
        <a:graphic>
          <a:graphicData uri="http://schemas.openxmlformats.org/drawingml/2006/table">
            <a:tbl>
              <a:tblPr firstRow="1">
                <a:tableStyleId>{D27102A9-8310-4765-A935-A1911B00CA55}</a:tableStyleId>
              </a:tblPr>
              <a:tblGrid>
                <a:gridCol w="1393925">
                  <a:extLst>
                    <a:ext uri="{9D8B030D-6E8A-4147-A177-3AD203B41FA5}">
                      <a16:colId xmlns:a16="http://schemas.microsoft.com/office/drawing/2014/main" val="3660872269"/>
                    </a:ext>
                  </a:extLst>
                </a:gridCol>
                <a:gridCol w="1304349">
                  <a:extLst>
                    <a:ext uri="{9D8B030D-6E8A-4147-A177-3AD203B41FA5}">
                      <a16:colId xmlns:a16="http://schemas.microsoft.com/office/drawing/2014/main" val="2263646329"/>
                    </a:ext>
                  </a:extLst>
                </a:gridCol>
                <a:gridCol w="1619745">
                  <a:extLst>
                    <a:ext uri="{9D8B030D-6E8A-4147-A177-3AD203B41FA5}">
                      <a16:colId xmlns:a16="http://schemas.microsoft.com/office/drawing/2014/main" val="3949830966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r>
                        <a:rPr lang="en-AU" sz="12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PFS </a:t>
                      </a:r>
                      <a:r>
                        <a:rPr lang="en-AU" sz="9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(95%CI)</a:t>
                      </a:r>
                      <a:endParaRPr lang="en-AU" sz="12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Cabazitaxel</a:t>
                      </a:r>
                      <a:endParaRPr lang="en-AU" sz="1200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 baseline="30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177</a:t>
                      </a:r>
                      <a:r>
                        <a:rPr lang="en-AU" sz="12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Lu-PSMA-617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55962498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AU" sz="11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% without progression at 12 months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3% </a:t>
                      </a:r>
                      <a:r>
                        <a:rPr lang="en-AU" sz="8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(1-9)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19% </a:t>
                      </a:r>
                      <a:r>
                        <a:rPr lang="en-AU" sz="8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(12-27)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864800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AU" sz="11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Median PFS (months)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AU" sz="11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5.1 </a:t>
                      </a:r>
                      <a:r>
                        <a:rPr lang="en-AU" sz="8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(2.8-6.0)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AU" sz="11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5.1 </a:t>
                      </a:r>
                      <a:r>
                        <a:rPr lang="en-AU" sz="8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(3.4-5.7)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370063"/>
                  </a:ext>
                </a:extLst>
              </a:tr>
            </a:tbl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6E7C7B58-DA3B-4800-A897-F84B3155D102}"/>
              </a:ext>
            </a:extLst>
          </p:cNvPr>
          <p:cNvSpPr/>
          <p:nvPr/>
        </p:nvSpPr>
        <p:spPr>
          <a:xfrm>
            <a:off x="7682837" y="1969428"/>
            <a:ext cx="262917" cy="9144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</p:spTree>
    <p:extLst>
      <p:ext uri="{BB962C8B-B14F-4D97-AF65-F5344CB8AC3E}">
        <p14:creationId xmlns:p14="http://schemas.microsoft.com/office/powerpoint/2010/main" val="634770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031101663 I-124 faint body contour">
            <a:hlinkClick r:id="" action="ppaction://media"/>
            <a:extLst>
              <a:ext uri="{FF2B5EF4-FFF2-40B4-BE49-F238E27FC236}">
                <a16:creationId xmlns:a16="http://schemas.microsoft.com/office/drawing/2014/main" id="{C0847833-8EF3-4C8D-A1FD-295826F6901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488052"/>
            <a:ext cx="2376264" cy="41673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2736" y="2262597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Iodine-124 PET/CT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5627B1-D52E-4D38-8190-2F3C67D65B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5414" y="1049753"/>
            <a:ext cx="921965" cy="191514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FF815B-1AB9-4C11-AA24-5F74FE67817D}"/>
              </a:ext>
            </a:extLst>
          </p:cNvPr>
          <p:cNvSpPr/>
          <p:nvPr/>
        </p:nvSpPr>
        <p:spPr>
          <a:xfrm>
            <a:off x="4482784" y="1232648"/>
            <a:ext cx="192499" cy="384997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478648-ECC0-40CA-9A67-E75F12ED62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4175" y="2041152"/>
            <a:ext cx="1849989" cy="100907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562479-3CCC-495E-8A6E-E56AE6B0B78E}"/>
              </a:ext>
            </a:extLst>
          </p:cNvPr>
          <p:cNvCxnSpPr>
            <a:cxnSpLocks/>
          </p:cNvCxnSpPr>
          <p:nvPr/>
        </p:nvCxnSpPr>
        <p:spPr>
          <a:xfrm flipV="1">
            <a:off x="4689518" y="1029766"/>
            <a:ext cx="1051661" cy="20288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8B6D255-1856-4784-BDC2-FE51087D47FA}"/>
              </a:ext>
            </a:extLst>
          </p:cNvPr>
          <p:cNvCxnSpPr>
            <a:cxnSpLocks/>
          </p:cNvCxnSpPr>
          <p:nvPr/>
        </p:nvCxnSpPr>
        <p:spPr>
          <a:xfrm>
            <a:off x="4675282" y="1627073"/>
            <a:ext cx="1074442" cy="135781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96D2B9-2972-4DD9-B0BF-B3CAA3168D20}"/>
              </a:ext>
            </a:extLst>
          </p:cNvPr>
          <p:cNvCxnSpPr/>
          <p:nvPr/>
        </p:nvCxnSpPr>
        <p:spPr>
          <a:xfrm>
            <a:off x="5976262" y="1086435"/>
            <a:ext cx="0" cy="25035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C2FBFC9-1A6C-4C53-8AB2-308C85477CCD}"/>
              </a:ext>
            </a:extLst>
          </p:cNvPr>
          <p:cNvSpPr txBox="1"/>
          <p:nvPr/>
        </p:nvSpPr>
        <p:spPr>
          <a:xfrm>
            <a:off x="5990498" y="1108682"/>
            <a:ext cx="625621" cy="24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?1mm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DF50CF-7BE4-4E04-AAC5-3B40EC3C193E}"/>
              </a:ext>
            </a:extLst>
          </p:cNvPr>
          <p:cNvSpPr txBox="1"/>
          <p:nvPr/>
        </p:nvSpPr>
        <p:spPr>
          <a:xfrm>
            <a:off x="3765105" y="2732741"/>
            <a:ext cx="1849989" cy="380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Arial" charset="0"/>
                <a:ea typeface="+mn-ea"/>
                <a:cs typeface="+mn-cs"/>
              </a:rPr>
              <a:t>SUVmax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Arial" charset="0"/>
                <a:ea typeface="+mn-ea"/>
                <a:cs typeface="+mn-cs"/>
              </a:rPr>
              <a:t>=430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CFACD6-4738-450B-9AED-FAEB26A9A628}"/>
              </a:ext>
            </a:extLst>
          </p:cNvPr>
          <p:cNvSpPr/>
          <p:nvPr/>
        </p:nvSpPr>
        <p:spPr>
          <a:xfrm>
            <a:off x="395536" y="1551753"/>
            <a:ext cx="2602632" cy="720080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B6F2FD1-E17D-4C7B-997A-4F9CEAD8BF91}"/>
              </a:ext>
            </a:extLst>
          </p:cNvPr>
          <p:cNvCxnSpPr>
            <a:cxnSpLocks/>
          </p:cNvCxnSpPr>
          <p:nvPr/>
        </p:nvCxnSpPr>
        <p:spPr>
          <a:xfrm flipV="1">
            <a:off x="2998168" y="934594"/>
            <a:ext cx="556461" cy="60507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C378D62-B0C1-4DE8-8D6D-9EE30BF28057}"/>
              </a:ext>
            </a:extLst>
          </p:cNvPr>
          <p:cNvCxnSpPr>
            <a:cxnSpLocks/>
          </p:cNvCxnSpPr>
          <p:nvPr/>
        </p:nvCxnSpPr>
        <p:spPr>
          <a:xfrm>
            <a:off x="2992478" y="2305981"/>
            <a:ext cx="546007" cy="73883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9C8B7E0-E997-4362-ABBC-FFC623BF6A6B}"/>
              </a:ext>
            </a:extLst>
          </p:cNvPr>
          <p:cNvSpPr txBox="1"/>
          <p:nvPr/>
        </p:nvSpPr>
        <p:spPr>
          <a:xfrm>
            <a:off x="3454669" y="-24866"/>
            <a:ext cx="5472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“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My new research project is in cancer of the thyroid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which I believe holds the key to the larger problem of cancer in general.“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- Saul Hertz 1946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10CA3F-BC7F-4443-A751-924EAA38582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8485" y="936340"/>
            <a:ext cx="1849989" cy="1120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8269326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1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  <p:bldP spid="12" grpId="0" animBg="1"/>
      <p:bldP spid="17" grpId="0"/>
      <p:bldP spid="19" grpId="0"/>
      <p:bldP spid="2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BD0D6-9ADB-4344-84C3-ECD155528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458" y="18049"/>
            <a:ext cx="6470543" cy="622634"/>
          </a:xfrm>
        </p:spPr>
        <p:txBody>
          <a:bodyPr anchor="b">
            <a:noAutofit/>
          </a:bodyPr>
          <a:lstStyle/>
          <a:p>
            <a:pPr algn="ctr"/>
            <a:r>
              <a:rPr lang="en-AU" sz="2400" dirty="0">
                <a:latin typeface="VAGRounded LT Light" panose="02000403040000020004" pitchFamily="2" charset="0"/>
              </a:rPr>
              <a:t>RECIST 1.1 objective response rate</a:t>
            </a:r>
            <a:endParaRPr lang="en-NL" sz="2400" dirty="0">
              <a:latin typeface="VAGRounded LT Light" panose="02000403040000020004" pitchFamily="2" charset="0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51A0AAD-8B72-4286-8947-ACE4A0F8B0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60"/>
          <a:stretch/>
        </p:blipFill>
        <p:spPr>
          <a:xfrm>
            <a:off x="382955" y="877564"/>
            <a:ext cx="4114800" cy="3440078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BE5195D-D908-4BB7-B4F7-4DC3CE2E21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005A7F"/>
              </a:clrFrom>
              <a:clrTo>
                <a:srgbClr val="005A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568" y="1719238"/>
            <a:ext cx="848856" cy="999223"/>
          </a:xfrm>
          <a:prstGeom prst="parallelogram">
            <a:avLst>
              <a:gd name="adj" fmla="val 21018"/>
            </a:avLst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B8EA83-EC92-4421-934C-7C4284CAEDCF}"/>
              </a:ext>
            </a:extLst>
          </p:cNvPr>
          <p:cNvSpPr/>
          <p:nvPr/>
        </p:nvSpPr>
        <p:spPr>
          <a:xfrm>
            <a:off x="2570827" y="2542102"/>
            <a:ext cx="1538745" cy="690549"/>
          </a:xfrm>
          <a:custGeom>
            <a:avLst/>
            <a:gdLst>
              <a:gd name="connsiteX0" fmla="*/ 0 w 1918873"/>
              <a:gd name="connsiteY0" fmla="*/ 0 h 888642"/>
              <a:gd name="connsiteX1" fmla="*/ 1918873 w 1918873"/>
              <a:gd name="connsiteY1" fmla="*/ 0 h 888642"/>
              <a:gd name="connsiteX2" fmla="*/ 1918873 w 1918873"/>
              <a:gd name="connsiteY2" fmla="*/ 888642 h 888642"/>
              <a:gd name="connsiteX3" fmla="*/ 0 w 1918873"/>
              <a:gd name="connsiteY3" fmla="*/ 888642 h 888642"/>
              <a:gd name="connsiteX4" fmla="*/ 0 w 1918873"/>
              <a:gd name="connsiteY4" fmla="*/ 0 h 888642"/>
              <a:gd name="connsiteX0" fmla="*/ 0 w 1987168"/>
              <a:gd name="connsiteY0" fmla="*/ 3794 h 892436"/>
              <a:gd name="connsiteX1" fmla="*/ 1987168 w 1987168"/>
              <a:gd name="connsiteY1" fmla="*/ 0 h 892436"/>
              <a:gd name="connsiteX2" fmla="*/ 1918873 w 1987168"/>
              <a:gd name="connsiteY2" fmla="*/ 892436 h 892436"/>
              <a:gd name="connsiteX3" fmla="*/ 0 w 1987168"/>
              <a:gd name="connsiteY3" fmla="*/ 892436 h 892436"/>
              <a:gd name="connsiteX4" fmla="*/ 0 w 1987168"/>
              <a:gd name="connsiteY4" fmla="*/ 3794 h 892436"/>
              <a:gd name="connsiteX0" fmla="*/ 64492 w 2051660"/>
              <a:gd name="connsiteY0" fmla="*/ 3794 h 892436"/>
              <a:gd name="connsiteX1" fmla="*/ 2051660 w 2051660"/>
              <a:gd name="connsiteY1" fmla="*/ 0 h 892436"/>
              <a:gd name="connsiteX2" fmla="*/ 1983365 w 2051660"/>
              <a:gd name="connsiteY2" fmla="*/ 892436 h 892436"/>
              <a:gd name="connsiteX3" fmla="*/ 0 w 2051660"/>
              <a:gd name="connsiteY3" fmla="*/ 892436 h 892436"/>
              <a:gd name="connsiteX4" fmla="*/ 64492 w 2051660"/>
              <a:gd name="connsiteY4" fmla="*/ 3794 h 89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1660" h="892436">
                <a:moveTo>
                  <a:pt x="64492" y="3794"/>
                </a:moveTo>
                <a:lnTo>
                  <a:pt x="2051660" y="0"/>
                </a:lnTo>
                <a:lnTo>
                  <a:pt x="1983365" y="892436"/>
                </a:lnTo>
                <a:lnTo>
                  <a:pt x="0" y="892436"/>
                </a:lnTo>
                <a:lnTo>
                  <a:pt x="64492" y="3794"/>
                </a:lnTo>
                <a:close/>
              </a:path>
            </a:pathLst>
          </a:custGeom>
          <a:solidFill>
            <a:srgbClr val="FFFF00">
              <a:alpha val="1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CCF4486-251D-48BE-A4C0-94D8F2EB01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88" y="1011256"/>
            <a:ext cx="643280" cy="622634"/>
          </a:xfrm>
          <a:prstGeom prst="flowChartConnector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E9668C1-92B7-4090-9966-621595506D6B}"/>
              </a:ext>
            </a:extLst>
          </p:cNvPr>
          <p:cNvSpPr/>
          <p:nvPr/>
        </p:nvSpPr>
        <p:spPr>
          <a:xfrm>
            <a:off x="-51031" y="2588519"/>
            <a:ext cx="435298" cy="160157"/>
          </a:xfrm>
          <a:custGeom>
            <a:avLst/>
            <a:gdLst>
              <a:gd name="connsiteX0" fmla="*/ 580397 w 580397"/>
              <a:gd name="connsiteY0" fmla="*/ 105859 h 213543"/>
              <a:gd name="connsiteX1" fmla="*/ 43803 w 580397"/>
              <a:gd name="connsiteY1" fmla="*/ 0 h 213543"/>
              <a:gd name="connsiteX2" fmla="*/ 0 w 580397"/>
              <a:gd name="connsiteY2" fmla="*/ 209892 h 213543"/>
              <a:gd name="connsiteX3" fmla="*/ 578572 w 580397"/>
              <a:gd name="connsiteY3" fmla="*/ 213543 h 213543"/>
              <a:gd name="connsiteX4" fmla="*/ 580397 w 580397"/>
              <a:gd name="connsiteY4" fmla="*/ 105859 h 21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0397" h="213543">
                <a:moveTo>
                  <a:pt x="580397" y="105859"/>
                </a:moveTo>
                <a:lnTo>
                  <a:pt x="43803" y="0"/>
                </a:lnTo>
                <a:lnTo>
                  <a:pt x="0" y="209892"/>
                </a:lnTo>
                <a:lnTo>
                  <a:pt x="578572" y="213543"/>
                </a:lnTo>
                <a:cubicBezTo>
                  <a:pt x="579180" y="177648"/>
                  <a:pt x="579789" y="141754"/>
                  <a:pt x="580397" y="105859"/>
                </a:cubicBezTo>
                <a:close/>
              </a:path>
            </a:pathLst>
          </a:custGeom>
          <a:solidFill>
            <a:srgbClr val="A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CA19991-E7C4-43C4-8F97-122099597D0E}"/>
              </a:ext>
            </a:extLst>
          </p:cNvPr>
          <p:cNvSpPr/>
          <p:nvPr/>
        </p:nvSpPr>
        <p:spPr>
          <a:xfrm>
            <a:off x="154298" y="1712447"/>
            <a:ext cx="232706" cy="67075"/>
          </a:xfrm>
          <a:custGeom>
            <a:avLst/>
            <a:gdLst>
              <a:gd name="connsiteX0" fmla="*/ 310275 w 310275"/>
              <a:gd name="connsiteY0" fmla="*/ 89433 h 89433"/>
              <a:gd name="connsiteX1" fmla="*/ 306625 w 310275"/>
              <a:gd name="connsiteY1" fmla="*/ 1825 h 89433"/>
              <a:gd name="connsiteX2" fmla="*/ 0 w 310275"/>
              <a:gd name="connsiteY2" fmla="*/ 0 h 89433"/>
              <a:gd name="connsiteX3" fmla="*/ 0 w 310275"/>
              <a:gd name="connsiteY3" fmla="*/ 65706 h 89433"/>
              <a:gd name="connsiteX4" fmla="*/ 18252 w 310275"/>
              <a:gd name="connsiteY4" fmla="*/ 47454 h 89433"/>
              <a:gd name="connsiteX5" fmla="*/ 310275 w 310275"/>
              <a:gd name="connsiteY5" fmla="*/ 89433 h 8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275" h="89433">
                <a:moveTo>
                  <a:pt x="310275" y="89433"/>
                </a:moveTo>
                <a:lnTo>
                  <a:pt x="306625" y="1825"/>
                </a:lnTo>
                <a:lnTo>
                  <a:pt x="0" y="0"/>
                </a:lnTo>
                <a:lnTo>
                  <a:pt x="0" y="65706"/>
                </a:lnTo>
                <a:lnTo>
                  <a:pt x="18252" y="47454"/>
                </a:lnTo>
                <a:lnTo>
                  <a:pt x="310275" y="89433"/>
                </a:lnTo>
                <a:close/>
              </a:path>
            </a:pathLst>
          </a:custGeom>
          <a:solidFill>
            <a:srgbClr val="A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80594D-FC74-4D94-BF02-D4E5F4CE1369}"/>
              </a:ext>
            </a:extLst>
          </p:cNvPr>
          <p:cNvGrpSpPr/>
          <p:nvPr/>
        </p:nvGrpSpPr>
        <p:grpSpPr>
          <a:xfrm>
            <a:off x="4793323" y="1089986"/>
            <a:ext cx="4067085" cy="3050749"/>
            <a:chOff x="2354285" y="870826"/>
            <a:chExt cx="6755953" cy="506768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D9E30A-45FB-4098-B6A3-1A3E49B395A2}"/>
                </a:ext>
              </a:extLst>
            </p:cNvPr>
            <p:cNvSpPr txBox="1"/>
            <p:nvPr/>
          </p:nvSpPr>
          <p:spPr>
            <a:xfrm>
              <a:off x="2355469" y="870826"/>
              <a:ext cx="6750415" cy="3642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AU" sz="825" dirty="0">
                  <a:solidFill>
                    <a:srgbClr val="E7E6E6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3CA36A1-56C0-481B-9035-A1650627A5D2}"/>
                </a:ext>
              </a:extLst>
            </p:cNvPr>
            <p:cNvSpPr txBox="1"/>
            <p:nvPr/>
          </p:nvSpPr>
          <p:spPr>
            <a:xfrm>
              <a:off x="6465493" y="4927195"/>
              <a:ext cx="2104159" cy="3834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AU" sz="900" baseline="30000" dirty="0">
                  <a:solidFill>
                    <a:srgbClr val="E7E6E6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177</a:t>
              </a:r>
              <a:r>
                <a:rPr lang="en-AU" sz="900" dirty="0">
                  <a:solidFill>
                    <a:srgbClr val="E7E6E6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Lu-PSMA-617 </a:t>
              </a:r>
              <a:r>
                <a:rPr lang="en-AU" sz="825" dirty="0">
                  <a:solidFill>
                    <a:srgbClr val="E7E6E6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(N=37)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295D2BB-9C27-4F8B-A29A-9F2FC0279B4D}"/>
                </a:ext>
              </a:extLst>
            </p:cNvPr>
            <p:cNvSpPr txBox="1"/>
            <p:nvPr/>
          </p:nvSpPr>
          <p:spPr>
            <a:xfrm>
              <a:off x="3252683" y="4915120"/>
              <a:ext cx="2104159" cy="3834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AU" sz="900" dirty="0">
                  <a:solidFill>
                    <a:srgbClr val="E7E6E6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Cabazitaxel </a:t>
              </a:r>
              <a:r>
                <a:rPr lang="en-AU" sz="825" dirty="0">
                  <a:solidFill>
                    <a:srgbClr val="E7E6E6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(N=41)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D239727-B940-4A1A-AB27-E1BA340C4870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4285" y="1178605"/>
              <a:ext cx="6753490" cy="431473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03ABCAF-2A53-480F-91AA-63B36FE623C7}"/>
                </a:ext>
              </a:extLst>
            </p:cNvPr>
            <p:cNvSpPr txBox="1"/>
            <p:nvPr/>
          </p:nvSpPr>
          <p:spPr>
            <a:xfrm>
              <a:off x="2355670" y="5171629"/>
              <a:ext cx="6754568" cy="7668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AU" sz="1200" b="1" dirty="0">
                  <a:solidFill>
                    <a:srgbClr val="FF0000"/>
                  </a:solidFill>
                  <a:latin typeface="Calibri"/>
                  <a:cs typeface="Calibri"/>
                </a:rPr>
                <a:t>     ORR                 24%                                                49%</a:t>
              </a:r>
              <a:br>
                <a:rPr lang="en-AU" sz="1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AU" sz="1200" dirty="0">
                  <a:solidFill>
                    <a:srgbClr val="FF0000"/>
                  </a:solidFill>
                  <a:latin typeface="Calibri"/>
                  <a:cs typeface="Calibri"/>
                </a:rPr>
                <a:t>    </a:t>
              </a:r>
              <a:r>
                <a:rPr lang="en-AU" sz="825" dirty="0">
                  <a:solidFill>
                    <a:srgbClr val="FF0000"/>
                  </a:solidFill>
                  <a:latin typeface="Calibri"/>
                  <a:cs typeface="Calibri"/>
                </a:rPr>
                <a:t>(95%CI)                     (11-38%)                                                                (33-65%)</a:t>
              </a:r>
              <a:endParaRPr lang="en-AU" sz="1050" dirty="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0C6665B-7307-42D8-B305-74F805A17FD8}"/>
                </a:ext>
              </a:extLst>
            </p:cNvPr>
            <p:cNvSpPr txBox="1"/>
            <p:nvPr/>
          </p:nvSpPr>
          <p:spPr>
            <a:xfrm>
              <a:off x="5049890" y="875799"/>
              <a:ext cx="1591209" cy="3642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AU" sz="825" dirty="0">
                  <a:solidFill>
                    <a:srgbClr val="E7E6E6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partial response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0B6A50-2257-41F9-8F75-C7BBCEB18300}"/>
                </a:ext>
              </a:extLst>
            </p:cNvPr>
            <p:cNvSpPr txBox="1"/>
            <p:nvPr/>
          </p:nvSpPr>
          <p:spPr>
            <a:xfrm>
              <a:off x="3096379" y="872093"/>
              <a:ext cx="1782551" cy="3642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AU" sz="825" dirty="0">
                  <a:solidFill>
                    <a:srgbClr val="E7E6E6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 partial response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17FE4FD-8078-4628-97F5-72FB53703266}"/>
                </a:ext>
              </a:extLst>
            </p:cNvPr>
            <p:cNvSpPr txBox="1"/>
            <p:nvPr/>
          </p:nvSpPr>
          <p:spPr>
            <a:xfrm>
              <a:off x="6765666" y="870828"/>
              <a:ext cx="2311144" cy="5751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AU" sz="825" dirty="0">
                  <a:solidFill>
                    <a:srgbClr val="E7E6E6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 post-baseline assessment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1E6ECB4-1147-4B76-9FC8-2A0E317672C4}"/>
                </a:ext>
              </a:extLst>
            </p:cNvPr>
            <p:cNvSpPr/>
            <p:nvPr/>
          </p:nvSpPr>
          <p:spPr>
            <a:xfrm>
              <a:off x="2883614" y="898445"/>
              <a:ext cx="274829" cy="252541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sz="1050">
                <a:solidFill>
                  <a:prstClr val="white"/>
                </a:solidFill>
                <a:latin typeface="VAGRounded LT Light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8C96E05-CC0F-41A5-8596-5AED70FA4060}"/>
                </a:ext>
              </a:extLst>
            </p:cNvPr>
            <p:cNvSpPr/>
            <p:nvPr/>
          </p:nvSpPr>
          <p:spPr>
            <a:xfrm>
              <a:off x="4812298" y="898445"/>
              <a:ext cx="274829" cy="25254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sz="1050">
                <a:solidFill>
                  <a:prstClr val="white"/>
                </a:solidFill>
                <a:latin typeface="VAGRounded LT Light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9ACB2CB-9A0F-43AD-9174-2DACB336D7F5}"/>
                </a:ext>
              </a:extLst>
            </p:cNvPr>
            <p:cNvSpPr/>
            <p:nvPr/>
          </p:nvSpPr>
          <p:spPr>
            <a:xfrm>
              <a:off x="6549423" y="890125"/>
              <a:ext cx="274829" cy="252541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sz="1050">
                <a:solidFill>
                  <a:prstClr val="white"/>
                </a:solidFill>
                <a:latin typeface="VAGRounded LT Light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6FBF48E-FBB3-4539-A97F-F5ABF338F07C}"/>
                </a:ext>
              </a:extLst>
            </p:cNvPr>
            <p:cNvSpPr txBox="1"/>
            <p:nvPr/>
          </p:nvSpPr>
          <p:spPr>
            <a:xfrm>
              <a:off x="4676638" y="1455053"/>
              <a:ext cx="981839" cy="7860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AU" sz="825" dirty="0">
                  <a:solidFill>
                    <a:srgbClr val="E7E6E6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sz="825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sz="825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F6E5A98-F0C8-43B4-A95E-59996E9C1F18}"/>
                </a:ext>
              </a:extLst>
            </p:cNvPr>
            <p:cNvSpPr txBox="1"/>
            <p:nvPr/>
          </p:nvSpPr>
          <p:spPr>
            <a:xfrm>
              <a:off x="8037517" y="1209871"/>
              <a:ext cx="981839" cy="9969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sz="825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sz="825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sz="825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sz="825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67DA4A-C5B7-492F-A0F2-995B3865B5EC}"/>
                </a:ext>
              </a:extLst>
            </p:cNvPr>
            <p:cNvSpPr txBox="1"/>
            <p:nvPr/>
          </p:nvSpPr>
          <p:spPr>
            <a:xfrm>
              <a:off x="6635712" y="4917742"/>
              <a:ext cx="2160459" cy="3834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AU" sz="900" baseline="30000" dirty="0">
                  <a:solidFill>
                    <a:srgbClr val="E7E6E6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177</a:t>
              </a:r>
              <a:r>
                <a:rPr lang="en-AU" sz="900" dirty="0">
                  <a:solidFill>
                    <a:srgbClr val="E7E6E6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Lu-PSMA-617 (N=37)</a:t>
              </a:r>
              <a:endParaRPr lang="en-AU" sz="825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05FAE0D-427B-457C-8789-B683496386B7}"/>
                </a:ext>
              </a:extLst>
            </p:cNvPr>
            <p:cNvSpPr txBox="1"/>
            <p:nvPr/>
          </p:nvSpPr>
          <p:spPr>
            <a:xfrm>
              <a:off x="3392376" y="4894174"/>
              <a:ext cx="2048745" cy="3834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AU" sz="900" dirty="0">
                  <a:solidFill>
                    <a:srgbClr val="E7E6E6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Cabazitaxel (N=41)</a:t>
              </a:r>
              <a:endParaRPr lang="en-AU" sz="825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6196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BD0D6-9ADB-4344-84C3-ECD155528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458" y="18049"/>
            <a:ext cx="6470543" cy="622634"/>
          </a:xfrm>
        </p:spPr>
        <p:txBody>
          <a:bodyPr anchor="b">
            <a:noAutofit/>
          </a:bodyPr>
          <a:lstStyle/>
          <a:p>
            <a:pPr algn="ctr"/>
            <a:r>
              <a:rPr lang="en-AU" sz="2400" dirty="0">
                <a:latin typeface="VAGRounded LT Light" panose="02000403040000020004" pitchFamily="2" charset="0"/>
              </a:rPr>
              <a:t>Adverse Events</a:t>
            </a:r>
            <a:endParaRPr lang="en-NL" sz="2400" dirty="0">
              <a:latin typeface="VAGRounded LT Light" panose="02000403040000020004" pitchFamily="2" charset="0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51A0AAD-8B72-4286-8947-ACE4A0F8B0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60"/>
          <a:stretch/>
        </p:blipFill>
        <p:spPr>
          <a:xfrm>
            <a:off x="382955" y="877564"/>
            <a:ext cx="4114800" cy="3440078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BE5195D-D908-4BB7-B4F7-4DC3CE2E21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005A7F"/>
              </a:clrFrom>
              <a:clrTo>
                <a:srgbClr val="005A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568" y="1719238"/>
            <a:ext cx="848856" cy="999223"/>
          </a:xfrm>
          <a:prstGeom prst="parallelogram">
            <a:avLst>
              <a:gd name="adj" fmla="val 21018"/>
            </a:avLst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B8EA83-EC92-4421-934C-7C4284CAEDCF}"/>
              </a:ext>
            </a:extLst>
          </p:cNvPr>
          <p:cNvSpPr/>
          <p:nvPr/>
        </p:nvSpPr>
        <p:spPr>
          <a:xfrm>
            <a:off x="1127486" y="3269464"/>
            <a:ext cx="1246266" cy="816380"/>
          </a:xfrm>
          <a:custGeom>
            <a:avLst/>
            <a:gdLst>
              <a:gd name="connsiteX0" fmla="*/ 0 w 1918873"/>
              <a:gd name="connsiteY0" fmla="*/ 0 h 888642"/>
              <a:gd name="connsiteX1" fmla="*/ 1918873 w 1918873"/>
              <a:gd name="connsiteY1" fmla="*/ 0 h 888642"/>
              <a:gd name="connsiteX2" fmla="*/ 1918873 w 1918873"/>
              <a:gd name="connsiteY2" fmla="*/ 888642 h 888642"/>
              <a:gd name="connsiteX3" fmla="*/ 0 w 1918873"/>
              <a:gd name="connsiteY3" fmla="*/ 888642 h 888642"/>
              <a:gd name="connsiteX4" fmla="*/ 0 w 1918873"/>
              <a:gd name="connsiteY4" fmla="*/ 0 h 888642"/>
              <a:gd name="connsiteX0" fmla="*/ 0 w 1987168"/>
              <a:gd name="connsiteY0" fmla="*/ 3794 h 892436"/>
              <a:gd name="connsiteX1" fmla="*/ 1987168 w 1987168"/>
              <a:gd name="connsiteY1" fmla="*/ 0 h 892436"/>
              <a:gd name="connsiteX2" fmla="*/ 1918873 w 1987168"/>
              <a:gd name="connsiteY2" fmla="*/ 892436 h 892436"/>
              <a:gd name="connsiteX3" fmla="*/ 0 w 1987168"/>
              <a:gd name="connsiteY3" fmla="*/ 892436 h 892436"/>
              <a:gd name="connsiteX4" fmla="*/ 0 w 1987168"/>
              <a:gd name="connsiteY4" fmla="*/ 3794 h 892436"/>
              <a:gd name="connsiteX0" fmla="*/ 64492 w 2051660"/>
              <a:gd name="connsiteY0" fmla="*/ 3794 h 892436"/>
              <a:gd name="connsiteX1" fmla="*/ 2051660 w 2051660"/>
              <a:gd name="connsiteY1" fmla="*/ 0 h 892436"/>
              <a:gd name="connsiteX2" fmla="*/ 1983365 w 2051660"/>
              <a:gd name="connsiteY2" fmla="*/ 892436 h 892436"/>
              <a:gd name="connsiteX3" fmla="*/ 0 w 2051660"/>
              <a:gd name="connsiteY3" fmla="*/ 892436 h 892436"/>
              <a:gd name="connsiteX4" fmla="*/ 64492 w 2051660"/>
              <a:gd name="connsiteY4" fmla="*/ 3794 h 892436"/>
              <a:gd name="connsiteX0" fmla="*/ 64492 w 2085460"/>
              <a:gd name="connsiteY0" fmla="*/ 3794 h 892436"/>
              <a:gd name="connsiteX1" fmla="*/ 2051660 w 2085460"/>
              <a:gd name="connsiteY1" fmla="*/ 0 h 892436"/>
              <a:gd name="connsiteX2" fmla="*/ 2085460 w 2085460"/>
              <a:gd name="connsiteY2" fmla="*/ 892436 h 892436"/>
              <a:gd name="connsiteX3" fmla="*/ 0 w 2085460"/>
              <a:gd name="connsiteY3" fmla="*/ 892436 h 892436"/>
              <a:gd name="connsiteX4" fmla="*/ 64492 w 2085460"/>
              <a:gd name="connsiteY4" fmla="*/ 3794 h 892436"/>
              <a:gd name="connsiteX0" fmla="*/ 0 w 2020968"/>
              <a:gd name="connsiteY0" fmla="*/ 3794 h 897435"/>
              <a:gd name="connsiteX1" fmla="*/ 1987168 w 2020968"/>
              <a:gd name="connsiteY1" fmla="*/ 0 h 897435"/>
              <a:gd name="connsiteX2" fmla="*/ 2020968 w 2020968"/>
              <a:gd name="connsiteY2" fmla="*/ 892436 h 897435"/>
              <a:gd name="connsiteX3" fmla="*/ 139698 w 2020968"/>
              <a:gd name="connsiteY3" fmla="*/ 897435 h 897435"/>
              <a:gd name="connsiteX4" fmla="*/ 0 w 2020968"/>
              <a:gd name="connsiteY4" fmla="*/ 3794 h 897435"/>
              <a:gd name="connsiteX0" fmla="*/ 0 w 2020968"/>
              <a:gd name="connsiteY0" fmla="*/ 3794 h 897435"/>
              <a:gd name="connsiteX1" fmla="*/ 1987168 w 2020968"/>
              <a:gd name="connsiteY1" fmla="*/ 0 h 897435"/>
              <a:gd name="connsiteX2" fmla="*/ 2020968 w 2020968"/>
              <a:gd name="connsiteY2" fmla="*/ 892436 h 897435"/>
              <a:gd name="connsiteX3" fmla="*/ 139698 w 2020968"/>
              <a:gd name="connsiteY3" fmla="*/ 897435 h 897435"/>
              <a:gd name="connsiteX4" fmla="*/ 0 w 2020968"/>
              <a:gd name="connsiteY4" fmla="*/ 3794 h 897435"/>
              <a:gd name="connsiteX0" fmla="*/ 0 w 2020968"/>
              <a:gd name="connsiteY0" fmla="*/ 0 h 893641"/>
              <a:gd name="connsiteX1" fmla="*/ 1965291 w 2020968"/>
              <a:gd name="connsiteY1" fmla="*/ 8702 h 893641"/>
              <a:gd name="connsiteX2" fmla="*/ 2020968 w 2020968"/>
              <a:gd name="connsiteY2" fmla="*/ 888642 h 893641"/>
              <a:gd name="connsiteX3" fmla="*/ 139698 w 2020968"/>
              <a:gd name="connsiteY3" fmla="*/ 893641 h 893641"/>
              <a:gd name="connsiteX4" fmla="*/ 0 w 2020968"/>
              <a:gd name="connsiteY4" fmla="*/ 0 h 893641"/>
              <a:gd name="connsiteX0" fmla="*/ 0 w 2020968"/>
              <a:gd name="connsiteY0" fmla="*/ 0 h 893641"/>
              <a:gd name="connsiteX1" fmla="*/ 1965291 w 2020968"/>
              <a:gd name="connsiteY1" fmla="*/ 8702 h 893641"/>
              <a:gd name="connsiteX2" fmla="*/ 2020968 w 2020968"/>
              <a:gd name="connsiteY2" fmla="*/ 888642 h 893641"/>
              <a:gd name="connsiteX3" fmla="*/ 139698 w 2020968"/>
              <a:gd name="connsiteY3" fmla="*/ 893641 h 893641"/>
              <a:gd name="connsiteX4" fmla="*/ 0 w 2020968"/>
              <a:gd name="connsiteY4" fmla="*/ 0 h 893641"/>
              <a:gd name="connsiteX0" fmla="*/ 0 w 2020968"/>
              <a:gd name="connsiteY0" fmla="*/ 13792 h 907433"/>
              <a:gd name="connsiteX1" fmla="*/ 1965291 w 2020968"/>
              <a:gd name="connsiteY1" fmla="*/ 0 h 907433"/>
              <a:gd name="connsiteX2" fmla="*/ 2020968 w 2020968"/>
              <a:gd name="connsiteY2" fmla="*/ 902434 h 907433"/>
              <a:gd name="connsiteX3" fmla="*/ 139698 w 2020968"/>
              <a:gd name="connsiteY3" fmla="*/ 907433 h 907433"/>
              <a:gd name="connsiteX4" fmla="*/ 0 w 2020968"/>
              <a:gd name="connsiteY4" fmla="*/ 13792 h 907433"/>
              <a:gd name="connsiteX0" fmla="*/ 0 w 2020968"/>
              <a:gd name="connsiteY0" fmla="*/ 11293 h 907433"/>
              <a:gd name="connsiteX1" fmla="*/ 1965291 w 2020968"/>
              <a:gd name="connsiteY1" fmla="*/ 0 h 907433"/>
              <a:gd name="connsiteX2" fmla="*/ 2020968 w 2020968"/>
              <a:gd name="connsiteY2" fmla="*/ 902434 h 907433"/>
              <a:gd name="connsiteX3" fmla="*/ 139698 w 2020968"/>
              <a:gd name="connsiteY3" fmla="*/ 907433 h 907433"/>
              <a:gd name="connsiteX4" fmla="*/ 0 w 2020968"/>
              <a:gd name="connsiteY4" fmla="*/ 11293 h 907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0968" h="907433">
                <a:moveTo>
                  <a:pt x="0" y="11293"/>
                </a:moveTo>
                <a:lnTo>
                  <a:pt x="1965291" y="0"/>
                </a:lnTo>
                <a:lnTo>
                  <a:pt x="2020968" y="902434"/>
                </a:lnTo>
                <a:lnTo>
                  <a:pt x="139698" y="907433"/>
                </a:lnTo>
                <a:lnTo>
                  <a:pt x="0" y="11293"/>
                </a:lnTo>
                <a:close/>
              </a:path>
            </a:pathLst>
          </a:custGeom>
          <a:solidFill>
            <a:srgbClr val="FFFF00">
              <a:alpha val="1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CCF4486-251D-48BE-A4C0-94D8F2EB01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88" y="1011256"/>
            <a:ext cx="643280" cy="622634"/>
          </a:xfrm>
          <a:prstGeom prst="flowChartConnector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E9668C1-92B7-4090-9966-621595506D6B}"/>
              </a:ext>
            </a:extLst>
          </p:cNvPr>
          <p:cNvSpPr/>
          <p:nvPr/>
        </p:nvSpPr>
        <p:spPr>
          <a:xfrm>
            <a:off x="-51031" y="2588519"/>
            <a:ext cx="435298" cy="160157"/>
          </a:xfrm>
          <a:custGeom>
            <a:avLst/>
            <a:gdLst>
              <a:gd name="connsiteX0" fmla="*/ 580397 w 580397"/>
              <a:gd name="connsiteY0" fmla="*/ 105859 h 213543"/>
              <a:gd name="connsiteX1" fmla="*/ 43803 w 580397"/>
              <a:gd name="connsiteY1" fmla="*/ 0 h 213543"/>
              <a:gd name="connsiteX2" fmla="*/ 0 w 580397"/>
              <a:gd name="connsiteY2" fmla="*/ 209892 h 213543"/>
              <a:gd name="connsiteX3" fmla="*/ 578572 w 580397"/>
              <a:gd name="connsiteY3" fmla="*/ 213543 h 213543"/>
              <a:gd name="connsiteX4" fmla="*/ 580397 w 580397"/>
              <a:gd name="connsiteY4" fmla="*/ 105859 h 21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0397" h="213543">
                <a:moveTo>
                  <a:pt x="580397" y="105859"/>
                </a:moveTo>
                <a:lnTo>
                  <a:pt x="43803" y="0"/>
                </a:lnTo>
                <a:lnTo>
                  <a:pt x="0" y="209892"/>
                </a:lnTo>
                <a:lnTo>
                  <a:pt x="578572" y="213543"/>
                </a:lnTo>
                <a:cubicBezTo>
                  <a:pt x="579180" y="177648"/>
                  <a:pt x="579789" y="141754"/>
                  <a:pt x="580397" y="105859"/>
                </a:cubicBezTo>
                <a:close/>
              </a:path>
            </a:pathLst>
          </a:custGeom>
          <a:solidFill>
            <a:srgbClr val="A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CA19991-E7C4-43C4-8F97-122099597D0E}"/>
              </a:ext>
            </a:extLst>
          </p:cNvPr>
          <p:cNvSpPr/>
          <p:nvPr/>
        </p:nvSpPr>
        <p:spPr>
          <a:xfrm>
            <a:off x="154298" y="1712447"/>
            <a:ext cx="232706" cy="67075"/>
          </a:xfrm>
          <a:custGeom>
            <a:avLst/>
            <a:gdLst>
              <a:gd name="connsiteX0" fmla="*/ 310275 w 310275"/>
              <a:gd name="connsiteY0" fmla="*/ 89433 h 89433"/>
              <a:gd name="connsiteX1" fmla="*/ 306625 w 310275"/>
              <a:gd name="connsiteY1" fmla="*/ 1825 h 89433"/>
              <a:gd name="connsiteX2" fmla="*/ 0 w 310275"/>
              <a:gd name="connsiteY2" fmla="*/ 0 h 89433"/>
              <a:gd name="connsiteX3" fmla="*/ 0 w 310275"/>
              <a:gd name="connsiteY3" fmla="*/ 65706 h 89433"/>
              <a:gd name="connsiteX4" fmla="*/ 18252 w 310275"/>
              <a:gd name="connsiteY4" fmla="*/ 47454 h 89433"/>
              <a:gd name="connsiteX5" fmla="*/ 310275 w 310275"/>
              <a:gd name="connsiteY5" fmla="*/ 89433 h 8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275" h="89433">
                <a:moveTo>
                  <a:pt x="310275" y="89433"/>
                </a:moveTo>
                <a:lnTo>
                  <a:pt x="306625" y="1825"/>
                </a:lnTo>
                <a:lnTo>
                  <a:pt x="0" y="0"/>
                </a:lnTo>
                <a:lnTo>
                  <a:pt x="0" y="65706"/>
                </a:lnTo>
                <a:lnTo>
                  <a:pt x="18252" y="47454"/>
                </a:lnTo>
                <a:lnTo>
                  <a:pt x="310275" y="89433"/>
                </a:lnTo>
                <a:close/>
              </a:path>
            </a:pathLst>
          </a:custGeom>
          <a:solidFill>
            <a:srgbClr val="A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2F550CDF-E5A4-405B-A4D5-7F7A3AF56D04}"/>
              </a:ext>
            </a:extLst>
          </p:cNvPr>
          <p:cNvGraphicFramePr>
            <a:graphicFrameLocks noGrp="1"/>
          </p:cNvGraphicFramePr>
          <p:nvPr/>
        </p:nvGraphicFramePr>
        <p:xfrm>
          <a:off x="4612418" y="877060"/>
          <a:ext cx="4444195" cy="3453299"/>
        </p:xfrm>
        <a:graphic>
          <a:graphicData uri="http://schemas.openxmlformats.org/drawingml/2006/table">
            <a:tbl>
              <a:tblPr bandRow="1">
                <a:tableStyleId>{D27102A9-8310-4765-A935-A1911B00CA55}</a:tableStyleId>
              </a:tblPr>
              <a:tblGrid>
                <a:gridCol w="1510397">
                  <a:extLst>
                    <a:ext uri="{9D8B030D-6E8A-4147-A177-3AD203B41FA5}">
                      <a16:colId xmlns:a16="http://schemas.microsoft.com/office/drawing/2014/main" val="1213414932"/>
                    </a:ext>
                  </a:extLst>
                </a:gridCol>
                <a:gridCol w="795839">
                  <a:extLst>
                    <a:ext uri="{9D8B030D-6E8A-4147-A177-3AD203B41FA5}">
                      <a16:colId xmlns:a16="http://schemas.microsoft.com/office/drawing/2014/main" val="2023306222"/>
                    </a:ext>
                  </a:extLst>
                </a:gridCol>
                <a:gridCol w="670051">
                  <a:extLst>
                    <a:ext uri="{9D8B030D-6E8A-4147-A177-3AD203B41FA5}">
                      <a16:colId xmlns:a16="http://schemas.microsoft.com/office/drawing/2014/main" val="3765908563"/>
                    </a:ext>
                  </a:extLst>
                </a:gridCol>
                <a:gridCol w="757038">
                  <a:extLst>
                    <a:ext uri="{9D8B030D-6E8A-4147-A177-3AD203B41FA5}">
                      <a16:colId xmlns:a16="http://schemas.microsoft.com/office/drawing/2014/main" val="365000908"/>
                    </a:ext>
                  </a:extLst>
                </a:gridCol>
                <a:gridCol w="710870">
                  <a:extLst>
                    <a:ext uri="{9D8B030D-6E8A-4147-A177-3AD203B41FA5}">
                      <a16:colId xmlns:a16="http://schemas.microsoft.com/office/drawing/2014/main" val="510953039"/>
                    </a:ext>
                  </a:extLst>
                </a:gridCol>
              </a:tblGrid>
              <a:tr h="240882">
                <a:tc>
                  <a:txBody>
                    <a:bodyPr/>
                    <a:lstStyle/>
                    <a:p>
                      <a:pPr lvl="0" algn="l">
                        <a:spcBef>
                          <a:spcPts val="335"/>
                        </a:spcBef>
                        <a:spcAft>
                          <a:spcPts val="335"/>
                        </a:spcAft>
                        <a:buNone/>
                      </a:pP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Cabazitaxel (N=85)</a:t>
                      </a:r>
                    </a:p>
                  </a:txBody>
                  <a:tcPr marL="31909" marR="31909" marT="0" marB="0" anchor="ctr"/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1" dirty="0">
                        <a:solidFill>
                          <a:srgbClr val="FFC000"/>
                        </a:solidFill>
                        <a:effectLst/>
                        <a:latin typeface="Calibri"/>
                      </a:endParaRPr>
                    </a:p>
                  </a:txBody>
                  <a:tcPr marL="42545" marR="42545" marT="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300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177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Lu-PSMA-617 (N=98)</a:t>
                      </a:r>
                    </a:p>
                  </a:txBody>
                  <a:tcPr marL="31909" marR="31909" marT="0" marB="0" anchor="ctr"/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42545" marR="42545" marT="0" marB="0" anchor="ctr"/>
                </a:tc>
                <a:extLst>
                  <a:ext uri="{0D108BD9-81ED-4DB2-BD59-A6C34878D82A}">
                    <a16:rowId xmlns:a16="http://schemas.microsoft.com/office/drawing/2014/main" val="114079539"/>
                  </a:ext>
                </a:extLst>
              </a:tr>
              <a:tr h="240882">
                <a:tc>
                  <a:txBody>
                    <a:bodyPr/>
                    <a:lstStyle/>
                    <a:p>
                      <a:pPr lvl="0" algn="l">
                        <a:spcBef>
                          <a:spcPts val="335"/>
                        </a:spcBef>
                        <a:spcAft>
                          <a:spcPts val="335"/>
                        </a:spcAft>
                        <a:buNone/>
                      </a:pP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G1-2 (%)</a:t>
                      </a: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G3-4 (%)</a:t>
                      </a: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G1-2 (%)</a:t>
                      </a: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G3-4 (%)</a:t>
                      </a:r>
                    </a:p>
                  </a:txBody>
                  <a:tcPr marL="31909" marR="31909" marT="0" marB="0" anchor="ctr"/>
                </a:tc>
                <a:extLst>
                  <a:ext uri="{0D108BD9-81ED-4DB2-BD59-A6C34878D82A}">
                    <a16:rowId xmlns:a16="http://schemas.microsoft.com/office/drawing/2014/main" val="3720241809"/>
                  </a:ext>
                </a:extLst>
              </a:tr>
              <a:tr h="240882">
                <a:tc>
                  <a:txBody>
                    <a:bodyPr/>
                    <a:lstStyle/>
                    <a:p>
                      <a:pPr lvl="0" algn="l">
                        <a:spcBef>
                          <a:spcPts val="335"/>
                        </a:spcBef>
                        <a:spcAft>
                          <a:spcPts val="335"/>
                        </a:spcAft>
                        <a:buNone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Neutropenia (+/- fever)</a:t>
                      </a: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31909" marR="31909" marT="0" marB="0" anchor="ctr"/>
                </a:tc>
                <a:extLst>
                  <a:ext uri="{0D108BD9-81ED-4DB2-BD59-A6C34878D82A}">
                    <a16:rowId xmlns:a16="http://schemas.microsoft.com/office/drawing/2014/main" val="99547848"/>
                  </a:ext>
                </a:extLst>
              </a:tr>
              <a:tr h="240882">
                <a:tc>
                  <a:txBody>
                    <a:bodyPr/>
                    <a:lstStyle/>
                    <a:p>
                      <a:pPr lvl="0" algn="l">
                        <a:spcBef>
                          <a:spcPts val="335"/>
                        </a:spcBef>
                        <a:spcAft>
                          <a:spcPts val="335"/>
                        </a:spcAft>
                        <a:buNone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Thrombocytopenia</a:t>
                      </a: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Calibri"/>
                        </a:rPr>
                        <a:t>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extLst>
                  <a:ext uri="{0D108BD9-81ED-4DB2-BD59-A6C34878D82A}">
                    <a16:rowId xmlns:a16="http://schemas.microsoft.com/office/drawing/2014/main" val="2324946383"/>
                  </a:ext>
                </a:extLst>
              </a:tr>
              <a:tr h="240882">
                <a:tc>
                  <a:txBody>
                    <a:bodyPr/>
                    <a:lstStyle/>
                    <a:p>
                      <a:pPr lvl="0" algn="l">
                        <a:spcBef>
                          <a:spcPts val="335"/>
                        </a:spcBef>
                        <a:spcAft>
                          <a:spcPts val="335"/>
                        </a:spcAft>
                        <a:buNone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Dry mouth</a:t>
                      </a: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60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extLst>
                  <a:ext uri="{0D108BD9-81ED-4DB2-BD59-A6C34878D82A}">
                    <a16:rowId xmlns:a16="http://schemas.microsoft.com/office/drawing/2014/main" val="872070941"/>
                  </a:ext>
                </a:extLst>
              </a:tr>
              <a:tr h="240882">
                <a:tc>
                  <a:txBody>
                    <a:bodyPr/>
                    <a:lstStyle/>
                    <a:p>
                      <a:pPr lvl="0" algn="l">
                        <a:spcBef>
                          <a:spcPts val="335"/>
                        </a:spcBef>
                        <a:spcAft>
                          <a:spcPts val="335"/>
                        </a:spcAft>
                        <a:buNone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Diarrhea</a:t>
                      </a: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52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extLst>
                  <a:ext uri="{0D108BD9-81ED-4DB2-BD59-A6C34878D82A}">
                    <a16:rowId xmlns:a16="http://schemas.microsoft.com/office/drawing/2014/main" val="681356491"/>
                  </a:ext>
                </a:extLst>
              </a:tr>
              <a:tr h="240882">
                <a:tc>
                  <a:txBody>
                    <a:bodyPr/>
                    <a:lstStyle/>
                    <a:p>
                      <a:pPr lvl="0" algn="l">
                        <a:spcBef>
                          <a:spcPts val="335"/>
                        </a:spcBef>
                        <a:spcAft>
                          <a:spcPts val="335"/>
                        </a:spcAft>
                        <a:buNone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Dry eye</a:t>
                      </a: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30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extLst>
                  <a:ext uri="{0D108BD9-81ED-4DB2-BD59-A6C34878D82A}">
                    <a16:rowId xmlns:a16="http://schemas.microsoft.com/office/drawing/2014/main" val="757812735"/>
                  </a:ext>
                </a:extLst>
              </a:tr>
              <a:tr h="240882">
                <a:tc>
                  <a:txBody>
                    <a:bodyPr/>
                    <a:lstStyle/>
                    <a:p>
                      <a:pPr lvl="0" algn="l">
                        <a:spcBef>
                          <a:spcPts val="335"/>
                        </a:spcBef>
                        <a:spcAft>
                          <a:spcPts val="335"/>
                        </a:spcAft>
                        <a:buNone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Dysgeusia</a:t>
                      </a: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27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31909" marR="31909" marT="0" marB="0" anchor="ctr"/>
                </a:tc>
                <a:extLst>
                  <a:ext uri="{0D108BD9-81ED-4DB2-BD59-A6C34878D82A}">
                    <a16:rowId xmlns:a16="http://schemas.microsoft.com/office/drawing/2014/main" val="72043606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lvl="0" algn="l">
                        <a:spcBef>
                          <a:spcPts val="335"/>
                        </a:spcBef>
                        <a:spcAft>
                          <a:spcPts val="335"/>
                        </a:spcAft>
                        <a:buNone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Neuropathy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(motor or sensory)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26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extLst>
                  <a:ext uri="{0D108BD9-81ED-4DB2-BD59-A6C34878D82A}">
                    <a16:rowId xmlns:a16="http://schemas.microsoft.com/office/drawing/2014/main" val="259765833"/>
                  </a:ext>
                </a:extLst>
              </a:tr>
              <a:tr h="240882">
                <a:tc>
                  <a:txBody>
                    <a:bodyPr/>
                    <a:lstStyle/>
                    <a:p>
                      <a:pPr lvl="0" algn="l">
                        <a:spcBef>
                          <a:spcPts val="335"/>
                        </a:spcBef>
                        <a:spcAft>
                          <a:spcPts val="335"/>
                        </a:spcAft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Fatigue</a:t>
                      </a: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72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70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extLst>
                  <a:ext uri="{0D108BD9-81ED-4DB2-BD59-A6C34878D82A}">
                    <a16:rowId xmlns:a16="http://schemas.microsoft.com/office/drawing/2014/main" val="118915725"/>
                  </a:ext>
                </a:extLst>
              </a:tr>
              <a:tr h="240882">
                <a:tc>
                  <a:txBody>
                    <a:bodyPr/>
                    <a:lstStyle/>
                    <a:p>
                      <a:pPr lvl="0" algn="l">
                        <a:spcBef>
                          <a:spcPts val="335"/>
                        </a:spcBef>
                        <a:spcAft>
                          <a:spcPts val="335"/>
                        </a:spcAft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Nausea</a:t>
                      </a: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34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40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extLst>
                  <a:ext uri="{0D108BD9-81ED-4DB2-BD59-A6C34878D82A}">
                    <a16:rowId xmlns:a16="http://schemas.microsoft.com/office/drawing/2014/main" val="2477913441"/>
                  </a:ext>
                </a:extLst>
              </a:tr>
              <a:tr h="240882">
                <a:tc>
                  <a:txBody>
                    <a:bodyPr/>
                    <a:lstStyle/>
                    <a:p>
                      <a:pPr lvl="0" algn="l">
                        <a:spcBef>
                          <a:spcPts val="335"/>
                        </a:spcBef>
                        <a:spcAft>
                          <a:spcPts val="335"/>
                        </a:spcAft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Anemia</a:t>
                      </a: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extLst>
                  <a:ext uri="{0D108BD9-81ED-4DB2-BD59-A6C34878D82A}">
                    <a16:rowId xmlns:a16="http://schemas.microsoft.com/office/drawing/2014/main" val="2456814729"/>
                  </a:ext>
                </a:extLst>
              </a:tr>
              <a:tr h="240882">
                <a:tc>
                  <a:txBody>
                    <a:bodyPr/>
                    <a:lstStyle/>
                    <a:p>
                      <a:pPr lvl="0" algn="l">
                        <a:spcBef>
                          <a:spcPts val="335"/>
                        </a:spcBef>
                        <a:spcAft>
                          <a:spcPts val="335"/>
                        </a:spcAft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Vomiting</a:t>
                      </a: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extLst>
                  <a:ext uri="{0D108BD9-81ED-4DB2-BD59-A6C34878D82A}">
                    <a16:rowId xmlns:a16="http://schemas.microsoft.com/office/drawing/2014/main" val="2212309656"/>
                  </a:ext>
                </a:extLst>
              </a:tr>
              <a:tr h="257915">
                <a:tc>
                  <a:txBody>
                    <a:bodyPr/>
                    <a:lstStyle/>
                    <a:p>
                      <a:pPr lvl="0" algn="l">
                        <a:spcBef>
                          <a:spcPts val="335"/>
                        </a:spcBef>
                        <a:spcAft>
                          <a:spcPts val="335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TOTAL (all AEs)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Calibri"/>
                      </a:endParaRP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335"/>
                        </a:spcBef>
                        <a:spcAft>
                          <a:spcPts val="335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335"/>
                        </a:spcBef>
                        <a:spcAft>
                          <a:spcPts val="335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335"/>
                        </a:spcBef>
                        <a:spcAft>
                          <a:spcPts val="335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31909" marR="31909" marT="0" marB="0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335"/>
                        </a:spcBef>
                        <a:spcAft>
                          <a:spcPts val="335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31909" marR="31909" marT="0" marB="0" anchor="ctr"/>
                </a:tc>
                <a:extLst>
                  <a:ext uri="{0D108BD9-81ED-4DB2-BD59-A6C34878D82A}">
                    <a16:rowId xmlns:a16="http://schemas.microsoft.com/office/drawing/2014/main" val="2333803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3206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3CFCB97-414A-4190-83FB-2DDCFC4AF5E6}"/>
              </a:ext>
            </a:extLst>
          </p:cNvPr>
          <p:cNvSpPr/>
          <p:nvPr/>
        </p:nvSpPr>
        <p:spPr>
          <a:xfrm>
            <a:off x="4726413" y="1217054"/>
            <a:ext cx="4169669" cy="2820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0BD0D6-9ADB-4344-84C3-ECD155528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458" y="18049"/>
            <a:ext cx="6470543" cy="622634"/>
          </a:xfrm>
        </p:spPr>
        <p:txBody>
          <a:bodyPr anchor="b">
            <a:noAutofit/>
          </a:bodyPr>
          <a:lstStyle/>
          <a:p>
            <a:pPr algn="ctr"/>
            <a:r>
              <a:rPr lang="en-AU" sz="2400" dirty="0">
                <a:latin typeface="VAGRounded LT Light" panose="02000403040000020004" pitchFamily="2" charset="0"/>
              </a:rPr>
              <a:t>Patient Reported Outcomes</a:t>
            </a:r>
            <a:endParaRPr lang="en-NL" sz="2400" dirty="0">
              <a:latin typeface="VAGRounded LT Light" panose="02000403040000020004" pitchFamily="2" charset="0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51A0AAD-8B72-4286-8947-ACE4A0F8B0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60"/>
          <a:stretch/>
        </p:blipFill>
        <p:spPr>
          <a:xfrm>
            <a:off x="382955" y="877564"/>
            <a:ext cx="4114800" cy="3440078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BE5195D-D908-4BB7-B4F7-4DC3CE2E21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005A7F"/>
              </a:clrFrom>
              <a:clrTo>
                <a:srgbClr val="005A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568" y="1719238"/>
            <a:ext cx="848856" cy="999223"/>
          </a:xfrm>
          <a:prstGeom prst="parallelogram">
            <a:avLst>
              <a:gd name="adj" fmla="val 21018"/>
            </a:avLst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B8EA83-EC92-4421-934C-7C4284CAEDCF}"/>
              </a:ext>
            </a:extLst>
          </p:cNvPr>
          <p:cNvSpPr/>
          <p:nvPr/>
        </p:nvSpPr>
        <p:spPr>
          <a:xfrm>
            <a:off x="2356664" y="3269464"/>
            <a:ext cx="1958940" cy="818083"/>
          </a:xfrm>
          <a:custGeom>
            <a:avLst/>
            <a:gdLst>
              <a:gd name="connsiteX0" fmla="*/ 0 w 1918873"/>
              <a:gd name="connsiteY0" fmla="*/ 0 h 888642"/>
              <a:gd name="connsiteX1" fmla="*/ 1918873 w 1918873"/>
              <a:gd name="connsiteY1" fmla="*/ 0 h 888642"/>
              <a:gd name="connsiteX2" fmla="*/ 1918873 w 1918873"/>
              <a:gd name="connsiteY2" fmla="*/ 888642 h 888642"/>
              <a:gd name="connsiteX3" fmla="*/ 0 w 1918873"/>
              <a:gd name="connsiteY3" fmla="*/ 888642 h 888642"/>
              <a:gd name="connsiteX4" fmla="*/ 0 w 1918873"/>
              <a:gd name="connsiteY4" fmla="*/ 0 h 888642"/>
              <a:gd name="connsiteX0" fmla="*/ 0 w 1987168"/>
              <a:gd name="connsiteY0" fmla="*/ 3794 h 892436"/>
              <a:gd name="connsiteX1" fmla="*/ 1987168 w 1987168"/>
              <a:gd name="connsiteY1" fmla="*/ 0 h 892436"/>
              <a:gd name="connsiteX2" fmla="*/ 1918873 w 1987168"/>
              <a:gd name="connsiteY2" fmla="*/ 892436 h 892436"/>
              <a:gd name="connsiteX3" fmla="*/ 0 w 1987168"/>
              <a:gd name="connsiteY3" fmla="*/ 892436 h 892436"/>
              <a:gd name="connsiteX4" fmla="*/ 0 w 1987168"/>
              <a:gd name="connsiteY4" fmla="*/ 3794 h 892436"/>
              <a:gd name="connsiteX0" fmla="*/ 64492 w 2051660"/>
              <a:gd name="connsiteY0" fmla="*/ 3794 h 892436"/>
              <a:gd name="connsiteX1" fmla="*/ 2051660 w 2051660"/>
              <a:gd name="connsiteY1" fmla="*/ 0 h 892436"/>
              <a:gd name="connsiteX2" fmla="*/ 1983365 w 2051660"/>
              <a:gd name="connsiteY2" fmla="*/ 892436 h 892436"/>
              <a:gd name="connsiteX3" fmla="*/ 0 w 2051660"/>
              <a:gd name="connsiteY3" fmla="*/ 892436 h 892436"/>
              <a:gd name="connsiteX4" fmla="*/ 64492 w 2051660"/>
              <a:gd name="connsiteY4" fmla="*/ 3794 h 892436"/>
              <a:gd name="connsiteX0" fmla="*/ 64492 w 2085460"/>
              <a:gd name="connsiteY0" fmla="*/ 3794 h 892436"/>
              <a:gd name="connsiteX1" fmla="*/ 2051660 w 2085460"/>
              <a:gd name="connsiteY1" fmla="*/ 0 h 892436"/>
              <a:gd name="connsiteX2" fmla="*/ 2085460 w 2085460"/>
              <a:gd name="connsiteY2" fmla="*/ 892436 h 892436"/>
              <a:gd name="connsiteX3" fmla="*/ 0 w 2085460"/>
              <a:gd name="connsiteY3" fmla="*/ 892436 h 892436"/>
              <a:gd name="connsiteX4" fmla="*/ 64492 w 2085460"/>
              <a:gd name="connsiteY4" fmla="*/ 3794 h 892436"/>
              <a:gd name="connsiteX0" fmla="*/ 0 w 2020968"/>
              <a:gd name="connsiteY0" fmla="*/ 3794 h 897435"/>
              <a:gd name="connsiteX1" fmla="*/ 1987168 w 2020968"/>
              <a:gd name="connsiteY1" fmla="*/ 0 h 897435"/>
              <a:gd name="connsiteX2" fmla="*/ 2020968 w 2020968"/>
              <a:gd name="connsiteY2" fmla="*/ 892436 h 897435"/>
              <a:gd name="connsiteX3" fmla="*/ 139698 w 2020968"/>
              <a:gd name="connsiteY3" fmla="*/ 897435 h 897435"/>
              <a:gd name="connsiteX4" fmla="*/ 0 w 2020968"/>
              <a:gd name="connsiteY4" fmla="*/ 3794 h 897435"/>
              <a:gd name="connsiteX0" fmla="*/ 0 w 2020968"/>
              <a:gd name="connsiteY0" fmla="*/ 3794 h 897435"/>
              <a:gd name="connsiteX1" fmla="*/ 1987168 w 2020968"/>
              <a:gd name="connsiteY1" fmla="*/ 0 h 897435"/>
              <a:gd name="connsiteX2" fmla="*/ 2020968 w 2020968"/>
              <a:gd name="connsiteY2" fmla="*/ 892436 h 897435"/>
              <a:gd name="connsiteX3" fmla="*/ 139698 w 2020968"/>
              <a:gd name="connsiteY3" fmla="*/ 897435 h 897435"/>
              <a:gd name="connsiteX4" fmla="*/ 0 w 2020968"/>
              <a:gd name="connsiteY4" fmla="*/ 3794 h 897435"/>
              <a:gd name="connsiteX0" fmla="*/ 0 w 2020968"/>
              <a:gd name="connsiteY0" fmla="*/ 0 h 893641"/>
              <a:gd name="connsiteX1" fmla="*/ 1965291 w 2020968"/>
              <a:gd name="connsiteY1" fmla="*/ 8702 h 893641"/>
              <a:gd name="connsiteX2" fmla="*/ 2020968 w 2020968"/>
              <a:gd name="connsiteY2" fmla="*/ 888642 h 893641"/>
              <a:gd name="connsiteX3" fmla="*/ 139698 w 2020968"/>
              <a:gd name="connsiteY3" fmla="*/ 893641 h 893641"/>
              <a:gd name="connsiteX4" fmla="*/ 0 w 2020968"/>
              <a:gd name="connsiteY4" fmla="*/ 0 h 893641"/>
              <a:gd name="connsiteX0" fmla="*/ 0 w 2020968"/>
              <a:gd name="connsiteY0" fmla="*/ 0 h 893641"/>
              <a:gd name="connsiteX1" fmla="*/ 1965291 w 2020968"/>
              <a:gd name="connsiteY1" fmla="*/ 8702 h 893641"/>
              <a:gd name="connsiteX2" fmla="*/ 2020968 w 2020968"/>
              <a:gd name="connsiteY2" fmla="*/ 888642 h 893641"/>
              <a:gd name="connsiteX3" fmla="*/ 139698 w 2020968"/>
              <a:gd name="connsiteY3" fmla="*/ 893641 h 893641"/>
              <a:gd name="connsiteX4" fmla="*/ 0 w 2020968"/>
              <a:gd name="connsiteY4" fmla="*/ 0 h 893641"/>
              <a:gd name="connsiteX0" fmla="*/ 0 w 2020968"/>
              <a:gd name="connsiteY0" fmla="*/ 13792 h 907433"/>
              <a:gd name="connsiteX1" fmla="*/ 1965291 w 2020968"/>
              <a:gd name="connsiteY1" fmla="*/ 0 h 907433"/>
              <a:gd name="connsiteX2" fmla="*/ 2020968 w 2020968"/>
              <a:gd name="connsiteY2" fmla="*/ 902434 h 907433"/>
              <a:gd name="connsiteX3" fmla="*/ 139698 w 2020968"/>
              <a:gd name="connsiteY3" fmla="*/ 907433 h 907433"/>
              <a:gd name="connsiteX4" fmla="*/ 0 w 2020968"/>
              <a:gd name="connsiteY4" fmla="*/ 13792 h 907433"/>
              <a:gd name="connsiteX0" fmla="*/ 0 w 2020968"/>
              <a:gd name="connsiteY0" fmla="*/ 11293 h 907433"/>
              <a:gd name="connsiteX1" fmla="*/ 1965291 w 2020968"/>
              <a:gd name="connsiteY1" fmla="*/ 0 h 907433"/>
              <a:gd name="connsiteX2" fmla="*/ 2020968 w 2020968"/>
              <a:gd name="connsiteY2" fmla="*/ 902434 h 907433"/>
              <a:gd name="connsiteX3" fmla="*/ 139698 w 2020968"/>
              <a:gd name="connsiteY3" fmla="*/ 907433 h 907433"/>
              <a:gd name="connsiteX4" fmla="*/ 0 w 2020968"/>
              <a:gd name="connsiteY4" fmla="*/ 11293 h 907433"/>
              <a:gd name="connsiteX0" fmla="*/ 0 w 2020968"/>
              <a:gd name="connsiteY0" fmla="*/ 11293 h 909325"/>
              <a:gd name="connsiteX1" fmla="*/ 1965291 w 2020968"/>
              <a:gd name="connsiteY1" fmla="*/ 0 h 909325"/>
              <a:gd name="connsiteX2" fmla="*/ 2020968 w 2020968"/>
              <a:gd name="connsiteY2" fmla="*/ 902434 h 909325"/>
              <a:gd name="connsiteX3" fmla="*/ 33064 w 2020968"/>
              <a:gd name="connsiteY3" fmla="*/ 909325 h 909325"/>
              <a:gd name="connsiteX4" fmla="*/ 0 w 2020968"/>
              <a:gd name="connsiteY4" fmla="*/ 11293 h 909325"/>
              <a:gd name="connsiteX0" fmla="*/ 0 w 2045849"/>
              <a:gd name="connsiteY0" fmla="*/ 3727 h 909325"/>
              <a:gd name="connsiteX1" fmla="*/ 1990172 w 2045849"/>
              <a:gd name="connsiteY1" fmla="*/ 0 h 909325"/>
              <a:gd name="connsiteX2" fmla="*/ 2045849 w 2045849"/>
              <a:gd name="connsiteY2" fmla="*/ 902434 h 909325"/>
              <a:gd name="connsiteX3" fmla="*/ 57945 w 2045849"/>
              <a:gd name="connsiteY3" fmla="*/ 909325 h 909325"/>
              <a:gd name="connsiteX4" fmla="*/ 0 w 2045849"/>
              <a:gd name="connsiteY4" fmla="*/ 3727 h 90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5849" h="909325">
                <a:moveTo>
                  <a:pt x="0" y="3727"/>
                </a:moveTo>
                <a:lnTo>
                  <a:pt x="1990172" y="0"/>
                </a:lnTo>
                <a:lnTo>
                  <a:pt x="2045849" y="902434"/>
                </a:lnTo>
                <a:lnTo>
                  <a:pt x="57945" y="909325"/>
                </a:lnTo>
                <a:lnTo>
                  <a:pt x="0" y="3727"/>
                </a:lnTo>
                <a:close/>
              </a:path>
            </a:pathLst>
          </a:custGeom>
          <a:solidFill>
            <a:srgbClr val="FFFF00">
              <a:alpha val="1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CCF4486-251D-48BE-A4C0-94D8F2EB01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88" y="1011256"/>
            <a:ext cx="643280" cy="622634"/>
          </a:xfrm>
          <a:prstGeom prst="flowChartConnector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E9668C1-92B7-4090-9966-621595506D6B}"/>
              </a:ext>
            </a:extLst>
          </p:cNvPr>
          <p:cNvSpPr/>
          <p:nvPr/>
        </p:nvSpPr>
        <p:spPr>
          <a:xfrm>
            <a:off x="-51031" y="2588519"/>
            <a:ext cx="435298" cy="160157"/>
          </a:xfrm>
          <a:custGeom>
            <a:avLst/>
            <a:gdLst>
              <a:gd name="connsiteX0" fmla="*/ 580397 w 580397"/>
              <a:gd name="connsiteY0" fmla="*/ 105859 h 213543"/>
              <a:gd name="connsiteX1" fmla="*/ 43803 w 580397"/>
              <a:gd name="connsiteY1" fmla="*/ 0 h 213543"/>
              <a:gd name="connsiteX2" fmla="*/ 0 w 580397"/>
              <a:gd name="connsiteY2" fmla="*/ 209892 h 213543"/>
              <a:gd name="connsiteX3" fmla="*/ 578572 w 580397"/>
              <a:gd name="connsiteY3" fmla="*/ 213543 h 213543"/>
              <a:gd name="connsiteX4" fmla="*/ 580397 w 580397"/>
              <a:gd name="connsiteY4" fmla="*/ 105859 h 21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0397" h="213543">
                <a:moveTo>
                  <a:pt x="580397" y="105859"/>
                </a:moveTo>
                <a:lnTo>
                  <a:pt x="43803" y="0"/>
                </a:lnTo>
                <a:lnTo>
                  <a:pt x="0" y="209892"/>
                </a:lnTo>
                <a:lnTo>
                  <a:pt x="578572" y="213543"/>
                </a:lnTo>
                <a:cubicBezTo>
                  <a:pt x="579180" y="177648"/>
                  <a:pt x="579789" y="141754"/>
                  <a:pt x="580397" y="105859"/>
                </a:cubicBezTo>
                <a:close/>
              </a:path>
            </a:pathLst>
          </a:custGeom>
          <a:solidFill>
            <a:srgbClr val="A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CA19991-E7C4-43C4-8F97-122099597D0E}"/>
              </a:ext>
            </a:extLst>
          </p:cNvPr>
          <p:cNvSpPr/>
          <p:nvPr/>
        </p:nvSpPr>
        <p:spPr>
          <a:xfrm>
            <a:off x="154298" y="1712447"/>
            <a:ext cx="232706" cy="67075"/>
          </a:xfrm>
          <a:custGeom>
            <a:avLst/>
            <a:gdLst>
              <a:gd name="connsiteX0" fmla="*/ 310275 w 310275"/>
              <a:gd name="connsiteY0" fmla="*/ 89433 h 89433"/>
              <a:gd name="connsiteX1" fmla="*/ 306625 w 310275"/>
              <a:gd name="connsiteY1" fmla="*/ 1825 h 89433"/>
              <a:gd name="connsiteX2" fmla="*/ 0 w 310275"/>
              <a:gd name="connsiteY2" fmla="*/ 0 h 89433"/>
              <a:gd name="connsiteX3" fmla="*/ 0 w 310275"/>
              <a:gd name="connsiteY3" fmla="*/ 65706 h 89433"/>
              <a:gd name="connsiteX4" fmla="*/ 18252 w 310275"/>
              <a:gd name="connsiteY4" fmla="*/ 47454 h 89433"/>
              <a:gd name="connsiteX5" fmla="*/ 310275 w 310275"/>
              <a:gd name="connsiteY5" fmla="*/ 89433 h 8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275" h="89433">
                <a:moveTo>
                  <a:pt x="310275" y="89433"/>
                </a:moveTo>
                <a:lnTo>
                  <a:pt x="306625" y="1825"/>
                </a:lnTo>
                <a:lnTo>
                  <a:pt x="0" y="0"/>
                </a:lnTo>
                <a:lnTo>
                  <a:pt x="0" y="65706"/>
                </a:lnTo>
                <a:lnTo>
                  <a:pt x="18252" y="47454"/>
                </a:lnTo>
                <a:lnTo>
                  <a:pt x="310275" y="89433"/>
                </a:lnTo>
                <a:close/>
              </a:path>
            </a:pathLst>
          </a:custGeom>
          <a:solidFill>
            <a:srgbClr val="A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AE0CCB-23B5-4B1F-B194-969C8CF3043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109" y="1221501"/>
            <a:ext cx="2465882" cy="28265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9862F98-8F1E-4909-9E5C-F72F7B13C0F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818" y="1633891"/>
            <a:ext cx="2219000" cy="17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06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BD0D6-9ADB-4344-84C3-ECD155528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458" y="18049"/>
            <a:ext cx="6470543" cy="622634"/>
          </a:xfrm>
        </p:spPr>
        <p:txBody>
          <a:bodyPr anchor="b">
            <a:noAutofit/>
          </a:bodyPr>
          <a:lstStyle/>
          <a:p>
            <a:pPr algn="ctr"/>
            <a:r>
              <a:rPr lang="en-AU" sz="2400" dirty="0">
                <a:latin typeface="VAGRounded LT Light" panose="02000403040000020004" pitchFamily="2" charset="0"/>
              </a:rPr>
              <a:t>Deterioration Free Survival</a:t>
            </a:r>
            <a:endParaRPr lang="en-NL" sz="2400" dirty="0">
              <a:latin typeface="VAGRounded LT Light" panose="02000403040000020004" pitchFamily="2" charset="0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51A0AAD-8B72-4286-8947-ACE4A0F8B0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60"/>
          <a:stretch/>
        </p:blipFill>
        <p:spPr>
          <a:xfrm>
            <a:off x="382955" y="877564"/>
            <a:ext cx="4114800" cy="3440078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BE5195D-D908-4BB7-B4F7-4DC3CE2E21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005A7F"/>
              </a:clrFrom>
              <a:clrTo>
                <a:srgbClr val="005A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568" y="1719238"/>
            <a:ext cx="848856" cy="999223"/>
          </a:xfrm>
          <a:prstGeom prst="parallelogram">
            <a:avLst>
              <a:gd name="adj" fmla="val 21018"/>
            </a:avLst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B8EA83-EC92-4421-934C-7C4284CAEDCF}"/>
              </a:ext>
            </a:extLst>
          </p:cNvPr>
          <p:cNvSpPr/>
          <p:nvPr/>
        </p:nvSpPr>
        <p:spPr>
          <a:xfrm>
            <a:off x="2356664" y="3269464"/>
            <a:ext cx="1958940" cy="818083"/>
          </a:xfrm>
          <a:custGeom>
            <a:avLst/>
            <a:gdLst>
              <a:gd name="connsiteX0" fmla="*/ 0 w 1918873"/>
              <a:gd name="connsiteY0" fmla="*/ 0 h 888642"/>
              <a:gd name="connsiteX1" fmla="*/ 1918873 w 1918873"/>
              <a:gd name="connsiteY1" fmla="*/ 0 h 888642"/>
              <a:gd name="connsiteX2" fmla="*/ 1918873 w 1918873"/>
              <a:gd name="connsiteY2" fmla="*/ 888642 h 888642"/>
              <a:gd name="connsiteX3" fmla="*/ 0 w 1918873"/>
              <a:gd name="connsiteY3" fmla="*/ 888642 h 888642"/>
              <a:gd name="connsiteX4" fmla="*/ 0 w 1918873"/>
              <a:gd name="connsiteY4" fmla="*/ 0 h 888642"/>
              <a:gd name="connsiteX0" fmla="*/ 0 w 1987168"/>
              <a:gd name="connsiteY0" fmla="*/ 3794 h 892436"/>
              <a:gd name="connsiteX1" fmla="*/ 1987168 w 1987168"/>
              <a:gd name="connsiteY1" fmla="*/ 0 h 892436"/>
              <a:gd name="connsiteX2" fmla="*/ 1918873 w 1987168"/>
              <a:gd name="connsiteY2" fmla="*/ 892436 h 892436"/>
              <a:gd name="connsiteX3" fmla="*/ 0 w 1987168"/>
              <a:gd name="connsiteY3" fmla="*/ 892436 h 892436"/>
              <a:gd name="connsiteX4" fmla="*/ 0 w 1987168"/>
              <a:gd name="connsiteY4" fmla="*/ 3794 h 892436"/>
              <a:gd name="connsiteX0" fmla="*/ 64492 w 2051660"/>
              <a:gd name="connsiteY0" fmla="*/ 3794 h 892436"/>
              <a:gd name="connsiteX1" fmla="*/ 2051660 w 2051660"/>
              <a:gd name="connsiteY1" fmla="*/ 0 h 892436"/>
              <a:gd name="connsiteX2" fmla="*/ 1983365 w 2051660"/>
              <a:gd name="connsiteY2" fmla="*/ 892436 h 892436"/>
              <a:gd name="connsiteX3" fmla="*/ 0 w 2051660"/>
              <a:gd name="connsiteY3" fmla="*/ 892436 h 892436"/>
              <a:gd name="connsiteX4" fmla="*/ 64492 w 2051660"/>
              <a:gd name="connsiteY4" fmla="*/ 3794 h 892436"/>
              <a:gd name="connsiteX0" fmla="*/ 64492 w 2085460"/>
              <a:gd name="connsiteY0" fmla="*/ 3794 h 892436"/>
              <a:gd name="connsiteX1" fmla="*/ 2051660 w 2085460"/>
              <a:gd name="connsiteY1" fmla="*/ 0 h 892436"/>
              <a:gd name="connsiteX2" fmla="*/ 2085460 w 2085460"/>
              <a:gd name="connsiteY2" fmla="*/ 892436 h 892436"/>
              <a:gd name="connsiteX3" fmla="*/ 0 w 2085460"/>
              <a:gd name="connsiteY3" fmla="*/ 892436 h 892436"/>
              <a:gd name="connsiteX4" fmla="*/ 64492 w 2085460"/>
              <a:gd name="connsiteY4" fmla="*/ 3794 h 892436"/>
              <a:gd name="connsiteX0" fmla="*/ 0 w 2020968"/>
              <a:gd name="connsiteY0" fmla="*/ 3794 h 897435"/>
              <a:gd name="connsiteX1" fmla="*/ 1987168 w 2020968"/>
              <a:gd name="connsiteY1" fmla="*/ 0 h 897435"/>
              <a:gd name="connsiteX2" fmla="*/ 2020968 w 2020968"/>
              <a:gd name="connsiteY2" fmla="*/ 892436 h 897435"/>
              <a:gd name="connsiteX3" fmla="*/ 139698 w 2020968"/>
              <a:gd name="connsiteY3" fmla="*/ 897435 h 897435"/>
              <a:gd name="connsiteX4" fmla="*/ 0 w 2020968"/>
              <a:gd name="connsiteY4" fmla="*/ 3794 h 897435"/>
              <a:gd name="connsiteX0" fmla="*/ 0 w 2020968"/>
              <a:gd name="connsiteY0" fmla="*/ 3794 h 897435"/>
              <a:gd name="connsiteX1" fmla="*/ 1987168 w 2020968"/>
              <a:gd name="connsiteY1" fmla="*/ 0 h 897435"/>
              <a:gd name="connsiteX2" fmla="*/ 2020968 w 2020968"/>
              <a:gd name="connsiteY2" fmla="*/ 892436 h 897435"/>
              <a:gd name="connsiteX3" fmla="*/ 139698 w 2020968"/>
              <a:gd name="connsiteY3" fmla="*/ 897435 h 897435"/>
              <a:gd name="connsiteX4" fmla="*/ 0 w 2020968"/>
              <a:gd name="connsiteY4" fmla="*/ 3794 h 897435"/>
              <a:gd name="connsiteX0" fmla="*/ 0 w 2020968"/>
              <a:gd name="connsiteY0" fmla="*/ 0 h 893641"/>
              <a:gd name="connsiteX1" fmla="*/ 1965291 w 2020968"/>
              <a:gd name="connsiteY1" fmla="*/ 8702 h 893641"/>
              <a:gd name="connsiteX2" fmla="*/ 2020968 w 2020968"/>
              <a:gd name="connsiteY2" fmla="*/ 888642 h 893641"/>
              <a:gd name="connsiteX3" fmla="*/ 139698 w 2020968"/>
              <a:gd name="connsiteY3" fmla="*/ 893641 h 893641"/>
              <a:gd name="connsiteX4" fmla="*/ 0 w 2020968"/>
              <a:gd name="connsiteY4" fmla="*/ 0 h 893641"/>
              <a:gd name="connsiteX0" fmla="*/ 0 w 2020968"/>
              <a:gd name="connsiteY0" fmla="*/ 0 h 893641"/>
              <a:gd name="connsiteX1" fmla="*/ 1965291 w 2020968"/>
              <a:gd name="connsiteY1" fmla="*/ 8702 h 893641"/>
              <a:gd name="connsiteX2" fmla="*/ 2020968 w 2020968"/>
              <a:gd name="connsiteY2" fmla="*/ 888642 h 893641"/>
              <a:gd name="connsiteX3" fmla="*/ 139698 w 2020968"/>
              <a:gd name="connsiteY3" fmla="*/ 893641 h 893641"/>
              <a:gd name="connsiteX4" fmla="*/ 0 w 2020968"/>
              <a:gd name="connsiteY4" fmla="*/ 0 h 893641"/>
              <a:gd name="connsiteX0" fmla="*/ 0 w 2020968"/>
              <a:gd name="connsiteY0" fmla="*/ 13792 h 907433"/>
              <a:gd name="connsiteX1" fmla="*/ 1965291 w 2020968"/>
              <a:gd name="connsiteY1" fmla="*/ 0 h 907433"/>
              <a:gd name="connsiteX2" fmla="*/ 2020968 w 2020968"/>
              <a:gd name="connsiteY2" fmla="*/ 902434 h 907433"/>
              <a:gd name="connsiteX3" fmla="*/ 139698 w 2020968"/>
              <a:gd name="connsiteY3" fmla="*/ 907433 h 907433"/>
              <a:gd name="connsiteX4" fmla="*/ 0 w 2020968"/>
              <a:gd name="connsiteY4" fmla="*/ 13792 h 907433"/>
              <a:gd name="connsiteX0" fmla="*/ 0 w 2020968"/>
              <a:gd name="connsiteY0" fmla="*/ 11293 h 907433"/>
              <a:gd name="connsiteX1" fmla="*/ 1965291 w 2020968"/>
              <a:gd name="connsiteY1" fmla="*/ 0 h 907433"/>
              <a:gd name="connsiteX2" fmla="*/ 2020968 w 2020968"/>
              <a:gd name="connsiteY2" fmla="*/ 902434 h 907433"/>
              <a:gd name="connsiteX3" fmla="*/ 139698 w 2020968"/>
              <a:gd name="connsiteY3" fmla="*/ 907433 h 907433"/>
              <a:gd name="connsiteX4" fmla="*/ 0 w 2020968"/>
              <a:gd name="connsiteY4" fmla="*/ 11293 h 907433"/>
              <a:gd name="connsiteX0" fmla="*/ 0 w 2020968"/>
              <a:gd name="connsiteY0" fmla="*/ 11293 h 909325"/>
              <a:gd name="connsiteX1" fmla="*/ 1965291 w 2020968"/>
              <a:gd name="connsiteY1" fmla="*/ 0 h 909325"/>
              <a:gd name="connsiteX2" fmla="*/ 2020968 w 2020968"/>
              <a:gd name="connsiteY2" fmla="*/ 902434 h 909325"/>
              <a:gd name="connsiteX3" fmla="*/ 33064 w 2020968"/>
              <a:gd name="connsiteY3" fmla="*/ 909325 h 909325"/>
              <a:gd name="connsiteX4" fmla="*/ 0 w 2020968"/>
              <a:gd name="connsiteY4" fmla="*/ 11293 h 909325"/>
              <a:gd name="connsiteX0" fmla="*/ 0 w 2045849"/>
              <a:gd name="connsiteY0" fmla="*/ 3727 h 909325"/>
              <a:gd name="connsiteX1" fmla="*/ 1990172 w 2045849"/>
              <a:gd name="connsiteY1" fmla="*/ 0 h 909325"/>
              <a:gd name="connsiteX2" fmla="*/ 2045849 w 2045849"/>
              <a:gd name="connsiteY2" fmla="*/ 902434 h 909325"/>
              <a:gd name="connsiteX3" fmla="*/ 57945 w 2045849"/>
              <a:gd name="connsiteY3" fmla="*/ 909325 h 909325"/>
              <a:gd name="connsiteX4" fmla="*/ 0 w 2045849"/>
              <a:gd name="connsiteY4" fmla="*/ 3727 h 90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5849" h="909325">
                <a:moveTo>
                  <a:pt x="0" y="3727"/>
                </a:moveTo>
                <a:lnTo>
                  <a:pt x="1990172" y="0"/>
                </a:lnTo>
                <a:lnTo>
                  <a:pt x="2045849" y="902434"/>
                </a:lnTo>
                <a:lnTo>
                  <a:pt x="57945" y="909325"/>
                </a:lnTo>
                <a:lnTo>
                  <a:pt x="0" y="3727"/>
                </a:lnTo>
                <a:close/>
              </a:path>
            </a:pathLst>
          </a:custGeom>
          <a:solidFill>
            <a:srgbClr val="FFFF00">
              <a:alpha val="1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CCF4486-251D-48BE-A4C0-94D8F2EB01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88" y="1011256"/>
            <a:ext cx="643280" cy="622634"/>
          </a:xfrm>
          <a:prstGeom prst="flowChartConnector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E9668C1-92B7-4090-9966-621595506D6B}"/>
              </a:ext>
            </a:extLst>
          </p:cNvPr>
          <p:cNvSpPr/>
          <p:nvPr/>
        </p:nvSpPr>
        <p:spPr>
          <a:xfrm>
            <a:off x="-51031" y="2588519"/>
            <a:ext cx="435298" cy="160157"/>
          </a:xfrm>
          <a:custGeom>
            <a:avLst/>
            <a:gdLst>
              <a:gd name="connsiteX0" fmla="*/ 580397 w 580397"/>
              <a:gd name="connsiteY0" fmla="*/ 105859 h 213543"/>
              <a:gd name="connsiteX1" fmla="*/ 43803 w 580397"/>
              <a:gd name="connsiteY1" fmla="*/ 0 h 213543"/>
              <a:gd name="connsiteX2" fmla="*/ 0 w 580397"/>
              <a:gd name="connsiteY2" fmla="*/ 209892 h 213543"/>
              <a:gd name="connsiteX3" fmla="*/ 578572 w 580397"/>
              <a:gd name="connsiteY3" fmla="*/ 213543 h 213543"/>
              <a:gd name="connsiteX4" fmla="*/ 580397 w 580397"/>
              <a:gd name="connsiteY4" fmla="*/ 105859 h 21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0397" h="213543">
                <a:moveTo>
                  <a:pt x="580397" y="105859"/>
                </a:moveTo>
                <a:lnTo>
                  <a:pt x="43803" y="0"/>
                </a:lnTo>
                <a:lnTo>
                  <a:pt x="0" y="209892"/>
                </a:lnTo>
                <a:lnTo>
                  <a:pt x="578572" y="213543"/>
                </a:lnTo>
                <a:cubicBezTo>
                  <a:pt x="579180" y="177648"/>
                  <a:pt x="579789" y="141754"/>
                  <a:pt x="580397" y="105859"/>
                </a:cubicBezTo>
                <a:close/>
              </a:path>
            </a:pathLst>
          </a:custGeom>
          <a:solidFill>
            <a:srgbClr val="A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CA19991-E7C4-43C4-8F97-122099597D0E}"/>
              </a:ext>
            </a:extLst>
          </p:cNvPr>
          <p:cNvSpPr/>
          <p:nvPr/>
        </p:nvSpPr>
        <p:spPr>
          <a:xfrm>
            <a:off x="154298" y="1712447"/>
            <a:ext cx="232706" cy="67075"/>
          </a:xfrm>
          <a:custGeom>
            <a:avLst/>
            <a:gdLst>
              <a:gd name="connsiteX0" fmla="*/ 310275 w 310275"/>
              <a:gd name="connsiteY0" fmla="*/ 89433 h 89433"/>
              <a:gd name="connsiteX1" fmla="*/ 306625 w 310275"/>
              <a:gd name="connsiteY1" fmla="*/ 1825 h 89433"/>
              <a:gd name="connsiteX2" fmla="*/ 0 w 310275"/>
              <a:gd name="connsiteY2" fmla="*/ 0 h 89433"/>
              <a:gd name="connsiteX3" fmla="*/ 0 w 310275"/>
              <a:gd name="connsiteY3" fmla="*/ 65706 h 89433"/>
              <a:gd name="connsiteX4" fmla="*/ 18252 w 310275"/>
              <a:gd name="connsiteY4" fmla="*/ 47454 h 89433"/>
              <a:gd name="connsiteX5" fmla="*/ 310275 w 310275"/>
              <a:gd name="connsiteY5" fmla="*/ 89433 h 8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275" h="89433">
                <a:moveTo>
                  <a:pt x="310275" y="89433"/>
                </a:moveTo>
                <a:lnTo>
                  <a:pt x="306625" y="1825"/>
                </a:lnTo>
                <a:lnTo>
                  <a:pt x="0" y="0"/>
                </a:lnTo>
                <a:lnTo>
                  <a:pt x="0" y="65706"/>
                </a:lnTo>
                <a:lnTo>
                  <a:pt x="18252" y="47454"/>
                </a:lnTo>
                <a:lnTo>
                  <a:pt x="310275" y="89433"/>
                </a:lnTo>
                <a:close/>
              </a:path>
            </a:pathLst>
          </a:custGeom>
          <a:solidFill>
            <a:srgbClr val="A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pic>
        <p:nvPicPr>
          <p:cNvPr id="12" name="Picture" descr="Figure 1: DetFS">
            <a:extLst>
              <a:ext uri="{FF2B5EF4-FFF2-40B4-BE49-F238E27FC236}">
                <a16:creationId xmlns:a16="http://schemas.microsoft.com/office/drawing/2014/main" id="{5F6DF3F9-C8B2-4FB6-B09E-55FD46A31383}"/>
              </a:ext>
            </a:extLst>
          </p:cNvPr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0980" y="877564"/>
            <a:ext cx="2651509" cy="3425141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48C64F-3686-48FC-B881-D1F06AD120EB}"/>
              </a:ext>
            </a:extLst>
          </p:cNvPr>
          <p:cNvSpPr/>
          <p:nvPr/>
        </p:nvSpPr>
        <p:spPr>
          <a:xfrm>
            <a:off x="4726414" y="877564"/>
            <a:ext cx="174566" cy="3425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6214AF-FCCE-4AE9-A6E0-965F4CE3FFD4}"/>
              </a:ext>
            </a:extLst>
          </p:cNvPr>
          <p:cNvSpPr/>
          <p:nvPr/>
        </p:nvSpPr>
        <p:spPr>
          <a:xfrm>
            <a:off x="7552489" y="877564"/>
            <a:ext cx="174566" cy="3425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494F55-2917-4D53-BA78-DD91F9604B72}"/>
              </a:ext>
            </a:extLst>
          </p:cNvPr>
          <p:cNvSpPr/>
          <p:nvPr/>
        </p:nvSpPr>
        <p:spPr>
          <a:xfrm>
            <a:off x="6417656" y="971082"/>
            <a:ext cx="1006391" cy="1285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AD7895-556A-4FDD-9F4D-EA3F9269171A}"/>
              </a:ext>
            </a:extLst>
          </p:cNvPr>
          <p:cNvSpPr txBox="1"/>
          <p:nvPr/>
        </p:nvSpPr>
        <p:spPr>
          <a:xfrm>
            <a:off x="5493773" y="2855292"/>
            <a:ext cx="755222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90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Cabazitaxel</a:t>
            </a:r>
            <a:endParaRPr lang="en-AU" sz="825" dirty="0">
              <a:solidFill>
                <a:srgbClr val="E7E6E6">
                  <a:lumMod val="1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122D61-F64F-4ED9-B8E3-FEE144BEE21B}"/>
              </a:ext>
            </a:extLst>
          </p:cNvPr>
          <p:cNvSpPr txBox="1"/>
          <p:nvPr/>
        </p:nvSpPr>
        <p:spPr>
          <a:xfrm>
            <a:off x="5500609" y="3005501"/>
            <a:ext cx="8898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900" baseline="3000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177</a:t>
            </a:r>
            <a:r>
              <a:rPr lang="en-AU" sz="90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Lu-PSMA-617</a:t>
            </a:r>
            <a:endParaRPr lang="en-AU" sz="825" dirty="0">
              <a:solidFill>
                <a:srgbClr val="E7E6E6">
                  <a:lumMod val="1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B45792-52F3-4A22-B4AC-3F94A1AC610F}"/>
              </a:ext>
            </a:extLst>
          </p:cNvPr>
          <p:cNvSpPr txBox="1"/>
          <p:nvPr/>
        </p:nvSpPr>
        <p:spPr>
          <a:xfrm>
            <a:off x="6206007" y="998338"/>
            <a:ext cx="1521047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to ≥10-point </a:t>
            </a:r>
            <a:r>
              <a:rPr lang="en-AU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</a:t>
            </a:r>
            <a:r>
              <a:rPr lang="en-AU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EORTC QLQ-C30 global health status, progression, death, </a:t>
            </a:r>
            <a:br>
              <a:rPr lang="en-AU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U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treatment discontinuation.</a:t>
            </a:r>
          </a:p>
        </p:txBody>
      </p:sp>
    </p:spTree>
    <p:extLst>
      <p:ext uri="{BB962C8B-B14F-4D97-AF65-F5344CB8AC3E}">
        <p14:creationId xmlns:p14="http://schemas.microsoft.com/office/powerpoint/2010/main" val="31964530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VISION in NEJM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9481" y="789826"/>
            <a:ext cx="2708379" cy="3711179"/>
          </a:xfrm>
        </p:spPr>
      </p:pic>
      <p:pic>
        <p:nvPicPr>
          <p:cNvPr id="5" name="Picture 2" descr="Declan Murphy (@declangmurphy) | Twitter">
            <a:extLst>
              <a:ext uri="{FF2B5EF4-FFF2-40B4-BE49-F238E27FC236}">
                <a16:creationId xmlns:a16="http://schemas.microsoft.com/office/drawing/2014/main" id="{A3AD25E9-8691-4464-9306-4DA8526C8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127" y="1136851"/>
            <a:ext cx="3998468" cy="22354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The New England Journal of Medicine (NEJM) - iGroup Australasia">
            <a:extLst>
              <a:ext uri="{FF2B5EF4-FFF2-40B4-BE49-F238E27FC236}">
                <a16:creationId xmlns:a16="http://schemas.microsoft.com/office/drawing/2014/main" id="{39BACD78-566F-4CE3-B8BD-30B3172C1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4385" y="3459093"/>
            <a:ext cx="1755101" cy="46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ovartis Australia">
            <a:extLst>
              <a:ext uri="{FF2B5EF4-FFF2-40B4-BE49-F238E27FC236}">
                <a16:creationId xmlns:a16="http://schemas.microsoft.com/office/drawing/2014/main" id="{576BEC72-A322-4B69-81FD-EB7147D8F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5863" y="3928719"/>
            <a:ext cx="1832144" cy="29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46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097325E0-BD05-43AA-8534-C955FD24CB29}"/>
              </a:ext>
            </a:extLst>
          </p:cNvPr>
          <p:cNvCxnSpPr>
            <a:cxnSpLocks/>
          </p:cNvCxnSpPr>
          <p:nvPr/>
        </p:nvCxnSpPr>
        <p:spPr>
          <a:xfrm>
            <a:off x="3436887" y="1914611"/>
            <a:ext cx="5077950" cy="508555"/>
          </a:xfrm>
          <a:prstGeom prst="bentConnector3">
            <a:avLst>
              <a:gd name="adj1" fmla="val 7520"/>
            </a:avLst>
          </a:prstGeom>
          <a:ln w="762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265C89BD-4646-40C2-B7AE-C99E409A4389}"/>
              </a:ext>
            </a:extLst>
          </p:cNvPr>
          <p:cNvCxnSpPr>
            <a:cxnSpLocks/>
          </p:cNvCxnSpPr>
          <p:nvPr/>
        </p:nvCxnSpPr>
        <p:spPr>
          <a:xfrm flipV="1">
            <a:off x="3436887" y="1457470"/>
            <a:ext cx="4971714" cy="454610"/>
          </a:xfrm>
          <a:prstGeom prst="bentConnector3">
            <a:avLst>
              <a:gd name="adj1" fmla="val 7762"/>
            </a:avLst>
          </a:prstGeom>
          <a:ln w="762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87D9FA-E699-490D-BA1E-469A72D7E0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561" eaLnBrk="1" fontAlgn="auto" hangingPunct="1">
              <a:spcBef>
                <a:spcPts val="0"/>
              </a:spcBef>
              <a:spcAft>
                <a:spcPts val="0"/>
              </a:spcAft>
            </a:pPr>
            <a:fld id="{2FFBAD49-1F68-914B-9DFB-5D552C1A2BEB}" type="slidenum">
              <a:rPr lang="en-US">
                <a:solidFill>
                  <a:srgbClr val="0076A9"/>
                </a:solidFill>
                <a:latin typeface="Arial" panose="020B0604020202020204"/>
              </a:rPr>
              <a:pPr defTabSz="685561" eaLnBrk="1" fontAlgn="auto" hangingPunct="1">
                <a:spcBef>
                  <a:spcPts val="0"/>
                </a:spcBef>
                <a:spcAft>
                  <a:spcPts val="0"/>
                </a:spcAft>
              </a:pPr>
              <a:t>45</a:t>
            </a:fld>
            <a:endParaRPr lang="en-US">
              <a:solidFill>
                <a:srgbClr val="0076A9"/>
              </a:solidFill>
              <a:latin typeface="Arial" panose="020B060402020202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CE4A4-3280-4E58-9B30-51156834C75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2457"/>
                </a:solidFill>
                <a:latin typeface="Arial" panose="020B0604020202020204"/>
              </a:rPr>
              <a:t>Michael J. Morris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EDFC262-8C54-4B1F-A2C1-4F6AFD96F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167" y="162239"/>
            <a:ext cx="8342813" cy="906090"/>
          </a:xfrm>
        </p:spPr>
        <p:txBody>
          <a:bodyPr>
            <a:normAutofit/>
          </a:bodyPr>
          <a:lstStyle/>
          <a:p>
            <a:r>
              <a:rPr lang="en-US"/>
              <a:t>Open-label study of protocol-permitted standard of care ± </a:t>
            </a:r>
            <a:r>
              <a:rPr lang="en-US" baseline="30000"/>
              <a:t>177</a:t>
            </a:r>
            <a:r>
              <a:rPr lang="en-US"/>
              <a:t>Lu-PSMA-617 in adults with PSMA-positive mCRPC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CD5D1A3-85DB-472C-A58A-AC002540D409}"/>
              </a:ext>
            </a:extLst>
          </p:cNvPr>
          <p:cNvSpPr txBox="1">
            <a:spLocks/>
          </p:cNvSpPr>
          <p:nvPr/>
        </p:nvSpPr>
        <p:spPr>
          <a:xfrm>
            <a:off x="3826312" y="3145614"/>
            <a:ext cx="2596659" cy="1199994"/>
          </a:xfrm>
          <a:prstGeom prst="rect">
            <a:avLst/>
          </a:prstGeom>
        </p:spPr>
        <p:txBody>
          <a:bodyPr/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spcAft>
                <a:spcPts val="600"/>
              </a:spcAft>
              <a:buFont typeface="Arial" panose="020B0604020202020204" pitchFamily="34" charset="0"/>
              <a:buNone/>
              <a:defRPr sz="54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270" lvl="1" indent="-214270" defTabSz="685663" fontAlgn="auto"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>
                <a:solidFill>
                  <a:srgbClr val="002457"/>
                </a:solidFill>
                <a:latin typeface="Arial" panose="020B0604020202020204"/>
              </a:rPr>
              <a:t>Randomization stratified by</a:t>
            </a:r>
          </a:p>
          <a:p>
            <a:pPr marL="435682" lvl="2" indent="-235697" defTabSz="685663" fontAlgn="auto">
              <a:spcBef>
                <a:spcPts val="375"/>
              </a:spcBef>
              <a:spcAft>
                <a:spcPts val="0"/>
              </a:spcAft>
            </a:pPr>
            <a:r>
              <a:rPr lang="en-US" sz="1200">
                <a:solidFill>
                  <a:srgbClr val="002457"/>
                </a:solidFill>
                <a:latin typeface="Arial" panose="020B0604020202020204"/>
              </a:rPr>
              <a:t>ECOG status (0–1 or 2)</a:t>
            </a:r>
          </a:p>
          <a:p>
            <a:pPr marL="435682" lvl="2" indent="-235697" defTabSz="685663" fontAlgn="auto">
              <a:spcBef>
                <a:spcPts val="375"/>
              </a:spcBef>
              <a:spcAft>
                <a:spcPts val="0"/>
              </a:spcAft>
            </a:pPr>
            <a:r>
              <a:rPr lang="en-US" sz="1200">
                <a:solidFill>
                  <a:srgbClr val="002457"/>
                </a:solidFill>
                <a:latin typeface="Arial" panose="020B0604020202020204"/>
              </a:rPr>
              <a:t>LDH (high or low) </a:t>
            </a:r>
          </a:p>
          <a:p>
            <a:pPr marL="435682" lvl="2" indent="-235697" defTabSz="685663" fontAlgn="auto">
              <a:spcBef>
                <a:spcPts val="375"/>
              </a:spcBef>
              <a:spcAft>
                <a:spcPts val="0"/>
              </a:spcAft>
            </a:pPr>
            <a:r>
              <a:rPr lang="en-US" sz="1200">
                <a:solidFill>
                  <a:srgbClr val="002457"/>
                </a:solidFill>
                <a:latin typeface="Arial" panose="020B0604020202020204"/>
              </a:rPr>
              <a:t>Liver metastases (yes or no)</a:t>
            </a:r>
          </a:p>
          <a:p>
            <a:pPr marL="435682" lvl="2" indent="-235697" defTabSz="685663" fontAlgn="auto">
              <a:spcBef>
                <a:spcPts val="375"/>
              </a:spcBef>
              <a:spcAft>
                <a:spcPts val="0"/>
              </a:spcAft>
            </a:pPr>
            <a:r>
              <a:rPr lang="en-US" sz="1200">
                <a:solidFill>
                  <a:srgbClr val="002457"/>
                </a:solidFill>
                <a:latin typeface="Arial" panose="020B0604020202020204"/>
              </a:rPr>
              <a:t>Androgen receptor pathway inhibitors in SOC (yes or no)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31EA3E-DD0C-4DFD-9771-F582FF29249E}"/>
              </a:ext>
            </a:extLst>
          </p:cNvPr>
          <p:cNvSpPr txBox="1"/>
          <p:nvPr/>
        </p:nvSpPr>
        <p:spPr>
          <a:xfrm rot="5400000">
            <a:off x="3587947" y="1944939"/>
            <a:ext cx="749759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50">
                <a:solidFill>
                  <a:srgbClr val="002457"/>
                </a:solidFill>
                <a:latin typeface="Arial" panose="020B0604020202020204"/>
              </a:rPr>
              <a:t>2:1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BE4A84-3DFE-49BB-9942-1C5E4E73957E}"/>
              </a:ext>
            </a:extLst>
          </p:cNvPr>
          <p:cNvSpPr/>
          <p:nvPr/>
        </p:nvSpPr>
        <p:spPr>
          <a:xfrm>
            <a:off x="232791" y="1138723"/>
            <a:ext cx="3196358" cy="3404446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4488" rtlCol="0" anchor="ctr"/>
          <a:lstStyle/>
          <a:p>
            <a:pPr defTabSz="685561" eaLnBrk="1" fontAlgn="auto" hangingPunct="1">
              <a:spcBef>
                <a:spcPts val="0"/>
              </a:spcBef>
              <a:spcAft>
                <a:spcPts val="450"/>
              </a:spcAft>
            </a:pPr>
            <a:r>
              <a:rPr lang="en-US" sz="1400" b="1" dirty="0">
                <a:solidFill>
                  <a:srgbClr val="FFFFFF"/>
                </a:solidFill>
                <a:latin typeface="Arial" panose="020B0604020202020204"/>
              </a:rPr>
              <a:t>Eligible patients</a:t>
            </a:r>
            <a:endParaRPr lang="en-US" sz="1400" dirty="0">
              <a:solidFill>
                <a:srgbClr val="FFFFFF"/>
              </a:solidFill>
              <a:latin typeface="Arial" panose="020B0604020202020204"/>
            </a:endParaRPr>
          </a:p>
          <a:p>
            <a:pPr marL="214270" indent="-214270" defTabSz="685561" eaLnBrk="1" fontAlgn="auto" hangingPunct="1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Arial" panose="020B0604020202020204"/>
              </a:rPr>
              <a:t>Previous treatment with </a:t>
            </a:r>
            <a:r>
              <a:rPr lang="en-US" sz="1200" u="sng" dirty="0">
                <a:solidFill>
                  <a:srgbClr val="FFFFFF"/>
                </a:solidFill>
                <a:latin typeface="Arial" panose="020B0604020202020204"/>
              </a:rPr>
              <a:t>both</a:t>
            </a:r>
          </a:p>
          <a:p>
            <a:pPr marL="557049" lvl="1" indent="-214270" defTabSz="685561" eaLnBrk="1" fontAlgn="auto" hangingPunct="1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FF"/>
                </a:solidFill>
                <a:latin typeface="Arial" panose="020B0604020202020204"/>
              </a:rPr>
              <a:t>≥ 1 androgen receptor </a:t>
            </a:r>
            <a:br>
              <a:rPr lang="en-US" sz="1100" dirty="0">
                <a:solidFill>
                  <a:srgbClr val="FFFFFF"/>
                </a:solidFill>
                <a:latin typeface="Arial" panose="020B0604020202020204"/>
              </a:rPr>
            </a:br>
            <a:r>
              <a:rPr lang="en-US" sz="1100" dirty="0">
                <a:solidFill>
                  <a:srgbClr val="FFFFFF"/>
                </a:solidFill>
                <a:latin typeface="Arial" panose="020B0604020202020204"/>
              </a:rPr>
              <a:t>pathway inhibitor</a:t>
            </a:r>
          </a:p>
          <a:p>
            <a:pPr marL="557049" lvl="1" indent="-214270" defTabSz="685561" eaLnBrk="1" fontAlgn="auto" hangingPunct="1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FF"/>
                </a:solidFill>
                <a:latin typeface="Arial" panose="020B0604020202020204"/>
              </a:rPr>
              <a:t>1 or 2 taxane regimens</a:t>
            </a:r>
          </a:p>
          <a:p>
            <a:pPr marL="214270" indent="-214270" defTabSz="685561" eaLnBrk="1" fontAlgn="auto" hangingPunct="1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Arial" panose="020B0604020202020204"/>
              </a:rPr>
              <a:t>Protocol-permitted standard of care (SOC) planned before randomization</a:t>
            </a:r>
          </a:p>
          <a:p>
            <a:pPr marL="557049" lvl="1" indent="-214270" defTabSz="685561" eaLnBrk="1" fontAlgn="auto" hangingPunct="1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FF"/>
                </a:solidFill>
                <a:latin typeface="Arial" panose="020B0604020202020204"/>
              </a:rPr>
              <a:t>Excluding chemotherapy immunotherapy, radium-223, investigational drugs</a:t>
            </a:r>
          </a:p>
          <a:p>
            <a:pPr marL="214270" indent="-214270" defTabSz="685561" eaLnBrk="1" fontAlgn="auto" hangingPunct="1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Arial" panose="020B0604020202020204"/>
              </a:rPr>
              <a:t>ECOG performance status 0–2</a:t>
            </a:r>
          </a:p>
          <a:p>
            <a:pPr marL="214270" indent="-214270" defTabSz="685561" eaLnBrk="1" fontAlgn="auto" hangingPunct="1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Arial" panose="020B0604020202020204"/>
              </a:rPr>
              <a:t>Life expectancy &gt; 6 months</a:t>
            </a:r>
          </a:p>
          <a:p>
            <a:pPr marL="214270" indent="-214270" defTabSz="685561" eaLnBrk="1" fontAlgn="auto" hangingPunct="1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Arial" panose="020B0604020202020204"/>
              </a:rPr>
              <a:t>PSMA-positive mCRPC on PET/CT </a:t>
            </a:r>
            <a:br>
              <a:rPr lang="en-US" sz="1200" dirty="0">
                <a:solidFill>
                  <a:srgbClr val="FFFFFF"/>
                </a:solidFill>
                <a:latin typeface="Arial" panose="020B0604020202020204"/>
              </a:rPr>
            </a:br>
            <a:r>
              <a:rPr lang="en-US" sz="1200" dirty="0">
                <a:solidFill>
                  <a:srgbClr val="FFFFFF"/>
                </a:solidFill>
                <a:latin typeface="Arial" panose="020B0604020202020204"/>
              </a:rPr>
              <a:t>with </a:t>
            </a:r>
            <a:r>
              <a:rPr lang="en-US" sz="1200" baseline="30000" dirty="0">
                <a:solidFill>
                  <a:srgbClr val="FFFFFF"/>
                </a:solidFill>
                <a:latin typeface="Arial" panose="020B0604020202020204"/>
              </a:rPr>
              <a:t>68</a:t>
            </a:r>
            <a:r>
              <a:rPr lang="en-US" sz="1200" dirty="0">
                <a:solidFill>
                  <a:srgbClr val="FFFFFF"/>
                </a:solidFill>
                <a:latin typeface="Arial" panose="020B0604020202020204"/>
              </a:rPr>
              <a:t>Ga-PSMA-11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CF3FA8-5B9A-4E2A-9C29-65DAC7209A78}"/>
              </a:ext>
            </a:extLst>
          </p:cNvPr>
          <p:cNvSpPr/>
          <p:nvPr/>
        </p:nvSpPr>
        <p:spPr>
          <a:xfrm rot="5400000">
            <a:off x="7859790" y="1687534"/>
            <a:ext cx="1546713" cy="4490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61" eaLnBrk="1" fontAlgn="auto" hangingPunct="1">
              <a:spcBef>
                <a:spcPts val="0"/>
              </a:spcBef>
              <a:spcAft>
                <a:spcPts val="450"/>
              </a:spcAft>
            </a:pPr>
            <a:r>
              <a:rPr lang="en-US" sz="1500">
                <a:solidFill>
                  <a:srgbClr val="FFFFFF"/>
                </a:solidFill>
                <a:latin typeface="Arial" panose="020B0604020202020204"/>
              </a:rPr>
              <a:t>Final analysis</a:t>
            </a:r>
            <a:endParaRPr lang="en-US" sz="12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796845F-5914-446C-BDFD-EE86324FD97A}"/>
              </a:ext>
            </a:extLst>
          </p:cNvPr>
          <p:cNvSpPr/>
          <p:nvPr/>
        </p:nvSpPr>
        <p:spPr>
          <a:xfrm>
            <a:off x="4216006" y="1138723"/>
            <a:ext cx="2295695" cy="9350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002457"/>
                </a:solidFill>
                <a:latin typeface="Arial" panose="020B0604020202020204"/>
              </a:rPr>
              <a:t>Protocol-permitted SOC + </a:t>
            </a:r>
          </a:p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baseline="30000" dirty="0">
                <a:solidFill>
                  <a:srgbClr val="002457"/>
                </a:solidFill>
                <a:latin typeface="Arial" panose="020B0604020202020204"/>
              </a:rPr>
              <a:t>177</a:t>
            </a:r>
            <a:r>
              <a:rPr lang="en-US" sz="1350" b="1" dirty="0">
                <a:solidFill>
                  <a:srgbClr val="002457"/>
                </a:solidFill>
                <a:latin typeface="Arial" panose="020B0604020202020204"/>
              </a:rPr>
              <a:t>Lu-PSMA-617</a:t>
            </a:r>
          </a:p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002457"/>
                </a:solidFill>
                <a:latin typeface="Arial" panose="020B0604020202020204"/>
              </a:rPr>
              <a:t>7.4 </a:t>
            </a:r>
            <a:r>
              <a:rPr lang="en-US" sz="1050" dirty="0" err="1">
                <a:solidFill>
                  <a:srgbClr val="002457"/>
                </a:solidFill>
                <a:latin typeface="Arial" panose="020B0604020202020204"/>
              </a:rPr>
              <a:t>GBq</a:t>
            </a:r>
            <a:r>
              <a:rPr lang="en-US" sz="1050" dirty="0">
                <a:solidFill>
                  <a:srgbClr val="002457"/>
                </a:solidFill>
                <a:latin typeface="Arial" panose="020B0604020202020204"/>
              </a:rPr>
              <a:t> (200 </a:t>
            </a:r>
            <a:r>
              <a:rPr lang="en-US" sz="1050" dirty="0" err="1">
                <a:solidFill>
                  <a:srgbClr val="002457"/>
                </a:solidFill>
                <a:latin typeface="Arial" panose="020B0604020202020204"/>
              </a:rPr>
              <a:t>mCi</a:t>
            </a:r>
            <a:r>
              <a:rPr lang="en-US" sz="1050" dirty="0">
                <a:solidFill>
                  <a:srgbClr val="002457"/>
                </a:solidFill>
                <a:latin typeface="Arial" panose="020B0604020202020204"/>
              </a:rPr>
              <a:t>) every 6 weeks</a:t>
            </a:r>
          </a:p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002457"/>
                </a:solidFill>
                <a:latin typeface="Arial" panose="020B0604020202020204"/>
              </a:rPr>
              <a:t>4 cycles, increasable to 6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DD2040D-68B5-44A4-84E8-A96164A94DA7}"/>
              </a:ext>
            </a:extLst>
          </p:cNvPr>
          <p:cNvSpPr/>
          <p:nvPr/>
        </p:nvSpPr>
        <p:spPr>
          <a:xfrm>
            <a:off x="4216006" y="2218079"/>
            <a:ext cx="2295695" cy="4673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>
                <a:solidFill>
                  <a:srgbClr val="002457"/>
                </a:solidFill>
                <a:latin typeface="Arial" panose="020B0604020202020204"/>
              </a:rPr>
              <a:t>Protocol-permitted SOC </a:t>
            </a:r>
          </a:p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>
                <a:solidFill>
                  <a:srgbClr val="002457"/>
                </a:solidFill>
                <a:latin typeface="Arial" panose="020B0604020202020204"/>
              </a:rPr>
              <a:t>alone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E7CF5E8-5618-45E7-A74C-E7C2477D620C}"/>
              </a:ext>
            </a:extLst>
          </p:cNvPr>
          <p:cNvSpPr/>
          <p:nvPr/>
        </p:nvSpPr>
        <p:spPr>
          <a:xfrm rot="5400000">
            <a:off x="6280320" y="1687535"/>
            <a:ext cx="1546714" cy="4490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61" eaLnBrk="1" fontAlgn="auto" hangingPunct="1">
              <a:spcBef>
                <a:spcPts val="0"/>
              </a:spcBef>
              <a:spcAft>
                <a:spcPts val="450"/>
              </a:spcAft>
            </a:pPr>
            <a:r>
              <a:rPr lang="en-US" sz="1500">
                <a:solidFill>
                  <a:srgbClr val="FFFFFF"/>
                </a:solidFill>
                <a:latin typeface="Arial" panose="020B0604020202020204"/>
              </a:rPr>
              <a:t>Treatment</a:t>
            </a:r>
            <a:endParaRPr lang="en-US" sz="12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4609F1A-5316-40BF-9DC2-647EEB7F6FB7}"/>
              </a:ext>
            </a:extLst>
          </p:cNvPr>
          <p:cNvSpPr/>
          <p:nvPr/>
        </p:nvSpPr>
        <p:spPr>
          <a:xfrm rot="5400000">
            <a:off x="7088365" y="1687535"/>
            <a:ext cx="1546714" cy="4490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61" eaLnBrk="1" fontAlgn="auto" hangingPunct="1">
              <a:spcBef>
                <a:spcPts val="0"/>
              </a:spcBef>
              <a:spcAft>
                <a:spcPts val="450"/>
              </a:spcAft>
            </a:pPr>
            <a:r>
              <a:rPr lang="en-US" sz="1500">
                <a:solidFill>
                  <a:srgbClr val="FFFFFF"/>
                </a:solidFill>
                <a:latin typeface="Arial" panose="020B0604020202020204"/>
              </a:rPr>
              <a:t>Follow-up</a:t>
            </a:r>
            <a:endParaRPr lang="en-US" sz="12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6" name="Content Placeholder 5">
            <a:extLst>
              <a:ext uri="{FF2B5EF4-FFF2-40B4-BE49-F238E27FC236}">
                <a16:creationId xmlns:a16="http://schemas.microsoft.com/office/drawing/2014/main" id="{3E5D7DD8-A1BB-4B5B-BFD2-AF15F5E54101}"/>
              </a:ext>
            </a:extLst>
          </p:cNvPr>
          <p:cNvSpPr txBox="1">
            <a:spLocks/>
          </p:cNvSpPr>
          <p:nvPr/>
        </p:nvSpPr>
        <p:spPr>
          <a:xfrm>
            <a:off x="6694013" y="3159694"/>
            <a:ext cx="2385703" cy="1012049"/>
          </a:xfrm>
          <a:prstGeom prst="rect">
            <a:avLst/>
          </a:prstGeom>
        </p:spPr>
        <p:txBody>
          <a:bodyPr/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spcAft>
                <a:spcPts val="600"/>
              </a:spcAft>
              <a:buFont typeface="Arial" panose="020B0604020202020204" pitchFamily="34" charset="0"/>
              <a:buNone/>
              <a:defRPr sz="54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270" lvl="1" indent="-214270" defTabSz="685663" fontAlgn="auto">
              <a:spcBef>
                <a:spcPts val="338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>
                <a:solidFill>
                  <a:srgbClr val="002457"/>
                </a:solidFill>
                <a:latin typeface="Arial" panose="020B0604020202020204"/>
              </a:rPr>
              <a:t>CT/MRI/bone scans</a:t>
            </a:r>
          </a:p>
          <a:p>
            <a:pPr marL="435682" lvl="2" indent="-235697" defTabSz="685663" fontAlgn="auto">
              <a:spcBef>
                <a:spcPts val="338"/>
              </a:spcBef>
              <a:spcAft>
                <a:spcPts val="0"/>
              </a:spcAft>
            </a:pPr>
            <a:r>
              <a:rPr lang="en-US" sz="1200">
                <a:solidFill>
                  <a:srgbClr val="002457"/>
                </a:solidFill>
                <a:latin typeface="Arial" panose="020B0604020202020204"/>
              </a:rPr>
              <a:t>Every 8 weeks (treatment)</a:t>
            </a:r>
          </a:p>
          <a:p>
            <a:pPr marL="435682" lvl="2" indent="-235697" defTabSz="685663" fontAlgn="auto">
              <a:spcBef>
                <a:spcPts val="338"/>
              </a:spcBef>
              <a:spcAft>
                <a:spcPts val="0"/>
              </a:spcAft>
            </a:pPr>
            <a:r>
              <a:rPr lang="en-US" sz="1200">
                <a:solidFill>
                  <a:srgbClr val="002457"/>
                </a:solidFill>
                <a:latin typeface="Arial" panose="020B0604020202020204"/>
              </a:rPr>
              <a:t>Every 12 weeks (follow-up)</a:t>
            </a:r>
          </a:p>
          <a:p>
            <a:pPr marL="435682" lvl="2" indent="-235697" defTabSz="685663" fontAlgn="auto">
              <a:spcBef>
                <a:spcPts val="338"/>
              </a:spcBef>
              <a:spcAft>
                <a:spcPts val="0"/>
              </a:spcAft>
            </a:pPr>
            <a:r>
              <a:rPr lang="en-US" sz="1200">
                <a:solidFill>
                  <a:srgbClr val="002457"/>
                </a:solidFill>
                <a:latin typeface="Arial" panose="020B0604020202020204"/>
              </a:rPr>
              <a:t>Blinded independent central review</a:t>
            </a:r>
          </a:p>
        </p:txBody>
      </p:sp>
    </p:spTree>
    <p:extLst>
      <p:ext uri="{BB962C8B-B14F-4D97-AF65-F5344CB8AC3E}">
        <p14:creationId xmlns:p14="http://schemas.microsoft.com/office/powerpoint/2010/main" val="39888191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36B4A-D359-4524-8ED7-7BC3C60F7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 reduce effect of drop-out on radiographic endpoints, primary analyses used different sets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9A2EE4-D8DB-40EE-A9D2-024CC0EE0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61" eaLnBrk="1" fontAlgn="auto" hangingPunct="1">
              <a:spcBef>
                <a:spcPts val="0"/>
              </a:spcBef>
              <a:spcAft>
                <a:spcPts val="0"/>
              </a:spcAft>
            </a:pPr>
            <a:fld id="{2FFBAD49-1F68-914B-9DFB-5D552C1A2BEB}" type="slidenum">
              <a:rPr lang="en-US">
                <a:solidFill>
                  <a:srgbClr val="0076A9"/>
                </a:solidFill>
                <a:latin typeface="Arial" panose="020B0604020202020204"/>
              </a:rPr>
              <a:pPr defTabSz="685561" eaLnBrk="1" fontAlgn="auto" hangingPunct="1">
                <a:spcBef>
                  <a:spcPts val="0"/>
                </a:spcBef>
                <a:spcAft>
                  <a:spcPts val="0"/>
                </a:spcAft>
              </a:pPr>
              <a:t>46</a:t>
            </a:fld>
            <a:endParaRPr lang="en-US">
              <a:solidFill>
                <a:srgbClr val="0076A9"/>
              </a:solidFill>
              <a:latin typeface="Arial" panose="020B060402020202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B874B-A925-4957-BA65-B4CA7901A57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2457"/>
                </a:solidFill>
                <a:latin typeface="Arial" panose="020B0604020202020204"/>
              </a:rPr>
              <a:t>Michael J. Morris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11441B-F63A-4454-8A48-32A34079FEC0}"/>
              </a:ext>
            </a:extLst>
          </p:cNvPr>
          <p:cNvSpPr/>
          <p:nvPr/>
        </p:nvSpPr>
        <p:spPr>
          <a:xfrm>
            <a:off x="1521846" y="2371752"/>
            <a:ext cx="1793018" cy="457141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002457"/>
                </a:solidFill>
                <a:latin typeface="Arial" panose="020B0604020202020204"/>
              </a:rPr>
              <a:t>n = 166</a:t>
            </a:r>
          </a:p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002457"/>
                </a:solidFill>
                <a:latin typeface="Arial" panose="020B0604020202020204"/>
              </a:rPr>
              <a:t>(1.2% early drop-out)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87A4A3-9B0A-4B32-9E44-0EFA12B39642}"/>
              </a:ext>
            </a:extLst>
          </p:cNvPr>
          <p:cNvSpPr/>
          <p:nvPr/>
        </p:nvSpPr>
        <p:spPr>
          <a:xfrm>
            <a:off x="1521845" y="2940332"/>
            <a:ext cx="1793018" cy="457141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457"/>
                </a:solidFill>
                <a:latin typeface="Arial" panose="020B0604020202020204"/>
              </a:rPr>
              <a:t>n = 84</a:t>
            </a:r>
          </a:p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457"/>
                </a:solidFill>
                <a:latin typeface="Arial" panose="020B0604020202020204"/>
              </a:rPr>
              <a:t>(56.0% early drop-out)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612EC1-7623-4BED-8B40-22D6BD9A1A0F}"/>
              </a:ext>
            </a:extLst>
          </p:cNvPr>
          <p:cNvCxnSpPr>
            <a:cxnSpLocks/>
          </p:cNvCxnSpPr>
          <p:nvPr/>
        </p:nvCxnSpPr>
        <p:spPr>
          <a:xfrm flipV="1">
            <a:off x="1532487" y="1285396"/>
            <a:ext cx="2" cy="2122644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B41F2B1-FB6B-4EE4-9302-1DC15B80C281}"/>
              </a:ext>
            </a:extLst>
          </p:cNvPr>
          <p:cNvSpPr txBox="1"/>
          <p:nvPr/>
        </p:nvSpPr>
        <p:spPr>
          <a:xfrm>
            <a:off x="831921" y="1285396"/>
            <a:ext cx="1425806" cy="461665"/>
          </a:xfrm>
          <a:prstGeom prst="rect">
            <a:avLst/>
          </a:prstGeom>
          <a:solidFill>
            <a:schemeClr val="bg1"/>
          </a:solidFill>
          <a:ln w="7620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457"/>
                </a:solidFill>
                <a:latin typeface="Arial" panose="020B0604020202020204"/>
              </a:rPr>
              <a:t>June 2018</a:t>
            </a:r>
          </a:p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457"/>
                </a:solidFill>
                <a:latin typeface="Arial" panose="020B0604020202020204"/>
              </a:rPr>
              <a:t>Enrollment start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A13DD6-6883-4CC2-913E-66B6D89A30EA}"/>
              </a:ext>
            </a:extLst>
          </p:cNvPr>
          <p:cNvSpPr/>
          <p:nvPr/>
        </p:nvSpPr>
        <p:spPr>
          <a:xfrm>
            <a:off x="3329721" y="2371752"/>
            <a:ext cx="4166327" cy="457141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002457"/>
                </a:solidFill>
                <a:latin typeface="Arial" panose="020B0604020202020204"/>
              </a:rPr>
              <a:t>n = 385</a:t>
            </a:r>
            <a:br>
              <a:rPr lang="en-US" sz="1200">
                <a:solidFill>
                  <a:srgbClr val="002457"/>
                </a:solidFill>
                <a:latin typeface="Arial" panose="020B0604020202020204"/>
              </a:rPr>
            </a:br>
            <a:r>
              <a:rPr lang="en-US" sz="1200">
                <a:solidFill>
                  <a:srgbClr val="002457"/>
                </a:solidFill>
                <a:latin typeface="Arial" panose="020B0604020202020204"/>
              </a:rPr>
              <a:t>(4.2% early drop-out)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02A9E7-A8EF-431F-8FE6-8CB3C2095F15}"/>
              </a:ext>
            </a:extLst>
          </p:cNvPr>
          <p:cNvSpPr/>
          <p:nvPr/>
        </p:nvSpPr>
        <p:spPr>
          <a:xfrm>
            <a:off x="3329721" y="2940332"/>
            <a:ext cx="4166327" cy="457141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002457"/>
                </a:solidFill>
                <a:latin typeface="Arial" panose="020B0604020202020204"/>
              </a:rPr>
              <a:t>n = 196</a:t>
            </a:r>
          </a:p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002457"/>
                </a:solidFill>
                <a:latin typeface="Arial" panose="020B0604020202020204"/>
              </a:rPr>
              <a:t>(16.3% early drop-out)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C7B0942-943A-44A6-B34A-61DB4015D095}"/>
              </a:ext>
            </a:extLst>
          </p:cNvPr>
          <p:cNvCxnSpPr>
            <a:cxnSpLocks/>
          </p:cNvCxnSpPr>
          <p:nvPr/>
        </p:nvCxnSpPr>
        <p:spPr>
          <a:xfrm flipH="1" flipV="1">
            <a:off x="3312413" y="1285396"/>
            <a:ext cx="3951" cy="2112077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22D0FB6-4D35-4CC1-8551-082782AA57AA}"/>
              </a:ext>
            </a:extLst>
          </p:cNvPr>
          <p:cNvSpPr txBox="1"/>
          <p:nvPr/>
        </p:nvSpPr>
        <p:spPr>
          <a:xfrm>
            <a:off x="2996" y="2382175"/>
            <a:ext cx="154080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baseline="30000" dirty="0">
                <a:solidFill>
                  <a:srgbClr val="59AADE">
                    <a:lumMod val="75000"/>
                  </a:srgbClr>
                </a:solidFill>
                <a:latin typeface="Arial" panose="020B0604020202020204"/>
              </a:rPr>
              <a:t>177</a:t>
            </a:r>
            <a:r>
              <a:rPr lang="en-US" sz="1350" b="1" dirty="0">
                <a:solidFill>
                  <a:srgbClr val="59AADE">
                    <a:lumMod val="75000"/>
                  </a:srgbClr>
                </a:solidFill>
                <a:latin typeface="Arial" panose="020B0604020202020204"/>
              </a:rPr>
              <a:t>Lu-PSMA-617 </a:t>
            </a:r>
          </a:p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59AADE">
                    <a:lumMod val="75000"/>
                  </a:srgbClr>
                </a:solidFill>
                <a:latin typeface="Arial" panose="020B0604020202020204"/>
              </a:rPr>
              <a:t>+ SOC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898DD2-38AC-48DF-B536-B85C073F003C}"/>
              </a:ext>
            </a:extLst>
          </p:cNvPr>
          <p:cNvSpPr txBox="1"/>
          <p:nvPr/>
        </p:nvSpPr>
        <p:spPr>
          <a:xfrm>
            <a:off x="349182" y="3044979"/>
            <a:ext cx="963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F6CF3F">
                    <a:lumMod val="75000"/>
                  </a:srgbClr>
                </a:solidFill>
                <a:latin typeface="Arial" panose="020B0604020202020204"/>
              </a:rPr>
              <a:t>SOC alone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784E71-BCF6-4F31-ACD3-C964D5A68342}"/>
              </a:ext>
            </a:extLst>
          </p:cNvPr>
          <p:cNvSpPr txBox="1"/>
          <p:nvPr/>
        </p:nvSpPr>
        <p:spPr>
          <a:xfrm>
            <a:off x="2372012" y="1285396"/>
            <a:ext cx="1884479" cy="461665"/>
          </a:xfrm>
          <a:prstGeom prst="rect">
            <a:avLst/>
          </a:prstGeom>
          <a:solidFill>
            <a:schemeClr val="bg1"/>
          </a:solidFill>
          <a:ln w="7620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457"/>
                </a:solidFill>
                <a:latin typeface="Arial" panose="020B0604020202020204"/>
              </a:rPr>
              <a:t>March 2019</a:t>
            </a:r>
          </a:p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2457"/>
                </a:solidFill>
                <a:latin typeface="Arial" panose="020B0604020202020204"/>
              </a:rPr>
              <a:t>Measures implemented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31ED58-CAA4-40CA-98AA-6D522A228E52}"/>
              </a:ext>
            </a:extLst>
          </p:cNvPr>
          <p:cNvSpPr txBox="1"/>
          <p:nvPr/>
        </p:nvSpPr>
        <p:spPr>
          <a:xfrm>
            <a:off x="6829132" y="1285396"/>
            <a:ext cx="1367621" cy="461665"/>
          </a:xfrm>
          <a:prstGeom prst="rect">
            <a:avLst/>
          </a:prstGeom>
          <a:solidFill>
            <a:schemeClr val="bg1"/>
          </a:solidFill>
          <a:ln w="7620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002457"/>
                </a:solidFill>
                <a:latin typeface="Arial" panose="020B0604020202020204"/>
              </a:rPr>
              <a:t>October 2019</a:t>
            </a:r>
          </a:p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002457"/>
                </a:solidFill>
                <a:latin typeface="Arial" panose="020B0604020202020204"/>
              </a:rPr>
              <a:t>Enrollment end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659EA4-C930-4B13-A5D5-89008F7370EA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7504851" y="1735460"/>
            <a:ext cx="8092" cy="1662012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43ABB70-459A-4058-A2EA-170107C29001}"/>
              </a:ext>
            </a:extLst>
          </p:cNvPr>
          <p:cNvSpPr txBox="1"/>
          <p:nvPr/>
        </p:nvSpPr>
        <p:spPr>
          <a:xfrm>
            <a:off x="3372006" y="1835973"/>
            <a:ext cx="4319183" cy="461665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marL="136895" indent="-136895" defTabSz="6855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9CBE8">
                    <a:lumMod val="75000"/>
                  </a:srgbClr>
                </a:solidFill>
                <a:latin typeface="Arial" panose="020B0604020202020204"/>
              </a:rPr>
              <a:t>Enhanced study site education and communication</a:t>
            </a:r>
          </a:p>
          <a:p>
            <a:pPr marL="136895" indent="-136895" defTabSz="6855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9CBE8">
                    <a:lumMod val="75000"/>
                  </a:srgbClr>
                </a:solidFill>
                <a:latin typeface="Arial" panose="020B0604020202020204"/>
              </a:rPr>
              <a:t>Enrollment cap at selected sites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F94CCE3-EF3F-400F-B3BA-8F08C8610872}"/>
              </a:ext>
            </a:extLst>
          </p:cNvPr>
          <p:cNvCxnSpPr>
            <a:cxnSpLocks/>
          </p:cNvCxnSpPr>
          <p:nvPr/>
        </p:nvCxnSpPr>
        <p:spPr>
          <a:xfrm>
            <a:off x="1534694" y="4245043"/>
            <a:ext cx="5974202" cy="0"/>
          </a:xfrm>
          <a:prstGeom prst="straightConnector1">
            <a:avLst/>
          </a:prstGeom>
          <a:ln w="76200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C98D156-02C1-4E51-9CBC-FB94DB8B3303}"/>
              </a:ext>
            </a:extLst>
          </p:cNvPr>
          <p:cNvSpPr/>
          <p:nvPr/>
        </p:nvSpPr>
        <p:spPr>
          <a:xfrm>
            <a:off x="1884623" y="4266758"/>
            <a:ext cx="5422497" cy="304982"/>
          </a:xfrm>
          <a:prstGeom prst="roundRect">
            <a:avLst>
              <a:gd name="adj" fmla="val 10000"/>
            </a:avLst>
          </a:prstGeom>
          <a:noFill/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lIns="26996" rIns="26996" anchor="ctr" anchorCtr="0"/>
          <a:lstStyle/>
          <a:p>
            <a:pPr marL="0" lvl="2"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8764"/>
                </a:solidFill>
                <a:latin typeface="Arial" panose="020B0604020202020204"/>
              </a:rPr>
              <a:t>Overall survival analyzed in </a:t>
            </a:r>
            <a:r>
              <a:rPr lang="en-US" sz="1350" b="1" dirty="0">
                <a:solidFill>
                  <a:srgbClr val="008764"/>
                </a:solidFill>
                <a:latin typeface="Arial" panose="020B0604020202020204"/>
              </a:rPr>
              <a:t>all randomized patients (N = 831)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53D54AD-94BD-419C-8B2D-08A1C209E0B1}"/>
              </a:ext>
            </a:extLst>
          </p:cNvPr>
          <p:cNvCxnSpPr>
            <a:cxnSpLocks/>
          </p:cNvCxnSpPr>
          <p:nvPr/>
        </p:nvCxnSpPr>
        <p:spPr>
          <a:xfrm>
            <a:off x="3339002" y="3713924"/>
            <a:ext cx="4169895" cy="0"/>
          </a:xfrm>
          <a:prstGeom prst="straightConnector1">
            <a:avLst/>
          </a:prstGeom>
          <a:ln w="76200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AF5C100-0757-41F3-A60B-C46ECD4C2C8D}"/>
              </a:ext>
            </a:extLst>
          </p:cNvPr>
          <p:cNvSpPr/>
          <p:nvPr/>
        </p:nvSpPr>
        <p:spPr>
          <a:xfrm>
            <a:off x="3242891" y="3707066"/>
            <a:ext cx="4357665" cy="486960"/>
          </a:xfrm>
          <a:prstGeom prst="roundRect">
            <a:avLst>
              <a:gd name="adj" fmla="val 10000"/>
            </a:avLst>
          </a:prstGeom>
          <a:noFill/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lIns="26996" rIns="26996" anchor="ctr" anchorCtr="0"/>
          <a:lstStyle/>
          <a:p>
            <a:pPr marL="0" lvl="2"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8764"/>
                </a:solidFill>
                <a:latin typeface="Arial" panose="020B0604020202020204"/>
              </a:rPr>
              <a:t>rPFS analyzed in patients randomized after </a:t>
            </a:r>
            <a:br>
              <a:rPr lang="en-US" sz="1200" dirty="0">
                <a:solidFill>
                  <a:srgbClr val="008764"/>
                </a:solidFill>
                <a:latin typeface="Arial" panose="020B0604020202020204"/>
              </a:rPr>
            </a:br>
            <a:r>
              <a:rPr lang="en-US" sz="1200" dirty="0">
                <a:solidFill>
                  <a:srgbClr val="008764"/>
                </a:solidFill>
                <a:latin typeface="Arial" panose="020B0604020202020204"/>
              </a:rPr>
              <a:t>measures implemented: </a:t>
            </a:r>
            <a:r>
              <a:rPr lang="en-US" sz="1200" b="1" dirty="0">
                <a:solidFill>
                  <a:srgbClr val="008764"/>
                </a:solidFill>
                <a:latin typeface="Arial" panose="020B0604020202020204"/>
              </a:rPr>
              <a:t>rPFS analysis set (n = 581)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9DED10-679E-4CA1-8610-B269E02D1D2E}"/>
              </a:ext>
            </a:extLst>
          </p:cNvPr>
          <p:cNvSpPr txBox="1"/>
          <p:nvPr/>
        </p:nvSpPr>
        <p:spPr>
          <a:xfrm>
            <a:off x="7518525" y="2472265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59AADE">
                    <a:lumMod val="75000"/>
                  </a:srgbClr>
                </a:solidFill>
                <a:latin typeface="Arial" panose="020B0604020202020204"/>
              </a:rPr>
              <a:t>n = 551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6B58E7-0423-46F1-8787-8CD3460A18A8}"/>
              </a:ext>
            </a:extLst>
          </p:cNvPr>
          <p:cNvSpPr txBox="1"/>
          <p:nvPr/>
        </p:nvSpPr>
        <p:spPr>
          <a:xfrm>
            <a:off x="7518526" y="3044978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F6CF3F">
                    <a:lumMod val="75000"/>
                  </a:srgbClr>
                </a:solidFill>
                <a:latin typeface="Arial" panose="020B0604020202020204"/>
              </a:rPr>
              <a:t>n = 280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5B5291-DAA8-4A60-B4B1-E6794AFE2D55}"/>
              </a:ext>
            </a:extLst>
          </p:cNvPr>
          <p:cNvSpPr txBox="1"/>
          <p:nvPr/>
        </p:nvSpPr>
        <p:spPr>
          <a:xfrm>
            <a:off x="8324561" y="2635969"/>
            <a:ext cx="81945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59CBE8"/>
                </a:solidFill>
                <a:latin typeface="Arial" panose="020B0604020202020204"/>
              </a:rPr>
              <a:t>Overall </a:t>
            </a:r>
            <a:br>
              <a:rPr lang="en-US" sz="1350" b="1" dirty="0">
                <a:solidFill>
                  <a:srgbClr val="59CBE8"/>
                </a:solidFill>
                <a:latin typeface="Arial" panose="020B0604020202020204"/>
              </a:rPr>
            </a:br>
            <a:r>
              <a:rPr lang="en-US" sz="1350" b="1" dirty="0">
                <a:solidFill>
                  <a:srgbClr val="59CBE8"/>
                </a:solidFill>
                <a:latin typeface="Arial" panose="020B0604020202020204"/>
              </a:rPr>
              <a:t>N = 831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54F2808-9FD0-4933-8DC8-73F17A171018}"/>
              </a:ext>
            </a:extLst>
          </p:cNvPr>
          <p:cNvCxnSpPr>
            <a:cxnSpLocks/>
          </p:cNvCxnSpPr>
          <p:nvPr/>
        </p:nvCxnSpPr>
        <p:spPr>
          <a:xfrm flipV="1">
            <a:off x="8325173" y="2409176"/>
            <a:ext cx="0" cy="975195"/>
          </a:xfrm>
          <a:prstGeom prst="straightConnector1">
            <a:avLst/>
          </a:prstGeom>
          <a:ln w="7620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0422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093A9A-703F-433A-B971-F9927C7ED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167" y="162239"/>
            <a:ext cx="8448899" cy="906090"/>
          </a:xfrm>
        </p:spPr>
        <p:txBody>
          <a:bodyPr>
            <a:normAutofit/>
          </a:bodyPr>
          <a:lstStyle/>
          <a:p>
            <a:r>
              <a:rPr lang="en-US" dirty="0"/>
              <a:t>Primary endpoints: </a:t>
            </a:r>
            <a:r>
              <a:rPr lang="en-US" baseline="30000" dirty="0"/>
              <a:t>177</a:t>
            </a:r>
            <a:r>
              <a:rPr lang="en-US" dirty="0"/>
              <a:t>Lu-PSMA-617 improved rPFS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15FC9D4D-51AF-45CB-9F00-BADA3DC66D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9165" y="1286042"/>
            <a:ext cx="4118030" cy="3142841"/>
          </a:xfrm>
        </p:spPr>
        <p:txBody>
          <a:bodyPr/>
          <a:lstStyle/>
          <a:p>
            <a:r>
              <a:rPr lang="en-US" dirty="0"/>
              <a:t>Primary </a:t>
            </a:r>
            <a:br>
              <a:rPr lang="en-US" dirty="0"/>
            </a:br>
            <a:r>
              <a:rPr lang="en-US" dirty="0"/>
              <a:t>analysis 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rPFS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analysis set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(n = 581)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E69DA3-F121-47ED-8FE0-CA466BE8B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2315" y="91845"/>
            <a:ext cx="2057400" cy="273808"/>
          </a:xfrm>
        </p:spPr>
        <p:txBody>
          <a:bodyPr/>
          <a:lstStyle/>
          <a:p>
            <a:pPr defTabSz="685561" eaLnBrk="1" fontAlgn="auto" hangingPunct="1">
              <a:spcBef>
                <a:spcPts val="0"/>
              </a:spcBef>
              <a:spcAft>
                <a:spcPts val="0"/>
              </a:spcAft>
            </a:pPr>
            <a:fld id="{2FFBAD49-1F68-914B-9DFB-5D552C1A2BEB}" type="slidenum">
              <a:rPr lang="en-US">
                <a:solidFill>
                  <a:srgbClr val="0076A9"/>
                </a:solidFill>
                <a:latin typeface="Arial" panose="020B0604020202020204"/>
              </a:rPr>
              <a:pPr defTabSz="685561" eaLnBrk="1" fontAlgn="auto" hangingPunct="1">
                <a:spcBef>
                  <a:spcPts val="0"/>
                </a:spcBef>
                <a:spcAft>
                  <a:spcPts val="0"/>
                </a:spcAft>
              </a:pPr>
              <a:t>47</a:t>
            </a:fld>
            <a:endParaRPr lang="en-US" dirty="0">
              <a:solidFill>
                <a:srgbClr val="0076A9"/>
              </a:solidFill>
              <a:latin typeface="Arial" panose="020B060402020202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7247F-0569-4913-943B-8C2859FF806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922903" y="4762609"/>
            <a:ext cx="2434273" cy="195942"/>
          </a:xfrm>
        </p:spPr>
        <p:txBody>
          <a:bodyPr/>
          <a:lstStyle/>
          <a:p>
            <a:pPr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2457"/>
                </a:solidFill>
                <a:latin typeface="Arial" panose="020B0604020202020204"/>
              </a:rPr>
              <a:t>Michael J. Morris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9C75D7-D1AB-4EA9-B579-AC70A24FD1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214" y="800781"/>
            <a:ext cx="6412837" cy="400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077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093A9A-703F-433A-B971-F9927C7ED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167" y="162239"/>
            <a:ext cx="8448899" cy="906090"/>
          </a:xfrm>
        </p:spPr>
        <p:txBody>
          <a:bodyPr>
            <a:normAutofit/>
          </a:bodyPr>
          <a:lstStyle/>
          <a:p>
            <a:r>
              <a:rPr lang="en-US" baseline="30000" dirty="0"/>
              <a:t>177</a:t>
            </a:r>
            <a:r>
              <a:rPr lang="en-US" dirty="0"/>
              <a:t>Lu-PSMA-617 improved rPFS in the OS analysis set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15FC9D4D-51AF-45CB-9F00-BADA3DC66D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9165" y="1314614"/>
            <a:ext cx="4118030" cy="3114269"/>
          </a:xfrm>
        </p:spPr>
        <p:txBody>
          <a:bodyPr/>
          <a:lstStyle/>
          <a:p>
            <a:r>
              <a:rPr lang="en-US" dirty="0"/>
              <a:t>Additional </a:t>
            </a:r>
            <a:br>
              <a:rPr lang="en-US" dirty="0"/>
            </a:br>
            <a:r>
              <a:rPr lang="en-US" dirty="0"/>
              <a:t>analysis 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All randomized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patients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(N = 831)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E69DA3-F121-47ED-8FE0-CA466BE8B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2315" y="91845"/>
            <a:ext cx="2057400" cy="273808"/>
          </a:xfrm>
        </p:spPr>
        <p:txBody>
          <a:bodyPr/>
          <a:lstStyle/>
          <a:p>
            <a:pPr defTabSz="685561" eaLnBrk="1" fontAlgn="auto" hangingPunct="1">
              <a:spcBef>
                <a:spcPts val="0"/>
              </a:spcBef>
              <a:spcAft>
                <a:spcPts val="0"/>
              </a:spcAft>
            </a:pPr>
            <a:fld id="{2FFBAD49-1F68-914B-9DFB-5D552C1A2BEB}" type="slidenum">
              <a:rPr lang="en-US">
                <a:solidFill>
                  <a:srgbClr val="0076A9"/>
                </a:solidFill>
                <a:latin typeface="Arial" panose="020B0604020202020204"/>
              </a:rPr>
              <a:pPr defTabSz="685561" eaLnBrk="1" fontAlgn="auto" hangingPunct="1">
                <a:spcBef>
                  <a:spcPts val="0"/>
                </a:spcBef>
                <a:spcAft>
                  <a:spcPts val="0"/>
                </a:spcAft>
              </a:pPr>
              <a:t>48</a:t>
            </a:fld>
            <a:endParaRPr lang="en-US" dirty="0">
              <a:solidFill>
                <a:srgbClr val="0076A9"/>
              </a:solidFill>
              <a:latin typeface="Arial" panose="020B060402020202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7247F-0569-4913-943B-8C2859FF806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922903" y="4762609"/>
            <a:ext cx="2434273" cy="195942"/>
          </a:xfrm>
        </p:spPr>
        <p:txBody>
          <a:bodyPr/>
          <a:lstStyle/>
          <a:p>
            <a:pPr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2457"/>
                </a:solidFill>
                <a:latin typeface="Arial" panose="020B0604020202020204"/>
              </a:rPr>
              <a:t>Michael J. Morris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752201-722B-4020-A978-35E76E4788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214" y="793784"/>
            <a:ext cx="6412837" cy="399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720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5BF93-617E-48F3-AFFC-599F07CB4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rPFS was generally consistent across </a:t>
            </a:r>
            <a:br>
              <a:rPr lang="en-US" dirty="0"/>
            </a:br>
            <a:r>
              <a:rPr lang="en-US" dirty="0"/>
              <a:t>prespecified stratification factor subgroups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449480-E49E-4D58-A231-90D5C97B6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61" eaLnBrk="1" fontAlgn="auto" hangingPunct="1">
              <a:spcBef>
                <a:spcPts val="0"/>
              </a:spcBef>
              <a:spcAft>
                <a:spcPts val="0"/>
              </a:spcAft>
            </a:pPr>
            <a:fld id="{2FFBAD49-1F68-914B-9DFB-5D552C1A2BEB}" type="slidenum">
              <a:rPr lang="en-US">
                <a:solidFill>
                  <a:srgbClr val="0076A9"/>
                </a:solidFill>
                <a:latin typeface="Arial" panose="020B0604020202020204"/>
              </a:rPr>
              <a:pPr defTabSz="685561" eaLnBrk="1" fontAlgn="auto" hangingPunct="1">
                <a:spcBef>
                  <a:spcPts val="0"/>
                </a:spcBef>
                <a:spcAft>
                  <a:spcPts val="0"/>
                </a:spcAft>
              </a:pPr>
              <a:t>49</a:t>
            </a:fld>
            <a:endParaRPr lang="en-US" dirty="0">
              <a:solidFill>
                <a:srgbClr val="0076A9"/>
              </a:solidFill>
              <a:latin typeface="Arial" panose="020B060402020202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5FF8F-427D-48F9-9A7E-99F3049CFA8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2457"/>
                </a:solidFill>
                <a:latin typeface="Arial" panose="020B0604020202020204"/>
              </a:rPr>
              <a:t>Michael J. Morris</a:t>
            </a:r>
            <a:endParaRPr lang="en-US" dirty="0">
              <a:solidFill>
                <a:srgbClr val="002457"/>
              </a:solidFill>
              <a:latin typeface="Arial" panose="020B060402020202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875EE6-D4E7-4F93-85E6-F614AEFEC5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" y="776323"/>
            <a:ext cx="9139400" cy="40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28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CD785-F866-403F-9830-6FA465E0F6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225"/>
            <a:ext cx="7931150" cy="857250"/>
          </a:xfrm>
        </p:spPr>
        <p:txBody>
          <a:bodyPr>
            <a:normAutofit/>
          </a:bodyPr>
          <a:lstStyle/>
          <a:p>
            <a:r>
              <a:rPr lang="en-AU" b="1" dirty="0"/>
              <a:t>Curing Cancer since the 1940s</a:t>
            </a:r>
          </a:p>
        </p:txBody>
      </p:sp>
      <p:pic>
        <p:nvPicPr>
          <p:cNvPr id="4" name="3028002 I-24-baseline SUV25">
            <a:hlinkClick r:id="" action="ppaction://media"/>
            <a:extLst>
              <a:ext uri="{FF2B5EF4-FFF2-40B4-BE49-F238E27FC236}">
                <a16:creationId xmlns:a16="http://schemas.microsoft.com/office/drawing/2014/main" id="{D7DD65E1-4D53-41C7-98AE-FB3DF48C1E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3398" r="30036"/>
          <a:stretch>
            <a:fillRect/>
          </a:stretch>
        </p:blipFill>
        <p:spPr>
          <a:xfrm>
            <a:off x="517171" y="1063229"/>
            <a:ext cx="1909535" cy="3450116"/>
          </a:xfrm>
          <a:prstGeom prst="rect">
            <a:avLst/>
          </a:prstGeom>
        </p:spPr>
      </p:pic>
      <p:pic>
        <p:nvPicPr>
          <p:cNvPr id="7" name="3028002 I-24-baseline SUV25 outline">
            <a:hlinkClick r:id="" action="ppaction://media"/>
            <a:extLst>
              <a:ext uri="{FF2B5EF4-FFF2-40B4-BE49-F238E27FC236}">
                <a16:creationId xmlns:a16="http://schemas.microsoft.com/office/drawing/2014/main" id="{5508C6DC-6453-4199-9380-BB6C96B973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3397" r="28374"/>
          <a:stretch>
            <a:fillRect/>
          </a:stretch>
        </p:blipFill>
        <p:spPr>
          <a:xfrm>
            <a:off x="517172" y="1063229"/>
            <a:ext cx="1996332" cy="34501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189B2D-E6D1-47D1-911A-FF5327BB0E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0716" y="1008775"/>
            <a:ext cx="1678192" cy="3435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Screen Clipping">
            <a:extLst>
              <a:ext uri="{FF2B5EF4-FFF2-40B4-BE49-F238E27FC236}">
                <a16:creationId xmlns:a16="http://schemas.microsoft.com/office/drawing/2014/main" id="{384309A7-9159-4959-8FB8-1298F58193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641" y="1063228"/>
            <a:ext cx="274849" cy="34087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EEDAFC9-EA29-4E17-80A6-74B420D1ED41}"/>
              </a:ext>
            </a:extLst>
          </p:cNvPr>
          <p:cNvSpPr txBox="1"/>
          <p:nvPr/>
        </p:nvSpPr>
        <p:spPr>
          <a:xfrm>
            <a:off x="45723" y="1069788"/>
            <a:ext cx="430887" cy="1527253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SUV</a:t>
            </a:r>
          </a:p>
        </p:txBody>
      </p:sp>
      <p:pic>
        <p:nvPicPr>
          <p:cNvPr id="23" name="3028002 I-24-followup SUV25 outline">
            <a:hlinkClick r:id="" action="ppaction://media"/>
            <a:extLst>
              <a:ext uri="{FF2B5EF4-FFF2-40B4-BE49-F238E27FC236}">
                <a16:creationId xmlns:a16="http://schemas.microsoft.com/office/drawing/2014/main" id="{E8598DF7-FD5C-4AA9-8C1E-9726B720AF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1735" r="33360"/>
          <a:stretch>
            <a:fillRect/>
          </a:stretch>
        </p:blipFill>
        <p:spPr>
          <a:xfrm>
            <a:off x="3851920" y="1042299"/>
            <a:ext cx="1841242" cy="3485141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67DCA6B2-15C4-414A-B453-DFE030C3A392}"/>
              </a:ext>
            </a:extLst>
          </p:cNvPr>
          <p:cNvSpPr/>
          <p:nvPr/>
        </p:nvSpPr>
        <p:spPr>
          <a:xfrm>
            <a:off x="438942" y="729159"/>
            <a:ext cx="1573035" cy="483749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124</a:t>
            </a: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 PET/CT</a:t>
            </a: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2CC84BA3-40C5-4E6F-B538-399D0CB0672F}"/>
              </a:ext>
            </a:extLst>
          </p:cNvPr>
          <p:cNvSpPr/>
          <p:nvPr/>
        </p:nvSpPr>
        <p:spPr>
          <a:xfrm>
            <a:off x="2237895" y="729159"/>
            <a:ext cx="1573035" cy="483749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7.4 </a:t>
            </a:r>
            <a:r>
              <a:rPr kumimoji="0" lang="en-A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GBq</a:t>
            </a: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AU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131</a:t>
            </a: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</a:t>
            </a:r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F47ED592-A5E4-438F-98C9-BF480AE5C9B8}"/>
              </a:ext>
            </a:extLst>
          </p:cNvPr>
          <p:cNvSpPr/>
          <p:nvPr/>
        </p:nvSpPr>
        <p:spPr>
          <a:xfrm>
            <a:off x="3986043" y="729159"/>
            <a:ext cx="1573035" cy="483749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+6 months</a:t>
            </a:r>
          </a:p>
        </p:txBody>
      </p:sp>
    </p:spTree>
    <p:extLst>
      <p:ext uri="{BB962C8B-B14F-4D97-AF65-F5344CB8AC3E}">
        <p14:creationId xmlns:p14="http://schemas.microsoft.com/office/powerpoint/2010/main" val="395227833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82BBC9-0AE6-4CAE-9AE2-8E98F1A93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57" y="1389621"/>
            <a:ext cx="6588072" cy="26678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8DB4BB-9E03-4E38-BEC4-A8FE9AE6D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Secondary endpoint: RECIST v1.1 responses favored the </a:t>
            </a:r>
            <a:r>
              <a:rPr lang="en-US" baseline="30000" dirty="0"/>
              <a:t>177</a:t>
            </a:r>
            <a:r>
              <a:rPr lang="en-US" dirty="0"/>
              <a:t>Lu-PSMA-617 arm in patients with measurable disease </a:t>
            </a:r>
            <a:endParaRPr lang="en-GB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2172A9-1572-4B69-B8E9-01EB8E144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61" eaLnBrk="1" fontAlgn="auto" hangingPunct="1">
              <a:spcBef>
                <a:spcPts val="0"/>
              </a:spcBef>
              <a:spcAft>
                <a:spcPts val="0"/>
              </a:spcAft>
            </a:pPr>
            <a:fld id="{2FFBAD49-1F68-914B-9DFB-5D552C1A2BEB}" type="slidenum">
              <a:rPr lang="en-US">
                <a:solidFill>
                  <a:srgbClr val="0076A9"/>
                </a:solidFill>
                <a:latin typeface="Arial" panose="020B0604020202020204"/>
              </a:rPr>
              <a:pPr defTabSz="685561" eaLnBrk="1" fontAlgn="auto" hangingPunct="1">
                <a:spcBef>
                  <a:spcPts val="0"/>
                </a:spcBef>
                <a:spcAft>
                  <a:spcPts val="0"/>
                </a:spcAft>
              </a:pPr>
              <a:t>50</a:t>
            </a:fld>
            <a:endParaRPr lang="en-US" dirty="0">
              <a:solidFill>
                <a:srgbClr val="0076A9"/>
              </a:solidFill>
              <a:latin typeface="Arial" panose="020B060402020202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5223EF-BBF7-460A-B354-3EC15C445CF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2457"/>
                </a:solidFill>
                <a:latin typeface="Arial" panose="020B0604020202020204"/>
              </a:rPr>
              <a:t>Michael J. Morris</a:t>
            </a:r>
            <a:endParaRPr lang="en-US" dirty="0">
              <a:solidFill>
                <a:srgbClr val="002457"/>
              </a:solidFill>
              <a:latin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E9B0F8-FE4E-44BE-B734-37004B18F225}"/>
              </a:ext>
            </a:extLst>
          </p:cNvPr>
          <p:cNvSpPr txBox="1"/>
          <p:nvPr/>
        </p:nvSpPr>
        <p:spPr>
          <a:xfrm>
            <a:off x="1496599" y="3985426"/>
            <a:ext cx="8097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000000"/>
                </a:solidFill>
                <a:latin typeface="Arial" panose="020B0604020202020204"/>
              </a:rPr>
              <a:t>Complete</a:t>
            </a:r>
            <a:br>
              <a:rPr lang="en-US" sz="1050" dirty="0">
                <a:solidFill>
                  <a:srgbClr val="000000"/>
                </a:solidFill>
                <a:latin typeface="Arial" panose="020B0604020202020204"/>
              </a:rPr>
            </a:br>
            <a:r>
              <a:rPr lang="en-US" sz="1050" dirty="0">
                <a:solidFill>
                  <a:srgbClr val="000000"/>
                </a:solidFill>
                <a:latin typeface="Arial" panose="020B0604020202020204"/>
              </a:rPr>
              <a:t>response</a:t>
            </a:r>
            <a:endParaRPr lang="en-GB" sz="105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589B0C-37BC-4E06-B0FE-1311C2DE4026}"/>
              </a:ext>
            </a:extLst>
          </p:cNvPr>
          <p:cNvSpPr txBox="1"/>
          <p:nvPr/>
        </p:nvSpPr>
        <p:spPr>
          <a:xfrm>
            <a:off x="2658498" y="3985426"/>
            <a:ext cx="8097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000000"/>
                </a:solidFill>
                <a:latin typeface="Arial" panose="020B0604020202020204"/>
              </a:rPr>
              <a:t>Partial</a:t>
            </a:r>
            <a:br>
              <a:rPr lang="en-US" sz="1050" dirty="0">
                <a:solidFill>
                  <a:srgbClr val="000000"/>
                </a:solidFill>
                <a:latin typeface="Arial" panose="020B0604020202020204"/>
              </a:rPr>
            </a:br>
            <a:r>
              <a:rPr lang="en-US" sz="1050" dirty="0">
                <a:solidFill>
                  <a:srgbClr val="000000"/>
                </a:solidFill>
                <a:latin typeface="Arial" panose="020B0604020202020204"/>
              </a:rPr>
              <a:t>response</a:t>
            </a:r>
            <a:endParaRPr lang="en-GB" sz="105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8185DC-D707-4C23-806E-0BE1DE3DB062}"/>
              </a:ext>
            </a:extLst>
          </p:cNvPr>
          <p:cNvSpPr txBox="1"/>
          <p:nvPr/>
        </p:nvSpPr>
        <p:spPr>
          <a:xfrm>
            <a:off x="3820396" y="3985426"/>
            <a:ext cx="8097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000000"/>
                </a:solidFill>
                <a:latin typeface="Arial" panose="020B0604020202020204"/>
              </a:rPr>
              <a:t>Stable</a:t>
            </a:r>
            <a:br>
              <a:rPr lang="en-US" sz="1050" dirty="0">
                <a:solidFill>
                  <a:srgbClr val="000000"/>
                </a:solidFill>
                <a:latin typeface="Arial" panose="020B0604020202020204"/>
              </a:rPr>
            </a:br>
            <a:r>
              <a:rPr lang="en-US" sz="1050" dirty="0">
                <a:solidFill>
                  <a:srgbClr val="000000"/>
                </a:solidFill>
                <a:latin typeface="Arial" panose="020B0604020202020204"/>
              </a:rPr>
              <a:t>disease</a:t>
            </a:r>
            <a:endParaRPr lang="en-GB" sz="105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4DA673-129D-4320-B650-770B3D1E1EDE}"/>
              </a:ext>
            </a:extLst>
          </p:cNvPr>
          <p:cNvSpPr txBox="1"/>
          <p:nvPr/>
        </p:nvSpPr>
        <p:spPr>
          <a:xfrm>
            <a:off x="4862756" y="3985426"/>
            <a:ext cx="10488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000000"/>
                </a:solidFill>
                <a:latin typeface="Arial" panose="020B0604020202020204"/>
              </a:rPr>
              <a:t>Progressive</a:t>
            </a:r>
            <a:br>
              <a:rPr lang="en-US" sz="1050" dirty="0">
                <a:solidFill>
                  <a:srgbClr val="000000"/>
                </a:solidFill>
                <a:latin typeface="Arial" panose="020B0604020202020204"/>
              </a:rPr>
            </a:br>
            <a:r>
              <a:rPr lang="en-US" sz="1050" dirty="0">
                <a:solidFill>
                  <a:srgbClr val="000000"/>
                </a:solidFill>
                <a:latin typeface="Arial" panose="020B0604020202020204"/>
              </a:rPr>
              <a:t>disease</a:t>
            </a:r>
            <a:endParaRPr lang="en-GB" sz="105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9B0FC8-4E01-4FC3-8DDA-22592348C1CD}"/>
              </a:ext>
            </a:extLst>
          </p:cNvPr>
          <p:cNvSpPr/>
          <p:nvPr/>
        </p:nvSpPr>
        <p:spPr>
          <a:xfrm>
            <a:off x="6444234" y="1992472"/>
            <a:ext cx="371427" cy="19999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707FE4-708D-4F70-916A-0946855EDCC3}"/>
              </a:ext>
            </a:extLst>
          </p:cNvPr>
          <p:cNvSpPr/>
          <p:nvPr/>
        </p:nvSpPr>
        <p:spPr>
          <a:xfrm>
            <a:off x="6444234" y="2304010"/>
            <a:ext cx="371427" cy="199999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71BB1D-0DD0-4E64-886B-C0A8C80BD21B}"/>
              </a:ext>
            </a:extLst>
          </p:cNvPr>
          <p:cNvSpPr txBox="1"/>
          <p:nvPr/>
        </p:nvSpPr>
        <p:spPr>
          <a:xfrm>
            <a:off x="6822849" y="1992472"/>
            <a:ext cx="22062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baseline="30000" dirty="0">
                <a:solidFill>
                  <a:srgbClr val="000000"/>
                </a:solidFill>
                <a:latin typeface="Arial" panose="020B0604020202020204"/>
              </a:rPr>
              <a:t>177</a:t>
            </a:r>
            <a:r>
              <a:rPr lang="en-US" sz="1050" dirty="0">
                <a:solidFill>
                  <a:srgbClr val="000000"/>
                </a:solidFill>
                <a:latin typeface="Arial" panose="020B0604020202020204"/>
              </a:rPr>
              <a:t>Lu-PSMA-617 + SOC (n = 184)</a:t>
            </a:r>
            <a:endParaRPr lang="en-GB" sz="105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94656A-234D-472C-B31B-A8FBFAA6F4EE}"/>
              </a:ext>
            </a:extLst>
          </p:cNvPr>
          <p:cNvSpPr txBox="1"/>
          <p:nvPr/>
        </p:nvSpPr>
        <p:spPr>
          <a:xfrm>
            <a:off x="6822850" y="2309426"/>
            <a:ext cx="19142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000000"/>
                </a:solidFill>
                <a:latin typeface="Arial" panose="020B0604020202020204"/>
              </a:rPr>
              <a:t>SOC alone (n = 64)</a:t>
            </a:r>
            <a:endParaRPr lang="en-GB" sz="105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3425BD-0922-4F25-BA22-14C96674833B}"/>
              </a:ext>
            </a:extLst>
          </p:cNvPr>
          <p:cNvSpPr txBox="1"/>
          <p:nvPr/>
        </p:nvSpPr>
        <p:spPr>
          <a:xfrm>
            <a:off x="6175589" y="3985427"/>
            <a:ext cx="8097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000000"/>
                </a:solidFill>
                <a:latin typeface="Arial" panose="020B0604020202020204"/>
              </a:rPr>
              <a:t>Unknown</a:t>
            </a:r>
            <a:endParaRPr lang="en-GB" sz="105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585FA5-250D-4336-B2AA-5F565930BD4E}"/>
              </a:ext>
            </a:extLst>
          </p:cNvPr>
          <p:cNvSpPr txBox="1"/>
          <p:nvPr/>
        </p:nvSpPr>
        <p:spPr>
          <a:xfrm>
            <a:off x="1318852" y="3343175"/>
            <a:ext cx="8097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76A9"/>
                </a:solidFill>
                <a:latin typeface="Arial" panose="020B0604020202020204"/>
              </a:rPr>
              <a:t>9.2%</a:t>
            </a:r>
            <a:endParaRPr lang="en-GB" sz="900" dirty="0">
              <a:solidFill>
                <a:srgbClr val="0076A9"/>
              </a:solidFill>
              <a:latin typeface="Arial" panose="020B060402020202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B638FFF-43AA-4A81-84F2-9D124577298B}"/>
              </a:ext>
            </a:extLst>
          </p:cNvPr>
          <p:cNvSpPr txBox="1"/>
          <p:nvPr/>
        </p:nvSpPr>
        <p:spPr>
          <a:xfrm>
            <a:off x="2484561" y="1841468"/>
            <a:ext cx="8097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76A9"/>
                </a:solidFill>
                <a:latin typeface="Arial" panose="020B0604020202020204"/>
              </a:rPr>
              <a:t>41.8%</a:t>
            </a:r>
            <a:endParaRPr lang="en-GB" sz="900" dirty="0">
              <a:solidFill>
                <a:srgbClr val="0076A9"/>
              </a:solidFill>
              <a:latin typeface="Arial" panose="020B060402020202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92CCF4-7B53-4209-9DCE-59363C74725A}"/>
              </a:ext>
            </a:extLst>
          </p:cNvPr>
          <p:cNvSpPr txBox="1"/>
          <p:nvPr/>
        </p:nvSpPr>
        <p:spPr>
          <a:xfrm>
            <a:off x="3629148" y="2136324"/>
            <a:ext cx="8097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76A9"/>
                </a:solidFill>
                <a:latin typeface="Arial" panose="020B0604020202020204"/>
              </a:rPr>
              <a:t>35.3%</a:t>
            </a:r>
            <a:endParaRPr lang="en-GB" sz="900" dirty="0">
              <a:solidFill>
                <a:srgbClr val="0076A9"/>
              </a:solidFill>
              <a:latin typeface="Arial" panose="020B060402020202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563145-7730-4201-8EA2-F5F113C196E1}"/>
              </a:ext>
            </a:extLst>
          </p:cNvPr>
          <p:cNvSpPr txBox="1"/>
          <p:nvPr/>
        </p:nvSpPr>
        <p:spPr>
          <a:xfrm>
            <a:off x="4800571" y="3169462"/>
            <a:ext cx="8097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76A9"/>
                </a:solidFill>
                <a:latin typeface="Arial" panose="020B0604020202020204"/>
              </a:rPr>
              <a:t>13.0%</a:t>
            </a:r>
            <a:endParaRPr lang="en-GB" sz="900" dirty="0">
              <a:solidFill>
                <a:srgbClr val="0076A9"/>
              </a:solidFill>
              <a:latin typeface="Arial" panose="020B060402020202020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57E4A11-859B-49E3-8F25-EE214EF44C2E}"/>
              </a:ext>
            </a:extLst>
          </p:cNvPr>
          <p:cNvSpPr txBox="1"/>
          <p:nvPr/>
        </p:nvSpPr>
        <p:spPr>
          <a:xfrm>
            <a:off x="2857723" y="3627214"/>
            <a:ext cx="8097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6CF3F">
                    <a:lumMod val="75000"/>
                  </a:srgbClr>
                </a:solidFill>
                <a:latin typeface="Arial" panose="020B0604020202020204"/>
              </a:rPr>
              <a:t>3.1%</a:t>
            </a:r>
            <a:endParaRPr lang="en-GB" sz="900" dirty="0">
              <a:solidFill>
                <a:srgbClr val="F6CF3F">
                  <a:lumMod val="75000"/>
                </a:srgbClr>
              </a:solidFill>
              <a:latin typeface="Arial" panose="020B060402020202020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42F75EB-A200-4B74-966B-78436FD55467}"/>
              </a:ext>
            </a:extLst>
          </p:cNvPr>
          <p:cNvSpPr txBox="1"/>
          <p:nvPr/>
        </p:nvSpPr>
        <p:spPr>
          <a:xfrm>
            <a:off x="2716119" y="4415169"/>
            <a:ext cx="3018287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25" dirty="0">
                <a:solidFill>
                  <a:srgbClr val="000000"/>
                </a:solidFill>
                <a:latin typeface="Arial" panose="020B0604020202020204"/>
              </a:rPr>
              <a:t>Best overall response per RECIST v1.1</a:t>
            </a:r>
            <a:endParaRPr lang="en-GB" sz="1125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D828F1-9E8D-49A4-9DDC-FCCB987295EA}"/>
              </a:ext>
            </a:extLst>
          </p:cNvPr>
          <p:cNvSpPr txBox="1"/>
          <p:nvPr/>
        </p:nvSpPr>
        <p:spPr>
          <a:xfrm>
            <a:off x="4030514" y="1598653"/>
            <a:ext cx="8097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6CF3F">
                    <a:lumMod val="75000"/>
                  </a:srgbClr>
                </a:solidFill>
                <a:latin typeface="Arial" panose="020B0604020202020204"/>
              </a:rPr>
              <a:t>46.9%</a:t>
            </a:r>
            <a:endParaRPr lang="en-GB" sz="900" dirty="0">
              <a:solidFill>
                <a:srgbClr val="F6CF3F">
                  <a:lumMod val="75000"/>
                </a:srgbClr>
              </a:solidFill>
              <a:latin typeface="Arial" panose="020B060402020202020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1ED7387-BA2B-4DC5-940C-19BCBEE416BB}"/>
              </a:ext>
            </a:extLst>
          </p:cNvPr>
          <p:cNvSpPr txBox="1"/>
          <p:nvPr/>
        </p:nvSpPr>
        <p:spPr>
          <a:xfrm>
            <a:off x="5205436" y="1663764"/>
            <a:ext cx="8097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6CF3F">
                    <a:lumMod val="75000"/>
                  </a:srgbClr>
                </a:solidFill>
                <a:latin typeface="Arial" panose="020B0604020202020204"/>
              </a:rPr>
              <a:t>45.3%</a:t>
            </a:r>
            <a:endParaRPr lang="en-GB" sz="900" dirty="0">
              <a:solidFill>
                <a:srgbClr val="F6CF3F">
                  <a:lumMod val="75000"/>
                </a:srgbClr>
              </a:solidFill>
              <a:latin typeface="Arial" panose="020B060402020202020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CC1116E-B4F8-4969-9793-CFE365A2224C}"/>
              </a:ext>
            </a:extLst>
          </p:cNvPr>
          <p:cNvSpPr txBox="1"/>
          <p:nvPr/>
        </p:nvSpPr>
        <p:spPr>
          <a:xfrm>
            <a:off x="6343420" y="3561699"/>
            <a:ext cx="8097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6CF3F">
                    <a:lumMod val="75000"/>
                  </a:srgbClr>
                </a:solidFill>
                <a:latin typeface="Arial" panose="020B0604020202020204"/>
              </a:rPr>
              <a:t>4.7%</a:t>
            </a:r>
            <a:endParaRPr lang="en-GB" sz="900" dirty="0">
              <a:solidFill>
                <a:srgbClr val="F6CF3F">
                  <a:lumMod val="75000"/>
                </a:srgbClr>
              </a:solidFill>
              <a:latin typeface="Arial" panose="020B060402020202020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D043AF4-C400-4645-9BE2-3B0644EED7CC}"/>
              </a:ext>
            </a:extLst>
          </p:cNvPr>
          <p:cNvSpPr txBox="1"/>
          <p:nvPr/>
        </p:nvSpPr>
        <p:spPr>
          <a:xfrm>
            <a:off x="5962257" y="3746229"/>
            <a:ext cx="8097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76A9"/>
                </a:solidFill>
                <a:latin typeface="Arial" panose="020B0604020202020204"/>
              </a:rPr>
              <a:t>0.5%</a:t>
            </a:r>
            <a:endParaRPr lang="en-GB" sz="900" dirty="0">
              <a:solidFill>
                <a:srgbClr val="0076A9"/>
              </a:solidFill>
              <a:latin typeface="Arial" panose="020B060402020202020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A10E88-5145-44D2-8C6B-AD6BF6BA3399}"/>
              </a:ext>
            </a:extLst>
          </p:cNvPr>
          <p:cNvSpPr txBox="1"/>
          <p:nvPr/>
        </p:nvSpPr>
        <p:spPr>
          <a:xfrm>
            <a:off x="1721362" y="3775796"/>
            <a:ext cx="8097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6CF3F">
                    <a:lumMod val="75000"/>
                  </a:srgbClr>
                </a:solidFill>
                <a:latin typeface="Arial" panose="020B0604020202020204"/>
              </a:rPr>
              <a:t>0.0%</a:t>
            </a:r>
            <a:endParaRPr lang="en-GB" sz="900" dirty="0">
              <a:solidFill>
                <a:srgbClr val="F6CF3F">
                  <a:lumMod val="75000"/>
                </a:srgb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988261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86BDE-3B52-40AA-BC56-1A0559B3DF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561" eaLnBrk="1" fontAlgn="auto" hangingPunct="1">
              <a:spcBef>
                <a:spcPts val="0"/>
              </a:spcBef>
              <a:spcAft>
                <a:spcPts val="0"/>
              </a:spcAft>
            </a:pPr>
            <a:fld id="{2FFBAD49-1F68-914B-9DFB-5D552C1A2BEB}" type="slidenum">
              <a:rPr lang="en-US">
                <a:solidFill>
                  <a:srgbClr val="0076A9"/>
                </a:solidFill>
                <a:latin typeface="Arial" panose="020B0604020202020204"/>
              </a:rPr>
              <a:pPr defTabSz="685561" eaLnBrk="1" fontAlgn="auto" hangingPunct="1">
                <a:spcBef>
                  <a:spcPts val="0"/>
                </a:spcBef>
                <a:spcAft>
                  <a:spcPts val="0"/>
                </a:spcAft>
              </a:pPr>
              <a:t>51</a:t>
            </a:fld>
            <a:endParaRPr lang="en-US" dirty="0">
              <a:solidFill>
                <a:srgbClr val="0076A9"/>
              </a:solidFill>
              <a:latin typeface="Arial" panose="020B060402020202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9DBFB5-755D-4C44-A088-0CF69108520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2457"/>
                </a:solidFill>
                <a:latin typeface="Arial" panose="020B0604020202020204"/>
              </a:rPr>
              <a:t>Michael J. Morris</a:t>
            </a:r>
            <a:endParaRPr lang="en-US" dirty="0">
              <a:solidFill>
                <a:srgbClr val="002457"/>
              </a:solidFill>
              <a:latin typeface="Arial" panose="020B06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999B8-93B2-491E-A7A8-D4BE0E5A3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167" y="162239"/>
            <a:ext cx="8342813" cy="906090"/>
          </a:xfrm>
        </p:spPr>
        <p:txBody>
          <a:bodyPr>
            <a:normAutofit/>
          </a:bodyPr>
          <a:lstStyle/>
          <a:p>
            <a:r>
              <a:rPr lang="en-US" dirty="0"/>
              <a:t>Secondary endpoint: PSA responses favored the</a:t>
            </a:r>
            <a:br>
              <a:rPr lang="en-US" dirty="0"/>
            </a:br>
            <a:r>
              <a:rPr lang="en-US" baseline="30000" dirty="0"/>
              <a:t>177</a:t>
            </a:r>
            <a:r>
              <a:rPr lang="en-US" dirty="0"/>
              <a:t>Lu-PSMA-617 arm among evaluable patients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043942-3344-4EB0-AFD5-F4447E95F649}"/>
              </a:ext>
            </a:extLst>
          </p:cNvPr>
          <p:cNvSpPr/>
          <p:nvPr/>
        </p:nvSpPr>
        <p:spPr>
          <a:xfrm>
            <a:off x="3914861" y="3171747"/>
            <a:ext cx="1399993" cy="1285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61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02EF76-CED9-405E-B31E-183DC35448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728" y="1068329"/>
            <a:ext cx="8340545" cy="355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820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03F1B-5334-458E-B24D-CCAC91735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Treatment-emergent adverse events grouped as topics of interest: no unexpected or concerning safety signals</a:t>
            </a:r>
          </a:p>
        </p:txBody>
      </p:sp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DB5CBBA3-6FFF-4294-AF8B-EE9D43D454C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59074" y="1068329"/>
          <a:ext cx="7425855" cy="3469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6715">
                  <a:extLst>
                    <a:ext uri="{9D8B030D-6E8A-4147-A177-3AD203B41FA5}">
                      <a16:colId xmlns:a16="http://schemas.microsoft.com/office/drawing/2014/main" val="1174569226"/>
                    </a:ext>
                  </a:extLst>
                </a:gridCol>
                <a:gridCol w="1279414">
                  <a:extLst>
                    <a:ext uri="{9D8B030D-6E8A-4147-A177-3AD203B41FA5}">
                      <a16:colId xmlns:a16="http://schemas.microsoft.com/office/drawing/2014/main" val="4192188846"/>
                    </a:ext>
                  </a:extLst>
                </a:gridCol>
                <a:gridCol w="1279414">
                  <a:extLst>
                    <a:ext uri="{9D8B030D-6E8A-4147-A177-3AD203B41FA5}">
                      <a16:colId xmlns:a16="http://schemas.microsoft.com/office/drawing/2014/main" val="551447594"/>
                    </a:ext>
                  </a:extLst>
                </a:gridCol>
                <a:gridCol w="121484">
                  <a:extLst>
                    <a:ext uri="{9D8B030D-6E8A-4147-A177-3AD203B41FA5}">
                      <a16:colId xmlns:a16="http://schemas.microsoft.com/office/drawing/2014/main" val="1980760540"/>
                    </a:ext>
                  </a:extLst>
                </a:gridCol>
                <a:gridCol w="1279414">
                  <a:extLst>
                    <a:ext uri="{9D8B030D-6E8A-4147-A177-3AD203B41FA5}">
                      <a16:colId xmlns:a16="http://schemas.microsoft.com/office/drawing/2014/main" val="493405416"/>
                    </a:ext>
                  </a:extLst>
                </a:gridCol>
                <a:gridCol w="1279414">
                  <a:extLst>
                    <a:ext uri="{9D8B030D-6E8A-4147-A177-3AD203B41FA5}">
                      <a16:colId xmlns:a16="http://schemas.microsoft.com/office/drawing/2014/main" val="1565638963"/>
                    </a:ext>
                  </a:extLst>
                </a:gridCol>
              </a:tblGrid>
              <a:tr h="300541">
                <a:tc rowSpan="2"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Patients, n (%)</a:t>
                      </a:r>
                    </a:p>
                  </a:txBody>
                  <a:tcPr marL="34286" marR="34286" marT="40495" marB="40495" anchor="ctr">
                    <a:solidFill>
                      <a:srgbClr val="D1ECF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All grades</a:t>
                      </a:r>
                    </a:p>
                  </a:txBody>
                  <a:tcPr marL="34286" marR="34286" marT="40495" marB="4049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34286" marR="34286" marT="40495" marB="40495" anchor="ctr">
                    <a:solidFill>
                      <a:srgbClr val="D1ECF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Grade 3–5</a:t>
                      </a:r>
                    </a:p>
                  </a:txBody>
                  <a:tcPr marL="34286" marR="34286" marT="40495" marB="4049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8425924"/>
                  </a:ext>
                </a:extLst>
              </a:tr>
              <a:tr h="508829">
                <a:tc vMerge="1">
                  <a:txBody>
                    <a:bodyPr/>
                    <a:lstStyle/>
                    <a:p>
                      <a:endParaRPr lang="en-GB" sz="3200" dirty="0"/>
                    </a:p>
                  </a:txBody>
                  <a:tcPr marT="108000" marB="108000" anchor="ctr">
                    <a:solidFill>
                      <a:srgbClr val="D1EC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baseline="30000" dirty="0">
                          <a:solidFill>
                            <a:schemeClr val="tx1"/>
                          </a:solidFill>
                        </a:rPr>
                        <a:t>177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Lu-PSMA-617 </a:t>
                      </a:r>
                      <a:br>
                        <a:rPr lang="en-GB" sz="12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+ SOC (n = 529)</a:t>
                      </a:r>
                    </a:p>
                  </a:txBody>
                  <a:tcPr marL="34286" marR="34286" marT="40495" marB="404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SOC alone</a:t>
                      </a:r>
                      <a:br>
                        <a:rPr lang="en-GB" sz="12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(n = 205)</a:t>
                      </a:r>
                    </a:p>
                  </a:txBody>
                  <a:tcPr marL="34286" marR="34286" marT="40495" marB="40495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34286" marR="34286" marT="40495" marB="40495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C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baseline="30000" dirty="0">
                          <a:solidFill>
                            <a:schemeClr val="tx1"/>
                          </a:solidFill>
                        </a:rPr>
                        <a:t>177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Lu-PSMA-617 </a:t>
                      </a:r>
                      <a:br>
                        <a:rPr lang="en-GB" sz="12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+ SOC (n = 529)</a:t>
                      </a:r>
                    </a:p>
                  </a:txBody>
                  <a:tcPr marL="34286" marR="34286" marT="40495" marB="40495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SOC alone</a:t>
                      </a:r>
                      <a:br>
                        <a:rPr lang="en-GB" sz="12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(n = 205)</a:t>
                      </a:r>
                    </a:p>
                  </a:txBody>
                  <a:tcPr marL="34286" marR="34286" marT="40495" marB="40495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17420"/>
                  </a:ext>
                </a:extLst>
              </a:tr>
              <a:tr h="2638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Fatigue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260 (49.1)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60 (29.3)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37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(7.0)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5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(2.4)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8839411"/>
                  </a:ext>
                </a:extLst>
              </a:tr>
              <a:tr h="264566">
                <a:tc>
                  <a:txBody>
                    <a:bodyPr/>
                    <a:lstStyle/>
                    <a:p>
                      <a:pPr marL="0" marR="0" lvl="0" indent="0" algn="l" defTabSz="1828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Bone marrow suppression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251 (47.4)</a:t>
                      </a: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36 (17.6)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124 (23.4)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14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(6.8)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extLst>
                  <a:ext uri="{0D108BD9-81ED-4DB2-BD59-A6C34878D82A}">
                    <a16:rowId xmlns:a16="http://schemas.microsoft.com/office/drawing/2014/main" val="982490972"/>
                  </a:ext>
                </a:extLst>
              </a:tr>
              <a:tr h="8125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  Leukopenia</a:t>
                      </a:r>
                    </a:p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  Lymphopenia</a:t>
                      </a:r>
                    </a:p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  Anemia</a:t>
                      </a:r>
                    </a:p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  Thrombocytopenia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GB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66 (12.5)</a:t>
                      </a:r>
                    </a:p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GB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75 (14.2)</a:t>
                      </a:r>
                    </a:p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168 (31.8)</a:t>
                      </a:r>
                    </a:p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GB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91 (17.2)</a:t>
                      </a: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  4  (2.0)</a:t>
                      </a:r>
                    </a:p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  8  (3.9)</a:t>
                      </a:r>
                    </a:p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27 (13.2)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  </a:t>
                      </a:r>
                      <a:r>
                        <a:rPr lang="en-GB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GB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(4.4)</a:t>
                      </a: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 13  (2.5)</a:t>
                      </a:r>
                    </a:p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 41  (7.8)</a:t>
                      </a:r>
                    </a:p>
                    <a:p>
                      <a:pPr marL="0" marR="0" lvl="0" indent="0" algn="ctr" defTabSz="1828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 68 (12.9)</a:t>
                      </a:r>
                      <a:endParaRPr lang="en-US" sz="1200" b="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GB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42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GB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(7.9)</a:t>
                      </a: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  1  (0.5)</a:t>
                      </a:r>
                    </a:p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  1  (0.5)</a:t>
                      </a:r>
                    </a:p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 10  (4.9)</a:t>
                      </a:r>
                    </a:p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  </a:t>
                      </a:r>
                      <a:r>
                        <a:rPr lang="en-GB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GB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(1.0)</a:t>
                      </a:r>
                    </a:p>
                  </a:txBody>
                  <a:tcPr marL="34286" marR="34286" marT="40495" marB="40495" anchor="ctr"/>
                </a:tc>
                <a:extLst>
                  <a:ext uri="{0D108BD9-81ED-4DB2-BD59-A6C34878D82A}">
                    <a16:rowId xmlns:a16="http://schemas.microsoft.com/office/drawing/2014/main" val="1286101066"/>
                  </a:ext>
                </a:extLst>
              </a:tr>
              <a:tr h="2638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Dry mouth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208 (39.3)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(1.0)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(0.0)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  </a:t>
                      </a:r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0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(0.0)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extLst>
                  <a:ext uri="{0D108BD9-81ED-4DB2-BD59-A6C34878D82A}">
                    <a16:rowId xmlns:a16="http://schemas.microsoft.com/office/drawing/2014/main" val="2796416012"/>
                  </a:ext>
                </a:extLst>
              </a:tr>
              <a:tr h="2638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Nausea and vomiting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208 (39.3)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35 (17.1)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8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(1.5)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(0.5)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extLst>
                  <a:ext uri="{0D108BD9-81ED-4DB2-BD59-A6C34878D82A}">
                    <a16:rowId xmlns:a16="http://schemas.microsoft.com/office/drawing/2014/main" val="2509119168"/>
                  </a:ext>
                </a:extLst>
              </a:tr>
              <a:tr h="2638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Renal effects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46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(8.7)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(5.9)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18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(3.4)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6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(2.9)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extLst>
                  <a:ext uri="{0D108BD9-81ED-4DB2-BD59-A6C34878D82A}">
                    <a16:rowId xmlns:a16="http://schemas.microsoft.com/office/drawing/2014/main" val="1067445720"/>
                  </a:ext>
                </a:extLst>
              </a:tr>
              <a:tr h="2638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Second primary malignancies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11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(2.1)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(1.0)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4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(0.8)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(0.5)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extLst>
                  <a:ext uri="{0D108BD9-81ED-4DB2-BD59-A6C34878D82A}">
                    <a16:rowId xmlns:a16="http://schemas.microsoft.com/office/drawing/2014/main" val="2141775351"/>
                  </a:ext>
                </a:extLst>
              </a:tr>
              <a:tr h="263870">
                <a:tc>
                  <a:txBody>
                    <a:bodyPr/>
                    <a:lstStyle/>
                    <a:p>
                      <a:pPr marL="0" indent="0" algn="l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Intracranial hemorrhage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7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(1.3)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3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(1.5)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5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(0.9) 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 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(1.0)</a:t>
                      </a:r>
                      <a:endParaRPr lang="en-GB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4286" marR="34286" marT="40495" marB="40495" anchor="ctr"/>
                </a:tc>
                <a:extLst>
                  <a:ext uri="{0D108BD9-81ED-4DB2-BD59-A6C34878D82A}">
                    <a16:rowId xmlns:a16="http://schemas.microsoft.com/office/drawing/2014/main" val="3752685024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068AA-A4A9-4908-9741-07D63125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61" eaLnBrk="1" fontAlgn="auto" hangingPunct="1">
              <a:spcBef>
                <a:spcPts val="0"/>
              </a:spcBef>
              <a:spcAft>
                <a:spcPts val="0"/>
              </a:spcAft>
            </a:pPr>
            <a:fld id="{2FFBAD49-1F68-914B-9DFB-5D552C1A2BEB}" type="slidenum">
              <a:rPr lang="en-US">
                <a:solidFill>
                  <a:srgbClr val="0076A9"/>
                </a:solidFill>
                <a:latin typeface="Arial" panose="020B0604020202020204"/>
              </a:rPr>
              <a:pPr defTabSz="685561" eaLnBrk="1" fontAlgn="auto" hangingPunct="1">
                <a:spcBef>
                  <a:spcPts val="0"/>
                </a:spcBef>
                <a:spcAft>
                  <a:spcPts val="0"/>
                </a:spcAft>
              </a:pPr>
              <a:t>52</a:t>
            </a:fld>
            <a:endParaRPr lang="en-US" dirty="0">
              <a:solidFill>
                <a:srgbClr val="0076A9"/>
              </a:solidFill>
              <a:latin typeface="Arial" panose="020B060402020202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1908A-B90E-4BF8-B698-56F76F1BB2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68556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2457"/>
                </a:solidFill>
                <a:latin typeface="Arial" panose="020B0604020202020204"/>
              </a:rPr>
              <a:t>Michael J. Morris</a:t>
            </a:r>
            <a:endParaRPr lang="en-US" dirty="0">
              <a:solidFill>
                <a:srgbClr val="002457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893735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BD0D6-9ADB-4344-84C3-ECD155528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2848" y="18049"/>
            <a:ext cx="4728410" cy="622634"/>
          </a:xfrm>
        </p:spPr>
        <p:txBody>
          <a:bodyPr anchor="b"/>
          <a:lstStyle/>
          <a:p>
            <a:r>
              <a:rPr lang="en-AU" dirty="0">
                <a:latin typeface="VAGRounded LT Light" panose="02000403040000020004" pitchFamily="2" charset="0"/>
              </a:rPr>
              <a:t>2 RCTs of </a:t>
            </a:r>
            <a:r>
              <a:rPr lang="en-AU" baseline="30000" dirty="0">
                <a:latin typeface="VAGRounded LT Light" panose="02000403040000020004" pitchFamily="2" charset="0"/>
              </a:rPr>
              <a:t>177</a:t>
            </a:r>
            <a:r>
              <a:rPr lang="en-AU" dirty="0">
                <a:latin typeface="VAGRounded LT Light" panose="02000403040000020004" pitchFamily="2" charset="0"/>
              </a:rPr>
              <a:t>Lu-PSMA-617</a:t>
            </a:r>
            <a:endParaRPr lang="en-NL" dirty="0">
              <a:latin typeface="VAGRounded LT Light" panose="02000403040000020004" pitchFamily="2" charset="0"/>
            </a:endParaRPr>
          </a:p>
        </p:txBody>
      </p:sp>
      <p:pic>
        <p:nvPicPr>
          <p:cNvPr id="1026" name="Picture 2" descr="Declan Murphy (@declangmurphy) | Twitter">
            <a:extLst>
              <a:ext uri="{FF2B5EF4-FFF2-40B4-BE49-F238E27FC236}">
                <a16:creationId xmlns:a16="http://schemas.microsoft.com/office/drawing/2014/main" id="{A3AD25E9-8691-4464-9306-4DA8526C8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1972" y="1313200"/>
            <a:ext cx="3998468" cy="22354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Lancet - Eliminating cervical cancer | UICC">
            <a:extLst>
              <a:ext uri="{FF2B5EF4-FFF2-40B4-BE49-F238E27FC236}">
                <a16:creationId xmlns:a16="http://schemas.microsoft.com/office/drawing/2014/main" id="{F2D01C8F-1030-4954-B262-9FC8B9DEC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1909" y="3642228"/>
            <a:ext cx="1699710" cy="30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New England Journal of Medicine (NEJM) - iGroup Australasia">
            <a:extLst>
              <a:ext uri="{FF2B5EF4-FFF2-40B4-BE49-F238E27FC236}">
                <a16:creationId xmlns:a16="http://schemas.microsoft.com/office/drawing/2014/main" id="{39BACD78-566F-4CE3-B8BD-30B3172C1B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8230" y="3635442"/>
            <a:ext cx="1755101" cy="46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4152D2D-1C87-4843-AF15-667A75FD0F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" r="-367"/>
          <a:stretch/>
        </p:blipFill>
        <p:spPr>
          <a:xfrm>
            <a:off x="529105" y="1084153"/>
            <a:ext cx="4316381" cy="24147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0" name="Picture 2" descr="ANZUP - Australian and New Zealand Urogenital and Prostate Cancer Trials Group">
            <a:extLst>
              <a:ext uri="{FF2B5EF4-FFF2-40B4-BE49-F238E27FC236}">
                <a16:creationId xmlns:a16="http://schemas.microsoft.com/office/drawing/2014/main" id="{F3C880AE-F519-4534-8172-425390115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8121" y="3942411"/>
            <a:ext cx="941889" cy="54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vartis Australia">
            <a:extLst>
              <a:ext uri="{FF2B5EF4-FFF2-40B4-BE49-F238E27FC236}">
                <a16:creationId xmlns:a16="http://schemas.microsoft.com/office/drawing/2014/main" id="{576BEC72-A322-4B69-81FD-EB7147D8F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709" y="4105068"/>
            <a:ext cx="1832144" cy="29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168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BD0D6-9ADB-4344-84C3-ECD155528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587" y="18049"/>
            <a:ext cx="5759672" cy="622634"/>
          </a:xfrm>
        </p:spPr>
        <p:txBody>
          <a:bodyPr anchor="b"/>
          <a:lstStyle/>
          <a:p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Contrasting VISION: design</a:t>
            </a:r>
            <a:endParaRPr lang="en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D2049F0-E636-4585-B521-E2100D7BCD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9467217"/>
              </p:ext>
            </p:extLst>
          </p:nvPr>
        </p:nvGraphicFramePr>
        <p:xfrm>
          <a:off x="197644" y="731043"/>
          <a:ext cx="8634411" cy="3714497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{F5AB1C69-6EDB-4FF4-983F-18BD219EF322}</a:tableStyleId>
              </a:tblPr>
              <a:tblGrid>
                <a:gridCol w="1964370">
                  <a:extLst>
                    <a:ext uri="{9D8B030D-6E8A-4147-A177-3AD203B41FA5}">
                      <a16:colId xmlns:a16="http://schemas.microsoft.com/office/drawing/2014/main" val="2031512926"/>
                    </a:ext>
                  </a:extLst>
                </a:gridCol>
                <a:gridCol w="3306951">
                  <a:extLst>
                    <a:ext uri="{9D8B030D-6E8A-4147-A177-3AD203B41FA5}">
                      <a16:colId xmlns:a16="http://schemas.microsoft.com/office/drawing/2014/main" val="1679260402"/>
                    </a:ext>
                  </a:extLst>
                </a:gridCol>
                <a:gridCol w="3363090">
                  <a:extLst>
                    <a:ext uri="{9D8B030D-6E8A-4147-A177-3AD203B41FA5}">
                      <a16:colId xmlns:a16="http://schemas.microsoft.com/office/drawing/2014/main" val="1919049212"/>
                    </a:ext>
                  </a:extLst>
                </a:gridCol>
              </a:tblGrid>
              <a:tr h="364460">
                <a:tc>
                  <a:txBody>
                    <a:bodyPr/>
                    <a:lstStyle/>
                    <a:p>
                      <a:endParaRPr lang="en-AU" sz="12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TheraP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VISION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81958817"/>
                  </a:ext>
                </a:extLst>
              </a:tr>
              <a:tr h="629068">
                <a:tc>
                  <a:txBody>
                    <a:bodyPr/>
                    <a:lstStyle/>
                    <a:p>
                      <a:r>
                        <a:rPr lang="en-AU" sz="12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177</a:t>
                      </a:r>
                      <a:r>
                        <a:rPr lang="en-A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Lu-PSMA-617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A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8.5 </a:t>
                      </a:r>
                      <a:r>
                        <a:rPr lang="en-AU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GBq</a:t>
                      </a:r>
                      <a:r>
                        <a:rPr lang="en-A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AU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 0.5 </a:t>
                      </a:r>
                      <a:r>
                        <a:rPr lang="en-AU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GBq</a:t>
                      </a:r>
                      <a:r>
                        <a:rPr lang="en-AU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) per cycle</a:t>
                      </a:r>
                    </a:p>
                    <a:p>
                      <a:r>
                        <a:rPr lang="en-AU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Up to 6 cycles: guided by SPECT/CT</a:t>
                      </a:r>
                      <a:endParaRPr lang="en-A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A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7.5 </a:t>
                      </a:r>
                      <a:r>
                        <a:rPr lang="en-AU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GBq</a:t>
                      </a:r>
                      <a:r>
                        <a:rPr lang="en-A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per cycle</a:t>
                      </a:r>
                    </a:p>
                    <a:p>
                      <a:r>
                        <a:rPr lang="en-A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 to 6 cycles: 4 cycles ± 2 cycles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26482719"/>
                  </a:ext>
                </a:extLst>
              </a:tr>
              <a:tr h="364460">
                <a:tc>
                  <a:txBody>
                    <a:bodyPr/>
                    <a:lstStyle/>
                    <a:p>
                      <a:r>
                        <a:rPr lang="en-A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Median cycles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A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A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14998931"/>
                  </a:ext>
                </a:extLst>
              </a:tr>
              <a:tr h="364460">
                <a:tc>
                  <a:txBody>
                    <a:bodyPr/>
                    <a:lstStyle/>
                    <a:p>
                      <a:r>
                        <a:rPr lang="en-A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Post therapy SPECT/CT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AU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A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AU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</a:t>
                      </a:r>
                      <a:endParaRPr lang="en-A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18726114"/>
                  </a:ext>
                </a:extLst>
              </a:tr>
              <a:tr h="364460">
                <a:tc>
                  <a:txBody>
                    <a:bodyPr/>
                    <a:lstStyle/>
                    <a:p>
                      <a:r>
                        <a:rPr lang="en-A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Selection criteria: PSMA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AU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PSMA </a:t>
                      </a:r>
                      <a:r>
                        <a:rPr lang="en-AU" sz="1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SUVmax</a:t>
                      </a:r>
                      <a:r>
                        <a:rPr lang="en-AU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&gt; 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AU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PSMA &gt; liver </a:t>
                      </a:r>
                      <a:r>
                        <a:rPr lang="en-A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(≈ </a:t>
                      </a:r>
                      <a:r>
                        <a:rPr lang="en-AU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SUVmax</a:t>
                      </a:r>
                      <a:r>
                        <a:rPr lang="en-A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&gt;5-7)</a:t>
                      </a:r>
                      <a:r>
                        <a:rPr lang="en-AU" sz="12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63906646"/>
                  </a:ext>
                </a:extLst>
              </a:tr>
              <a:tr h="898669">
                <a:tc>
                  <a:txBody>
                    <a:bodyPr/>
                    <a:lstStyle/>
                    <a:p>
                      <a:r>
                        <a:rPr lang="en-A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Selection criteria: FDG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AU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FDG+ PSMA- excluded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AU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performed</a:t>
                      </a:r>
                    </a:p>
                    <a:p>
                      <a:r>
                        <a:rPr lang="en-AU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PSMA-negative metastases identified on CT</a:t>
                      </a:r>
                    </a:p>
                    <a:p>
                      <a:r>
                        <a:rPr lang="en-AU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(LN &gt; 2.5cm, visceral &gt; 1cm)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2612874"/>
                  </a:ext>
                </a:extLst>
              </a:tr>
              <a:tr h="364460">
                <a:tc>
                  <a:txBody>
                    <a:bodyPr/>
                    <a:lstStyle/>
                    <a:p>
                      <a:r>
                        <a:rPr lang="en-A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 excluded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AU" sz="12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AU" sz="12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12%  </a:t>
                      </a:r>
                      <a:r>
                        <a:rPr lang="en-AU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(16% difference)</a:t>
                      </a:r>
                      <a:endParaRPr lang="en-AU" sz="12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20430543"/>
                  </a:ext>
                </a:extLst>
              </a:tr>
              <a:tr h="364460">
                <a:tc>
                  <a:txBody>
                    <a:bodyPr/>
                    <a:lstStyle/>
                    <a:p>
                      <a:r>
                        <a:rPr lang="en-A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PSA ≥ 50% response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AU" sz="12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AU" sz="12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46% </a:t>
                      </a:r>
                      <a:r>
                        <a:rPr lang="en-AU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(-20% difference)</a:t>
                      </a:r>
                      <a:endParaRPr lang="en-AU" sz="12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0894449"/>
                  </a:ext>
                </a:extLst>
              </a:tr>
            </a:tbl>
          </a:graphicData>
        </a:graphic>
      </p:graphicFrame>
      <p:pic>
        <p:nvPicPr>
          <p:cNvPr id="4" name="Picture 2" descr="Declan Murphy (@declangmurphy) | Twitter">
            <a:extLst>
              <a:ext uri="{FF2B5EF4-FFF2-40B4-BE49-F238E27FC236}">
                <a16:creationId xmlns:a16="http://schemas.microsoft.com/office/drawing/2014/main" id="{E840B70A-D3F1-4D6D-95D7-FF354625C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5285" y="603412"/>
            <a:ext cx="754728" cy="4219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79C6BB8-CDFB-4EC0-A19C-0777FC86AB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" r="-367"/>
          <a:stretch/>
        </p:blipFill>
        <p:spPr>
          <a:xfrm>
            <a:off x="2581325" y="603412"/>
            <a:ext cx="754233" cy="4219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4E7B34-9C5B-43C7-A248-A89C23ACC6B1}"/>
              </a:ext>
            </a:extLst>
          </p:cNvPr>
          <p:cNvSpPr txBox="1"/>
          <p:nvPr/>
        </p:nvSpPr>
        <p:spPr>
          <a:xfrm>
            <a:off x="5251901" y="4636628"/>
            <a:ext cx="34511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050" baseline="30000" dirty="0">
                <a:solidFill>
                  <a:prstClr val="black">
                    <a:lumMod val="50000"/>
                    <a:lumOff val="50000"/>
                  </a:prstClr>
                </a:solidFill>
                <a:latin typeface="VAGRounded LT Light"/>
              </a:rPr>
              <a:t>1</a:t>
            </a:r>
            <a:r>
              <a:rPr lang="en-AU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VAGRounded LT Light"/>
              </a:rPr>
              <a:t> Ferreira G et al, Cancer Imaging 2019 </a:t>
            </a:r>
            <a:br>
              <a:rPr lang="en-AU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VAGRounded LT Light"/>
              </a:rPr>
            </a:br>
            <a:r>
              <a:rPr lang="en-AU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VAGRounded LT Light"/>
              </a:rPr>
              <a:t>   doi:10.1186/s40644-019-0211-y</a:t>
            </a:r>
          </a:p>
        </p:txBody>
      </p:sp>
    </p:spTree>
    <p:extLst>
      <p:ext uri="{BB962C8B-B14F-4D97-AF65-F5344CB8AC3E}">
        <p14:creationId xmlns:p14="http://schemas.microsoft.com/office/powerpoint/2010/main" val="3661107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BD0D6-9ADB-4344-84C3-ECD155528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551" y="18049"/>
            <a:ext cx="6340450" cy="622634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AU" sz="2100" dirty="0">
                <a:latin typeface="Calibri" panose="020F0502020204030204" pitchFamily="34" charset="0"/>
                <a:cs typeface="Calibri" panose="020F0502020204030204" pitchFamily="34" charset="0"/>
              </a:rPr>
              <a:t>❶</a:t>
            </a: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 Is this </a:t>
            </a:r>
            <a:r>
              <a:rPr lang="en-A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pt</a:t>
            </a: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 with “low” PSMA uptake in LN suitable?</a:t>
            </a:r>
            <a:endParaRPr lang="en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SMA01-BW">
            <a:hlinkClick r:id="" action="ppaction://media"/>
            <a:extLst>
              <a:ext uri="{FF2B5EF4-FFF2-40B4-BE49-F238E27FC236}">
                <a16:creationId xmlns:a16="http://schemas.microsoft.com/office/drawing/2014/main" id="{D7E8257E-DAEB-4D34-A792-6B018ED903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5637" r="33615" b="19812"/>
          <a:stretch>
            <a:fillRect/>
          </a:stretch>
        </p:blipFill>
        <p:spPr>
          <a:xfrm>
            <a:off x="3162462" y="1054075"/>
            <a:ext cx="1426736" cy="3177457"/>
          </a:xfrm>
          <a:prstGeom prst="rect">
            <a:avLst/>
          </a:prstGeom>
        </p:spPr>
      </p:pic>
      <p:pic>
        <p:nvPicPr>
          <p:cNvPr id="13" name="Picture 12" descr="A picture containing text, light, different, close&#10;&#10;Description automatically generated">
            <a:extLst>
              <a:ext uri="{FF2B5EF4-FFF2-40B4-BE49-F238E27FC236}">
                <a16:creationId xmlns:a16="http://schemas.microsoft.com/office/drawing/2014/main" id="{49101E82-0B37-44BF-BFC7-F448EC46E3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450" y="1032091"/>
            <a:ext cx="1887165" cy="16379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900483-7EC4-4C6B-A021-8E17FB9CBB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8171" y="1051752"/>
            <a:ext cx="125878" cy="3177457"/>
          </a:xfrm>
          <a:prstGeom prst="rect">
            <a:avLst/>
          </a:prstGeom>
        </p:spPr>
      </p:pic>
      <p:pic>
        <p:nvPicPr>
          <p:cNvPr id="18" name="Picture 17" descr="A picture containing text, different, several&#10;&#10;Description automatically generated">
            <a:extLst>
              <a:ext uri="{FF2B5EF4-FFF2-40B4-BE49-F238E27FC236}">
                <a16:creationId xmlns:a16="http://schemas.microsoft.com/office/drawing/2014/main" id="{CCF0B20B-127D-472B-8ED1-17AF8FD0505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451" y="2668274"/>
            <a:ext cx="1887165" cy="15284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0F4A69-F524-4747-8213-8D14797E1374}"/>
              </a:ext>
            </a:extLst>
          </p:cNvPr>
          <p:cNvSpPr txBox="1"/>
          <p:nvPr/>
        </p:nvSpPr>
        <p:spPr>
          <a:xfrm>
            <a:off x="3162462" y="4231531"/>
            <a:ext cx="1426736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 b="1" dirty="0">
                <a:solidFill>
                  <a:srgbClr val="00B050"/>
                </a:solidFill>
                <a:latin typeface="VAGRounded LT Light"/>
              </a:rPr>
              <a:t>PSMA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8316D3-88A5-4DE2-8F7B-6E2ACA9ED0C5}"/>
              </a:ext>
            </a:extLst>
          </p:cNvPr>
          <p:cNvSpPr txBox="1"/>
          <p:nvPr/>
        </p:nvSpPr>
        <p:spPr>
          <a:xfrm>
            <a:off x="1279188" y="2441649"/>
            <a:ext cx="13959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 b="1" dirty="0">
                <a:solidFill>
                  <a:srgbClr val="FBFCFE"/>
                </a:solidFill>
                <a:latin typeface="VAGRounded LT Light"/>
              </a:rPr>
              <a:t>3.5cm </a:t>
            </a:r>
            <a:r>
              <a:rPr lang="en-AU" sz="1350" b="1" dirty="0" err="1">
                <a:solidFill>
                  <a:srgbClr val="FBFCFE"/>
                </a:solidFill>
                <a:latin typeface="VAGRounded LT Light"/>
              </a:rPr>
              <a:t>SUVmax</a:t>
            </a:r>
            <a:r>
              <a:rPr lang="en-AU" sz="1350" b="1" dirty="0">
                <a:solidFill>
                  <a:srgbClr val="FBFCFE"/>
                </a:solidFill>
                <a:latin typeface="VAGRounded LT Light"/>
              </a:rPr>
              <a:t> 7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5F6705E-D414-4BF8-A9E7-076D1CB2CCD7}"/>
              </a:ext>
            </a:extLst>
          </p:cNvPr>
          <p:cNvCxnSpPr/>
          <p:nvPr/>
        </p:nvCxnSpPr>
        <p:spPr>
          <a:xfrm flipH="1" flipV="1">
            <a:off x="2071991" y="1969851"/>
            <a:ext cx="1614792" cy="29183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D062233-42EC-4819-9F23-F6077FA7C2DA}"/>
              </a:ext>
            </a:extLst>
          </p:cNvPr>
          <p:cNvCxnSpPr>
            <a:cxnSpLocks/>
          </p:cNvCxnSpPr>
          <p:nvPr/>
        </p:nvCxnSpPr>
        <p:spPr>
          <a:xfrm flipH="1">
            <a:off x="2203315" y="3071508"/>
            <a:ext cx="1651271" cy="274807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ECC11CB-FBE8-4C77-BC4C-68BA883C0E0B}"/>
              </a:ext>
            </a:extLst>
          </p:cNvPr>
          <p:cNvSpPr txBox="1"/>
          <p:nvPr/>
        </p:nvSpPr>
        <p:spPr>
          <a:xfrm>
            <a:off x="1279188" y="3954532"/>
            <a:ext cx="13959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 b="1" dirty="0">
                <a:solidFill>
                  <a:srgbClr val="FBFCFE"/>
                </a:solidFill>
                <a:latin typeface="VAGRounded LT Light"/>
              </a:rPr>
              <a:t>2.2cm </a:t>
            </a:r>
            <a:r>
              <a:rPr lang="en-AU" sz="1350" b="1" dirty="0" err="1">
                <a:solidFill>
                  <a:srgbClr val="FBFCFE"/>
                </a:solidFill>
                <a:latin typeface="VAGRounded LT Light"/>
              </a:rPr>
              <a:t>SUVmax</a:t>
            </a:r>
            <a:r>
              <a:rPr lang="en-AU" sz="1350" b="1" dirty="0">
                <a:solidFill>
                  <a:srgbClr val="FBFCFE"/>
                </a:solidFill>
                <a:latin typeface="VAGRounded LT Light"/>
              </a:rPr>
              <a:t>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3FB503-4D0F-4029-8F53-A986FCB8CFF4}"/>
              </a:ext>
            </a:extLst>
          </p:cNvPr>
          <p:cNvSpPr txBox="1"/>
          <p:nvPr/>
        </p:nvSpPr>
        <p:spPr>
          <a:xfrm>
            <a:off x="3114644" y="1051752"/>
            <a:ext cx="13959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 b="1" dirty="0">
                <a:solidFill>
                  <a:prstClr val="black"/>
                </a:solidFill>
                <a:latin typeface="VAGRounded LT Light"/>
              </a:rPr>
              <a:t>Liver </a:t>
            </a:r>
            <a:r>
              <a:rPr lang="en-AU" sz="1350" b="1" dirty="0" err="1">
                <a:solidFill>
                  <a:prstClr val="black"/>
                </a:solidFill>
                <a:latin typeface="VAGRounded LT Light"/>
              </a:rPr>
              <a:t>SUVmax</a:t>
            </a:r>
            <a:r>
              <a:rPr lang="en-AU" sz="1350" b="1" dirty="0">
                <a:solidFill>
                  <a:prstClr val="black"/>
                </a:solidFill>
                <a:latin typeface="VAGRounded LT Light"/>
              </a:rPr>
              <a:t> 5</a:t>
            </a:r>
          </a:p>
        </p:txBody>
      </p:sp>
      <p:pic>
        <p:nvPicPr>
          <p:cNvPr id="23" name="FDG01-colour">
            <a:hlinkClick r:id="" action="ppaction://media"/>
            <a:extLst>
              <a:ext uri="{FF2B5EF4-FFF2-40B4-BE49-F238E27FC236}">
                <a16:creationId xmlns:a16="http://schemas.microsoft.com/office/drawing/2014/main" id="{428B98C3-B330-478A-8FC9-C95F4EF3AE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5637" r="34306" b="19745"/>
          <a:stretch>
            <a:fillRect/>
          </a:stretch>
        </p:blipFill>
        <p:spPr>
          <a:xfrm>
            <a:off x="4790878" y="1054075"/>
            <a:ext cx="1393490" cy="3177457"/>
          </a:xfrm>
          <a:prstGeom prst="rect">
            <a:avLst/>
          </a:prstGeom>
        </p:spPr>
      </p:pic>
      <p:pic>
        <p:nvPicPr>
          <p:cNvPr id="24" name="Picture 23" descr="A picture containing text, different, several&#10;&#10;Description automatically generated">
            <a:extLst>
              <a:ext uri="{FF2B5EF4-FFF2-40B4-BE49-F238E27FC236}">
                <a16:creationId xmlns:a16="http://schemas.microsoft.com/office/drawing/2014/main" id="{8E8881B9-825A-4C40-9A90-E300D8E9B63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5977" y="2668274"/>
            <a:ext cx="1773845" cy="15601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E16EF4E-EF03-4266-B0E1-2B10D2F25DD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0878" y="1054075"/>
            <a:ext cx="119785" cy="3177457"/>
          </a:xfrm>
          <a:prstGeom prst="rect">
            <a:avLst/>
          </a:prstGeom>
        </p:spPr>
      </p:pic>
      <p:pic>
        <p:nvPicPr>
          <p:cNvPr id="26" name="Picture 25" descr="A picture containing text, light, different, close&#10;&#10;Description automatically generated">
            <a:extLst>
              <a:ext uri="{FF2B5EF4-FFF2-40B4-BE49-F238E27FC236}">
                <a16:creationId xmlns:a16="http://schemas.microsoft.com/office/drawing/2014/main" id="{595C6381-E8D3-44D4-9376-5895F9E1203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5977" y="1054076"/>
            <a:ext cx="1773845" cy="161419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876E9B3-7165-42F5-B94D-DEE6AFCA8E60}"/>
              </a:ext>
            </a:extLst>
          </p:cNvPr>
          <p:cNvSpPr txBox="1"/>
          <p:nvPr/>
        </p:nvSpPr>
        <p:spPr>
          <a:xfrm>
            <a:off x="4791730" y="4231531"/>
            <a:ext cx="1392638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 b="1" dirty="0">
                <a:solidFill>
                  <a:srgbClr val="C00000"/>
                </a:solidFill>
                <a:latin typeface="VAGRounded LT Light"/>
              </a:rPr>
              <a:t>FDG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4A2344-73A5-421B-B1AF-D2F272E06B9C}"/>
              </a:ext>
            </a:extLst>
          </p:cNvPr>
          <p:cNvCxnSpPr>
            <a:cxnSpLocks/>
          </p:cNvCxnSpPr>
          <p:nvPr/>
        </p:nvCxnSpPr>
        <p:spPr>
          <a:xfrm flipV="1">
            <a:off x="5547399" y="2051893"/>
            <a:ext cx="1626751" cy="294152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1458DAF-2945-4A33-B506-F16F69B65B78}"/>
              </a:ext>
            </a:extLst>
          </p:cNvPr>
          <p:cNvCxnSpPr>
            <a:cxnSpLocks/>
          </p:cNvCxnSpPr>
          <p:nvPr/>
        </p:nvCxnSpPr>
        <p:spPr>
          <a:xfrm>
            <a:off x="5683676" y="2944533"/>
            <a:ext cx="1894262" cy="557425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Declan Murphy (@declangmurphy) | Twitter">
            <a:extLst>
              <a:ext uri="{FF2B5EF4-FFF2-40B4-BE49-F238E27FC236}">
                <a16:creationId xmlns:a16="http://schemas.microsoft.com/office/drawing/2014/main" id="{49BFBAED-794F-44C9-9961-91ECFEB1D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2742" y="4640279"/>
            <a:ext cx="754728" cy="4219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E4BB1D6-8970-4848-BA3E-13209A6A89E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" r="-367"/>
          <a:stretch/>
        </p:blipFill>
        <p:spPr>
          <a:xfrm>
            <a:off x="2675106" y="4640279"/>
            <a:ext cx="754233" cy="4219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47781B4-86F9-48AA-9C77-C18967F86E32}"/>
              </a:ext>
            </a:extLst>
          </p:cNvPr>
          <p:cNvSpPr txBox="1"/>
          <p:nvPr/>
        </p:nvSpPr>
        <p:spPr>
          <a:xfrm>
            <a:off x="3351518" y="4599375"/>
            <a:ext cx="136153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 dirty="0">
                <a:solidFill>
                  <a:prstClr val="black"/>
                </a:solidFill>
                <a:latin typeface="VAGRounded LT Light"/>
              </a:rPr>
              <a:t>TheraP  </a:t>
            </a:r>
            <a:r>
              <a:rPr lang="en-AU" sz="1350" dirty="0">
                <a:solidFill>
                  <a:prstClr val="black"/>
                </a:solidFill>
                <a:latin typeface="VAGRounded LT Light"/>
                <a:sym typeface="Wingdings" panose="05000000000000000000" pitchFamily="2" charset="2"/>
              </a:rPr>
              <a:t>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900" dirty="0">
                <a:solidFill>
                  <a:prstClr val="black"/>
                </a:solidFill>
                <a:latin typeface="VAGRounded LT Light"/>
                <a:sym typeface="Wingdings" panose="05000000000000000000" pitchFamily="2" charset="2"/>
              </a:rPr>
              <a:t>►cabazitaxel x 10</a:t>
            </a:r>
            <a:br>
              <a:rPr lang="en-AU" sz="900" dirty="0">
                <a:solidFill>
                  <a:prstClr val="black"/>
                </a:solidFill>
                <a:latin typeface="VAGRounded LT Light"/>
                <a:sym typeface="Wingdings" panose="05000000000000000000" pitchFamily="2" charset="2"/>
              </a:rPr>
            </a:br>
            <a:r>
              <a:rPr lang="en-AU" sz="900" dirty="0">
                <a:solidFill>
                  <a:prstClr val="black"/>
                </a:solidFill>
                <a:latin typeface="VAGRounded LT Light"/>
                <a:sym typeface="Wingdings" panose="05000000000000000000" pitchFamily="2" charset="2"/>
              </a:rPr>
              <a:t>    excellent response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639161-A80A-4A63-B216-6FAEFC417988}"/>
              </a:ext>
            </a:extLst>
          </p:cNvPr>
          <p:cNvSpPr txBox="1"/>
          <p:nvPr/>
        </p:nvSpPr>
        <p:spPr>
          <a:xfrm>
            <a:off x="5805370" y="4599374"/>
            <a:ext cx="19841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 dirty="0">
                <a:solidFill>
                  <a:prstClr val="black"/>
                </a:solidFill>
                <a:latin typeface="VAGRounded LT Light"/>
              </a:rPr>
              <a:t>VISION  </a:t>
            </a:r>
            <a:r>
              <a:rPr lang="en-AU" sz="1350" dirty="0">
                <a:solidFill>
                  <a:prstClr val="black"/>
                </a:solidFill>
                <a:latin typeface="VAGRounded LT Light"/>
                <a:sym typeface="Wingdings" panose="05000000000000000000" pitchFamily="2" charset="2"/>
              </a:rPr>
              <a:t></a:t>
            </a:r>
          </a:p>
        </p:txBody>
      </p:sp>
    </p:spTree>
    <p:extLst>
      <p:ext uri="{BB962C8B-B14F-4D97-AF65-F5344CB8AC3E}">
        <p14:creationId xmlns:p14="http://schemas.microsoft.com/office/powerpoint/2010/main" val="176364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124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624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124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124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624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124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624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124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4" grpId="0"/>
      <p:bldP spid="21" grpId="0"/>
      <p:bldP spid="22" grpId="0"/>
      <p:bldP spid="27" grpId="0" animBg="1"/>
      <p:bldP spid="32" grpId="0"/>
      <p:bldP spid="3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647781B4-86F9-48AA-9C77-C18967F86E32}"/>
              </a:ext>
            </a:extLst>
          </p:cNvPr>
          <p:cNvSpPr txBox="1"/>
          <p:nvPr/>
        </p:nvSpPr>
        <p:spPr>
          <a:xfrm>
            <a:off x="1124741" y="3176080"/>
            <a:ext cx="11320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 dirty="0">
                <a:solidFill>
                  <a:prstClr val="black"/>
                </a:solidFill>
                <a:latin typeface="VAGRounded LT Light"/>
              </a:rPr>
              <a:t>PSMA &gt; liver</a:t>
            </a:r>
            <a:endParaRPr lang="en-AU" sz="1350" dirty="0">
              <a:solidFill>
                <a:prstClr val="black"/>
              </a:solidFill>
              <a:latin typeface="VAGRounded LT Light"/>
              <a:sym typeface="Wingdings" panose="05000000000000000000" pitchFamily="2" charset="2"/>
            </a:endParaRPr>
          </a:p>
        </p:txBody>
      </p:sp>
      <p:pic>
        <p:nvPicPr>
          <p:cNvPr id="10" name="PSMA01">
            <a:hlinkClick r:id="" action="ppaction://media"/>
            <a:extLst>
              <a:ext uri="{FF2B5EF4-FFF2-40B4-BE49-F238E27FC236}">
                <a16:creationId xmlns:a16="http://schemas.microsoft.com/office/drawing/2014/main" id="{BAE4F2F3-0CE8-4800-987D-5B090CB1A0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3393" b="24422"/>
          <a:stretch>
            <a:fillRect/>
          </a:stretch>
        </p:blipFill>
        <p:spPr>
          <a:xfrm>
            <a:off x="2675106" y="928992"/>
            <a:ext cx="1890790" cy="3490978"/>
          </a:xfrm>
          <a:prstGeom prst="rect">
            <a:avLst/>
          </a:prstGeom>
        </p:spPr>
      </p:pic>
      <p:pic>
        <p:nvPicPr>
          <p:cNvPr id="11" name="PSMA02">
            <a:hlinkClick r:id="" action="ppaction://media"/>
            <a:extLst>
              <a:ext uri="{FF2B5EF4-FFF2-40B4-BE49-F238E27FC236}">
                <a16:creationId xmlns:a16="http://schemas.microsoft.com/office/drawing/2014/main" id="{710879E3-0FF3-4818-805B-CD493D43DD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3393" b="24422"/>
          <a:stretch>
            <a:fillRect/>
          </a:stretch>
        </p:blipFill>
        <p:spPr>
          <a:xfrm>
            <a:off x="2675106" y="928992"/>
            <a:ext cx="1890790" cy="349097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6E46C75-B85D-42E8-ACB2-F21A6404A1A7}"/>
              </a:ext>
            </a:extLst>
          </p:cNvPr>
          <p:cNvSpPr txBox="1"/>
          <p:nvPr/>
        </p:nvSpPr>
        <p:spPr>
          <a:xfrm>
            <a:off x="2675106" y="4142970"/>
            <a:ext cx="1890790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 b="1" dirty="0">
                <a:solidFill>
                  <a:srgbClr val="00B050"/>
                </a:solidFill>
                <a:latin typeface="VAGRounded LT Light"/>
              </a:rPr>
              <a:t>PSMA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2371D7A-B4B7-4D79-B222-6B49B90D1ED9}"/>
              </a:ext>
            </a:extLst>
          </p:cNvPr>
          <p:cNvSpPr/>
          <p:nvPr/>
        </p:nvSpPr>
        <p:spPr>
          <a:xfrm>
            <a:off x="2239058" y="3214991"/>
            <a:ext cx="228600" cy="209145"/>
          </a:xfrm>
          <a:prstGeom prst="rect">
            <a:avLst/>
          </a:prstGeom>
          <a:solidFill>
            <a:srgbClr val="131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8256379-A40D-4382-A95B-7911733B9787}"/>
              </a:ext>
            </a:extLst>
          </p:cNvPr>
          <p:cNvSpPr/>
          <p:nvPr/>
        </p:nvSpPr>
        <p:spPr>
          <a:xfrm>
            <a:off x="2239058" y="3521412"/>
            <a:ext cx="228600" cy="209145"/>
          </a:xfrm>
          <a:prstGeom prst="rect">
            <a:avLst/>
          </a:prstGeom>
          <a:solidFill>
            <a:srgbClr val="EDB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AD9830B-8A9A-49CA-9F92-CDE253C18E97}"/>
              </a:ext>
            </a:extLst>
          </p:cNvPr>
          <p:cNvSpPr txBox="1"/>
          <p:nvPr/>
        </p:nvSpPr>
        <p:spPr>
          <a:xfrm>
            <a:off x="1124741" y="3482262"/>
            <a:ext cx="11320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 dirty="0">
                <a:solidFill>
                  <a:prstClr val="black"/>
                </a:solidFill>
                <a:latin typeface="VAGRounded LT Light"/>
              </a:rPr>
              <a:t>PSMA &lt; liver</a:t>
            </a:r>
            <a:endParaRPr lang="en-AU" sz="1350" dirty="0">
              <a:solidFill>
                <a:prstClr val="black"/>
              </a:solidFill>
              <a:latin typeface="VAGRounded LT Light"/>
              <a:sym typeface="Wingdings" panose="05000000000000000000" pitchFamily="2" charset="2"/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7B069DD1-3096-410C-AC80-1CC0E3CB5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551" y="1"/>
            <a:ext cx="6340450" cy="622634"/>
          </a:xfrm>
        </p:spPr>
        <p:txBody>
          <a:bodyPr anchor="b">
            <a:normAutofit fontScale="90000"/>
          </a:bodyPr>
          <a:lstStyle/>
          <a:p>
            <a:r>
              <a:rPr lang="en-AU" sz="2100" dirty="0">
                <a:latin typeface="Calibri" panose="020F0502020204030204" pitchFamily="34" charset="0"/>
                <a:cs typeface="Calibri" panose="020F0502020204030204" pitchFamily="34" charset="0"/>
              </a:rPr>
              <a:t>❷</a:t>
            </a: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 Pt with variable PSMA uptake in bone suitable?</a:t>
            </a:r>
            <a:endParaRPr lang="en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88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32" grpId="0"/>
      <p:bldP spid="38" grpId="0" animBg="1"/>
      <p:bldP spid="39" grpId="0" animBg="1"/>
      <p:bldP spid="4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647781B4-86F9-48AA-9C77-C18967F86E32}"/>
              </a:ext>
            </a:extLst>
          </p:cNvPr>
          <p:cNvSpPr txBox="1"/>
          <p:nvPr/>
        </p:nvSpPr>
        <p:spPr>
          <a:xfrm>
            <a:off x="1124741" y="3176080"/>
            <a:ext cx="11320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 dirty="0">
                <a:solidFill>
                  <a:prstClr val="black"/>
                </a:solidFill>
                <a:latin typeface="VAGRounded LT Light"/>
              </a:rPr>
              <a:t>PSMA &gt; liver</a:t>
            </a:r>
            <a:endParaRPr lang="en-AU" sz="1350" dirty="0">
              <a:solidFill>
                <a:prstClr val="black"/>
              </a:solidFill>
              <a:latin typeface="VAGRounded LT Light"/>
              <a:sym typeface="Wingdings" panose="05000000000000000000" pitchFamily="2" charset="2"/>
            </a:endParaRPr>
          </a:p>
        </p:txBody>
      </p:sp>
      <p:pic>
        <p:nvPicPr>
          <p:cNvPr id="10" name="PSMA01">
            <a:hlinkClick r:id="" action="ppaction://media"/>
            <a:extLst>
              <a:ext uri="{FF2B5EF4-FFF2-40B4-BE49-F238E27FC236}">
                <a16:creationId xmlns:a16="http://schemas.microsoft.com/office/drawing/2014/main" id="{BAE4F2F3-0CE8-4800-987D-5B090CB1A0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3393" b="24422"/>
          <a:stretch>
            <a:fillRect/>
          </a:stretch>
        </p:blipFill>
        <p:spPr>
          <a:xfrm>
            <a:off x="2675106" y="928992"/>
            <a:ext cx="1890790" cy="3490978"/>
          </a:xfrm>
          <a:prstGeom prst="rect">
            <a:avLst/>
          </a:prstGeom>
        </p:spPr>
      </p:pic>
      <p:pic>
        <p:nvPicPr>
          <p:cNvPr id="11" name="PSMA02">
            <a:hlinkClick r:id="" action="ppaction://media"/>
            <a:extLst>
              <a:ext uri="{FF2B5EF4-FFF2-40B4-BE49-F238E27FC236}">
                <a16:creationId xmlns:a16="http://schemas.microsoft.com/office/drawing/2014/main" id="{710879E3-0FF3-4818-805B-CD493D43DD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3393" b="24422"/>
          <a:stretch>
            <a:fillRect/>
          </a:stretch>
        </p:blipFill>
        <p:spPr>
          <a:xfrm>
            <a:off x="2675106" y="928992"/>
            <a:ext cx="1890790" cy="3490978"/>
          </a:xfrm>
          <a:prstGeom prst="rect">
            <a:avLst/>
          </a:prstGeom>
        </p:spPr>
      </p:pic>
      <p:pic>
        <p:nvPicPr>
          <p:cNvPr id="12" name="FDG01">
            <a:hlinkClick r:id="" action="ppaction://media"/>
            <a:extLst>
              <a:ext uri="{FF2B5EF4-FFF2-40B4-BE49-F238E27FC236}">
                <a16:creationId xmlns:a16="http://schemas.microsoft.com/office/drawing/2014/main" id="{7AD88E65-C90C-4681-8C39-4D45C14187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3393" b="24422"/>
          <a:stretch>
            <a:fillRect/>
          </a:stretch>
        </p:blipFill>
        <p:spPr>
          <a:xfrm>
            <a:off x="4733012" y="928992"/>
            <a:ext cx="1890790" cy="3490978"/>
          </a:xfrm>
          <a:prstGeom prst="rect">
            <a:avLst/>
          </a:prstGeom>
        </p:spPr>
      </p:pic>
      <p:pic>
        <p:nvPicPr>
          <p:cNvPr id="14" name="FDG02">
            <a:hlinkClick r:id="" action="ppaction://media"/>
            <a:extLst>
              <a:ext uri="{FF2B5EF4-FFF2-40B4-BE49-F238E27FC236}">
                <a16:creationId xmlns:a16="http://schemas.microsoft.com/office/drawing/2014/main" id="{A794C5D0-A2A0-4DD7-9B0D-EADCA50691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3393" b="24422"/>
          <a:stretch>
            <a:fillRect/>
          </a:stretch>
        </p:blipFill>
        <p:spPr>
          <a:xfrm>
            <a:off x="4733011" y="928992"/>
            <a:ext cx="1890790" cy="3490978"/>
          </a:xfrm>
          <a:prstGeom prst="rect">
            <a:avLst/>
          </a:prstGeom>
        </p:spPr>
      </p:pic>
      <p:pic>
        <p:nvPicPr>
          <p:cNvPr id="34" name="Picture 33" descr="A picture containing text, different, several&#10;&#10;Description automatically generated">
            <a:extLst>
              <a:ext uri="{FF2B5EF4-FFF2-40B4-BE49-F238E27FC236}">
                <a16:creationId xmlns:a16="http://schemas.microsoft.com/office/drawing/2014/main" id="{200E936E-BE36-467A-A142-797426A9C3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142" y="928992"/>
            <a:ext cx="1494725" cy="1916350"/>
          </a:xfrm>
          <a:prstGeom prst="rect">
            <a:avLst/>
          </a:prstGeom>
        </p:spPr>
      </p:pic>
      <p:pic>
        <p:nvPicPr>
          <p:cNvPr id="35" name="Picture 34" descr="A picture containing text, different, several&#10;&#10;Description automatically generated">
            <a:extLst>
              <a:ext uri="{FF2B5EF4-FFF2-40B4-BE49-F238E27FC236}">
                <a16:creationId xmlns:a16="http://schemas.microsoft.com/office/drawing/2014/main" id="{4CC9ACF3-6784-4591-9329-88E609366E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5041" y="982492"/>
            <a:ext cx="1494725" cy="191635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6E46C75-B85D-42E8-ACB2-F21A6404A1A7}"/>
              </a:ext>
            </a:extLst>
          </p:cNvPr>
          <p:cNvSpPr txBox="1"/>
          <p:nvPr/>
        </p:nvSpPr>
        <p:spPr>
          <a:xfrm>
            <a:off x="2675106" y="4142970"/>
            <a:ext cx="1890790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 b="1" dirty="0">
                <a:solidFill>
                  <a:srgbClr val="00B050"/>
                </a:solidFill>
                <a:latin typeface="VAGRounded LT Light"/>
              </a:rPr>
              <a:t>PSMA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B6A746-E72B-4FBA-AA32-C14AA471419C}"/>
              </a:ext>
            </a:extLst>
          </p:cNvPr>
          <p:cNvSpPr txBox="1"/>
          <p:nvPr/>
        </p:nvSpPr>
        <p:spPr>
          <a:xfrm>
            <a:off x="4791731" y="4142970"/>
            <a:ext cx="1832070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 b="1" dirty="0">
                <a:solidFill>
                  <a:srgbClr val="C00000"/>
                </a:solidFill>
                <a:latin typeface="VAGRounded LT Light"/>
              </a:rPr>
              <a:t>FDG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2371D7A-B4B7-4D79-B222-6B49B90D1ED9}"/>
              </a:ext>
            </a:extLst>
          </p:cNvPr>
          <p:cNvSpPr/>
          <p:nvPr/>
        </p:nvSpPr>
        <p:spPr>
          <a:xfrm>
            <a:off x="2239058" y="3214991"/>
            <a:ext cx="228600" cy="209145"/>
          </a:xfrm>
          <a:prstGeom prst="rect">
            <a:avLst/>
          </a:prstGeom>
          <a:solidFill>
            <a:srgbClr val="131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8256379-A40D-4382-A95B-7911733B9787}"/>
              </a:ext>
            </a:extLst>
          </p:cNvPr>
          <p:cNvSpPr/>
          <p:nvPr/>
        </p:nvSpPr>
        <p:spPr>
          <a:xfrm>
            <a:off x="2239058" y="3521412"/>
            <a:ext cx="228600" cy="209145"/>
          </a:xfrm>
          <a:prstGeom prst="rect">
            <a:avLst/>
          </a:prstGeom>
          <a:solidFill>
            <a:srgbClr val="EDB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76D54C8-A626-4E68-B95A-4577767FF910}"/>
              </a:ext>
            </a:extLst>
          </p:cNvPr>
          <p:cNvSpPr/>
          <p:nvPr/>
        </p:nvSpPr>
        <p:spPr>
          <a:xfrm>
            <a:off x="6790642" y="3312267"/>
            <a:ext cx="228600" cy="209145"/>
          </a:xfrm>
          <a:prstGeom prst="rect">
            <a:avLst/>
          </a:prstGeom>
          <a:solidFill>
            <a:srgbClr val="F7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  <a:latin typeface="VAGRounded LT Ligh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AD9830B-8A9A-49CA-9F92-CDE253C18E97}"/>
              </a:ext>
            </a:extLst>
          </p:cNvPr>
          <p:cNvSpPr txBox="1"/>
          <p:nvPr/>
        </p:nvSpPr>
        <p:spPr>
          <a:xfrm>
            <a:off x="1124741" y="3482262"/>
            <a:ext cx="11320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 dirty="0">
                <a:solidFill>
                  <a:prstClr val="black"/>
                </a:solidFill>
                <a:latin typeface="VAGRounded LT Light"/>
              </a:rPr>
              <a:t>PSMA &lt; liver</a:t>
            </a:r>
            <a:endParaRPr lang="en-AU" sz="1350" dirty="0">
              <a:solidFill>
                <a:prstClr val="black"/>
              </a:solidFill>
              <a:latin typeface="VAGRounded LT Light"/>
              <a:sym typeface="Wingdings" panose="05000000000000000000" pitchFamily="2" charset="2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A5DB8A8-B115-4690-AC24-ABE43BE651D2}"/>
              </a:ext>
            </a:extLst>
          </p:cNvPr>
          <p:cNvSpPr txBox="1"/>
          <p:nvPr/>
        </p:nvSpPr>
        <p:spPr>
          <a:xfrm>
            <a:off x="7004651" y="3183497"/>
            <a:ext cx="11320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 dirty="0">
                <a:solidFill>
                  <a:prstClr val="black"/>
                </a:solidFill>
                <a:latin typeface="VAGRounded LT Light"/>
              </a:rPr>
              <a:t>PSMA neg </a:t>
            </a:r>
            <a:br>
              <a:rPr lang="en-AU" sz="1350" dirty="0">
                <a:solidFill>
                  <a:prstClr val="black"/>
                </a:solidFill>
                <a:latin typeface="VAGRounded LT Light"/>
              </a:rPr>
            </a:br>
            <a:r>
              <a:rPr lang="en-AU" sz="1350" dirty="0">
                <a:solidFill>
                  <a:prstClr val="black"/>
                </a:solidFill>
                <a:latin typeface="VAGRounded LT Light"/>
              </a:rPr>
              <a:t>FDG pos</a:t>
            </a:r>
            <a:endParaRPr lang="en-AU" sz="1350" dirty="0">
              <a:solidFill>
                <a:prstClr val="black"/>
              </a:solidFill>
              <a:latin typeface="VAGRounded LT Light"/>
              <a:sym typeface="Wingdings" panose="05000000000000000000" pitchFamily="2" charset="2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EBE4B0C-D6FA-4F16-9A91-ED54EF3661CA}"/>
              </a:ext>
            </a:extLst>
          </p:cNvPr>
          <p:cNvCxnSpPr>
            <a:cxnSpLocks/>
          </p:cNvCxnSpPr>
          <p:nvPr/>
        </p:nvCxnSpPr>
        <p:spPr>
          <a:xfrm>
            <a:off x="5763639" y="1966992"/>
            <a:ext cx="1605064" cy="1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F360FCE-2930-4DF3-A620-010C57B47115}"/>
              </a:ext>
            </a:extLst>
          </p:cNvPr>
          <p:cNvCxnSpPr>
            <a:cxnSpLocks/>
          </p:cNvCxnSpPr>
          <p:nvPr/>
        </p:nvCxnSpPr>
        <p:spPr>
          <a:xfrm flipH="1">
            <a:off x="1646505" y="1942426"/>
            <a:ext cx="1605064" cy="1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2D0C386-4F31-480A-A990-9896CA4C3251}"/>
              </a:ext>
            </a:extLst>
          </p:cNvPr>
          <p:cNvSpPr txBox="1"/>
          <p:nvPr/>
        </p:nvSpPr>
        <p:spPr>
          <a:xfrm>
            <a:off x="948545" y="2535980"/>
            <a:ext cx="13959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 b="1" dirty="0">
                <a:solidFill>
                  <a:srgbClr val="FBFCFE"/>
                </a:solidFill>
                <a:latin typeface="VAGRounded LT Light"/>
              </a:rPr>
              <a:t>PSMA ---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82594AA-97D6-4A5A-B4C1-8E12A053323B}"/>
              </a:ext>
            </a:extLst>
          </p:cNvPr>
          <p:cNvSpPr txBox="1"/>
          <p:nvPr/>
        </p:nvSpPr>
        <p:spPr>
          <a:xfrm>
            <a:off x="6954444" y="2535980"/>
            <a:ext cx="13959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 b="1" dirty="0">
                <a:solidFill>
                  <a:srgbClr val="FBFCFE"/>
                </a:solidFill>
                <a:latin typeface="VAGRounded LT Light"/>
              </a:rPr>
              <a:t>FDG +++</a:t>
            </a:r>
          </a:p>
        </p:txBody>
      </p:sp>
      <p:pic>
        <p:nvPicPr>
          <p:cNvPr id="44" name="Picture 2" descr="Declan Murphy (@declangmurphy) | Twitter">
            <a:extLst>
              <a:ext uri="{FF2B5EF4-FFF2-40B4-BE49-F238E27FC236}">
                <a16:creationId xmlns:a16="http://schemas.microsoft.com/office/drawing/2014/main" id="{4ACC2835-B620-44A8-97EF-C9B459984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2742" y="4640279"/>
            <a:ext cx="754728" cy="4219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1E4C70F-C55B-4D02-8254-83794378A32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" r="-367"/>
          <a:stretch/>
        </p:blipFill>
        <p:spPr>
          <a:xfrm>
            <a:off x="2675106" y="4640279"/>
            <a:ext cx="754233" cy="4219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5CF447F-C525-4023-902D-B50958CEE360}"/>
              </a:ext>
            </a:extLst>
          </p:cNvPr>
          <p:cNvSpPr txBox="1"/>
          <p:nvPr/>
        </p:nvSpPr>
        <p:spPr>
          <a:xfrm>
            <a:off x="3351518" y="4599374"/>
            <a:ext cx="136153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 dirty="0">
                <a:solidFill>
                  <a:prstClr val="black"/>
                </a:solidFill>
                <a:latin typeface="VAGRounded LT Light"/>
              </a:rPr>
              <a:t>TheraP  </a:t>
            </a:r>
            <a:r>
              <a:rPr lang="en-AU" sz="1350" dirty="0">
                <a:solidFill>
                  <a:prstClr val="black"/>
                </a:solidFill>
                <a:latin typeface="VAGRounded LT Light"/>
                <a:sym typeface="Wingdings" panose="05000000000000000000" pitchFamily="2" charset="2"/>
              </a:rPr>
              <a:t>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900" dirty="0">
                <a:solidFill>
                  <a:prstClr val="black"/>
                </a:solidFill>
                <a:latin typeface="VAGRounded LT Light"/>
                <a:sym typeface="Wingdings" panose="05000000000000000000" pitchFamily="2" charset="2"/>
              </a:rPr>
              <a:t>►cord compression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95F4BF13-47D5-4738-977D-FC3C4A255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551" y="1"/>
            <a:ext cx="6340450" cy="622634"/>
          </a:xfrm>
        </p:spPr>
        <p:txBody>
          <a:bodyPr anchor="b">
            <a:normAutofit/>
          </a:bodyPr>
          <a:lstStyle/>
          <a:p>
            <a:r>
              <a:rPr lang="en-AU" sz="2100" dirty="0">
                <a:latin typeface="Calibri" panose="020F0502020204030204" pitchFamily="34" charset="0"/>
                <a:cs typeface="Calibri" panose="020F0502020204030204" pitchFamily="34" charset="0"/>
              </a:rPr>
              <a:t>❷</a:t>
            </a: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 FDG makes PSMA invisible bone lesions visible</a:t>
            </a:r>
            <a:endParaRPr lang="en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B58719C-B5D6-4F96-AB7B-B8FD17CE270C}"/>
              </a:ext>
            </a:extLst>
          </p:cNvPr>
          <p:cNvSpPr txBox="1"/>
          <p:nvPr/>
        </p:nvSpPr>
        <p:spPr>
          <a:xfrm>
            <a:off x="5805370" y="4698487"/>
            <a:ext cx="19841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 dirty="0">
                <a:solidFill>
                  <a:prstClr val="black"/>
                </a:solidFill>
                <a:latin typeface="VAGRounded LT Light"/>
              </a:rPr>
              <a:t>VISION  </a:t>
            </a:r>
            <a:r>
              <a:rPr lang="en-AU" sz="1350" dirty="0">
                <a:solidFill>
                  <a:prstClr val="black"/>
                </a:solidFill>
                <a:latin typeface="VAGRounded LT Light"/>
                <a:sym typeface="Wingdings" panose="05000000000000000000" pitchFamily="2" charset="2"/>
              </a:rPr>
              <a:t></a:t>
            </a:r>
          </a:p>
        </p:txBody>
      </p:sp>
    </p:spTree>
    <p:extLst>
      <p:ext uri="{BB962C8B-B14F-4D97-AF65-F5344CB8AC3E}">
        <p14:creationId xmlns:p14="http://schemas.microsoft.com/office/powerpoint/2010/main" val="18473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124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624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124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46" grpId="0"/>
      <p:bldP spid="47" grpId="0"/>
      <p:bldP spid="47" grpId="1"/>
      <p:bldP spid="4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B6D2C2AA-478D-40C7-86A6-03C5BCA7BF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301" y="1089803"/>
            <a:ext cx="1428252" cy="277746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A1082F6-4153-442D-A759-DF23E961FE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72011" y="1083652"/>
            <a:ext cx="1702913" cy="278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D415F49-B527-4BAD-B5A1-89E4B10D4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3318" y="1089803"/>
            <a:ext cx="1624570" cy="278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D4307FDA-C5BD-496E-AF3F-F76C44BA09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2426" y="1083653"/>
            <a:ext cx="1391297" cy="27836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21EA46-38DE-47EC-B1D6-0E34C90138C3}"/>
              </a:ext>
            </a:extLst>
          </p:cNvPr>
          <p:cNvSpPr txBox="1"/>
          <p:nvPr/>
        </p:nvSpPr>
        <p:spPr>
          <a:xfrm>
            <a:off x="1049419" y="3867265"/>
            <a:ext cx="1434017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 b="1" dirty="0">
                <a:solidFill>
                  <a:srgbClr val="00B050"/>
                </a:solidFill>
                <a:latin typeface="VAGRounded LT Light"/>
              </a:rPr>
              <a:t>PSMA baseline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0FE9E1-1959-46EE-A31A-188203D31FC4}"/>
              </a:ext>
            </a:extLst>
          </p:cNvPr>
          <p:cNvSpPr txBox="1"/>
          <p:nvPr/>
        </p:nvSpPr>
        <p:spPr>
          <a:xfrm>
            <a:off x="3076200" y="3867265"/>
            <a:ext cx="1503546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 b="1" dirty="0">
                <a:solidFill>
                  <a:srgbClr val="00B050"/>
                </a:solidFill>
                <a:latin typeface="VAGRounded LT Light"/>
              </a:rPr>
              <a:t>cycle #1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D6E62B-5D10-4784-A059-9AA4A128E616}"/>
              </a:ext>
            </a:extLst>
          </p:cNvPr>
          <p:cNvSpPr txBox="1"/>
          <p:nvPr/>
        </p:nvSpPr>
        <p:spPr>
          <a:xfrm>
            <a:off x="4572000" y="3863134"/>
            <a:ext cx="1502924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 b="1" dirty="0">
                <a:solidFill>
                  <a:srgbClr val="00B050"/>
                </a:solidFill>
                <a:latin typeface="VAGRounded LT Light"/>
              </a:rPr>
              <a:t>cycle #2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3DFD5C-AEA0-464B-A587-6F05B6182AD3}"/>
              </a:ext>
            </a:extLst>
          </p:cNvPr>
          <p:cNvSpPr txBox="1"/>
          <p:nvPr/>
        </p:nvSpPr>
        <p:spPr>
          <a:xfrm>
            <a:off x="6812426" y="3684075"/>
            <a:ext cx="13912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 b="1" dirty="0">
                <a:solidFill>
                  <a:srgbClr val="00B050"/>
                </a:solidFill>
                <a:latin typeface="VAGRounded LT Light"/>
              </a:rPr>
              <a:t>PSMA restaging</a:t>
            </a:r>
            <a:br>
              <a:rPr lang="en-AU" sz="1350" b="1" dirty="0">
                <a:solidFill>
                  <a:srgbClr val="00B050"/>
                </a:solidFill>
                <a:latin typeface="VAGRounded LT Light"/>
              </a:rPr>
            </a:br>
            <a:r>
              <a:rPr lang="en-AU" sz="1050" b="1" dirty="0">
                <a:solidFill>
                  <a:srgbClr val="00B050"/>
                </a:solidFill>
                <a:latin typeface="VAGRounded LT Light"/>
              </a:rPr>
              <a:t>PSA &gt;99% decline</a:t>
            </a:r>
            <a:endParaRPr lang="en-AU" sz="1350" b="1" dirty="0">
              <a:solidFill>
                <a:srgbClr val="00B050"/>
              </a:solidFill>
              <a:latin typeface="VAGRounded LT Light"/>
            </a:endParaRPr>
          </a:p>
        </p:txBody>
      </p:sp>
      <p:pic>
        <p:nvPicPr>
          <p:cNvPr id="1026" name="Picture 2" descr="Paused… | Thoughts from the Front">
            <a:extLst>
              <a:ext uri="{FF2B5EF4-FFF2-40B4-BE49-F238E27FC236}">
                <a16:creationId xmlns:a16="http://schemas.microsoft.com/office/drawing/2014/main" id="{67E54B97-9387-4AF2-9C49-99C0CEF08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2898" y="2167900"/>
            <a:ext cx="807700" cy="80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F42D8FD-A6B0-4CA5-834E-EF666D544D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" r="-367"/>
          <a:stretch/>
        </p:blipFill>
        <p:spPr>
          <a:xfrm>
            <a:off x="2675106" y="4640279"/>
            <a:ext cx="754233" cy="4219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3B2F42-9ADF-42EC-8B00-441655EE760F}"/>
              </a:ext>
            </a:extLst>
          </p:cNvPr>
          <p:cNvSpPr txBox="1"/>
          <p:nvPr/>
        </p:nvSpPr>
        <p:spPr>
          <a:xfrm>
            <a:off x="3351517" y="4608881"/>
            <a:ext cx="41047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 dirty="0">
                <a:solidFill>
                  <a:prstClr val="black"/>
                </a:solidFill>
                <a:latin typeface="VAGRounded LT Light"/>
              </a:rPr>
              <a:t>TheraP: 8% paused owing to “exceptional” response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 dirty="0">
                <a:solidFill>
                  <a:prstClr val="black"/>
                </a:solidFill>
                <a:latin typeface="VAGRounded LT Light"/>
                <a:sym typeface="Wingdings" panose="05000000000000000000" pitchFamily="2" charset="2"/>
              </a:rPr>
              <a:t>               recommenced upon progression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7220C8C-E682-424C-A7B4-6852BB001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551" y="1"/>
            <a:ext cx="6340450" cy="622634"/>
          </a:xfrm>
        </p:spPr>
        <p:txBody>
          <a:bodyPr anchor="b">
            <a:normAutofit/>
          </a:bodyPr>
          <a:lstStyle/>
          <a:p>
            <a:r>
              <a:rPr lang="en-AU" sz="27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</a:t>
            </a: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 Can SPECT/CT better personalise care?</a:t>
            </a:r>
            <a:endParaRPr lang="en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76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8664B-A26B-403E-A860-9233DCD10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727" y="0"/>
            <a:ext cx="6069482" cy="662940"/>
          </a:xfrm>
        </p:spPr>
        <p:txBody>
          <a:bodyPr>
            <a:noAutofit/>
          </a:bodyPr>
          <a:lstStyle/>
          <a:p>
            <a:r>
              <a:rPr lang="en-AU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177</a:t>
            </a: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Lu-PSMA-617: new class of effective therapy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0BAC3BB-7127-4D0D-BCB6-C4659DB56C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0042357"/>
              </p:ext>
            </p:extLst>
          </p:nvPr>
        </p:nvGraphicFramePr>
        <p:xfrm>
          <a:off x="197644" y="731044"/>
          <a:ext cx="8634413" cy="3711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F2C7C0-4F96-425E-BCC9-16E3084EF611}"/>
              </a:ext>
            </a:extLst>
          </p:cNvPr>
          <p:cNvSpPr txBox="1">
            <a:spLocks/>
          </p:cNvSpPr>
          <p:nvPr/>
        </p:nvSpPr>
        <p:spPr>
          <a:xfrm>
            <a:off x="3045562" y="-1788567"/>
            <a:ext cx="8618525" cy="291151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endParaRPr lang="en-AU" sz="2400" dirty="0">
              <a:solidFill>
                <a:prstClr val="black"/>
              </a:solidFill>
              <a:latin typeface="VAGRounded LT Light"/>
            </a:endParaRP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endParaRPr lang="en-AU" sz="2400" dirty="0">
              <a:solidFill>
                <a:prstClr val="black"/>
              </a:solidFill>
              <a:latin typeface="VAGRounded LT Light"/>
            </a:endParaRP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endParaRPr lang="en-AU" sz="2400" dirty="0">
              <a:solidFill>
                <a:prstClr val="black"/>
              </a:solidFill>
              <a:latin typeface="VAGRounded LT Light"/>
            </a:endParaRP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endParaRPr lang="en-AU" sz="2400" dirty="0">
              <a:solidFill>
                <a:prstClr val="black"/>
              </a:solidFill>
              <a:latin typeface="VAGRounded LT Light"/>
            </a:endParaRPr>
          </a:p>
        </p:txBody>
      </p:sp>
    </p:spTree>
    <p:extLst>
      <p:ext uri="{BB962C8B-B14F-4D97-AF65-F5344CB8AC3E}">
        <p14:creationId xmlns:p14="http://schemas.microsoft.com/office/powerpoint/2010/main" val="222057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493025-6489-46F9-9BFB-FE1748CFD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62E9F-B0C8-410F-BFCF-48564229EBC4}" type="slidenum">
              <a:rPr lang="en-AU" smtClean="0"/>
              <a:pPr/>
              <a:t>6</a:t>
            </a:fld>
            <a:endParaRPr lang="en-AU" dirty="0"/>
          </a:p>
        </p:txBody>
      </p:sp>
      <p:pic>
        <p:nvPicPr>
          <p:cNvPr id="4" name="What is PSMA Theranostics - a ProsTIC, Peter Mac animation">
            <a:hlinkClick r:id="" action="ppaction://media"/>
            <a:extLst>
              <a:ext uri="{FF2B5EF4-FFF2-40B4-BE49-F238E27FC236}">
                <a16:creationId xmlns:a16="http://schemas.microsoft.com/office/drawing/2014/main" id="{AD3CF16F-F77C-435C-96D8-05C04C6A6B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3535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3" name="Google Shape;613;p77"/>
          <p:cNvGrpSpPr/>
          <p:nvPr/>
        </p:nvGrpSpPr>
        <p:grpSpPr>
          <a:xfrm>
            <a:off x="6042250" y="2283718"/>
            <a:ext cx="3105950" cy="1384500"/>
            <a:chOff x="6038025" y="2598915"/>
            <a:chExt cx="3105950" cy="1384500"/>
          </a:xfrm>
        </p:grpSpPr>
        <p:cxnSp>
          <p:nvCxnSpPr>
            <p:cNvPr id="614" name="Google Shape;614;p77"/>
            <p:cNvCxnSpPr/>
            <p:nvPr/>
          </p:nvCxnSpPr>
          <p:spPr>
            <a:xfrm>
              <a:off x="6038025" y="3312550"/>
              <a:ext cx="582000" cy="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15" name="Google Shape;615;p77"/>
            <p:cNvSpPr txBox="1"/>
            <p:nvPr/>
          </p:nvSpPr>
          <p:spPr>
            <a:xfrm>
              <a:off x="6640475" y="2598915"/>
              <a:ext cx="2503500" cy="138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AU" b="1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Prostate Theranostics &amp; Imaging Clinical Trials</a:t>
              </a:r>
              <a:endParaRPr b="1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16" name="Google Shape;616;p77"/>
            <p:cNvSpPr/>
            <p:nvPr/>
          </p:nvSpPr>
          <p:spPr>
            <a:xfrm>
              <a:off x="6424027" y="3212150"/>
              <a:ext cx="198600" cy="198300"/>
            </a:xfrm>
            <a:prstGeom prst="ellipse">
              <a:avLst/>
            </a:prstGeom>
            <a:solidFill>
              <a:srgbClr val="9225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77"/>
            <p:cNvSpPr txBox="1"/>
            <p:nvPr/>
          </p:nvSpPr>
          <p:spPr>
            <a:xfrm>
              <a:off x="6399017" y="3156109"/>
              <a:ext cx="2475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378">
                <a:spcAft>
                  <a:spcPts val="1600"/>
                </a:spcAft>
                <a:buClr>
                  <a:srgbClr val="000000"/>
                </a:buClr>
                <a:defRPr/>
              </a:pPr>
              <a:r>
                <a:rPr lang="en-AU" sz="825" kern="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825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18" name="Google Shape;618;p77"/>
          <p:cNvGrpSpPr/>
          <p:nvPr/>
        </p:nvGrpSpPr>
        <p:grpSpPr>
          <a:xfrm>
            <a:off x="-42600" y="1710753"/>
            <a:ext cx="3857264" cy="1384500"/>
            <a:chOff x="0" y="2043600"/>
            <a:chExt cx="3631050" cy="1384500"/>
          </a:xfrm>
        </p:grpSpPr>
        <p:sp>
          <p:nvSpPr>
            <p:cNvPr id="619" name="Google Shape;619;p77"/>
            <p:cNvSpPr txBox="1"/>
            <p:nvPr/>
          </p:nvSpPr>
          <p:spPr>
            <a:xfrm>
              <a:off x="0" y="2043600"/>
              <a:ext cx="2503500" cy="138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 defTabSz="914378">
                <a:buClr>
                  <a:srgbClr val="000000"/>
                </a:buClr>
                <a:defRPr/>
              </a:pPr>
              <a:r>
                <a:rPr lang="en-AU" b="1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Discovery Research</a:t>
              </a:r>
              <a:endParaRPr lang="en-AU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algn="r" defTabSz="914378">
                <a:spcAft>
                  <a:spcPts val="1600"/>
                </a:spcAft>
                <a:buClr>
                  <a:srgbClr val="000000"/>
                </a:buClr>
                <a:defRPr/>
              </a:pPr>
              <a:endParaRPr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620" name="Google Shape;620;p77"/>
            <p:cNvCxnSpPr/>
            <p:nvPr/>
          </p:nvCxnSpPr>
          <p:spPr>
            <a:xfrm rot="10800000">
              <a:off x="2587350" y="2536350"/>
              <a:ext cx="1043700" cy="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21" name="Google Shape;621;p77"/>
            <p:cNvSpPr/>
            <p:nvPr/>
          </p:nvSpPr>
          <p:spPr>
            <a:xfrm>
              <a:off x="2523501" y="2431050"/>
              <a:ext cx="198600" cy="198300"/>
            </a:xfrm>
            <a:prstGeom prst="ellipse">
              <a:avLst/>
            </a:prstGeom>
            <a:solidFill>
              <a:srgbClr val="761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77"/>
            <p:cNvSpPr txBox="1"/>
            <p:nvPr/>
          </p:nvSpPr>
          <p:spPr>
            <a:xfrm>
              <a:off x="2498491" y="2373759"/>
              <a:ext cx="2475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378">
                <a:spcAft>
                  <a:spcPts val="1600"/>
                </a:spcAft>
                <a:buClr>
                  <a:srgbClr val="000000"/>
                </a:buClr>
                <a:defRPr/>
              </a:pPr>
              <a:r>
                <a:rPr lang="en-AU" sz="825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825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23" name="Google Shape;623;p77"/>
          <p:cNvGrpSpPr/>
          <p:nvPr/>
        </p:nvGrpSpPr>
        <p:grpSpPr>
          <a:xfrm>
            <a:off x="4912326" y="726589"/>
            <a:ext cx="4274275" cy="1384500"/>
            <a:chOff x="4908100" y="1006476"/>
            <a:chExt cx="4274275" cy="1384500"/>
          </a:xfrm>
        </p:grpSpPr>
        <p:cxnSp>
          <p:nvCxnSpPr>
            <p:cNvPr id="624" name="Google Shape;624;p77"/>
            <p:cNvCxnSpPr/>
            <p:nvPr/>
          </p:nvCxnSpPr>
          <p:spPr>
            <a:xfrm>
              <a:off x="4908100" y="1593250"/>
              <a:ext cx="1715100" cy="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25" name="Google Shape;625;p77"/>
            <p:cNvSpPr txBox="1"/>
            <p:nvPr/>
          </p:nvSpPr>
          <p:spPr>
            <a:xfrm>
              <a:off x="6640475" y="1006476"/>
              <a:ext cx="2541900" cy="138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en-AU" b="1" kern="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Education &amp; Leadership</a:t>
              </a:r>
              <a:endParaRPr b="1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defTabSz="914378">
                <a:buClr>
                  <a:srgbClr val="000000"/>
                </a:buClr>
                <a:defRPr/>
              </a:pPr>
              <a:endParaRPr b="1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26" name="Google Shape;626;p77"/>
            <p:cNvSpPr/>
            <p:nvPr/>
          </p:nvSpPr>
          <p:spPr>
            <a:xfrm>
              <a:off x="6427830" y="1493307"/>
              <a:ext cx="198600" cy="198300"/>
            </a:xfrm>
            <a:prstGeom prst="ellipse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5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77"/>
            <p:cNvSpPr txBox="1"/>
            <p:nvPr/>
          </p:nvSpPr>
          <p:spPr>
            <a:xfrm>
              <a:off x="6402820" y="1436790"/>
              <a:ext cx="2475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378">
                <a:spcAft>
                  <a:spcPts val="1600"/>
                </a:spcAft>
                <a:buClr>
                  <a:srgbClr val="000000"/>
                </a:buClr>
                <a:defRPr/>
              </a:pPr>
              <a:r>
                <a:rPr lang="en-AU" sz="825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825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28" name="Google Shape;628;p77"/>
          <p:cNvGrpSpPr/>
          <p:nvPr/>
        </p:nvGrpSpPr>
        <p:grpSpPr>
          <a:xfrm>
            <a:off x="2818820" y="818269"/>
            <a:ext cx="3514811" cy="3252003"/>
            <a:chOff x="2991269" y="1153325"/>
            <a:chExt cx="3514811" cy="3252003"/>
          </a:xfrm>
        </p:grpSpPr>
        <p:sp>
          <p:nvSpPr>
            <p:cNvPr id="629" name="Google Shape;629;p77"/>
            <p:cNvSpPr/>
            <p:nvPr/>
          </p:nvSpPr>
          <p:spPr>
            <a:xfrm>
              <a:off x="3477586" y="2585458"/>
              <a:ext cx="2541910" cy="950456"/>
            </a:xfrm>
            <a:custGeom>
              <a:avLst/>
              <a:gdLst/>
              <a:ahLst/>
              <a:cxnLst/>
              <a:rect l="l" t="t" r="r" b="b"/>
              <a:pathLst>
                <a:path w="126826" h="43529" extrusionOk="0">
                  <a:moveTo>
                    <a:pt x="0" y="20002"/>
                  </a:moveTo>
                  <a:lnTo>
                    <a:pt x="63389" y="43529"/>
                  </a:lnTo>
                  <a:lnTo>
                    <a:pt x="126826" y="19907"/>
                  </a:lnTo>
                  <a:lnTo>
                    <a:pt x="6358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630" name="Google Shape;630;p77"/>
            <p:cNvSpPr/>
            <p:nvPr/>
          </p:nvSpPr>
          <p:spPr>
            <a:xfrm>
              <a:off x="2991269" y="3020977"/>
              <a:ext cx="1758228" cy="1384350"/>
            </a:xfrm>
            <a:custGeom>
              <a:avLst/>
              <a:gdLst/>
              <a:ahLst/>
              <a:cxnLst/>
              <a:rect l="l" t="t" r="r" b="b"/>
              <a:pathLst>
                <a:path w="87725" h="63817" extrusionOk="0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rgbClr val="551561"/>
            </a:solidFill>
            <a:ln>
              <a:noFill/>
            </a:ln>
          </p:spPr>
        </p:sp>
        <p:sp>
          <p:nvSpPr>
            <p:cNvPr id="631" name="Google Shape;631;p77"/>
            <p:cNvSpPr/>
            <p:nvPr/>
          </p:nvSpPr>
          <p:spPr>
            <a:xfrm flipH="1">
              <a:off x="4747852" y="3020977"/>
              <a:ext cx="1758228" cy="1384350"/>
            </a:xfrm>
            <a:custGeom>
              <a:avLst/>
              <a:gdLst/>
              <a:ahLst/>
              <a:cxnLst/>
              <a:rect l="l" t="t" r="r" b="b"/>
              <a:pathLst>
                <a:path w="87725" h="63817" extrusionOk="0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rgbClr val="9225A5"/>
            </a:solidFill>
            <a:ln>
              <a:noFill/>
            </a:ln>
          </p:spPr>
        </p:sp>
        <p:sp>
          <p:nvSpPr>
            <p:cNvPr id="632" name="Google Shape;632;p77"/>
            <p:cNvSpPr/>
            <p:nvPr/>
          </p:nvSpPr>
          <p:spPr>
            <a:xfrm>
              <a:off x="3969199" y="2001324"/>
              <a:ext cx="1565850" cy="585863"/>
            </a:xfrm>
            <a:custGeom>
              <a:avLst/>
              <a:gdLst/>
              <a:ahLst/>
              <a:cxnLst/>
              <a:rect l="l" t="t" r="r" b="b"/>
              <a:pathLst>
                <a:path w="24053" h="8150" extrusionOk="0">
                  <a:moveTo>
                    <a:pt x="0" y="3827"/>
                  </a:moveTo>
                  <a:lnTo>
                    <a:pt x="11976" y="8150"/>
                  </a:lnTo>
                  <a:lnTo>
                    <a:pt x="24053" y="3827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633" name="Google Shape;633;p77"/>
            <p:cNvSpPr/>
            <p:nvPr/>
          </p:nvSpPr>
          <p:spPr>
            <a:xfrm>
              <a:off x="3563255" y="2275837"/>
              <a:ext cx="1189300" cy="1015326"/>
            </a:xfrm>
            <a:custGeom>
              <a:avLst/>
              <a:gdLst/>
              <a:ahLst/>
              <a:cxnLst/>
              <a:rect l="l" t="t" r="r" b="b"/>
              <a:pathLst>
                <a:path w="18238" h="14114" extrusionOk="0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551561"/>
            </a:solidFill>
            <a:ln>
              <a:noFill/>
            </a:ln>
          </p:spPr>
        </p:sp>
        <p:sp>
          <p:nvSpPr>
            <p:cNvPr id="634" name="Google Shape;634;p77"/>
            <p:cNvSpPr/>
            <p:nvPr/>
          </p:nvSpPr>
          <p:spPr>
            <a:xfrm flipH="1">
              <a:off x="4749365" y="2275837"/>
              <a:ext cx="1189300" cy="1015326"/>
            </a:xfrm>
            <a:custGeom>
              <a:avLst/>
              <a:gdLst/>
              <a:ahLst/>
              <a:cxnLst/>
              <a:rect l="l" t="t" r="r" b="b"/>
              <a:pathLst>
                <a:path w="18238" h="14114" extrusionOk="0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761E86"/>
            </a:solidFill>
            <a:ln>
              <a:noFill/>
            </a:ln>
          </p:spPr>
        </p:sp>
        <p:sp>
          <p:nvSpPr>
            <p:cNvPr id="635" name="Google Shape;635;p77"/>
            <p:cNvSpPr/>
            <p:nvPr/>
          </p:nvSpPr>
          <p:spPr>
            <a:xfrm>
              <a:off x="4059061" y="1153325"/>
              <a:ext cx="693508" cy="1201140"/>
            </a:xfrm>
            <a:custGeom>
              <a:avLst/>
              <a:gdLst/>
              <a:ahLst/>
              <a:cxnLst/>
              <a:rect l="l" t="t" r="r" b="b"/>
              <a:pathLst>
                <a:path w="10635" h="16697" extrusionOk="0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551561"/>
            </a:solidFill>
            <a:ln>
              <a:noFill/>
            </a:ln>
          </p:spPr>
        </p:sp>
        <p:sp>
          <p:nvSpPr>
            <p:cNvPr id="636" name="Google Shape;636;p77"/>
            <p:cNvSpPr/>
            <p:nvPr/>
          </p:nvSpPr>
          <p:spPr>
            <a:xfrm flipH="1">
              <a:off x="4749350" y="1153325"/>
              <a:ext cx="693508" cy="1201140"/>
            </a:xfrm>
            <a:custGeom>
              <a:avLst/>
              <a:gdLst/>
              <a:ahLst/>
              <a:cxnLst/>
              <a:rect l="l" t="t" r="r" b="b"/>
              <a:pathLst>
                <a:path w="10635" h="16697" extrusionOk="0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701C7F"/>
            </a:solidFill>
            <a:ln>
              <a:noFill/>
            </a:ln>
          </p:spPr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CE17962-762C-407D-9C5A-DACDEF31FFEA}"/>
              </a:ext>
            </a:extLst>
          </p:cNvPr>
          <p:cNvGrpSpPr/>
          <p:nvPr/>
        </p:nvGrpSpPr>
        <p:grpSpPr>
          <a:xfrm>
            <a:off x="293753" y="1245265"/>
            <a:ext cx="2996700" cy="460865"/>
            <a:chOff x="116800" y="186850"/>
            <a:chExt cx="8839198" cy="1359386"/>
          </a:xfrm>
        </p:grpSpPr>
        <p:pic>
          <p:nvPicPr>
            <p:cNvPr id="29" name="Google Shape;685;p83">
              <a:extLst>
                <a:ext uri="{FF2B5EF4-FFF2-40B4-BE49-F238E27FC236}">
                  <a16:creationId xmlns:a16="http://schemas.microsoft.com/office/drawing/2014/main" id="{20FDDE00-8172-4F04-A0AB-07FBB612617C}"/>
                </a:ext>
              </a:extLst>
            </p:cNvPr>
            <p:cNvPicPr preferRelativeResize="0"/>
            <p:nvPr/>
          </p:nvPicPr>
          <p:blipFill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800" y="186850"/>
              <a:ext cx="8839198" cy="13593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686;p83">
              <a:extLst>
                <a:ext uri="{FF2B5EF4-FFF2-40B4-BE49-F238E27FC236}">
                  <a16:creationId xmlns:a16="http://schemas.microsoft.com/office/drawing/2014/main" id="{E60D3CEA-56F2-4EA6-A948-5152D8575B60}"/>
                </a:ext>
              </a:extLst>
            </p:cNvPr>
            <p:cNvPicPr preferRelativeResize="0"/>
            <p:nvPr/>
          </p:nvPicPr>
          <p:blipFill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950" y="249350"/>
              <a:ext cx="2666250" cy="1234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FB90C59-6825-42DB-8574-75514B8256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36" y="193668"/>
            <a:ext cx="2999518" cy="937132"/>
          </a:xfrm>
          <a:prstGeom prst="rect">
            <a:avLst/>
          </a:prstGeom>
        </p:spPr>
      </p:pic>
      <p:sp>
        <p:nvSpPr>
          <p:cNvPr id="31" name="Google Shape;637;p77">
            <a:extLst>
              <a:ext uri="{FF2B5EF4-FFF2-40B4-BE49-F238E27FC236}">
                <a16:creationId xmlns:a16="http://schemas.microsoft.com/office/drawing/2014/main" id="{6083CB9D-D9A3-4976-BEE2-E1B9C8FF2757}"/>
              </a:ext>
            </a:extLst>
          </p:cNvPr>
          <p:cNvSpPr txBox="1"/>
          <p:nvPr/>
        </p:nvSpPr>
        <p:spPr>
          <a:xfrm>
            <a:off x="554539" y="3997777"/>
            <a:ext cx="7763551" cy="8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400"/>
              <a:buFont typeface="Calibri"/>
              <a:buChar char="●"/>
              <a:tabLst/>
              <a:defRPr/>
            </a:pPr>
            <a:endParaRPr kumimoji="0" lang="en-AU" sz="1600" b="1" i="0" u="none" strike="noStrike" kern="0" cap="none" spc="0" normalizeH="0" baseline="0" noProof="0" dirty="0">
              <a:ln>
                <a:noFill/>
              </a:ln>
              <a:solidFill>
                <a:srgbClr val="98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400"/>
              <a:buFont typeface="Calibri"/>
              <a:buChar char="●"/>
              <a:tabLst/>
              <a:defRPr/>
            </a:pPr>
            <a:r>
              <a:rPr kumimoji="0" lang="en-AU" sz="1600" b="1" i="0" u="none" strike="noStrike" kern="0" cap="none" spc="0" normalizeH="0" baseline="0" noProof="0" dirty="0">
                <a:ln>
                  <a:noFill/>
                </a:ln>
                <a:solidFill>
                  <a:srgbClr val="98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Enable world-class research &amp; innovation; &gt;10 practice-changing clinical trials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98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400"/>
              <a:buFont typeface="Calibri"/>
              <a:buChar char="●"/>
              <a:tabLst/>
              <a:defRPr/>
            </a:pPr>
            <a:r>
              <a:rPr kumimoji="0" lang="en-AU" sz="1600" b="1" i="0" u="none" strike="noStrike" kern="0" cap="none" spc="0" normalizeH="0" baseline="0" noProof="0" dirty="0">
                <a:ln>
                  <a:noFill/>
                </a:ln>
                <a:solidFill>
                  <a:srgbClr val="98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Defer ineffective and expensive therapies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400"/>
              <a:buFont typeface="Calibri"/>
              <a:buChar char="●"/>
              <a:tabLst/>
              <a:defRPr/>
            </a:pPr>
            <a:r>
              <a:rPr lang="en-AU" sz="1600" b="1" kern="0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https://www.petermac.org/prostic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98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733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88"/>
    </mc:Choice>
    <mc:Fallback xmlns="">
      <p:transition spd="slow" advTm="71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417DB-6EF2-4905-B218-8695E0B6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0" y="-20538"/>
            <a:ext cx="648072" cy="5102075"/>
          </a:xfrm>
        </p:spPr>
        <p:txBody>
          <a:bodyPr vert="vert270">
            <a:normAutofit fontScale="90000"/>
          </a:bodyPr>
          <a:lstStyle/>
          <a:p>
            <a:pPr algn="ctr"/>
            <a:r>
              <a:rPr lang="en-AU" dirty="0"/>
              <a:t>Advancing PSMA theranostics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073FF-1CC1-4D27-BF87-D9D100523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5E7AE7-DFCE-40A1-8233-63519BDF1C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34629"/>
            <a:ext cx="7883379" cy="50205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472A02-7E17-4BAF-96CD-E68BC76CCDA4}"/>
              </a:ext>
            </a:extLst>
          </p:cNvPr>
          <p:cNvSpPr txBox="1"/>
          <p:nvPr/>
        </p:nvSpPr>
        <p:spPr>
          <a:xfrm>
            <a:off x="5042237" y="4674866"/>
            <a:ext cx="3380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Ravi Kumar A, Hofman MS Clin </a:t>
            </a:r>
            <a:r>
              <a:rPr lang="en-AU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Canc</a:t>
            </a: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Res 2020</a:t>
            </a:r>
            <a:b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AU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DOI: 10.1158/1078-0432.CCR-20-0209</a:t>
            </a:r>
          </a:p>
        </p:txBody>
      </p:sp>
    </p:spTree>
    <p:extLst>
      <p:ext uri="{BB962C8B-B14F-4D97-AF65-F5344CB8AC3E}">
        <p14:creationId xmlns:p14="http://schemas.microsoft.com/office/powerpoint/2010/main" val="354898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7803">
        <p14:gallery dir="l"/>
      </p:transition>
    </mc:Choice>
    <mc:Fallback xmlns="">
      <p:transition spd="slow" advTm="47803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CCA7F-5D16-4B5A-8160-58D85EA43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618" y="147401"/>
            <a:ext cx="8306554" cy="857400"/>
          </a:xfrm>
        </p:spPr>
        <p:txBody>
          <a:bodyPr/>
          <a:lstStyle/>
          <a:p>
            <a:r>
              <a:rPr lang="en-AU" sz="2400" dirty="0"/>
              <a:t>From Last Line to First Line: trials @ Peter Mac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4B04CE2-9423-43D1-8525-A63F6FED627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2846" y="576101"/>
          <a:ext cx="8575383" cy="46718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45497">
                  <a:extLst>
                    <a:ext uri="{9D8B030D-6E8A-4147-A177-3AD203B41FA5}">
                      <a16:colId xmlns:a16="http://schemas.microsoft.com/office/drawing/2014/main" val="2231978339"/>
                    </a:ext>
                  </a:extLst>
                </a:gridCol>
                <a:gridCol w="2364923">
                  <a:extLst>
                    <a:ext uri="{9D8B030D-6E8A-4147-A177-3AD203B41FA5}">
                      <a16:colId xmlns:a16="http://schemas.microsoft.com/office/drawing/2014/main" val="2976065562"/>
                    </a:ext>
                  </a:extLst>
                </a:gridCol>
                <a:gridCol w="1089726">
                  <a:extLst>
                    <a:ext uri="{9D8B030D-6E8A-4147-A177-3AD203B41FA5}">
                      <a16:colId xmlns:a16="http://schemas.microsoft.com/office/drawing/2014/main" val="4215444263"/>
                    </a:ext>
                  </a:extLst>
                </a:gridCol>
                <a:gridCol w="1109751">
                  <a:extLst>
                    <a:ext uri="{9D8B030D-6E8A-4147-A177-3AD203B41FA5}">
                      <a16:colId xmlns:a16="http://schemas.microsoft.com/office/drawing/2014/main" val="3294996715"/>
                    </a:ext>
                  </a:extLst>
                </a:gridCol>
                <a:gridCol w="897480">
                  <a:extLst>
                    <a:ext uri="{9D8B030D-6E8A-4147-A177-3AD203B41FA5}">
                      <a16:colId xmlns:a16="http://schemas.microsoft.com/office/drawing/2014/main" val="556785453"/>
                    </a:ext>
                  </a:extLst>
                </a:gridCol>
                <a:gridCol w="943674">
                  <a:extLst>
                    <a:ext uri="{9D8B030D-6E8A-4147-A177-3AD203B41FA5}">
                      <a16:colId xmlns:a16="http://schemas.microsoft.com/office/drawing/2014/main" val="1736186919"/>
                    </a:ext>
                  </a:extLst>
                </a:gridCol>
                <a:gridCol w="1124332">
                  <a:extLst>
                    <a:ext uri="{9D8B030D-6E8A-4147-A177-3AD203B41FA5}">
                      <a16:colId xmlns:a16="http://schemas.microsoft.com/office/drawing/2014/main" val="1190885322"/>
                    </a:ext>
                  </a:extLst>
                </a:gridCol>
              </a:tblGrid>
              <a:tr h="357201">
                <a:tc>
                  <a:txBody>
                    <a:bodyPr/>
                    <a:lstStyle/>
                    <a:p>
                      <a:r>
                        <a:rPr lang="en-AU" sz="1200" dirty="0"/>
                        <a:t>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Summary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Men with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Funding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Started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445222"/>
                  </a:ext>
                </a:extLst>
              </a:tr>
              <a:tr h="434867">
                <a:tc>
                  <a:txBody>
                    <a:bodyPr/>
                    <a:lstStyle/>
                    <a:p>
                      <a:r>
                        <a:rPr lang="en-AU" sz="1200" dirty="0"/>
                        <a:t>PMC</a:t>
                      </a:r>
                      <a:r>
                        <a:rPr lang="en-AU" sz="1200" baseline="0" dirty="0"/>
                        <a:t> Ph2</a:t>
                      </a:r>
                      <a:endParaRPr lang="en-A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World</a:t>
                      </a:r>
                      <a:r>
                        <a:rPr lang="en-AU" sz="1200" baseline="0" dirty="0"/>
                        <a:t>’s first Phase II trial of Lu-PSMA</a:t>
                      </a:r>
                      <a:endParaRPr lang="en-A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mCRPC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good will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Hofman</a:t>
                      </a:r>
                    </a:p>
                    <a:p>
                      <a:r>
                        <a:rPr lang="en-AU" sz="1200" dirty="0"/>
                        <a:t>Sandhu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09/15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Lancet</a:t>
                      </a:r>
                      <a:r>
                        <a:rPr lang="en-AU" sz="1200" baseline="0" dirty="0"/>
                        <a:t> Oncology</a:t>
                      </a:r>
                      <a:endParaRPr lang="en-A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822113"/>
                  </a:ext>
                </a:extLst>
              </a:tr>
              <a:tr h="434867">
                <a:tc>
                  <a:txBody>
                    <a:bodyPr/>
                    <a:lstStyle/>
                    <a:p>
                      <a:r>
                        <a:rPr lang="en-AU" sz="1200" dirty="0" err="1"/>
                        <a:t>TheraP</a:t>
                      </a:r>
                      <a:endParaRPr lang="en-A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1</a:t>
                      </a:r>
                      <a:r>
                        <a:rPr lang="en-AU" sz="1200" baseline="30000" dirty="0"/>
                        <a:t>st</a:t>
                      </a:r>
                      <a:r>
                        <a:rPr lang="en-AU" sz="1200" dirty="0"/>
                        <a:t> RCT of Lu-PSMA vs cabazitaxel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mCRPC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 err="1"/>
                        <a:t>Movember</a:t>
                      </a:r>
                      <a:r>
                        <a:rPr lang="en-AU" sz="1200" dirty="0"/>
                        <a:t>/MRFF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Hofman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01/18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Lancet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30204"/>
                  </a:ext>
                </a:extLst>
              </a:tr>
              <a:tr h="608814">
                <a:tc>
                  <a:txBody>
                    <a:bodyPr/>
                    <a:lstStyle/>
                    <a:p>
                      <a:r>
                        <a:rPr lang="en-AU" sz="1200" dirty="0"/>
                        <a:t>PRINCE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Lu-PSMA + </a:t>
                      </a:r>
                      <a:r>
                        <a:rPr lang="en-AU" sz="1200" b="1" dirty="0"/>
                        <a:t>immunotherapy</a:t>
                      </a:r>
                      <a:r>
                        <a:rPr lang="en-AU" sz="1200" dirty="0"/>
                        <a:t> (</a:t>
                      </a:r>
                      <a:r>
                        <a:rPr lang="en-AU" sz="1200" dirty="0" err="1"/>
                        <a:t>pembroluzimab</a:t>
                      </a:r>
                      <a:r>
                        <a:rPr lang="en-AU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 err="1"/>
                        <a:t>mCRPC</a:t>
                      </a:r>
                      <a:endParaRPr lang="en-A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VCA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Sandhu</a:t>
                      </a:r>
                    </a:p>
                    <a:p>
                      <a:r>
                        <a:rPr lang="en-AU" sz="1200" dirty="0"/>
                        <a:t>Hofman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6/19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Fully recruited</a:t>
                      </a:r>
                    </a:p>
                    <a:p>
                      <a:r>
                        <a:rPr lang="en-AU" sz="1200" dirty="0"/>
                        <a:t>ESMO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0779"/>
                  </a:ext>
                </a:extLst>
              </a:tr>
              <a:tr h="434867">
                <a:tc>
                  <a:txBody>
                    <a:bodyPr/>
                    <a:lstStyle/>
                    <a:p>
                      <a:r>
                        <a:rPr lang="en-AU" sz="1200" dirty="0" err="1"/>
                        <a:t>LuPARP</a:t>
                      </a:r>
                      <a:endParaRPr lang="en-A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Lu-PSMA + </a:t>
                      </a:r>
                      <a:r>
                        <a:rPr lang="en-AU" sz="1200" b="1" dirty="0" err="1"/>
                        <a:t>PARPi</a:t>
                      </a:r>
                      <a:r>
                        <a:rPr lang="en-AU" sz="1200" dirty="0"/>
                        <a:t> (</a:t>
                      </a:r>
                      <a:r>
                        <a:rPr lang="en-AU" sz="1200" dirty="0" err="1"/>
                        <a:t>olaparib</a:t>
                      </a:r>
                      <a:r>
                        <a:rPr lang="en-AU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 err="1"/>
                        <a:t>mCRPC</a:t>
                      </a:r>
                      <a:endParaRPr lang="en-A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PCF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Sandhu Hofman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6/19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highest dose level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12276"/>
                  </a:ext>
                </a:extLst>
              </a:tr>
              <a:tr h="608814">
                <a:tc>
                  <a:txBody>
                    <a:bodyPr/>
                    <a:lstStyle/>
                    <a:p>
                      <a:r>
                        <a:rPr lang="en-AU" sz="1200" dirty="0"/>
                        <a:t>Evolution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AU" sz="1200" dirty="0"/>
                        <a:t>Lu-PSMA + </a:t>
                      </a:r>
                      <a:r>
                        <a:rPr lang="en-AU" sz="1200" b="1" dirty="0"/>
                        <a:t>immunotherapy</a:t>
                      </a:r>
                      <a:r>
                        <a:rPr lang="en-AU" sz="1200" dirty="0"/>
                        <a:t> (ipilimumab + nivolumab)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AU" sz="1200" dirty="0" err="1"/>
                        <a:t>mCRPC</a:t>
                      </a:r>
                      <a:endParaRPr lang="en-AU" sz="1200" dirty="0"/>
                    </a:p>
                    <a:p>
                      <a:endParaRPr lang="en-A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AU" sz="1200" dirty="0"/>
                        <a:t>PCFA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AU" sz="1200" dirty="0"/>
                        <a:t>Novartis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AU" sz="1200" dirty="0"/>
                        <a:t>BMS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Sandhu</a:t>
                      </a:r>
                    </a:p>
                    <a:p>
                      <a:r>
                        <a:rPr lang="en-AU" sz="1200" dirty="0" err="1"/>
                        <a:t>Hofman</a:t>
                      </a:r>
                      <a:endParaRPr lang="en-A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9/21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Ethics </a:t>
                      </a:r>
                    </a:p>
                    <a:p>
                      <a:r>
                        <a:rPr lang="en-AU" sz="1200" dirty="0"/>
                        <a:t>submission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926245"/>
                  </a:ext>
                </a:extLst>
              </a:tr>
              <a:tr h="434867">
                <a:tc>
                  <a:txBody>
                    <a:bodyPr/>
                    <a:lstStyle/>
                    <a:p>
                      <a:r>
                        <a:rPr lang="en-AU" sz="1200" dirty="0"/>
                        <a:t>ENZA-P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Lu-PSMA vs Lu-PSMA + </a:t>
                      </a:r>
                      <a:r>
                        <a:rPr lang="en-AU" sz="1200" b="1" dirty="0"/>
                        <a:t>enzalutamide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 err="1"/>
                        <a:t>mCRPC</a:t>
                      </a:r>
                      <a:endParaRPr lang="en-A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 err="1"/>
                        <a:t>Movember</a:t>
                      </a:r>
                      <a:endParaRPr lang="en-A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Emmett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7/20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45/160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291023"/>
                  </a:ext>
                </a:extLst>
              </a:tr>
              <a:tr h="608814">
                <a:tc>
                  <a:txBody>
                    <a:bodyPr/>
                    <a:lstStyle/>
                    <a:p>
                      <a:r>
                        <a:rPr lang="en-AU" sz="1200" dirty="0" err="1"/>
                        <a:t>UpFront</a:t>
                      </a:r>
                      <a:br>
                        <a:rPr lang="en-AU" sz="1200" dirty="0"/>
                      </a:br>
                      <a:r>
                        <a:rPr lang="en-AU" sz="1200" dirty="0"/>
                        <a:t>PSMA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Lu-PSMA + docetaxel vs. docetaxel alone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b="1" dirty="0" err="1"/>
                        <a:t>mC</a:t>
                      </a:r>
                      <a:r>
                        <a:rPr lang="en-AU" sz="1200" b="1" u="sng" dirty="0" err="1"/>
                        <a:t>S</a:t>
                      </a:r>
                      <a:r>
                        <a:rPr lang="en-AU" sz="1200" b="1" dirty="0" err="1"/>
                        <a:t>PC</a:t>
                      </a:r>
                      <a:br>
                        <a:rPr lang="en-AU" sz="1200" b="1" dirty="0"/>
                      </a:br>
                      <a:r>
                        <a:rPr lang="en-AU" sz="1200" b="0" dirty="0"/>
                        <a:t>(castration sensitive)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 err="1"/>
                        <a:t>Movember</a:t>
                      </a:r>
                      <a:r>
                        <a:rPr lang="en-AU" sz="1200" dirty="0"/>
                        <a:t> DoD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Azad</a:t>
                      </a:r>
                    </a:p>
                    <a:p>
                      <a:r>
                        <a:rPr lang="en-AU" sz="1200" dirty="0"/>
                        <a:t>Hofman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4/20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37/140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378022"/>
                  </a:ext>
                </a:extLst>
              </a:tr>
              <a:tr h="565559">
                <a:tc>
                  <a:txBody>
                    <a:bodyPr/>
                    <a:lstStyle/>
                    <a:p>
                      <a:r>
                        <a:rPr lang="en-AU" sz="1200" dirty="0" err="1"/>
                        <a:t>LuTectomy</a:t>
                      </a:r>
                      <a:endParaRPr lang="en-A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Lu-PSMA prior to </a:t>
                      </a:r>
                      <a:r>
                        <a:rPr lang="en-AU" sz="1200" b="0" dirty="0"/>
                        <a:t>prostatectomy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b="1" dirty="0"/>
                        <a:t>Localised 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 err="1"/>
                        <a:t>Movember</a:t>
                      </a:r>
                      <a:endParaRPr lang="en-A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Hofman</a:t>
                      </a:r>
                    </a:p>
                    <a:p>
                      <a:r>
                        <a:rPr lang="en-AU" sz="1200" dirty="0"/>
                        <a:t>Murphy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6/20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200" dirty="0"/>
                        <a:t>10/20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952702"/>
                  </a:ext>
                </a:extLst>
              </a:tr>
            </a:tbl>
          </a:graphicData>
        </a:graphic>
      </p:graphicFrame>
      <p:sp>
        <p:nvSpPr>
          <p:cNvPr id="6" name="Arrow: Down 5">
            <a:extLst>
              <a:ext uri="{FF2B5EF4-FFF2-40B4-BE49-F238E27FC236}">
                <a16:creationId xmlns:a16="http://schemas.microsoft.com/office/drawing/2014/main" id="{54C455AA-320D-4F30-A19D-3F4A203E1E31}"/>
              </a:ext>
            </a:extLst>
          </p:cNvPr>
          <p:cNvSpPr/>
          <p:nvPr/>
        </p:nvSpPr>
        <p:spPr>
          <a:xfrm>
            <a:off x="-18932" y="576100"/>
            <a:ext cx="491778" cy="4567399"/>
          </a:xfrm>
          <a:prstGeom prst="downArrow">
            <a:avLst/>
          </a:prstGeom>
          <a:gradFill flip="none" rotWithShape="1">
            <a:gsLst>
              <a:gs pos="0">
                <a:srgbClr val="4BACC6">
                  <a:shade val="30000"/>
                  <a:satMod val="115000"/>
                </a:srgbClr>
              </a:gs>
              <a:gs pos="50000">
                <a:srgbClr val="4BACC6">
                  <a:shade val="67500"/>
                  <a:satMod val="115000"/>
                </a:srgbClr>
              </a:gs>
              <a:gs pos="100000">
                <a:srgbClr val="4BACC6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C7328A-4AA2-4ED4-9F29-A0A52697BD30}"/>
              </a:ext>
            </a:extLst>
          </p:cNvPr>
          <p:cNvSpPr txBox="1"/>
          <p:nvPr/>
        </p:nvSpPr>
        <p:spPr>
          <a:xfrm>
            <a:off x="21493" y="1775706"/>
            <a:ext cx="461665" cy="297400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last line  to first line</a:t>
            </a:r>
          </a:p>
        </p:txBody>
      </p:sp>
    </p:spTree>
    <p:extLst>
      <p:ext uri="{BB962C8B-B14F-4D97-AF65-F5344CB8AC3E}">
        <p14:creationId xmlns:p14="http://schemas.microsoft.com/office/powerpoint/2010/main" val="6834309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497;p75">
            <a:extLst>
              <a:ext uri="{FF2B5EF4-FFF2-40B4-BE49-F238E27FC236}">
                <a16:creationId xmlns:a16="http://schemas.microsoft.com/office/drawing/2014/main" id="{0B7949F3-9577-4B9D-B578-A11002322C80}"/>
              </a:ext>
            </a:extLst>
          </p:cNvPr>
          <p:cNvSpPr/>
          <p:nvPr/>
        </p:nvSpPr>
        <p:spPr>
          <a:xfrm>
            <a:off x="148370" y="234412"/>
            <a:ext cx="8915195" cy="5185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UpFrontPSMA Ph 2 trial (+DoD)</a:t>
            </a:r>
            <a:endParaRPr kumimoji="0" sz="900" b="0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BA3ABC-7069-41AB-9C3B-C304ADA34F51}"/>
              </a:ext>
            </a:extLst>
          </p:cNvPr>
          <p:cNvSpPr/>
          <p:nvPr/>
        </p:nvSpPr>
        <p:spPr>
          <a:xfrm>
            <a:off x="145266" y="757168"/>
            <a:ext cx="2229575" cy="36836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618C1A-8573-4D64-B932-0B0733335D0B}"/>
              </a:ext>
            </a:extLst>
          </p:cNvPr>
          <p:cNvSpPr/>
          <p:nvPr/>
        </p:nvSpPr>
        <p:spPr>
          <a:xfrm>
            <a:off x="2374841" y="757168"/>
            <a:ext cx="2229575" cy="368364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AA02AB-4A2C-4900-A8E2-03B944D3B433}"/>
              </a:ext>
            </a:extLst>
          </p:cNvPr>
          <p:cNvSpPr/>
          <p:nvPr/>
        </p:nvSpPr>
        <p:spPr>
          <a:xfrm>
            <a:off x="4604416" y="757168"/>
            <a:ext cx="2229575" cy="368364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DED959-BDF6-49AA-A6BD-B5E14D5AAD3C}"/>
              </a:ext>
            </a:extLst>
          </p:cNvPr>
          <p:cNvSpPr/>
          <p:nvPr/>
        </p:nvSpPr>
        <p:spPr>
          <a:xfrm>
            <a:off x="6833992" y="757168"/>
            <a:ext cx="2229575" cy="368364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F393A3-EB71-4D05-8FDA-477F9F590C1F}"/>
              </a:ext>
            </a:extLst>
          </p:cNvPr>
          <p:cNvSpPr txBox="1"/>
          <p:nvPr/>
        </p:nvSpPr>
        <p:spPr>
          <a:xfrm>
            <a:off x="325880" y="901255"/>
            <a:ext cx="1841823" cy="27699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Participants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84DC1F-0871-4492-983E-ECED7517E107}"/>
              </a:ext>
            </a:extLst>
          </p:cNvPr>
          <p:cNvSpPr txBox="1"/>
          <p:nvPr/>
        </p:nvSpPr>
        <p:spPr>
          <a:xfrm>
            <a:off x="2555456" y="901255"/>
            <a:ext cx="1841823" cy="27699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Pre-Randomisation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5CE231-1864-4698-8833-9EAAA0CA2972}"/>
              </a:ext>
            </a:extLst>
          </p:cNvPr>
          <p:cNvSpPr txBox="1"/>
          <p:nvPr/>
        </p:nvSpPr>
        <p:spPr>
          <a:xfrm>
            <a:off x="4818343" y="901255"/>
            <a:ext cx="1841823" cy="27699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Randomisation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3E7180-4490-4813-8DE5-ECD9A0582319}"/>
              </a:ext>
            </a:extLst>
          </p:cNvPr>
          <p:cNvSpPr txBox="1"/>
          <p:nvPr/>
        </p:nvSpPr>
        <p:spPr>
          <a:xfrm>
            <a:off x="7062945" y="901255"/>
            <a:ext cx="1841823" cy="27699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Endpoints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31639DB-473C-4A44-AEB0-EBF6A6DC005F}"/>
              </a:ext>
            </a:extLst>
          </p:cNvPr>
          <p:cNvSpPr/>
          <p:nvPr/>
        </p:nvSpPr>
        <p:spPr>
          <a:xfrm>
            <a:off x="2257694" y="2413199"/>
            <a:ext cx="193876" cy="58162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F3F07921-B896-43DF-AD67-FE39695D5235}"/>
              </a:ext>
            </a:extLst>
          </p:cNvPr>
          <p:cNvSpPr/>
          <p:nvPr/>
        </p:nvSpPr>
        <p:spPr>
          <a:xfrm rot="20234970">
            <a:off x="4527689" y="1397240"/>
            <a:ext cx="193876" cy="581628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E8A2B53-C552-422F-88D0-71724EFCBD69}"/>
              </a:ext>
            </a:extLst>
          </p:cNvPr>
          <p:cNvSpPr/>
          <p:nvPr/>
        </p:nvSpPr>
        <p:spPr>
          <a:xfrm>
            <a:off x="351619" y="1425558"/>
            <a:ext cx="631199" cy="6311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8A69157-A85C-4BD3-BD44-F6B71D83FA94}"/>
              </a:ext>
            </a:extLst>
          </p:cNvPr>
          <p:cNvSpPr/>
          <p:nvPr/>
        </p:nvSpPr>
        <p:spPr>
          <a:xfrm>
            <a:off x="351351" y="2216026"/>
            <a:ext cx="631199" cy="6311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DC5D5F7-056F-4074-A12D-DA3833DC28C5}"/>
              </a:ext>
            </a:extLst>
          </p:cNvPr>
          <p:cNvSpPr/>
          <p:nvPr/>
        </p:nvSpPr>
        <p:spPr>
          <a:xfrm>
            <a:off x="351351" y="2994829"/>
            <a:ext cx="631199" cy="6311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787CD43-BA4D-4139-962C-4F48BB74EBFD}"/>
              </a:ext>
            </a:extLst>
          </p:cNvPr>
          <p:cNvSpPr/>
          <p:nvPr/>
        </p:nvSpPr>
        <p:spPr>
          <a:xfrm>
            <a:off x="351619" y="3725884"/>
            <a:ext cx="631199" cy="6311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2A10639-5861-44B7-A1B0-8A2A83CE54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979" y="1400484"/>
            <a:ext cx="487530" cy="633788"/>
          </a:xfrm>
          <a:prstGeom prst="ellipse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4748465-F7F2-4CE6-8D0D-0FCCFF46ADA7}"/>
              </a:ext>
            </a:extLst>
          </p:cNvPr>
          <p:cNvSpPr txBox="1"/>
          <p:nvPr/>
        </p:nvSpPr>
        <p:spPr>
          <a:xfrm>
            <a:off x="961484" y="1508205"/>
            <a:ext cx="13438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 with prostate cancer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DC4024-B2EC-4AA2-B257-D0BC8C5572CF}"/>
              </a:ext>
            </a:extLst>
          </p:cNvPr>
          <p:cNvSpPr txBox="1"/>
          <p:nvPr/>
        </p:nvSpPr>
        <p:spPr>
          <a:xfrm>
            <a:off x="961484" y="2277457"/>
            <a:ext cx="13438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≤ 12 weeks since diagnosis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3E6FFC-7AB5-4844-A2D2-B2C8099E23DC}"/>
              </a:ext>
            </a:extLst>
          </p:cNvPr>
          <p:cNvSpPr txBox="1"/>
          <p:nvPr/>
        </p:nvSpPr>
        <p:spPr>
          <a:xfrm>
            <a:off x="961484" y="2943360"/>
            <a:ext cx="13438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metastases on CT and/or bone scan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8FA782-0E11-4A96-AA32-925C6D0F7C49}"/>
              </a:ext>
            </a:extLst>
          </p:cNvPr>
          <p:cNvSpPr txBox="1"/>
          <p:nvPr/>
        </p:nvSpPr>
        <p:spPr>
          <a:xfrm>
            <a:off x="961484" y="3816148"/>
            <a:ext cx="1343822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PSA &gt; 10ng/ml</a:t>
            </a:r>
            <a:b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(pre ADT)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ED792C1-69FA-4AD3-8088-C1BA9C1276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059" y="3809614"/>
            <a:ext cx="574109" cy="502532"/>
          </a:xfrm>
          <a:prstGeom prst="ellipse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7886B2-5416-47D5-8BE5-43CC7BCC03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352" y="2994829"/>
            <a:ext cx="607022" cy="566864"/>
          </a:xfrm>
          <a:prstGeom prst="ellipse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BEAB9A3-6C07-465A-9A3F-5CC65B94237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429" y="2292976"/>
            <a:ext cx="419662" cy="477299"/>
          </a:xfrm>
          <a:prstGeom prst="ellipse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F9B5168-F398-46F9-BE6A-610AE97E67BA}"/>
              </a:ext>
            </a:extLst>
          </p:cNvPr>
          <p:cNvSpPr txBox="1"/>
          <p:nvPr/>
        </p:nvSpPr>
        <p:spPr>
          <a:xfrm>
            <a:off x="2548667" y="1423766"/>
            <a:ext cx="6535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PSMA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735010-5338-47C5-ABF7-ECBC012252FC}"/>
              </a:ext>
            </a:extLst>
          </p:cNvPr>
          <p:cNvSpPr txBox="1"/>
          <p:nvPr/>
        </p:nvSpPr>
        <p:spPr>
          <a:xfrm>
            <a:off x="2491988" y="3695368"/>
            <a:ext cx="8550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central</a:t>
            </a:r>
            <a:b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imaging</a:t>
            </a:r>
            <a:b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review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6E23E1E-0213-4FAD-BBBD-26462C0E23F8}"/>
              </a:ext>
            </a:extLst>
          </p:cNvPr>
          <p:cNvSpPr txBox="1"/>
          <p:nvPr/>
        </p:nvSpPr>
        <p:spPr>
          <a:xfrm>
            <a:off x="5058116" y="2701185"/>
            <a:ext cx="1720700" cy="519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srgbClr val="FAC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1:1 randomisation</a:t>
            </a:r>
            <a:br>
              <a: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srgbClr val="FAC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788" b="1" i="0" u="none" strike="noStrike" kern="1200" cap="none" spc="0" normalizeH="0" baseline="0" noProof="0" dirty="0">
                <a:ln>
                  <a:noFill/>
                </a:ln>
                <a:solidFill>
                  <a:srgbClr val="FAC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stratified by  ● disease volume </a:t>
            </a:r>
            <a:br>
              <a:rPr kumimoji="0" lang="en-AU" sz="788" b="1" i="0" u="none" strike="noStrike" kern="1200" cap="none" spc="0" normalizeH="0" baseline="0" noProof="0" dirty="0">
                <a:ln>
                  <a:noFill/>
                </a:ln>
                <a:solidFill>
                  <a:srgbClr val="FAC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788" b="1" i="0" u="none" strike="noStrike" kern="1200" cap="none" spc="0" normalizeH="0" baseline="0" noProof="0" dirty="0">
                <a:ln>
                  <a:noFill/>
                </a:ln>
                <a:solidFill>
                  <a:srgbClr val="FAC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● duration of ADT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1EA09A-983A-4E6E-B615-7BC29652C0F3}"/>
              </a:ext>
            </a:extLst>
          </p:cNvPr>
          <p:cNvSpPr txBox="1"/>
          <p:nvPr/>
        </p:nvSpPr>
        <p:spPr>
          <a:xfrm>
            <a:off x="4858225" y="1585275"/>
            <a:ext cx="1888854" cy="11657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5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Experimental Rx 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(n=70)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● </a:t>
            </a:r>
            <a:r>
              <a:rPr kumimoji="0" lang="en-AU" sz="9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177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Lu-PSMA-617, 7.5 </a:t>
            </a:r>
            <a:r>
              <a:rPr kumimoji="0" lang="en-A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GBq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 2 cycles</a:t>
            </a:r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● docetaxel 75mg/m</a:t>
            </a:r>
            <a:r>
              <a:rPr kumimoji="0" lang="en-AU" sz="9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 6 cycles</a:t>
            </a:r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B35C7AD-1303-4F08-AFF5-BEF4A18996F1}"/>
              </a:ext>
            </a:extLst>
          </p:cNvPr>
          <p:cNvSpPr txBox="1"/>
          <p:nvPr/>
        </p:nvSpPr>
        <p:spPr>
          <a:xfrm>
            <a:off x="4858225" y="3191897"/>
            <a:ext cx="1888854" cy="9925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5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5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 arm 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(n=70)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● docetaxel </a:t>
            </a:r>
            <a:r>
              <a:rPr kumimoji="0" lang="en-AU" sz="7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75mg/m</a:t>
            </a:r>
            <a:r>
              <a:rPr kumimoji="0" lang="en-AU" sz="75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AU" sz="7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 6 cycles</a:t>
            </a:r>
            <a:endParaRPr kumimoji="0" lang="en-AU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Radioactive icon nuclear symbol uranium reactor Vector Image">
            <a:extLst>
              <a:ext uri="{FF2B5EF4-FFF2-40B4-BE49-F238E27FC236}">
                <a16:creationId xmlns:a16="http://schemas.microsoft.com/office/drawing/2014/main" id="{3EFD7714-2093-49C2-9450-723DDC994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721563" y="1395293"/>
            <a:ext cx="336554" cy="33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v bag icon Royalty Free Vector Image - VectorStock">
            <a:extLst>
              <a:ext uri="{FF2B5EF4-FFF2-40B4-BE49-F238E27FC236}">
                <a16:creationId xmlns:a16="http://schemas.microsoft.com/office/drawing/2014/main" id="{7BC1C4BD-C51C-47F0-9E94-85D437D899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35941" y="3048031"/>
            <a:ext cx="338954" cy="331982"/>
          </a:xfrm>
          <a:prstGeom prst="ellipse">
            <a:avLst/>
          </a:prstGeom>
          <a:solidFill>
            <a:srgbClr val="7030A0"/>
          </a:solidFill>
        </p:spPr>
      </p:pic>
      <p:pic>
        <p:nvPicPr>
          <p:cNvPr id="40" name="Picture 6" descr="Iv bag icon Royalty Free Vector Image - VectorStock">
            <a:extLst>
              <a:ext uri="{FF2B5EF4-FFF2-40B4-BE49-F238E27FC236}">
                <a16:creationId xmlns:a16="http://schemas.microsoft.com/office/drawing/2014/main" id="{F3392027-18B3-4F5E-8EB7-D3E7FA4F89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95161" y="1402192"/>
            <a:ext cx="321359" cy="314750"/>
          </a:xfrm>
          <a:prstGeom prst="ellipse">
            <a:avLst/>
          </a:prstGeom>
          <a:solidFill>
            <a:srgbClr val="7030A0"/>
          </a:solidFill>
        </p:spPr>
      </p:pic>
      <p:sp>
        <p:nvSpPr>
          <p:cNvPr id="39" name="Plus Sign 38">
            <a:extLst>
              <a:ext uri="{FF2B5EF4-FFF2-40B4-BE49-F238E27FC236}">
                <a16:creationId xmlns:a16="http://schemas.microsoft.com/office/drawing/2014/main" id="{B72FD210-54D2-4F56-9987-044CA815409E}"/>
              </a:ext>
            </a:extLst>
          </p:cNvPr>
          <p:cNvSpPr/>
          <p:nvPr/>
        </p:nvSpPr>
        <p:spPr>
          <a:xfrm>
            <a:off x="5058116" y="1508029"/>
            <a:ext cx="131805" cy="141863"/>
          </a:xfrm>
          <a:prstGeom prst="mathPlus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224A02FF-4499-43D5-9E0F-6E4E9C3E4805}"/>
              </a:ext>
            </a:extLst>
          </p:cNvPr>
          <p:cNvSpPr/>
          <p:nvPr/>
        </p:nvSpPr>
        <p:spPr>
          <a:xfrm rot="599967">
            <a:off x="4527689" y="2823727"/>
            <a:ext cx="193876" cy="581628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9" name="152-PSMA">
            <a:hlinkClick r:id="" action="ppaction://media"/>
            <a:extLst>
              <a:ext uri="{FF2B5EF4-FFF2-40B4-BE49-F238E27FC236}">
                <a16:creationId xmlns:a16="http://schemas.microsoft.com/office/drawing/2014/main" id="{68C7FB2B-F7EC-4A0A-9DDB-F9F1DC50F6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26037" t="17477" r="24091" b="18198"/>
          <a:stretch>
            <a:fillRect/>
          </a:stretch>
        </p:blipFill>
        <p:spPr>
          <a:xfrm>
            <a:off x="3243215" y="1733257"/>
            <a:ext cx="406674" cy="1037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152-FDG 052">
            <a:hlinkClick r:id="" action="ppaction://media"/>
            <a:extLst>
              <a:ext uri="{FF2B5EF4-FFF2-40B4-BE49-F238E27FC236}">
                <a16:creationId xmlns:a16="http://schemas.microsoft.com/office/drawing/2014/main" id="{088F0431-0C9D-4A06-95D3-E5DED9681B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24461" t="19279" r="26951" b="19099"/>
          <a:stretch/>
        </p:blipFill>
        <p:spPr>
          <a:xfrm>
            <a:off x="3910447" y="1741158"/>
            <a:ext cx="406674" cy="1019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BDF5CE29-5A5D-4634-8317-5A6288E37715}"/>
              </a:ext>
            </a:extLst>
          </p:cNvPr>
          <p:cNvSpPr/>
          <p:nvPr/>
        </p:nvSpPr>
        <p:spPr>
          <a:xfrm>
            <a:off x="2515875" y="1395293"/>
            <a:ext cx="631199" cy="6311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48CF5CE9-1BA4-4647-BF87-0FA4F26CC6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876" y="1395294"/>
            <a:ext cx="607022" cy="566864"/>
          </a:xfrm>
          <a:prstGeom prst="ellipse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47EBFA12-377B-4484-B935-EAAD9439494E}"/>
              </a:ext>
            </a:extLst>
          </p:cNvPr>
          <p:cNvSpPr txBox="1"/>
          <p:nvPr/>
        </p:nvSpPr>
        <p:spPr>
          <a:xfrm>
            <a:off x="3146180" y="1423766"/>
            <a:ext cx="6535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PSMA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145E79E-C2EC-4772-8B5A-E7CFFB7B482B}"/>
              </a:ext>
            </a:extLst>
          </p:cNvPr>
          <p:cNvSpPr txBox="1"/>
          <p:nvPr/>
        </p:nvSpPr>
        <p:spPr>
          <a:xfrm>
            <a:off x="3772190" y="1423766"/>
            <a:ext cx="6535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FDG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3F13C77-23D7-4C69-BE75-402B2C787F5A}"/>
              </a:ext>
            </a:extLst>
          </p:cNvPr>
          <p:cNvSpPr txBox="1"/>
          <p:nvPr/>
        </p:nvSpPr>
        <p:spPr>
          <a:xfrm>
            <a:off x="2481825" y="2009309"/>
            <a:ext cx="6974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PET scans x 2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77ECCE3-12A5-4392-88ED-901B90398E06}"/>
              </a:ext>
            </a:extLst>
          </p:cNvPr>
          <p:cNvSpPr/>
          <p:nvPr/>
        </p:nvSpPr>
        <p:spPr>
          <a:xfrm>
            <a:off x="2515875" y="3074029"/>
            <a:ext cx="631199" cy="6311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6A037A8-F884-40A3-91D0-6234EE04FD68}"/>
              </a:ext>
            </a:extLst>
          </p:cNvPr>
          <p:cNvSpPr txBox="1"/>
          <p:nvPr/>
        </p:nvSpPr>
        <p:spPr>
          <a:xfrm>
            <a:off x="3115876" y="3012102"/>
            <a:ext cx="1498535" cy="101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9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PSMA PET: 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9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●high tumour uptake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9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●high volume disease</a:t>
            </a:r>
            <a:br>
              <a:rPr kumimoji="0" lang="en-AU" sz="99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en-AU" sz="99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99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FDG PET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9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● most disease PSMA+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7CE4EFF-D268-4F96-8443-5752B1FC85A5}"/>
              </a:ext>
            </a:extLst>
          </p:cNvPr>
          <p:cNvCxnSpPr>
            <a:cxnSpLocks/>
          </p:cNvCxnSpPr>
          <p:nvPr/>
        </p:nvCxnSpPr>
        <p:spPr>
          <a:xfrm>
            <a:off x="5013458" y="2448948"/>
            <a:ext cx="2070929" cy="0"/>
          </a:xfrm>
          <a:prstGeom prst="line">
            <a:avLst/>
          </a:prstGeom>
          <a:ln w="19050">
            <a:solidFill>
              <a:srgbClr val="C00000"/>
            </a:solidFill>
            <a:tailEnd type="stealth" w="lg" len="lg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37E295A-AEF0-4CBD-AC8D-92DA686216FF}"/>
              </a:ext>
            </a:extLst>
          </p:cNvPr>
          <p:cNvGrpSpPr/>
          <p:nvPr/>
        </p:nvGrpSpPr>
        <p:grpSpPr>
          <a:xfrm>
            <a:off x="5074895" y="2474553"/>
            <a:ext cx="1585272" cy="238969"/>
            <a:chOff x="4555295" y="2352096"/>
            <a:chExt cx="843515" cy="187846"/>
          </a:xfrm>
        </p:grpSpPr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A6F4D29-FCA1-471C-B62B-23A464093B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55295" y="2352096"/>
              <a:ext cx="0" cy="184864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none" w="lg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C961EEF2-95DF-4A13-B69E-6A07D707D7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41223" y="2352096"/>
              <a:ext cx="0" cy="184864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none" w="lg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C5C0A045-62A9-49A4-8336-023021A4B0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22729" y="2355078"/>
              <a:ext cx="0" cy="184864"/>
            </a:xfrm>
            <a:prstGeom prst="straightConnector1">
              <a:avLst/>
            </a:prstGeom>
            <a:ln w="19050">
              <a:solidFill>
                <a:schemeClr val="accent4"/>
              </a:solidFill>
              <a:headEnd type="none" w="lg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A6735171-54B2-4F84-A07C-7731BE119C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23478" y="2352096"/>
              <a:ext cx="0" cy="184864"/>
            </a:xfrm>
            <a:prstGeom prst="straightConnector1">
              <a:avLst/>
            </a:prstGeom>
            <a:ln w="19050">
              <a:solidFill>
                <a:schemeClr val="accent4"/>
              </a:solidFill>
              <a:headEnd type="none" w="lg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2B9295F2-DA59-48F6-B755-71CB0297AE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18851" y="2354892"/>
              <a:ext cx="0" cy="184864"/>
            </a:xfrm>
            <a:prstGeom prst="straightConnector1">
              <a:avLst/>
            </a:prstGeom>
            <a:ln w="19050">
              <a:solidFill>
                <a:schemeClr val="accent4"/>
              </a:solidFill>
              <a:headEnd type="none" w="lg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BA3BE76F-BE68-4CA3-9251-C7C3368C19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14225" y="2352096"/>
              <a:ext cx="0" cy="184864"/>
            </a:xfrm>
            <a:prstGeom prst="straightConnector1">
              <a:avLst/>
            </a:prstGeom>
            <a:ln w="19050">
              <a:solidFill>
                <a:schemeClr val="accent4"/>
              </a:solidFill>
              <a:headEnd type="none" w="lg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1B2304B7-E5FF-481A-A44A-3E9309E351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6517" y="2352096"/>
              <a:ext cx="0" cy="184864"/>
            </a:xfrm>
            <a:prstGeom prst="straightConnector1">
              <a:avLst/>
            </a:prstGeom>
            <a:ln w="19050">
              <a:solidFill>
                <a:schemeClr val="accent4"/>
              </a:solidFill>
              <a:headEnd type="none" w="lg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68F1AD08-2378-4230-AFA8-C71C51AAB4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8810" y="2352096"/>
              <a:ext cx="0" cy="184864"/>
            </a:xfrm>
            <a:prstGeom prst="straightConnector1">
              <a:avLst/>
            </a:prstGeom>
            <a:ln w="19050">
              <a:solidFill>
                <a:schemeClr val="accent4"/>
              </a:solidFill>
              <a:headEnd type="none" w="lg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1C6CA72-4E56-4D6D-B1E8-6C7285C67CCE}"/>
              </a:ext>
            </a:extLst>
          </p:cNvPr>
          <p:cNvCxnSpPr>
            <a:cxnSpLocks/>
          </p:cNvCxnSpPr>
          <p:nvPr/>
        </p:nvCxnSpPr>
        <p:spPr>
          <a:xfrm>
            <a:off x="5013458" y="3875687"/>
            <a:ext cx="2070929" cy="0"/>
          </a:xfrm>
          <a:prstGeom prst="line">
            <a:avLst/>
          </a:prstGeom>
          <a:ln w="19050">
            <a:solidFill>
              <a:srgbClr val="C00000"/>
            </a:solidFill>
            <a:tailEnd type="stealth" w="lg" len="lg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3ACD2CF3-97DB-4BDF-8C7D-C620FD7770D7}"/>
              </a:ext>
            </a:extLst>
          </p:cNvPr>
          <p:cNvCxnSpPr>
            <a:cxnSpLocks/>
          </p:cNvCxnSpPr>
          <p:nvPr/>
        </p:nvCxnSpPr>
        <p:spPr>
          <a:xfrm flipV="1">
            <a:off x="5080655" y="3905086"/>
            <a:ext cx="0" cy="235175"/>
          </a:xfrm>
          <a:prstGeom prst="straightConnector1">
            <a:avLst/>
          </a:prstGeom>
          <a:ln w="19050">
            <a:solidFill>
              <a:schemeClr val="accent4"/>
            </a:solidFill>
            <a:headEnd type="none" w="lg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2B4630D6-C612-4E30-B2E3-AAF07F595E0E}"/>
              </a:ext>
            </a:extLst>
          </p:cNvPr>
          <p:cNvCxnSpPr>
            <a:cxnSpLocks/>
          </p:cNvCxnSpPr>
          <p:nvPr/>
        </p:nvCxnSpPr>
        <p:spPr>
          <a:xfrm flipV="1">
            <a:off x="5269999" y="3901291"/>
            <a:ext cx="0" cy="235175"/>
          </a:xfrm>
          <a:prstGeom prst="straightConnector1">
            <a:avLst/>
          </a:prstGeom>
          <a:ln w="19050">
            <a:solidFill>
              <a:schemeClr val="accent4"/>
            </a:solidFill>
            <a:headEnd type="none" w="lg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5492377E-75A9-4DAC-A8A5-4E8BC64495BB}"/>
              </a:ext>
            </a:extLst>
          </p:cNvPr>
          <p:cNvCxnSpPr>
            <a:cxnSpLocks/>
          </p:cNvCxnSpPr>
          <p:nvPr/>
        </p:nvCxnSpPr>
        <p:spPr>
          <a:xfrm flipV="1">
            <a:off x="5449240" y="3904849"/>
            <a:ext cx="0" cy="235175"/>
          </a:xfrm>
          <a:prstGeom prst="straightConnector1">
            <a:avLst/>
          </a:prstGeom>
          <a:ln w="19050">
            <a:solidFill>
              <a:schemeClr val="accent4"/>
            </a:solidFill>
            <a:headEnd type="none" w="lg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7957B56F-6502-4CE7-A77C-352D78E06022}"/>
              </a:ext>
            </a:extLst>
          </p:cNvPr>
          <p:cNvCxnSpPr>
            <a:cxnSpLocks/>
          </p:cNvCxnSpPr>
          <p:nvPr/>
        </p:nvCxnSpPr>
        <p:spPr>
          <a:xfrm flipV="1">
            <a:off x="5628482" y="3901291"/>
            <a:ext cx="0" cy="235175"/>
          </a:xfrm>
          <a:prstGeom prst="straightConnector1">
            <a:avLst/>
          </a:prstGeom>
          <a:ln w="19050">
            <a:solidFill>
              <a:schemeClr val="accent4"/>
            </a:solidFill>
            <a:headEnd type="none" w="lg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F78A30F-EA18-4F35-87A3-B35D2C732020}"/>
              </a:ext>
            </a:extLst>
          </p:cNvPr>
          <p:cNvCxnSpPr>
            <a:cxnSpLocks/>
          </p:cNvCxnSpPr>
          <p:nvPr/>
        </p:nvCxnSpPr>
        <p:spPr>
          <a:xfrm flipV="1">
            <a:off x="5801933" y="3901291"/>
            <a:ext cx="0" cy="235175"/>
          </a:xfrm>
          <a:prstGeom prst="straightConnector1">
            <a:avLst/>
          </a:prstGeom>
          <a:ln w="19050">
            <a:solidFill>
              <a:schemeClr val="accent4"/>
            </a:solidFill>
            <a:headEnd type="none" w="lg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39E7B70A-E8B2-4D1B-B590-55592BA29F69}"/>
              </a:ext>
            </a:extLst>
          </p:cNvPr>
          <p:cNvCxnSpPr>
            <a:cxnSpLocks/>
          </p:cNvCxnSpPr>
          <p:nvPr/>
        </p:nvCxnSpPr>
        <p:spPr>
          <a:xfrm flipV="1">
            <a:off x="5975384" y="3901291"/>
            <a:ext cx="0" cy="235175"/>
          </a:xfrm>
          <a:prstGeom prst="straightConnector1">
            <a:avLst/>
          </a:prstGeom>
          <a:ln w="19050">
            <a:solidFill>
              <a:schemeClr val="accent4"/>
            </a:solidFill>
            <a:headEnd type="none" w="lg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9440ECAD-16BA-4857-B882-F9C7FDE25299}"/>
              </a:ext>
            </a:extLst>
          </p:cNvPr>
          <p:cNvSpPr txBox="1"/>
          <p:nvPr/>
        </p:nvSpPr>
        <p:spPr>
          <a:xfrm>
            <a:off x="4818343" y="4196729"/>
            <a:ext cx="17207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1" i="0" u="none" strike="noStrike" kern="1200" cap="none" spc="0" normalizeH="0" baseline="0" noProof="0" dirty="0">
                <a:ln>
                  <a:noFill/>
                </a:ln>
                <a:solidFill>
                  <a:srgbClr val="FAC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ADT given in both arms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0E3A1BD-4183-4F30-A01A-3F13B3A1A925}"/>
              </a:ext>
            </a:extLst>
          </p:cNvPr>
          <p:cNvSpPr txBox="1"/>
          <p:nvPr/>
        </p:nvSpPr>
        <p:spPr>
          <a:xfrm>
            <a:off x="7172825" y="2101467"/>
            <a:ext cx="1864030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Primary:</a:t>
            </a:r>
            <a:br>
              <a:rPr kumimoji="0" lang="en-A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Undetectable PSA </a:t>
            </a:r>
            <a:b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12 months</a:t>
            </a:r>
            <a:endParaRPr kumimoji="0" lang="en-AU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F750F36-5CD9-4D29-82BB-A641AB6C2825}"/>
              </a:ext>
            </a:extLst>
          </p:cNvPr>
          <p:cNvSpPr txBox="1"/>
          <p:nvPr/>
        </p:nvSpPr>
        <p:spPr>
          <a:xfrm>
            <a:off x="7172825" y="2831650"/>
            <a:ext cx="1841823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Secondary:</a:t>
            </a:r>
            <a:br>
              <a:rPr kumimoji="0" lang="en-A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788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● </a:t>
            </a:r>
            <a:r>
              <a:rPr kumimoji="0" lang="en-AU" sz="78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safety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● 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 to</a:t>
            </a:r>
            <a:b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● 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castration resistance</a:t>
            </a:r>
            <a:b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● 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PSA progression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● 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radiologic progression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● 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early PSMA PET response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● 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health-related QoL and pain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● 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overall survival</a:t>
            </a:r>
            <a:endParaRPr kumimoji="0" lang="en-AU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1AD81903-D057-4EBD-964A-91928D70AF49}"/>
              </a:ext>
            </a:extLst>
          </p:cNvPr>
          <p:cNvGrpSpPr/>
          <p:nvPr/>
        </p:nvGrpSpPr>
        <p:grpSpPr>
          <a:xfrm>
            <a:off x="7037950" y="1377791"/>
            <a:ext cx="1808948" cy="755815"/>
            <a:chOff x="5893242" y="1545993"/>
            <a:chExt cx="1421958" cy="594123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41736BA-C0F5-406C-9C91-0CDA5A4C2EB2}"/>
                </a:ext>
              </a:extLst>
            </p:cNvPr>
            <p:cNvSpPr/>
            <p:nvPr/>
          </p:nvSpPr>
          <p:spPr>
            <a:xfrm>
              <a:off x="6119446" y="1672046"/>
              <a:ext cx="1014884" cy="367769"/>
            </a:xfrm>
            <a:custGeom>
              <a:avLst/>
              <a:gdLst>
                <a:gd name="connsiteX0" fmla="*/ 0 w 1014884"/>
                <a:gd name="connsiteY0" fmla="*/ 0 h 367769"/>
                <a:gd name="connsiteX1" fmla="*/ 369779 w 1014884"/>
                <a:gd name="connsiteY1" fmla="*/ 90435 h 367769"/>
                <a:gd name="connsiteX2" fmla="*/ 532563 w 1014884"/>
                <a:gd name="connsiteY2" fmla="*/ 283363 h 367769"/>
                <a:gd name="connsiteX3" fmla="*/ 809897 w 1014884"/>
                <a:gd name="connsiteY3" fmla="*/ 349682 h 367769"/>
                <a:gd name="connsiteX4" fmla="*/ 1014884 w 1014884"/>
                <a:gd name="connsiteY4" fmla="*/ 367769 h 367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4884" h="367769">
                  <a:moveTo>
                    <a:pt x="0" y="0"/>
                  </a:moveTo>
                  <a:cubicBezTo>
                    <a:pt x="140509" y="21604"/>
                    <a:pt x="281019" y="43208"/>
                    <a:pt x="369779" y="90435"/>
                  </a:cubicBezTo>
                  <a:cubicBezTo>
                    <a:pt x="458539" y="137662"/>
                    <a:pt x="459210" y="240155"/>
                    <a:pt x="532563" y="283363"/>
                  </a:cubicBezTo>
                  <a:cubicBezTo>
                    <a:pt x="605916" y="326571"/>
                    <a:pt x="729510" y="335614"/>
                    <a:pt x="809897" y="349682"/>
                  </a:cubicBezTo>
                  <a:cubicBezTo>
                    <a:pt x="890284" y="363750"/>
                    <a:pt x="952584" y="365759"/>
                    <a:pt x="1014884" y="367769"/>
                  </a:cubicBezTo>
                </a:path>
              </a:pathLst>
            </a:custGeom>
            <a:ln>
              <a:solidFill>
                <a:srgbClr val="00B05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0130BE6-19EC-4C3A-BD27-E98BD07FAAB5}"/>
                </a:ext>
              </a:extLst>
            </p:cNvPr>
            <p:cNvSpPr/>
            <p:nvPr/>
          </p:nvSpPr>
          <p:spPr>
            <a:xfrm>
              <a:off x="6119446" y="1680084"/>
              <a:ext cx="1028951" cy="254151"/>
            </a:xfrm>
            <a:custGeom>
              <a:avLst/>
              <a:gdLst>
                <a:gd name="connsiteX0" fmla="*/ 0 w 1028951"/>
                <a:gd name="connsiteY0" fmla="*/ 0 h 254151"/>
                <a:gd name="connsiteX1" fmla="*/ 229103 w 1028951"/>
                <a:gd name="connsiteY1" fmla="*/ 34165 h 254151"/>
                <a:gd name="connsiteX2" fmla="*/ 393896 w 1028951"/>
                <a:gd name="connsiteY2" fmla="*/ 188909 h 254151"/>
                <a:gd name="connsiteX3" fmla="*/ 564718 w 1028951"/>
                <a:gd name="connsiteY3" fmla="*/ 251209 h 254151"/>
                <a:gd name="connsiteX4" fmla="*/ 809897 w 1028951"/>
                <a:gd name="connsiteY4" fmla="*/ 229103 h 254151"/>
                <a:gd name="connsiteX5" fmla="*/ 1028951 w 1028951"/>
                <a:gd name="connsiteY5" fmla="*/ 100484 h 254151"/>
                <a:gd name="connsiteX6" fmla="*/ 1028951 w 1028951"/>
                <a:gd name="connsiteY6" fmla="*/ 100484 h 254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8951" h="254151">
                  <a:moveTo>
                    <a:pt x="0" y="0"/>
                  </a:moveTo>
                  <a:cubicBezTo>
                    <a:pt x="81727" y="1340"/>
                    <a:pt x="163454" y="2680"/>
                    <a:pt x="229103" y="34165"/>
                  </a:cubicBezTo>
                  <a:cubicBezTo>
                    <a:pt x="294752" y="65650"/>
                    <a:pt x="337960" y="152735"/>
                    <a:pt x="393896" y="188909"/>
                  </a:cubicBezTo>
                  <a:cubicBezTo>
                    <a:pt x="449832" y="225083"/>
                    <a:pt x="495384" y="244510"/>
                    <a:pt x="564718" y="251209"/>
                  </a:cubicBezTo>
                  <a:cubicBezTo>
                    <a:pt x="634052" y="257908"/>
                    <a:pt x="732525" y="254224"/>
                    <a:pt x="809897" y="229103"/>
                  </a:cubicBezTo>
                  <a:cubicBezTo>
                    <a:pt x="887269" y="203982"/>
                    <a:pt x="1028951" y="100484"/>
                    <a:pt x="1028951" y="100484"/>
                  </a:cubicBezTo>
                  <a:lnTo>
                    <a:pt x="1028951" y="100484"/>
                  </a:ln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EFA1CEE-DFBB-4246-83BD-0ADE36141FA0}"/>
                </a:ext>
              </a:extLst>
            </p:cNvPr>
            <p:cNvCxnSpPr>
              <a:cxnSpLocks/>
            </p:cNvCxnSpPr>
            <p:nvPr/>
          </p:nvCxnSpPr>
          <p:spPr>
            <a:xfrm>
              <a:off x="6083118" y="1563029"/>
              <a:ext cx="0" cy="48229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3ECE28D-89D1-45B2-864D-8DAA6A9AAB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79944" y="2040922"/>
              <a:ext cx="1235256" cy="3306"/>
            </a:xfrm>
            <a:prstGeom prst="line">
              <a:avLst/>
            </a:prstGeom>
            <a:ln w="12700">
              <a:solidFill>
                <a:schemeClr val="bg1"/>
              </a:solidFill>
              <a:headEnd type="stealt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545ABAC-DC95-444C-8014-56C3B0FDBE4C}"/>
                </a:ext>
              </a:extLst>
            </p:cNvPr>
            <p:cNvCxnSpPr>
              <a:cxnSpLocks/>
            </p:cNvCxnSpPr>
            <p:nvPr/>
          </p:nvCxnSpPr>
          <p:spPr>
            <a:xfrm>
              <a:off x="7086600" y="1563029"/>
              <a:ext cx="0" cy="482290"/>
            </a:xfrm>
            <a:prstGeom prst="line">
              <a:avLst/>
            </a:prstGeom>
            <a:ln w="12700">
              <a:solidFill>
                <a:schemeClr val="bg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64CA9BA-C75C-48B1-A0FC-C1F4C0DF703A}"/>
                </a:ext>
              </a:extLst>
            </p:cNvPr>
            <p:cNvSpPr txBox="1"/>
            <p:nvPr/>
          </p:nvSpPr>
          <p:spPr>
            <a:xfrm>
              <a:off x="5893242" y="1563029"/>
              <a:ext cx="217740" cy="48229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PSA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1704B9E-016D-41A8-A1F4-BF6B810A35D6}"/>
                </a:ext>
              </a:extLst>
            </p:cNvPr>
            <p:cNvSpPr txBox="1"/>
            <p:nvPr/>
          </p:nvSpPr>
          <p:spPr>
            <a:xfrm>
              <a:off x="6535484" y="1994956"/>
              <a:ext cx="357184" cy="1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time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9F5897D9-F631-49B4-BCB0-4713F8D27D22}"/>
                </a:ext>
              </a:extLst>
            </p:cNvPr>
            <p:cNvSpPr txBox="1"/>
            <p:nvPr/>
          </p:nvSpPr>
          <p:spPr>
            <a:xfrm>
              <a:off x="6670675" y="1545993"/>
              <a:ext cx="479124" cy="1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 months</a:t>
              </a:r>
            </a:p>
          </p:txBody>
        </p:sp>
      </p:grpSp>
      <p:pic>
        <p:nvPicPr>
          <p:cNvPr id="1029" name="Picture 1028">
            <a:extLst>
              <a:ext uri="{FF2B5EF4-FFF2-40B4-BE49-F238E27FC236}">
                <a16:creationId xmlns:a16="http://schemas.microsoft.com/office/drawing/2014/main" id="{7B4BAF8E-B58D-4433-92C5-0BC9A85DE67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3135" y="3080844"/>
            <a:ext cx="418017" cy="617569"/>
          </a:xfrm>
          <a:prstGeom prst="ellipse">
            <a:avLst/>
          </a:prstGeom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88F0AB02-39B7-4D71-9CED-F300DFD4351E}"/>
              </a:ext>
            </a:extLst>
          </p:cNvPr>
          <p:cNvSpPr/>
          <p:nvPr/>
        </p:nvSpPr>
        <p:spPr>
          <a:xfrm>
            <a:off x="145265" y="249767"/>
            <a:ext cx="8918301" cy="5074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#UpFrontPSMA: Using PSMA </a:t>
            </a:r>
            <a:r>
              <a:rPr kumimoji="0" lang="en-A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Theranostics</a:t>
            </a: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“First Line” rather than “Last Line”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6EDA6C7F-9ED1-4749-9653-073EE149C153}"/>
              </a:ext>
            </a:extLst>
          </p:cNvPr>
          <p:cNvSpPr/>
          <p:nvPr/>
        </p:nvSpPr>
        <p:spPr>
          <a:xfrm>
            <a:off x="146198" y="-20922"/>
            <a:ext cx="61206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clinicaltrials.gov: NCT04343885</a:t>
            </a:r>
          </a:p>
        </p:txBody>
      </p:sp>
      <p:pic>
        <p:nvPicPr>
          <p:cNvPr id="90" name="Picture 2" descr="Image result for funded by movember">
            <a:extLst>
              <a:ext uri="{FF2B5EF4-FFF2-40B4-BE49-F238E27FC236}">
                <a16:creationId xmlns:a16="http://schemas.microsoft.com/office/drawing/2014/main" id="{D01E0B10-4DCE-48FE-A78A-0D32C3BCB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729" y="4492501"/>
            <a:ext cx="601677" cy="60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4" descr="KCRP Strategic Plan">
            <a:extLst>
              <a:ext uri="{FF2B5EF4-FFF2-40B4-BE49-F238E27FC236}">
                <a16:creationId xmlns:a16="http://schemas.microsoft.com/office/drawing/2014/main" id="{4A518CE1-87D7-4493-92D7-39CCD0AD4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3613" y="4517552"/>
            <a:ext cx="1680818" cy="49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10" descr="MRFF logo">
            <a:extLst>
              <a:ext uri="{FF2B5EF4-FFF2-40B4-BE49-F238E27FC236}">
                <a16:creationId xmlns:a16="http://schemas.microsoft.com/office/drawing/2014/main" id="{08327E56-90CE-444C-A69D-D8951A895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4509518"/>
            <a:ext cx="1826626" cy="47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 descr="Image result for a/prof arun azad">
            <a:extLst>
              <a:ext uri="{FF2B5EF4-FFF2-40B4-BE49-F238E27FC236}">
                <a16:creationId xmlns:a16="http://schemas.microsoft.com/office/drawing/2014/main" id="{F4110EC9-A062-4999-8CC6-10061B4F4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71645" y="4509518"/>
            <a:ext cx="706826" cy="58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C01701D7-AD51-492B-9089-D24427EED1F4}"/>
              </a:ext>
            </a:extLst>
          </p:cNvPr>
          <p:cNvSpPr txBox="1"/>
          <p:nvPr/>
        </p:nvSpPr>
        <p:spPr>
          <a:xfrm>
            <a:off x="1591801" y="4541133"/>
            <a:ext cx="229274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  <a:sym typeface="Arial"/>
              </a:rPr>
              <a:t>Prostate Cancer Research Alliance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  <a:sym typeface="Arial"/>
              </a:rPr>
              <a:t>PI: A/Prof Arun Azad (Med </a:t>
            </a:r>
            <a:r>
              <a:rPr kumimoji="0" lang="en-AU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  <a:sym typeface="Arial"/>
              </a:rPr>
              <a:t>Onc</a:t>
            </a:r>
            <a:r>
              <a:rPr kumimoji="0" lang="en-AU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  <a:sym typeface="Arial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AU" sz="1050" kern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  <a:sym typeface="Arial"/>
              </a:rPr>
              <a:t>     Prof Michael Hofman (Nuc Med)</a:t>
            </a:r>
            <a:endParaRPr kumimoji="0" lang="en-AU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98" name="Picture 97" descr="History | Advanced Accelerator Applications">
            <a:extLst>
              <a:ext uri="{FF2B5EF4-FFF2-40B4-BE49-F238E27FC236}">
                <a16:creationId xmlns:a16="http://schemas.microsoft.com/office/drawing/2014/main" id="{89F277A8-65E8-489E-9E20-88ED580AD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3929" y="4630796"/>
            <a:ext cx="1362709" cy="2672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ANZUP - Australian and New Zealand Urogenital and Prostate Cancer Trials Group">
            <a:extLst>
              <a:ext uri="{FF2B5EF4-FFF2-40B4-BE49-F238E27FC236}">
                <a16:creationId xmlns:a16="http://schemas.microsoft.com/office/drawing/2014/main" id="{4A481C4B-32FA-474B-A17E-3F638B197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7841" y="261437"/>
            <a:ext cx="835557" cy="47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85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8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153871-7791-40B9-BD4A-4CB4E7C83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62E9F-B0C8-410F-BFCF-48564229EBC4}" type="slidenum">
              <a:rPr kumimoji="0" lang="en-AU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AU" sz="10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26523E-9C67-4DB5-BEB2-10D03CA260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50" y="96423"/>
            <a:ext cx="6425850" cy="24753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C558AE-B09B-418B-87C1-2114581E27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50" y="48387"/>
            <a:ext cx="3451050" cy="5133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514E7E-41B4-4E92-B950-69A5024DF9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50" y="2811220"/>
            <a:ext cx="4132690" cy="192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78052"/>
      </p:ext>
    </p:extLst>
  </p:cSld>
  <p:clrMapOvr>
    <a:masterClrMapping/>
  </p:clrMapOvr>
  <p:transition spd="med" advClick="0" advTm="6000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4BA3ABC-7069-41AB-9C3B-C304ADA34F51}"/>
              </a:ext>
            </a:extLst>
          </p:cNvPr>
          <p:cNvSpPr/>
          <p:nvPr/>
        </p:nvSpPr>
        <p:spPr>
          <a:xfrm>
            <a:off x="155599" y="111356"/>
            <a:ext cx="2218221" cy="3664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618C1A-8573-4D64-B932-0B0733335D0B}"/>
              </a:ext>
            </a:extLst>
          </p:cNvPr>
          <p:cNvSpPr/>
          <p:nvPr/>
        </p:nvSpPr>
        <p:spPr>
          <a:xfrm>
            <a:off x="2351567" y="114868"/>
            <a:ext cx="2218221" cy="367128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AA02AB-4A2C-4900-A8E2-03B944D3B433}"/>
              </a:ext>
            </a:extLst>
          </p:cNvPr>
          <p:cNvSpPr/>
          <p:nvPr/>
        </p:nvSpPr>
        <p:spPr>
          <a:xfrm>
            <a:off x="4571564" y="111356"/>
            <a:ext cx="2218221" cy="367830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DED959-BDF6-49AA-A6BD-B5E14D5AAD3C}"/>
              </a:ext>
            </a:extLst>
          </p:cNvPr>
          <p:cNvSpPr/>
          <p:nvPr/>
        </p:nvSpPr>
        <p:spPr>
          <a:xfrm>
            <a:off x="6789785" y="111355"/>
            <a:ext cx="2218221" cy="367479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F393A3-EB71-4D05-8FDA-477F9F590C1F}"/>
              </a:ext>
            </a:extLst>
          </p:cNvPr>
          <p:cNvSpPr txBox="1"/>
          <p:nvPr/>
        </p:nvSpPr>
        <p:spPr>
          <a:xfrm>
            <a:off x="314817" y="254709"/>
            <a:ext cx="1832443" cy="338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Participants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84DC1F-0871-4492-983E-ECED7517E107}"/>
              </a:ext>
            </a:extLst>
          </p:cNvPr>
          <p:cNvSpPr txBox="1"/>
          <p:nvPr/>
        </p:nvSpPr>
        <p:spPr>
          <a:xfrm>
            <a:off x="2533038" y="254709"/>
            <a:ext cx="1832443" cy="338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Lu-PSMA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5CE231-1864-4698-8833-9EAAA0CA2972}"/>
              </a:ext>
            </a:extLst>
          </p:cNvPr>
          <p:cNvSpPr txBox="1"/>
          <p:nvPr/>
        </p:nvSpPr>
        <p:spPr>
          <a:xfrm>
            <a:off x="4784401" y="254709"/>
            <a:ext cx="1832443" cy="338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Surgery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3E7180-4490-4813-8DE5-ECD9A0582319}"/>
              </a:ext>
            </a:extLst>
          </p:cNvPr>
          <p:cNvSpPr txBox="1"/>
          <p:nvPr/>
        </p:nvSpPr>
        <p:spPr>
          <a:xfrm>
            <a:off x="7017573" y="254709"/>
            <a:ext cx="1832443" cy="338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Endpoints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E8A2B53-C552-422F-88D0-71724EFCBD69}"/>
              </a:ext>
            </a:extLst>
          </p:cNvPr>
          <p:cNvSpPr/>
          <p:nvPr/>
        </p:nvSpPr>
        <p:spPr>
          <a:xfrm>
            <a:off x="280972" y="1521146"/>
            <a:ext cx="627985" cy="6279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787CD43-BA4D-4139-962C-4F48BB74EBFD}"/>
              </a:ext>
            </a:extLst>
          </p:cNvPr>
          <p:cNvSpPr/>
          <p:nvPr/>
        </p:nvSpPr>
        <p:spPr>
          <a:xfrm>
            <a:off x="280972" y="3047698"/>
            <a:ext cx="627985" cy="6279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2A10639-5861-44B7-A1B0-8A2A83CE54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544" y="1527200"/>
            <a:ext cx="485047" cy="630560"/>
          </a:xfrm>
          <a:prstGeom prst="ellipse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4748465-F7F2-4CE6-8D0D-0FCCFF46ADA7}"/>
              </a:ext>
            </a:extLst>
          </p:cNvPr>
          <p:cNvSpPr txBox="1"/>
          <p:nvPr/>
        </p:nvSpPr>
        <p:spPr>
          <a:xfrm>
            <a:off x="917457" y="857889"/>
            <a:ext cx="133697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biopsy proven prostate cancer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8FA782-0E11-4A96-AA32-925C6D0F7C49}"/>
              </a:ext>
            </a:extLst>
          </p:cNvPr>
          <p:cNvSpPr txBox="1"/>
          <p:nvPr/>
        </p:nvSpPr>
        <p:spPr>
          <a:xfrm>
            <a:off x="907548" y="3097868"/>
            <a:ext cx="1454195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PSMA PET: high uptake</a:t>
            </a:r>
            <a:b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</a:br>
            <a:r>
              <a:rPr kumimoji="0" lang="en-A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SUVmax</a:t>
            </a: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&gt;20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1EA09A-983A-4E6E-B615-7BC29652C0F3}"/>
              </a:ext>
            </a:extLst>
          </p:cNvPr>
          <p:cNvSpPr txBox="1"/>
          <p:nvPr/>
        </p:nvSpPr>
        <p:spPr>
          <a:xfrm>
            <a:off x="2493233" y="1527853"/>
            <a:ext cx="1879235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 </a:t>
            </a:r>
            <a:r>
              <a:rPr kumimoji="0" lang="en-A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GBq</a:t>
            </a: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AU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177</a:t>
            </a: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Lu-PSMA-617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 men</a:t>
            </a:r>
          </a:p>
          <a:p>
            <a:pPr marL="171446" marR="0" lvl="0" indent="-171446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1-10: 1 cycle </a:t>
            </a:r>
          </a:p>
          <a:p>
            <a:pPr marL="171446" marR="0" lvl="0" indent="-171446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11-20: 2 cycles, </a:t>
            </a:r>
            <a:b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</a:b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          6 weekly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B35C7AD-1303-4F08-AFF5-BEF4A18996F1}"/>
              </a:ext>
            </a:extLst>
          </p:cNvPr>
          <p:cNvSpPr txBox="1"/>
          <p:nvPr/>
        </p:nvSpPr>
        <p:spPr>
          <a:xfrm>
            <a:off x="4715085" y="1542819"/>
            <a:ext cx="1908961" cy="11695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Prostatectomy </a:t>
            </a:r>
            <a:endParaRPr kumimoji="0" lang="en-A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Pelvic nodal dissection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028" name="Picture 4" descr="Radioactive icon nuclear symbol uranium reactor Vector Image">
            <a:extLst>
              <a:ext uri="{FF2B5EF4-FFF2-40B4-BE49-F238E27FC236}">
                <a16:creationId xmlns:a16="http://schemas.microsoft.com/office/drawing/2014/main" id="{3EFD7714-2093-49C2-9450-723DDC994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728970" y="1123643"/>
            <a:ext cx="453743" cy="47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00E3A1BD-4183-4F30-A01A-3F13B3A1A925}"/>
              </a:ext>
            </a:extLst>
          </p:cNvPr>
          <p:cNvSpPr txBox="1"/>
          <p:nvPr/>
        </p:nvSpPr>
        <p:spPr>
          <a:xfrm>
            <a:off x="6979678" y="2150660"/>
            <a:ext cx="1963532" cy="4462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Primary: dosimetry</a:t>
            </a:r>
            <a:br>
              <a: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absorbed radiation dose (mSv)</a:t>
            </a:r>
            <a:endParaRPr kumimoji="0" lang="en-AU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F750F36-5CD9-4D29-82BB-A641AB6C2825}"/>
              </a:ext>
            </a:extLst>
          </p:cNvPr>
          <p:cNvSpPr txBox="1"/>
          <p:nvPr/>
        </p:nvSpPr>
        <p:spPr>
          <a:xfrm>
            <a:off x="6979678" y="2619246"/>
            <a:ext cx="2010797" cy="13080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Secondary:</a:t>
            </a:r>
            <a:endParaRPr kumimoji="0" lang="en-AU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46" marR="0" lvl="0" indent="-171446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Imaging response (PSMA PET)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71446" marR="0" lvl="0" indent="-171446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Biochemical response (PSA)</a:t>
            </a:r>
          </a:p>
          <a:p>
            <a:pPr marL="171446" marR="0" lvl="0" indent="-171446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Pathological response</a:t>
            </a:r>
          </a:p>
          <a:p>
            <a:pPr marL="171446" marR="0" lvl="0" indent="-171446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Adverse events to Lu-PSMA</a:t>
            </a:r>
          </a:p>
          <a:p>
            <a:pPr marL="171446" marR="0" lvl="0" indent="-171446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Surgical safety</a:t>
            </a:r>
          </a:p>
          <a:p>
            <a:pPr marL="171446" marR="0" lvl="0" indent="-171446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Health-related QoL</a:t>
            </a:r>
            <a:b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AU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029" name="Picture 1028">
            <a:extLst>
              <a:ext uri="{FF2B5EF4-FFF2-40B4-BE49-F238E27FC236}">
                <a16:creationId xmlns:a16="http://schemas.microsoft.com/office/drawing/2014/main" id="{7B4BAF8E-B58D-4433-92C5-0BC9A85DE6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657" y="3050005"/>
            <a:ext cx="415888" cy="614424"/>
          </a:xfrm>
          <a:prstGeom prst="ellipse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40DF0BB3-0BA6-4A82-908E-45609789E773}"/>
              </a:ext>
            </a:extLst>
          </p:cNvPr>
          <p:cNvSpPr/>
          <p:nvPr/>
        </p:nvSpPr>
        <p:spPr>
          <a:xfrm>
            <a:off x="2099988" y="1770901"/>
            <a:ext cx="396109" cy="544026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Arrow: Right 85">
            <a:extLst>
              <a:ext uri="{FF2B5EF4-FFF2-40B4-BE49-F238E27FC236}">
                <a16:creationId xmlns:a16="http://schemas.microsoft.com/office/drawing/2014/main" id="{773B84F7-1AB1-4692-BD1A-CE26D96ECDF9}"/>
              </a:ext>
            </a:extLst>
          </p:cNvPr>
          <p:cNvSpPr/>
          <p:nvPr/>
        </p:nvSpPr>
        <p:spPr>
          <a:xfrm>
            <a:off x="4270473" y="1806123"/>
            <a:ext cx="643825" cy="474667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6wks</a:t>
            </a:r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id="{D6907676-FCBF-4FCF-B361-B806D6D71441}"/>
              </a:ext>
            </a:extLst>
          </p:cNvPr>
          <p:cNvSpPr/>
          <p:nvPr/>
        </p:nvSpPr>
        <p:spPr>
          <a:xfrm>
            <a:off x="6558887" y="1731267"/>
            <a:ext cx="455559" cy="623295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2800" y="781724"/>
            <a:ext cx="1092600" cy="2616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AU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</a:t>
            </a: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PSMA PET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AE3F0E8-A91F-48C1-BA96-6E2666BE16BF}"/>
              </a:ext>
            </a:extLst>
          </p:cNvPr>
          <p:cNvSpPr/>
          <p:nvPr/>
        </p:nvSpPr>
        <p:spPr>
          <a:xfrm>
            <a:off x="270797" y="807543"/>
            <a:ext cx="627985" cy="6279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6" name="Picture 45" descr="Screen Clipping">
            <a:extLst>
              <a:ext uri="{FF2B5EF4-FFF2-40B4-BE49-F238E27FC236}">
                <a16:creationId xmlns:a16="http://schemas.microsoft.com/office/drawing/2014/main" id="{203A72DC-0B8C-4B16-9BB1-271DF97492B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657" y="888657"/>
            <a:ext cx="397744" cy="46268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E90ED1A-815E-48E3-9762-372E098B94FC}"/>
              </a:ext>
            </a:extLst>
          </p:cNvPr>
          <p:cNvSpPr txBox="1"/>
          <p:nvPr/>
        </p:nvSpPr>
        <p:spPr>
          <a:xfrm>
            <a:off x="918923" y="1420904"/>
            <a:ext cx="2200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3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risk features</a:t>
            </a:r>
            <a:b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PSA &gt; 20mg/ml</a:t>
            </a:r>
            <a:b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ISUP grade group 3-5</a:t>
            </a:r>
          </a:p>
          <a:p>
            <a:pPr marL="0" marR="0" lvl="0" indent="0" algn="l" defTabSz="121913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cT2 or higher</a:t>
            </a:r>
          </a:p>
          <a:p>
            <a:pPr marL="0" marR="0" lvl="0" indent="0" algn="l" defTabSz="121913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N1 disease</a:t>
            </a:r>
            <a:endParaRPr kumimoji="0" lang="en-AU" sz="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3E6FFC-7AB5-4844-A2D2-B2C8099E23DC}"/>
              </a:ext>
            </a:extLst>
          </p:cNvPr>
          <p:cNvSpPr txBox="1"/>
          <p:nvPr/>
        </p:nvSpPr>
        <p:spPr>
          <a:xfrm>
            <a:off x="917456" y="2428284"/>
            <a:ext cx="135555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no distant metastases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D1D9536-2953-4BCE-AA16-6D09B7898F36}"/>
              </a:ext>
            </a:extLst>
          </p:cNvPr>
          <p:cNvSpPr/>
          <p:nvPr/>
        </p:nvSpPr>
        <p:spPr>
          <a:xfrm>
            <a:off x="258357" y="2278588"/>
            <a:ext cx="627985" cy="6279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A7886B2-5416-47D5-8BE5-43CC7BCC03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035" y="2314928"/>
            <a:ext cx="570158" cy="532439"/>
          </a:xfrm>
          <a:prstGeom prst="ellipse">
            <a:avLst/>
          </a:prstGeom>
        </p:spPr>
      </p:pic>
      <p:pic>
        <p:nvPicPr>
          <p:cNvPr id="50" name="Google Shape;105;p18">
            <a:extLst>
              <a:ext uri="{FF2B5EF4-FFF2-40B4-BE49-F238E27FC236}">
                <a16:creationId xmlns:a16="http://schemas.microsoft.com/office/drawing/2014/main" id="{FE5231C7-80E3-4439-8D82-89F224115768}"/>
              </a:ext>
            </a:extLst>
          </p:cNvPr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9316" y="2488396"/>
            <a:ext cx="884527" cy="793798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51" name="Google Shape;105;p18">
            <a:extLst>
              <a:ext uri="{FF2B5EF4-FFF2-40B4-BE49-F238E27FC236}">
                <a16:creationId xmlns:a16="http://schemas.microsoft.com/office/drawing/2014/main" id="{DA950405-8D11-491F-98BD-F70013D2A64D}"/>
              </a:ext>
            </a:extLst>
          </p:cNvPr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3910" y="660579"/>
            <a:ext cx="1631777" cy="1382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96C28D3-62BA-49C7-9645-C5EE1852E63E}"/>
              </a:ext>
            </a:extLst>
          </p:cNvPr>
          <p:cNvGrpSpPr/>
          <p:nvPr/>
        </p:nvGrpSpPr>
        <p:grpSpPr>
          <a:xfrm>
            <a:off x="4208029" y="1025359"/>
            <a:ext cx="627985" cy="633372"/>
            <a:chOff x="4208028" y="1959913"/>
            <a:chExt cx="627985" cy="63337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3C2CF89-416E-47A8-B786-57AC0B6722CA}"/>
                </a:ext>
              </a:extLst>
            </p:cNvPr>
            <p:cNvSpPr/>
            <p:nvPr/>
          </p:nvSpPr>
          <p:spPr>
            <a:xfrm>
              <a:off x="4208028" y="1965300"/>
              <a:ext cx="627985" cy="627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1329E2E-0B40-4818-B8A3-FEAAAF8247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5706" y="1959913"/>
              <a:ext cx="570158" cy="532439"/>
            </a:xfrm>
            <a:prstGeom prst="ellipse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1EAD86-93AB-41FF-B1B7-52B948089EE6}"/>
              </a:ext>
            </a:extLst>
          </p:cNvPr>
          <p:cNvGrpSpPr/>
          <p:nvPr/>
        </p:nvGrpSpPr>
        <p:grpSpPr>
          <a:xfrm>
            <a:off x="5401652" y="988743"/>
            <a:ext cx="627985" cy="627985"/>
            <a:chOff x="5506160" y="1965300"/>
            <a:chExt cx="627985" cy="627985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9D08517-F50B-4C15-BD61-16845C7B8655}"/>
                </a:ext>
              </a:extLst>
            </p:cNvPr>
            <p:cNvSpPr/>
            <p:nvPr/>
          </p:nvSpPr>
          <p:spPr>
            <a:xfrm>
              <a:off x="5506160" y="1965300"/>
              <a:ext cx="627985" cy="627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3" name="Picture 52" descr="Screen Clipping">
              <a:extLst>
                <a:ext uri="{FF2B5EF4-FFF2-40B4-BE49-F238E27FC236}">
                  <a16:creationId xmlns:a16="http://schemas.microsoft.com/office/drawing/2014/main" id="{B542D2AE-17FB-47E8-8A4E-4CEFA97DA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85850" y="2039868"/>
              <a:ext cx="468603" cy="478848"/>
            </a:xfrm>
            <a:prstGeom prst="ellipse">
              <a:avLst/>
            </a:prstGeom>
          </p:spPr>
        </p:pic>
      </p:grpSp>
      <p:pic>
        <p:nvPicPr>
          <p:cNvPr id="62" name="Picture 61" descr="History | Advanced Accelerator Applications">
            <a:extLst>
              <a:ext uri="{FF2B5EF4-FFF2-40B4-BE49-F238E27FC236}">
                <a16:creationId xmlns:a16="http://schemas.microsoft.com/office/drawing/2014/main" id="{C7234486-1170-4328-8D01-01441BC82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3081" y="4480973"/>
            <a:ext cx="1362709" cy="2672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F478C0-D9D8-4E09-9D86-780B5CC17EF6}"/>
              </a:ext>
            </a:extLst>
          </p:cNvPr>
          <p:cNvSpPr/>
          <p:nvPr/>
        </p:nvSpPr>
        <p:spPr>
          <a:xfrm>
            <a:off x="4544982" y="3507854"/>
            <a:ext cx="22878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C6D9F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@DrMHofman @DeclanGMurphy</a:t>
            </a:r>
          </a:p>
        </p:txBody>
      </p:sp>
      <p:pic>
        <p:nvPicPr>
          <p:cNvPr id="52" name="Picture 2" descr="Image result for funded by movember">
            <a:extLst>
              <a:ext uri="{FF2B5EF4-FFF2-40B4-BE49-F238E27FC236}">
                <a16:creationId xmlns:a16="http://schemas.microsoft.com/office/drawing/2014/main" id="{8C2BDD51-5104-4A1D-B21D-32B1B0AFB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072" y="4365113"/>
            <a:ext cx="506112" cy="50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itle 1">
            <a:extLst>
              <a:ext uri="{FF2B5EF4-FFF2-40B4-BE49-F238E27FC236}">
                <a16:creationId xmlns:a16="http://schemas.microsoft.com/office/drawing/2014/main" id="{182BF7B6-542D-4D13-9506-B61A2C52CA57}"/>
              </a:ext>
            </a:extLst>
          </p:cNvPr>
          <p:cNvSpPr txBox="1">
            <a:spLocks/>
          </p:cNvSpPr>
          <p:nvPr/>
        </p:nvSpPr>
        <p:spPr>
          <a:xfrm>
            <a:off x="184613" y="3871513"/>
            <a:ext cx="7138988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3D1A6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#LuTectomy Trial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61A542-C651-4B1D-A81B-C2121E3C6F30}"/>
              </a:ext>
            </a:extLst>
          </p:cNvPr>
          <p:cNvSpPr txBox="1"/>
          <p:nvPr/>
        </p:nvSpPr>
        <p:spPr>
          <a:xfrm>
            <a:off x="496479" y="4894379"/>
            <a:ext cx="2851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clinicaltrials.gov NCT04430192</a:t>
            </a:r>
          </a:p>
        </p:txBody>
      </p:sp>
      <p:pic>
        <p:nvPicPr>
          <p:cNvPr id="44" name="Picture 14" descr="Related image">
            <a:extLst>
              <a:ext uri="{FF2B5EF4-FFF2-40B4-BE49-F238E27FC236}">
                <a16:creationId xmlns:a16="http://schemas.microsoft.com/office/drawing/2014/main" id="{51BCFF16-06A7-479D-8222-49A5434FB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1672" y="4145892"/>
            <a:ext cx="462530" cy="67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1F0D4BE-7DC6-44D6-B326-AFDF96E60FB7}"/>
              </a:ext>
            </a:extLst>
          </p:cNvPr>
          <p:cNvSpPr txBox="1"/>
          <p:nvPr/>
        </p:nvSpPr>
        <p:spPr>
          <a:xfrm>
            <a:off x="4067944" y="4097081"/>
            <a:ext cx="36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  <a:sym typeface="Arial"/>
              </a:rPr>
              <a:t>Prostate Cancer Research Alliance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  <a:sym typeface="Arial"/>
              </a:rPr>
              <a:t>PI: Prof Declan Murphy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  <a:sym typeface="Arial"/>
              </a:rPr>
              <a:t>     Prof Michael Hofman</a:t>
            </a:r>
          </a:p>
        </p:txBody>
      </p:sp>
    </p:spTree>
    <p:extLst>
      <p:ext uri="{BB962C8B-B14F-4D97-AF65-F5344CB8AC3E}">
        <p14:creationId xmlns:p14="http://schemas.microsoft.com/office/powerpoint/2010/main" val="73943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4098D1-064A-5444-99DE-EFA86FDE40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5" y="915566"/>
            <a:ext cx="5574813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6823AD-6DCB-324F-B065-033CDB957971}"/>
              </a:ext>
            </a:extLst>
          </p:cNvPr>
          <p:cNvSpPr txBox="1"/>
          <p:nvPr/>
        </p:nvSpPr>
        <p:spPr>
          <a:xfrm>
            <a:off x="-20479" y="4830329"/>
            <a:ext cx="432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Dhiantravan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 EU Focus 2020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DE0C06D-D55D-344F-897D-4E09A1FA92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3030" y="915566"/>
            <a:ext cx="3261155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BF0F454-C4D7-6F4C-A0AC-F23A4D562D63}"/>
              </a:ext>
            </a:extLst>
          </p:cNvPr>
          <p:cNvSpPr txBox="1">
            <a:spLocks/>
          </p:cNvSpPr>
          <p:nvPr/>
        </p:nvSpPr>
        <p:spPr>
          <a:xfrm>
            <a:off x="457200" y="274340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LuTectomy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FA7AE2-9D66-4DE8-B58D-4BF15A305518}"/>
              </a:ext>
            </a:extLst>
          </p:cNvPr>
          <p:cNvSpPr txBox="1"/>
          <p:nvPr/>
        </p:nvSpPr>
        <p:spPr>
          <a:xfrm>
            <a:off x="6084168" y="3628075"/>
            <a:ext cx="47684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May 2020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HREC approval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rd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June 2020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Patient 1 underwent treatment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June 2021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Surgery for patient 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8694F9-327C-4EA9-AA2C-ADD271B43D23}"/>
              </a:ext>
            </a:extLst>
          </p:cNvPr>
          <p:cNvSpPr txBox="1"/>
          <p:nvPr/>
        </p:nvSpPr>
        <p:spPr>
          <a:xfrm>
            <a:off x="2607813" y="4082953"/>
            <a:ext cx="2252219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Timeline and Progress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CDBB1F0E-2325-4EE8-BEF8-A131ED4D2196}"/>
              </a:ext>
            </a:extLst>
          </p:cNvPr>
          <p:cNvSpPr/>
          <p:nvPr/>
        </p:nvSpPr>
        <p:spPr>
          <a:xfrm>
            <a:off x="5004048" y="4128441"/>
            <a:ext cx="778982" cy="308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43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B1033D03-9C81-CE4C-97A2-FFF66E0D1C51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479" y="81361"/>
            <a:ext cx="5583555" cy="5023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7E93C8-CD3A-AC47-93A8-15726030C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4962" y="240567"/>
            <a:ext cx="2817495" cy="99417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LuTectomy</a:t>
            </a:r>
            <a:r>
              <a:rPr lang="en-US" dirty="0"/>
              <a:t> Translational Project Strategy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0CF781-7473-4022-85DC-538BC806C119}"/>
              </a:ext>
            </a:extLst>
          </p:cNvPr>
          <p:cNvSpPr txBox="1"/>
          <p:nvPr/>
        </p:nvSpPr>
        <p:spPr>
          <a:xfrm>
            <a:off x="204311" y="4011910"/>
            <a:ext cx="1512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Courtesy: </a:t>
            </a:r>
            <a:br>
              <a:rPr lang="en-AU" sz="1400" dirty="0"/>
            </a:br>
            <a:r>
              <a:rPr lang="en-AU" sz="1400" dirty="0" err="1"/>
              <a:t>Renu</a:t>
            </a:r>
            <a:r>
              <a:rPr lang="en-AU" sz="1400" dirty="0"/>
              <a:t> </a:t>
            </a:r>
            <a:r>
              <a:rPr lang="en-AU" sz="1400" dirty="0" err="1"/>
              <a:t>Eapen</a:t>
            </a:r>
            <a:endParaRPr lang="en-AU" sz="1400" dirty="0"/>
          </a:p>
          <a:p>
            <a:r>
              <a:rPr lang="en-AU" sz="1400" dirty="0"/>
              <a:t>Paul </a:t>
            </a:r>
            <a:r>
              <a:rPr lang="en-AU" sz="1400" dirty="0" err="1"/>
              <a:t>Neeson</a:t>
            </a:r>
            <a:endParaRPr lang="en-AU" sz="1400" dirty="0"/>
          </a:p>
          <a:p>
            <a:r>
              <a:rPr lang="en-AU" sz="1400" dirty="0"/>
              <a:t>Simon </a:t>
            </a:r>
            <a:r>
              <a:rPr lang="en-AU" sz="1400" dirty="0" err="1"/>
              <a:t>Keam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34161807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2625" y="0"/>
            <a:ext cx="5946775" cy="514053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62E9F-B0C8-410F-BFCF-48564229EBC4}" type="slidenum">
              <a:rPr kumimoji="0" lang="en-AU" sz="10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AU" sz="10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EANM'18</a:t>
            </a:r>
            <a:endParaRPr kumimoji="0" lang="en-AU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1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99404"/>
      </p:ext>
    </p:extLst>
  </p:cSld>
  <p:clrMapOvr>
    <a:masterClrMapping/>
  </p:clrMapOvr>
  <p:transition spd="med" advClick="0" advTm="6000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15E28-E0B7-4B29-ADBA-277CDD50C2A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79512" y="4821269"/>
            <a:ext cx="504056" cy="273844"/>
          </a:xfrm>
          <a:prstGeom prst="rect">
            <a:avLst/>
          </a:prstGeom>
        </p:spPr>
        <p:txBody>
          <a:bodyPr/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5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4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29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43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58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2871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016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161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962E9F-B0C8-410F-BFCF-48564229EBC4}" type="slidenum">
              <a:rPr kumimoji="0" lang="en-AU" sz="10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AU" sz="10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3B30CB-71E1-4E95-9116-B7C78BD378AF}"/>
              </a:ext>
            </a:extLst>
          </p:cNvPr>
          <p:cNvSpPr/>
          <p:nvPr/>
        </p:nvSpPr>
        <p:spPr>
          <a:xfrm>
            <a:off x="3361841" y="1185170"/>
            <a:ext cx="2586649" cy="955321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Metastatic CRPC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Progressed after enzalutamide, abiraterone or </a:t>
            </a:r>
            <a:r>
              <a:rPr kumimoji="0" lang="en-A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apalutamide</a:t>
            </a:r>
            <a:endParaRPr kumimoji="0" lang="en-A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95DC23-A9BE-4A7B-B472-130D46E756C3}"/>
              </a:ext>
            </a:extLst>
          </p:cNvPr>
          <p:cNvSpPr/>
          <p:nvPr/>
        </p:nvSpPr>
        <p:spPr>
          <a:xfrm>
            <a:off x="3361842" y="2460932"/>
            <a:ext cx="2586648" cy="428312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PSMA + FDG PET/CT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4050AE4-A1D0-4198-8A80-BCCD7ADCD981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4655166" y="2156542"/>
            <a:ext cx="0" cy="3043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F21672A-7708-4FF5-BC37-7B55FEC83255}"/>
              </a:ext>
            </a:extLst>
          </p:cNvPr>
          <p:cNvSpPr/>
          <p:nvPr/>
        </p:nvSpPr>
        <p:spPr>
          <a:xfrm>
            <a:off x="1893727" y="3219822"/>
            <a:ext cx="5500562" cy="1204100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43C14B2-1971-4F47-B4D7-DEFB86FB740D}"/>
              </a:ext>
            </a:extLst>
          </p:cNvPr>
          <p:cNvCxnSpPr>
            <a:cxnSpLocks/>
          </p:cNvCxnSpPr>
          <p:nvPr/>
        </p:nvCxnSpPr>
        <p:spPr>
          <a:xfrm>
            <a:off x="4655165" y="2889244"/>
            <a:ext cx="0" cy="3043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099A3C7-DAC0-4D8A-834D-159F16649446}"/>
              </a:ext>
            </a:extLst>
          </p:cNvPr>
          <p:cNvSpPr/>
          <p:nvPr/>
        </p:nvSpPr>
        <p:spPr>
          <a:xfrm>
            <a:off x="2106237" y="3401325"/>
            <a:ext cx="2242791" cy="846099"/>
          </a:xfrm>
          <a:prstGeom prst="rect">
            <a:avLst/>
          </a:prstGeom>
          <a:solidFill>
            <a:schemeClr val="bg1"/>
          </a:solidFill>
          <a:ln w="12700">
            <a:solidFill>
              <a:srgbClr val="6189A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Pembroluzimab</a:t>
            </a: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200mg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weekly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F3F7D2-6720-4724-B1B1-1D14AF0CEEDF}"/>
              </a:ext>
            </a:extLst>
          </p:cNvPr>
          <p:cNvSpPr txBox="1"/>
          <p:nvPr/>
        </p:nvSpPr>
        <p:spPr>
          <a:xfrm>
            <a:off x="4412291" y="3484588"/>
            <a:ext cx="533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rgbClr val="4A7EBB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+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9E777A-E749-439C-91B1-53B5C4D16FC7}"/>
              </a:ext>
            </a:extLst>
          </p:cNvPr>
          <p:cNvSpPr/>
          <p:nvPr/>
        </p:nvSpPr>
        <p:spPr>
          <a:xfrm>
            <a:off x="4961342" y="3401325"/>
            <a:ext cx="2242791" cy="846099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30000" noProof="0" dirty="0">
                <a:ln>
                  <a:noFill/>
                </a:ln>
                <a:solidFill>
                  <a:srgbClr val="1101F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177</a:t>
            </a: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1101F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Lu-PSMA-617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1101F2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6 weekly, 4 cycles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1101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1101F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Day 4 ± 2 days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1101F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8.5 </a:t>
            </a:r>
            <a:r>
              <a:rPr kumimoji="0" lang="en-A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101F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GBq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1101F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1101F2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0.5 </a:t>
            </a:r>
            <a:r>
              <a:rPr kumimoji="0" lang="en-A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101F2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GBq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1101F2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/cycle</a:t>
            </a: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1000C663-BD61-4A65-B810-1AB7C3E90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003232" cy="857250"/>
          </a:xfrm>
        </p:spPr>
        <p:txBody>
          <a:bodyPr>
            <a:normAutofit fontScale="90000"/>
          </a:bodyPr>
          <a:lstStyle/>
          <a:p>
            <a:r>
              <a:rPr lang="en-AU" dirty="0"/>
              <a:t>PRINCE Trial</a:t>
            </a:r>
            <a:br>
              <a:rPr lang="en-AU" dirty="0"/>
            </a:br>
            <a:r>
              <a:rPr lang="en-US" sz="2000" b="1" dirty="0">
                <a:solidFill>
                  <a:srgbClr val="1101F2"/>
                </a:solidFill>
              </a:rPr>
              <a:t>P</a:t>
            </a:r>
            <a:r>
              <a:rPr lang="en-US" sz="2000" dirty="0">
                <a:solidFill>
                  <a:srgbClr val="1101F2"/>
                </a:solidFill>
              </a:rPr>
              <a:t>SMA-lutetium </a:t>
            </a:r>
            <a:r>
              <a:rPr lang="en-US" sz="2000" b="1" dirty="0">
                <a:solidFill>
                  <a:srgbClr val="1101F2"/>
                </a:solidFill>
              </a:rPr>
              <a:t>R</a:t>
            </a:r>
            <a:r>
              <a:rPr lang="en-US" sz="2000" dirty="0">
                <a:solidFill>
                  <a:srgbClr val="1101F2"/>
                </a:solidFill>
              </a:rPr>
              <a:t>adionuclide therapy </a:t>
            </a:r>
            <a:r>
              <a:rPr lang="en-US" sz="2000" dirty="0"/>
              <a:t>and </a:t>
            </a:r>
            <a:r>
              <a:rPr lang="en-US" sz="2200" dirty="0" err="1">
                <a:solidFill>
                  <a:srgbClr val="FF0000"/>
                </a:solidFill>
              </a:rPr>
              <a:t>ImmuNotherapy</a:t>
            </a:r>
            <a:r>
              <a:rPr lang="en-US" sz="2000" dirty="0"/>
              <a:t> in prostate </a:t>
            </a:r>
            <a:r>
              <a:rPr lang="en-US" sz="2000" b="1" dirty="0" err="1"/>
              <a:t>C</a:t>
            </a:r>
            <a:r>
              <a:rPr lang="en-US" sz="2000" dirty="0" err="1"/>
              <a:t>anc</a:t>
            </a:r>
            <a:r>
              <a:rPr lang="en-US" sz="2000" b="1" dirty="0" err="1"/>
              <a:t>E</a:t>
            </a:r>
            <a:r>
              <a:rPr lang="en-US" sz="2000" dirty="0" err="1"/>
              <a:t>r</a:t>
            </a:r>
            <a:endParaRPr lang="en-AU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2AA8B-6512-4DB8-9B2A-D08C7E75E81C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4227" y="2049774"/>
            <a:ext cx="1122261" cy="308770"/>
          </a:xfrm>
          <a:prstGeom prst="rect">
            <a:avLst/>
          </a:prstGeom>
          <a:noFill/>
        </p:spPr>
      </p:pic>
      <p:pic>
        <p:nvPicPr>
          <p:cNvPr id="16" name="Picture 2" descr="https://endocyte.com/wp-content/themes/endocyte/images/logo_endocyte_top@2x.png">
            <a:extLst>
              <a:ext uri="{FF2B5EF4-FFF2-40B4-BE49-F238E27FC236}">
                <a16:creationId xmlns:a16="http://schemas.microsoft.com/office/drawing/2014/main" id="{9136ACD4-035E-49A3-A865-0BFB96A49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7374" y="3217182"/>
            <a:ext cx="1329114" cy="2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result for victorian cancer agency">
            <a:extLst>
              <a:ext uri="{FF2B5EF4-FFF2-40B4-BE49-F238E27FC236}">
                <a16:creationId xmlns:a16="http://schemas.microsoft.com/office/drawing/2014/main" id="{C5E487A4-37E1-49BF-9BB9-1D5B230F1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6549" y="3660639"/>
            <a:ext cx="1122261" cy="44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Image result for ansto">
            <a:extLst>
              <a:ext uri="{FF2B5EF4-FFF2-40B4-BE49-F238E27FC236}">
                <a16:creationId xmlns:a16="http://schemas.microsoft.com/office/drawing/2014/main" id="{BE7A45E3-3578-4276-A39C-390A00E72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6549" y="2311460"/>
            <a:ext cx="1155568" cy="57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Merck - Inventing For Life Logo">
            <a:extLst>
              <a:ext uri="{FF2B5EF4-FFF2-40B4-BE49-F238E27FC236}">
                <a16:creationId xmlns:a16="http://schemas.microsoft.com/office/drawing/2014/main" id="{28BD5F99-13ED-491A-9252-9FFF59AD5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8516" y="2849291"/>
            <a:ext cx="885876" cy="2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B03F52-97E1-4E6C-93C3-1FC2C99EC347}"/>
              </a:ext>
            </a:extLst>
          </p:cNvPr>
          <p:cNvSpPr/>
          <p:nvPr/>
        </p:nvSpPr>
        <p:spPr>
          <a:xfrm>
            <a:off x="1835696" y="4605425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clinicaltrials.gov: NCT03658447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PI: A/Prof Shahneen Sandhu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ED0620-794C-408E-88AB-B5D8D26E7B60}"/>
              </a:ext>
            </a:extLst>
          </p:cNvPr>
          <p:cNvSpPr txBox="1"/>
          <p:nvPr/>
        </p:nvSpPr>
        <p:spPr>
          <a:xfrm>
            <a:off x="457200" y="1649187"/>
            <a:ext cx="2242586" cy="107721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@</a:t>
            </a:r>
            <a:r>
              <a:rPr kumimoji="0" lang="en-A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UCSFImaging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NCT03805594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Dr Rahul Aggarwal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Dr Tom Hope</a:t>
            </a:r>
          </a:p>
        </p:txBody>
      </p:sp>
      <p:pic>
        <p:nvPicPr>
          <p:cNvPr id="20" name="Picture 12" descr="Image result for dr shahneen sandhu">
            <a:extLst>
              <a:ext uri="{FF2B5EF4-FFF2-40B4-BE49-F238E27FC236}">
                <a16:creationId xmlns:a16="http://schemas.microsoft.com/office/drawing/2014/main" id="{7177854D-105B-4DBC-AADE-E1F0E89A2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2509" y="4605425"/>
            <a:ext cx="386338" cy="51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41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images.sciencedaily.com/2009/07/090706161306-larg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987574"/>
            <a:ext cx="5033253" cy="366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35310" y="4340743"/>
            <a:ext cx="1470816" cy="2539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1050" dirty="0">
                <a:solidFill>
                  <a:srgbClr val="FF0000"/>
                </a:solidFill>
                <a:highlight>
                  <a:srgbClr val="FFFF00"/>
                </a:highlight>
              </a:rPr>
              <a:t> Prostate cancer cell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76156" y="2034330"/>
            <a:ext cx="1296144" cy="2539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050" dirty="0">
                <a:solidFill>
                  <a:srgbClr val="FF0000"/>
                </a:solidFill>
                <a:highlight>
                  <a:srgbClr val="FFFF00"/>
                </a:highlight>
              </a:rPr>
              <a:t>PSMA receptor</a:t>
            </a:r>
          </a:p>
        </p:txBody>
      </p:sp>
      <p:pic>
        <p:nvPicPr>
          <p:cNvPr id="1028" name="Picture 4" descr="http://www.clipartbest.com/cliparts/xTg/okG/xTgokGLLc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2390" y="1122711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clipartbest.com/cliparts/xTg/okG/xTgokGLLc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0402" y="2101884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clipartbest.com/cliparts/xTg/okG/xTgokGLLc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078" y="3849892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/>
        </p:nvGraphicFramePr>
        <p:xfrm>
          <a:off x="5868144" y="1075187"/>
          <a:ext cx="1959700" cy="959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678234" y="2912806"/>
            <a:ext cx="2042662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1200" dirty="0">
                <a:sym typeface="Wingdings" panose="05000000000000000000" pitchFamily="2" charset="2"/>
              </a:rPr>
              <a:t>PSMA expression</a:t>
            </a:r>
          </a:p>
          <a:p>
            <a:endParaRPr lang="en-AU" sz="1200" dirty="0">
              <a:sym typeface="Wingdings" panose="05000000000000000000" pitchFamily="2" charset="2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AU" sz="1200" dirty="0">
                <a:sym typeface="Wingdings" panose="05000000000000000000" pitchFamily="2" charset="2"/>
              </a:rPr>
              <a:t>higher grade tumours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AU" sz="1200" dirty="0">
                <a:sym typeface="Wingdings" panose="05000000000000000000" pitchFamily="2" charset="2"/>
              </a:rPr>
              <a:t>metastatic disease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AU" sz="1200" dirty="0">
                <a:sym typeface="Wingdings" panose="05000000000000000000" pitchFamily="2" charset="2"/>
              </a:rPr>
              <a:t>castration resistant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AU" sz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51A722-1E2F-4489-84E9-CA20D74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7187"/>
            <a:ext cx="7139136" cy="857250"/>
          </a:xfrm>
        </p:spPr>
        <p:txBody>
          <a:bodyPr>
            <a:normAutofit fontScale="90000"/>
          </a:bodyPr>
          <a:lstStyle/>
          <a:p>
            <a:r>
              <a:rPr lang="en-AU" dirty="0"/>
              <a:t>Prostate Specific Membrane Antigen  (PSMA)</a:t>
            </a:r>
          </a:p>
        </p:txBody>
      </p:sp>
      <p:pic>
        <p:nvPicPr>
          <p:cNvPr id="14" name="Grafik 6">
            <a:extLst>
              <a:ext uri="{FF2B5EF4-FFF2-40B4-BE49-F238E27FC236}">
                <a16:creationId xmlns:a16="http://schemas.microsoft.com/office/drawing/2014/main" id="{89552836-9694-4703-9FD9-F760E7D0FF4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308" y="784181"/>
            <a:ext cx="3672408" cy="4085950"/>
          </a:xfrm>
          <a:prstGeom prst="rect">
            <a:avLst/>
          </a:prstGeom>
        </p:spPr>
      </p:pic>
      <p:sp>
        <p:nvSpPr>
          <p:cNvPr id="15" name="Textfeld 5">
            <a:extLst>
              <a:ext uri="{FF2B5EF4-FFF2-40B4-BE49-F238E27FC236}">
                <a16:creationId xmlns:a16="http://schemas.microsoft.com/office/drawing/2014/main" id="{A7BDAD85-935E-4B43-8C7E-687AA8DA881D}"/>
              </a:ext>
            </a:extLst>
          </p:cNvPr>
          <p:cNvSpPr txBox="1"/>
          <p:nvPr/>
        </p:nvSpPr>
        <p:spPr>
          <a:xfrm>
            <a:off x="178754" y="251356"/>
            <a:ext cx="338554" cy="444599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 from 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  <a:hlinkClick r:id="rId11"/>
              </a:rPr>
              <a:t>Maurer T et al. Nat Rev Urol, 2016 Apr;13(4):226-35</a:t>
            </a:r>
            <a:endParaRPr lang="de-DE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FDC575-E464-4CA8-962D-A0E568336E52}"/>
              </a:ext>
            </a:extLst>
          </p:cNvPr>
          <p:cNvSpPr txBox="1"/>
          <p:nvPr/>
        </p:nvSpPr>
        <p:spPr>
          <a:xfrm>
            <a:off x="2605540" y="2386691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baseline="30000" dirty="0">
                <a:solidFill>
                  <a:srgbClr val="C00000"/>
                </a:solidFill>
              </a:rPr>
              <a:t>68</a:t>
            </a:r>
            <a:r>
              <a:rPr lang="en-AU" sz="1200" b="1" dirty="0">
                <a:solidFill>
                  <a:srgbClr val="C00000"/>
                </a:solidFill>
              </a:rPr>
              <a:t>Ga-PSMA-11</a:t>
            </a:r>
          </a:p>
          <a:p>
            <a:r>
              <a:rPr lang="en-AU" sz="1200" b="1" baseline="30000" dirty="0">
                <a:solidFill>
                  <a:srgbClr val="C00000"/>
                </a:solidFill>
              </a:rPr>
              <a:t>18</a:t>
            </a:r>
            <a:r>
              <a:rPr lang="en-AU" sz="1200" b="1" dirty="0">
                <a:solidFill>
                  <a:srgbClr val="C00000"/>
                </a:solidFill>
              </a:rPr>
              <a:t>F-DCFPyL</a:t>
            </a:r>
          </a:p>
          <a:p>
            <a:r>
              <a:rPr lang="en-AU" sz="1200" b="1" baseline="30000" dirty="0">
                <a:solidFill>
                  <a:srgbClr val="C00000"/>
                </a:solidFill>
              </a:rPr>
              <a:t>18</a:t>
            </a:r>
            <a:r>
              <a:rPr lang="en-AU" sz="1200" b="1" dirty="0">
                <a:solidFill>
                  <a:srgbClr val="C00000"/>
                </a:solidFill>
              </a:rPr>
              <a:t>F-PSMA-1007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0BCB9F-DF97-4E1A-A672-0EFAE55CE745}"/>
              </a:ext>
            </a:extLst>
          </p:cNvPr>
          <p:cNvSpPr txBox="1"/>
          <p:nvPr/>
        </p:nvSpPr>
        <p:spPr>
          <a:xfrm>
            <a:off x="2543876" y="4664822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aseline="30000" dirty="0">
                <a:solidFill>
                  <a:srgbClr val="C00000"/>
                </a:solidFill>
              </a:rPr>
              <a:t>111</a:t>
            </a:r>
            <a:r>
              <a:rPr lang="en-AU" sz="1200" dirty="0">
                <a:solidFill>
                  <a:srgbClr val="C00000"/>
                </a:solidFill>
              </a:rPr>
              <a:t>In-capromab (</a:t>
            </a:r>
            <a:r>
              <a:rPr lang="en-AU" sz="1200" dirty="0" err="1">
                <a:solidFill>
                  <a:srgbClr val="C00000"/>
                </a:solidFill>
              </a:rPr>
              <a:t>Prostascint</a:t>
            </a:r>
            <a:r>
              <a:rPr lang="en-AU" sz="1200" dirty="0">
                <a:solidFill>
                  <a:srgbClr val="C00000"/>
                </a:solidFill>
              </a:rPr>
              <a:t>®)</a:t>
            </a:r>
          </a:p>
        </p:txBody>
      </p:sp>
    </p:spTree>
    <p:extLst>
      <p:ext uri="{BB962C8B-B14F-4D97-AF65-F5344CB8AC3E}">
        <p14:creationId xmlns:p14="http://schemas.microsoft.com/office/powerpoint/2010/main" val="59252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B801BF4-78B2-4FA0-85F9-353FCC5CFD15}"/>
              </a:ext>
            </a:extLst>
          </p:cNvPr>
          <p:cNvSpPr/>
          <p:nvPr/>
        </p:nvSpPr>
        <p:spPr>
          <a:xfrm>
            <a:off x="3059832" y="1322873"/>
            <a:ext cx="2586649" cy="955321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Metastatic CRPC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Progressed after 2</a:t>
            </a:r>
            <a:r>
              <a:rPr kumimoji="0" lang="en-AU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generation AR-targeted agent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 </a:t>
            </a:r>
            <a:r>
              <a:rPr kumimoji="0" lang="en-A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taxane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chemotherapy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B8FC25-7CCE-4592-936D-24296CFDE1D8}"/>
              </a:ext>
            </a:extLst>
          </p:cNvPr>
          <p:cNvSpPr/>
          <p:nvPr/>
        </p:nvSpPr>
        <p:spPr>
          <a:xfrm>
            <a:off x="3059833" y="2598635"/>
            <a:ext cx="2586648" cy="428312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PSMA + FDG PET/CT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612BCEB-0E42-4DE5-9EAF-C512F034DD6A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4353157" y="2294245"/>
            <a:ext cx="0" cy="3043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45CA22A-0067-4D03-802F-8FB08FB947AA}"/>
              </a:ext>
            </a:extLst>
          </p:cNvPr>
          <p:cNvSpPr/>
          <p:nvPr/>
        </p:nvSpPr>
        <p:spPr>
          <a:xfrm>
            <a:off x="1591718" y="3357525"/>
            <a:ext cx="5500562" cy="1204100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C8E2D71-0BD6-45F6-A107-DBB488528343}"/>
              </a:ext>
            </a:extLst>
          </p:cNvPr>
          <p:cNvCxnSpPr>
            <a:cxnSpLocks/>
          </p:cNvCxnSpPr>
          <p:nvPr/>
        </p:nvCxnSpPr>
        <p:spPr>
          <a:xfrm>
            <a:off x="4353156" y="3026947"/>
            <a:ext cx="0" cy="3043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EA4C3F5-42B6-4F62-9C6D-45673AAE823B}"/>
              </a:ext>
            </a:extLst>
          </p:cNvPr>
          <p:cNvSpPr/>
          <p:nvPr/>
        </p:nvSpPr>
        <p:spPr>
          <a:xfrm>
            <a:off x="4595757" y="3539028"/>
            <a:ext cx="2242791" cy="846099"/>
          </a:xfrm>
          <a:prstGeom prst="rect">
            <a:avLst/>
          </a:prstGeom>
          <a:solidFill>
            <a:schemeClr val="bg1"/>
          </a:solidFill>
          <a:ln w="12700">
            <a:solidFill>
              <a:srgbClr val="6189A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Olaparib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day 2-15 </a:t>
            </a:r>
            <a:b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3+3 dose escalation design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50mg to 300mg bd</a:t>
            </a:r>
            <a:b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(6 levels of increment)</a:t>
            </a:r>
            <a:endParaRPr kumimoji="0" lang="en-A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77D12E-5C82-4404-BA50-10D13109B523}"/>
              </a:ext>
            </a:extLst>
          </p:cNvPr>
          <p:cNvSpPr txBox="1"/>
          <p:nvPr/>
        </p:nvSpPr>
        <p:spPr>
          <a:xfrm>
            <a:off x="4110282" y="3622291"/>
            <a:ext cx="461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rgbClr val="4A7EBB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+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57253F-F1B7-4C41-9B8E-0ED20840FC3D}"/>
              </a:ext>
            </a:extLst>
          </p:cNvPr>
          <p:cNvSpPr/>
          <p:nvPr/>
        </p:nvSpPr>
        <p:spPr>
          <a:xfrm>
            <a:off x="1845651" y="3539028"/>
            <a:ext cx="2242791" cy="846099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177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Lu-PSMA-617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6 weekly, 4 cycles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7.4 </a:t>
            </a:r>
            <a:r>
              <a:rPr kumimoji="0" lang="en-A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GBq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205FD5A7-CDDF-4489-AF67-10048457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003232" cy="857250"/>
          </a:xfrm>
        </p:spPr>
        <p:txBody>
          <a:bodyPr>
            <a:normAutofit/>
          </a:bodyPr>
          <a:lstStyle/>
          <a:p>
            <a:r>
              <a:rPr lang="en-AU" dirty="0" err="1"/>
              <a:t>LuPARP</a:t>
            </a:r>
            <a:r>
              <a:rPr lang="en-AU" dirty="0"/>
              <a:t> Trial</a:t>
            </a:r>
            <a:br>
              <a:rPr lang="en-AU" dirty="0"/>
            </a:br>
            <a:r>
              <a:rPr lang="en-GB" sz="1800" dirty="0"/>
              <a:t>Phase 1 trial of </a:t>
            </a:r>
            <a:r>
              <a:rPr lang="en-GB" sz="1800" baseline="30000" dirty="0"/>
              <a:t>177</a:t>
            </a:r>
            <a:r>
              <a:rPr lang="en-GB" sz="1800" dirty="0"/>
              <a:t>Lu-PSMA-617 therapy and </a:t>
            </a:r>
            <a:r>
              <a:rPr lang="en-GB" sz="1800" dirty="0" err="1"/>
              <a:t>Olaparib</a:t>
            </a:r>
            <a:r>
              <a:rPr lang="en-GB" sz="1800" dirty="0"/>
              <a:t> (</a:t>
            </a:r>
            <a:r>
              <a:rPr lang="en-GB" sz="1800" dirty="0" err="1"/>
              <a:t>PARPi</a:t>
            </a:r>
            <a:r>
              <a:rPr lang="en-GB" sz="1800" dirty="0"/>
              <a:t>)</a:t>
            </a:r>
            <a:endParaRPr lang="en-AU" b="1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82E3CE-95FB-471B-A8A2-B8ABDC8CDB2F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3867894"/>
            <a:ext cx="1138631" cy="313274"/>
          </a:xfrm>
          <a:prstGeom prst="rect">
            <a:avLst/>
          </a:prstGeom>
          <a:noFill/>
        </p:spPr>
      </p:pic>
      <p:pic>
        <p:nvPicPr>
          <p:cNvPr id="16" name="Picture 2" descr="https://endocyte.com/wp-content/themes/endocyte/images/logo_endocyte_top@2x.png">
            <a:extLst>
              <a:ext uri="{FF2B5EF4-FFF2-40B4-BE49-F238E27FC236}">
                <a16:creationId xmlns:a16="http://schemas.microsoft.com/office/drawing/2014/main" id="{CA2F19FD-6D0D-4D5B-BF38-F93BC36B4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8990" y="2787775"/>
            <a:ext cx="1417681" cy="26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Image result for ansto">
            <a:extLst>
              <a:ext uri="{FF2B5EF4-FFF2-40B4-BE49-F238E27FC236}">
                <a16:creationId xmlns:a16="http://schemas.microsoft.com/office/drawing/2014/main" id="{13513A3B-2616-47D8-A5C0-66432D1CF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4403" y="3479607"/>
            <a:ext cx="1172424" cy="30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pcf prostate">
            <a:extLst>
              <a:ext uri="{FF2B5EF4-FFF2-40B4-BE49-F238E27FC236}">
                <a16:creationId xmlns:a16="http://schemas.microsoft.com/office/drawing/2014/main" id="{FE05D83E-070E-4D92-AB24-DBC06A30F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2911" y="1923678"/>
            <a:ext cx="1894625" cy="77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straZeneca logo">
            <a:extLst>
              <a:ext uri="{FF2B5EF4-FFF2-40B4-BE49-F238E27FC236}">
                <a16:creationId xmlns:a16="http://schemas.microsoft.com/office/drawing/2014/main" id="{E6728F70-C097-46CC-AB94-6C4075249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403" y="3137609"/>
            <a:ext cx="1216248" cy="29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7CB5C5C-E024-48BD-B129-C3D30A6050DF}"/>
              </a:ext>
            </a:extLst>
          </p:cNvPr>
          <p:cNvSpPr/>
          <p:nvPr/>
        </p:nvSpPr>
        <p:spPr>
          <a:xfrm>
            <a:off x="1591718" y="4594626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clinicaltrials.gov: NCT03874884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PI: A/Prof Shahneen Sandhu</a:t>
            </a:r>
          </a:p>
        </p:txBody>
      </p:sp>
      <p:pic>
        <p:nvPicPr>
          <p:cNvPr id="21" name="Picture 12" descr="Image result for dr shahneen sandhu">
            <a:extLst>
              <a:ext uri="{FF2B5EF4-FFF2-40B4-BE49-F238E27FC236}">
                <a16:creationId xmlns:a16="http://schemas.microsoft.com/office/drawing/2014/main" id="{AF59441B-FDF0-40E6-8301-9753214793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38433" y="4600833"/>
            <a:ext cx="386338" cy="51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76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5A3291-9A53-4487-8885-CFF80D089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962E9F-B0C8-410F-BFCF-48564229EBC4}" type="slidenum">
              <a:rPr kumimoji="0" lang="en-AU" sz="10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AU" sz="10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EC0BFC-FD9D-418A-811F-0FF855D2AB8F}"/>
              </a:ext>
            </a:extLst>
          </p:cNvPr>
          <p:cNvSpPr txBox="1">
            <a:spLocks/>
          </p:cNvSpPr>
          <p:nvPr/>
        </p:nvSpPr>
        <p:spPr>
          <a:xfrm>
            <a:off x="-397144" y="138713"/>
            <a:ext cx="8130798" cy="609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3D1A6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B0DE9A5F-BC10-48E5-8049-3E87953ABD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412" y="800145"/>
            <a:ext cx="4568667" cy="1482681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03EA00-A22C-464A-800C-F32BD65B8B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018" y="2427271"/>
            <a:ext cx="5416953" cy="2580662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CE290A-5635-4408-BCD0-80A1A634666B}"/>
              </a:ext>
            </a:extLst>
          </p:cNvPr>
          <p:cNvSpPr txBox="1"/>
          <p:nvPr/>
        </p:nvSpPr>
        <p:spPr>
          <a:xfrm>
            <a:off x="5016049" y="1347614"/>
            <a:ext cx="6511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AIM A</a:t>
            </a:r>
            <a:endParaRPr kumimoji="0" lang="en-A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23CE10-380F-43A7-9E76-22692BAA26FE}"/>
              </a:ext>
            </a:extLst>
          </p:cNvPr>
          <p:cNvSpPr txBox="1"/>
          <p:nvPr/>
        </p:nvSpPr>
        <p:spPr>
          <a:xfrm>
            <a:off x="1991032" y="3720736"/>
            <a:ext cx="11408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AIM B,C</a:t>
            </a:r>
            <a:endParaRPr kumimoji="0" lang="en-A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88064B-D962-47B5-8CB1-020D71CB0334}"/>
              </a:ext>
            </a:extLst>
          </p:cNvPr>
          <p:cNvSpPr txBox="1"/>
          <p:nvPr/>
        </p:nvSpPr>
        <p:spPr>
          <a:xfrm>
            <a:off x="1315102" y="4843418"/>
            <a:ext cx="14492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PI: Louise Emmett</a:t>
            </a:r>
            <a:endParaRPr kumimoji="0" lang="en-A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6AF6AA-E22C-4AA6-8D69-EE89277E7D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" y="3045192"/>
            <a:ext cx="1683579" cy="783146"/>
          </a:xfrm>
          <a:prstGeom prst="rect">
            <a:avLst/>
          </a:prstGeom>
        </p:spPr>
      </p:pic>
      <p:pic>
        <p:nvPicPr>
          <p:cNvPr id="11" name="Image 12">
            <a:extLst>
              <a:ext uri="{FF2B5EF4-FFF2-40B4-BE49-F238E27FC236}">
                <a16:creationId xmlns:a16="http://schemas.microsoft.com/office/drawing/2014/main" id="{569E3EC4-DDCB-45D0-8E6D-37E2BE2A4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35" y="3909411"/>
            <a:ext cx="1228767" cy="1104629"/>
          </a:xfrm>
          <a:prstGeom prst="rect">
            <a:avLst/>
          </a:prstGeom>
        </p:spPr>
      </p:pic>
      <p:sp>
        <p:nvSpPr>
          <p:cNvPr id="12" name="Google Shape;103;p18">
            <a:extLst>
              <a:ext uri="{FF2B5EF4-FFF2-40B4-BE49-F238E27FC236}">
                <a16:creationId xmlns:a16="http://schemas.microsoft.com/office/drawing/2014/main" id="{C5050748-DEB1-45F9-87A1-84F10FA103D1}"/>
              </a:ext>
            </a:extLst>
          </p:cNvPr>
          <p:cNvSpPr txBox="1">
            <a:spLocks/>
          </p:cNvSpPr>
          <p:nvPr/>
        </p:nvSpPr>
        <p:spPr>
          <a:xfrm>
            <a:off x="457200" y="205975"/>
            <a:ext cx="8544000" cy="85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3D1A6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3D1A6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ENZA-p An imaging, biomarker and therapy trial</a:t>
            </a:r>
          </a:p>
        </p:txBody>
      </p:sp>
    </p:spTree>
    <p:extLst>
      <p:ext uri="{BB962C8B-B14F-4D97-AF65-F5344CB8AC3E}">
        <p14:creationId xmlns:p14="http://schemas.microsoft.com/office/powerpoint/2010/main" val="3906085271"/>
      </p:ext>
    </p:extLst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8024EE-D333-4908-BCA0-C5242C37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62E9F-B0C8-410F-BFCF-48564229EBC4}" type="slidenum">
              <a:rPr lang="en-AU" smtClean="0"/>
              <a:pPr/>
              <a:t>72</a:t>
            </a:fld>
            <a:endParaRPr lang="en-AU" dirty="0"/>
          </a:p>
        </p:txBody>
      </p:sp>
      <p:pic>
        <p:nvPicPr>
          <p:cNvPr id="1026" name="Picture 2" descr="SPLASH Trial Design">
            <a:extLst>
              <a:ext uri="{FF2B5EF4-FFF2-40B4-BE49-F238E27FC236}">
                <a16:creationId xmlns:a16="http://schemas.microsoft.com/office/drawing/2014/main" id="{59A1D943-84E9-444F-8D76-115EEB8B7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21" y="1419622"/>
            <a:ext cx="89988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2B68A4D-2918-454C-80AA-FB982486D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8387"/>
            <a:ext cx="2915816" cy="11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13FFF95-385C-40FD-83C9-EED4AAC3C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267494"/>
            <a:ext cx="2462808" cy="8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713495"/>
      </p:ext>
    </p:extLst>
  </p:cSld>
  <p:clrMapOvr>
    <a:masterClrMapping/>
  </p:clrMapOvr>
  <p:transition spd="med" advClick="0" advTm="6000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10F47EB-14A8-4062-875A-F022B573E11D}"/>
              </a:ext>
            </a:extLst>
          </p:cNvPr>
          <p:cNvGraphicFramePr>
            <a:graphicFrameLocks noGrp="1"/>
          </p:cNvGraphicFramePr>
          <p:nvPr/>
        </p:nvGraphicFramePr>
        <p:xfrm>
          <a:off x="899592" y="299968"/>
          <a:ext cx="6347048" cy="4388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966">
                  <a:extLst>
                    <a:ext uri="{9D8B030D-6E8A-4147-A177-3AD203B41FA5}">
                      <a16:colId xmlns:a16="http://schemas.microsoft.com/office/drawing/2014/main" val="2535071870"/>
                    </a:ext>
                  </a:extLst>
                </a:gridCol>
                <a:gridCol w="762981">
                  <a:extLst>
                    <a:ext uri="{9D8B030D-6E8A-4147-A177-3AD203B41FA5}">
                      <a16:colId xmlns:a16="http://schemas.microsoft.com/office/drawing/2014/main" val="1129045266"/>
                    </a:ext>
                  </a:extLst>
                </a:gridCol>
                <a:gridCol w="1021831">
                  <a:extLst>
                    <a:ext uri="{9D8B030D-6E8A-4147-A177-3AD203B41FA5}">
                      <a16:colId xmlns:a16="http://schemas.microsoft.com/office/drawing/2014/main" val="2931657527"/>
                    </a:ext>
                  </a:extLst>
                </a:gridCol>
                <a:gridCol w="838018">
                  <a:extLst>
                    <a:ext uri="{9D8B030D-6E8A-4147-A177-3AD203B41FA5}">
                      <a16:colId xmlns:a16="http://schemas.microsoft.com/office/drawing/2014/main" val="2820301983"/>
                    </a:ext>
                  </a:extLst>
                </a:gridCol>
                <a:gridCol w="1017126">
                  <a:extLst>
                    <a:ext uri="{9D8B030D-6E8A-4147-A177-3AD203B41FA5}">
                      <a16:colId xmlns:a16="http://schemas.microsoft.com/office/drawing/2014/main" val="116301350"/>
                    </a:ext>
                  </a:extLst>
                </a:gridCol>
                <a:gridCol w="1017126">
                  <a:extLst>
                    <a:ext uri="{9D8B030D-6E8A-4147-A177-3AD203B41FA5}">
                      <a16:colId xmlns:a16="http://schemas.microsoft.com/office/drawing/2014/main" val="2021344195"/>
                    </a:ext>
                  </a:extLst>
                </a:gridCol>
              </a:tblGrid>
              <a:tr h="703006">
                <a:tc>
                  <a:txBody>
                    <a:bodyPr/>
                    <a:lstStyle/>
                    <a:p>
                      <a:r>
                        <a:rPr lang="en-AU" sz="1400" dirty="0"/>
                        <a:t>Radionuclide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T½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Mean Energy (MeV)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Max. range 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Imaging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9409702"/>
                  </a:ext>
                </a:extLst>
              </a:tr>
              <a:tr h="362103">
                <a:tc>
                  <a:txBody>
                    <a:bodyPr/>
                    <a:lstStyle/>
                    <a:p>
                      <a:r>
                        <a:rPr lang="en-AU" sz="1400" dirty="0"/>
                        <a:t>Radium-223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11.4 d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Alpha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6.9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&lt;0.1 mm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no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72533"/>
                  </a:ext>
                </a:extLst>
              </a:tr>
              <a:tr h="362103">
                <a:tc>
                  <a:txBody>
                    <a:bodyPr/>
                    <a:lstStyle/>
                    <a:p>
                      <a:r>
                        <a:rPr lang="en-AU" sz="1400" dirty="0"/>
                        <a:t>Lutetium-177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6.7 d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Beta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0.14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2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SPECT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175172"/>
                  </a:ext>
                </a:extLst>
              </a:tr>
              <a:tr h="362103">
                <a:tc>
                  <a:txBody>
                    <a:bodyPr/>
                    <a:lstStyle/>
                    <a:p>
                      <a:r>
                        <a:rPr lang="en-AU" sz="1400" dirty="0"/>
                        <a:t>Yttrium-90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2.7 d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Beta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2.3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12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PET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503976"/>
                  </a:ext>
                </a:extLst>
              </a:tr>
              <a:tr h="362103">
                <a:tc>
                  <a:txBody>
                    <a:bodyPr/>
                    <a:lstStyle/>
                    <a:p>
                      <a:r>
                        <a:rPr lang="en-AU" sz="1400" dirty="0"/>
                        <a:t>Iodine-131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6.7 d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Beta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1.0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2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SPECT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248994"/>
                  </a:ext>
                </a:extLst>
              </a:tr>
              <a:tr h="380091">
                <a:tc>
                  <a:txBody>
                    <a:bodyPr/>
                    <a:lstStyle/>
                    <a:p>
                      <a:r>
                        <a:rPr lang="en-AU" sz="1400" dirty="0"/>
                        <a:t>Copper-67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2.6 d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Beta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0.5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21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SPECT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811362"/>
                  </a:ext>
                </a:extLst>
              </a:tr>
              <a:tr h="380091">
                <a:tc>
                  <a:txBody>
                    <a:bodyPr/>
                    <a:lstStyle/>
                    <a:p>
                      <a:r>
                        <a:rPr lang="en-AU" sz="1400" dirty="0"/>
                        <a:t>Terbium-161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6.9 d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Beta/Auger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0.2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0.03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SPECT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820833"/>
                  </a:ext>
                </a:extLst>
              </a:tr>
              <a:tr h="362103">
                <a:tc>
                  <a:txBody>
                    <a:bodyPr/>
                    <a:lstStyle/>
                    <a:p>
                      <a:r>
                        <a:rPr lang="en-AU" sz="1400" dirty="0"/>
                        <a:t>Actinium-225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9.9 d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Alpha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6.8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0.03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no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429141"/>
                  </a:ext>
                </a:extLst>
              </a:tr>
              <a:tr h="362103">
                <a:tc>
                  <a:txBody>
                    <a:bodyPr/>
                    <a:lstStyle/>
                    <a:p>
                      <a:r>
                        <a:rPr lang="en-AU" sz="1400" dirty="0"/>
                        <a:t>Bismuth-213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46 min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Alpha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8.4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0.08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no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190009"/>
                  </a:ext>
                </a:extLst>
              </a:tr>
              <a:tr h="362103">
                <a:tc>
                  <a:txBody>
                    <a:bodyPr/>
                    <a:lstStyle/>
                    <a:p>
                      <a:r>
                        <a:rPr lang="en-AU" sz="1400" dirty="0"/>
                        <a:t>Throrium-227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19 d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Alpha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6.1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0.1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no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408388"/>
                  </a:ext>
                </a:extLst>
              </a:tr>
              <a:tr h="362103">
                <a:tc>
                  <a:txBody>
                    <a:bodyPr/>
                    <a:lstStyle/>
                    <a:p>
                      <a:r>
                        <a:rPr lang="en-AU" sz="1400" dirty="0"/>
                        <a:t>Lead-212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10.6 d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Alpha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6.1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0.1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no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23803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7776E9E-D14B-48FA-87F9-8D4E90087DAE}"/>
              </a:ext>
            </a:extLst>
          </p:cNvPr>
          <p:cNvSpPr/>
          <p:nvPr/>
        </p:nvSpPr>
        <p:spPr>
          <a:xfrm>
            <a:off x="251520" y="1053865"/>
            <a:ext cx="504056" cy="1373649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commercially available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2AB5E1-08F4-4BEB-949E-1E7A3BA352DE}"/>
              </a:ext>
            </a:extLst>
          </p:cNvPr>
          <p:cNvSpPr/>
          <p:nvPr/>
        </p:nvSpPr>
        <p:spPr>
          <a:xfrm>
            <a:off x="251520" y="2499743"/>
            <a:ext cx="504056" cy="2188752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potentially available</a:t>
            </a:r>
          </a:p>
        </p:txBody>
      </p:sp>
    </p:spTree>
    <p:extLst>
      <p:ext uri="{BB962C8B-B14F-4D97-AF65-F5344CB8AC3E}">
        <p14:creationId xmlns:p14="http://schemas.microsoft.com/office/powerpoint/2010/main" val="21617362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61946-4C28-4E8A-A89C-6880C3B6E0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9552" y="6350"/>
            <a:ext cx="7138988" cy="857250"/>
          </a:xfrm>
        </p:spPr>
        <p:txBody>
          <a:bodyPr>
            <a:normAutofit fontScale="90000"/>
          </a:bodyPr>
          <a:lstStyle/>
          <a:p>
            <a:r>
              <a:rPr lang="en-AU" b="1" baseline="30000" dirty="0"/>
              <a:t>225</a:t>
            </a:r>
            <a:r>
              <a:rPr lang="en-AU" b="1" dirty="0"/>
              <a:t>Ac-PSMA alpha Rx: extra-ordinary </a:t>
            </a:r>
            <a:r>
              <a:rPr lang="en-AU" b="1" i="1" dirty="0"/>
              <a:t>n=1’s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A7FBB9-6D5E-4D11-9340-DD9051F8215F}"/>
              </a:ext>
            </a:extLst>
          </p:cNvPr>
          <p:cNvSpPr txBox="1"/>
          <p:nvPr/>
        </p:nvSpPr>
        <p:spPr>
          <a:xfrm>
            <a:off x="554019" y="4596871"/>
            <a:ext cx="2771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Kratochwil</a:t>
            </a: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 et al, </a:t>
            </a:r>
            <a:r>
              <a:rPr kumimoji="0" lang="en-AU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JNM</a:t>
            </a: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2018</a:t>
            </a:r>
          </a:p>
        </p:txBody>
      </p:sp>
      <p:pic>
        <p:nvPicPr>
          <p:cNvPr id="1026" name="Picture 2" descr="Image result for actinium PSMA">
            <a:extLst>
              <a:ext uri="{FF2B5EF4-FFF2-40B4-BE49-F238E27FC236}">
                <a16:creationId xmlns:a16="http://schemas.microsoft.com/office/drawing/2014/main" id="{F68B8D17-FAAC-4C0A-8475-8976FAADFB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3848" y="1166456"/>
            <a:ext cx="3681904" cy="319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actinium PSMA">
            <a:extLst>
              <a:ext uri="{FF2B5EF4-FFF2-40B4-BE49-F238E27FC236}">
                <a16:creationId xmlns:a16="http://schemas.microsoft.com/office/drawing/2014/main" id="{EE0ECB79-DF11-49A4-A74C-BE7F02908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621" y="1203598"/>
            <a:ext cx="2864150" cy="320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EBD5AC-7C85-41A5-BEFB-5A7AA7E037FE}"/>
              </a:ext>
            </a:extLst>
          </p:cNvPr>
          <p:cNvSpPr txBox="1"/>
          <p:nvPr/>
        </p:nvSpPr>
        <p:spPr>
          <a:xfrm>
            <a:off x="611560" y="843558"/>
            <a:ext cx="2656211" cy="369332"/>
          </a:xfrm>
          <a:prstGeom prst="rect">
            <a:avLst/>
          </a:prstGeom>
          <a:solidFill>
            <a:srgbClr val="EA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progressed with </a:t>
            </a:r>
            <a:r>
              <a:rPr kumimoji="0" lang="en-AU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177</a:t>
            </a: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F3D941-DE38-473E-A158-D29D99892160}"/>
              </a:ext>
            </a:extLst>
          </p:cNvPr>
          <p:cNvSpPr txBox="1"/>
          <p:nvPr/>
        </p:nvSpPr>
        <p:spPr>
          <a:xfrm>
            <a:off x="3419872" y="843558"/>
            <a:ext cx="3520307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complete response with </a:t>
            </a:r>
            <a:r>
              <a:rPr kumimoji="0" lang="en-AU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225</a:t>
            </a: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Ac</a:t>
            </a:r>
          </a:p>
        </p:txBody>
      </p:sp>
    </p:spTree>
    <p:extLst>
      <p:ext uri="{BB962C8B-B14F-4D97-AF65-F5344CB8AC3E}">
        <p14:creationId xmlns:p14="http://schemas.microsoft.com/office/powerpoint/2010/main" val="266983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9BA725-5B05-4E31-8F74-0AACDA7AF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962E9F-B0C8-410F-BFCF-48564229EBC4}" type="slidenum">
              <a:rPr kumimoji="0" lang="en-AU" sz="10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AU" sz="10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C0A15-8FCA-40CB-B49D-163241A6A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5576" y="4731990"/>
            <a:ext cx="6840760" cy="327850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Iravani A, Violet J, Azad A, Hofman MS, Prostate Cancer and Prostate Diseases 23, 2020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https://doi.org/10.1038/s41391-019-0174-x</a:t>
            </a:r>
            <a:r>
              <a:rPr kumimoji="0" lang="en-GB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AU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Google Shape;103;p18">
            <a:extLst>
              <a:ext uri="{FF2B5EF4-FFF2-40B4-BE49-F238E27FC236}">
                <a16:creationId xmlns:a16="http://schemas.microsoft.com/office/drawing/2014/main" id="{D0C0A9BD-543D-4223-B988-4A1FC5710EBB}"/>
              </a:ext>
            </a:extLst>
          </p:cNvPr>
          <p:cNvSpPr txBox="1">
            <a:spLocks/>
          </p:cNvSpPr>
          <p:nvPr/>
        </p:nvSpPr>
        <p:spPr>
          <a:xfrm>
            <a:off x="457200" y="205975"/>
            <a:ext cx="8544000" cy="85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3D1A6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3D1A6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Lu-PSMA: practical nuances and intricacies</a:t>
            </a:r>
          </a:p>
        </p:txBody>
      </p:sp>
      <p:pic>
        <p:nvPicPr>
          <p:cNvPr id="6" name="Picture 5" descr="A picture containing covered, photo, many, filled&#10;&#10;Description automatically generated">
            <a:extLst>
              <a:ext uri="{FF2B5EF4-FFF2-40B4-BE49-F238E27FC236}">
                <a16:creationId xmlns:a16="http://schemas.microsoft.com/office/drawing/2014/main" id="{FF8263CC-DB60-451F-BAD5-154E7FC0A3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843558"/>
            <a:ext cx="4583901" cy="37957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34FDFB-C711-4320-9625-FB641DB2E3DE}"/>
              </a:ext>
            </a:extLst>
          </p:cNvPr>
          <p:cNvSpPr txBox="1"/>
          <p:nvPr/>
        </p:nvSpPr>
        <p:spPr>
          <a:xfrm>
            <a:off x="5339477" y="3703489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Mixed response:</a:t>
            </a:r>
            <a:b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progression of </a:t>
            </a:r>
            <a:b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FDG+ PSMA- disease</a:t>
            </a:r>
          </a:p>
        </p:txBody>
      </p:sp>
    </p:spTree>
    <p:extLst>
      <p:ext uri="{BB962C8B-B14F-4D97-AF65-F5344CB8AC3E}">
        <p14:creationId xmlns:p14="http://schemas.microsoft.com/office/powerpoint/2010/main" val="1353282906"/>
      </p:ext>
    </p:extLst>
  </p:cSld>
  <p:clrMapOvr>
    <a:masterClrMapping/>
  </p:clrMapOvr>
  <p:transition spd="med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377FD2-6629-40E8-8D92-5405768C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962E9F-B0C8-410F-BFCF-48564229EBC4}" type="slidenum">
              <a:rPr kumimoji="0" lang="en-AU" sz="105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AU" sz="10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14B417-28D6-49CC-805C-0536DB821A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Gafita</a:t>
            </a:r>
            <a:r>
              <a:rPr kumimoji="0" lang="en-GB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Fendler, Hui, … Eiber, Hofman, </a:t>
            </a:r>
            <a:r>
              <a:rPr kumimoji="0" lang="en-GB" altLang="en-US" sz="105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European Urology </a:t>
            </a:r>
            <a:r>
              <a:rPr kumimoji="0" lang="en-GB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</a:t>
            </a:r>
            <a:endParaRPr kumimoji="0" lang="en-AU" alt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3935A52C-6622-403E-BCEA-D216571BB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771550"/>
            <a:ext cx="6902108" cy="341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03;p18">
            <a:extLst>
              <a:ext uri="{FF2B5EF4-FFF2-40B4-BE49-F238E27FC236}">
                <a16:creationId xmlns:a16="http://schemas.microsoft.com/office/drawing/2014/main" id="{E5929B6F-E5C4-4D1A-ACAE-6F2D7811AC2D}"/>
              </a:ext>
            </a:extLst>
          </p:cNvPr>
          <p:cNvSpPr txBox="1">
            <a:spLocks/>
          </p:cNvSpPr>
          <p:nvPr/>
        </p:nvSpPr>
        <p:spPr>
          <a:xfrm>
            <a:off x="457200" y="205975"/>
            <a:ext cx="8544000" cy="85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3D1A6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D1A6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LuPSMA</a:t>
            </a: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3D1A6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is safe in men with PSMA “</a:t>
            </a:r>
            <a:r>
              <a:rPr kumimoji="0" lang="en-A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D1A6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superscans</a:t>
            </a: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3D1A6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”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A146277-A118-4573-865D-D4E50DD4E8FB}"/>
              </a:ext>
            </a:extLst>
          </p:cNvPr>
          <p:cNvSpPr txBox="1">
            <a:spLocks/>
          </p:cNvSpPr>
          <p:nvPr/>
        </p:nvSpPr>
        <p:spPr>
          <a:xfrm>
            <a:off x="899592" y="4183061"/>
            <a:ext cx="6696744" cy="550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05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14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29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43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58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2871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016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161" algn="l" defTabSz="91429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43 men with diffuse bone marrow involvement on PSMA PET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Grade 3 anaemia, thrombocytopenia and neutropenia in 22%, 17% and 8%, respectively</a:t>
            </a:r>
            <a:br>
              <a:rPr kumimoji="0" lang="en-GB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Grade 4 </a:t>
            </a:r>
            <a:r>
              <a:rPr kumimoji="0" lang="en-GB" alt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thrombocypenia</a:t>
            </a:r>
            <a:r>
              <a:rPr kumimoji="0" lang="en-GB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8%</a:t>
            </a:r>
            <a:endParaRPr kumimoji="0" lang="en-AU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169166"/>
      </p:ext>
    </p:extLst>
  </p:cSld>
  <p:clrMapOvr>
    <a:masterClrMapping/>
  </p:clrMapOvr>
  <p:transition spd="med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A094C7-4B9A-46B0-A402-A019C523C8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195487"/>
            <a:ext cx="7277290" cy="2376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D16EC5-FBFC-41E2-803D-AF8691FD7FC0}"/>
              </a:ext>
            </a:extLst>
          </p:cNvPr>
          <p:cNvSpPr txBox="1"/>
          <p:nvPr/>
        </p:nvSpPr>
        <p:spPr>
          <a:xfrm>
            <a:off x="3707904" y="473199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doi:10.1111/bju.14814</a:t>
            </a:r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C070AD92-595A-46F3-80B0-9D086FF38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2701141"/>
            <a:ext cx="3024336" cy="20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372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65">
        <p15:prstTrans prst="pageCurlDouble"/>
      </p:transition>
    </mc:Choice>
    <mc:Fallback xmlns="">
      <p:transition spd="slow" advTm="20065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D0AEE7AF-B6E5-4344-86D2-7C2D57375F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868" y="3958445"/>
            <a:ext cx="2345900" cy="1054337"/>
          </a:xfrm>
          <a:prstGeom prst="rect">
            <a:avLst/>
          </a:prstGeom>
        </p:spPr>
      </p:pic>
      <p:pic>
        <p:nvPicPr>
          <p:cNvPr id="8" name="Picture 2" descr="ANZUP - Australian and New Zealand Urogenital and Prostate Cancer Trials Group">
            <a:extLst>
              <a:ext uri="{FF2B5EF4-FFF2-40B4-BE49-F238E27FC236}">
                <a16:creationId xmlns:a16="http://schemas.microsoft.com/office/drawing/2014/main" id="{CDA06896-B170-44EC-BE2A-5961CDF36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15" y="3908747"/>
            <a:ext cx="1169688" cy="6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6EB119DC-CDA4-4418-90C5-578D562019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9453" y="3896712"/>
            <a:ext cx="1760648" cy="695542"/>
          </a:xfrm>
          <a:prstGeom prst="rect">
            <a:avLst/>
          </a:prstGeom>
        </p:spPr>
      </p:pic>
      <p:pic>
        <p:nvPicPr>
          <p:cNvPr id="10" name="Picture 8" descr="http://www.victoriancanceragency.org.au/images/vca_logo.png">
            <a:extLst>
              <a:ext uri="{FF2B5EF4-FFF2-40B4-BE49-F238E27FC236}">
                <a16:creationId xmlns:a16="http://schemas.microsoft.com/office/drawing/2014/main" id="{205F8D74-95CB-41EE-9076-1BBFE8A99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9715" y="4721473"/>
            <a:ext cx="1199252" cy="50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ansto.gov.au/cs/idcplg?IdcService=GET_FILE&amp;dID=4275&amp;dDocName=ACS013684&amp;Rendition=Native%20File">
            <a:hlinkClick r:id="" action="ppaction://noaction"/>
            <a:extLst>
              <a:ext uri="{FF2B5EF4-FFF2-40B4-BE49-F238E27FC236}">
                <a16:creationId xmlns:a16="http://schemas.microsoft.com/office/drawing/2014/main" id="{505B04F8-D648-4190-8B2E-02A5E905A3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100"/>
          <a:stretch/>
        </p:blipFill>
        <p:spPr bwMode="auto">
          <a:xfrm>
            <a:off x="6631976" y="4507440"/>
            <a:ext cx="2111134" cy="64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8422BBE-6A2D-453E-95D7-910F1B08CFED}"/>
              </a:ext>
            </a:extLst>
          </p:cNvPr>
          <p:cNvSpPr txBox="1"/>
          <p:nvPr/>
        </p:nvSpPr>
        <p:spPr>
          <a:xfrm>
            <a:off x="739861" y="662172"/>
            <a:ext cx="4101492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Molecular Imaging | Nuclear Medicine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Tim Akhurst, Ramin Alipour, Anthony Cardin, Nattakorn (Knight) Dhiantravan, Rod Hicks, </a:t>
            </a:r>
            <a:b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Grace Kong, Kate Moodie, Aravind Ravi Kumar </a:t>
            </a:r>
            <a:b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(Nuc Med “Dream Team”)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Peter Eu (</a:t>
            </a:r>
            <a:r>
              <a:rPr kumimoji="0" lang="en-A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Radiopharmacist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Mark Scalzo (Lead Technologist)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Price Jackson (Medical Physicist)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Elizabeth Medhurst (GU Nurse Specialist)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Uro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-oncology Multi-Disciplinary Team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Scott Williams, Shankar Siva (Rad </a:t>
            </a:r>
            <a:r>
              <a:rPr kumimoji="0" lang="en-A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Onc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Shahneen Sandhu, Arun Azad, Ben Tran (Med </a:t>
            </a:r>
            <a:r>
              <a:rPr kumimoji="0" lang="en-A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Onc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Declan Murphy, Renu </a:t>
            </a:r>
            <a:r>
              <a:rPr kumimoji="0" lang="en-A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Eapan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**, Nathan Lawrentschuk (Urology) **PhD candidate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Gail </a:t>
            </a:r>
            <a:r>
              <a:rPr kumimoji="0" lang="en-A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Risbridger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Renea Taylor, Luc </a:t>
            </a:r>
            <a:r>
              <a:rPr kumimoji="0" lang="en-A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Furic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b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(Laboratory Research)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D8DDCB-2439-4817-834A-44200A6CCAF7}"/>
              </a:ext>
            </a:extLst>
          </p:cNvPr>
          <p:cNvSpPr txBox="1"/>
          <p:nvPr/>
        </p:nvSpPr>
        <p:spPr>
          <a:xfrm>
            <a:off x="4841353" y="359091"/>
            <a:ext cx="395687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Funding partners </a:t>
            </a:r>
            <a:r>
              <a:rPr kumimoji="0" lang="en-AU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(alphabetical order)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ANSTO (</a:t>
            </a:r>
            <a:r>
              <a:rPr kumimoji="0" lang="en-AU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177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Lu)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Cancer Australia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Endocyte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/ AAA (Novartis)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Movember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Peter MacCallum Foundation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Prostate Cancer Foundation (PCF)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Prostate Cancer Foundation of Australia (PCFA)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U.S. Department of Defence (DoD)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Victorian Cancer Agency (VCA)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Collaborative partners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ANZUP </a:t>
            </a: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Prof Ian Davis | Margaret </a:t>
            </a:r>
            <a:r>
              <a:rPr kumimoji="0" lang="en-A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McJannett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ARTnet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A/Prof Ros Francis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BaCT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NHMRC CTC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PropPSMA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&amp; TheraP &amp; </a:t>
            </a:r>
            <a:r>
              <a:rPr kumimoji="0" lang="en-A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UpFrontPSMA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investigators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A/Prof Louise Emmett (St Vs, Sydney)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F6B162CE-9DBA-43D0-B106-C2861339C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003232" cy="565571"/>
          </a:xfrm>
        </p:spPr>
        <p:txBody>
          <a:bodyPr>
            <a:normAutofit fontScale="90000"/>
          </a:bodyPr>
          <a:lstStyle/>
          <a:p>
            <a:r>
              <a:rPr lang="en-AU" dirty="0"/>
              <a:t>Thank-you       </a:t>
            </a:r>
            <a:r>
              <a:rPr lang="en-AU" sz="2200" dirty="0"/>
              <a:t>#</a:t>
            </a:r>
            <a:r>
              <a:rPr lang="en-AU" sz="2200" dirty="0" err="1"/>
              <a:t>GoNuclear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075326-D094-4CAC-BA1B-93282F7B55C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028" y="3890475"/>
            <a:ext cx="1498468" cy="830998"/>
          </a:xfrm>
          <a:prstGeom prst="rect">
            <a:avLst/>
          </a:prstGeom>
        </p:spPr>
      </p:pic>
      <p:pic>
        <p:nvPicPr>
          <p:cNvPr id="21" name="Picture 2" descr="Logo">
            <a:extLst>
              <a:ext uri="{FF2B5EF4-FFF2-40B4-BE49-F238E27FC236}">
                <a16:creationId xmlns:a16="http://schemas.microsoft.com/office/drawing/2014/main" id="{188E55C6-6264-404C-A0B6-D48D89F50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599734"/>
            <a:ext cx="1310907" cy="50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212EAF-0946-499C-A758-243A753EC04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9789" y="0"/>
            <a:ext cx="430073" cy="3590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E03D9E-58AB-4D25-8954-05C10E228314}"/>
              </a:ext>
            </a:extLst>
          </p:cNvPr>
          <p:cNvSpPr txBox="1"/>
          <p:nvPr/>
        </p:nvSpPr>
        <p:spPr>
          <a:xfrm>
            <a:off x="7187523" y="46274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DrMHofman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65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16"/>
    </mc:Choice>
    <mc:Fallback xmlns="">
      <p:transition spd="slow" advTm="94516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p75" descr="Screen Clippin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298" y="171374"/>
            <a:ext cx="4296411" cy="2109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75" descr="http://www.designinc.com.au/sites/default/files/imagecache/default_full/projects/160216%20VCCC%200148_web.jpg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298" y="2352779"/>
            <a:ext cx="4296411" cy="2463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75" descr="Screen Clipping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6289" y="3024991"/>
            <a:ext cx="4291215" cy="1791147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75"/>
          <p:cNvSpPr txBox="1"/>
          <p:nvPr/>
        </p:nvSpPr>
        <p:spPr>
          <a:xfrm>
            <a:off x="3167378" y="144094"/>
            <a:ext cx="1861822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Arial Narrow"/>
              <a:buNone/>
              <a:tabLst/>
              <a:defRPr/>
            </a:pPr>
            <a:r>
              <a:rPr kumimoji="0" lang="en-AU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Uro-oncology team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4" name="Google Shape;704;p75"/>
          <p:cNvSpPr txBox="1"/>
          <p:nvPr/>
        </p:nvSpPr>
        <p:spPr>
          <a:xfrm>
            <a:off x="4566805" y="2969685"/>
            <a:ext cx="1861822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 Narrow"/>
              <a:buNone/>
              <a:tabLst/>
              <a:defRPr/>
            </a:pPr>
            <a:r>
              <a:rPr kumimoji="0" lang="en-AU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Nuclear Medicine team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05" name="Google Shape;705;p75" descr="Screen Clipping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1960" y="2352779"/>
            <a:ext cx="1555749" cy="567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90AC5-21C4-42C7-B96B-64418A82D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AU"/>
          </a:p>
        </p:txBody>
      </p:sp>
      <p:sp>
        <p:nvSpPr>
          <p:cNvPr id="706" name="Google Shape;706;p75"/>
          <p:cNvSpPr txBox="1">
            <a:spLocks noGrp="1"/>
          </p:cNvSpPr>
          <p:nvPr>
            <p:ph type="sldNum" idx="4294967295"/>
          </p:nvPr>
        </p:nvSpPr>
        <p:spPr>
          <a:xfrm>
            <a:off x="0" y="4821238"/>
            <a:ext cx="504825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AU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sz="105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07" name="Google Shape;707;p75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6300" y="152400"/>
            <a:ext cx="4385304" cy="2767951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75"/>
          <p:cNvSpPr txBox="1"/>
          <p:nvPr/>
        </p:nvSpPr>
        <p:spPr>
          <a:xfrm>
            <a:off x="5305655" y="144147"/>
            <a:ext cx="18618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 Narrow"/>
              <a:buNone/>
              <a:tabLst/>
              <a:defRPr/>
            </a:pPr>
            <a:r>
              <a:rPr kumimoji="0" lang="en-A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Prostate Lab team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841">
        <p:fade thruBlk="1"/>
      </p:transition>
    </mc:Choice>
    <mc:Fallback xmlns="">
      <p:transition spd="slow" advTm="16841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2DE2825-E21B-4AED-9190-1906A872AF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2819" y="1851670"/>
            <a:ext cx="1800200" cy="131571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2389519-ADFA-452D-B73E-B16C5E303F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145" y="951853"/>
            <a:ext cx="1996914" cy="3028972"/>
          </a:xfrm>
          <a:prstGeom prst="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2C273F9E-6647-4E7B-B736-47384429D088}"/>
              </a:ext>
            </a:extLst>
          </p:cNvPr>
          <p:cNvSpPr/>
          <p:nvPr/>
        </p:nvSpPr>
        <p:spPr>
          <a:xfrm>
            <a:off x="463085" y="319195"/>
            <a:ext cx="1573035" cy="483749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C3B382-C914-4880-99B9-E42F3AA8BA26}"/>
              </a:ext>
            </a:extLst>
          </p:cNvPr>
          <p:cNvSpPr txBox="1"/>
          <p:nvPr/>
        </p:nvSpPr>
        <p:spPr>
          <a:xfrm>
            <a:off x="195515" y="3954687"/>
            <a:ext cx="20685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 dirty="0"/>
              <a:t>Eder et al, </a:t>
            </a:r>
            <a:br>
              <a:rPr lang="en-AU" sz="1100" dirty="0"/>
            </a:br>
            <a:r>
              <a:rPr lang="en-AU" sz="1100" dirty="0" err="1"/>
              <a:t>Bioconjug</a:t>
            </a:r>
            <a:r>
              <a:rPr lang="en-AU" sz="1100" dirty="0"/>
              <a:t> Chem. 2012 </a:t>
            </a:r>
          </a:p>
          <a:p>
            <a:pPr algn="ctr"/>
            <a:r>
              <a:rPr lang="en-AU" sz="1100" dirty="0"/>
              <a:t> </a:t>
            </a:r>
            <a:r>
              <a:rPr lang="en-AU" sz="900" dirty="0" err="1"/>
              <a:t>doi</a:t>
            </a:r>
            <a:r>
              <a:rPr lang="en-AU" sz="900" dirty="0"/>
              <a:t>: 10.1021/bc200279b</a:t>
            </a:r>
            <a:endParaRPr lang="en-AU" sz="1100" dirty="0"/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C94F1F37-56CD-481D-AFA8-7A54454BD43E}"/>
              </a:ext>
            </a:extLst>
          </p:cNvPr>
          <p:cNvSpPr/>
          <p:nvPr/>
        </p:nvSpPr>
        <p:spPr>
          <a:xfrm>
            <a:off x="2876402" y="319195"/>
            <a:ext cx="1573035" cy="483749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F296F6-9622-40E4-A124-1605B5BA44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64" y="4640431"/>
            <a:ext cx="1080120" cy="4128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BCD4CC-3542-45A0-8240-D6680022D0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2819" y="1036230"/>
            <a:ext cx="1800200" cy="10276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02E364D-320E-4D00-ADF6-EF328B7B02A7}"/>
              </a:ext>
            </a:extLst>
          </p:cNvPr>
          <p:cNvSpPr txBox="1"/>
          <p:nvPr/>
        </p:nvSpPr>
        <p:spPr>
          <a:xfrm>
            <a:off x="2276247" y="3954193"/>
            <a:ext cx="2819421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 dirty="0"/>
              <a:t>Afshar-</a:t>
            </a:r>
            <a:r>
              <a:rPr lang="en-AU" sz="1100" dirty="0" err="1"/>
              <a:t>Oromieh</a:t>
            </a:r>
            <a:r>
              <a:rPr lang="en-AU" sz="1100" dirty="0"/>
              <a:t> et al, </a:t>
            </a:r>
            <a:br>
              <a:rPr lang="en-AU" sz="1100" dirty="0"/>
            </a:br>
            <a:r>
              <a:rPr lang="en-GB" sz="1100" dirty="0"/>
              <a:t>Eur J </a:t>
            </a:r>
            <a:r>
              <a:rPr lang="en-GB" sz="1100" dirty="0" err="1"/>
              <a:t>Nucl</a:t>
            </a:r>
            <a:r>
              <a:rPr lang="en-GB" sz="1100" dirty="0"/>
              <a:t> Med Mol Imaging</a:t>
            </a:r>
            <a:r>
              <a:rPr lang="en-AU" sz="1100" dirty="0"/>
              <a:t>. 2013 </a:t>
            </a:r>
          </a:p>
          <a:p>
            <a:pPr algn="ctr"/>
            <a:r>
              <a:rPr lang="en-AU" sz="900" dirty="0" err="1"/>
              <a:t>doi</a:t>
            </a:r>
            <a:r>
              <a:rPr lang="en-AU" sz="900" dirty="0"/>
              <a:t>: 10.1007/s00259-012-2298-2</a:t>
            </a:r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0B55EF0C-E7D8-4256-867E-D1880E95AD6C}"/>
              </a:ext>
            </a:extLst>
          </p:cNvPr>
          <p:cNvSpPr/>
          <p:nvPr/>
        </p:nvSpPr>
        <p:spPr>
          <a:xfrm>
            <a:off x="5119069" y="319195"/>
            <a:ext cx="1573035" cy="483749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2014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A26F31E-C9E7-4199-82A8-39979FD368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5053" y="938121"/>
            <a:ext cx="1759030" cy="3009896"/>
          </a:xfrm>
          <a:prstGeom prst="rect">
            <a:avLst/>
          </a:prstGeom>
        </p:spPr>
      </p:pic>
      <p:pic>
        <p:nvPicPr>
          <p:cNvPr id="14" name="Picture 1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07DA92A5-6FFE-4640-A3D2-8D78046D3C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2819" y="2939187"/>
            <a:ext cx="1778955" cy="97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9EF63E-1FD2-45F0-8604-F37E2540AB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0770" y="1025942"/>
            <a:ext cx="1334528" cy="1037966"/>
          </a:xfrm>
          <a:prstGeom prst="rect">
            <a:avLst/>
          </a:prstGeom>
        </p:spPr>
      </p:pic>
      <p:pic>
        <p:nvPicPr>
          <p:cNvPr id="1026" name="Picture 2" descr="EANM Master Logo">
            <a:extLst>
              <a:ext uri="{FF2B5EF4-FFF2-40B4-BE49-F238E27FC236}">
                <a16:creationId xmlns:a16="http://schemas.microsoft.com/office/drawing/2014/main" id="{B2B09FEC-1CAD-49EC-8B4E-C0F06DE83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0810" y="4526490"/>
            <a:ext cx="517040" cy="59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764A998-E0DA-442F-AB08-68D5EF2B1111}"/>
              </a:ext>
            </a:extLst>
          </p:cNvPr>
          <p:cNvSpPr txBox="1"/>
          <p:nvPr/>
        </p:nvSpPr>
        <p:spPr>
          <a:xfrm>
            <a:off x="4975053" y="3954193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 dirty="0"/>
              <a:t>1</a:t>
            </a:r>
            <a:r>
              <a:rPr lang="en-AU" sz="1100" baseline="30000" dirty="0"/>
              <a:t>st</a:t>
            </a:r>
            <a:r>
              <a:rPr lang="en-AU" sz="1100" dirty="0"/>
              <a:t> patient imaged </a:t>
            </a:r>
            <a:br>
              <a:rPr lang="en-AU" sz="1100" dirty="0"/>
            </a:br>
            <a:r>
              <a:rPr lang="en-AU" sz="1100" dirty="0"/>
              <a:t>at Peter Mac</a:t>
            </a:r>
            <a:endParaRPr lang="en-AU" sz="900" dirty="0"/>
          </a:p>
        </p:txBody>
      </p:sp>
      <p:pic>
        <p:nvPicPr>
          <p:cNvPr id="23" name="Picture 4" descr="Peter MacCallum Cancer Centre">
            <a:extLst>
              <a:ext uri="{FF2B5EF4-FFF2-40B4-BE49-F238E27FC236}">
                <a16:creationId xmlns:a16="http://schemas.microsoft.com/office/drawing/2014/main" id="{8CA338E3-FF99-4758-A264-DC3CCEE84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6460" y="4612505"/>
            <a:ext cx="1398252" cy="42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23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75"/>
          <p:cNvSpPr txBox="1">
            <a:spLocks noGrp="1"/>
          </p:cNvSpPr>
          <p:nvPr>
            <p:ph type="sldNum" idx="12"/>
          </p:nvPr>
        </p:nvSpPr>
        <p:spPr>
          <a:xfrm>
            <a:off x="179512" y="4821269"/>
            <a:ext cx="50405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AU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sz="105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4E59749-A3F9-49F8-99AD-C58C49D12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44883" y="-119978"/>
            <a:ext cx="3136669" cy="305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9DB57CA-1F0A-4212-A27A-66C90740B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44883" y="2688247"/>
            <a:ext cx="5325020" cy="247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332FA0A7-EA1A-40AE-B622-A5CC62F53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7" y="-57278"/>
            <a:ext cx="3844636" cy="518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8799B9D7-59ED-4AE7-815A-8ADD5D6F5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5259" y="-226233"/>
            <a:ext cx="2185397" cy="291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FEAF48-9CBF-496F-B9C6-ACFD3856A28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02" y="53788"/>
            <a:ext cx="430073" cy="359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483697-36C3-45A8-B83A-CCF3C164B8D3}"/>
              </a:ext>
            </a:extLst>
          </p:cNvPr>
          <p:cNvSpPr txBox="1"/>
          <p:nvPr/>
        </p:nvSpPr>
        <p:spPr>
          <a:xfrm>
            <a:off x="453236" y="100062"/>
            <a:ext cx="1294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DrMHofman</a:t>
            </a:r>
            <a:endParaRPr kumimoji="0" lang="en-A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C5B986-E448-41ED-A342-96B494F761B1}"/>
              </a:ext>
            </a:extLst>
          </p:cNvPr>
          <p:cNvSpPr txBox="1"/>
          <p:nvPr/>
        </p:nvSpPr>
        <p:spPr>
          <a:xfrm>
            <a:off x="183532" y="4543776"/>
            <a:ext cx="4880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feedback &amp; comments: michael.hofman@petermac.org</a:t>
            </a:r>
            <a:endParaRPr lang="en-AU" sz="1400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927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6171938-065D-46F7-8518-8B4569EE7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50425"/>
            <a:ext cx="8712968" cy="857250"/>
          </a:xfrm>
        </p:spPr>
        <p:txBody>
          <a:bodyPr>
            <a:normAutofit/>
          </a:bodyPr>
          <a:lstStyle/>
          <a:p>
            <a:r>
              <a:rPr lang="en-AU" dirty="0">
                <a:sym typeface="Wingdings" panose="05000000000000000000" pitchFamily="2" charset="2"/>
              </a:rPr>
              <a:t>PSMA PET: very specific</a:t>
            </a:r>
            <a:endParaRPr lang="en-A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264777-F362-4E6F-96F6-17B17B3D4F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424" y="1177943"/>
            <a:ext cx="1767694" cy="3186505"/>
          </a:xfrm>
          <a:prstGeom prst="rect">
            <a:avLst/>
          </a:prstGeom>
        </p:spPr>
      </p:pic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31EC25AC-DC94-4177-AB61-EA7897D5BC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607" y="1162927"/>
            <a:ext cx="2094957" cy="1601260"/>
          </a:xfrm>
          <a:prstGeom prst="rect">
            <a:avLst/>
          </a:prstGeom>
        </p:spPr>
      </p:pic>
      <p:pic>
        <p:nvPicPr>
          <p:cNvPr id="18" name="Picture 17" descr="Screen Clipping">
            <a:extLst>
              <a:ext uri="{FF2B5EF4-FFF2-40B4-BE49-F238E27FC236}">
                <a16:creationId xmlns:a16="http://schemas.microsoft.com/office/drawing/2014/main" id="{CDE04167-28CB-4750-B236-65FCE58A43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7783" y="2744385"/>
            <a:ext cx="2520202" cy="1601263"/>
          </a:xfrm>
          <a:prstGeom prst="rect">
            <a:avLst/>
          </a:prstGeom>
        </p:spPr>
      </p:pic>
      <p:pic>
        <p:nvPicPr>
          <p:cNvPr id="19" name="Picture 18" descr="Screen Clipping">
            <a:extLst>
              <a:ext uri="{FF2B5EF4-FFF2-40B4-BE49-F238E27FC236}">
                <a16:creationId xmlns:a16="http://schemas.microsoft.com/office/drawing/2014/main" id="{A6375BCA-F1A9-417D-87BC-BF3FFC6A05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607" y="2692265"/>
            <a:ext cx="2014713" cy="1639355"/>
          </a:xfrm>
          <a:prstGeom prst="rect">
            <a:avLst/>
          </a:prstGeom>
        </p:spPr>
      </p:pic>
      <p:pic>
        <p:nvPicPr>
          <p:cNvPr id="20" name="Picture 19" descr="Screen Clipping">
            <a:extLst>
              <a:ext uri="{FF2B5EF4-FFF2-40B4-BE49-F238E27FC236}">
                <a16:creationId xmlns:a16="http://schemas.microsoft.com/office/drawing/2014/main" id="{7FEAA7DE-A28C-44CC-9B03-5EBD9B4352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8320" y="1162926"/>
            <a:ext cx="2089665" cy="1601262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B6D60BB4-1BFC-4146-B725-3B5E6045CA68}"/>
              </a:ext>
            </a:extLst>
          </p:cNvPr>
          <p:cNvSpPr/>
          <p:nvPr/>
        </p:nvSpPr>
        <p:spPr>
          <a:xfrm>
            <a:off x="1117206" y="1942450"/>
            <a:ext cx="320299" cy="3303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AB222F-FC35-4807-A3C3-1CF843A0F0A7}"/>
              </a:ext>
            </a:extLst>
          </p:cNvPr>
          <p:cNvSpPr txBox="1"/>
          <p:nvPr/>
        </p:nvSpPr>
        <p:spPr>
          <a:xfrm>
            <a:off x="320831" y="838398"/>
            <a:ext cx="4107154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Conventional staging: M1 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 3 modalities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3" name="Picture 22" descr="Screen Clipping">
            <a:extLst>
              <a:ext uri="{FF2B5EF4-FFF2-40B4-BE49-F238E27FC236}">
                <a16:creationId xmlns:a16="http://schemas.microsoft.com/office/drawing/2014/main" id="{FF8047D2-1111-4630-916A-30F9AABF70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507" y="2824896"/>
            <a:ext cx="2555556" cy="1539552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EFB92EF-A566-4B1E-9C48-3DD4606C5557}"/>
              </a:ext>
            </a:extLst>
          </p:cNvPr>
          <p:cNvCxnSpPr/>
          <p:nvPr/>
        </p:nvCxnSpPr>
        <p:spPr>
          <a:xfrm>
            <a:off x="5589996" y="3823328"/>
            <a:ext cx="1044494" cy="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Screen Clipping">
            <a:extLst>
              <a:ext uri="{FF2B5EF4-FFF2-40B4-BE49-F238E27FC236}">
                <a16:creationId xmlns:a16="http://schemas.microsoft.com/office/drawing/2014/main" id="{92D97BDC-0D6F-435D-AF6A-A2CEEF97A5A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8264" y="1169806"/>
            <a:ext cx="2559800" cy="1655089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B9709E7-3A25-4548-AB50-93745EC8FED2}"/>
              </a:ext>
            </a:extLst>
          </p:cNvPr>
          <p:cNvCxnSpPr/>
          <p:nvPr/>
        </p:nvCxnSpPr>
        <p:spPr>
          <a:xfrm>
            <a:off x="6112243" y="1828170"/>
            <a:ext cx="522247" cy="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142BBB8-C9E5-49C7-9FBF-13B35C9BDA5A}"/>
              </a:ext>
            </a:extLst>
          </p:cNvPr>
          <p:cNvCxnSpPr/>
          <p:nvPr/>
        </p:nvCxnSpPr>
        <p:spPr>
          <a:xfrm>
            <a:off x="6112243" y="1828170"/>
            <a:ext cx="0" cy="1296144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F85C73B-2B2A-4E0B-BCB4-7D5A6B25CB21}"/>
              </a:ext>
            </a:extLst>
          </p:cNvPr>
          <p:cNvCxnSpPr/>
          <p:nvPr/>
        </p:nvCxnSpPr>
        <p:spPr>
          <a:xfrm flipH="1">
            <a:off x="5194432" y="3124314"/>
            <a:ext cx="917811" cy="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8A1F589-83F2-41B9-81BB-0D09884A035D}"/>
              </a:ext>
            </a:extLst>
          </p:cNvPr>
          <p:cNvSpPr txBox="1"/>
          <p:nvPr/>
        </p:nvSpPr>
        <p:spPr>
          <a:xfrm>
            <a:off x="4427984" y="838398"/>
            <a:ext cx="4500079" cy="3385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68</a:t>
            </a: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Ga-PSMA PET: M0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A519ED-6040-423E-B112-E962501C950E}"/>
              </a:ext>
            </a:extLst>
          </p:cNvPr>
          <p:cNvSpPr txBox="1"/>
          <p:nvPr/>
        </p:nvSpPr>
        <p:spPr>
          <a:xfrm>
            <a:off x="320831" y="4343437"/>
            <a:ext cx="4107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Gleason 5 + 4 = 9, staging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1BCCD6-2517-44C1-B96F-F9B5FB41B984}"/>
              </a:ext>
            </a:extLst>
          </p:cNvPr>
          <p:cNvSpPr txBox="1"/>
          <p:nvPr/>
        </p:nvSpPr>
        <p:spPr>
          <a:xfrm>
            <a:off x="6340463" y="2583133"/>
            <a:ext cx="2690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 uptake in sclerotic lesion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intense uptake in prostate 1°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BE89EF4-E288-4D5D-A13F-47F949AA5C39}"/>
              </a:ext>
            </a:extLst>
          </p:cNvPr>
          <p:cNvSpPr/>
          <p:nvPr/>
        </p:nvSpPr>
        <p:spPr bwMode="auto">
          <a:xfrm>
            <a:off x="5376636" y="3709759"/>
            <a:ext cx="159270" cy="2047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891122D-A473-4A4D-9CDD-EFBBF3795D27}"/>
              </a:ext>
            </a:extLst>
          </p:cNvPr>
          <p:cNvSpPr/>
          <p:nvPr/>
        </p:nvSpPr>
        <p:spPr>
          <a:xfrm>
            <a:off x="2555855" y="1497791"/>
            <a:ext cx="432048" cy="4456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97B02FE-700D-484F-8E06-FAFE54C9669E}"/>
              </a:ext>
            </a:extLst>
          </p:cNvPr>
          <p:cNvSpPr/>
          <p:nvPr/>
        </p:nvSpPr>
        <p:spPr>
          <a:xfrm>
            <a:off x="7020351" y="1631314"/>
            <a:ext cx="432048" cy="4456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D1EE112-E849-462D-86CA-D7F66A933E77}"/>
              </a:ext>
            </a:extLst>
          </p:cNvPr>
          <p:cNvSpPr txBox="1"/>
          <p:nvPr/>
        </p:nvSpPr>
        <p:spPr>
          <a:xfrm>
            <a:off x="320831" y="4615753"/>
            <a:ext cx="7005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Patient proceeded to prostatectomy with undetectable PSA on follow-up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F652648-E8A1-482A-8043-937B539BE439}"/>
              </a:ext>
            </a:extLst>
          </p:cNvPr>
          <p:cNvSpPr/>
          <p:nvPr/>
        </p:nvSpPr>
        <p:spPr>
          <a:xfrm>
            <a:off x="863129" y="3406433"/>
            <a:ext cx="432048" cy="4456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24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  <p:bldP spid="31" grpId="0"/>
      <p:bldP spid="32" grpId="0" animBg="1"/>
      <p:bldP spid="33" grpId="0" animBg="1"/>
      <p:bldP spid="34" grpId="0" animBg="1"/>
      <p:bldP spid="35" grpId="0"/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4.3|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5_Custom Design">
  <a:themeElements>
    <a:clrScheme name="Annual Meeting 18">
      <a:dk1>
        <a:srgbClr val="113468"/>
      </a:dk1>
      <a:lt1>
        <a:sysClr val="window" lastClr="FFFFFF"/>
      </a:lt1>
      <a:dk2>
        <a:srgbClr val="0076A9"/>
      </a:dk2>
      <a:lt2>
        <a:srgbClr val="E7E6E6"/>
      </a:lt2>
      <a:accent1>
        <a:srgbClr val="008764"/>
      </a:accent1>
      <a:accent2>
        <a:srgbClr val="0076A9"/>
      </a:accent2>
      <a:accent3>
        <a:srgbClr val="00457C"/>
      </a:accent3>
      <a:accent4>
        <a:srgbClr val="39B0FF"/>
      </a:accent4>
      <a:accent5>
        <a:srgbClr val="096F76"/>
      </a:accent5>
      <a:accent6>
        <a:srgbClr val="F2CE47"/>
      </a:accent6>
      <a:hlink>
        <a:srgbClr val="F2CE47"/>
      </a:hlink>
      <a:folHlink>
        <a:srgbClr val="39B0FF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1_Custom Design">
  <a:themeElements>
    <a:clrScheme name="Custom 1">
      <a:dk1>
        <a:srgbClr val="00447C"/>
      </a:dk1>
      <a:lt1>
        <a:srgbClr val="FFFFFF"/>
      </a:lt1>
      <a:dk2>
        <a:srgbClr val="0076A9"/>
      </a:dk2>
      <a:lt2>
        <a:srgbClr val="E7E6E6"/>
      </a:lt2>
      <a:accent1>
        <a:srgbClr val="39CADA"/>
      </a:accent1>
      <a:accent2>
        <a:srgbClr val="228822"/>
      </a:accent2>
      <a:accent3>
        <a:srgbClr val="00457C"/>
      </a:accent3>
      <a:accent4>
        <a:srgbClr val="39B0FF"/>
      </a:accent4>
      <a:accent5>
        <a:srgbClr val="228822"/>
      </a:accent5>
      <a:accent6>
        <a:srgbClr val="228822"/>
      </a:accent6>
      <a:hlink>
        <a:srgbClr val="F2CE47"/>
      </a:hlink>
      <a:folHlink>
        <a:srgbClr val="39B0FF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Declan standard 16-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VAGRounded LT Light"/>
        <a:ea typeface=""/>
        <a:cs typeface=""/>
      </a:majorFont>
      <a:minorFont>
        <a:latin typeface="VAGRounded L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3_Custom Design">
  <a:themeElements>
    <a:clrScheme name="ASCO AM">
      <a:dk1>
        <a:srgbClr val="002457"/>
      </a:dk1>
      <a:lt1>
        <a:srgbClr val="FFFFFF"/>
      </a:lt1>
      <a:dk2>
        <a:srgbClr val="0076A9"/>
      </a:dk2>
      <a:lt2>
        <a:srgbClr val="E7E6E6"/>
      </a:lt2>
      <a:accent1>
        <a:srgbClr val="59CBE8"/>
      </a:accent1>
      <a:accent2>
        <a:srgbClr val="008764"/>
      </a:accent2>
      <a:accent3>
        <a:srgbClr val="F6CF3F"/>
      </a:accent3>
      <a:accent4>
        <a:srgbClr val="59AADE"/>
      </a:accent4>
      <a:accent5>
        <a:srgbClr val="096F76"/>
      </a:accent5>
      <a:accent6>
        <a:srgbClr val="002457"/>
      </a:accent6>
      <a:hlink>
        <a:srgbClr val="59AADE"/>
      </a:hlink>
      <a:folHlink>
        <a:srgbClr val="39B0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PMac Presentation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PMac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Mac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Mac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Mac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Mac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Mac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Mac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Mac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Mac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Mac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Mac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Mac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Mac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7342</TotalTime>
  <Words>4493</Words>
  <Application>Microsoft Macintosh PowerPoint</Application>
  <PresentationFormat>On-screen Show (16:9)</PresentationFormat>
  <Paragraphs>1189</Paragraphs>
  <Slides>80</Slides>
  <Notes>31</Notes>
  <HiddenSlides>27</HiddenSlides>
  <MMClips>30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80</vt:i4>
      </vt:variant>
    </vt:vector>
  </HeadingPairs>
  <TitlesOfParts>
    <vt:vector size="115" baseType="lpstr">
      <vt:lpstr>STIXSizeFiveSym</vt:lpstr>
      <vt:lpstr>Arial Narrow</vt:lpstr>
      <vt:lpstr>Lucida Grande</vt:lpstr>
      <vt:lpstr>Arial</vt:lpstr>
      <vt:lpstr>Calibri Light</vt:lpstr>
      <vt:lpstr>Century Gothic</vt:lpstr>
      <vt:lpstr>Arial Black</vt:lpstr>
      <vt:lpstr>Times New Roman</vt:lpstr>
      <vt:lpstr>Bahnschrift Condensed</vt:lpstr>
      <vt:lpstr>Trebuchet MS</vt:lpstr>
      <vt:lpstr>Bahnschrift SemiCondensed</vt:lpstr>
      <vt:lpstr>Calibri</vt:lpstr>
      <vt:lpstr>VAGRounded LT Light</vt:lpstr>
      <vt:lpstr>Roboto</vt:lpstr>
      <vt:lpstr>Merriweather Sans</vt:lpstr>
      <vt:lpstr>Wingdings</vt:lpstr>
      <vt:lpstr>Helvetica 45 Light</vt:lpstr>
      <vt:lpstr>Custom Design</vt:lpstr>
      <vt:lpstr>1_Custom Design</vt:lpstr>
      <vt:lpstr>2_Custom Design</vt:lpstr>
      <vt:lpstr>3_Custom Design</vt:lpstr>
      <vt:lpstr>4_Custom Design</vt:lpstr>
      <vt:lpstr>7_Custom Design</vt:lpstr>
      <vt:lpstr>8_Custom Design</vt:lpstr>
      <vt:lpstr>9_Custom Design</vt:lpstr>
      <vt:lpstr>PMac Presentation</vt:lpstr>
      <vt:lpstr>10_Custom Design</vt:lpstr>
      <vt:lpstr>5_Custom Design</vt:lpstr>
      <vt:lpstr>1_Office-Design</vt:lpstr>
      <vt:lpstr>11_Custom Design</vt:lpstr>
      <vt:lpstr>6_Custom Design</vt:lpstr>
      <vt:lpstr>12_Custom Design</vt:lpstr>
      <vt:lpstr>Declan standard 16-9</vt:lpstr>
      <vt:lpstr>Office Theme</vt:lpstr>
      <vt:lpstr>13_Custom Design</vt:lpstr>
      <vt:lpstr>PowerPoint Presentation</vt:lpstr>
      <vt:lpstr>Disclosures</vt:lpstr>
      <vt:lpstr>PowerPoint Presentation</vt:lpstr>
      <vt:lpstr>PowerPoint Presentation</vt:lpstr>
      <vt:lpstr>Curing Cancer since the 1940s</vt:lpstr>
      <vt:lpstr>PowerPoint Presentation</vt:lpstr>
      <vt:lpstr>Prostate Specific Membrane Antigen  (PSMA)</vt:lpstr>
      <vt:lpstr>PowerPoint Presentation</vt:lpstr>
      <vt:lpstr>PSMA PET: very specific</vt:lpstr>
      <vt:lpstr>ProPSMA in The Lancet March 2020</vt:lpstr>
      <vt:lpstr>PowerPoint Presentation</vt:lpstr>
      <vt:lpstr>FDA Approval “Game Changing” Radiotracer</vt:lpstr>
      <vt:lpstr>Library of PSMA PET radiotracers now available</vt:lpstr>
      <vt:lpstr>radioactive small molecule targeting prostate specific membrane antigen (PSMA) highly over-expressed in prostate cancer</vt:lpstr>
      <vt:lpstr>Therapeutic Nuclear Medicine</vt:lpstr>
      <vt:lpstr>Lutetium-177 (177Lu):              short path-length beta emitter</vt:lpstr>
      <vt:lpstr>68Ga/177Lu Theranostics @ Peter Mac</vt:lpstr>
      <vt:lpstr>PRLT evidence starts mounting: MIP-1095, I&amp;T, PSMA-617…</vt:lpstr>
      <vt:lpstr>PSMA Therapy: First Prospective Study</vt:lpstr>
      <vt:lpstr>PowerPoint Presentation</vt:lpstr>
      <vt:lpstr>PowerPoint Presentation</vt:lpstr>
      <vt:lpstr>PowerPoint Presentation</vt:lpstr>
      <vt:lpstr>PowerPoint Presentation</vt:lpstr>
      <vt:lpstr>Lu-PSMA re-treatment</vt:lpstr>
      <vt:lpstr>PowerPoint Presentation</vt:lpstr>
      <vt:lpstr>PowerPoint Presentation</vt:lpstr>
      <vt:lpstr>PowerPoint Presentation</vt:lpstr>
      <vt:lpstr>177Lu-PSMA: is it a drug or type of radiotherapy?</vt:lpstr>
      <vt:lpstr>Semi-automated tumour contouring</vt:lpstr>
      <vt:lpstr>PowerPoint Presentation</vt:lpstr>
      <vt:lpstr>PowerPoint Presentation</vt:lpstr>
      <vt:lpstr>PowerPoint Presentation</vt:lpstr>
      <vt:lpstr>Activity &amp; safety of 177Lu-PSMA-617 vs cabazitaxel</vt:lpstr>
      <vt:lpstr>Patient Characteristics</vt:lpstr>
      <vt:lpstr>PSMA + FDG PET/CT</vt:lpstr>
      <vt:lpstr>PSMA + FDG PET/CT</vt:lpstr>
      <vt:lpstr>Outcomes</vt:lpstr>
      <vt:lpstr>PSA ≥ 50%</vt:lpstr>
      <vt:lpstr>PFS</vt:lpstr>
      <vt:lpstr>RECIST 1.1 objective response rate</vt:lpstr>
      <vt:lpstr>Adverse Events</vt:lpstr>
      <vt:lpstr>Patient Reported Outcomes</vt:lpstr>
      <vt:lpstr>Deterioration Free Survival</vt:lpstr>
      <vt:lpstr>VISION in NEJM</vt:lpstr>
      <vt:lpstr>Open-label study of protocol-permitted standard of care ± 177Lu-PSMA-617 in adults with PSMA-positive mCRPC</vt:lpstr>
      <vt:lpstr>To reduce effect of drop-out on radiographic endpoints, primary analyses used different sets</vt:lpstr>
      <vt:lpstr>Primary endpoints: 177Lu-PSMA-617 improved rPFS </vt:lpstr>
      <vt:lpstr>177Lu-PSMA-617 improved rPFS in the OS analysis set </vt:lpstr>
      <vt:lpstr>rPFS was generally consistent across  prespecified stratification factor subgroups</vt:lpstr>
      <vt:lpstr>Secondary endpoint: RECIST v1.1 responses favored the 177Lu-PSMA-617 arm in patients with measurable disease </vt:lpstr>
      <vt:lpstr>Secondary endpoint: PSA responses favored the 177Lu-PSMA-617 arm among evaluable patients</vt:lpstr>
      <vt:lpstr>Treatment-emergent adverse events grouped as topics of interest: no unexpected or concerning safety signals</vt:lpstr>
      <vt:lpstr>2 RCTs of 177Lu-PSMA-617</vt:lpstr>
      <vt:lpstr>Contrasting VISION: design</vt:lpstr>
      <vt:lpstr>❶ Is this pt with “low” PSMA uptake in LN suitable?</vt:lpstr>
      <vt:lpstr>❷ Pt with variable PSMA uptake in bone suitable?</vt:lpstr>
      <vt:lpstr>❷ FDG makes PSMA invisible bone lesions visible</vt:lpstr>
      <vt:lpstr> Can SPECT/CT better personalise care?</vt:lpstr>
      <vt:lpstr>177Lu-PSMA-617: new class of effective therapy</vt:lpstr>
      <vt:lpstr>PowerPoint Presentation</vt:lpstr>
      <vt:lpstr>Advancing PSMA theranostics</vt:lpstr>
      <vt:lpstr>From Last Line to First Line: trials @ Peter Mac</vt:lpstr>
      <vt:lpstr>PowerPoint Presentation</vt:lpstr>
      <vt:lpstr>PowerPoint Presentation</vt:lpstr>
      <vt:lpstr>PowerPoint Presentation</vt:lpstr>
      <vt:lpstr>PowerPoint Presentation</vt:lpstr>
      <vt:lpstr>LuTectomy Translational Project Strategy</vt:lpstr>
      <vt:lpstr>PowerPoint Presentation</vt:lpstr>
      <vt:lpstr>PRINCE Trial PSMA-lutetium Radionuclide therapy and ImmuNotherapy in prostate CancEr</vt:lpstr>
      <vt:lpstr>LuPARP Trial Phase 1 trial of 177Lu-PSMA-617 therapy and Olaparib (PARPi)</vt:lpstr>
      <vt:lpstr>PowerPoint Presentation</vt:lpstr>
      <vt:lpstr>PowerPoint Presentation</vt:lpstr>
      <vt:lpstr>PowerPoint Presentation</vt:lpstr>
      <vt:lpstr>225Ac-PSMA alpha Rx: extra-ordinary n=1’s</vt:lpstr>
      <vt:lpstr>PowerPoint Presentation</vt:lpstr>
      <vt:lpstr>PowerPoint Presentation</vt:lpstr>
      <vt:lpstr>PowerPoint Presentation</vt:lpstr>
      <vt:lpstr>Thank-you       #GoNuclear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Peter Mac Connectors</dc:title>
  <dc:creator>Rockliff James</dc:creator>
  <cp:lastModifiedBy>Tiffany Razzo</cp:lastModifiedBy>
  <cp:revision>1034</cp:revision>
  <cp:lastPrinted>2016-10-10T04:10:07Z</cp:lastPrinted>
  <dcterms:created xsi:type="dcterms:W3CDTF">2015-07-14T01:15:34Z</dcterms:created>
  <dcterms:modified xsi:type="dcterms:W3CDTF">2021-08-04T00:15:27Z</dcterms:modified>
</cp:coreProperties>
</file>