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4" r:id="rId2"/>
    <p:sldMasterId id="2147483849" r:id="rId3"/>
    <p:sldMasterId id="2147483922" r:id="rId4"/>
    <p:sldMasterId id="2147483936" r:id="rId5"/>
    <p:sldMasterId id="2147483946" r:id="rId6"/>
    <p:sldMasterId id="2147483958" r:id="rId7"/>
    <p:sldMasterId id="2147483970" r:id="rId8"/>
    <p:sldMasterId id="2147483985" r:id="rId9"/>
    <p:sldMasterId id="2147483997" r:id="rId10"/>
  </p:sldMasterIdLst>
  <p:notesMasterIdLst>
    <p:notesMasterId r:id="rId52"/>
  </p:notesMasterIdLst>
  <p:sldIdLst>
    <p:sldId id="322" r:id="rId11"/>
    <p:sldId id="399" r:id="rId12"/>
    <p:sldId id="397" r:id="rId13"/>
    <p:sldId id="400" r:id="rId14"/>
    <p:sldId id="398" r:id="rId15"/>
    <p:sldId id="404" r:id="rId16"/>
    <p:sldId id="405" r:id="rId17"/>
    <p:sldId id="306" r:id="rId18"/>
    <p:sldId id="264" r:id="rId19"/>
    <p:sldId id="358" r:id="rId20"/>
    <p:sldId id="526" r:id="rId21"/>
    <p:sldId id="344" r:id="rId22"/>
    <p:sldId id="391" r:id="rId23"/>
    <p:sldId id="392" r:id="rId24"/>
    <p:sldId id="393" r:id="rId25"/>
    <p:sldId id="394" r:id="rId26"/>
    <p:sldId id="395" r:id="rId27"/>
    <p:sldId id="321" r:id="rId28"/>
    <p:sldId id="410" r:id="rId29"/>
    <p:sldId id="343" r:id="rId30"/>
    <p:sldId id="411" r:id="rId31"/>
    <p:sldId id="502" r:id="rId32"/>
    <p:sldId id="507" r:id="rId33"/>
    <p:sldId id="513" r:id="rId34"/>
    <p:sldId id="408" r:id="rId35"/>
    <p:sldId id="407" r:id="rId36"/>
    <p:sldId id="406" r:id="rId37"/>
    <p:sldId id="514" r:id="rId38"/>
    <p:sldId id="515" r:id="rId39"/>
    <p:sldId id="523" r:id="rId40"/>
    <p:sldId id="304" r:id="rId41"/>
    <p:sldId id="518" r:id="rId42"/>
    <p:sldId id="517" r:id="rId43"/>
    <p:sldId id="520" r:id="rId44"/>
    <p:sldId id="519" r:id="rId45"/>
    <p:sldId id="521" r:id="rId46"/>
    <p:sldId id="524" r:id="rId47"/>
    <p:sldId id="256" r:id="rId48"/>
    <p:sldId id="525" r:id="rId49"/>
    <p:sldId id="488" r:id="rId50"/>
    <p:sldId id="52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3366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95332" autoAdjust="0"/>
  </p:normalViewPr>
  <p:slideViewPr>
    <p:cSldViewPr snapToGrid="0">
      <p:cViewPr varScale="1">
        <p:scale>
          <a:sx n="105" d="100"/>
          <a:sy n="105" d="100"/>
        </p:scale>
        <p:origin x="2466" y="114"/>
      </p:cViewPr>
      <p:guideLst/>
    </p:cSldViewPr>
  </p:slideViewPr>
  <p:outlineViewPr>
    <p:cViewPr>
      <p:scale>
        <a:sx n="33" d="100"/>
        <a:sy n="33" d="100"/>
      </p:scale>
      <p:origin x="0" y="-1002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F9444-75EA-43C4-ABE0-468CDE55AD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77201-2B4A-4D05-8C87-B3618D25B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50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2ACB4-4790-4CF4-B783-4B153E75F5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292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feel free to correct – that’s what we understood you meant during our call. We will easily correct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A250D-9F53-4104-BD1C-C986BF8D0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75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2ACB4-4790-4CF4-B783-4B153E75F5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39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38BC88-FCDD-4BBB-AED7-C0954E1639F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90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7201-2B4A-4D05-8C87-B3618D25BB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7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feel free to correct – that’s what we understood you meant during our call. We will easily correct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A250D-9F53-4104-BD1C-C986BF8D0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07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feel free to correct – that’s what we understood you meant during our call. We will easily correct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A250D-9F53-4104-BD1C-C986BF8D0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28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feel free to correct – that’s what we understood you meant during our call. We will easily correct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A250D-9F53-4104-BD1C-C986BF8D0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5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feel free to correct – that’s what we understood you meant during our call. We will easily correct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A250D-9F53-4104-BD1C-C986BF8D0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763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feel free to correct – that’s what we understood you meant during our call. We will easily correct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A250D-9F53-4104-BD1C-C986BF8D0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118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feel free to correct – that’s what we understood you meant during our call. We will easily correct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A250D-9F53-4104-BD1C-C986BF8D0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33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627E8-405B-43CE-ADF0-426429D472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91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E27FF-37A7-4C11-884B-24288A7B479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1360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811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1310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441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079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070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45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401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548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658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73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46223-E1BF-4F71-9C22-798C742D297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0281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957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448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86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5F230-22A2-47B7-BD6B-99DBFC1A655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4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EB6471-5B41-6A45-A9CC-A8A622A8A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50000" t="19824" b="19257"/>
          <a:stretch/>
        </p:blipFill>
        <p:spPr>
          <a:xfrm>
            <a:off x="0" y="0"/>
            <a:ext cx="560343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05C993-A285-0F40-98AA-58D98404D52D}"/>
              </a:ext>
            </a:extLst>
          </p:cNvPr>
          <p:cNvSpPr txBox="1"/>
          <p:nvPr userDrawn="1"/>
        </p:nvSpPr>
        <p:spPr>
          <a:xfrm>
            <a:off x="2877853" y="6335618"/>
            <a:ext cx="64362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This information is confidential and may not be reproduced in whole or part unless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authorized in writing by an authorized representative of Cleveland Diagnostics,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81D4C-B1C5-6241-837F-75675482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320" y="2775832"/>
            <a:ext cx="6924304" cy="843881"/>
          </a:xfrm>
        </p:spPr>
        <p:txBody>
          <a:bodyPr/>
          <a:lstStyle>
            <a:lvl1pPr algn="ctr"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A8B10BC-691F-5642-9A08-08BAB2DE0E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0329" y="3727261"/>
            <a:ext cx="3206935" cy="34912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  <a:lvl2pPr marL="457200" indent="0">
              <a:buNone/>
              <a:defRPr/>
            </a:lvl2pPr>
            <a:lvl3pPr marL="914400" indent="0" algn="l">
              <a:buNone/>
              <a:defRPr/>
            </a:lvl3pPr>
          </a:lstStyle>
          <a:p>
            <a:pPr lvl="0"/>
            <a:r>
              <a:rPr lang="en-US" dirty="0"/>
              <a:t>Insert Date Here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711ABC5-6333-A74F-8DFC-2F847EB67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64" b="37202"/>
          <a:stretch/>
        </p:blipFill>
        <p:spPr>
          <a:xfrm>
            <a:off x="10646183" y="6128954"/>
            <a:ext cx="1264583" cy="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28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4B933-867E-D543-9EC0-096BC0040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0984"/>
            <a:ext cx="10515600" cy="1325563"/>
          </a:xfrm>
        </p:spPr>
        <p:txBody>
          <a:bodyPr/>
          <a:lstStyle>
            <a:lvl1pPr algn="ctr"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85B3A-A363-CC41-8B88-97645D153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9441"/>
            <a:ext cx="10515600" cy="4015947"/>
          </a:xfrm>
        </p:spPr>
        <p:txBody>
          <a:bodyPr/>
          <a:lstStyle>
            <a:lvl1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  <a:lvl2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2pPr>
            <a:lvl3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3pPr>
            <a:lvl4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4pPr>
            <a:lvl5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64934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C24C-9764-BB4A-AF18-CC5D0EF5D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97" y="291060"/>
            <a:ext cx="10515600" cy="1325563"/>
          </a:xfr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61177-955F-2C48-AA68-87BF9AD1D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32238"/>
          </a:xfrm>
        </p:spPr>
        <p:txBody>
          <a:bodyPr/>
          <a:lstStyle>
            <a:lvl1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  <a:lvl2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2pPr>
            <a:lvl3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3pPr>
            <a:lvl4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4pPr>
            <a:lvl5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E0119-D656-694B-BEDE-B7079CC2E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32238"/>
          </a:xfrm>
        </p:spPr>
        <p:txBody>
          <a:bodyPr/>
          <a:lstStyle>
            <a:lvl1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  <a:lvl2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2pPr>
            <a:lvl3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3pPr>
            <a:lvl4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4pPr>
            <a:lvl5pPr>
              <a:defRPr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AD9816-02E7-EA48-A7E3-86EB1854B18A}"/>
              </a:ext>
            </a:extLst>
          </p:cNvPr>
          <p:cNvCxnSpPr>
            <a:cxnSpLocks/>
          </p:cNvCxnSpPr>
          <p:nvPr userDrawn="1"/>
        </p:nvCxnSpPr>
        <p:spPr>
          <a:xfrm>
            <a:off x="5053916" y="1371600"/>
            <a:ext cx="208417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378FC28-C20E-B041-9F21-75D6F39B9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564" b="37202"/>
          <a:stretch/>
        </p:blipFill>
        <p:spPr>
          <a:xfrm>
            <a:off x="10646183" y="6128954"/>
            <a:ext cx="1264583" cy="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9F49F35-D7BD-264A-815E-C534F76883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923" y="2766222"/>
            <a:ext cx="10515600" cy="1325563"/>
          </a:xfr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505F87-35C4-2C4B-B732-63B94B70B00B}"/>
              </a:ext>
            </a:extLst>
          </p:cNvPr>
          <p:cNvCxnSpPr>
            <a:cxnSpLocks/>
          </p:cNvCxnSpPr>
          <p:nvPr userDrawn="1"/>
        </p:nvCxnSpPr>
        <p:spPr>
          <a:xfrm>
            <a:off x="5053916" y="3843338"/>
            <a:ext cx="208417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78EBF3-8A2C-0F4B-A119-FF599CF461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564" b="37202"/>
          <a:stretch/>
        </p:blipFill>
        <p:spPr>
          <a:xfrm>
            <a:off x="10646183" y="6128954"/>
            <a:ext cx="1264583" cy="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9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p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C50016-711B-0142-94F4-7FAC021C998B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451136" y="1970772"/>
          <a:ext cx="9286889" cy="378748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839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2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7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81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2081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Gill Sans SemiBold" panose="020B0502020104020203" pitchFamily="34" charset="-79"/>
                          <a:cs typeface="Gill Sans SemiBold" panose="020B0502020104020203" pitchFamily="34" charset="-79"/>
                        </a:rPr>
                        <a:t>Indication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Gill Sans SemiBold" panose="020B0502020104020203" pitchFamily="34" charset="-79"/>
                          <a:cs typeface="Gill Sans SemiBold" panose="020B0502020104020203" pitchFamily="34" charset="-79"/>
                        </a:rPr>
                        <a:t>SIA Development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Gill Sans SemiBold" panose="020B0502020104020203" pitchFamily="34" charset="-79"/>
                          <a:cs typeface="Gill Sans SemiBold" panose="020B0502020104020203" pitchFamily="34" charset="-79"/>
                        </a:rPr>
                        <a:t>Optimization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Gill Sans SemiBold" panose="020B0502020104020203" pitchFamily="34" charset="-79"/>
                          <a:cs typeface="Gill Sans SemiBold" panose="020B0502020104020203" pitchFamily="34" charset="-79"/>
                        </a:rPr>
                        <a:t>Clinical Studies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Gill Sans SemiBold" panose="020B0502020104020203" pitchFamily="34" charset="-79"/>
                          <a:cs typeface="Gill Sans SemiBold" panose="020B0502020104020203" pitchFamily="34" charset="-79"/>
                        </a:rPr>
                        <a:t>Commercialization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08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Prostate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Cancer</a:t>
                      </a:r>
                      <a:endParaRPr lang="en-US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08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Breast Cancer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08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Alzheimer’s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08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Ovarian Cancer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08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Lung Cancer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A79583E4-2E53-B741-9DF2-C739DFE039D8}"/>
              </a:ext>
            </a:extLst>
          </p:cNvPr>
          <p:cNvSpPr/>
          <p:nvPr userDrawn="1"/>
        </p:nvSpPr>
        <p:spPr>
          <a:xfrm rot="5400000">
            <a:off x="6386413" y="-141670"/>
            <a:ext cx="353783" cy="6619499"/>
          </a:xfrm>
          <a:prstGeom prst="round2SameRect">
            <a:avLst>
              <a:gd name="adj1" fmla="val 32051"/>
              <a:gd name="adj2" fmla="val 0"/>
            </a:avLst>
          </a:prstGeom>
          <a:solidFill>
            <a:srgbClr val="1C72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C8210BA0-41AC-1845-B032-979DC84A5BD1}"/>
              </a:ext>
            </a:extLst>
          </p:cNvPr>
          <p:cNvSpPr/>
          <p:nvPr userDrawn="1"/>
        </p:nvSpPr>
        <p:spPr>
          <a:xfrm rot="5400000">
            <a:off x="4964854" y="1860843"/>
            <a:ext cx="353783" cy="3776391"/>
          </a:xfrm>
          <a:prstGeom prst="round2SameRect">
            <a:avLst>
              <a:gd name="adj1" fmla="val 33334"/>
              <a:gd name="adj2" fmla="val 0"/>
            </a:avLst>
          </a:prstGeom>
          <a:solidFill>
            <a:srgbClr val="1C72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9F74D485-94BC-8C4C-8AFF-576E3A8A5C0B}"/>
              </a:ext>
            </a:extLst>
          </p:cNvPr>
          <p:cNvSpPr/>
          <p:nvPr userDrawn="1"/>
        </p:nvSpPr>
        <p:spPr>
          <a:xfrm rot="5400000">
            <a:off x="4250614" y="3156037"/>
            <a:ext cx="353783" cy="2347908"/>
          </a:xfrm>
          <a:prstGeom prst="round2SameRect">
            <a:avLst>
              <a:gd name="adj1" fmla="val 33334"/>
              <a:gd name="adj2" fmla="val 0"/>
            </a:avLst>
          </a:prstGeom>
          <a:solidFill>
            <a:srgbClr val="1C72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00BC772-B6AE-C240-9E41-A70CF8240DAA}"/>
              </a:ext>
            </a:extLst>
          </p:cNvPr>
          <p:cNvSpPr/>
          <p:nvPr userDrawn="1"/>
        </p:nvSpPr>
        <p:spPr>
          <a:xfrm rot="5400000">
            <a:off x="3507201" y="5061359"/>
            <a:ext cx="353783" cy="861084"/>
          </a:xfrm>
          <a:prstGeom prst="round2SameRect">
            <a:avLst>
              <a:gd name="adj1" fmla="val 33334"/>
              <a:gd name="adj2" fmla="val 0"/>
            </a:avLst>
          </a:prstGeom>
          <a:solidFill>
            <a:srgbClr val="1C72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2D98B010-0046-9E43-8FF1-CBC9AD07A0AD}"/>
              </a:ext>
            </a:extLst>
          </p:cNvPr>
          <p:cNvSpPr/>
          <p:nvPr userDrawn="1"/>
        </p:nvSpPr>
        <p:spPr>
          <a:xfrm rot="5400000">
            <a:off x="3847913" y="4139693"/>
            <a:ext cx="353783" cy="1542511"/>
          </a:xfrm>
          <a:prstGeom prst="round2SameRect">
            <a:avLst>
              <a:gd name="adj1" fmla="val 33334"/>
              <a:gd name="adj2" fmla="val 0"/>
            </a:avLst>
          </a:prstGeom>
          <a:solidFill>
            <a:srgbClr val="1C72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E0E4E6-56BB-6348-9544-77639791DC33}"/>
              </a:ext>
            </a:extLst>
          </p:cNvPr>
          <p:cNvCxnSpPr>
            <a:cxnSpLocks/>
          </p:cNvCxnSpPr>
          <p:nvPr userDrawn="1"/>
        </p:nvCxnSpPr>
        <p:spPr>
          <a:xfrm>
            <a:off x="5053916" y="1371600"/>
            <a:ext cx="208417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5A79DEE-F07E-2648-9029-239D8648CCD4}"/>
              </a:ext>
            </a:extLst>
          </p:cNvPr>
          <p:cNvSpPr txBox="1"/>
          <p:nvPr userDrawn="1"/>
        </p:nvSpPr>
        <p:spPr>
          <a:xfrm>
            <a:off x="5118928" y="539325"/>
            <a:ext cx="1947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24242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Pipeline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B37F99-C37E-2546-85A0-90078B757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564" b="37202"/>
          <a:stretch/>
        </p:blipFill>
        <p:spPr>
          <a:xfrm>
            <a:off x="10646183" y="6128954"/>
            <a:ext cx="1264583" cy="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07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F72BFB-CE35-C248-93B2-7C3B82704C63}"/>
              </a:ext>
            </a:extLst>
          </p:cNvPr>
          <p:cNvSpPr txBox="1"/>
          <p:nvPr userDrawn="1"/>
        </p:nvSpPr>
        <p:spPr>
          <a:xfrm>
            <a:off x="1859993" y="1953464"/>
            <a:ext cx="1672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Arnon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 Chait, PhD</a:t>
            </a:r>
          </a:p>
        </p:txBody>
      </p:sp>
      <p:pic>
        <p:nvPicPr>
          <p:cNvPr id="8" name="Picture Placeholder 5" descr="dgdg.png">
            <a:extLst>
              <a:ext uri="{FF2B5EF4-FFF2-40B4-BE49-F238E27FC236}">
                <a16:creationId xmlns:a16="http://schemas.microsoft.com/office/drawing/2014/main" id="{1347B659-E525-9E4C-B8F5-A6A0FF9FB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r="207"/>
          <a:stretch>
            <a:fillRect/>
          </a:stretch>
        </p:blipFill>
        <p:spPr>
          <a:xfrm>
            <a:off x="677560" y="1705374"/>
            <a:ext cx="961699" cy="961699"/>
          </a:xfrm>
          <a:prstGeom prst="rect">
            <a:avLst/>
          </a:prstGeom>
        </p:spPr>
      </p:pic>
      <p:pic>
        <p:nvPicPr>
          <p:cNvPr id="11" name="Picture Placeholder 6" descr="fsfsfsf.png">
            <a:extLst>
              <a:ext uri="{FF2B5EF4-FFF2-40B4-BE49-F238E27FC236}">
                <a16:creationId xmlns:a16="http://schemas.microsoft.com/office/drawing/2014/main" id="{6A35D583-16C9-C54B-9860-581E0A37E5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560" y="2993213"/>
            <a:ext cx="961699" cy="961698"/>
          </a:xfrm>
          <a:prstGeom prst="rect">
            <a:avLst/>
          </a:prstGeom>
        </p:spPr>
      </p:pic>
      <p:pic>
        <p:nvPicPr>
          <p:cNvPr id="14" name="Picture Placeholder 7" descr="gghghggh.png">
            <a:extLst>
              <a:ext uri="{FF2B5EF4-FFF2-40B4-BE49-F238E27FC236}">
                <a16:creationId xmlns:a16="http://schemas.microsoft.com/office/drawing/2014/main" id="{43FAD3F1-5C96-0649-8B85-F8EE15367B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631" y="4232980"/>
            <a:ext cx="961628" cy="961628"/>
          </a:xfrm>
          <a:prstGeom prst="rect">
            <a:avLst/>
          </a:prstGeom>
        </p:spPr>
      </p:pic>
      <p:pic>
        <p:nvPicPr>
          <p:cNvPr id="17" name="Picture Placeholder 8" descr="dgdgd.png">
            <a:extLst>
              <a:ext uri="{FF2B5EF4-FFF2-40B4-BE49-F238E27FC236}">
                <a16:creationId xmlns:a16="http://schemas.microsoft.com/office/drawing/2014/main" id="{4A2C854B-35AD-954C-B96A-6E2F508EF1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r="207"/>
          <a:stretch>
            <a:fillRect/>
          </a:stretch>
        </p:blipFill>
        <p:spPr>
          <a:xfrm>
            <a:off x="4214101" y="3516987"/>
            <a:ext cx="961699" cy="961698"/>
          </a:xfrm>
          <a:prstGeom prst="rect">
            <a:avLst/>
          </a:prstGeom>
        </p:spPr>
      </p:pic>
      <p:pic>
        <p:nvPicPr>
          <p:cNvPr id="20" name="Picture Placeholder 9" descr="jjfjfjfjf.png">
            <a:extLst>
              <a:ext uri="{FF2B5EF4-FFF2-40B4-BE49-F238E27FC236}">
                <a16:creationId xmlns:a16="http://schemas.microsoft.com/office/drawing/2014/main" id="{D4BAD0B0-45E0-F048-8627-58FFBA200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5185" r="10202" b="13782"/>
          <a:stretch/>
        </p:blipFill>
        <p:spPr>
          <a:xfrm>
            <a:off x="677559" y="5472677"/>
            <a:ext cx="973872" cy="973872"/>
          </a:xfrm>
          <a:prstGeom prst="rect">
            <a:avLst/>
          </a:prstGeom>
        </p:spPr>
      </p:pic>
      <p:pic>
        <p:nvPicPr>
          <p:cNvPr id="26" name="Picture Placeholder 8">
            <a:extLst>
              <a:ext uri="{FF2B5EF4-FFF2-40B4-BE49-F238E27FC236}">
                <a16:creationId xmlns:a16="http://schemas.microsoft.com/office/drawing/2014/main" id="{D8AAA2FA-7263-A841-A260-11751D31B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" b="17989"/>
          <a:stretch/>
        </p:blipFill>
        <p:spPr>
          <a:xfrm>
            <a:off x="4230039" y="2256922"/>
            <a:ext cx="956719" cy="95796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195BB6-862E-8549-BCB3-AF214597D1F4}"/>
              </a:ext>
            </a:extLst>
          </p:cNvPr>
          <p:cNvCxnSpPr>
            <a:cxnSpLocks/>
          </p:cNvCxnSpPr>
          <p:nvPr userDrawn="1"/>
        </p:nvCxnSpPr>
        <p:spPr>
          <a:xfrm>
            <a:off x="5053916" y="1371600"/>
            <a:ext cx="208417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69D7298-E4A5-2147-9701-78C5131FACFB}"/>
              </a:ext>
            </a:extLst>
          </p:cNvPr>
          <p:cNvSpPr txBox="1"/>
          <p:nvPr userDrawn="1"/>
        </p:nvSpPr>
        <p:spPr>
          <a:xfrm>
            <a:off x="4871072" y="539325"/>
            <a:ext cx="24436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24242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Our Team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06C08D-FA7C-8442-BC0B-61C28D9735DA}"/>
              </a:ext>
            </a:extLst>
          </p:cNvPr>
          <p:cNvSpPr txBox="1"/>
          <p:nvPr userDrawn="1"/>
        </p:nvSpPr>
        <p:spPr>
          <a:xfrm>
            <a:off x="1859994" y="3199283"/>
            <a:ext cx="1884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Boris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Zaslavsky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, PhD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E94CC1-F1D5-C241-B2C7-DFCC3E0DDD70}"/>
              </a:ext>
            </a:extLst>
          </p:cNvPr>
          <p:cNvSpPr txBox="1"/>
          <p:nvPr userDrawn="1"/>
        </p:nvSpPr>
        <p:spPr>
          <a:xfrm>
            <a:off x="1859995" y="4442237"/>
            <a:ext cx="1711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Joe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Briggman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, PhD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636120-6F3E-6745-B831-11E992F39A61}"/>
              </a:ext>
            </a:extLst>
          </p:cNvPr>
          <p:cNvSpPr txBox="1"/>
          <p:nvPr userDrawn="1"/>
        </p:nvSpPr>
        <p:spPr>
          <a:xfrm>
            <a:off x="1859993" y="5589636"/>
            <a:ext cx="1473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Erich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Heise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, 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DF9229-3134-9C45-89B2-DA5F93B550A4}"/>
              </a:ext>
            </a:extLst>
          </p:cNvPr>
          <p:cNvSpPr txBox="1"/>
          <p:nvPr userDrawn="1"/>
        </p:nvSpPr>
        <p:spPr>
          <a:xfrm>
            <a:off x="5407494" y="2501275"/>
            <a:ext cx="2164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Mark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Stovsky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, MD, MBA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4355B4-DC8D-634D-ABEF-17D0431DE34B}"/>
              </a:ext>
            </a:extLst>
          </p:cNvPr>
          <p:cNvSpPr txBox="1"/>
          <p:nvPr userDrawn="1"/>
        </p:nvSpPr>
        <p:spPr>
          <a:xfrm>
            <a:off x="5392068" y="3666275"/>
            <a:ext cx="1613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Aimee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Kestranek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A3B39"/>
              </a:solidFill>
              <a:effectLst/>
              <a:uLnTx/>
              <a:uFillTx/>
              <a:latin typeface="Gill Sans Light" panose="020B0302020104020203" pitchFamily="34" charset="-79"/>
              <a:ea typeface="Lato Black" charset="0"/>
              <a:cs typeface="Gill Sans Light" panose="020B0302020104020203" pitchFamily="34" charset="-79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708B80E-0B4C-5A43-90DC-897E2F32491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29683" y="4780791"/>
            <a:ext cx="961628" cy="96162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215B5C8-6AB7-AA4E-938A-32ED6B9282C6}"/>
              </a:ext>
            </a:extLst>
          </p:cNvPr>
          <p:cNvSpPr txBox="1"/>
          <p:nvPr userDrawn="1"/>
        </p:nvSpPr>
        <p:spPr>
          <a:xfrm>
            <a:off x="5392066" y="4923051"/>
            <a:ext cx="2007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Prasad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Gawande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Lato Black" charset="0"/>
                <a:cs typeface="Gill Sans Light" panose="020B0302020104020203" pitchFamily="34" charset="-79"/>
              </a:rPr>
              <a:t>, PhD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29AC64-2016-3A48-A479-53B37BB21EC4}"/>
              </a:ext>
            </a:extLst>
          </p:cNvPr>
          <p:cNvSpPr txBox="1"/>
          <p:nvPr userDrawn="1"/>
        </p:nvSpPr>
        <p:spPr>
          <a:xfrm>
            <a:off x="8216336" y="2504387"/>
            <a:ext cx="33515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Led product development to creation of &gt;$100M diagnostics test market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A3B39"/>
              </a:solidFill>
              <a:effectLst/>
              <a:uLnTx/>
              <a:uFillTx/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125+ years of biotechnology management experience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A3B39"/>
              </a:solidFill>
              <a:effectLst/>
              <a:uLnTx/>
              <a:uFillTx/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9 PMA, 510(k) submissions to FDA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A3B39"/>
              </a:solidFill>
              <a:effectLst/>
              <a:uLnTx/>
              <a:uFillTx/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20+ of patents awarded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A3B39"/>
              </a:solidFill>
              <a:effectLst/>
              <a:uLnTx/>
              <a:uFillTx/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B39"/>
                </a:solidFill>
                <a:effectLst/>
                <a:uLnTx/>
                <a:uFillTx/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30+ products on the market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C2D7E1-7EEC-C04A-98A6-F5A6BD8D613D}"/>
              </a:ext>
            </a:extLst>
          </p:cNvPr>
          <p:cNvCxnSpPr>
            <a:cxnSpLocks/>
          </p:cNvCxnSpPr>
          <p:nvPr userDrawn="1"/>
        </p:nvCxnSpPr>
        <p:spPr>
          <a:xfrm>
            <a:off x="7867067" y="2242777"/>
            <a:ext cx="0" cy="32864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AFA0E29-338F-9040-941B-B22200C39FBC}"/>
              </a:ext>
            </a:extLst>
          </p:cNvPr>
          <p:cNvSpPr txBox="1"/>
          <p:nvPr userDrawn="1"/>
        </p:nvSpPr>
        <p:spPr>
          <a:xfrm>
            <a:off x="1859992" y="2242777"/>
            <a:ext cx="1338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14F8E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PRESIDENT &amp; CEO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5ACA29-8ED4-DB46-B816-3A8CC7D8A64A}"/>
              </a:ext>
            </a:extLst>
          </p:cNvPr>
          <p:cNvSpPr txBox="1"/>
          <p:nvPr userDrawn="1"/>
        </p:nvSpPr>
        <p:spPr>
          <a:xfrm>
            <a:off x="1859993" y="3474062"/>
            <a:ext cx="18373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14F8E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CHIEF SCIENTIFIC OFFICER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5ACA49B-7D21-8D4B-B7CE-3E9C71910C5D}"/>
              </a:ext>
            </a:extLst>
          </p:cNvPr>
          <p:cNvSpPr txBox="1"/>
          <p:nvPr userDrawn="1"/>
        </p:nvSpPr>
        <p:spPr>
          <a:xfrm>
            <a:off x="1835434" y="4713794"/>
            <a:ext cx="2040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14F8E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CHIEF COMMERCIAL OFFICER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FB2389-7161-B64D-8B4C-85DB760CFB37}"/>
              </a:ext>
            </a:extLst>
          </p:cNvPr>
          <p:cNvSpPr txBox="1"/>
          <p:nvPr userDrawn="1"/>
        </p:nvSpPr>
        <p:spPr>
          <a:xfrm>
            <a:off x="1860235" y="5840327"/>
            <a:ext cx="1802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14F8E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ASSOCIATE DIRECTOR,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14F8E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BUSINESS DEVELOPMENT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705A5D-169C-8147-A42D-4E17FB2A8447}"/>
              </a:ext>
            </a:extLst>
          </p:cNvPr>
          <p:cNvSpPr txBox="1"/>
          <p:nvPr userDrawn="1"/>
        </p:nvSpPr>
        <p:spPr>
          <a:xfrm>
            <a:off x="5407491" y="2790588"/>
            <a:ext cx="1734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14F8E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CHIEF MEDICAL OFFICER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F24427-B27F-A742-A342-133B4A05AD4F}"/>
              </a:ext>
            </a:extLst>
          </p:cNvPr>
          <p:cNvSpPr txBox="1"/>
          <p:nvPr userDrawn="1"/>
        </p:nvSpPr>
        <p:spPr>
          <a:xfrm>
            <a:off x="5392067" y="3945088"/>
            <a:ext cx="1237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14F8E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VICE PRESIDENT,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14F8E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OPERATIONS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EB3D79-FEB6-6C46-9515-0FC866FCF729}"/>
              </a:ext>
            </a:extLst>
          </p:cNvPr>
          <p:cNvSpPr txBox="1"/>
          <p:nvPr userDrawn="1"/>
        </p:nvSpPr>
        <p:spPr>
          <a:xfrm>
            <a:off x="5392067" y="5194612"/>
            <a:ext cx="15953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14F8E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DIRECTOR,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14F8E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ASSAY DEVELOPMENT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FCADF4A-CB8B-0245-85E9-6E52C168100D}"/>
              </a:ext>
            </a:extLst>
          </p:cNvPr>
          <p:cNvSpPr txBox="1"/>
          <p:nvPr userDrawn="1"/>
        </p:nvSpPr>
        <p:spPr>
          <a:xfrm>
            <a:off x="9215485" y="1818141"/>
            <a:ext cx="1227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14F8E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EXPERIENCE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2AE07BD-0060-374C-966C-FCB293157C12}"/>
              </a:ext>
            </a:extLst>
          </p:cNvPr>
          <p:cNvCxnSpPr>
            <a:cxnSpLocks/>
          </p:cNvCxnSpPr>
          <p:nvPr userDrawn="1"/>
        </p:nvCxnSpPr>
        <p:spPr>
          <a:xfrm>
            <a:off x="9371069" y="2186220"/>
            <a:ext cx="104208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86648046-80E1-7842-874B-7A0563059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26564" b="37202"/>
          <a:stretch/>
        </p:blipFill>
        <p:spPr>
          <a:xfrm>
            <a:off x="10646183" y="6128954"/>
            <a:ext cx="1264583" cy="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89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F1F844-E7BF-C947-AE68-5719444DE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64" b="37202"/>
          <a:stretch/>
        </p:blipFill>
        <p:spPr>
          <a:xfrm>
            <a:off x="4715507" y="2624909"/>
            <a:ext cx="2760991" cy="1064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FF8222-3C2D-C64A-99B0-27052AFA6B5B}"/>
              </a:ext>
            </a:extLst>
          </p:cNvPr>
          <p:cNvSpPr txBox="1"/>
          <p:nvPr userDrawn="1"/>
        </p:nvSpPr>
        <p:spPr>
          <a:xfrm>
            <a:off x="4851238" y="3805882"/>
            <a:ext cx="25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cleveland-diagnostics.com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02325C-0256-5247-8E37-75E5ED1DC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50000" t="19824" b="19257"/>
          <a:stretch/>
        </p:blipFill>
        <p:spPr>
          <a:xfrm rot="10800000">
            <a:off x="6600925" y="0"/>
            <a:ext cx="5603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1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7DD11-91FF-4AC0-8813-C7850612A1F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845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448EDC-CF6D-41C7-984D-94858263EB8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85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B7710-FA33-4948-990D-FA1BAC95E0A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85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D2E6E-0B7B-447B-811F-276B95C580C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62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8E6E4A-8999-435C-8D5E-C041F717C0D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02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A2F9E4-E297-4C32-AECC-75406209F29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7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8F80A6-F98E-4402-B083-A447B124092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72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CCC87A-5968-4740-9694-BB03FE6828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54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B186D0-387A-4A0A-8F42-EE8B8F24524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04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E5B6D9-73BC-4415-80C1-769B21A9401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25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257D41-9BBD-4FE6-A419-3920EF6F13E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69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B9416-8F2A-4C3E-A428-38926906D9D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76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D80593-64B3-497B-B202-07188C7F9AB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69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7ADB75-C527-4129-9B55-19E57764E44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43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C1E56D-E736-40D9-AC1D-77E8088EA33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42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5100"/>
            <a:ext cx="10363200" cy="70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371732"/>
          </a:xfrm>
        </p:spPr>
        <p:txBody>
          <a:bodyPr/>
          <a:lstStyle>
            <a:lvl1pPr marL="0" indent="0" algn="ctr">
              <a:buNone/>
              <a:defRPr/>
            </a:lvl1pPr>
            <a:lvl2pPr marL="456282" indent="0" algn="ctr">
              <a:buNone/>
              <a:defRPr/>
            </a:lvl2pPr>
            <a:lvl3pPr marL="912559" indent="0" algn="ctr">
              <a:buNone/>
              <a:defRPr/>
            </a:lvl3pPr>
            <a:lvl4pPr marL="1368840" indent="0" algn="ctr">
              <a:buNone/>
              <a:defRPr/>
            </a:lvl4pPr>
            <a:lvl5pPr marL="1825120" indent="0" algn="ctr">
              <a:buNone/>
              <a:defRPr/>
            </a:lvl5pPr>
            <a:lvl6pPr marL="2281401" indent="0" algn="ctr">
              <a:buNone/>
              <a:defRPr/>
            </a:lvl6pPr>
            <a:lvl7pPr marL="2737682" indent="0" algn="ctr">
              <a:buNone/>
              <a:defRPr/>
            </a:lvl7pPr>
            <a:lvl8pPr marL="3193961" indent="0" algn="ctr">
              <a:buNone/>
              <a:defRPr/>
            </a:lvl8pPr>
            <a:lvl9pPr marL="36502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5709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18947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70392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35168"/>
            <a:ext cx="10363200" cy="37173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82" indent="0">
              <a:buNone/>
              <a:defRPr sz="1800"/>
            </a:lvl2pPr>
            <a:lvl3pPr marL="912559" indent="0">
              <a:buNone/>
              <a:defRPr sz="1600"/>
            </a:lvl3pPr>
            <a:lvl4pPr marL="1368840" indent="0">
              <a:buNone/>
              <a:defRPr sz="1400"/>
            </a:lvl4pPr>
            <a:lvl5pPr marL="1825120" indent="0">
              <a:buNone/>
              <a:defRPr sz="1400"/>
            </a:lvl5pPr>
            <a:lvl6pPr marL="2281401" indent="0">
              <a:buNone/>
              <a:defRPr sz="1400"/>
            </a:lvl6pPr>
            <a:lvl7pPr marL="2737682" indent="0">
              <a:buNone/>
              <a:defRPr sz="1400"/>
            </a:lvl7pPr>
            <a:lvl8pPr marL="3193961" indent="0">
              <a:buNone/>
              <a:defRPr sz="1400"/>
            </a:lvl8pPr>
            <a:lvl9pPr marL="365024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444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449" y="1971675"/>
            <a:ext cx="5022849" cy="26641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9" y="1971675"/>
            <a:ext cx="5022851" cy="26641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3734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5800"/>
            <a:ext cx="10972800" cy="7006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747969"/>
            <a:ext cx="5386917" cy="426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2" indent="0">
              <a:buNone/>
              <a:defRPr sz="2000" b="1"/>
            </a:lvl2pPr>
            <a:lvl3pPr marL="912559" indent="0">
              <a:buNone/>
              <a:defRPr sz="1800" b="1"/>
            </a:lvl3pPr>
            <a:lvl4pPr marL="1368840" indent="0">
              <a:buNone/>
              <a:defRPr sz="1600" b="1"/>
            </a:lvl4pPr>
            <a:lvl5pPr marL="1825120" indent="0">
              <a:buNone/>
              <a:defRPr sz="1600" b="1"/>
            </a:lvl5pPr>
            <a:lvl6pPr marL="2281401" indent="0">
              <a:buNone/>
              <a:defRPr sz="1600" b="1"/>
            </a:lvl6pPr>
            <a:lvl7pPr marL="2737682" indent="0">
              <a:buNone/>
              <a:defRPr sz="1600" b="1"/>
            </a:lvl7pPr>
            <a:lvl8pPr marL="3193961" indent="0">
              <a:buNone/>
              <a:defRPr sz="1600" b="1"/>
            </a:lvl8pPr>
            <a:lvl9pPr marL="36502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80"/>
            <a:ext cx="5386917" cy="1935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747969"/>
            <a:ext cx="5389033" cy="426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2" indent="0">
              <a:buNone/>
              <a:defRPr sz="2000" b="1"/>
            </a:lvl2pPr>
            <a:lvl3pPr marL="912559" indent="0">
              <a:buNone/>
              <a:defRPr sz="1800" b="1"/>
            </a:lvl3pPr>
            <a:lvl4pPr marL="1368840" indent="0">
              <a:buNone/>
              <a:defRPr sz="1600" b="1"/>
            </a:lvl4pPr>
            <a:lvl5pPr marL="1825120" indent="0">
              <a:buNone/>
              <a:defRPr sz="1600" b="1"/>
            </a:lvl5pPr>
            <a:lvl6pPr marL="2281401" indent="0">
              <a:buNone/>
              <a:defRPr sz="1600" b="1"/>
            </a:lvl6pPr>
            <a:lvl7pPr marL="2737682" indent="0">
              <a:buNone/>
              <a:defRPr sz="1600" b="1"/>
            </a:lvl7pPr>
            <a:lvl8pPr marL="3193961" indent="0">
              <a:buNone/>
              <a:defRPr sz="1600" b="1"/>
            </a:lvl8pPr>
            <a:lvl9pPr marL="36502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80"/>
            <a:ext cx="5389033" cy="1935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6810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1867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80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A4B42-19CD-44FC-BB27-67A36DE2BDE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97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1054343"/>
            <a:ext cx="4011084" cy="3807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6"/>
            <a:ext cx="6815667" cy="25321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119"/>
            <a:ext cx="4011084" cy="277524"/>
          </a:xfrm>
        </p:spPr>
        <p:txBody>
          <a:bodyPr/>
          <a:lstStyle>
            <a:lvl1pPr marL="0" indent="0">
              <a:buNone/>
              <a:defRPr sz="1400"/>
            </a:lvl1pPr>
            <a:lvl2pPr marL="456282" indent="0">
              <a:buNone/>
              <a:defRPr sz="1200"/>
            </a:lvl2pPr>
            <a:lvl3pPr marL="912559" indent="0">
              <a:buNone/>
              <a:defRPr sz="1000"/>
            </a:lvl3pPr>
            <a:lvl4pPr marL="1368840" indent="0">
              <a:buNone/>
              <a:defRPr sz="900"/>
            </a:lvl4pPr>
            <a:lvl5pPr marL="1825120" indent="0">
              <a:buNone/>
              <a:defRPr sz="900"/>
            </a:lvl5pPr>
            <a:lvl6pPr marL="2281401" indent="0">
              <a:buNone/>
              <a:defRPr sz="900"/>
            </a:lvl6pPr>
            <a:lvl7pPr marL="2737682" indent="0">
              <a:buNone/>
              <a:defRPr sz="900"/>
            </a:lvl7pPr>
            <a:lvl8pPr marL="3193961" indent="0">
              <a:buNone/>
              <a:defRPr sz="900"/>
            </a:lvl8pPr>
            <a:lvl9pPr marL="36502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7364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79917"/>
            <a:ext cx="7315200" cy="38743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96"/>
            <a:ext cx="7315200" cy="550145"/>
          </a:xfrm>
        </p:spPr>
        <p:txBody>
          <a:bodyPr/>
          <a:lstStyle>
            <a:lvl1pPr marL="0" indent="0">
              <a:buNone/>
              <a:defRPr sz="3200"/>
            </a:lvl1pPr>
            <a:lvl2pPr marL="456282" indent="0">
              <a:buNone/>
              <a:defRPr sz="2800"/>
            </a:lvl2pPr>
            <a:lvl3pPr marL="912559" indent="0">
              <a:buNone/>
              <a:defRPr sz="2400"/>
            </a:lvl3pPr>
            <a:lvl4pPr marL="1368840" indent="0">
              <a:buNone/>
              <a:defRPr sz="2000"/>
            </a:lvl4pPr>
            <a:lvl5pPr marL="1825120" indent="0">
              <a:buNone/>
              <a:defRPr sz="2000"/>
            </a:lvl5pPr>
            <a:lvl6pPr marL="2281401" indent="0">
              <a:buNone/>
              <a:defRPr sz="2000"/>
            </a:lvl6pPr>
            <a:lvl7pPr marL="2737682" indent="0">
              <a:buNone/>
              <a:defRPr sz="2000"/>
            </a:lvl7pPr>
            <a:lvl8pPr marL="3193961" indent="0">
              <a:buNone/>
              <a:defRPr sz="2000"/>
            </a:lvl8pPr>
            <a:lvl9pPr marL="36502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277524"/>
          </a:xfrm>
        </p:spPr>
        <p:txBody>
          <a:bodyPr/>
          <a:lstStyle>
            <a:lvl1pPr marL="0" indent="0">
              <a:buNone/>
              <a:defRPr sz="1400"/>
            </a:lvl1pPr>
            <a:lvl2pPr marL="456282" indent="0">
              <a:buNone/>
              <a:defRPr sz="1200"/>
            </a:lvl2pPr>
            <a:lvl3pPr marL="912559" indent="0">
              <a:buNone/>
              <a:defRPr sz="1000"/>
            </a:lvl3pPr>
            <a:lvl4pPr marL="1368840" indent="0">
              <a:buNone/>
              <a:defRPr sz="900"/>
            </a:lvl4pPr>
            <a:lvl5pPr marL="1825120" indent="0">
              <a:buNone/>
              <a:defRPr sz="900"/>
            </a:lvl5pPr>
            <a:lvl6pPr marL="2281401" indent="0">
              <a:buNone/>
              <a:defRPr sz="900"/>
            </a:lvl6pPr>
            <a:lvl7pPr marL="2737682" indent="0">
              <a:buNone/>
              <a:defRPr sz="900"/>
            </a:lvl7pPr>
            <a:lvl8pPr marL="3193961" indent="0">
              <a:buNone/>
              <a:defRPr sz="900"/>
            </a:lvl8pPr>
            <a:lvl9pPr marL="36502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7706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33664" y="1971697"/>
            <a:ext cx="7920676" cy="21302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14945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74992" y="428625"/>
            <a:ext cx="1980589" cy="3613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2331" y="428625"/>
            <a:ext cx="2380698" cy="3613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735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597" y="425073"/>
            <a:ext cx="10318751" cy="704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05443" y="1971675"/>
            <a:ext cx="10248900" cy="37173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2199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597" y="425073"/>
            <a:ext cx="10318751" cy="704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05443" y="1971675"/>
            <a:ext cx="10248900" cy="37173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6014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43077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999686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4000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83398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CC4FF-6E94-4E54-BA9A-AEEA2553FA1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28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65224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165799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5497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73487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59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71632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553998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450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646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069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9479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0F2E8-7ED9-44D3-90F6-7C9B5230A9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9179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5688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559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4419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85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252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452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12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955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31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1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81118-EEFF-4366-B2C5-906574000C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9015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63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679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200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239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39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454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278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448EDC-CF6D-41C7-984D-94858263EB8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945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B7710-FA33-4948-990D-FA1BAC95E0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299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DD2E6E-0B7B-447B-811F-276B95C580C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74A82-80B3-472E-B17C-82B2DE859E1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9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8E6E4A-8999-435C-8D5E-C041F717C0D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6476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A2F9E4-E297-4C32-AECC-75406209F29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972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8F80A6-F98E-4402-B083-A447B124092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9306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CCC87A-5968-4740-9694-BB03FE6828F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553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186D0-387A-4A0A-8F42-EE8B8F24524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7553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E5B6D9-73BC-4415-80C1-769B21A9401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7406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257D41-9BBD-4FE6-A419-3920EF6F13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9404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D80593-64B3-497B-B202-07188C7F9AB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0841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7ADB75-C527-4129-9B55-19E57764E44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493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C1E56D-E736-40D9-AC1D-77E8088EA33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3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D0819-4327-43F4-9582-D8D8B98EBF1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007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020 Pla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1476" y="368039"/>
            <a:ext cx="11444286" cy="455509"/>
          </a:xfrm>
          <a:prstGeom prst="rect">
            <a:avLst/>
          </a:prstGeom>
        </p:spPr>
        <p:txBody>
          <a:bodyPr vert="horz" wrap="square" lIns="91440" tIns="0" rIns="91440" bIns="0" rtlCol="0" anchor="ctr" anchorCtr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Galano Grotesque Medium" pitchFamily="2" charset="77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71476" y="1351820"/>
            <a:ext cx="11444286" cy="4691792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tx1"/>
                </a:solidFill>
                <a:latin typeface="Galano Grotesque" pitchFamily="2" charset="77"/>
              </a:defRPr>
            </a:lvl1pPr>
            <a:lvl2pPr>
              <a:defRPr sz="2400" b="0" i="0">
                <a:solidFill>
                  <a:schemeClr val="tx1"/>
                </a:solidFill>
                <a:latin typeface="Galano Grotesque" pitchFamily="2" charset="77"/>
              </a:defRPr>
            </a:lvl2pPr>
            <a:lvl3pPr>
              <a:defRPr sz="2000" b="0" i="0">
                <a:solidFill>
                  <a:schemeClr val="tx1"/>
                </a:solidFill>
                <a:latin typeface="Galano Grotesque" pitchFamily="2" charset="77"/>
              </a:defRPr>
            </a:lvl3pPr>
            <a:lvl4pPr>
              <a:defRPr sz="2000" b="0" i="0">
                <a:solidFill>
                  <a:schemeClr val="tx1"/>
                </a:solidFill>
                <a:latin typeface="Galano Grotesque" pitchFamily="2" charset="77"/>
              </a:defRPr>
            </a:lvl4pPr>
            <a:lvl5pPr>
              <a:defRPr sz="1800" b="0" i="0">
                <a:solidFill>
                  <a:schemeClr val="tx1"/>
                </a:solidFill>
                <a:latin typeface="Galano Grotesque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96A164-6F85-D145-BF92-69982CAB8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7632" y="6458158"/>
            <a:ext cx="4114800" cy="2496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25612A-2F29-F143-9914-6F2AD76ED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94283" y="6458158"/>
            <a:ext cx="798671" cy="249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fld id="{AE1947E2-68FF-4C49-9F38-A3FE607CCE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155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6369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0584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399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938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6430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0311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7338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461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88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9FC7C-9720-46BC-B474-5051018762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00DB716-2002-45CA-94C2-7E0C9E9CB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B9625F-41F8-4968-B90E-FE2456E8B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9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329EFC-9C5B-0743-B8E3-96133A9C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AC3EF-37C1-3B4E-9079-B11FBCC77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40CAD-BCEE-B94F-B8BD-589D4B6D4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C21A9-C1E4-4944-893E-A48B2D3A3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24242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4242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10E6A-613C-1040-A252-3D19139F7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4242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08219-E6D9-BA4C-B19D-2B62F9476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FF7F-B6E8-F94D-95D1-759B72998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24242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4242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7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FBBCCA-0D08-4738-B54F-D722C6552BD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5571" y="425457"/>
            <a:ext cx="10318751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CFEB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97" tIns="28518" rIns="20597" bIns="2851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5419" y="1971682"/>
            <a:ext cx="102489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CFEB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597" tIns="28518" rIns="20597" bIns="2851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1062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</p:sldLayoutIdLst>
  <p:txStyles>
    <p:titleStyle>
      <a:lvl1pPr algn="ctr" defTabSz="974725" rtl="0" eaLnBrk="0" fontAlgn="base" hangingPunct="0">
        <a:lnSpc>
          <a:spcPct val="105000"/>
        </a:lnSpc>
        <a:spcBef>
          <a:spcPct val="0"/>
        </a:spcBef>
        <a:spcAft>
          <a:spcPct val="0"/>
        </a:spcAft>
        <a:tabLst>
          <a:tab pos="974725" algn="l"/>
          <a:tab pos="1952625" algn="l"/>
          <a:tab pos="2928938" algn="l"/>
          <a:tab pos="3905250" algn="l"/>
          <a:tab pos="4881563" algn="l"/>
          <a:tab pos="5857875" algn="l"/>
          <a:tab pos="6834188" algn="l"/>
        </a:tabLs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4725" rtl="0" eaLnBrk="0" fontAlgn="base" hangingPunct="0">
        <a:lnSpc>
          <a:spcPct val="105000"/>
        </a:lnSpc>
        <a:spcBef>
          <a:spcPct val="0"/>
        </a:spcBef>
        <a:spcAft>
          <a:spcPct val="0"/>
        </a:spcAft>
        <a:tabLst>
          <a:tab pos="974725" algn="l"/>
          <a:tab pos="1952625" algn="l"/>
          <a:tab pos="2928938" algn="l"/>
          <a:tab pos="3905250" algn="l"/>
          <a:tab pos="4881563" algn="l"/>
          <a:tab pos="5857875" algn="l"/>
          <a:tab pos="6834188" algn="l"/>
        </a:tabLs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defTabSz="974725" rtl="0" eaLnBrk="0" fontAlgn="base" hangingPunct="0">
        <a:lnSpc>
          <a:spcPct val="105000"/>
        </a:lnSpc>
        <a:spcBef>
          <a:spcPct val="0"/>
        </a:spcBef>
        <a:spcAft>
          <a:spcPct val="0"/>
        </a:spcAft>
        <a:tabLst>
          <a:tab pos="974725" algn="l"/>
          <a:tab pos="1952625" algn="l"/>
          <a:tab pos="2928938" algn="l"/>
          <a:tab pos="3905250" algn="l"/>
          <a:tab pos="4881563" algn="l"/>
          <a:tab pos="5857875" algn="l"/>
          <a:tab pos="6834188" algn="l"/>
        </a:tabLs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defTabSz="974725" rtl="0" eaLnBrk="0" fontAlgn="base" hangingPunct="0">
        <a:lnSpc>
          <a:spcPct val="105000"/>
        </a:lnSpc>
        <a:spcBef>
          <a:spcPct val="0"/>
        </a:spcBef>
        <a:spcAft>
          <a:spcPct val="0"/>
        </a:spcAft>
        <a:tabLst>
          <a:tab pos="974725" algn="l"/>
          <a:tab pos="1952625" algn="l"/>
          <a:tab pos="2928938" algn="l"/>
          <a:tab pos="3905250" algn="l"/>
          <a:tab pos="4881563" algn="l"/>
          <a:tab pos="5857875" algn="l"/>
          <a:tab pos="6834188" algn="l"/>
        </a:tabLs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defTabSz="974725" rtl="0" eaLnBrk="0" fontAlgn="base" hangingPunct="0">
        <a:lnSpc>
          <a:spcPct val="105000"/>
        </a:lnSpc>
        <a:spcBef>
          <a:spcPct val="0"/>
        </a:spcBef>
        <a:spcAft>
          <a:spcPct val="0"/>
        </a:spcAft>
        <a:tabLst>
          <a:tab pos="974725" algn="l"/>
          <a:tab pos="1952625" algn="l"/>
          <a:tab pos="2928938" algn="l"/>
          <a:tab pos="3905250" algn="l"/>
          <a:tab pos="4881563" algn="l"/>
          <a:tab pos="5857875" algn="l"/>
          <a:tab pos="6834188" algn="l"/>
        </a:tabLs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6282" algn="ctr" defTabSz="975932" rtl="0" fontAlgn="base">
        <a:lnSpc>
          <a:spcPct val="105000"/>
        </a:lnSpc>
        <a:spcBef>
          <a:spcPct val="0"/>
        </a:spcBef>
        <a:spcAft>
          <a:spcPct val="0"/>
        </a:spcAft>
        <a:tabLst>
          <a:tab pos="975932" algn="l"/>
          <a:tab pos="1953450" algn="l"/>
          <a:tab pos="2929381" algn="l"/>
          <a:tab pos="3905313" algn="l"/>
          <a:tab pos="4882832" algn="l"/>
          <a:tab pos="5858762" algn="l"/>
          <a:tab pos="6834700" algn="l"/>
        </a:tabLs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2559" algn="ctr" defTabSz="975932" rtl="0" fontAlgn="base">
        <a:lnSpc>
          <a:spcPct val="105000"/>
        </a:lnSpc>
        <a:spcBef>
          <a:spcPct val="0"/>
        </a:spcBef>
        <a:spcAft>
          <a:spcPct val="0"/>
        </a:spcAft>
        <a:tabLst>
          <a:tab pos="975932" algn="l"/>
          <a:tab pos="1953450" algn="l"/>
          <a:tab pos="2929381" algn="l"/>
          <a:tab pos="3905313" algn="l"/>
          <a:tab pos="4882832" algn="l"/>
          <a:tab pos="5858762" algn="l"/>
          <a:tab pos="6834700" algn="l"/>
        </a:tabLs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8840" algn="ctr" defTabSz="975932" rtl="0" fontAlgn="base">
        <a:lnSpc>
          <a:spcPct val="105000"/>
        </a:lnSpc>
        <a:spcBef>
          <a:spcPct val="0"/>
        </a:spcBef>
        <a:spcAft>
          <a:spcPct val="0"/>
        </a:spcAft>
        <a:tabLst>
          <a:tab pos="975932" algn="l"/>
          <a:tab pos="1953450" algn="l"/>
          <a:tab pos="2929381" algn="l"/>
          <a:tab pos="3905313" algn="l"/>
          <a:tab pos="4882832" algn="l"/>
          <a:tab pos="5858762" algn="l"/>
          <a:tab pos="6834700" algn="l"/>
        </a:tabLs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5120" algn="ctr" defTabSz="975932" rtl="0" fontAlgn="base">
        <a:lnSpc>
          <a:spcPct val="105000"/>
        </a:lnSpc>
        <a:spcBef>
          <a:spcPct val="0"/>
        </a:spcBef>
        <a:spcAft>
          <a:spcPct val="0"/>
        </a:spcAft>
        <a:tabLst>
          <a:tab pos="975932" algn="l"/>
          <a:tab pos="1953450" algn="l"/>
          <a:tab pos="2929381" algn="l"/>
          <a:tab pos="3905313" algn="l"/>
          <a:tab pos="4882832" algn="l"/>
          <a:tab pos="5858762" algn="l"/>
          <a:tab pos="6834700" algn="l"/>
        </a:tabLs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95275" indent="-295275" algn="l" defTabSz="974725" rtl="0" eaLnBrk="0" fontAlgn="base" hangingPunct="0">
        <a:spcBef>
          <a:spcPct val="40000"/>
        </a:spcBef>
        <a:spcAft>
          <a:spcPct val="0"/>
        </a:spcAft>
        <a:buClr>
          <a:srgbClr val="00FFFF"/>
        </a:buClr>
        <a:buSzPct val="100000"/>
        <a:buFont typeface="Symbol" pitchFamily="18" charset="2"/>
        <a:buChar char="·"/>
        <a:tabLst>
          <a:tab pos="1463675" algn="l"/>
          <a:tab pos="1816100" algn="l"/>
        </a:tabLst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9775" indent="-274638" algn="l" defTabSz="974725" rtl="0" eaLnBrk="0" fontAlgn="base" hangingPunct="0">
        <a:spcBef>
          <a:spcPct val="40000"/>
        </a:spcBef>
        <a:spcAft>
          <a:spcPct val="0"/>
        </a:spcAft>
        <a:buClr>
          <a:srgbClr val="00FFFF"/>
        </a:buClr>
        <a:buSzPct val="100000"/>
        <a:buFont typeface="Symbol" pitchFamily="18" charset="2"/>
        <a:buChar char="·"/>
        <a:tabLst>
          <a:tab pos="1463675" algn="l"/>
          <a:tab pos="1816100" algn="l"/>
        </a:tabLst>
        <a:defRPr sz="2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03325" indent="-284163" algn="l" defTabSz="974725" rtl="0" eaLnBrk="0" fontAlgn="base" hangingPunct="0">
        <a:spcBef>
          <a:spcPct val="40000"/>
        </a:spcBef>
        <a:spcAft>
          <a:spcPct val="0"/>
        </a:spcAft>
        <a:buClr>
          <a:srgbClr val="00FFFF"/>
        </a:buClr>
        <a:buSzPct val="100000"/>
        <a:buFont typeface="Symbol" pitchFamily="18" charset="2"/>
        <a:buChar char="·"/>
        <a:tabLst>
          <a:tab pos="1463675" algn="l"/>
          <a:tab pos="1816100" algn="l"/>
        </a:tabLst>
        <a:defRPr sz="2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73238" indent="-309563" algn="l" defTabSz="974725" rtl="0" eaLnBrk="0" fontAlgn="base" hangingPunct="0">
        <a:spcBef>
          <a:spcPct val="40000"/>
        </a:spcBef>
        <a:spcAft>
          <a:spcPct val="0"/>
        </a:spcAft>
        <a:buClr>
          <a:srgbClr val="00FFFF"/>
        </a:buClr>
        <a:buSzPct val="100000"/>
        <a:buFont typeface="Symbol" pitchFamily="18" charset="2"/>
        <a:buChar char="·"/>
        <a:tabLst>
          <a:tab pos="1463675" algn="l"/>
          <a:tab pos="1816100" algn="l"/>
        </a:tabLst>
        <a:defRPr sz="2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217738" indent="-263525" algn="l" defTabSz="974725" rtl="0" eaLnBrk="0" fontAlgn="base" hangingPunct="0">
        <a:spcBef>
          <a:spcPct val="40000"/>
        </a:spcBef>
        <a:spcAft>
          <a:spcPct val="0"/>
        </a:spcAft>
        <a:buClr>
          <a:srgbClr val="00FFFF"/>
        </a:buClr>
        <a:buSzPct val="100000"/>
        <a:buFont typeface="Symbol" pitchFamily="18" charset="2"/>
        <a:buChar char="·"/>
        <a:tabLst>
          <a:tab pos="1463675" algn="l"/>
          <a:tab pos="1816100" algn="l"/>
        </a:tabLst>
        <a:defRPr sz="2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74308" indent="-264579" algn="l" defTabSz="975932" rtl="0" fontAlgn="base">
        <a:spcBef>
          <a:spcPct val="40000"/>
        </a:spcBef>
        <a:spcAft>
          <a:spcPct val="0"/>
        </a:spcAft>
        <a:buClr>
          <a:srgbClr val="00FFFF"/>
        </a:buClr>
        <a:buSzPct val="100000"/>
        <a:buFont typeface="Symbol" pitchFamily="18" charset="2"/>
        <a:buChar char="·"/>
        <a:tabLst>
          <a:tab pos="1463899" algn="l"/>
          <a:tab pos="1817199" algn="l"/>
        </a:tabLst>
        <a:defRPr sz="2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30589" indent="-264579" algn="l" defTabSz="975932" rtl="0" fontAlgn="base">
        <a:spcBef>
          <a:spcPct val="40000"/>
        </a:spcBef>
        <a:spcAft>
          <a:spcPct val="0"/>
        </a:spcAft>
        <a:buClr>
          <a:srgbClr val="00FFFF"/>
        </a:buClr>
        <a:buSzPct val="100000"/>
        <a:buFont typeface="Symbol" pitchFamily="18" charset="2"/>
        <a:buChar char="·"/>
        <a:tabLst>
          <a:tab pos="1463899" algn="l"/>
          <a:tab pos="1817199" algn="l"/>
        </a:tabLst>
        <a:defRPr sz="2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86868" indent="-264579" algn="l" defTabSz="975932" rtl="0" fontAlgn="base">
        <a:spcBef>
          <a:spcPct val="40000"/>
        </a:spcBef>
        <a:spcAft>
          <a:spcPct val="0"/>
        </a:spcAft>
        <a:buClr>
          <a:srgbClr val="00FFFF"/>
        </a:buClr>
        <a:buSzPct val="100000"/>
        <a:buFont typeface="Symbol" pitchFamily="18" charset="2"/>
        <a:buChar char="·"/>
        <a:tabLst>
          <a:tab pos="1463899" algn="l"/>
          <a:tab pos="1817199" algn="l"/>
        </a:tabLst>
        <a:defRPr sz="2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43149" indent="-264579" algn="l" defTabSz="975932" rtl="0" fontAlgn="base">
        <a:spcBef>
          <a:spcPct val="40000"/>
        </a:spcBef>
        <a:spcAft>
          <a:spcPct val="0"/>
        </a:spcAft>
        <a:buClr>
          <a:srgbClr val="00FFFF"/>
        </a:buClr>
        <a:buSzPct val="100000"/>
        <a:buFont typeface="Symbol" pitchFamily="18" charset="2"/>
        <a:buChar char="·"/>
        <a:tabLst>
          <a:tab pos="1463899" algn="l"/>
          <a:tab pos="1817199" algn="l"/>
        </a:tabLst>
        <a:defRPr sz="2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2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2" algn="l" defTabSz="912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59" algn="l" defTabSz="912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40" algn="l" defTabSz="912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20" algn="l" defTabSz="912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1" algn="l" defTabSz="912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82" algn="l" defTabSz="912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61" algn="l" defTabSz="912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241" algn="l" defTabSz="912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159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57163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71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</p:sldLayoutIdLst>
  <p:transition/>
  <p:hf hdr="0" ftr="0" dt="0"/>
  <p:txStyles>
    <p:titleStyle>
      <a:lvl1pPr algn="ctr" rtl="0" eaLnBrk="0" fontAlgn="base" hangingPunct="0">
        <a:lnSpc>
          <a:spcPts val="5000"/>
        </a:lnSpc>
        <a:spcBef>
          <a:spcPct val="0"/>
        </a:spcBef>
        <a:spcAft>
          <a:spcPct val="0"/>
        </a:spcAft>
        <a:defRPr sz="4000" b="1" kern="12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ts val="5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lnSpc>
          <a:spcPts val="5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lnSpc>
          <a:spcPts val="5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lnSpc>
          <a:spcPts val="5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b="1" kern="1200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b="1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b="1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b="1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b="1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5014-EDAD-46AE-AF47-32DAD16BEA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8B1C8-482D-40EE-BE52-05E9CE594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48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288FF-3359-48C5-BDD8-FF8C63D7F64D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F76F4-0497-46FC-8067-581BB913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FBBCCA-0D08-4738-B54F-D722C6552BD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E4FDF-CB0A-4E9F-A4C2-2BB3CC3F4F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68BC7-4AC6-4765-A9FD-BA3B68D6D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7966" y="328892"/>
            <a:ext cx="10856067" cy="611591"/>
          </a:xfrm>
        </p:spPr>
        <p:txBody>
          <a:bodyPr/>
          <a:lstStyle/>
          <a:p>
            <a:pPr defTabSz="731949" eaLnBrk="1" hangingPunct="1">
              <a:lnSpc>
                <a:spcPct val="100000"/>
              </a:lnSpc>
              <a:tabLst>
                <a:tab pos="731949" algn="l"/>
                <a:tab pos="1465088" algn="l"/>
                <a:tab pos="2197036" algn="l"/>
                <a:tab pos="2928985" algn="l"/>
                <a:tab pos="3662124" algn="l"/>
                <a:tab pos="4394072" algn="l"/>
                <a:tab pos="5126025" algn="l"/>
              </a:tabLst>
              <a:defRPr/>
            </a:pPr>
            <a:r>
              <a:rPr lang="en-US" sz="3600">
                <a:effectLst/>
              </a:rPr>
              <a:t>The State of Prostate Cancer 2021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650805" y="1251611"/>
            <a:ext cx="8770158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Eric A. Klein,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Emeritus Professor and Chair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Glickman Urological and Kidney Institute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Cleveland Clinic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Arial"/>
              </a:rPr>
              <a:t>Fellow, Stanford University Distinguished Careers Institute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884" y="4097579"/>
            <a:ext cx="2460232" cy="24315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33930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9667B-28A4-4D4B-B786-D4495675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1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IsoPSA Assay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F20410-CF8A-7644-BD5E-771525C55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565" y="386841"/>
            <a:ext cx="4667544" cy="5420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2C845D-71E0-4989-B13D-9B52107DB638}"/>
              </a:ext>
            </a:extLst>
          </p:cNvPr>
          <p:cNvSpPr txBox="1"/>
          <p:nvPr/>
        </p:nvSpPr>
        <p:spPr>
          <a:xfrm>
            <a:off x="6755379" y="5540156"/>
            <a:ext cx="5017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IsoPSA index = Ratio of isoforms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1050963"/>
            <a:ext cx="12192000" cy="1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80" y="1653646"/>
            <a:ext cx="5522183" cy="3106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07487" y="3470769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Aqueous phase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solvents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773877" y="3839489"/>
            <a:ext cx="418093" cy="287850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 rot="10800000">
            <a:off x="9773877" y="3524392"/>
            <a:ext cx="418093" cy="271658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Oval 11"/>
          <p:cNvSpPr/>
          <p:nvPr/>
        </p:nvSpPr>
        <p:spPr>
          <a:xfrm rot="10800000">
            <a:off x="10107761" y="3757278"/>
            <a:ext cx="165271" cy="11141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44678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087420" y="3719176"/>
            <a:ext cx="225572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0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78536" y="6222127"/>
            <a:ext cx="5352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Bradley et al, J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Urol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190:389, 2013;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Catalona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et al, J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Urol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185:1650, 2011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Vickers et al, J Clin Oncol 28:2493, 2014; Patel et al, JAMA Oncol 2016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679" y="1331930"/>
            <a:ext cx="7573439" cy="3908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74AC7-A5D3-405E-AE35-39F909C41CE7}"/>
              </a:ext>
            </a:extLst>
          </p:cNvPr>
          <p:cNvSpPr txBox="1"/>
          <p:nvPr/>
        </p:nvSpPr>
        <p:spPr>
          <a:xfrm>
            <a:off x="1486305" y="333263"/>
            <a:ext cx="920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Tools to Improve Sensitivity &amp; Specificity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E34E4F2-1307-481A-B576-86A71215DC7D}"/>
              </a:ext>
            </a:extLst>
          </p:cNvPr>
          <p:cNvGraphicFramePr>
            <a:graphicFrameLocks noGrp="1"/>
          </p:cNvGraphicFramePr>
          <p:nvPr/>
        </p:nvGraphicFramePr>
        <p:xfrm>
          <a:off x="2301679" y="5222297"/>
          <a:ext cx="7573439" cy="46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426">
                  <a:extLst>
                    <a:ext uri="{9D8B030D-6E8A-4147-A177-3AD203B41FA5}">
                      <a16:colId xmlns:a16="http://schemas.microsoft.com/office/drawing/2014/main" val="1540488928"/>
                    </a:ext>
                  </a:extLst>
                </a:gridCol>
                <a:gridCol w="2871216">
                  <a:extLst>
                    <a:ext uri="{9D8B030D-6E8A-4147-A177-3AD203B41FA5}">
                      <a16:colId xmlns:a16="http://schemas.microsoft.com/office/drawing/2014/main" val="1667881243"/>
                    </a:ext>
                  </a:extLst>
                </a:gridCol>
                <a:gridCol w="2471797">
                  <a:extLst>
                    <a:ext uri="{9D8B030D-6E8A-4147-A177-3AD203B41FA5}">
                      <a16:colId xmlns:a16="http://schemas.microsoft.com/office/drawing/2014/main" val="3236041447"/>
                    </a:ext>
                  </a:extLst>
                </a:gridCol>
              </a:tblGrid>
              <a:tr h="4616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IsoPSA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C3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C3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C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148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017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B1EC-2B9C-4015-8D8A-80F7D155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Algorithm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BE6BE-EF14-4D34-996C-28F03A504175}"/>
              </a:ext>
            </a:extLst>
          </p:cNvPr>
          <p:cNvSpPr txBox="1"/>
          <p:nvPr/>
        </p:nvSpPr>
        <p:spPr>
          <a:xfrm>
            <a:off x="507025" y="2883866"/>
            <a:ext cx="2019301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Worrisome total serum PSA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3B90E-18A1-482E-AE02-71B880751B83}"/>
              </a:ext>
            </a:extLst>
          </p:cNvPr>
          <p:cNvSpPr txBox="1"/>
          <p:nvPr/>
        </p:nvSpPr>
        <p:spPr>
          <a:xfrm>
            <a:off x="7373967" y="3896745"/>
            <a:ext cx="153971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74DEB-8CA3-426E-9DA1-79C75805D5F2}"/>
              </a:ext>
            </a:extLst>
          </p:cNvPr>
          <p:cNvSpPr txBox="1"/>
          <p:nvPr/>
        </p:nvSpPr>
        <p:spPr>
          <a:xfrm>
            <a:off x="7373967" y="2318921"/>
            <a:ext cx="1539714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B671A-5890-411E-9599-60903FFE1859}"/>
              </a:ext>
            </a:extLst>
          </p:cNvPr>
          <p:cNvSpPr txBox="1"/>
          <p:nvPr/>
        </p:nvSpPr>
        <p:spPr>
          <a:xfrm>
            <a:off x="3848770" y="3022365"/>
            <a:ext cx="1539714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Reflex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262B09-A8DA-4FD1-8B46-51244CEBA8FB}"/>
              </a:ext>
            </a:extLst>
          </p:cNvPr>
          <p:cNvSpPr txBox="1"/>
          <p:nvPr/>
        </p:nvSpPr>
        <p:spPr>
          <a:xfrm>
            <a:off x="9996142" y="4548498"/>
            <a:ext cx="1929970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MR-US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Fusion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Bx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6C2D55-8135-411A-83B6-6C5A7097EC67}"/>
              </a:ext>
            </a:extLst>
          </p:cNvPr>
          <p:cNvSpPr txBox="1"/>
          <p:nvPr/>
        </p:nvSpPr>
        <p:spPr>
          <a:xfrm rot="20269719">
            <a:off x="5759042" y="2424965"/>
            <a:ext cx="1012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negative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900C73-32C8-4B66-8301-F041C6B4FDCD}"/>
              </a:ext>
            </a:extLst>
          </p:cNvPr>
          <p:cNvSpPr txBox="1"/>
          <p:nvPr/>
        </p:nvSpPr>
        <p:spPr>
          <a:xfrm rot="1867891">
            <a:off x="5656100" y="3677792"/>
            <a:ext cx="1012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1193930"/>
            <a:ext cx="1219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C53B90E-18A1-482E-AE02-71B880751B83}"/>
              </a:ext>
            </a:extLst>
          </p:cNvPr>
          <p:cNvSpPr txBox="1"/>
          <p:nvPr/>
        </p:nvSpPr>
        <p:spPr>
          <a:xfrm>
            <a:off x="10117164" y="3397814"/>
            <a:ext cx="1660737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TRUS guided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Bx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20147670">
            <a:off x="8913698" y="3431481"/>
            <a:ext cx="10166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negative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967718">
            <a:off x="8888189" y="4438150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723746" y="3207031"/>
            <a:ext cx="97276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593404" y="2587066"/>
            <a:ext cx="1605064" cy="60815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593404" y="3185981"/>
            <a:ext cx="1502947" cy="8581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9095362" y="3720979"/>
            <a:ext cx="900780" cy="36043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9095362" y="4106378"/>
            <a:ext cx="768485" cy="4323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507617" y="3073737"/>
            <a:ext cx="211162" cy="1982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014300" y="4033737"/>
            <a:ext cx="165271" cy="1114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340" y="3969874"/>
            <a:ext cx="225572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26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B1EC-2B9C-4015-8D8A-80F7D155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Biopsy a Prostate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1193930"/>
            <a:ext cx="1219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334CDC-016B-4CA6-A24D-3962F75E6272}"/>
              </a:ext>
            </a:extLst>
          </p:cNvPr>
          <p:cNvSpPr txBox="1"/>
          <p:nvPr/>
        </p:nvSpPr>
        <p:spPr>
          <a:xfrm>
            <a:off x="1118119" y="1894115"/>
            <a:ext cx="5303055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Ultrasound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Ultrasound – MRI fusion</a:t>
            </a:r>
          </a:p>
          <a:p>
            <a:pPr marL="457200" lvl="2"/>
            <a:endParaRPr lang="en-US" sz="2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2"/>
            <a:endParaRPr lang="en-US" sz="2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Needle Passage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Transrectal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Transperineal</a:t>
            </a:r>
          </a:p>
        </p:txBody>
      </p:sp>
    </p:spTree>
    <p:extLst>
      <p:ext uri="{BB962C8B-B14F-4D97-AF65-F5344CB8AC3E}">
        <p14:creationId xmlns:p14="http://schemas.microsoft.com/office/powerpoint/2010/main" val="769622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B1EC-2B9C-4015-8D8A-80F7D155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62"/>
            <a:ext cx="10515600" cy="80989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Prostate Imaging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969995"/>
            <a:ext cx="1219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dark, close&#10;&#10;Description automatically generated">
            <a:extLst>
              <a:ext uri="{FF2B5EF4-FFF2-40B4-BE49-F238E27FC236}">
                <a16:creationId xmlns:a16="http://schemas.microsoft.com/office/drawing/2014/main" id="{BFA12D20-0F87-4042-8C82-36DFF3AEE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80" y="2065383"/>
            <a:ext cx="3776310" cy="30148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22E2D9-ACBE-41B1-A984-4AB2847FE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494" y="2181648"/>
            <a:ext cx="4596613" cy="28728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50B8F5-7400-4AF3-BF4B-DBD8B6DDE20B}"/>
              </a:ext>
            </a:extLst>
          </p:cNvPr>
          <p:cNvSpPr txBox="1"/>
          <p:nvPr/>
        </p:nvSpPr>
        <p:spPr>
          <a:xfrm>
            <a:off x="2331533" y="5328885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09920-2BD6-4EAA-A647-6E71287A8484}"/>
              </a:ext>
            </a:extLst>
          </p:cNvPr>
          <p:cNvSpPr txBox="1"/>
          <p:nvPr/>
        </p:nvSpPr>
        <p:spPr>
          <a:xfrm>
            <a:off x="8211582" y="5337663"/>
            <a:ext cx="7884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MRI</a:t>
            </a:r>
          </a:p>
        </p:txBody>
      </p:sp>
    </p:spTree>
    <p:extLst>
      <p:ext uri="{BB962C8B-B14F-4D97-AF65-F5344CB8AC3E}">
        <p14:creationId xmlns:p14="http://schemas.microsoft.com/office/powerpoint/2010/main" val="3555174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B1EC-2B9C-4015-8D8A-80F7D155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Needle Passage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1193930"/>
            <a:ext cx="1219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8BFE43F-EE7E-4147-A1FC-AF4400B82C8B}"/>
              </a:ext>
            </a:extLst>
          </p:cNvPr>
          <p:cNvGrpSpPr/>
          <p:nvPr/>
        </p:nvGrpSpPr>
        <p:grpSpPr>
          <a:xfrm>
            <a:off x="563265" y="1870397"/>
            <a:ext cx="4176687" cy="3920412"/>
            <a:chOff x="6880089" y="1922106"/>
            <a:chExt cx="4278545" cy="39806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CA76B9-75A7-42B9-A63B-098696199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0089" y="1922106"/>
              <a:ext cx="4278545" cy="3980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3CF310-DFAF-4C68-9D44-CD5BA3D6F54C}"/>
                </a:ext>
              </a:extLst>
            </p:cNvPr>
            <p:cNvSpPr/>
            <p:nvPr/>
          </p:nvSpPr>
          <p:spPr>
            <a:xfrm>
              <a:off x="9162661" y="4609322"/>
              <a:ext cx="1287625" cy="22393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BEB0636-D46F-4877-8CDF-36866DCE6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69" y="1870399"/>
            <a:ext cx="6735737" cy="39204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3602AC-2E9D-4457-999F-6C0421693FA4}"/>
              </a:ext>
            </a:extLst>
          </p:cNvPr>
          <p:cNvSpPr txBox="1"/>
          <p:nvPr/>
        </p:nvSpPr>
        <p:spPr>
          <a:xfrm>
            <a:off x="1694936" y="6102938"/>
            <a:ext cx="191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Transrectal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6B643D-EA95-4D8F-A0AC-2415B4ECE69B}"/>
              </a:ext>
            </a:extLst>
          </p:cNvPr>
          <p:cNvSpPr txBox="1"/>
          <p:nvPr/>
        </p:nvSpPr>
        <p:spPr>
          <a:xfrm>
            <a:off x="7377397" y="6102937"/>
            <a:ext cx="2178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Transperineal</a:t>
            </a:r>
          </a:p>
        </p:txBody>
      </p:sp>
    </p:spTree>
    <p:extLst>
      <p:ext uri="{BB962C8B-B14F-4D97-AF65-F5344CB8AC3E}">
        <p14:creationId xmlns:p14="http://schemas.microsoft.com/office/powerpoint/2010/main" val="35323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B1EC-2B9C-4015-8D8A-80F7D155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Ultrasound-MRI Fusion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1193930"/>
            <a:ext cx="1219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DACA4077-D27D-4C64-A755-EA65CA75E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1" y="1499216"/>
            <a:ext cx="4087294" cy="523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74973-3409-4CF8-B4FF-B6376CBA6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133" y="1560961"/>
            <a:ext cx="6622382" cy="37360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9BC0F6-36DF-4BC9-A3F2-A965E70186CB}"/>
              </a:ext>
            </a:extLst>
          </p:cNvPr>
          <p:cNvSpPr txBox="1"/>
          <p:nvPr/>
        </p:nvSpPr>
        <p:spPr>
          <a:xfrm>
            <a:off x="6279502" y="5934269"/>
            <a:ext cx="443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Can be done Transrectally or Transperineally</a:t>
            </a:r>
          </a:p>
        </p:txBody>
      </p:sp>
    </p:spTree>
    <p:extLst>
      <p:ext uri="{BB962C8B-B14F-4D97-AF65-F5344CB8AC3E}">
        <p14:creationId xmlns:p14="http://schemas.microsoft.com/office/powerpoint/2010/main" val="954697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B1EC-2B9C-4015-8D8A-80F7D155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Microultrasound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1193930"/>
            <a:ext cx="1219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39BC0F6-36DF-4BC9-A3F2-A965E70186CB}"/>
              </a:ext>
            </a:extLst>
          </p:cNvPr>
          <p:cNvSpPr txBox="1"/>
          <p:nvPr/>
        </p:nvSpPr>
        <p:spPr>
          <a:xfrm>
            <a:off x="5969407" y="6039457"/>
            <a:ext cx="5109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done Transrectally or Transperineally</a:t>
            </a:r>
          </a:p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avoid need for MRI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48394-137B-44A4-AE25-F97CB8A5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131" y="1758653"/>
            <a:ext cx="3425769" cy="4280804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EB8484D-DA51-43E6-AAE9-7F9FE51AE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00" y="1448505"/>
            <a:ext cx="2473665" cy="51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26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219" y="-416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in Initial Management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1087641"/>
            <a:ext cx="12192000" cy="1885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142514" y="6383381"/>
            <a:ext cx="393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Mahal et al,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, Feb 11 2019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epub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8" y="2417886"/>
            <a:ext cx="3920762" cy="28493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120" y="2425350"/>
            <a:ext cx="3981708" cy="28343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514" y="2417668"/>
            <a:ext cx="3976681" cy="28497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95782" y="1820788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Risk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437" y="1820788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Intermediate Risk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29192" y="1820788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Risk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558" y="6398770"/>
            <a:ext cx="6153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SEER Prostate Active Surveillance/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WatchfulWaiting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database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2919" y="5402641"/>
            <a:ext cx="17315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164,760</a:t>
            </a:r>
          </a:p>
        </p:txBody>
      </p:sp>
    </p:spTree>
    <p:extLst>
      <p:ext uri="{BB962C8B-B14F-4D97-AF65-F5344CB8AC3E}">
        <p14:creationId xmlns:p14="http://schemas.microsoft.com/office/powerpoint/2010/main" val="3586271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sz="4400" dirty="0">
                <a:latin typeface="Arial" pitchFamily="34" charset="0"/>
                <a:cs typeface="Arial" pitchFamily="34" charset="0"/>
              </a:rPr>
              <a:t>Prostate Cancer in 2022</a:t>
            </a:r>
          </a:p>
        </p:txBody>
      </p:sp>
      <p:sp>
        <p:nvSpPr>
          <p:cNvPr id="217091" name="Rectangle 3"/>
          <p:cNvSpPr>
            <a:spLocks noGrp="1"/>
          </p:cNvSpPr>
          <p:nvPr>
            <p:ph type="body" idx="1"/>
          </p:nvPr>
        </p:nvSpPr>
        <p:spPr>
          <a:xfrm>
            <a:off x="1412492" y="1417397"/>
            <a:ext cx="9099395" cy="511722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Aspirational Goals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Treat only those cancers that have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 metastatic or lethal potential</a:t>
            </a:r>
          </a:p>
          <a:p>
            <a:pPr>
              <a:spcBef>
                <a:spcPts val="0"/>
              </a:spcBef>
            </a:pPr>
            <a:endParaRPr lang="en-US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Put everyone else on Active Surveillance</a:t>
            </a:r>
          </a:p>
          <a:p>
            <a:pPr lvl="2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‒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Calibri" pitchFamily="34" charset="0"/>
              <a:buChar char="–"/>
            </a:pPr>
            <a:endParaRPr lang="en-US" dirty="0"/>
          </a:p>
          <a:p>
            <a:pPr>
              <a:buFont typeface="Calibri" pitchFamily="34" charset="0"/>
              <a:buChar char="–"/>
            </a:pPr>
            <a:endParaRPr lang="en-US" dirty="0"/>
          </a:p>
          <a:p>
            <a:pPr lvl="2">
              <a:buFont typeface="Calibri" pitchFamily="34" charset="0"/>
              <a:buChar char="–"/>
            </a:pPr>
            <a:endParaRPr lang="en-US" dirty="0"/>
          </a:p>
          <a:p>
            <a:pPr lvl="1">
              <a:buFont typeface="Arial" pitchFamily="34" charset="0"/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217092" name="Line 4"/>
          <p:cNvSpPr>
            <a:spLocks noChangeShapeType="1"/>
          </p:cNvSpPr>
          <p:nvPr/>
        </p:nvSpPr>
        <p:spPr bwMode="auto">
          <a:xfrm>
            <a:off x="0" y="1099127"/>
            <a:ext cx="12192000" cy="27709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49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82AACD-5174-451E-B0C0-1691E175195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432881" y="570430"/>
            <a:ext cx="5245938" cy="4499042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BB10666-2A63-4276-85CB-E92E708AAA1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53261" y="570430"/>
            <a:ext cx="5311775" cy="4448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EB0BDB-D1B2-4E05-91AE-22C273F32DF4}"/>
              </a:ext>
            </a:extLst>
          </p:cNvPr>
          <p:cNvSpPr txBox="1"/>
          <p:nvPr/>
        </p:nvSpPr>
        <p:spPr>
          <a:xfrm>
            <a:off x="2547592" y="5741930"/>
            <a:ext cx="7096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 2021: ~ 250,000 new cases &amp; ~ 34,000 deaths</a:t>
            </a:r>
          </a:p>
        </p:txBody>
      </p:sp>
    </p:spTree>
    <p:extLst>
      <p:ext uri="{BB962C8B-B14F-4D97-AF65-F5344CB8AC3E}">
        <p14:creationId xmlns:p14="http://schemas.microsoft.com/office/powerpoint/2010/main" val="356934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895"/>
            <a:ext cx="82296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Active Surveillance?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156" y="1539067"/>
            <a:ext cx="7819054" cy="511628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“Management Strategy”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initial diagnosis, no initial therapy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Serial monitoring to detect progression to a tumor that has biologic potential to do harm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Curative intervention when that occurs 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136195"/>
            <a:ext cx="121920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7" y="2298736"/>
            <a:ext cx="3429000" cy="3429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007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452"/>
            <a:ext cx="109728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Selection and Follow-up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008" y="1930105"/>
            <a:ext cx="2505814" cy="147732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tIns="182880" bIns="18288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Biologically indolent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Favorable mindset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022" y="4560101"/>
            <a:ext cx="440377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Biologically indolent tumor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Low volume Gleason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GG2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minor pattern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No cribriform or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intraductal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histology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PSAD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 0.15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16232" y="2068604"/>
            <a:ext cx="2723823" cy="1200329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tIns="182880" bIns="18288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Confirmatory Study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MRI + guided biopsy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Genomic test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0709" y="1976272"/>
            <a:ext cx="1409360" cy="1384995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tIns="91440" bIns="18288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months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DRE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Worrisome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53479" y="1976272"/>
            <a:ext cx="2929007" cy="1384995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tIns="91440" bIns="18288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year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DRE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MRI + biopsy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Genomic test if indicated</a:t>
            </a: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0" y="1136195"/>
            <a:ext cx="121920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836503" y="2426453"/>
            <a:ext cx="495750" cy="4846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378620" y="2426453"/>
            <a:ext cx="495750" cy="4846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8372669" y="2426453"/>
            <a:ext cx="495750" cy="4846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0417982" y="1543462"/>
            <a:ext cx="0" cy="40972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640955" y="1539652"/>
            <a:ext cx="280606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668435" y="1539652"/>
            <a:ext cx="1" cy="3635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706144" y="3394896"/>
            <a:ext cx="914400" cy="10133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9304256" y="3407368"/>
            <a:ext cx="1113727" cy="101179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247348" y="4575978"/>
            <a:ext cx="5107488" cy="984885"/>
          </a:xfrm>
          <a:prstGeom prst="rect">
            <a:avLst/>
          </a:prstGeom>
          <a:solidFill>
            <a:srgbClr val="FF00FF"/>
          </a:solidFill>
          <a:ln w="19050">
            <a:solidFill>
              <a:schemeClr val="tx1"/>
            </a:solidFill>
          </a:ln>
        </p:spPr>
        <p:txBody>
          <a:bodyPr wrap="none" t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 if 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Biologically significant tumor detected</a:t>
            </a:r>
          </a:p>
        </p:txBody>
      </p:sp>
    </p:spTree>
    <p:extLst>
      <p:ext uri="{BB962C8B-B14F-4D97-AF65-F5344CB8AC3E}">
        <p14:creationId xmlns:p14="http://schemas.microsoft.com/office/powerpoint/2010/main" val="1766138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08" y="1933929"/>
            <a:ext cx="5103708" cy="33514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70" y="1938009"/>
            <a:ext cx="4772025" cy="33432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813525" y="1191491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MRI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5837" y="1234573"/>
            <a:ext cx="2138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GENOMICS</a:t>
            </a:r>
          </a:p>
        </p:txBody>
      </p:sp>
    </p:spTree>
    <p:extLst>
      <p:ext uri="{BB962C8B-B14F-4D97-AF65-F5344CB8AC3E}">
        <p14:creationId xmlns:p14="http://schemas.microsoft.com/office/powerpoint/2010/main" val="342715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44" y="1169121"/>
            <a:ext cx="9099011" cy="5074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5102" y="295563"/>
            <a:ext cx="9945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Term Outcomes Predicted by Oncotype GPS</a:t>
            </a:r>
          </a:p>
        </p:txBody>
      </p:sp>
    </p:spTree>
    <p:extLst>
      <p:ext uri="{BB962C8B-B14F-4D97-AF65-F5344CB8AC3E}">
        <p14:creationId xmlns:p14="http://schemas.microsoft.com/office/powerpoint/2010/main" val="639308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31EA-68BB-0441-92EA-F4CDC45E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3352"/>
            <a:ext cx="11444286" cy="984885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Prospective outcomes from clinical use of Decipher in men treated with active surveillance</a:t>
            </a:r>
          </a:p>
        </p:txBody>
      </p:sp>
      <p:pic>
        <p:nvPicPr>
          <p:cNvPr id="7" name="Content Placeholder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4B2D8F-9A1D-B74C-BD96-3D29C50F065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t="44264" r="23786" b="14270"/>
          <a:stretch/>
        </p:blipFill>
        <p:spPr>
          <a:xfrm>
            <a:off x="456653" y="1866661"/>
            <a:ext cx="11359109" cy="342947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5EE889-1C12-CF4B-9D2F-EF9E72412D7C}"/>
              </a:ext>
            </a:extLst>
          </p:cNvPr>
          <p:cNvSpPr txBox="1"/>
          <p:nvPr/>
        </p:nvSpPr>
        <p:spPr>
          <a:xfrm>
            <a:off x="4514851" y="2766060"/>
            <a:ext cx="29832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Decipher Low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B8061F-B9D8-9547-B532-6ECF0B095AA6}"/>
              </a:ext>
            </a:extLst>
          </p:cNvPr>
          <p:cNvCxnSpPr>
            <a:cxnSpLocks/>
          </p:cNvCxnSpPr>
          <p:nvPr/>
        </p:nvCxnSpPr>
        <p:spPr>
          <a:xfrm flipV="1">
            <a:off x="6770845" y="2628900"/>
            <a:ext cx="1275875" cy="331470"/>
          </a:xfrm>
          <a:prstGeom prst="straightConnector1">
            <a:avLst/>
          </a:prstGeom>
          <a:ln w="38100">
            <a:solidFill>
              <a:srgbClr val="73F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473365-63F8-174A-9C42-DFD4AD158742}"/>
              </a:ext>
            </a:extLst>
          </p:cNvPr>
          <p:cNvCxnSpPr>
            <a:cxnSpLocks/>
          </p:cNvCxnSpPr>
          <p:nvPr/>
        </p:nvCxnSpPr>
        <p:spPr>
          <a:xfrm flipH="1">
            <a:off x="3211831" y="2960370"/>
            <a:ext cx="2114549" cy="0"/>
          </a:xfrm>
          <a:prstGeom prst="straightConnector1">
            <a:avLst/>
          </a:prstGeom>
          <a:ln w="38100">
            <a:solidFill>
              <a:srgbClr val="73F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01AD581-849D-514F-B71E-89C8CA9EEB9F}"/>
              </a:ext>
            </a:extLst>
          </p:cNvPr>
          <p:cNvSpPr txBox="1"/>
          <p:nvPr/>
        </p:nvSpPr>
        <p:spPr>
          <a:xfrm>
            <a:off x="5217795" y="4164330"/>
            <a:ext cx="15773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Decipher High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AFD5D9-F7F0-F741-811B-AF19A8B4C1EE}"/>
              </a:ext>
            </a:extLst>
          </p:cNvPr>
          <p:cNvCxnSpPr>
            <a:cxnSpLocks/>
          </p:cNvCxnSpPr>
          <p:nvPr/>
        </p:nvCxnSpPr>
        <p:spPr>
          <a:xfrm flipV="1">
            <a:off x="6704408" y="3175873"/>
            <a:ext cx="3559732" cy="12284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6CD0F3-D31A-FD40-A740-122C61904ADA}"/>
              </a:ext>
            </a:extLst>
          </p:cNvPr>
          <p:cNvCxnSpPr>
            <a:cxnSpLocks/>
          </p:cNvCxnSpPr>
          <p:nvPr/>
        </p:nvCxnSpPr>
        <p:spPr>
          <a:xfrm flipH="1" flipV="1">
            <a:off x="2045970" y="3429000"/>
            <a:ext cx="3213974" cy="975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2FDBDE9-DD9B-7744-92F7-32359EE46FC7}"/>
              </a:ext>
            </a:extLst>
          </p:cNvPr>
          <p:cNvSpPr txBox="1"/>
          <p:nvPr/>
        </p:nvSpPr>
        <p:spPr>
          <a:xfrm>
            <a:off x="371476" y="5490448"/>
            <a:ext cx="11444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*Michigan Urology Surgical Improvement Collaborative (MUSIC) state-wide prostate cancer registry analysis of prospective Decipher biopsy testing in the active surveillance population (n=800).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6D968C-F11C-EB4A-85F9-3AE1E9563740}"/>
              </a:ext>
            </a:extLst>
          </p:cNvPr>
          <p:cNvSpPr txBox="1"/>
          <p:nvPr/>
        </p:nvSpPr>
        <p:spPr>
          <a:xfrm>
            <a:off x="9493847" y="6436073"/>
            <a:ext cx="258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Vince R et al., submitted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3810E7-55AC-204C-A747-B0F7AF3972C2}"/>
              </a:ext>
            </a:extLst>
          </p:cNvPr>
          <p:cNvSpPr txBox="1"/>
          <p:nvPr/>
        </p:nvSpPr>
        <p:spPr>
          <a:xfrm>
            <a:off x="2955536" y="1182684"/>
            <a:ext cx="6705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MUSIC* Active Surveillance Genomics Study</a:t>
            </a:r>
          </a:p>
        </p:txBody>
      </p:sp>
    </p:spTree>
    <p:extLst>
      <p:ext uri="{BB962C8B-B14F-4D97-AF65-F5344CB8AC3E}">
        <p14:creationId xmlns:p14="http://schemas.microsoft.com/office/powerpoint/2010/main" val="3664962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01DE738-9038-4196-8514-F9E936B87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361811"/>
            <a:ext cx="10318751" cy="659104"/>
          </a:xfrm>
        </p:spPr>
        <p:txBody>
          <a:bodyPr/>
          <a:lstStyle/>
          <a:p>
            <a:r>
              <a:rPr lang="en-US" dirty="0"/>
              <a:t>What's the Best Treatment?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B9E90-510F-4309-900B-EF383E4CDBDA}"/>
              </a:ext>
            </a:extLst>
          </p:cNvPr>
          <p:cNvSpPr txBox="1"/>
          <p:nvPr/>
        </p:nvSpPr>
        <p:spPr>
          <a:xfrm>
            <a:off x="895350" y="2895600"/>
            <a:ext cx="441980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Radical Prostatectomy</a:t>
            </a:r>
          </a:p>
          <a:p>
            <a:r>
              <a:rPr lang="en-US" sz="2800" b="1" dirty="0"/>
              <a:t>External Beam Radiation</a:t>
            </a:r>
          </a:p>
          <a:p>
            <a:r>
              <a:rPr lang="en-US" sz="2800" b="1" dirty="0"/>
              <a:t>Brachytherapy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C8F7B-2F5E-4A93-B04F-5A7FE929DB50}"/>
              </a:ext>
            </a:extLst>
          </p:cNvPr>
          <p:cNvSpPr txBox="1"/>
          <p:nvPr/>
        </p:nvSpPr>
        <p:spPr>
          <a:xfrm>
            <a:off x="895350" y="1952625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Whole Gland 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9E83DB-13B0-4D98-BE91-E63E70B996E7}"/>
              </a:ext>
            </a:extLst>
          </p:cNvPr>
          <p:cNvSpPr txBox="1"/>
          <p:nvPr/>
        </p:nvSpPr>
        <p:spPr>
          <a:xfrm>
            <a:off x="6558060" y="1952625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Focal Therapy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EE6F7-F97B-4857-B2A4-6B0F263D0EF0}"/>
              </a:ext>
            </a:extLst>
          </p:cNvPr>
          <p:cNvSpPr txBox="1"/>
          <p:nvPr/>
        </p:nvSpPr>
        <p:spPr>
          <a:xfrm>
            <a:off x="6558060" y="2895600"/>
            <a:ext cx="44614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HIFU</a:t>
            </a:r>
          </a:p>
          <a:p>
            <a:r>
              <a:rPr lang="en-US" sz="2800" b="1" dirty="0"/>
              <a:t>Cryotherapy</a:t>
            </a:r>
          </a:p>
          <a:p>
            <a:r>
              <a:rPr lang="en-US" sz="2800" b="1" dirty="0"/>
              <a:t>Interstitial Laser Therapy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6822B-ED3D-416D-8D93-84C959C4DEDA}"/>
              </a:ext>
            </a:extLst>
          </p:cNvPr>
          <p:cNvSpPr txBox="1"/>
          <p:nvPr/>
        </p:nvSpPr>
        <p:spPr>
          <a:xfrm>
            <a:off x="1735494" y="4746515"/>
            <a:ext cx="1633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Follow-up</a:t>
            </a:r>
          </a:p>
          <a:p>
            <a:pPr algn="ctr"/>
            <a:r>
              <a:rPr lang="en-US" sz="2400" b="1" dirty="0"/>
              <a:t>PSA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D87400-E2F7-484A-9BEA-54D8BA09F5EE}"/>
              </a:ext>
            </a:extLst>
          </p:cNvPr>
          <p:cNvSpPr txBox="1"/>
          <p:nvPr/>
        </p:nvSpPr>
        <p:spPr>
          <a:xfrm>
            <a:off x="6931379" y="4746515"/>
            <a:ext cx="18761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Follow-up</a:t>
            </a:r>
          </a:p>
          <a:p>
            <a:pPr algn="ctr"/>
            <a:r>
              <a:rPr lang="en-US" sz="2400" b="1" dirty="0"/>
              <a:t>PSA </a:t>
            </a:r>
          </a:p>
          <a:p>
            <a:pPr algn="ctr"/>
            <a:r>
              <a:rPr lang="en-US" sz="2400" b="1" dirty="0"/>
              <a:t>MRI</a:t>
            </a:r>
          </a:p>
          <a:p>
            <a:pPr algn="ctr"/>
            <a:r>
              <a:rPr lang="en-US" sz="2400" b="1" dirty="0"/>
              <a:t>Biopsy</a:t>
            </a:r>
          </a:p>
        </p:txBody>
      </p:sp>
    </p:spTree>
    <p:extLst>
      <p:ext uri="{BB962C8B-B14F-4D97-AF65-F5344CB8AC3E}">
        <p14:creationId xmlns:p14="http://schemas.microsoft.com/office/powerpoint/2010/main" val="41100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F71EE5-95B0-4E46-9C55-420C24136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180" y="1854537"/>
            <a:ext cx="9065088" cy="3148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25D71-731C-4F72-982F-95B295E4659D}"/>
              </a:ext>
            </a:extLst>
          </p:cNvPr>
          <p:cNvSpPr txBox="1"/>
          <p:nvPr/>
        </p:nvSpPr>
        <p:spPr>
          <a:xfrm>
            <a:off x="2532459" y="560630"/>
            <a:ext cx="6944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Focal Therapy or Subtotal Therapy</a:t>
            </a:r>
          </a:p>
        </p:txBody>
      </p:sp>
    </p:spTree>
    <p:extLst>
      <p:ext uri="{BB962C8B-B14F-4D97-AF65-F5344CB8AC3E}">
        <p14:creationId xmlns:p14="http://schemas.microsoft.com/office/powerpoint/2010/main" val="2118339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4DC3-DEE8-46CB-BAB5-E645327D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09" y="4221"/>
            <a:ext cx="10972800" cy="1143000"/>
          </a:xfrm>
        </p:spPr>
        <p:txBody>
          <a:bodyPr/>
          <a:lstStyle/>
          <a:p>
            <a:r>
              <a:rPr lang="en-US" dirty="0"/>
              <a:t>Questions after a New Diagnosis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D16D32-18AA-4612-9BC5-E383148E231C}"/>
              </a:ext>
            </a:extLst>
          </p:cNvPr>
          <p:cNvSpPr/>
          <p:nvPr/>
        </p:nvSpPr>
        <p:spPr>
          <a:xfrm>
            <a:off x="2379302" y="1558208"/>
            <a:ext cx="2911151" cy="1142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Do I need treatment?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45182DB-3B82-412B-9DEC-BC31FEE30A99}"/>
              </a:ext>
            </a:extLst>
          </p:cNvPr>
          <p:cNvSpPr/>
          <p:nvPr/>
        </p:nvSpPr>
        <p:spPr>
          <a:xfrm>
            <a:off x="5290453" y="1825165"/>
            <a:ext cx="1101013" cy="63518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77104E-EE16-42EB-8A68-2AD3309C6A11}"/>
              </a:ext>
            </a:extLst>
          </p:cNvPr>
          <p:cNvSpPr txBox="1"/>
          <p:nvPr/>
        </p:nvSpPr>
        <p:spPr>
          <a:xfrm>
            <a:off x="5432148" y="1529542"/>
            <a:ext cx="49244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4735F-4197-4C71-9F2D-19B2B13FF514}"/>
              </a:ext>
            </a:extLst>
          </p:cNvPr>
          <p:cNvSpPr txBox="1"/>
          <p:nvPr/>
        </p:nvSpPr>
        <p:spPr>
          <a:xfrm>
            <a:off x="6697826" y="1898874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Active Surveillance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2C75674-65F7-413D-8F8B-2BEA02F6D3C8}"/>
              </a:ext>
            </a:extLst>
          </p:cNvPr>
          <p:cNvSpPr/>
          <p:nvPr/>
        </p:nvSpPr>
        <p:spPr>
          <a:xfrm flipH="1">
            <a:off x="3531165" y="2698789"/>
            <a:ext cx="607424" cy="62757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55D4BC-2477-4442-BF6C-9E3569FEEC31}"/>
              </a:ext>
            </a:extLst>
          </p:cNvPr>
          <p:cNvSpPr txBox="1"/>
          <p:nvPr/>
        </p:nvSpPr>
        <p:spPr>
          <a:xfrm>
            <a:off x="4270218" y="2820641"/>
            <a:ext cx="627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CA9CB0-9029-4205-93EC-D55655E9DB76}"/>
              </a:ext>
            </a:extLst>
          </p:cNvPr>
          <p:cNvSpPr/>
          <p:nvPr/>
        </p:nvSpPr>
        <p:spPr>
          <a:xfrm>
            <a:off x="2328449" y="3581087"/>
            <a:ext cx="2911151" cy="11429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Am I a candidate for focal therapy?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24EFF07-75F8-4E13-ACF3-EF4A0767FA8F}"/>
              </a:ext>
            </a:extLst>
          </p:cNvPr>
          <p:cNvSpPr/>
          <p:nvPr/>
        </p:nvSpPr>
        <p:spPr>
          <a:xfrm>
            <a:off x="5239599" y="3834995"/>
            <a:ext cx="1101013" cy="63518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122F12-8917-44DC-BDEE-6C5E31E53794}"/>
              </a:ext>
            </a:extLst>
          </p:cNvPr>
          <p:cNvSpPr txBox="1"/>
          <p:nvPr/>
        </p:nvSpPr>
        <p:spPr>
          <a:xfrm>
            <a:off x="6570831" y="3921753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HIFU, </a:t>
            </a:r>
            <a:r>
              <a:rPr lang="en-US" sz="2400" b="1" dirty="0" err="1">
                <a:solidFill>
                  <a:schemeClr val="bg1"/>
                </a:solidFill>
              </a:rPr>
              <a:t>Cryo</a:t>
            </a:r>
            <a:r>
              <a:rPr lang="en-US" sz="2400" b="1" dirty="0">
                <a:solidFill>
                  <a:schemeClr val="bg1"/>
                </a:solidFill>
              </a:rPr>
              <a:t>, or Laser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905085-94C0-4A68-9AAF-C4C24273FEA1}"/>
              </a:ext>
            </a:extLst>
          </p:cNvPr>
          <p:cNvSpPr txBox="1"/>
          <p:nvPr/>
        </p:nvSpPr>
        <p:spPr>
          <a:xfrm>
            <a:off x="5342316" y="3523375"/>
            <a:ext cx="58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CBC6E4F-9B34-48BC-A6B4-4C7A944F1B98}"/>
              </a:ext>
            </a:extLst>
          </p:cNvPr>
          <p:cNvSpPr/>
          <p:nvPr/>
        </p:nvSpPr>
        <p:spPr>
          <a:xfrm>
            <a:off x="3497015" y="4719919"/>
            <a:ext cx="641574" cy="72900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62C72B-4DC0-4829-8238-591B4999495B}"/>
              </a:ext>
            </a:extLst>
          </p:cNvPr>
          <p:cNvSpPr/>
          <p:nvPr/>
        </p:nvSpPr>
        <p:spPr>
          <a:xfrm>
            <a:off x="2265785" y="5594142"/>
            <a:ext cx="4432041" cy="9144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Which whole gland treatment suits my needs best?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455061-23F6-498E-BBCE-C477A560FCD2}"/>
              </a:ext>
            </a:extLst>
          </p:cNvPr>
          <p:cNvSpPr txBox="1"/>
          <p:nvPr/>
        </p:nvSpPr>
        <p:spPr>
          <a:xfrm>
            <a:off x="4337671" y="486930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91BF57A-8CE1-4D2D-B951-D3911870B128}"/>
              </a:ext>
            </a:extLst>
          </p:cNvPr>
          <p:cNvSpPr/>
          <p:nvPr/>
        </p:nvSpPr>
        <p:spPr>
          <a:xfrm>
            <a:off x="6570831" y="5739046"/>
            <a:ext cx="986962" cy="624591"/>
          </a:xfrm>
          <a:prstGeom prst="righ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E4AD6C-E38E-4ECE-9C3E-155D4673B137}"/>
              </a:ext>
            </a:extLst>
          </p:cNvPr>
          <p:cNvSpPr txBox="1"/>
          <p:nvPr/>
        </p:nvSpPr>
        <p:spPr>
          <a:xfrm>
            <a:off x="7803499" y="5820508"/>
            <a:ext cx="2762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RP, </a:t>
            </a:r>
            <a:r>
              <a:rPr lang="en-US" sz="2400" b="1" dirty="0" err="1">
                <a:solidFill>
                  <a:schemeClr val="bg1"/>
                </a:solidFill>
              </a:rPr>
              <a:t>EBRT</a:t>
            </a:r>
            <a:r>
              <a:rPr lang="en-US" sz="2400" b="1" dirty="0">
                <a:solidFill>
                  <a:schemeClr val="bg1"/>
                </a:solidFill>
              </a:rPr>
              <a:t>, Brachy</a:t>
            </a:r>
          </a:p>
        </p:txBody>
      </p:sp>
    </p:spTree>
    <p:extLst>
      <p:ext uri="{BB962C8B-B14F-4D97-AF65-F5344CB8AC3E}">
        <p14:creationId xmlns:p14="http://schemas.microsoft.com/office/powerpoint/2010/main" val="261995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 animBg="1"/>
      <p:bldP spid="14" grpId="0"/>
      <p:bldP spid="15" grpId="0" animBg="1"/>
      <p:bldP spid="17" grpId="0" animBg="1"/>
      <p:bldP spid="18" grpId="0"/>
      <p:bldP spid="19" grpId="0"/>
      <p:bldP spid="20" grpId="0" animBg="1"/>
      <p:bldP spid="21" grpId="0" animBg="1"/>
      <p:bldP spid="22" grpId="0"/>
      <p:bldP spid="23" grpId="0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9D78-30CF-4707-845C-82B2298D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32" y="-21336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Oligometastatic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E61255-A07D-4135-BE9A-E47FBED2E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826" y="1772736"/>
            <a:ext cx="5194535" cy="3837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29C34A-E40C-496F-8222-3186332A7184}"/>
              </a:ext>
            </a:extLst>
          </p:cNvPr>
          <p:cNvSpPr txBox="1"/>
          <p:nvPr/>
        </p:nvSpPr>
        <p:spPr>
          <a:xfrm>
            <a:off x="6015002" y="2506718"/>
            <a:ext cx="611485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Transitional state between localized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&amp; widespread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Five or fewer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imaging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novo or recurrent after definitive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primary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Spectrum of biology &amp; clinical behavior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24D25-90CE-45F2-A102-D4FDE35A471E}"/>
              </a:ext>
            </a:extLst>
          </p:cNvPr>
          <p:cNvSpPr txBox="1"/>
          <p:nvPr/>
        </p:nvSpPr>
        <p:spPr>
          <a:xfrm>
            <a:off x="6708311" y="6270799"/>
            <a:ext cx="4934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 &amp;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Antonarakis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J Oncol Practice 13:21, 2017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9B6AC6-CBD7-478B-B690-D100F4C6CAF5}"/>
              </a:ext>
            </a:extLst>
          </p:cNvPr>
          <p:cNvCxnSpPr/>
          <p:nvPr/>
        </p:nvCxnSpPr>
        <p:spPr>
          <a:xfrm>
            <a:off x="0" y="1121664"/>
            <a:ext cx="12192000" cy="914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436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6B3728-589A-42D6-891F-D96CF4D6D4AD}"/>
              </a:ext>
            </a:extLst>
          </p:cNvPr>
          <p:cNvSpPr txBox="1"/>
          <p:nvPr/>
        </p:nvSpPr>
        <p:spPr>
          <a:xfrm>
            <a:off x="666468" y="1197692"/>
            <a:ext cx="1085906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Think of the primary and metastases as two separate diseases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 each with best therapy available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Primary tumor – Surgery or Radiation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Regional Nodes – Surgery (if bulky)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Metastases – Castration + AR blockade + Radiation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F8C1AD-FD77-4689-B07C-319FA2640263}"/>
              </a:ext>
            </a:extLst>
          </p:cNvPr>
          <p:cNvSpPr txBox="1"/>
          <p:nvPr/>
        </p:nvSpPr>
        <p:spPr>
          <a:xfrm>
            <a:off x="1138560" y="363753"/>
            <a:ext cx="100650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Oligometastatic Disease – Conceptual Framework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89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6DE97-BA0C-4372-8245-A29E24E59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13" y="376237"/>
            <a:ext cx="7282596" cy="6105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F884B-2022-421D-962B-D58925277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792" y="789770"/>
            <a:ext cx="3858453" cy="2742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7AAD13-652C-4BF1-9C1B-B23B63149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451" y="4244847"/>
            <a:ext cx="3103133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47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C5890E82-1308-4BD7-83E6-5D42E9DDF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77" y="1343836"/>
            <a:ext cx="3893299" cy="3603052"/>
          </a:xfrm>
          <a:prstGeom prst="rect">
            <a:avLst/>
          </a:prstGeom>
          <a:ln w="19050">
            <a:solidFill>
              <a:sysClr val="window" lastClr="FFFFFF"/>
            </a:solidFill>
          </a:ln>
        </p:spPr>
      </p:pic>
      <p:pic>
        <p:nvPicPr>
          <p:cNvPr id="8" name="Content Placeholder 14">
            <a:extLst>
              <a:ext uri="{FF2B5EF4-FFF2-40B4-BE49-F238E27FC236}">
                <a16:creationId xmlns:a16="http://schemas.microsoft.com/office/drawing/2014/main" id="{A57B54F4-EA20-48AF-96CF-F27D3FD28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452" y="1191018"/>
            <a:ext cx="5160944" cy="3755870"/>
          </a:xfrm>
          <a:prstGeom prst="rect">
            <a:avLst/>
          </a:prstGeom>
          <a:ln w="19050">
            <a:solidFill>
              <a:sysClr val="window" lastClr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14967D-004D-4DBF-BCA2-3AA609F41007}"/>
              </a:ext>
            </a:extLst>
          </p:cNvPr>
          <p:cNvSpPr txBox="1"/>
          <p:nvPr/>
        </p:nvSpPr>
        <p:spPr>
          <a:xfrm>
            <a:off x="1888497" y="5333509"/>
            <a:ext cx="327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“Suspicious for metastasis”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7AAE68-3EEB-4118-A5B6-96576E207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557" y="3037305"/>
            <a:ext cx="432854" cy="359695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C7BCA623-5020-4725-843B-B6E9DA4ED425}"/>
              </a:ext>
            </a:extLst>
          </p:cNvPr>
          <p:cNvSpPr/>
          <p:nvPr/>
        </p:nvSpPr>
        <p:spPr>
          <a:xfrm>
            <a:off x="7688925" y="2945457"/>
            <a:ext cx="193431" cy="211015"/>
          </a:xfrm>
          <a:custGeom>
            <a:avLst/>
            <a:gdLst>
              <a:gd name="connsiteX0" fmla="*/ 105508 w 193431"/>
              <a:gd name="connsiteY0" fmla="*/ 0 h 211015"/>
              <a:gd name="connsiteX1" fmla="*/ 105508 w 193431"/>
              <a:gd name="connsiteY1" fmla="*/ 0 h 211015"/>
              <a:gd name="connsiteX2" fmla="*/ 17585 w 193431"/>
              <a:gd name="connsiteY2" fmla="*/ 61546 h 211015"/>
              <a:gd name="connsiteX3" fmla="*/ 0 w 193431"/>
              <a:gd name="connsiteY3" fmla="*/ 114300 h 211015"/>
              <a:gd name="connsiteX4" fmla="*/ 35169 w 193431"/>
              <a:gd name="connsiteY4" fmla="*/ 167053 h 211015"/>
              <a:gd name="connsiteX5" fmla="*/ 52754 w 193431"/>
              <a:gd name="connsiteY5" fmla="*/ 193430 h 211015"/>
              <a:gd name="connsiteX6" fmla="*/ 105508 w 193431"/>
              <a:gd name="connsiteY6" fmla="*/ 211015 h 211015"/>
              <a:gd name="connsiteX7" fmla="*/ 149469 w 193431"/>
              <a:gd name="connsiteY7" fmla="*/ 202223 h 211015"/>
              <a:gd name="connsiteX8" fmla="*/ 184639 w 193431"/>
              <a:gd name="connsiteY8" fmla="*/ 140677 h 211015"/>
              <a:gd name="connsiteX9" fmla="*/ 193431 w 193431"/>
              <a:gd name="connsiteY9" fmla="*/ 114300 h 211015"/>
              <a:gd name="connsiteX10" fmla="*/ 158262 w 193431"/>
              <a:gd name="connsiteY10" fmla="*/ 26377 h 211015"/>
              <a:gd name="connsiteX11" fmla="*/ 105508 w 193431"/>
              <a:gd name="connsiteY11" fmla="*/ 0 h 21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431" h="211015">
                <a:moveTo>
                  <a:pt x="105508" y="0"/>
                </a:moveTo>
                <a:lnTo>
                  <a:pt x="105508" y="0"/>
                </a:lnTo>
                <a:cubicBezTo>
                  <a:pt x="76200" y="20515"/>
                  <a:pt x="28898" y="27607"/>
                  <a:pt x="17585" y="61546"/>
                </a:cubicBezTo>
                <a:lnTo>
                  <a:pt x="0" y="114300"/>
                </a:lnTo>
                <a:cubicBezTo>
                  <a:pt x="15984" y="178236"/>
                  <a:pt x="-5310" y="126575"/>
                  <a:pt x="35169" y="167053"/>
                </a:cubicBezTo>
                <a:cubicBezTo>
                  <a:pt x="42641" y="174525"/>
                  <a:pt x="43793" y="187829"/>
                  <a:pt x="52754" y="193430"/>
                </a:cubicBezTo>
                <a:cubicBezTo>
                  <a:pt x="68472" y="203254"/>
                  <a:pt x="105508" y="211015"/>
                  <a:pt x="105508" y="211015"/>
                </a:cubicBezTo>
                <a:cubicBezTo>
                  <a:pt x="120162" y="208084"/>
                  <a:pt x="136103" y="208906"/>
                  <a:pt x="149469" y="202223"/>
                </a:cubicBezTo>
                <a:cubicBezTo>
                  <a:pt x="180594" y="186660"/>
                  <a:pt x="176519" y="169096"/>
                  <a:pt x="184639" y="140677"/>
                </a:cubicBezTo>
                <a:cubicBezTo>
                  <a:pt x="187185" y="131766"/>
                  <a:pt x="190500" y="123092"/>
                  <a:pt x="193431" y="114300"/>
                </a:cubicBezTo>
                <a:cubicBezTo>
                  <a:pt x="182145" y="24008"/>
                  <a:pt x="204829" y="61301"/>
                  <a:pt x="158262" y="26377"/>
                </a:cubicBezTo>
                <a:cubicBezTo>
                  <a:pt x="154946" y="23890"/>
                  <a:pt x="114300" y="4396"/>
                  <a:pt x="105508" y="0"/>
                </a:cubicBezTo>
                <a:close/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009B15-81B9-45DE-A888-B6D6EDD3C697}"/>
              </a:ext>
            </a:extLst>
          </p:cNvPr>
          <p:cNvSpPr/>
          <p:nvPr/>
        </p:nvSpPr>
        <p:spPr>
          <a:xfrm>
            <a:off x="7688925" y="5243287"/>
            <a:ext cx="2388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“1.8 x 1.7cm node”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DB5C1-768A-4AA9-A938-17AF21DB4106}"/>
              </a:ext>
            </a:extLst>
          </p:cNvPr>
          <p:cNvSpPr/>
          <p:nvPr/>
        </p:nvSpPr>
        <p:spPr>
          <a:xfrm>
            <a:off x="7511514" y="5584215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 Guided Aspiration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Prostate Cancer”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DE199D-3828-4208-AC10-BE80C4EAB058}"/>
              </a:ext>
            </a:extLst>
          </p:cNvPr>
          <p:cNvCxnSpPr>
            <a:cxnSpLocks/>
          </p:cNvCxnSpPr>
          <p:nvPr/>
        </p:nvCxnSpPr>
        <p:spPr>
          <a:xfrm flipH="1" flipV="1">
            <a:off x="4494432" y="3499455"/>
            <a:ext cx="286328" cy="295564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421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“PSA ZERO” Paradigm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1148862"/>
            <a:ext cx="1219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487" y="2095500"/>
            <a:ext cx="7709027" cy="3848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698295" y="217170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6228" y="6344195"/>
            <a:ext cx="4020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O’Shaughnessey et al, Urology 102:164,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0591" y="1441103"/>
            <a:ext cx="603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achieving an undetectable PSA</a:t>
            </a:r>
          </a:p>
        </p:txBody>
      </p:sp>
    </p:spTree>
    <p:extLst>
      <p:ext uri="{BB962C8B-B14F-4D97-AF65-F5344CB8AC3E}">
        <p14:creationId xmlns:p14="http://schemas.microsoft.com/office/powerpoint/2010/main" val="2912121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31E0EB-1F3E-46D9-8B22-44324BC5D18A}"/>
              </a:ext>
            </a:extLst>
          </p:cNvPr>
          <p:cNvGrpSpPr/>
          <p:nvPr/>
        </p:nvGrpSpPr>
        <p:grpSpPr>
          <a:xfrm>
            <a:off x="389098" y="715617"/>
            <a:ext cx="11256249" cy="5593596"/>
            <a:chOff x="389098" y="715617"/>
            <a:chExt cx="11256249" cy="55935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C74403-2752-4785-8E93-24B643E45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098" y="715617"/>
              <a:ext cx="11256249" cy="559359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C1A939-6756-46D8-8081-9C06B23E8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503" y="818942"/>
              <a:ext cx="1095375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973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0D1F8E3-76BA-46A9-B811-C411B333C85F}"/>
              </a:ext>
            </a:extLst>
          </p:cNvPr>
          <p:cNvGrpSpPr/>
          <p:nvPr/>
        </p:nvGrpSpPr>
        <p:grpSpPr>
          <a:xfrm>
            <a:off x="820679" y="297531"/>
            <a:ext cx="10550642" cy="6262938"/>
            <a:chOff x="820679" y="297531"/>
            <a:chExt cx="10550642" cy="62629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F262F8-2F0A-4FF8-8E15-7C89D8B2B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0679" y="297531"/>
              <a:ext cx="10550642" cy="62629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16FE41-3032-44C3-AA59-197C7A83F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26" y="421792"/>
              <a:ext cx="1571625" cy="343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4889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B17542-CD2D-4B16-9098-EC1F955306F3}"/>
              </a:ext>
            </a:extLst>
          </p:cNvPr>
          <p:cNvSpPr txBox="1"/>
          <p:nvPr/>
        </p:nvSpPr>
        <p:spPr>
          <a:xfrm>
            <a:off x="1103971" y="1404833"/>
            <a:ext cx="100079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Initial therapy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Castration + Androgen blockade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LHRH + Abiraterone or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Enza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Dauro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320985-3A89-48B5-B58C-0E376644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3" y="338205"/>
            <a:ext cx="10318751" cy="659104"/>
          </a:xfrm>
        </p:spPr>
        <p:txBody>
          <a:bodyPr/>
          <a:lstStyle/>
          <a:p>
            <a:r>
              <a:rPr lang="en-US" dirty="0"/>
              <a:t>Metastatic Prostate Cancer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CA070-929A-4C45-9988-DBFCBE86FA5F}"/>
              </a:ext>
            </a:extLst>
          </p:cNvPr>
          <p:cNvSpPr txBox="1"/>
          <p:nvPr/>
        </p:nvSpPr>
        <p:spPr>
          <a:xfrm>
            <a:off x="1014704" y="4424370"/>
            <a:ext cx="91836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For high volume metastases &amp; heavily symptomatic patients</a:t>
            </a:r>
          </a:p>
          <a:p>
            <a:endParaRPr lang="en-US" sz="2800" b="1" dirty="0"/>
          </a:p>
          <a:p>
            <a:r>
              <a:rPr lang="en-US" sz="2800" b="1" dirty="0"/>
              <a:t>    ADT + Docetaxel</a:t>
            </a:r>
          </a:p>
        </p:txBody>
      </p:sp>
    </p:spTree>
    <p:extLst>
      <p:ext uri="{BB962C8B-B14F-4D97-AF65-F5344CB8AC3E}">
        <p14:creationId xmlns:p14="http://schemas.microsoft.com/office/powerpoint/2010/main" val="404047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54388-FFE6-4E75-9429-9FEB13A51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958208"/>
            <a:ext cx="97155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2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85430-DCB4-4A58-AE50-4A940A15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65" y="550621"/>
            <a:ext cx="9491870" cy="575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54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3662-4859-4262-BDEE-D090A699F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260924"/>
            <a:ext cx="10318751" cy="659104"/>
          </a:xfrm>
        </p:spPr>
        <p:txBody>
          <a:bodyPr/>
          <a:lstStyle/>
          <a:p>
            <a:r>
              <a:rPr lang="en-US" dirty="0" err="1"/>
              <a:t>PSMA</a:t>
            </a:r>
            <a:r>
              <a:rPr lang="en-US" dirty="0"/>
              <a:t> PET Scans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7176C-3082-47EB-AD0C-75C1A6980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16" y="1754155"/>
            <a:ext cx="5375876" cy="4170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292450-27A7-4E06-A1C7-D393A82878EA}"/>
              </a:ext>
            </a:extLst>
          </p:cNvPr>
          <p:cNvSpPr txBox="1"/>
          <p:nvPr/>
        </p:nvSpPr>
        <p:spPr>
          <a:xfrm>
            <a:off x="6540759" y="2724539"/>
            <a:ext cx="524374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/>
              <a:t>Uitlity</a:t>
            </a:r>
            <a:endParaRPr lang="en-US" sz="2400" b="1" u="sng" dirty="0"/>
          </a:p>
          <a:p>
            <a:r>
              <a:rPr lang="en-US" sz="2400" b="1" dirty="0"/>
              <a:t>Staging prior to initial treatment</a:t>
            </a:r>
          </a:p>
          <a:p>
            <a:r>
              <a:rPr lang="en-US" sz="2400" b="1" dirty="0"/>
              <a:t>Disease localization for rising PSA</a:t>
            </a:r>
          </a:p>
          <a:p>
            <a:r>
              <a:rPr lang="en-US" sz="2400" b="1" dirty="0"/>
              <a:t>Therapy (</a:t>
            </a:r>
            <a:r>
              <a:rPr lang="en-US" sz="2400" b="1" dirty="0" err="1"/>
              <a:t>Theranostics</a:t>
            </a:r>
            <a:r>
              <a:rPr lang="en-US" sz="2400" b="1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44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ase #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3385" y="557229"/>
            <a:ext cx="3780351" cy="577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7" t="10329" r="1030" b="8920"/>
          <a:stretch/>
        </p:blipFill>
        <p:spPr>
          <a:xfrm>
            <a:off x="1033270" y="834985"/>
            <a:ext cx="1698984" cy="54929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99" y="834985"/>
            <a:ext cx="3443679" cy="53389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9701" y="18789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Bone scan 12/4/2020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83452" y="179851"/>
            <a:ext cx="3647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Rh-PSMA7.3 PET/CT 12/11/2020</a:t>
            </a:r>
          </a:p>
        </p:txBody>
      </p:sp>
      <p:sp>
        <p:nvSpPr>
          <p:cNvPr id="18" name="Right Arrow 17"/>
          <p:cNvSpPr/>
          <p:nvPr/>
        </p:nvSpPr>
        <p:spPr>
          <a:xfrm rot="13004817">
            <a:off x="6581105" y="2756727"/>
            <a:ext cx="373487" cy="193183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3004817">
            <a:off x="4795605" y="5549295"/>
            <a:ext cx="373487" cy="193183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3004817">
            <a:off x="4731228" y="2746226"/>
            <a:ext cx="373487" cy="193183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6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77CB3-3979-4CCE-BEDC-1D255134D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236" y="1073943"/>
            <a:ext cx="9253528" cy="48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3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7BB00F-67AE-4E5E-94BC-CDE88D9DAE6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71560" y="356923"/>
            <a:ext cx="7329398" cy="614415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855BD1-0E13-4E31-A2D6-74D666870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673" y="858873"/>
            <a:ext cx="3868122" cy="2724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2F6CDF-BA01-42BB-9ACB-93FA38213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360" y="4224118"/>
            <a:ext cx="307874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91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Precision Medicine Era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38" y="2362198"/>
            <a:ext cx="3040247" cy="4075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9E469D6-8579-473E-9288-A22A969ED04C}"/>
              </a:ext>
            </a:extLst>
          </p:cNvPr>
          <p:cNvSpPr txBox="1"/>
          <p:nvPr/>
        </p:nvSpPr>
        <p:spPr>
          <a:xfrm>
            <a:off x="1780596" y="146753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5351-A158-403B-8642-7A6873A27E01}"/>
              </a:ext>
            </a:extLst>
          </p:cNvPr>
          <p:cNvSpPr txBox="1"/>
          <p:nvPr/>
        </p:nvSpPr>
        <p:spPr>
          <a:xfrm>
            <a:off x="8391401" y="1498311"/>
            <a:ext cx="10502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3B74BF-B9D9-4057-ACAE-65145E7C8E8C}"/>
              </a:ext>
            </a:extLst>
          </p:cNvPr>
          <p:cNvSpPr txBox="1"/>
          <p:nvPr/>
        </p:nvSpPr>
        <p:spPr>
          <a:xfrm>
            <a:off x="7003329" y="2380331"/>
            <a:ext cx="382643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Germline genetic testing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Tumor sequencing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Liquid Biopsy </a:t>
            </a: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1DFA69-C5EA-A1F5-C2C2-061EB6E14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527" y="4196213"/>
            <a:ext cx="2842036" cy="200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FCC123-C4EF-4595-A4FB-FA832BB76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9273" y="970384"/>
            <a:ext cx="8454221" cy="47554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C861E2-54ED-4EDA-B20F-9CD053F61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196" y="1340498"/>
            <a:ext cx="4177003" cy="41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E1EEC04-D20C-4459-A866-E0DCCAB12531}"/>
              </a:ext>
            </a:extLst>
          </p:cNvPr>
          <p:cNvGrpSpPr/>
          <p:nvPr/>
        </p:nvGrpSpPr>
        <p:grpSpPr>
          <a:xfrm>
            <a:off x="2071687" y="485775"/>
            <a:ext cx="8048625" cy="5886450"/>
            <a:chOff x="2071687" y="485775"/>
            <a:chExt cx="8048625" cy="58864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49DE16-EA80-4296-B807-ED4F08B22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1687" y="485775"/>
              <a:ext cx="8048625" cy="588645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FF04EB8-A62D-4764-9401-6578F7C5288A}"/>
                </a:ext>
              </a:extLst>
            </p:cNvPr>
            <p:cNvSpPr/>
            <p:nvPr/>
          </p:nvSpPr>
          <p:spPr>
            <a:xfrm>
              <a:off x="2343150" y="5162550"/>
              <a:ext cx="7067550" cy="4286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13035D0-5323-4C5E-8024-2C7543420562}"/>
              </a:ext>
            </a:extLst>
          </p:cNvPr>
          <p:cNvSpPr/>
          <p:nvPr/>
        </p:nvSpPr>
        <p:spPr>
          <a:xfrm>
            <a:off x="8601075" y="1724025"/>
            <a:ext cx="733425" cy="4438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FA45600-3E09-4497-977E-49FB6BEBACBE}"/>
              </a:ext>
            </a:extLst>
          </p:cNvPr>
          <p:cNvSpPr/>
          <p:nvPr/>
        </p:nvSpPr>
        <p:spPr>
          <a:xfrm rot="10800000">
            <a:off x="9682163" y="5134546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F8F41F-B901-42E0-9B18-D13292F32602}"/>
              </a:ext>
            </a:extLst>
          </p:cNvPr>
          <p:cNvSpPr/>
          <p:nvPr/>
        </p:nvSpPr>
        <p:spPr>
          <a:xfrm>
            <a:off x="3238500" y="230540"/>
            <a:ext cx="5718888" cy="477202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D3366B-7EDF-474D-8094-B6568D4BB3E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497160" y="373225"/>
            <a:ext cx="4940300" cy="445293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D2FA07-4903-430D-9383-8E255CDC7BC3}"/>
              </a:ext>
            </a:extLst>
          </p:cNvPr>
          <p:cNvSpPr txBox="1"/>
          <p:nvPr/>
        </p:nvSpPr>
        <p:spPr>
          <a:xfrm>
            <a:off x="3894456" y="5186069"/>
            <a:ext cx="440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Based on Stage at Diagnosis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2FF49C-4351-4CC2-A593-AF02071383FB}"/>
              </a:ext>
            </a:extLst>
          </p:cNvPr>
          <p:cNvSpPr txBox="1"/>
          <p:nvPr/>
        </p:nvSpPr>
        <p:spPr>
          <a:xfrm>
            <a:off x="4245818" y="385083"/>
            <a:ext cx="370425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5-Year Survival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043C95-5CA3-4120-BF2E-7898F6A1E811}"/>
              </a:ext>
            </a:extLst>
          </p:cNvPr>
          <p:cNvSpPr txBox="1"/>
          <p:nvPr/>
        </p:nvSpPr>
        <p:spPr>
          <a:xfrm>
            <a:off x="2352092" y="5899661"/>
            <a:ext cx="7654531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In 1989, 5 Year Survival for Distant Disease was 0%</a:t>
            </a:r>
          </a:p>
        </p:txBody>
      </p:sp>
    </p:spTree>
    <p:extLst>
      <p:ext uri="{BB962C8B-B14F-4D97-AF65-F5344CB8AC3E}">
        <p14:creationId xmlns:p14="http://schemas.microsoft.com/office/powerpoint/2010/main" val="383131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DC8F8E-1150-444C-A560-10DF5CBFE75C}"/>
              </a:ext>
            </a:extLst>
          </p:cNvPr>
          <p:cNvSpPr txBox="1"/>
          <p:nvPr/>
        </p:nvSpPr>
        <p:spPr>
          <a:xfrm>
            <a:off x="5796548" y="310583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CB938-3853-4744-96A3-91C1CCBDEF43}"/>
              </a:ext>
            </a:extLst>
          </p:cNvPr>
          <p:cNvSpPr txBox="1"/>
          <p:nvPr/>
        </p:nvSpPr>
        <p:spPr>
          <a:xfrm>
            <a:off x="603964" y="2413336"/>
            <a:ext cx="44529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3.65 million prostate cancer survivors in the US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7003A-9A4D-CC46-CDEF-BAFF3A651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752" y="1446933"/>
            <a:ext cx="3907971" cy="41522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317AA2-B7FE-3A66-CB25-F98EC960EC58}"/>
              </a:ext>
            </a:extLst>
          </p:cNvPr>
          <p:cNvSpPr/>
          <p:nvPr/>
        </p:nvSpPr>
        <p:spPr>
          <a:xfrm>
            <a:off x="6250518" y="5197151"/>
            <a:ext cx="5478062" cy="78377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PSA-based Screening</a:t>
            </a:r>
            <a:br>
              <a:rPr lang="en-US" altLang="en-US"/>
            </a:br>
            <a:r>
              <a:rPr lang="en-US" altLang="en-US"/>
              <a:t>Limitations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133600"/>
            <a:ext cx="8001000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altLang="en-US" sz="3600"/>
              <a:t>Low specificity</a:t>
            </a:r>
          </a:p>
          <a:p>
            <a:pPr lvl="1" eaLnBrk="1" hangingPunct="1">
              <a:lnSpc>
                <a:spcPct val="140000"/>
              </a:lnSpc>
            </a:pPr>
            <a:r>
              <a:rPr lang="en-US" altLang="en-US" sz="3200"/>
              <a:t> PSA is “prostate specific” but not “prostate cancer specific”</a:t>
            </a:r>
          </a:p>
          <a:p>
            <a:pPr lvl="1" eaLnBrk="1" hangingPunct="1">
              <a:lnSpc>
                <a:spcPct val="140000"/>
              </a:lnSpc>
            </a:pPr>
            <a:r>
              <a:rPr lang="en-US" altLang="en-US" sz="3200"/>
              <a:t> Most men with “elevated” PSA do not have prostate cancer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-73152" y="1777637"/>
            <a:ext cx="12192000" cy="26126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283355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591119" y="85069"/>
            <a:ext cx="11220654" cy="1143000"/>
          </a:xfrm>
        </p:spPr>
        <p:txBody>
          <a:bodyPr/>
          <a:lstStyle/>
          <a:p>
            <a:r>
              <a:rPr lang="en-US" altLang="en-US" sz="3600" dirty="0"/>
              <a:t>Tools to Improve Sensitivity &amp; Specificity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0" y="1153048"/>
            <a:ext cx="121920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9820" y="6149535"/>
            <a:ext cx="6142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Bradley et al, J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Urol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190:389, 2013;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Catalona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et al, J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Urol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185:1650, 2011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Vickers et al, J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Clin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Oncol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28:2493,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2014;Patel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et al, JAMA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Oncol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March 31, 2106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26" y="1615394"/>
            <a:ext cx="7573439" cy="390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831"/>
      </p:ext>
    </p:extLst>
  </p:cSld>
  <p:clrMapOvr>
    <a:masterClrMapping/>
  </p:clrMapOvr>
</p:sld>
</file>

<file path=ppt/theme/theme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2">
      <a:dk1>
        <a:srgbClr val="424242"/>
      </a:dk1>
      <a:lt1>
        <a:srgbClr val="FFFFFF"/>
      </a:lt1>
      <a:dk2>
        <a:srgbClr val="104D8A"/>
      </a:dk2>
      <a:lt2>
        <a:srgbClr val="FEFFFF"/>
      </a:lt2>
      <a:accent1>
        <a:srgbClr val="446789"/>
      </a:accent1>
      <a:accent2>
        <a:srgbClr val="7296BA"/>
      </a:accent2>
      <a:accent3>
        <a:srgbClr val="A2BDD7"/>
      </a:accent3>
      <a:accent4>
        <a:srgbClr val="73BF79"/>
      </a:accent4>
      <a:accent5>
        <a:srgbClr val="559C5A"/>
      </a:accent5>
      <a:accent6>
        <a:srgbClr val="3A7E40"/>
      </a:accent6>
      <a:hlink>
        <a:srgbClr val="DDA061"/>
      </a:hlink>
      <a:folHlink>
        <a:srgbClr val="9963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 PPT Template" id="{EF5EB663-5E89-4E4B-97B3-9B7351550EDC}" vid="{77A081BE-26A3-7844-9983-3CCE3C867289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!novick9.720">
  <a:themeElements>
    <a:clrScheme name="">
      <a:dk1>
        <a:srgbClr val="000000"/>
      </a:dk1>
      <a:lt1>
        <a:srgbClr val="FFFFFF"/>
      </a:lt1>
      <a:dk2>
        <a:srgbClr val="0034AA"/>
      </a:dk2>
      <a:lt2>
        <a:srgbClr val="000000"/>
      </a:lt2>
      <a:accent1>
        <a:srgbClr val="000000"/>
      </a:accent1>
      <a:accent2>
        <a:srgbClr val="553E00"/>
      </a:accent2>
      <a:accent3>
        <a:srgbClr val="AAAED2"/>
      </a:accent3>
      <a:accent4>
        <a:srgbClr val="DADADA"/>
      </a:accent4>
      <a:accent5>
        <a:srgbClr val="AAAAAA"/>
      </a:accent5>
      <a:accent6>
        <a:srgbClr val="4C3700"/>
      </a:accent6>
      <a:hlink>
        <a:srgbClr val="3D5500"/>
      </a:hlink>
      <a:folHlink>
        <a:srgbClr val="005528"/>
      </a:folHlink>
    </a:clrScheme>
    <a:fontScheme name="1_!novick9.7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!novick9.72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!novick9.72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!novick9.72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!novick9.72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!novick9.72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!novick9.72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!novick9.72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962</Words>
  <Application>Microsoft Office PowerPoint</Application>
  <PresentationFormat>Widescreen</PresentationFormat>
  <Paragraphs>213</Paragraphs>
  <Slides>41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Arial</vt:lpstr>
      <vt:lpstr>Calibri</vt:lpstr>
      <vt:lpstr>Calibri Light</vt:lpstr>
      <vt:lpstr>Cambria</vt:lpstr>
      <vt:lpstr>Galano Grotesque</vt:lpstr>
      <vt:lpstr>Galano Grotesque Medium</vt:lpstr>
      <vt:lpstr>Gill Sans</vt:lpstr>
      <vt:lpstr>Gill Sans Light</vt:lpstr>
      <vt:lpstr>Gill Sans SemiBold</vt:lpstr>
      <vt:lpstr>Symbol</vt:lpstr>
      <vt:lpstr>10_Default Design</vt:lpstr>
      <vt:lpstr>Custom Design</vt:lpstr>
      <vt:lpstr>1_Default Design</vt:lpstr>
      <vt:lpstr>1_!novick9.720</vt:lpstr>
      <vt:lpstr>5_Office Theme</vt:lpstr>
      <vt:lpstr>2_Office Theme</vt:lpstr>
      <vt:lpstr>Office Theme</vt:lpstr>
      <vt:lpstr>2_Default Design</vt:lpstr>
      <vt:lpstr>8_Office Theme</vt:lpstr>
      <vt:lpstr>14_Office Theme</vt:lpstr>
      <vt:lpstr>The State of Prostate Cancer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PSA-based Screening Limitations</vt:lpstr>
      <vt:lpstr>Tools to Improve Sensitivity &amp; Specificity</vt:lpstr>
      <vt:lpstr>IsoPSA Assay</vt:lpstr>
      <vt:lpstr>PowerPoint Presentation</vt:lpstr>
      <vt:lpstr>Screening Algorithm</vt:lpstr>
      <vt:lpstr>How to Biopsy a Prostate</vt:lpstr>
      <vt:lpstr> Prostate Imaging</vt:lpstr>
      <vt:lpstr> Needle Passage</vt:lpstr>
      <vt:lpstr> Ultrasound-MRI Fusion</vt:lpstr>
      <vt:lpstr> Microultrasound</vt:lpstr>
      <vt:lpstr>Trends in Initial Management</vt:lpstr>
      <vt:lpstr>Prostate Cancer in 2022</vt:lpstr>
      <vt:lpstr>What is Active Surveillance?</vt:lpstr>
      <vt:lpstr>Current Selection and Follow-up</vt:lpstr>
      <vt:lpstr>PowerPoint Presentation</vt:lpstr>
      <vt:lpstr>PowerPoint Presentation</vt:lpstr>
      <vt:lpstr>Prospective outcomes from clinical use of Decipher in men treated with active surveillance</vt:lpstr>
      <vt:lpstr>What's the Best Treatment?</vt:lpstr>
      <vt:lpstr>PowerPoint Presentation</vt:lpstr>
      <vt:lpstr>Questions after a New Diagnosis</vt:lpstr>
      <vt:lpstr>Oligometastatic Disease</vt:lpstr>
      <vt:lpstr>PowerPoint Presentation</vt:lpstr>
      <vt:lpstr>PowerPoint Presentation</vt:lpstr>
      <vt:lpstr>The “PSA ZERO” Paradigm</vt:lpstr>
      <vt:lpstr>PowerPoint Presentation</vt:lpstr>
      <vt:lpstr>PowerPoint Presentation</vt:lpstr>
      <vt:lpstr>Metastatic Prostate Cancer</vt:lpstr>
      <vt:lpstr>PowerPoint Presentation</vt:lpstr>
      <vt:lpstr>PowerPoint Presentation</vt:lpstr>
      <vt:lpstr>PSMA PET Scans</vt:lpstr>
      <vt:lpstr>PowerPoint Presentation</vt:lpstr>
      <vt:lpstr>PowerPoint Presentation</vt:lpstr>
      <vt:lpstr>The Precision Medicine Era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</dc:creator>
  <cp:lastModifiedBy>John Brandt</cp:lastModifiedBy>
  <cp:revision>216</cp:revision>
  <dcterms:created xsi:type="dcterms:W3CDTF">2019-05-11T12:55:54Z</dcterms:created>
  <dcterms:modified xsi:type="dcterms:W3CDTF">2022-10-05T15:53:04Z</dcterms:modified>
</cp:coreProperties>
</file>