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427" r:id="rId6"/>
    <p:sldId id="429" r:id="rId7"/>
    <p:sldId id="428" r:id="rId8"/>
    <p:sldId id="430" r:id="rId9"/>
    <p:sldId id="431" r:id="rId10"/>
    <p:sldId id="432" r:id="rId11"/>
    <p:sldId id="257" r:id="rId12"/>
    <p:sldId id="258" r:id="rId13"/>
    <p:sldId id="394" r:id="rId14"/>
    <p:sldId id="297" r:id="rId15"/>
    <p:sldId id="259" r:id="rId16"/>
    <p:sldId id="260" r:id="rId17"/>
    <p:sldId id="261" r:id="rId18"/>
    <p:sldId id="262" r:id="rId19"/>
    <p:sldId id="263" r:id="rId20"/>
    <p:sldId id="390" r:id="rId21"/>
    <p:sldId id="344" r:id="rId22"/>
    <p:sldId id="402" r:id="rId23"/>
    <p:sldId id="345" r:id="rId24"/>
    <p:sldId id="403" r:id="rId25"/>
    <p:sldId id="410" r:id="rId26"/>
    <p:sldId id="361" r:id="rId27"/>
    <p:sldId id="362" r:id="rId28"/>
    <p:sldId id="364" r:id="rId29"/>
    <p:sldId id="352" r:id="rId30"/>
    <p:sldId id="366" r:id="rId31"/>
    <p:sldId id="367" r:id="rId32"/>
    <p:sldId id="368" r:id="rId33"/>
    <p:sldId id="370" r:id="rId34"/>
    <p:sldId id="371" r:id="rId35"/>
    <p:sldId id="265" r:id="rId36"/>
    <p:sldId id="38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F9E50F-A634-4751-B654-1E30AA88FF40}">
          <p14:sldIdLst>
            <p14:sldId id="256"/>
            <p14:sldId id="427"/>
            <p14:sldId id="429"/>
            <p14:sldId id="428"/>
            <p14:sldId id="430"/>
            <p14:sldId id="431"/>
            <p14:sldId id="432"/>
          </p14:sldIdLst>
        </p14:section>
        <p14:section name="Untitled Section" id="{B582E890-C419-41AE-B09E-9041BFE9B05C}">
          <p14:sldIdLst>
            <p14:sldId id="257"/>
            <p14:sldId id="258"/>
            <p14:sldId id="394"/>
            <p14:sldId id="297"/>
            <p14:sldId id="259"/>
            <p14:sldId id="260"/>
            <p14:sldId id="261"/>
            <p14:sldId id="262"/>
            <p14:sldId id="263"/>
            <p14:sldId id="390"/>
            <p14:sldId id="344"/>
            <p14:sldId id="402"/>
            <p14:sldId id="345"/>
            <p14:sldId id="403"/>
            <p14:sldId id="410"/>
            <p14:sldId id="361"/>
            <p14:sldId id="362"/>
            <p14:sldId id="364"/>
            <p14:sldId id="352"/>
            <p14:sldId id="366"/>
            <p14:sldId id="367"/>
            <p14:sldId id="368"/>
            <p14:sldId id="370"/>
            <p14:sldId id="371"/>
            <p14:sldId id="265"/>
            <p14:sldId id="3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ookshanks, Chad /US" initials="CC/" lastIdx="13" clrIdx="0"/>
  <p:cmAuthor id="2" name="Brooks, Alisa /US" initials="BA/" lastIdx="45" clrIdx="1"/>
  <p:cmAuthor id="3" name="Singh, Anukriti /US" initials="SA/" lastIdx="1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0B4"/>
    <a:srgbClr val="64AE44"/>
    <a:srgbClr val="C3EDC5"/>
    <a:srgbClr val="A9E69C"/>
    <a:srgbClr val="89D96C"/>
    <a:srgbClr val="ABD5FD"/>
    <a:srgbClr val="317AAB"/>
    <a:srgbClr val="027091"/>
    <a:srgbClr val="AFDEF4"/>
    <a:srgbClr val="3FA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50" autoAdjust="0"/>
    <p:restoredTop sz="95439" autoAdjust="0"/>
  </p:normalViewPr>
  <p:slideViewPr>
    <p:cSldViewPr snapToGrid="0" showGuides="1">
      <p:cViewPr varScale="1">
        <p:scale>
          <a:sx n="73" d="100"/>
          <a:sy n="73" d="100"/>
        </p:scale>
        <p:origin x="6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3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490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45FC6-25B4-F943-A2FA-C9797F3DAC73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52CCD-585E-094D-B282-B7189F6FC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52CCD-585E-094D-B282-B7189F6FC8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7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52CCD-585E-094D-B282-B7189F6FC8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8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2CCD-585E-094D-B282-B7189F6FC8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2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2CCD-585E-094D-B282-B7189F6FC8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6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2CCD-585E-094D-B282-B7189F6FC8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2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52CCD-585E-094D-B282-B7189F6FC8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45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52CCD-585E-094D-B282-B7189F6FC8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45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5BD54-C89F-5F4E-BE05-33F9BC20B6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86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52CCD-585E-094D-B282-B7189F6FC8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6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D81D-6983-4E88-8706-DC350F934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0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2F32A-F1CB-4F1D-BEE1-AF0C66B5333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D81D-6983-4E88-8706-DC350F934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2F32A-F1CB-4F1D-BEE1-AF0C66B5333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D81D-6983-4E88-8706-DC350F934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127220"/>
            <a:ext cx="11482086" cy="1075765"/>
          </a:xfrm>
        </p:spPr>
        <p:txBody>
          <a:bodyPr anchor="ctr"/>
          <a:lstStyle>
            <a:lvl1pPr>
              <a:lnSpc>
                <a:spcPts val="3400"/>
              </a:lnSpc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2F32A-F1CB-4F1D-BEE1-AF0C66B5333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D81D-6983-4E88-8706-DC350F934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6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2F32A-F1CB-4F1D-BEE1-AF0C66B5333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D81D-6983-4E88-8706-DC350F934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9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380744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4802" y="138074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2F32A-F1CB-4F1D-BEE1-AF0C66B5333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D81D-6983-4E88-8706-DC350F934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7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2F32A-F1CB-4F1D-BEE1-AF0C66B5333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D81D-6983-4E88-8706-DC350F934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8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2F32A-F1CB-4F1D-BEE1-AF0C66B5333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D81D-6983-4E88-8706-DC350F934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7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2F32A-F1CB-4F1D-BEE1-AF0C66B5333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D81D-6983-4E88-8706-DC350F934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3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2F32A-F1CB-4F1D-BEE1-AF0C66B5333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D81D-6983-4E88-8706-DC350F934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5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72F32A-F1CB-4F1D-BEE1-AF0C66B5333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D81D-6983-4E88-8706-DC350F934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2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1032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655443"/>
            <a:ext cx="12192000" cy="2025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5747" y="104173"/>
            <a:ext cx="11979797" cy="6655442"/>
          </a:xfrm>
          <a:prstGeom prst="rect">
            <a:avLst/>
          </a:prstGeom>
          <a:ln w="381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81539"/>
            <a:ext cx="11035552" cy="485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77" y="6436877"/>
            <a:ext cx="4114800" cy="32173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28173" y="6435880"/>
            <a:ext cx="256677" cy="32272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7ED81D-6983-4E88-8706-DC350F934E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263" y="110266"/>
            <a:ext cx="11435788" cy="110265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86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indent="-227013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93738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280988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UnicodeMS" charset="0"/>
        <a:buChar char="◦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01738" indent="-227013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7" Type="http://schemas.openxmlformats.org/officeDocument/2006/relationships/image" Target="../media/image2.png"/><Relationship Id="rId12" Type="http://schemas.openxmlformats.org/officeDocument/2006/relationships/image" Target="../media/image6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11" Type="http://schemas.openxmlformats.org/officeDocument/2006/relationships/image" Target="../media/image4.png"/><Relationship Id="rId10" Type="http://schemas.openxmlformats.org/officeDocument/2006/relationships/image" Target="../media/image60.sv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7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65270"/>
            <a:ext cx="9144000" cy="2387600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US" dirty="0" smtClean="0"/>
              <a:t>Sequencing Treatment for Metastatic </a:t>
            </a:r>
            <a:r>
              <a:rPr lang="en-US" dirty="0"/>
              <a:t>Castration-Resistant Prostate Cancer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546417"/>
            <a:ext cx="9144000" cy="105429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rgbClr val="555555"/>
                </a:solidFill>
                <a:latin typeface="Arial" panose="020B0604020202020204" pitchFamily="34" charset="0"/>
              </a:rPr>
              <a:t>Daniel George, MD</a:t>
            </a:r>
          </a:p>
          <a:p>
            <a:r>
              <a:rPr lang="en-US" sz="2000" dirty="0" smtClean="0">
                <a:solidFill>
                  <a:srgbClr val="555555"/>
                </a:solidFill>
                <a:latin typeface="Arial" panose="020B0604020202020204" pitchFamily="34" charset="0"/>
              </a:rPr>
              <a:t>Professor of Medicine and Surgery</a:t>
            </a:r>
          </a:p>
          <a:p>
            <a:r>
              <a:rPr lang="en-US" sz="2000" dirty="0" smtClean="0">
                <a:solidFill>
                  <a:srgbClr val="555555"/>
                </a:solidFill>
                <a:latin typeface="Arial" panose="020B0604020202020204" pitchFamily="34" charset="0"/>
              </a:rPr>
              <a:t>Duke University School of Medicine</a:t>
            </a:r>
            <a:endParaRPr lang="en-US" sz="2000" dirty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3FC0FB-A898-417D-827F-D4F9C616ADAF}"/>
              </a:ext>
            </a:extLst>
          </p:cNvPr>
          <p:cNvSpPr/>
          <p:nvPr/>
        </p:nvSpPr>
        <p:spPr>
          <a:xfrm>
            <a:off x="138951" y="6493039"/>
            <a:ext cx="100759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MAT-US-2009748     7/2020</a:t>
            </a:r>
          </a:p>
        </p:txBody>
      </p:sp>
    </p:spTree>
    <p:extLst>
      <p:ext uri="{BB962C8B-B14F-4D97-AF65-F5344CB8AC3E}">
        <p14:creationId xmlns:p14="http://schemas.microsoft.com/office/powerpoint/2010/main" val="22506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LATITUDE Trial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609600" y="1381539"/>
            <a:ext cx="11582399" cy="837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2970B4"/>
                </a:solidFill>
              </a:rPr>
              <a:t>Abiraterone</a:t>
            </a:r>
            <a:r>
              <a:rPr lang="en-US" sz="2400" b="1" dirty="0">
                <a:solidFill>
                  <a:srgbClr val="2970B4"/>
                </a:solidFill>
              </a:rPr>
              <a:t> + prednisone in metastatic castration-sensitive prostate cancer (n=1199)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82572" y="2043950"/>
            <a:ext cx="10720536" cy="3671048"/>
            <a:chOff x="521208" y="1640540"/>
            <a:chExt cx="10720536" cy="3671048"/>
          </a:xfrm>
        </p:grpSpPr>
        <p:sp>
          <p:nvSpPr>
            <p:cNvPr id="17" name="TextBox 16"/>
            <p:cNvSpPr txBox="1"/>
            <p:nvPr/>
          </p:nvSpPr>
          <p:spPr>
            <a:xfrm>
              <a:off x="9036426" y="1640540"/>
              <a:ext cx="2205318" cy="3671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square" lIns="182880" rtlCol="0" anchor="ctr" anchorCtr="0">
              <a:noAutofit/>
            </a:bodyPr>
            <a:lstStyle/>
            <a:p>
              <a:pPr>
                <a:lnSpc>
                  <a:spcPts val="1900"/>
                </a:lnSpc>
                <a:spcAft>
                  <a:spcPts val="400"/>
                </a:spcAft>
              </a:pPr>
              <a:r>
                <a:rPr lang="en-US" sz="1700" b="1" dirty="0">
                  <a:solidFill>
                    <a:schemeClr val="tx2"/>
                  </a:solidFill>
                </a:rPr>
                <a:t>Efficacy Endpoints</a:t>
              </a:r>
            </a:p>
            <a:p>
              <a:pPr marL="119063" indent="-119063">
                <a:lnSpc>
                  <a:spcPts val="1900"/>
                </a:lnSpc>
                <a:buFont typeface="Arial" charset="0"/>
                <a:buChar char="•"/>
              </a:pPr>
              <a:r>
                <a:rPr lang="en-US" sz="1700" dirty="0"/>
                <a:t>Primary: </a:t>
              </a:r>
              <a:br>
                <a:rPr lang="en-US" sz="1700" dirty="0"/>
              </a:br>
              <a:r>
                <a:rPr lang="en-US" sz="1700" dirty="0"/>
                <a:t>OS and </a:t>
              </a:r>
              <a:r>
                <a:rPr lang="en-US" sz="1700" dirty="0" err="1"/>
                <a:t>rPFS</a:t>
              </a:r>
              <a:endParaRPr lang="en-US" sz="1700" dirty="0"/>
            </a:p>
            <a:p>
              <a:pPr marL="119063" indent="-119063">
                <a:lnSpc>
                  <a:spcPts val="1900"/>
                </a:lnSpc>
                <a:spcBef>
                  <a:spcPts val="400"/>
                </a:spcBef>
                <a:spcAft>
                  <a:spcPts val="200"/>
                </a:spcAft>
                <a:buFont typeface="Arial" charset="0"/>
                <a:buChar char="•"/>
              </a:pPr>
              <a:r>
                <a:rPr lang="en-US" sz="1700" dirty="0"/>
                <a:t>Secondary: </a:t>
              </a:r>
              <a:br>
                <a:rPr lang="en-US" sz="1700" dirty="0"/>
              </a:br>
              <a:r>
                <a:rPr lang="en-US" sz="1700" dirty="0"/>
                <a:t>Time to</a:t>
              </a:r>
              <a:r>
                <a:rPr lang="mr-IN" sz="1700" dirty="0">
                  <a:cs typeface="Calibri" charset="0"/>
                </a:rPr>
                <a:t>…</a:t>
              </a:r>
              <a:endParaRPr lang="en-US" sz="1700" dirty="0"/>
            </a:p>
            <a:p>
              <a:pPr marL="346075" lvl="1" indent="-160338">
                <a:lnSpc>
                  <a:spcPts val="1900"/>
                </a:lnSpc>
                <a:spcAft>
                  <a:spcPts val="200"/>
                </a:spcAft>
              </a:pPr>
              <a:r>
                <a:rPr lang="en-US" sz="1700" dirty="0"/>
                <a:t>– Pain progression</a:t>
              </a:r>
            </a:p>
            <a:p>
              <a:pPr marL="346075" lvl="1" indent="-160338">
                <a:lnSpc>
                  <a:spcPts val="19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US" sz="1700" dirty="0"/>
                <a:t>– PSA progression</a:t>
              </a:r>
            </a:p>
            <a:p>
              <a:pPr marL="346075" lvl="1" indent="-160338">
                <a:lnSpc>
                  <a:spcPts val="19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US" sz="1700" dirty="0"/>
                <a:t>– Next symptomatic </a:t>
              </a:r>
              <a:br>
                <a:rPr lang="en-US" sz="1700" dirty="0"/>
              </a:br>
              <a:r>
                <a:rPr lang="en-US" sz="1700" dirty="0"/>
                <a:t>skeletal event</a:t>
              </a:r>
            </a:p>
            <a:p>
              <a:pPr marL="346075" lvl="1" indent="-160338">
                <a:lnSpc>
                  <a:spcPts val="19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US" sz="1700" dirty="0"/>
                <a:t>– Chemotherapy</a:t>
              </a:r>
            </a:p>
            <a:p>
              <a:pPr marL="346075" lvl="1" indent="-160338">
                <a:lnSpc>
                  <a:spcPts val="19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US" sz="1700" dirty="0"/>
                <a:t>– Subsequent PC therapy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543486" y="3297567"/>
              <a:ext cx="3666744" cy="3612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no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US" sz="1700" b="1" dirty="0">
                  <a:solidFill>
                    <a:schemeClr val="tx2"/>
                  </a:solidFill>
                </a:rPr>
                <a:t>Randomized 1:1</a:t>
              </a:r>
              <a:endParaRPr lang="en-US" sz="1700" dirty="0">
                <a:solidFill>
                  <a:schemeClr val="tx2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710170" y="3274011"/>
              <a:ext cx="386270" cy="430378"/>
            </a:xfrm>
            <a:prstGeom prst="rightArrow">
              <a:avLst/>
            </a:prstGeom>
            <a:solidFill>
              <a:srgbClr val="2970B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684121" y="2498972"/>
              <a:ext cx="380508" cy="430378"/>
            </a:xfrm>
            <a:prstGeom prst="rightArrow">
              <a:avLst/>
            </a:prstGeom>
            <a:solidFill>
              <a:srgbClr val="2970B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684121" y="4282683"/>
              <a:ext cx="380508" cy="430378"/>
            </a:xfrm>
            <a:prstGeom prst="rightArrow">
              <a:avLst/>
            </a:prstGeom>
            <a:solidFill>
              <a:srgbClr val="2970B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568934" y="2498972"/>
              <a:ext cx="400258" cy="430378"/>
            </a:xfrm>
            <a:prstGeom prst="rightArrow">
              <a:avLst/>
            </a:prstGeom>
            <a:solidFill>
              <a:srgbClr val="2970B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8568934" y="4282683"/>
              <a:ext cx="400258" cy="430378"/>
            </a:xfrm>
            <a:prstGeom prst="rightArrow">
              <a:avLst/>
            </a:prstGeom>
            <a:solidFill>
              <a:srgbClr val="2970B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21208" y="1640540"/>
              <a:ext cx="7950442" cy="3671047"/>
              <a:chOff x="521208" y="1640540"/>
              <a:chExt cx="7950442" cy="367104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21208" y="1640540"/>
                <a:ext cx="7950442" cy="3671047"/>
                <a:chOff x="521208" y="1640540"/>
                <a:chExt cx="7950442" cy="3671047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21208" y="1640540"/>
                  <a:ext cx="4077687" cy="367104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none" lIns="182880" tIns="182880" rIns="182880" bIns="182880" rtlCol="0" anchor="ctr" anchorCtr="0">
                  <a:noAutofit/>
                </a:bodyPr>
                <a:lstStyle/>
                <a:p>
                  <a:pPr>
                    <a:spcAft>
                      <a:spcPts val="200"/>
                    </a:spcAft>
                  </a:pPr>
                  <a:r>
                    <a:rPr lang="en-US" sz="1700" b="1" dirty="0">
                      <a:solidFill>
                        <a:schemeClr val="tx2"/>
                      </a:solidFill>
                    </a:rPr>
                    <a:t>Patients </a:t>
                  </a:r>
                </a:p>
                <a:p>
                  <a:pPr marL="119063" indent="-119063">
                    <a:spcAft>
                      <a:spcPts val="200"/>
                    </a:spcAft>
                    <a:buFont typeface="Arial" charset="0"/>
                    <a:buChar char="•"/>
                  </a:pPr>
                  <a:r>
                    <a:rPr lang="en-US" sz="1700" dirty="0">
                      <a:solidFill>
                        <a:srgbClr val="000000"/>
                      </a:solidFill>
                    </a:rPr>
                    <a:t>Newly diagnosed adult men with </a:t>
                  </a:r>
                  <a:br>
                    <a:rPr lang="en-US" sz="1700" dirty="0">
                      <a:solidFill>
                        <a:srgbClr val="000000"/>
                      </a:solidFill>
                    </a:rPr>
                  </a:br>
                  <a:r>
                    <a:rPr lang="en-US" sz="1700" dirty="0">
                      <a:solidFill>
                        <a:srgbClr val="000000"/>
                      </a:solidFill>
                    </a:rPr>
                    <a:t>high-risk </a:t>
                  </a:r>
                  <a:r>
                    <a:rPr lang="en-US" sz="1700" dirty="0" err="1">
                      <a:solidFill>
                        <a:srgbClr val="000000"/>
                      </a:solidFill>
                    </a:rPr>
                    <a:t>mCNPC</a:t>
                  </a:r>
                  <a:r>
                    <a:rPr lang="en-US" sz="1700" dirty="0">
                      <a:solidFill>
                        <a:srgbClr val="000000"/>
                      </a:solidFill>
                    </a:rPr>
                    <a:t> </a:t>
                  </a:r>
                </a:p>
                <a:p>
                  <a:pPr marL="119063" lvl="0" indent="-119063">
                    <a:spcBef>
                      <a:spcPts val="1200"/>
                    </a:spcBef>
                    <a:spcAft>
                      <a:spcPts val="200"/>
                    </a:spcAft>
                  </a:pPr>
                  <a:r>
                    <a:rPr lang="en-US" sz="1700" b="1" dirty="0">
                      <a:solidFill>
                        <a:schemeClr val="tx2"/>
                      </a:solidFill>
                    </a:rPr>
                    <a:t>Meets at least 2 of 3 high-risk criteria</a:t>
                  </a:r>
                </a:p>
                <a:p>
                  <a:pPr marL="119063" lvl="0" indent="-119063">
                    <a:spcAft>
                      <a:spcPts val="2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700" dirty="0">
                      <a:solidFill>
                        <a:srgbClr val="000000"/>
                      </a:solidFill>
                    </a:rPr>
                    <a:t>Gleason score of 8 or greater</a:t>
                  </a:r>
                </a:p>
                <a:p>
                  <a:pPr marL="119063" lvl="0" indent="-119063">
                    <a:spcAft>
                      <a:spcPts val="2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700" dirty="0">
                      <a:solidFill>
                        <a:srgbClr val="000000"/>
                      </a:solidFill>
                    </a:rPr>
                    <a:t>Presence of 3 or more lesions on </a:t>
                  </a:r>
                  <a:br>
                    <a:rPr lang="en-US" sz="1700" dirty="0">
                      <a:solidFill>
                        <a:srgbClr val="000000"/>
                      </a:solidFill>
                    </a:rPr>
                  </a:br>
                  <a:r>
                    <a:rPr lang="en-US" sz="1700" dirty="0">
                      <a:solidFill>
                        <a:srgbClr val="000000"/>
                      </a:solidFill>
                    </a:rPr>
                    <a:t>bone scan; and/or</a:t>
                  </a:r>
                </a:p>
                <a:p>
                  <a:pPr marL="119063" lvl="0" indent="-119063">
                    <a:spcAft>
                      <a:spcPts val="2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700" dirty="0">
                      <a:solidFill>
                        <a:srgbClr val="000000"/>
                      </a:solidFill>
                    </a:rPr>
                    <a:t>Presence of measurable visceral lesion</a:t>
                  </a:r>
                </a:p>
                <a:p>
                  <a:pPr lvl="0">
                    <a:spcBef>
                      <a:spcPts val="1200"/>
                    </a:spcBef>
                    <a:spcAft>
                      <a:spcPts val="200"/>
                    </a:spcAft>
                  </a:pPr>
                  <a:r>
                    <a:rPr lang="en-US" sz="1700" b="1" dirty="0">
                      <a:solidFill>
                        <a:schemeClr val="tx2"/>
                      </a:solidFill>
                    </a:rPr>
                    <a:t>Stratification Factors</a:t>
                  </a:r>
                </a:p>
                <a:p>
                  <a:pPr marL="176213" marR="64998" lvl="0" indent="-166688">
                    <a:lnSpc>
                      <a:spcPts val="1600"/>
                    </a:lnSpc>
                    <a:spcBef>
                      <a:spcPts val="84"/>
                    </a:spcBef>
                    <a:spcAft>
                      <a:spcPts val="2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700" dirty="0">
                      <a:solidFill>
                        <a:srgbClr val="000000"/>
                      </a:solidFill>
                      <a:cs typeface="Arial"/>
                    </a:rPr>
                    <a:t>Presence of</a:t>
                  </a:r>
                  <a:r>
                    <a:rPr lang="en-US" sz="1700" spc="-79" dirty="0">
                      <a:solidFill>
                        <a:srgbClr val="000000"/>
                      </a:solidFill>
                      <a:cs typeface="Arial"/>
                    </a:rPr>
                    <a:t> </a:t>
                  </a:r>
                  <a:r>
                    <a:rPr lang="en-US" sz="1700" spc="-4" dirty="0">
                      <a:solidFill>
                        <a:srgbClr val="000000"/>
                      </a:solidFill>
                      <a:cs typeface="Arial"/>
                    </a:rPr>
                    <a:t>visceral </a:t>
                  </a:r>
                  <a:r>
                    <a:rPr lang="en-US" sz="1700" dirty="0">
                      <a:solidFill>
                        <a:srgbClr val="000000"/>
                      </a:solidFill>
                      <a:cs typeface="Arial"/>
                    </a:rPr>
                    <a:t>disease </a:t>
                  </a:r>
                  <a:r>
                    <a:rPr lang="en-US" sz="1700" spc="-9" dirty="0">
                      <a:solidFill>
                        <a:srgbClr val="000000"/>
                      </a:solidFill>
                      <a:cs typeface="Arial"/>
                    </a:rPr>
                    <a:t>(yes </a:t>
                  </a:r>
                  <a:r>
                    <a:rPr lang="en-US" sz="1700" dirty="0">
                      <a:solidFill>
                        <a:srgbClr val="000000"/>
                      </a:solidFill>
                      <a:cs typeface="Arial"/>
                    </a:rPr>
                    <a:t>or</a:t>
                  </a:r>
                  <a:r>
                    <a:rPr lang="en-US" sz="1700" spc="-44" dirty="0">
                      <a:solidFill>
                        <a:srgbClr val="000000"/>
                      </a:solidFill>
                      <a:cs typeface="Arial"/>
                    </a:rPr>
                    <a:t> </a:t>
                  </a:r>
                  <a:r>
                    <a:rPr lang="en-US" sz="1700" dirty="0">
                      <a:solidFill>
                        <a:srgbClr val="000000"/>
                      </a:solidFill>
                      <a:cs typeface="Arial"/>
                    </a:rPr>
                    <a:t>no)</a:t>
                  </a:r>
                </a:p>
                <a:p>
                  <a:pPr marL="176213" marR="64998" lvl="0" indent="-166688">
                    <a:lnSpc>
                      <a:spcPts val="1600"/>
                    </a:lnSpc>
                    <a:spcBef>
                      <a:spcPts val="84"/>
                    </a:spcBef>
                    <a:spcAft>
                      <a:spcPts val="2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700" dirty="0">
                      <a:solidFill>
                        <a:srgbClr val="000000"/>
                      </a:solidFill>
                      <a:cs typeface="Arial"/>
                    </a:rPr>
                    <a:t>ECOG </a:t>
                  </a:r>
                  <a:r>
                    <a:rPr lang="en-US" sz="1700" spc="4" dirty="0">
                      <a:solidFill>
                        <a:srgbClr val="000000"/>
                      </a:solidFill>
                      <a:cs typeface="Arial"/>
                    </a:rPr>
                    <a:t>PS </a:t>
                  </a:r>
                  <a:r>
                    <a:rPr lang="en-US" sz="1700" dirty="0">
                      <a:solidFill>
                        <a:srgbClr val="000000"/>
                      </a:solidFill>
                      <a:cs typeface="Arial"/>
                    </a:rPr>
                    <a:t>(0, 1 </a:t>
                  </a:r>
                  <a:r>
                    <a:rPr lang="en-US" sz="1700" spc="-4" dirty="0">
                      <a:solidFill>
                        <a:srgbClr val="000000"/>
                      </a:solidFill>
                      <a:cs typeface="Arial"/>
                    </a:rPr>
                    <a:t>vs</a:t>
                  </a:r>
                  <a:r>
                    <a:rPr lang="en-US" sz="1700" spc="-66" dirty="0">
                      <a:solidFill>
                        <a:srgbClr val="000000"/>
                      </a:solidFill>
                      <a:cs typeface="Arial"/>
                    </a:rPr>
                    <a:t> </a:t>
                  </a:r>
                  <a:r>
                    <a:rPr lang="en-US" sz="1700" spc="-4" dirty="0">
                      <a:solidFill>
                        <a:srgbClr val="000000"/>
                      </a:solidFill>
                      <a:cs typeface="Arial"/>
                    </a:rPr>
                    <a:t>2)</a:t>
                  </a:r>
                  <a:endParaRPr lang="en-US" sz="1700" dirty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172203" y="1640540"/>
                  <a:ext cx="2299447" cy="188987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1700" b="1" dirty="0">
                      <a:solidFill>
                        <a:schemeClr val="tx2"/>
                      </a:solidFill>
                    </a:rPr>
                    <a:t>ARM A</a:t>
                  </a:r>
                  <a:br>
                    <a:rPr lang="en-US" sz="1700" b="1" dirty="0">
                      <a:solidFill>
                        <a:schemeClr val="tx2"/>
                      </a:solidFill>
                    </a:rPr>
                  </a:br>
                  <a:r>
                    <a:rPr lang="en-US" sz="1700" dirty="0"/>
                    <a:t>(n=597)</a:t>
                  </a:r>
                  <a:r>
                    <a:rPr lang="en-US" sz="1700" b="1" dirty="0">
                      <a:solidFill>
                        <a:schemeClr val="tx2"/>
                      </a:solidFill>
                    </a:rPr>
                    <a:t/>
                  </a:r>
                  <a:br>
                    <a:rPr lang="en-US" sz="1700" b="1" dirty="0">
                      <a:solidFill>
                        <a:schemeClr val="tx2"/>
                      </a:solidFill>
                    </a:rPr>
                  </a:br>
                  <a:r>
                    <a:rPr lang="en-US" sz="1700" dirty="0"/>
                    <a:t>ADT + </a:t>
                  </a:r>
                  <a:br>
                    <a:rPr lang="en-US" sz="1700" dirty="0"/>
                  </a:br>
                  <a:r>
                    <a:rPr lang="en-US" sz="1700" dirty="0"/>
                    <a:t>abiraterone acetate</a:t>
                  </a:r>
                  <a:br>
                    <a:rPr lang="en-US" sz="1700" dirty="0"/>
                  </a:br>
                  <a:r>
                    <a:rPr lang="en-US" sz="1700" dirty="0"/>
                    <a:t>1000 mg/day and prednisone 5 mg/day</a:t>
                  </a: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6172203" y="3726749"/>
                <a:ext cx="2299447" cy="15848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1700" b="1" dirty="0">
                    <a:solidFill>
                      <a:schemeClr val="tx2"/>
                    </a:solidFill>
                  </a:rPr>
                  <a:t>ARM B</a:t>
                </a:r>
                <a:br>
                  <a:rPr lang="en-US" sz="1700" b="1" dirty="0">
                    <a:solidFill>
                      <a:schemeClr val="tx2"/>
                    </a:solidFill>
                  </a:rPr>
                </a:br>
                <a:r>
                  <a:rPr lang="en-US" sz="1700" dirty="0"/>
                  <a:t>(n=602)</a:t>
                </a:r>
                <a:r>
                  <a:rPr lang="en-US" sz="1700" b="1" dirty="0">
                    <a:solidFill>
                      <a:schemeClr val="tx2"/>
                    </a:solidFill>
                  </a:rPr>
                  <a:t/>
                </a:r>
                <a:br>
                  <a:rPr lang="en-US" sz="1700" b="1" dirty="0">
                    <a:solidFill>
                      <a:schemeClr val="tx2"/>
                    </a:solidFill>
                  </a:rPr>
                </a:br>
                <a:r>
                  <a:rPr lang="en-US" sz="1700" dirty="0"/>
                  <a:t>ADT +</a:t>
                </a:r>
                <a:br>
                  <a:rPr lang="en-US" sz="1700" dirty="0"/>
                </a:br>
                <a:r>
                  <a:rPr lang="en-US" sz="1700" dirty="0"/>
                  <a:t> placebo (PBO)</a:t>
                </a:r>
              </a:p>
            </p:txBody>
          </p:sp>
        </p:grpSp>
      </p:grpSp>
      <p:sp>
        <p:nvSpPr>
          <p:cNvPr id="41" name="object 17">
            <a:extLst>
              <a:ext uri="{FF2B5EF4-FFF2-40B4-BE49-F238E27FC236}">
                <a16:creationId xmlns:a16="http://schemas.microsoft.com/office/drawing/2014/main" id="{D4D3AC15-0967-A143-8E54-7C9E9F51E4BD}"/>
              </a:ext>
            </a:extLst>
          </p:cNvPr>
          <p:cNvSpPr txBox="1"/>
          <p:nvPr/>
        </p:nvSpPr>
        <p:spPr>
          <a:xfrm>
            <a:off x="301751" y="6293101"/>
            <a:ext cx="10905507" cy="376948"/>
          </a:xfrm>
          <a:prstGeom prst="rect">
            <a:avLst/>
          </a:prstGeom>
        </p:spPr>
        <p:txBody>
          <a:bodyPr vert="horz" wrap="square" lIns="0" tIns="3922" rIns="0" bIns="0" rtlCol="0" anchor="b">
            <a:spAutoFit/>
          </a:bodyPr>
          <a:lstStyle/>
          <a:p>
            <a:pPr marL="9525" marR="10646">
              <a:lnSpc>
                <a:spcPct val="101499"/>
              </a:lnSpc>
              <a:spcBef>
                <a:spcPts val="31"/>
              </a:spcBef>
            </a:pPr>
            <a:r>
              <a:rPr lang="en-US" sz="800" dirty="0">
                <a:cs typeface="Arial"/>
              </a:rPr>
              <a:t>Reference: </a:t>
            </a:r>
            <a:r>
              <a:rPr lang="en-US" sz="800" dirty="0" err="1">
                <a:cs typeface="Arial"/>
              </a:rPr>
              <a:t>Fizazi</a:t>
            </a:r>
            <a:r>
              <a:rPr lang="en-US" sz="800" dirty="0">
                <a:cs typeface="Arial"/>
              </a:rPr>
              <a:t> K, Tran N, Fein L., et al. Abiraterone acetate plus prednisone in patients with newly diagnosed high-risk metastatic castration-sensitive prostate cancer (LATITUDE): final overall survival analysis of a randomized, double-blind, phase 3 trial.</a:t>
            </a:r>
            <a:br>
              <a:rPr lang="en-US" sz="800" dirty="0">
                <a:cs typeface="Arial"/>
              </a:rPr>
            </a:br>
            <a:r>
              <a:rPr lang="en-US" sz="800" i="1" dirty="0">
                <a:cs typeface="Arial"/>
              </a:rPr>
              <a:t>Lancet Oncol</a:t>
            </a:r>
            <a:r>
              <a:rPr lang="en-US" sz="800" dirty="0">
                <a:cs typeface="Arial"/>
              </a:rPr>
              <a:t> 2019; 20: 686–700</a:t>
            </a:r>
          </a:p>
          <a:p>
            <a:pPr marL="9525" marR="10646">
              <a:lnSpc>
                <a:spcPct val="101499"/>
              </a:lnSpc>
              <a:spcBef>
                <a:spcPts val="31"/>
              </a:spcBef>
            </a:pPr>
            <a:endParaRPr lang="en-US" sz="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44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LATITUDE: Results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504350" y="1361671"/>
            <a:ext cx="4873564" cy="3256166"/>
            <a:chOff x="6076968" y="1053301"/>
            <a:chExt cx="4737904" cy="3165527"/>
          </a:xfrm>
        </p:grpSpPr>
        <p:sp>
          <p:nvSpPr>
            <p:cNvPr id="7" name="object 7"/>
            <p:cNvSpPr txBox="1"/>
            <p:nvPr/>
          </p:nvSpPr>
          <p:spPr>
            <a:xfrm>
              <a:off x="6076968" y="3321200"/>
              <a:ext cx="4737904" cy="8976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91440" rIns="91440" bIns="91440" rtlCol="0">
              <a:spAutoFit/>
            </a:bodyPr>
            <a:lstStyle/>
            <a:p>
              <a:pPr marL="11206" marR="4483" indent="-1121">
                <a:spcBef>
                  <a:spcPts val="93"/>
                </a:spcBef>
              </a:pPr>
              <a:r>
                <a:rPr sz="1600" b="1" dirty="0">
                  <a:cs typeface="Arial"/>
                </a:rPr>
                <a:t>Patients treated </a:t>
              </a:r>
              <a:r>
                <a:rPr sz="1600" b="1" spc="4" dirty="0">
                  <a:cs typeface="Arial"/>
                </a:rPr>
                <a:t>with </a:t>
              </a:r>
              <a:r>
                <a:rPr sz="1600" b="1" spc="-9" dirty="0">
                  <a:cs typeface="Arial"/>
                </a:rPr>
                <a:t>ADT </a:t>
              </a:r>
              <a:r>
                <a:rPr sz="1600" b="1" dirty="0">
                  <a:cs typeface="Arial"/>
                </a:rPr>
                <a:t>+ </a:t>
              </a:r>
              <a:r>
                <a:rPr sz="1600" b="1" spc="-13" dirty="0">
                  <a:cs typeface="Arial"/>
                </a:rPr>
                <a:t>AAP </a:t>
              </a:r>
              <a:r>
                <a:rPr sz="1600" b="1" dirty="0">
                  <a:cs typeface="Arial"/>
                </a:rPr>
                <a:t>(</a:t>
              </a:r>
              <a:r>
                <a:rPr lang="en-US" sz="1600" b="1" dirty="0">
                  <a:cs typeface="Arial"/>
                </a:rPr>
                <a:t>53.3</a:t>
              </a:r>
              <a:r>
                <a:rPr sz="1600" b="1" dirty="0">
                  <a:cs typeface="Arial"/>
                </a:rPr>
                <a:t> months) had </a:t>
              </a:r>
              <a:r>
                <a:rPr sz="1600" b="1" spc="-4" dirty="0">
                  <a:cs typeface="Arial"/>
                </a:rPr>
                <a:t>significantly </a:t>
              </a:r>
              <a:r>
                <a:rPr sz="1600" b="1" dirty="0">
                  <a:cs typeface="Arial"/>
                </a:rPr>
                <a:t>longer </a:t>
              </a:r>
              <a:r>
                <a:rPr lang="en-US" sz="1600" b="1" dirty="0">
                  <a:cs typeface="Arial"/>
                </a:rPr>
                <a:t>secondary progression-free survival</a:t>
              </a:r>
              <a:r>
                <a:rPr sz="1600" b="1" dirty="0">
                  <a:cs typeface="Arial"/>
                </a:rPr>
                <a:t> than patients</a:t>
              </a:r>
              <a:r>
                <a:rPr sz="1600" b="1" spc="-93" dirty="0">
                  <a:cs typeface="Arial"/>
                </a:rPr>
                <a:t> </a:t>
              </a:r>
              <a:r>
                <a:rPr sz="1600" b="1" spc="4" dirty="0">
                  <a:cs typeface="Arial"/>
                </a:rPr>
                <a:t>who </a:t>
              </a:r>
              <a:r>
                <a:rPr sz="1600" b="1" spc="-4" dirty="0">
                  <a:cs typeface="Arial"/>
                </a:rPr>
                <a:t>received </a:t>
              </a:r>
              <a:r>
                <a:rPr sz="1600" b="1" spc="-9" dirty="0">
                  <a:cs typeface="Arial"/>
                </a:rPr>
                <a:t>ADT </a:t>
              </a:r>
              <a:r>
                <a:rPr sz="1600" b="1" dirty="0">
                  <a:cs typeface="Arial"/>
                </a:rPr>
                <a:t>+ PBO (</a:t>
              </a:r>
              <a:r>
                <a:rPr lang="en-US" sz="1600" b="1" dirty="0">
                  <a:cs typeface="Arial"/>
                </a:rPr>
                <a:t>30.1</a:t>
              </a:r>
              <a:r>
                <a:rPr sz="1600" b="1" spc="-62" dirty="0">
                  <a:cs typeface="Arial"/>
                </a:rPr>
                <a:t> </a:t>
              </a:r>
              <a:r>
                <a:rPr sz="1600" b="1" dirty="0">
                  <a:cs typeface="Arial"/>
                </a:rPr>
                <a:t>months)</a:t>
              </a:r>
              <a:endParaRPr sz="1600" dirty="0"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6076968" y="1053302"/>
              <a:ext cx="4478389" cy="2114412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/>
            <a:p>
              <a:pPr marL="11206">
                <a:lnSpc>
                  <a:spcPts val="2440"/>
                </a:lnSpc>
                <a:spcAft>
                  <a:spcPts val="900"/>
                </a:spcAft>
              </a:pPr>
              <a:r>
                <a:rPr lang="en-US" sz="2200" b="1" dirty="0">
                  <a:solidFill>
                    <a:schemeClr val="tx2"/>
                  </a:solidFill>
                  <a:cs typeface="Arial"/>
                </a:rPr>
                <a:t>Secondary progression-free survival (Exploratory Endpoint)</a:t>
              </a:r>
              <a:endParaRPr sz="2200" dirty="0">
                <a:solidFill>
                  <a:schemeClr val="tx2"/>
                </a:solidFill>
                <a:cs typeface="Arial"/>
              </a:endParaRPr>
            </a:p>
            <a:p>
              <a:pPr marL="20638">
                <a:spcBef>
                  <a:spcPts val="574"/>
                </a:spcBef>
                <a:tabLst>
                  <a:tab pos="1368425" algn="l"/>
                </a:tabLst>
              </a:pPr>
              <a:r>
                <a:rPr sz="2000" b="1" spc="-4" dirty="0">
                  <a:cs typeface="Calibri"/>
                </a:rPr>
                <a:t>ADT </a:t>
              </a:r>
              <a:r>
                <a:rPr sz="2000" b="1" dirty="0">
                  <a:cs typeface="Calibri"/>
                </a:rPr>
                <a:t>+ PBO</a:t>
              </a:r>
              <a:r>
                <a:rPr lang="en-US" sz="2000" b="1" dirty="0">
                  <a:cs typeface="Calibri"/>
                </a:rPr>
                <a:t>	</a:t>
              </a:r>
              <a:r>
                <a:rPr sz="2000" dirty="0">
                  <a:cs typeface="Calibri"/>
                </a:rPr>
                <a:t>3</a:t>
              </a:r>
              <a:r>
                <a:rPr lang="en-US" sz="2000" dirty="0">
                  <a:cs typeface="Calibri"/>
                </a:rPr>
                <a:t>36</a:t>
              </a:r>
              <a:r>
                <a:rPr sz="2000" spc="13" dirty="0">
                  <a:cs typeface="Calibri"/>
                </a:rPr>
                <a:t> </a:t>
              </a:r>
              <a:r>
                <a:rPr sz="2000" spc="-4" dirty="0">
                  <a:cs typeface="Calibri"/>
                </a:rPr>
                <a:t>events</a:t>
              </a:r>
              <a:endParaRPr sz="2000" dirty="0">
                <a:cs typeface="Calibri"/>
              </a:endParaRPr>
            </a:p>
            <a:p>
              <a:pPr marL="20638">
                <a:spcBef>
                  <a:spcPts val="4"/>
                </a:spcBef>
                <a:tabLst>
                  <a:tab pos="1368425" algn="l"/>
                </a:tabLst>
              </a:pPr>
              <a:r>
                <a:rPr sz="2000" b="1" spc="-4" dirty="0">
                  <a:solidFill>
                    <a:srgbClr val="2970B4"/>
                  </a:solidFill>
                  <a:cs typeface="Calibri"/>
                </a:rPr>
                <a:t>ADT</a:t>
              </a:r>
              <a:r>
                <a:rPr sz="2000" b="1" spc="-9" dirty="0">
                  <a:solidFill>
                    <a:srgbClr val="2970B4"/>
                  </a:solidFill>
                  <a:cs typeface="Calibri"/>
                </a:rPr>
                <a:t> </a:t>
              </a:r>
              <a:r>
                <a:rPr sz="2000" b="1" dirty="0">
                  <a:solidFill>
                    <a:srgbClr val="2970B4"/>
                  </a:solidFill>
                  <a:cs typeface="Calibri"/>
                </a:rPr>
                <a:t>+</a:t>
              </a:r>
              <a:r>
                <a:rPr sz="2000" b="1" spc="4" dirty="0">
                  <a:solidFill>
                    <a:srgbClr val="2970B4"/>
                  </a:solidFill>
                  <a:cs typeface="Calibri"/>
                </a:rPr>
                <a:t> </a:t>
              </a:r>
              <a:r>
                <a:rPr sz="2000" b="1" dirty="0">
                  <a:solidFill>
                    <a:srgbClr val="2970B4"/>
                  </a:solidFill>
                  <a:cs typeface="Calibri"/>
                </a:rPr>
                <a:t>AAP</a:t>
              </a:r>
              <a:r>
                <a:rPr lang="en-US" sz="2000" b="1" dirty="0">
                  <a:solidFill>
                    <a:srgbClr val="00B0F0"/>
                  </a:solidFill>
                  <a:cs typeface="Calibri"/>
                </a:rPr>
                <a:t>	</a:t>
              </a:r>
              <a:r>
                <a:rPr lang="en-US" sz="2000" dirty="0">
                  <a:cs typeface="Calibri"/>
                </a:rPr>
                <a:t>67</a:t>
              </a:r>
              <a:r>
                <a:rPr sz="2000" dirty="0">
                  <a:cs typeface="Calibri"/>
                </a:rPr>
                <a:t> </a:t>
              </a:r>
              <a:r>
                <a:rPr sz="2000" spc="-4" dirty="0">
                  <a:cs typeface="Calibri"/>
                </a:rPr>
                <a:t>events</a:t>
              </a:r>
              <a:endParaRPr lang="en-US" sz="2000" spc="-4" dirty="0">
                <a:cs typeface="Calibri"/>
              </a:endParaRPr>
            </a:p>
            <a:p>
              <a:pPr marL="20638">
                <a:spcBef>
                  <a:spcPts val="4"/>
                </a:spcBef>
                <a:tabLst>
                  <a:tab pos="1368425" algn="l"/>
                </a:tabLst>
              </a:pPr>
              <a:r>
                <a:rPr lang="en-US" sz="1600" b="1" spc="-4" dirty="0">
                  <a:cs typeface="Calibri"/>
                </a:rPr>
                <a:t> </a:t>
              </a:r>
            </a:p>
            <a:p>
              <a:pPr marL="11206" lvl="0">
                <a:spcBef>
                  <a:spcPts val="93"/>
                </a:spcBef>
              </a:pPr>
              <a:r>
                <a:rPr lang="mr-IN" sz="1600" spc="-4" dirty="0">
                  <a:solidFill>
                    <a:srgbClr val="313131"/>
                  </a:solidFill>
                  <a:cs typeface="Calibri"/>
                </a:rPr>
                <a:t>ADT </a:t>
              </a:r>
              <a:r>
                <a:rPr lang="mr-IN" sz="1600" dirty="0">
                  <a:solidFill>
                    <a:srgbClr val="313131"/>
                  </a:solidFill>
                  <a:cs typeface="Calibri"/>
                </a:rPr>
                <a:t>+ PBO </a:t>
              </a:r>
              <a:r>
                <a:rPr lang="mr-IN" sz="1600" dirty="0" err="1">
                  <a:solidFill>
                    <a:srgbClr val="000000"/>
                  </a:solidFill>
                  <a:cs typeface="Calibri"/>
                </a:rPr>
                <a:t>vs</a:t>
              </a:r>
              <a:r>
                <a:rPr lang="mr-IN" sz="1600" dirty="0">
                  <a:solidFill>
                    <a:srgbClr val="000000"/>
                  </a:solidFill>
                  <a:cs typeface="Calibri"/>
                </a:rPr>
                <a:t> </a:t>
              </a:r>
              <a:r>
                <a:rPr lang="mr-IN" sz="1600" spc="-4" dirty="0">
                  <a:solidFill>
                    <a:srgbClr val="2970B4"/>
                  </a:solidFill>
                  <a:cs typeface="Calibri"/>
                </a:rPr>
                <a:t>ADT </a:t>
              </a:r>
              <a:r>
                <a:rPr lang="mr-IN" sz="1600" dirty="0">
                  <a:solidFill>
                    <a:srgbClr val="2970B4"/>
                  </a:solidFill>
                  <a:cs typeface="Calibri"/>
                </a:rPr>
                <a:t>+</a:t>
              </a:r>
              <a:r>
                <a:rPr lang="mr-IN" sz="1600" spc="-26" dirty="0">
                  <a:solidFill>
                    <a:srgbClr val="2970B4"/>
                  </a:solidFill>
                  <a:cs typeface="Calibri"/>
                </a:rPr>
                <a:t> </a:t>
              </a:r>
              <a:r>
                <a:rPr lang="mr-IN" sz="1600" dirty="0">
                  <a:solidFill>
                    <a:srgbClr val="2970B4"/>
                  </a:solidFill>
                  <a:cs typeface="Calibri"/>
                </a:rPr>
                <a:t>AAP</a:t>
              </a:r>
            </a:p>
            <a:p>
              <a:pPr marL="11206" lvl="0">
                <a:spcBef>
                  <a:spcPts val="9"/>
                </a:spcBef>
              </a:pPr>
              <a:r>
                <a:rPr lang="mr-IN" sz="1600" spc="4" dirty="0">
                  <a:solidFill>
                    <a:srgbClr val="000000"/>
                  </a:solidFill>
                  <a:cs typeface="Calibri"/>
                </a:rPr>
                <a:t>HR </a:t>
              </a:r>
              <a:r>
                <a:rPr lang="mr-IN" sz="1600" spc="-4" dirty="0">
                  <a:solidFill>
                    <a:srgbClr val="000000"/>
                  </a:solidFill>
                  <a:cs typeface="Calibri"/>
                </a:rPr>
                <a:t>0.58 (95% CI: 0.49─0.68); </a:t>
              </a:r>
              <a:r>
                <a:rPr lang="mr-IN" sz="1600" i="1" dirty="0">
                  <a:solidFill>
                    <a:srgbClr val="000000"/>
                  </a:solidFill>
                  <a:cs typeface="Calibri"/>
                </a:rPr>
                <a:t>P </a:t>
              </a:r>
              <a:r>
                <a:rPr lang="mr-IN" sz="1600" dirty="0">
                  <a:solidFill>
                    <a:srgbClr val="000000"/>
                  </a:solidFill>
                  <a:cs typeface="Calibri"/>
                </a:rPr>
                <a:t>&lt;</a:t>
              </a:r>
              <a:r>
                <a:rPr lang="mr-IN" sz="1600" spc="40" dirty="0">
                  <a:solidFill>
                    <a:srgbClr val="000000"/>
                  </a:solidFill>
                  <a:cs typeface="Calibri"/>
                </a:rPr>
                <a:t> </a:t>
              </a:r>
              <a:r>
                <a:rPr lang="mr-IN" sz="1600" dirty="0">
                  <a:solidFill>
                    <a:srgbClr val="000000"/>
                  </a:solidFill>
                  <a:cs typeface="Calibri"/>
                </a:rPr>
                <a:t>0.00</a:t>
              </a:r>
              <a:r>
                <a:rPr lang="en-US" sz="1600" dirty="0">
                  <a:solidFill>
                    <a:srgbClr val="000000"/>
                  </a:solidFill>
                  <a:cs typeface="Calibri"/>
                </a:rPr>
                <a:t>0</a:t>
              </a:r>
              <a:r>
                <a:rPr lang="mr-IN" sz="1600" dirty="0">
                  <a:solidFill>
                    <a:srgbClr val="000000"/>
                  </a:solidFill>
                  <a:cs typeface="Calibri"/>
                </a:rPr>
                <a:t>1</a:t>
              </a: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641054" y="1321449"/>
            <a:ext cx="5132425" cy="3004496"/>
            <a:chOff x="655153" y="1330990"/>
            <a:chExt cx="4989559" cy="2920862"/>
          </a:xfrm>
        </p:grpSpPr>
        <p:sp>
          <p:nvSpPr>
            <p:cNvPr id="8" name="object 8"/>
            <p:cNvSpPr txBox="1"/>
            <p:nvPr/>
          </p:nvSpPr>
          <p:spPr>
            <a:xfrm>
              <a:off x="670081" y="1330990"/>
              <a:ext cx="4974631" cy="1836726"/>
            </a:xfrm>
            <a:prstGeom prst="rect">
              <a:avLst/>
            </a:prstGeom>
          </p:spPr>
          <p:txBody>
            <a:bodyPr vert="horz" wrap="square" lIns="0" tIns="11766" rIns="0" bIns="0" rtlCol="0" anchor="b">
              <a:spAutoFit/>
            </a:bodyPr>
            <a:lstStyle/>
            <a:p>
              <a:pPr marL="11206">
                <a:spcAft>
                  <a:spcPts val="900"/>
                </a:spcAft>
              </a:pPr>
              <a:r>
                <a:rPr sz="2200" b="1" dirty="0">
                  <a:solidFill>
                    <a:schemeClr val="tx2"/>
                  </a:solidFill>
                  <a:cs typeface="Arial"/>
                </a:rPr>
                <a:t>Overall Survival</a:t>
              </a:r>
              <a:r>
                <a:rPr sz="2200" b="1" spc="-18" dirty="0">
                  <a:solidFill>
                    <a:schemeClr val="tx2"/>
                  </a:solidFill>
                  <a:cs typeface="Arial"/>
                </a:rPr>
                <a:t> </a:t>
              </a:r>
              <a:r>
                <a:rPr sz="2200" b="1" dirty="0">
                  <a:solidFill>
                    <a:schemeClr val="tx2"/>
                  </a:solidFill>
                  <a:cs typeface="Arial"/>
                </a:rPr>
                <a:t>(OS)</a:t>
              </a:r>
              <a:endParaRPr lang="en-US" sz="2200" b="1" dirty="0">
                <a:solidFill>
                  <a:schemeClr val="tx2"/>
                </a:solidFill>
                <a:cs typeface="Arial"/>
              </a:endParaRPr>
            </a:p>
            <a:p>
              <a:pPr marL="11113">
                <a:spcBef>
                  <a:spcPts val="93"/>
                </a:spcBef>
                <a:tabLst>
                  <a:tab pos="1368425" algn="l"/>
                </a:tabLst>
              </a:pPr>
              <a:r>
                <a:rPr lang="en-US" sz="2000" b="1" spc="-4" dirty="0">
                  <a:cs typeface="Calibri"/>
                </a:rPr>
                <a:t>ADT </a:t>
              </a:r>
              <a:r>
                <a:rPr lang="en-US" sz="2000" b="1" dirty="0">
                  <a:cs typeface="Calibri"/>
                </a:rPr>
                <a:t>+</a:t>
              </a:r>
              <a:r>
                <a:rPr lang="en-US" sz="2000" b="1" spc="-75" dirty="0">
                  <a:cs typeface="Calibri"/>
                </a:rPr>
                <a:t> </a:t>
              </a:r>
              <a:r>
                <a:rPr lang="en-US" sz="2000" b="1" dirty="0">
                  <a:cs typeface="Calibri"/>
                </a:rPr>
                <a:t>PBO</a:t>
              </a:r>
              <a:r>
                <a:rPr lang="en-US" sz="2000" b="1" dirty="0">
                  <a:solidFill>
                    <a:srgbClr val="313131"/>
                  </a:solidFill>
                  <a:cs typeface="Calibri"/>
                </a:rPr>
                <a:t>    </a:t>
              </a:r>
              <a:r>
                <a:rPr lang="en-US" sz="2000" spc="-79" dirty="0">
                  <a:cs typeface="Calibri"/>
                </a:rPr>
                <a:t>343 </a:t>
              </a:r>
              <a:r>
                <a:rPr lang="en-US" sz="2000" dirty="0">
                  <a:cs typeface="Calibri"/>
                </a:rPr>
                <a:t>deaths</a:t>
              </a:r>
              <a:r>
                <a:rPr lang="en-US" sz="2000" dirty="0">
                  <a:solidFill>
                    <a:srgbClr val="313131"/>
                  </a:solidFill>
                  <a:cs typeface="Calibri"/>
                </a:rPr>
                <a:t>      </a:t>
              </a:r>
              <a:br>
                <a:rPr lang="en-US" sz="2000" dirty="0">
                  <a:solidFill>
                    <a:srgbClr val="313131"/>
                  </a:solidFill>
                  <a:cs typeface="Calibri"/>
                </a:rPr>
              </a:br>
              <a:r>
                <a:rPr lang="en-US" sz="2000" b="1" spc="-4" dirty="0">
                  <a:solidFill>
                    <a:srgbClr val="2970B4"/>
                  </a:solidFill>
                  <a:cs typeface="Calibri"/>
                </a:rPr>
                <a:t>ADT </a:t>
              </a:r>
              <a:r>
                <a:rPr lang="en-US" sz="2000" b="1" dirty="0">
                  <a:solidFill>
                    <a:srgbClr val="2970B4"/>
                  </a:solidFill>
                  <a:cs typeface="Calibri"/>
                </a:rPr>
                <a:t>+</a:t>
              </a:r>
              <a:r>
                <a:rPr lang="en-US" sz="2000" b="1" spc="-71" dirty="0">
                  <a:solidFill>
                    <a:srgbClr val="2970B4"/>
                  </a:solidFill>
                  <a:cs typeface="Calibri"/>
                </a:rPr>
                <a:t> </a:t>
              </a:r>
              <a:r>
                <a:rPr lang="en-US" sz="2000" b="1" dirty="0">
                  <a:solidFill>
                    <a:srgbClr val="2970B4"/>
                  </a:solidFill>
                  <a:cs typeface="Calibri"/>
                </a:rPr>
                <a:t>AAP</a:t>
              </a:r>
              <a:r>
                <a:rPr lang="en-US" sz="2000" b="1" dirty="0">
                  <a:solidFill>
                    <a:srgbClr val="00B0F0"/>
                  </a:solidFill>
                  <a:cs typeface="Calibri"/>
                </a:rPr>
                <a:t>    </a:t>
              </a:r>
              <a:r>
                <a:rPr lang="en-US" sz="2000" spc="-62" dirty="0">
                  <a:cs typeface="Calibri"/>
                </a:rPr>
                <a:t>275 </a:t>
              </a:r>
              <a:r>
                <a:rPr lang="en-US" sz="2000" dirty="0">
                  <a:cs typeface="Calibri"/>
                </a:rPr>
                <a:t>deaths</a:t>
              </a:r>
            </a:p>
            <a:p>
              <a:pPr marL="11113">
                <a:spcBef>
                  <a:spcPts val="93"/>
                </a:spcBef>
                <a:tabLst>
                  <a:tab pos="1368425" algn="l"/>
                </a:tabLst>
              </a:pPr>
              <a:endParaRPr lang="en-US" b="1" dirty="0">
                <a:cs typeface="Calibri"/>
              </a:endParaRPr>
            </a:p>
            <a:p>
              <a:pPr marL="11206" lvl="0">
                <a:spcBef>
                  <a:spcPts val="97"/>
                </a:spcBef>
              </a:pPr>
              <a:r>
                <a:rPr lang="mr-IN" sz="1600" spc="-4" dirty="0">
                  <a:solidFill>
                    <a:srgbClr val="313131"/>
                  </a:solidFill>
                  <a:cs typeface="Calibri"/>
                </a:rPr>
                <a:t>ADT </a:t>
              </a:r>
              <a:r>
                <a:rPr lang="mr-IN" sz="1600" spc="4" dirty="0">
                  <a:solidFill>
                    <a:srgbClr val="313131"/>
                  </a:solidFill>
                  <a:cs typeface="Calibri"/>
                </a:rPr>
                <a:t>+ </a:t>
              </a:r>
              <a:r>
                <a:rPr lang="mr-IN" sz="1600" dirty="0">
                  <a:solidFill>
                    <a:srgbClr val="313131"/>
                  </a:solidFill>
                  <a:cs typeface="Calibri"/>
                </a:rPr>
                <a:t>PBO </a:t>
              </a:r>
              <a:r>
                <a:rPr lang="mr-IN" sz="1600" dirty="0" err="1">
                  <a:solidFill>
                    <a:srgbClr val="000000"/>
                  </a:solidFill>
                  <a:cs typeface="Calibri"/>
                </a:rPr>
                <a:t>vs</a:t>
              </a:r>
              <a:r>
                <a:rPr lang="mr-IN" sz="1600" dirty="0">
                  <a:solidFill>
                    <a:srgbClr val="000000"/>
                  </a:solidFill>
                  <a:cs typeface="Calibri"/>
                </a:rPr>
                <a:t> </a:t>
              </a:r>
              <a:r>
                <a:rPr lang="mr-IN" sz="1600" spc="-4" dirty="0">
                  <a:solidFill>
                    <a:srgbClr val="2970B4"/>
                  </a:solidFill>
                  <a:cs typeface="Calibri"/>
                </a:rPr>
                <a:t>ADT </a:t>
              </a:r>
              <a:r>
                <a:rPr lang="mr-IN" sz="1600" spc="4" dirty="0">
                  <a:solidFill>
                    <a:srgbClr val="2970B4"/>
                  </a:solidFill>
                  <a:cs typeface="Calibri"/>
                </a:rPr>
                <a:t>+</a:t>
              </a:r>
              <a:r>
                <a:rPr lang="mr-IN" sz="1600" spc="-35" dirty="0">
                  <a:solidFill>
                    <a:srgbClr val="2970B4"/>
                  </a:solidFill>
                  <a:cs typeface="Calibri"/>
                </a:rPr>
                <a:t> </a:t>
              </a:r>
              <a:r>
                <a:rPr lang="mr-IN" sz="1600" spc="4" dirty="0">
                  <a:solidFill>
                    <a:srgbClr val="2970B4"/>
                  </a:solidFill>
                  <a:cs typeface="Calibri"/>
                </a:rPr>
                <a:t>AAP</a:t>
              </a:r>
              <a:endParaRPr lang="mr-IN" sz="1600" dirty="0">
                <a:solidFill>
                  <a:srgbClr val="2970B4"/>
                </a:solidFill>
                <a:cs typeface="Calibri"/>
              </a:endParaRPr>
            </a:p>
            <a:p>
              <a:pPr marL="11206" lvl="0">
                <a:spcBef>
                  <a:spcPts val="4"/>
                </a:spcBef>
              </a:pPr>
              <a:r>
                <a:rPr lang="mr-IN" sz="1600" spc="4" dirty="0">
                  <a:solidFill>
                    <a:srgbClr val="000000"/>
                  </a:solidFill>
                  <a:cs typeface="Calibri"/>
                </a:rPr>
                <a:t>HR </a:t>
              </a:r>
              <a:r>
                <a:rPr lang="mr-IN" sz="1600" spc="-4" dirty="0">
                  <a:solidFill>
                    <a:srgbClr val="000000"/>
                  </a:solidFill>
                  <a:cs typeface="Calibri"/>
                </a:rPr>
                <a:t>0.66 (95% CI: 0.56─0.78); </a:t>
              </a:r>
              <a:r>
                <a:rPr lang="mr-IN" sz="1600" i="1" dirty="0" err="1">
                  <a:solidFill>
                    <a:srgbClr val="000000"/>
                  </a:solidFill>
                  <a:cs typeface="Calibri"/>
                </a:rPr>
                <a:t>P</a:t>
              </a:r>
              <a:r>
                <a:rPr lang="mr-IN" sz="1600" i="1" dirty="0">
                  <a:solidFill>
                    <a:srgbClr val="000000"/>
                  </a:solidFill>
                  <a:cs typeface="Calibri"/>
                </a:rPr>
                <a:t> </a:t>
              </a:r>
              <a:r>
                <a:rPr lang="mr-IN" sz="1600" dirty="0">
                  <a:solidFill>
                    <a:srgbClr val="000000"/>
                  </a:solidFill>
                  <a:cs typeface="Calibri"/>
                </a:rPr>
                <a:t>&lt;</a:t>
              </a:r>
              <a:r>
                <a:rPr lang="mr-IN" sz="1600" spc="31" dirty="0">
                  <a:solidFill>
                    <a:srgbClr val="000000"/>
                  </a:solidFill>
                  <a:cs typeface="Calibri"/>
                </a:rPr>
                <a:t> </a:t>
              </a:r>
              <a:r>
                <a:rPr lang="mr-IN" sz="1600" dirty="0">
                  <a:solidFill>
                    <a:srgbClr val="000000"/>
                  </a:solidFill>
                  <a:cs typeface="Calibri"/>
                </a:rPr>
                <a:t>0.0001</a:t>
              </a:r>
            </a:p>
          </p:txBody>
        </p:sp>
        <p:sp>
          <p:nvSpPr>
            <p:cNvPr id="12" name="object 12"/>
            <p:cNvSpPr/>
            <p:nvPr/>
          </p:nvSpPr>
          <p:spPr>
            <a:xfrm>
              <a:off x="655153" y="3354016"/>
              <a:ext cx="4919001" cy="8978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91440" rIns="91440" bIns="91440" rtlCol="0"/>
            <a:lstStyle/>
            <a:p>
              <a:pPr marL="132797" marR="4483" indent="5043"/>
              <a:r>
                <a:rPr lang="en-US" sz="1600" b="1" dirty="0">
                  <a:cs typeface="Arial" panose="020B0604020202020204" pitchFamily="34" charset="0"/>
                </a:rPr>
                <a:t>Patients treated </a:t>
              </a:r>
              <a:r>
                <a:rPr lang="en-US" sz="1600" b="1" spc="4" dirty="0">
                  <a:cs typeface="Arial" panose="020B0604020202020204" pitchFamily="34" charset="0"/>
                </a:rPr>
                <a:t>with </a:t>
              </a:r>
              <a:r>
                <a:rPr lang="en-US" sz="1600" b="1" spc="-9" dirty="0">
                  <a:cs typeface="Arial" panose="020B0604020202020204" pitchFamily="34" charset="0"/>
                </a:rPr>
                <a:t>ADT </a:t>
              </a:r>
              <a:r>
                <a:rPr lang="en-US" sz="1600" b="1" dirty="0">
                  <a:cs typeface="Arial" panose="020B0604020202020204" pitchFamily="34" charset="0"/>
                </a:rPr>
                <a:t>+ </a:t>
              </a:r>
              <a:r>
                <a:rPr lang="en-US" sz="1600" b="1" spc="-13" dirty="0">
                  <a:cs typeface="Arial" panose="020B0604020202020204" pitchFamily="34" charset="0"/>
                </a:rPr>
                <a:t>AAP </a:t>
              </a:r>
              <a:r>
                <a:rPr lang="en-US" sz="1600" b="1" dirty="0">
                  <a:cs typeface="Arial" panose="020B0604020202020204" pitchFamily="34" charset="0"/>
                </a:rPr>
                <a:t>had </a:t>
              </a:r>
              <a:r>
                <a:rPr lang="en-US" sz="1600" b="1" spc="-4" dirty="0">
                  <a:cs typeface="Arial" panose="020B0604020202020204" pitchFamily="34" charset="0"/>
                </a:rPr>
                <a:t>significantly </a:t>
              </a:r>
              <a:r>
                <a:rPr lang="en-US" sz="1600" b="1" dirty="0">
                  <a:cs typeface="Arial" panose="020B0604020202020204" pitchFamily="34" charset="0"/>
                </a:rPr>
                <a:t>higher </a:t>
              </a:r>
              <a:r>
                <a:rPr lang="en-US" sz="1600" b="1" spc="4" dirty="0">
                  <a:cs typeface="Arial" panose="020B0604020202020204" pitchFamily="34" charset="0"/>
                </a:rPr>
                <a:t>OS (53.3 months) </a:t>
              </a:r>
              <a:r>
                <a:rPr lang="en-US" sz="1600" b="1" dirty="0">
                  <a:cs typeface="Arial" panose="020B0604020202020204" pitchFamily="34" charset="0"/>
                </a:rPr>
                <a:t>than patients </a:t>
              </a:r>
              <a:r>
                <a:rPr lang="en-US" sz="1600" b="1" spc="4" dirty="0">
                  <a:cs typeface="Arial" panose="020B0604020202020204" pitchFamily="34" charset="0"/>
                </a:rPr>
                <a:t>who </a:t>
              </a:r>
              <a:r>
                <a:rPr lang="en-US" sz="1600" b="1" spc="-4" dirty="0">
                  <a:cs typeface="Arial" panose="020B0604020202020204" pitchFamily="34" charset="0"/>
                </a:rPr>
                <a:t>received </a:t>
              </a:r>
              <a:r>
                <a:rPr lang="en-US" sz="1600" b="1" spc="-9" dirty="0">
                  <a:cs typeface="Arial" panose="020B0604020202020204" pitchFamily="34" charset="0"/>
                </a:rPr>
                <a:t>ADT </a:t>
              </a:r>
              <a:r>
                <a:rPr lang="en-US" sz="1600" b="1" dirty="0">
                  <a:cs typeface="Arial" panose="020B0604020202020204" pitchFamily="34" charset="0"/>
                </a:rPr>
                <a:t>alone</a:t>
              </a:r>
              <a:r>
                <a:rPr lang="en-US" sz="1600" b="1" spc="-163" dirty="0">
                  <a:cs typeface="Arial" panose="020B0604020202020204" pitchFamily="34" charset="0"/>
                </a:rPr>
                <a:t> </a:t>
              </a:r>
              <a:br>
                <a:rPr lang="en-US" sz="1600" b="1" spc="-163" dirty="0">
                  <a:cs typeface="Arial" panose="020B0604020202020204" pitchFamily="34" charset="0"/>
                </a:rPr>
              </a:br>
              <a:r>
                <a:rPr lang="en-US" sz="1600" b="1" spc="-163" dirty="0">
                  <a:cs typeface="Arial" panose="020B0604020202020204" pitchFamily="34" charset="0"/>
                </a:rPr>
                <a:t>( 3 6 . 5  m o n t h s )  </a:t>
              </a:r>
              <a:r>
                <a:rPr lang="en-US" sz="1600" b="1" spc="-4" dirty="0">
                  <a:cs typeface="Arial" panose="020B0604020202020204" pitchFamily="34" charset="0"/>
                </a:rPr>
                <a:t>at </a:t>
              </a:r>
              <a:r>
                <a:rPr lang="en-US" sz="1600" b="1" dirty="0">
                  <a:cs typeface="Arial" panose="020B0604020202020204" pitchFamily="34" charset="0"/>
                </a:rPr>
                <a:t>median follow up of 51.8</a:t>
              </a:r>
              <a:r>
                <a:rPr lang="en-US" sz="1600" b="1" spc="-93" dirty="0">
                  <a:cs typeface="Arial" panose="020B0604020202020204" pitchFamily="34" charset="0"/>
                </a:rPr>
                <a:t> </a:t>
              </a:r>
              <a:r>
                <a:rPr lang="en-US" sz="1600" b="1" dirty="0">
                  <a:cs typeface="Arial" panose="020B0604020202020204" pitchFamily="34" charset="0"/>
                </a:rPr>
                <a:t>months</a:t>
              </a:r>
              <a:endParaRPr lang="en-US" sz="1600" dirty="0">
                <a:cs typeface="Arial" panose="020B0604020202020204" pitchFamily="34" charset="0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1355" y="6293101"/>
            <a:ext cx="10975904" cy="376948"/>
          </a:xfrm>
          <a:prstGeom prst="rect">
            <a:avLst/>
          </a:prstGeom>
        </p:spPr>
        <p:txBody>
          <a:bodyPr vert="horz" wrap="square" lIns="0" tIns="3922" rIns="0" bIns="0" rtlCol="0" anchor="b">
            <a:spAutoFit/>
          </a:bodyPr>
          <a:lstStyle/>
          <a:p>
            <a:pPr marL="9525" marR="10646">
              <a:lnSpc>
                <a:spcPct val="101499"/>
              </a:lnSpc>
              <a:spcBef>
                <a:spcPts val="31"/>
              </a:spcBef>
            </a:pPr>
            <a:r>
              <a:rPr lang="en-US" sz="800" dirty="0">
                <a:cs typeface="Arial"/>
              </a:rPr>
              <a:t>Reference: </a:t>
            </a:r>
            <a:r>
              <a:rPr lang="en-US" sz="800" dirty="0" err="1">
                <a:cs typeface="Arial"/>
              </a:rPr>
              <a:t>Fizazi</a:t>
            </a:r>
            <a:r>
              <a:rPr lang="en-US" sz="800" dirty="0">
                <a:cs typeface="Arial"/>
              </a:rPr>
              <a:t> K, Tran N, Fein L., et al. Abiraterone acetate plus prednisone in patients with newly diagnosed high-risk metastatic castration-sensitive prostate cancer (LATITUDE): final overall survival analysis of a randomized, double-blind, phase 3 trial. </a:t>
            </a:r>
            <a:br>
              <a:rPr lang="en-US" sz="800" dirty="0">
                <a:cs typeface="Arial"/>
              </a:rPr>
            </a:br>
            <a:r>
              <a:rPr lang="en-US" sz="800" i="1" dirty="0">
                <a:cs typeface="Arial"/>
              </a:rPr>
              <a:t>Lancet Oncol</a:t>
            </a:r>
            <a:r>
              <a:rPr lang="en-US" sz="800" dirty="0">
                <a:cs typeface="Arial"/>
              </a:rPr>
              <a:t> 2019; 20: 686–700</a:t>
            </a:r>
          </a:p>
          <a:p>
            <a:pPr marL="9525" marR="10646">
              <a:lnSpc>
                <a:spcPct val="101499"/>
              </a:lnSpc>
              <a:spcBef>
                <a:spcPts val="31"/>
              </a:spcBef>
            </a:pPr>
            <a:endParaRPr lang="en-US" sz="800" dirty="0"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B6EEDB-34E3-DF40-9A05-86318F707B43}"/>
              </a:ext>
            </a:extLst>
          </p:cNvPr>
          <p:cNvSpPr/>
          <p:nvPr/>
        </p:nvSpPr>
        <p:spPr>
          <a:xfrm>
            <a:off x="665925" y="4873751"/>
            <a:ext cx="10783953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/>
              <a:t>Tolerability: </a:t>
            </a:r>
            <a:r>
              <a:rPr lang="en-US" dirty="0"/>
              <a:t>Serious AEs of any grade occurred in 192 (32%) of  597 men in AA+P arm and 151 (25%) of 602 men in placebo arm. The most common grade 3/4 AEs were (AA+P vs PBO; %) hypertension 125 (21%)  vs  60 (10%) and hypokalemia 70 (12%) vs  10 (2%).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102625" y="1402585"/>
            <a:ext cx="0" cy="3220278"/>
          </a:xfrm>
          <a:prstGeom prst="line">
            <a:avLst/>
          </a:prstGeom>
          <a:ln w="31750">
            <a:solidFill>
              <a:schemeClr val="tx2">
                <a:lumMod val="10000"/>
                <a:lumOff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8550" y="5922977"/>
            <a:ext cx="240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AAP /AA+P = </a:t>
            </a:r>
            <a:r>
              <a:rPr lang="en-US" sz="800" dirty="0" err="1"/>
              <a:t>Aberaterone</a:t>
            </a:r>
            <a:r>
              <a:rPr lang="en-US" sz="800" dirty="0"/>
              <a:t> Acetate plus Prednisone   </a:t>
            </a:r>
            <a:br>
              <a:rPr lang="en-US" sz="800" dirty="0"/>
            </a:br>
            <a:r>
              <a:rPr lang="en-US" sz="800" dirty="0"/>
              <a:t>PBO =  Placebo 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:: </a:t>
            </a:r>
          </a:p>
        </p:txBody>
      </p:sp>
    </p:spTree>
    <p:extLst>
      <p:ext uri="{BB962C8B-B14F-4D97-AF65-F5344CB8AC3E}">
        <p14:creationId xmlns:p14="http://schemas.microsoft.com/office/powerpoint/2010/main" val="364589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Abiraterone + Prednisone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80744"/>
            <a:ext cx="6506816" cy="4605556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2970B4"/>
                </a:solidFill>
              </a:rPr>
              <a:t>Response to Treatment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Patient responds initially with PSA nadir of 0.25 after 3 months on therapy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Repeat CT/BS 6 months on treatment reveals decrease in nodes and stable osseous </a:t>
            </a:r>
            <a:r>
              <a:rPr lang="en-US" dirty="0" err="1"/>
              <a:t>mets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2970B4"/>
                </a:solidFill>
              </a:rPr>
              <a:t>Disease Progression</a:t>
            </a:r>
            <a:endParaRPr lang="en-US" sz="2400" dirty="0">
              <a:solidFill>
                <a:srgbClr val="2970B4"/>
              </a:solidFill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6 months on therapy PSA begins rising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9 months on therapy patient noted to have new osseous </a:t>
            </a:r>
            <a:r>
              <a:rPr lang="en-US" dirty="0" err="1"/>
              <a:t>mets</a:t>
            </a:r>
            <a:r>
              <a:rPr lang="en-US" dirty="0"/>
              <a:t>, back pain and PSA of 6.38 ng/ml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750473" y="1242457"/>
            <a:ext cx="3559754" cy="4237112"/>
            <a:chOff x="7846841" y="1649961"/>
            <a:chExt cx="3559754" cy="42371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54E738-2594-4125-8D4C-8844CFDF6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283" t="16220" r="58932" b="14364"/>
            <a:stretch/>
          </p:blipFill>
          <p:spPr>
            <a:xfrm>
              <a:off x="7846841" y="1649962"/>
              <a:ext cx="1664988" cy="417954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4CD8A9-304D-460C-BC16-B3FC0BF88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150" t="16358" r="25773" b="13402"/>
            <a:stretch/>
          </p:blipFill>
          <p:spPr>
            <a:xfrm>
              <a:off x="9813288" y="1649961"/>
              <a:ext cx="1593307" cy="4237112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>
            <a:off x="9664862" y="1134319"/>
            <a:ext cx="0" cy="4664597"/>
          </a:xfrm>
          <a:prstGeom prst="line">
            <a:avLst/>
          </a:prstGeom>
          <a:ln w="19050">
            <a:solidFill>
              <a:schemeClr val="tx2">
                <a:lumMod val="90000"/>
                <a:lumOff val="1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57726" y="5829043"/>
            <a:ext cx="11421038" cy="467260"/>
          </a:xfrm>
          <a:prstGeom prst="rect">
            <a:avLst/>
          </a:prstGeom>
          <a:solidFill>
            <a:srgbClr val="2970B4"/>
          </a:solidFill>
          <a:ln>
            <a:noFill/>
          </a:ln>
        </p:spPr>
        <p:txBody>
          <a:bodyPr vert="horz" lIns="182880" tIns="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chemeClr val="bg1"/>
                </a:solidFill>
              </a:rPr>
              <a:t>Patient progresses to metastatic castration-resistant prostate cancer (</a:t>
            </a:r>
            <a:r>
              <a:rPr lang="en-US" sz="2000" i="1" dirty="0" err="1">
                <a:solidFill>
                  <a:schemeClr val="bg1"/>
                </a:solidFill>
              </a:rPr>
              <a:t>mCRPC</a:t>
            </a:r>
            <a:r>
              <a:rPr lang="en-US" sz="2000" i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848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81539"/>
            <a:ext cx="11035552" cy="590480"/>
          </a:xfrm>
        </p:spPr>
        <p:txBody>
          <a:bodyPr>
            <a:normAutofit/>
          </a:bodyPr>
          <a:lstStyle/>
          <a:p>
            <a:r>
              <a:rPr lang="en-US" dirty="0"/>
              <a:t>ADT continued and patient is started on docetaxel 75 mg/m</a:t>
            </a:r>
            <a:r>
              <a:rPr lang="en-US" baseline="30000" dirty="0"/>
              <a:t>2</a:t>
            </a:r>
            <a:r>
              <a:rPr lang="en-US" dirty="0"/>
              <a:t> Q3 weeks and prednisone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47442" y="2743200"/>
            <a:ext cx="6951643" cy="1757457"/>
            <a:chOff x="2247442" y="2743200"/>
            <a:chExt cx="6951643" cy="175745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350943" y="3987967"/>
              <a:ext cx="6766560" cy="0"/>
            </a:xfrm>
            <a:prstGeom prst="line">
              <a:avLst/>
            </a:prstGeom>
            <a:ln w="28575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ff-page Connector 15"/>
            <p:cNvSpPr/>
            <p:nvPr/>
          </p:nvSpPr>
          <p:spPr>
            <a:xfrm>
              <a:off x="5717529" y="2743200"/>
              <a:ext cx="2512071" cy="10541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10400"/>
                <a:gd name="connsiteX1" fmla="*/ 10000 w 10000"/>
                <a:gd name="connsiteY1" fmla="*/ 0 h 10400"/>
                <a:gd name="connsiteX2" fmla="*/ 10000 w 10000"/>
                <a:gd name="connsiteY2" fmla="*/ 8000 h 10400"/>
                <a:gd name="connsiteX3" fmla="*/ 5000 w 10000"/>
                <a:gd name="connsiteY3" fmla="*/ 10000 h 10400"/>
                <a:gd name="connsiteX4" fmla="*/ 56 w 10000"/>
                <a:gd name="connsiteY4" fmla="*/ 10400 h 10400"/>
                <a:gd name="connsiteX5" fmla="*/ 0 w 10000"/>
                <a:gd name="connsiteY5" fmla="*/ 0 h 10400"/>
                <a:gd name="connsiteX0" fmla="*/ 0 w 10000"/>
                <a:gd name="connsiteY0" fmla="*/ 0 h 10400"/>
                <a:gd name="connsiteX1" fmla="*/ 10000 w 10000"/>
                <a:gd name="connsiteY1" fmla="*/ 0 h 10400"/>
                <a:gd name="connsiteX2" fmla="*/ 10000 w 10000"/>
                <a:gd name="connsiteY2" fmla="*/ 8000 h 10400"/>
                <a:gd name="connsiteX3" fmla="*/ 1742 w 10000"/>
                <a:gd name="connsiteY3" fmla="*/ 8000 h 10400"/>
                <a:gd name="connsiteX4" fmla="*/ 56 w 10000"/>
                <a:gd name="connsiteY4" fmla="*/ 10400 h 10400"/>
                <a:gd name="connsiteX5" fmla="*/ 0 w 10000"/>
                <a:gd name="connsiteY5" fmla="*/ 0 h 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4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1742" y="8000"/>
                  </a:lnTo>
                  <a:lnTo>
                    <a:pt x="56" y="10400"/>
                  </a:lnTo>
                  <a:cubicBezTo>
                    <a:pt x="37" y="6933"/>
                    <a:pt x="19" y="3467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56777" y="2834104"/>
              <a:ext cx="1513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>
                  <a:solidFill>
                    <a:srgbClr val="2970B4"/>
                  </a:solidFill>
                </a:rPr>
                <a:t>DOCETAXEL + </a:t>
              </a:r>
              <a:br>
                <a:rPr lang="en-US" b="1" cap="all" dirty="0">
                  <a:solidFill>
                    <a:srgbClr val="2970B4"/>
                  </a:solidFill>
                </a:rPr>
              </a:br>
              <a:r>
                <a:rPr lang="en-US" b="1" cap="all" dirty="0">
                  <a:solidFill>
                    <a:srgbClr val="2970B4"/>
                  </a:solidFill>
                </a:rPr>
                <a:t>prednisone 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86000" y="3899727"/>
              <a:ext cx="160421" cy="16042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984385" y="3899727"/>
              <a:ext cx="160421" cy="16042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635192" y="3896353"/>
              <a:ext cx="160421" cy="160421"/>
              <a:chOff x="1211177" y="4042611"/>
              <a:chExt cx="160421" cy="160421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211177" y="4042611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247523" y="4078957"/>
                <a:ext cx="87729" cy="8772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247442" y="4131325"/>
              <a:ext cx="6951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tx2"/>
                  </a:solidFill>
                </a:rPr>
                <a:t>Treatment Sequence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358285" y="2743200"/>
              <a:ext cx="2491507" cy="1054100"/>
              <a:chOff x="2358285" y="2743200"/>
              <a:chExt cx="2491507" cy="1054100"/>
            </a:xfrm>
          </p:grpSpPr>
          <p:sp>
            <p:nvSpPr>
              <p:cNvPr id="23" name="Off-page Connector 15"/>
              <p:cNvSpPr/>
              <p:nvPr/>
            </p:nvSpPr>
            <p:spPr>
              <a:xfrm>
                <a:off x="2358285" y="2743200"/>
                <a:ext cx="2491507" cy="10541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5000 w 10000"/>
                  <a:gd name="connsiteY3" fmla="*/ 10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1742 w 10000"/>
                  <a:gd name="connsiteY3" fmla="*/ 8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4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8000"/>
                    </a:lnTo>
                    <a:lnTo>
                      <a:pt x="1742" y="8000"/>
                    </a:lnTo>
                    <a:lnTo>
                      <a:pt x="56" y="10400"/>
                    </a:lnTo>
                    <a:cubicBezTo>
                      <a:pt x="37" y="6933"/>
                      <a:pt x="19" y="3467"/>
                      <a:pt x="0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497533" y="2834104"/>
                <a:ext cx="17609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cap="all" dirty="0">
                    <a:solidFill>
                      <a:srgbClr val="2970B4">
                        <a:alpha val="25000"/>
                      </a:srgbClr>
                    </a:solidFill>
                  </a:rPr>
                  <a:t>Abiraterone + </a:t>
                </a:r>
                <a:br>
                  <a:rPr lang="en-US" b="1" cap="all" dirty="0">
                    <a:solidFill>
                      <a:srgbClr val="2970B4">
                        <a:alpha val="25000"/>
                      </a:srgbClr>
                    </a:solidFill>
                  </a:rPr>
                </a:br>
                <a:r>
                  <a:rPr lang="en-US" b="1" cap="all" dirty="0">
                    <a:solidFill>
                      <a:srgbClr val="2970B4">
                        <a:alpha val="25000"/>
                      </a:srgbClr>
                    </a:solidFill>
                  </a:rPr>
                  <a:t>prednisone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438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Docetaxel</a:t>
            </a:r>
            <a:r>
              <a:rPr lang="en-US" dirty="0"/>
              <a:t> + Prednisone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204777"/>
            <a:ext cx="11035552" cy="4857896"/>
          </a:xfrm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US" sz="2400" b="1" dirty="0">
                <a:solidFill>
                  <a:srgbClr val="2970B4"/>
                </a:solidFill>
              </a:rPr>
              <a:t>Response to Treatment</a:t>
            </a:r>
          </a:p>
          <a:p>
            <a:pPr>
              <a:spcBef>
                <a:spcPts val="1600"/>
              </a:spcBef>
            </a:pPr>
            <a:r>
              <a:rPr lang="en-US" dirty="0"/>
              <a:t>PSA nadir after 6 cycles, stable bone scan </a:t>
            </a:r>
          </a:p>
          <a:p>
            <a:pPr>
              <a:spcBef>
                <a:spcPts val="900"/>
              </a:spcBef>
            </a:pPr>
            <a:r>
              <a:rPr lang="en-US" dirty="0"/>
              <a:t>Experienced adverse events</a:t>
            </a:r>
          </a:p>
          <a:p>
            <a:pPr>
              <a:spcBef>
                <a:spcPts val="900"/>
              </a:spcBef>
            </a:pPr>
            <a:r>
              <a:rPr lang="en-US" dirty="0"/>
              <a:t>Treatment discontinued after 8 cycles due to progressive fatigue and fluid retention</a:t>
            </a:r>
          </a:p>
          <a:p>
            <a:pPr>
              <a:spcBef>
                <a:spcPts val="900"/>
              </a:spcBef>
            </a:pPr>
            <a:r>
              <a:rPr lang="en-US" dirty="0"/>
              <a:t>Prednisone tapered off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7726" y="5829043"/>
            <a:ext cx="11421038" cy="467260"/>
          </a:xfrm>
          <a:prstGeom prst="rect">
            <a:avLst/>
          </a:prstGeom>
          <a:solidFill>
            <a:srgbClr val="2970B4"/>
          </a:solidFill>
          <a:ln>
            <a:noFill/>
          </a:ln>
        </p:spPr>
        <p:txBody>
          <a:bodyPr vert="horz" lIns="182880" tIns="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chemeClr val="bg1"/>
                </a:solidFill>
              </a:rPr>
              <a:t>Patient’s disease progresses </a:t>
            </a:r>
            <a:r>
              <a:rPr lang="mr-IN" sz="2000" i="1" dirty="0">
                <a:solidFill>
                  <a:schemeClr val="bg1"/>
                </a:solidFill>
                <a:cs typeface="Calibri" charset="0"/>
              </a:rPr>
              <a:t>…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2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Docetaxel</a:t>
            </a:r>
            <a:r>
              <a:rPr lang="en-US" dirty="0"/>
              <a:t> + Prednisone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81539"/>
            <a:ext cx="6609346" cy="399256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2970B4"/>
                </a:solidFill>
              </a:rPr>
              <a:t>Disease Progression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dirty="0"/>
              <a:t>3 months off docetaxel PSA is up to 5.77 ng/ml, </a:t>
            </a:r>
            <a:br>
              <a:rPr lang="en-US" dirty="0"/>
            </a:br>
            <a:r>
              <a:rPr lang="en-US" dirty="0"/>
              <a:t>new pain in his upper spine; bone scan confirms </a:t>
            </a:r>
            <a:br>
              <a:rPr lang="en-US" dirty="0"/>
            </a:br>
            <a:r>
              <a:rPr lang="en-US" dirty="0"/>
              <a:t>new thoracic metastases</a:t>
            </a:r>
          </a:p>
          <a:p>
            <a:pPr>
              <a:spcAft>
                <a:spcPts val="600"/>
              </a:spcAft>
            </a:pPr>
            <a:r>
              <a:rPr lang="en-US" dirty="0"/>
              <a:t>Palliative XRT to his thoracic spine with pain response as well as weight loss, decreased appetite, GERD</a:t>
            </a:r>
          </a:p>
          <a:p>
            <a:pPr>
              <a:spcAft>
                <a:spcPts val="600"/>
              </a:spcAft>
            </a:pPr>
            <a:r>
              <a:rPr lang="en-US" dirty="0"/>
              <a:t>4 months off docetaxel weight loss continues with </a:t>
            </a:r>
            <a:br>
              <a:rPr lang="en-US" dirty="0"/>
            </a:br>
            <a:r>
              <a:rPr lang="en-US" dirty="0"/>
              <a:t>left pleural effusion and pleural metastases on CT; </a:t>
            </a:r>
            <a:br>
              <a:rPr lang="en-US" dirty="0"/>
            </a:br>
            <a:r>
              <a:rPr lang="en-US" dirty="0"/>
              <a:t>PSA rises to 10.24 ng/ml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Guardant 360 (</a:t>
            </a:r>
            <a:r>
              <a:rPr lang="en-US" dirty="0" err="1" smtClean="0"/>
              <a:t>ctDNA</a:t>
            </a:r>
            <a:r>
              <a:rPr lang="en-US" dirty="0" smtClean="0"/>
              <a:t>) reveals AKT1 E17K and TP53 R248 W mutations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22001" y="1226430"/>
            <a:ext cx="3649124" cy="4151745"/>
            <a:chOff x="3851257" y="1643001"/>
            <a:chExt cx="3649124" cy="41517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86F8A5-5AA3-4BE9-84F5-D6456437C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475" t="18440" r="25718" b="12766"/>
            <a:stretch/>
          </p:blipFill>
          <p:spPr>
            <a:xfrm>
              <a:off x="5804454" y="1643001"/>
              <a:ext cx="1695927" cy="415174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86F8A5-5AA3-4BE9-84F5-D6456437C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495" t="18440" r="57561" b="12766"/>
            <a:stretch/>
          </p:blipFill>
          <p:spPr>
            <a:xfrm>
              <a:off x="3851257" y="1643001"/>
              <a:ext cx="1925205" cy="4151745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>
            <a:off x="9664862" y="1134319"/>
            <a:ext cx="0" cy="4664597"/>
          </a:xfrm>
          <a:prstGeom prst="line">
            <a:avLst/>
          </a:prstGeom>
          <a:ln w="19050">
            <a:solidFill>
              <a:schemeClr val="tx2">
                <a:lumMod val="90000"/>
                <a:lumOff val="1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114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81539"/>
            <a:ext cx="11035552" cy="848314"/>
          </a:xfrm>
          <a:noFill/>
          <a:ln>
            <a:solidFill>
              <a:schemeClr val="accent1"/>
            </a:solidFill>
          </a:ln>
        </p:spPr>
        <p:txBody>
          <a:bodyPr anchor="ctr" anchorCtr="0">
            <a:normAutofit/>
          </a:bodyPr>
          <a:lstStyle/>
          <a:p>
            <a:pPr>
              <a:tabLst>
                <a:tab pos="619125" algn="l"/>
              </a:tabLst>
            </a:pPr>
            <a:r>
              <a:rPr lang="en-US" dirty="0"/>
              <a:t>Patient started on JEVTANA (</a:t>
            </a:r>
            <a:r>
              <a:rPr lang="en-US" dirty="0" err="1"/>
              <a:t>cabazitaxel</a:t>
            </a:r>
            <a:r>
              <a:rPr lang="en-US" dirty="0"/>
              <a:t>) 25 mg/m</a:t>
            </a:r>
            <a:r>
              <a:rPr lang="en-US" baseline="30000" dirty="0"/>
              <a:t>2</a:t>
            </a:r>
            <a:r>
              <a:rPr lang="en-US" dirty="0"/>
              <a:t> Q3 weeks and prednisone with granulocyte colony-stimulating factor (G-CSF)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Management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70961" y="2388167"/>
            <a:ext cx="9338815" cy="1746439"/>
            <a:chOff x="2247442" y="2115238"/>
            <a:chExt cx="9338815" cy="1746439"/>
          </a:xfrm>
        </p:grpSpPr>
        <p:cxnSp>
          <p:nvCxnSpPr>
            <p:cNvPr id="12" name="Straight Connector 11"/>
            <p:cNvCxnSpPr>
              <a:endCxn id="19" idx="5"/>
            </p:cNvCxnSpPr>
            <p:nvPr/>
          </p:nvCxnSpPr>
          <p:spPr>
            <a:xfrm>
              <a:off x="2350943" y="3336064"/>
              <a:ext cx="6771321" cy="19622"/>
            </a:xfrm>
            <a:prstGeom prst="line">
              <a:avLst/>
            </a:prstGeom>
            <a:ln w="28575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2286000" y="3244459"/>
              <a:ext cx="6885458" cy="163795"/>
              <a:chOff x="1202383" y="3610603"/>
              <a:chExt cx="6885458" cy="16379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202383" y="3613977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564901" y="3613977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7927420" y="3610603"/>
                <a:ext cx="160421" cy="160421"/>
                <a:chOff x="1211177" y="4042611"/>
                <a:chExt cx="160421" cy="160421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1211177" y="4042611"/>
                  <a:ext cx="160421" cy="16042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247523" y="4078957"/>
                  <a:ext cx="87729" cy="8772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9103644" y="2119874"/>
              <a:ext cx="2482613" cy="1054100"/>
              <a:chOff x="9103644" y="2119874"/>
              <a:chExt cx="2482613" cy="1054100"/>
            </a:xfrm>
          </p:grpSpPr>
          <p:sp>
            <p:nvSpPr>
              <p:cNvPr id="16" name="Off-page Connector 15"/>
              <p:cNvSpPr/>
              <p:nvPr/>
            </p:nvSpPr>
            <p:spPr>
              <a:xfrm>
                <a:off x="9103644" y="2119874"/>
                <a:ext cx="2482613" cy="10541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5000 w 10000"/>
                  <a:gd name="connsiteY3" fmla="*/ 10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1742 w 10000"/>
                  <a:gd name="connsiteY3" fmla="*/ 8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4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8000"/>
                    </a:lnTo>
                    <a:lnTo>
                      <a:pt x="1742" y="8000"/>
                    </a:lnTo>
                    <a:lnTo>
                      <a:pt x="56" y="10400"/>
                    </a:lnTo>
                    <a:cubicBezTo>
                      <a:pt x="37" y="6933"/>
                      <a:pt x="19" y="3467"/>
                      <a:pt x="0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213448" y="2220245"/>
                <a:ext cx="2338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cap="all" dirty="0">
                    <a:solidFill>
                      <a:srgbClr val="2970B4"/>
                    </a:solidFill>
                  </a:rPr>
                  <a:t>CABAZITAXEL + PREDNISONE  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247442" y="3492345"/>
              <a:ext cx="6951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tx2"/>
                  </a:solidFill>
                </a:rPr>
                <a:t>Treatment Sequence</a:t>
              </a:r>
            </a:p>
          </p:txBody>
        </p:sp>
        <p:sp>
          <p:nvSpPr>
            <p:cNvPr id="22" name="Off-page Connector 15"/>
            <p:cNvSpPr/>
            <p:nvPr/>
          </p:nvSpPr>
          <p:spPr>
            <a:xfrm>
              <a:off x="5717530" y="2115238"/>
              <a:ext cx="2512070" cy="10541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10400"/>
                <a:gd name="connsiteX1" fmla="*/ 10000 w 10000"/>
                <a:gd name="connsiteY1" fmla="*/ 0 h 10400"/>
                <a:gd name="connsiteX2" fmla="*/ 10000 w 10000"/>
                <a:gd name="connsiteY2" fmla="*/ 8000 h 10400"/>
                <a:gd name="connsiteX3" fmla="*/ 5000 w 10000"/>
                <a:gd name="connsiteY3" fmla="*/ 10000 h 10400"/>
                <a:gd name="connsiteX4" fmla="*/ 56 w 10000"/>
                <a:gd name="connsiteY4" fmla="*/ 10400 h 10400"/>
                <a:gd name="connsiteX5" fmla="*/ 0 w 10000"/>
                <a:gd name="connsiteY5" fmla="*/ 0 h 10400"/>
                <a:gd name="connsiteX0" fmla="*/ 0 w 10000"/>
                <a:gd name="connsiteY0" fmla="*/ 0 h 10400"/>
                <a:gd name="connsiteX1" fmla="*/ 10000 w 10000"/>
                <a:gd name="connsiteY1" fmla="*/ 0 h 10400"/>
                <a:gd name="connsiteX2" fmla="*/ 10000 w 10000"/>
                <a:gd name="connsiteY2" fmla="*/ 8000 h 10400"/>
                <a:gd name="connsiteX3" fmla="*/ 1742 w 10000"/>
                <a:gd name="connsiteY3" fmla="*/ 8000 h 10400"/>
                <a:gd name="connsiteX4" fmla="*/ 56 w 10000"/>
                <a:gd name="connsiteY4" fmla="*/ 10400 h 10400"/>
                <a:gd name="connsiteX5" fmla="*/ 0 w 10000"/>
                <a:gd name="connsiteY5" fmla="*/ 0 h 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4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1742" y="8000"/>
                  </a:lnTo>
                  <a:lnTo>
                    <a:pt x="56" y="10400"/>
                  </a:lnTo>
                  <a:cubicBezTo>
                    <a:pt x="37" y="6933"/>
                    <a:pt x="19" y="3467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56777" y="2206142"/>
              <a:ext cx="1544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>
                  <a:solidFill>
                    <a:srgbClr val="2970B4">
                      <a:alpha val="25000"/>
                    </a:srgbClr>
                  </a:solidFill>
                </a:rPr>
                <a:t>DOCETAXEL + </a:t>
              </a:r>
              <a:br>
                <a:rPr lang="en-US" b="1" cap="all" dirty="0">
                  <a:solidFill>
                    <a:srgbClr val="2970B4">
                      <a:alpha val="25000"/>
                    </a:srgbClr>
                  </a:solidFill>
                </a:rPr>
              </a:br>
              <a:r>
                <a:rPr lang="en-US" b="1" cap="all" dirty="0">
                  <a:solidFill>
                    <a:srgbClr val="2970B4">
                      <a:alpha val="25000"/>
                    </a:srgbClr>
                  </a:solidFill>
                </a:rPr>
                <a:t>prednisone  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358286" y="2115238"/>
              <a:ext cx="2491506" cy="1054100"/>
              <a:chOff x="2358286" y="2743200"/>
              <a:chExt cx="2491506" cy="1054100"/>
            </a:xfrm>
          </p:grpSpPr>
          <p:sp>
            <p:nvSpPr>
              <p:cNvPr id="26" name="Off-page Connector 15"/>
              <p:cNvSpPr/>
              <p:nvPr/>
            </p:nvSpPr>
            <p:spPr>
              <a:xfrm>
                <a:off x="2358286" y="2743200"/>
                <a:ext cx="2491506" cy="10541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5000 w 10000"/>
                  <a:gd name="connsiteY3" fmla="*/ 10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1742 w 10000"/>
                  <a:gd name="connsiteY3" fmla="*/ 8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4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8000"/>
                    </a:lnTo>
                    <a:lnTo>
                      <a:pt x="1742" y="8000"/>
                    </a:lnTo>
                    <a:lnTo>
                      <a:pt x="56" y="10400"/>
                    </a:lnTo>
                    <a:cubicBezTo>
                      <a:pt x="37" y="6933"/>
                      <a:pt x="19" y="3467"/>
                      <a:pt x="0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497533" y="2834104"/>
                <a:ext cx="1760995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cap="all" dirty="0">
                    <a:solidFill>
                      <a:srgbClr val="2970B4">
                        <a:alpha val="25000"/>
                      </a:srgbClr>
                    </a:solidFill>
                  </a:rPr>
                  <a:t>Abiraterone + </a:t>
                </a:r>
                <a:br>
                  <a:rPr lang="en-US" b="1" cap="all" dirty="0">
                    <a:solidFill>
                      <a:srgbClr val="2970B4">
                        <a:alpha val="25000"/>
                      </a:srgbClr>
                    </a:solidFill>
                  </a:rPr>
                </a:br>
                <a:r>
                  <a:rPr lang="en-US" b="1" cap="all" dirty="0">
                    <a:solidFill>
                      <a:srgbClr val="2970B4">
                        <a:alpha val="25000"/>
                      </a:srgbClr>
                    </a:solidFill>
                  </a:rPr>
                  <a:t>prednisone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645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A0172728-568A-E840-BFB3-B2F8B672C901}"/>
              </a:ext>
            </a:extLst>
          </p:cNvPr>
          <p:cNvSpPr txBox="1">
            <a:spLocks/>
          </p:cNvSpPr>
          <p:nvPr/>
        </p:nvSpPr>
        <p:spPr>
          <a:xfrm>
            <a:off x="429767" y="127220"/>
            <a:ext cx="11515305" cy="115036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CARD Trial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752" y="1171343"/>
            <a:ext cx="10675714" cy="782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⎻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3738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4725" indent="-2809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UnicodeMS" charset="0"/>
              <a:buChar char="◦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1738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⎻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2970B4"/>
                </a:solidFill>
              </a:rPr>
              <a:t>A comparative, prospective phase 4 trial of JEVTANA (</a:t>
            </a:r>
            <a:r>
              <a:rPr lang="en-US" sz="2000" b="1" dirty="0" err="1">
                <a:solidFill>
                  <a:srgbClr val="2970B4"/>
                </a:solidFill>
              </a:rPr>
              <a:t>cabazitaxel</a:t>
            </a:r>
            <a:r>
              <a:rPr lang="en-US" sz="2000" b="1" dirty="0">
                <a:solidFill>
                  <a:srgbClr val="2970B4"/>
                </a:solidFill>
              </a:rPr>
              <a:t>) vs abiraterone or enzalutamide in patients with </a:t>
            </a:r>
            <a:r>
              <a:rPr lang="en-US" sz="2000" b="1" dirty="0" err="1">
                <a:solidFill>
                  <a:srgbClr val="2970B4"/>
                </a:solidFill>
              </a:rPr>
              <a:t>mCRPC</a:t>
            </a:r>
            <a:endParaRPr lang="en-US" sz="2000" b="1" dirty="0">
              <a:solidFill>
                <a:srgbClr val="2970B4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94484" y="2021987"/>
            <a:ext cx="10916545" cy="3544217"/>
            <a:chOff x="594484" y="1605300"/>
            <a:chExt cx="10916545" cy="3544217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6112796" y="2821452"/>
              <a:ext cx="2871216" cy="4389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none" tIns="91440" rtlCol="0">
              <a:no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US" sz="1600" b="1" dirty="0">
                  <a:solidFill>
                    <a:schemeClr val="tx2"/>
                  </a:solidFill>
                </a:rPr>
                <a:t>Randomized 1:1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765517" y="2889577"/>
              <a:ext cx="473664" cy="430378"/>
            </a:xfrm>
            <a:prstGeom prst="rightArrow">
              <a:avLst/>
            </a:prstGeom>
            <a:solidFill>
              <a:srgbClr val="2970B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7877783" y="2092737"/>
              <a:ext cx="466599" cy="430378"/>
            </a:xfrm>
            <a:prstGeom prst="rightArrow">
              <a:avLst/>
            </a:prstGeom>
            <a:solidFill>
              <a:srgbClr val="2970B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877783" y="3558207"/>
              <a:ext cx="466599" cy="430378"/>
            </a:xfrm>
            <a:prstGeom prst="rightArrow">
              <a:avLst/>
            </a:prstGeom>
            <a:solidFill>
              <a:srgbClr val="2970B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0094" y="1605300"/>
              <a:ext cx="3987653" cy="28741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4925">
              <a:solidFill>
                <a:srgbClr val="64AE44"/>
              </a:solidFill>
            </a:ln>
          </p:spPr>
          <p:txBody>
            <a:bodyPr wrap="square" lIns="182880" tIns="182880" rIns="182880" bIns="182880" rtlCol="0" anchor="t" anchorCtr="0">
              <a:no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US" sz="1700" b="1" dirty="0">
                  <a:solidFill>
                    <a:schemeClr val="tx2"/>
                  </a:solidFill>
                </a:rPr>
                <a:t>(n=255)</a:t>
              </a:r>
            </a:p>
            <a:p>
              <a:pPr algn="ctr">
                <a:lnSpc>
                  <a:spcPts val="1800"/>
                </a:lnSpc>
                <a:spcAft>
                  <a:spcPts val="400"/>
                </a:spcAft>
              </a:pPr>
              <a:r>
                <a:rPr lang="en-US" sz="1700" spc="-10" dirty="0"/>
                <a:t>Patients with </a:t>
              </a:r>
              <a:r>
                <a:rPr lang="en-US" sz="1700" spc="-10" dirty="0" err="1"/>
                <a:t>mCRPC</a:t>
              </a:r>
              <a:r>
                <a:rPr lang="en-US" sz="1700" spc="-10" baseline="30000" dirty="0"/>
                <a:t>‡</a:t>
              </a:r>
              <a:r>
                <a:rPr lang="en-US" sz="1700" spc="-10" dirty="0"/>
                <a:t> who had previously received </a:t>
              </a:r>
              <a:r>
                <a:rPr lang="en-US" sz="1700" spc="-10" dirty="0" err="1"/>
                <a:t>docetaxel</a:t>
              </a:r>
              <a:r>
                <a:rPr lang="en-US" sz="1700" spc="-10" dirty="0"/>
                <a:t> (at least 3 cycles before or after an AR-targeted agent) </a:t>
              </a:r>
              <a:br>
                <a:rPr lang="en-US" sz="1700" spc="-10" dirty="0"/>
              </a:br>
              <a:r>
                <a:rPr lang="en-US" sz="1700" spc="-10" dirty="0"/>
                <a:t>and had disease progression within </a:t>
              </a:r>
              <a:br>
                <a:rPr lang="en-US" sz="1700" spc="-10" dirty="0"/>
              </a:br>
              <a:r>
                <a:rPr lang="en-US" sz="1700" spc="-10" dirty="0"/>
                <a:t>12 months on an AR-targeted agent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95687" y="1605300"/>
              <a:ext cx="3115342" cy="1253647"/>
            </a:xfrm>
            <a:prstGeom prst="rect">
              <a:avLst/>
            </a:prstGeom>
            <a:solidFill>
              <a:srgbClr val="64AE44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US" sz="1700" dirty="0">
                  <a:solidFill>
                    <a:schemeClr val="bg1"/>
                  </a:solidFill>
                </a:rPr>
                <a:t>JEVTANA 25 mg/m</a:t>
              </a:r>
              <a:r>
                <a:rPr lang="en-US" sz="1700" baseline="30000" dirty="0">
                  <a:solidFill>
                    <a:schemeClr val="bg1"/>
                  </a:solidFill>
                </a:rPr>
                <a:t>2</a:t>
              </a:r>
              <a:r>
                <a:rPr lang="en-US" sz="1700" dirty="0">
                  <a:solidFill>
                    <a:schemeClr val="bg1"/>
                  </a:solidFill>
                </a:rPr>
                <a:t> 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q3w + oral prednisone 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10 mg daily + G-CSF </a:t>
              </a:r>
            </a:p>
            <a:p>
              <a:pPr algn="ctr">
                <a:spcAft>
                  <a:spcPts val="400"/>
                </a:spcAft>
              </a:pPr>
              <a:r>
                <a:rPr lang="en-US" sz="1700" dirty="0">
                  <a:solidFill>
                    <a:schemeClr val="bg1"/>
                  </a:solidFill>
                </a:rPr>
                <a:t>(n=129)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95685" y="3054642"/>
              <a:ext cx="3115340" cy="1424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US" sz="1700" dirty="0"/>
                <a:t>Oral </a:t>
              </a:r>
              <a:r>
                <a:rPr lang="en-US" sz="1700" dirty="0" err="1"/>
                <a:t>abiraterone</a:t>
              </a:r>
              <a:r>
                <a:rPr lang="en-US" sz="1700" dirty="0"/>
                <a:t> 1000 mg </a:t>
              </a:r>
              <a:br>
                <a:rPr lang="en-US" sz="1700" dirty="0"/>
              </a:br>
              <a:r>
                <a:rPr lang="en-US" sz="1700" dirty="0"/>
                <a:t>once daily + oral prednisone </a:t>
              </a:r>
              <a:br>
                <a:rPr lang="en-US" sz="1700" dirty="0"/>
              </a:br>
              <a:r>
                <a:rPr lang="en-US" sz="1700" dirty="0"/>
                <a:t>5 mg twice daily OR oral </a:t>
              </a:r>
              <a:r>
                <a:rPr lang="en-US" sz="1700" dirty="0" err="1"/>
                <a:t>enzalutamide</a:t>
              </a:r>
              <a:r>
                <a:rPr lang="en-US" sz="1700" dirty="0"/>
                <a:t> 160 mg once daily</a:t>
              </a:r>
            </a:p>
            <a:p>
              <a:pPr algn="ctr">
                <a:spcAft>
                  <a:spcPts val="400"/>
                </a:spcAft>
              </a:pPr>
              <a:r>
                <a:rPr lang="en-US" sz="1700" dirty="0"/>
                <a:t>(n=126)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90980" y="1605300"/>
              <a:ext cx="1913859" cy="28712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US" sz="1700" b="1" dirty="0">
                  <a:solidFill>
                    <a:schemeClr val="tx2"/>
                  </a:solidFill>
                </a:rPr>
                <a:t>Stratification:</a:t>
              </a:r>
              <a:br>
                <a:rPr lang="en-US" sz="1700" b="1" dirty="0">
                  <a:solidFill>
                    <a:schemeClr val="tx2"/>
                  </a:solidFill>
                </a:rPr>
              </a:br>
              <a:r>
                <a:rPr lang="en-US" sz="1700" b="1" dirty="0">
                  <a:solidFill>
                    <a:schemeClr val="tx2"/>
                  </a:solidFill>
                </a:rPr>
                <a:t>ECOG PS: </a:t>
              </a:r>
              <a:r>
                <a:rPr lang="en-US" sz="1700" dirty="0"/>
                <a:t/>
              </a:r>
              <a:br>
                <a:rPr lang="en-US" sz="1700" dirty="0"/>
              </a:br>
              <a:r>
                <a:rPr lang="en-US" sz="1700" dirty="0"/>
                <a:t>Time to disease progression (≤6 months vs &gt;6 to </a:t>
              </a:r>
              <a:br>
                <a:rPr lang="en-US" sz="1700" dirty="0"/>
              </a:br>
              <a:r>
                <a:rPr lang="en-US" sz="1700" dirty="0"/>
                <a:t>12 months)</a:t>
              </a:r>
            </a:p>
            <a:p>
              <a:pPr algn="ctr">
                <a:spcAft>
                  <a:spcPts val="400"/>
                </a:spcAft>
              </a:pPr>
              <a:r>
                <a:rPr lang="en-US" sz="1700" dirty="0"/>
                <a:t>Timing of previous </a:t>
              </a:r>
              <a:br>
                <a:rPr lang="en-US" sz="1700" dirty="0"/>
              </a:br>
              <a:r>
                <a:rPr lang="en-US" sz="1700" dirty="0"/>
                <a:t>AR-targeted agent (before vs after </a:t>
              </a:r>
              <a:r>
                <a:rPr lang="en-US" sz="1700" dirty="0" err="1"/>
                <a:t>docetaxel</a:t>
              </a:r>
              <a:r>
                <a:rPr lang="en-US" sz="1700" dirty="0"/>
                <a:t>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484" y="4564742"/>
              <a:ext cx="108142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AR-targeted agent=</a:t>
              </a:r>
              <a:r>
                <a:rPr lang="en-US" sz="800" dirty="0" err="1"/>
                <a:t>abiraterone</a:t>
              </a:r>
              <a:r>
                <a:rPr lang="en-US" sz="800" dirty="0"/>
                <a:t> or </a:t>
              </a:r>
              <a:r>
                <a:rPr lang="en-US" sz="800" dirty="0" err="1"/>
                <a:t>enzalutamide</a:t>
              </a:r>
              <a:r>
                <a:rPr lang="en-US" sz="800" dirty="0"/>
                <a:t>. Median follow-up was 9.2 months from randomization until the end of the study. </a:t>
              </a:r>
            </a:p>
            <a:p>
              <a:r>
                <a:rPr lang="en-US" sz="800" dirty="0"/>
                <a:t>ARTA=AR-targeted agent; CT=computed tomography; DOCE=docetaxel; MRI=magnetic resonance imaging; PCWG2=Prostate Cancer Clinical Trials Working Group 2.</a:t>
              </a:r>
              <a:r>
                <a:rPr lang="en-US" sz="800" dirty="0">
                  <a:latin typeface="Helvetica" pitchFamily="2" charset="0"/>
                </a:rPr>
                <a:t>.</a:t>
              </a:r>
            </a:p>
            <a:p>
              <a:r>
                <a:rPr lang="en-US" sz="800" dirty="0">
                  <a:latin typeface="Helvetica" pitchFamily="2" charset="0"/>
                </a:rPr>
                <a:t>‡Patients had histologically confirmed prostate cancer and castrate levels of serum testosterone (&lt;0.5 ng/mL).</a:t>
              </a:r>
            </a:p>
            <a:p>
              <a:endParaRPr lang="en-US" sz="8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39712" y="3355437"/>
              <a:ext cx="2583691" cy="1010103"/>
              <a:chOff x="1339712" y="4455032"/>
              <a:chExt cx="2583691" cy="101010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051534" y="4455032"/>
                <a:ext cx="871869" cy="425303"/>
                <a:chOff x="3306726" y="4465674"/>
                <a:chExt cx="871869" cy="425303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3306726" y="4465674"/>
                  <a:ext cx="871869" cy="42530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370521" y="4497572"/>
                  <a:ext cx="744279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pc="-10"/>
                    <a:t>ARTA</a:t>
                  </a:r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339712" y="5039832"/>
                <a:ext cx="871869" cy="425303"/>
                <a:chOff x="3306726" y="4465674"/>
                <a:chExt cx="871869" cy="425303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3306726" y="4465674"/>
                  <a:ext cx="871869" cy="42530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370521" y="4497572"/>
                  <a:ext cx="744279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pc="-10"/>
                    <a:t>ARTA</a:t>
                  </a:r>
                  <a:endParaRPr lang="en-US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3051534" y="5039832"/>
                <a:ext cx="871869" cy="425303"/>
                <a:chOff x="3306726" y="5039832"/>
                <a:chExt cx="871869" cy="425303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3306726" y="5039832"/>
                  <a:ext cx="871869" cy="42530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370521" y="5071730"/>
                  <a:ext cx="744279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pc="-10" dirty="0"/>
                    <a:t>DOCE</a:t>
                  </a:r>
                  <a:endParaRPr lang="en-US" dirty="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339713" y="4455032"/>
                <a:ext cx="871869" cy="425303"/>
                <a:chOff x="3306726" y="5039832"/>
                <a:chExt cx="871869" cy="425303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3306726" y="5039832"/>
                  <a:ext cx="871869" cy="42530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370521" y="5071730"/>
                  <a:ext cx="744279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pc="-10" dirty="0"/>
                    <a:t>DOCE</a:t>
                  </a:r>
                  <a:endParaRPr lang="en-US" dirty="0"/>
                </a:p>
              </p:txBody>
            </p:sp>
          </p:grpSp>
          <p:cxnSp>
            <p:nvCxnSpPr>
              <p:cNvPr id="33" name="Straight Arrow Connector 32"/>
              <p:cNvCxnSpPr/>
              <p:nvPr/>
            </p:nvCxnSpPr>
            <p:spPr>
              <a:xfrm>
                <a:off x="2317896" y="4667693"/>
                <a:ext cx="637953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2317896" y="5263116"/>
                <a:ext cx="637953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392325" y="4795283"/>
                <a:ext cx="461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OR</a:t>
                </a:r>
                <a:endParaRPr lang="en-US" dirty="0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CD1BFE6-75FA-0B4D-850E-68782EF2A1DE}"/>
              </a:ext>
            </a:extLst>
          </p:cNvPr>
          <p:cNvSpPr/>
          <p:nvPr/>
        </p:nvSpPr>
        <p:spPr>
          <a:xfrm>
            <a:off x="658485" y="5714162"/>
            <a:ext cx="11112859" cy="60529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>
              <a:lnSpc>
                <a:spcPts val="2000"/>
              </a:lnSpc>
            </a:pPr>
            <a:r>
              <a:rPr lang="en-US" b="1" dirty="0">
                <a:solidFill>
                  <a:srgbClr val="01195A"/>
                </a:solidFill>
              </a:rPr>
              <a:t>Please see additional Important Safety Information throughout and Full Prescribing Information, </a:t>
            </a:r>
            <a:br>
              <a:rPr lang="en-US" b="1" dirty="0">
                <a:solidFill>
                  <a:srgbClr val="01195A"/>
                </a:solidFill>
              </a:rPr>
            </a:br>
            <a:r>
              <a:rPr lang="en-US" b="1" dirty="0">
                <a:solidFill>
                  <a:srgbClr val="01195A"/>
                </a:solidFill>
              </a:rPr>
              <a:t>including Boxed WARNING, available at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3644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7" y="991530"/>
            <a:ext cx="11035552" cy="4857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2970B4"/>
                </a:solidFill>
              </a:rPr>
              <a:t>Randomized, open-label, multicenter study (n=255)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The trial enrolled patients with </a:t>
            </a:r>
            <a:r>
              <a:rPr lang="en-US" sz="1600" dirty="0" err="1"/>
              <a:t>mCRPC</a:t>
            </a:r>
            <a:r>
              <a:rPr lang="en-US" sz="1600" dirty="0"/>
              <a:t> who had previously received </a:t>
            </a:r>
            <a:r>
              <a:rPr lang="en-US" sz="1600" dirty="0" err="1"/>
              <a:t>docetaxel</a:t>
            </a:r>
            <a:r>
              <a:rPr lang="en-US" sz="1600" dirty="0"/>
              <a:t> and had disease progression within 12 months on an AR-targeted agent 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Patients were stratified according to ECOG PS, time to disease progression (≤6 months vs &gt;6 to 12 months), and timing of previous AR-targeted agent (before vs after </a:t>
            </a:r>
            <a:r>
              <a:rPr lang="en-US" sz="1600" dirty="0" err="1"/>
              <a:t>docetaxel</a:t>
            </a:r>
            <a:r>
              <a:rPr lang="en-US" sz="1600" dirty="0"/>
              <a:t>)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Patients were randomized (1:1) to: </a:t>
            </a:r>
            <a:br>
              <a:rPr lang="en-US" sz="1600" dirty="0"/>
            </a:br>
            <a:r>
              <a:rPr lang="en-US" sz="1600" dirty="0"/>
              <a:t>– JEVTANA (</a:t>
            </a:r>
            <a:r>
              <a:rPr lang="en-US" sz="1600" dirty="0" err="1"/>
              <a:t>cabazitaxel</a:t>
            </a:r>
            <a:r>
              <a:rPr lang="en-US" sz="1600" dirty="0"/>
              <a:t>) 25 mg/m</a:t>
            </a:r>
            <a:r>
              <a:rPr lang="en-US" sz="1600" baseline="30000" dirty="0"/>
              <a:t>2</a:t>
            </a:r>
            <a:r>
              <a:rPr lang="en-US" sz="1600" dirty="0"/>
              <a:t> q3w + oral prednisone 10 mg daily + G-CSF OR</a:t>
            </a:r>
            <a:br>
              <a:rPr lang="en-US" sz="1600" dirty="0"/>
            </a:br>
            <a:r>
              <a:rPr lang="en-US" sz="1600" dirty="0"/>
              <a:t>– Oral abiraterone 1000 mg once daily + oral prednisone 5 mg twice daily or oral enzalutamide 160 mg once daily*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The CARD trial was an open-label trial with no blinded central review of the standard imaging. Conducted at 62 sites in 13 European countries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The 25 mg/m</a:t>
            </a:r>
            <a:r>
              <a:rPr lang="en-US" sz="1600" baseline="30000" dirty="0"/>
              <a:t>2</a:t>
            </a:r>
            <a:r>
              <a:rPr lang="en-US" sz="1600" dirty="0"/>
              <a:t> dose of JEVTANA was used in the CARD trial, which was conducted in Europe. The recommended starting dose of JEVTANA is 25 mg/m</a:t>
            </a:r>
            <a:r>
              <a:rPr lang="en-US" sz="1600" baseline="30000" dirty="0"/>
              <a:t>2</a:t>
            </a:r>
            <a:r>
              <a:rPr lang="en-US" sz="1600" dirty="0"/>
              <a:t> in the European label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This trial was sponsored by Sanofi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2970B4"/>
                </a:solidFill>
              </a:rPr>
              <a:t>Endpoints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Primary endpoint: Imaging-based progression-free survival (</a:t>
            </a:r>
            <a:r>
              <a:rPr lang="en-US" sz="1600" dirty="0" err="1"/>
              <a:t>rPFS</a:t>
            </a:r>
            <a:r>
              <a:rPr lang="en-US" sz="1600" dirty="0"/>
              <a:t>)</a:t>
            </a:r>
          </a:p>
          <a:p>
            <a:pPr indent="0">
              <a:lnSpc>
                <a:spcPts val="132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err="1"/>
              <a:t>rPFS</a:t>
            </a:r>
            <a:r>
              <a:rPr lang="en-US" sz="1400" dirty="0"/>
              <a:t> is defined as the time from randomization to the occurrence of one of the following events: radiological tumor progression using RECIST 1.1 (except for lymph nodes: if lymph node metastasis is the only evidence of metastasis at baseline, it must be ≥20 mm in diameter when measured by spiral CT or MRI [as defined by PCWG2]), progression of bone lesions according to PCWG2 criteria, or death.</a:t>
            </a:r>
            <a:endParaRPr lang="en-US" sz="1400" baseline="30000" dirty="0">
              <a:latin typeface="Apple Symbols" charset="0"/>
              <a:ea typeface="Apple Symbols" charset="0"/>
              <a:cs typeface="Apple Symbols" charset="0"/>
            </a:endParaRPr>
          </a:p>
          <a:p>
            <a:pPr>
              <a:spcBef>
                <a:spcPts val="0"/>
              </a:spcBef>
            </a:pPr>
            <a:r>
              <a:rPr lang="en-US" sz="1600" dirty="0"/>
              <a:t>Secondary endpoints included overall survival, tumor response, and safety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900" dirty="0"/>
              <a:t>*</a:t>
            </a:r>
            <a:r>
              <a:rPr lang="en-US" sz="900" dirty="0" err="1"/>
              <a:t>Abiraterone</a:t>
            </a:r>
            <a:r>
              <a:rPr lang="en-US" sz="900" dirty="0"/>
              <a:t> was given to patients who had previously received </a:t>
            </a:r>
            <a:r>
              <a:rPr lang="en-US" sz="900" dirty="0" err="1"/>
              <a:t>enzalutamide</a:t>
            </a:r>
            <a:r>
              <a:rPr lang="en-US" sz="900" dirty="0"/>
              <a:t> before trial entry and </a:t>
            </a:r>
            <a:r>
              <a:rPr lang="en-US" sz="900" dirty="0" err="1"/>
              <a:t>enzalutamide</a:t>
            </a:r>
            <a:r>
              <a:rPr lang="en-US" sz="900" dirty="0"/>
              <a:t> was given to patients who had previously received </a:t>
            </a:r>
            <a:r>
              <a:rPr lang="en-US" sz="900" dirty="0" err="1"/>
              <a:t>abiraterone</a:t>
            </a:r>
            <a:r>
              <a:rPr lang="en-US" sz="900" dirty="0"/>
              <a:t>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Trial</a:t>
            </a:r>
          </a:p>
        </p:txBody>
      </p:sp>
    </p:spTree>
    <p:extLst>
      <p:ext uri="{BB962C8B-B14F-4D97-AF65-F5344CB8AC3E}">
        <p14:creationId xmlns:p14="http://schemas.microsoft.com/office/powerpoint/2010/main" val="2282630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96" y="1481174"/>
            <a:ext cx="4724400" cy="3672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Trial: Patient Characteristics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1" y="1381539"/>
            <a:ext cx="5908157" cy="3618724"/>
          </a:xfrm>
        </p:spPr>
        <p:txBody>
          <a:bodyPr>
            <a:normAutofit/>
          </a:bodyPr>
          <a:lstStyle/>
          <a:p>
            <a:r>
              <a:rPr lang="en-US" sz="2000" b="1" dirty="0"/>
              <a:t>Median age (range): </a:t>
            </a:r>
            <a:r>
              <a:rPr lang="en-US" sz="2000" dirty="0"/>
              <a:t>~70 years (45-88); </a:t>
            </a:r>
            <a:br>
              <a:rPr lang="en-US" sz="2000" dirty="0"/>
            </a:br>
            <a:r>
              <a:rPr lang="en-US" sz="2000" dirty="0"/>
              <a:t>31% were ≥75 years </a:t>
            </a:r>
          </a:p>
          <a:p>
            <a:r>
              <a:rPr lang="en-US" sz="2000" b="1" dirty="0"/>
              <a:t>ECOG PS: 0-1: </a:t>
            </a:r>
            <a:r>
              <a:rPr lang="en-US" sz="2000" dirty="0"/>
              <a:t>95% and 2: 5%</a:t>
            </a:r>
          </a:p>
          <a:p>
            <a:r>
              <a:rPr lang="en-US" sz="2000" b="1" dirty="0"/>
              <a:t>Speed of progression: </a:t>
            </a:r>
            <a:r>
              <a:rPr lang="en-US" sz="2000" dirty="0"/>
              <a:t>All patients had disease progression within 12 months on </a:t>
            </a:r>
            <a:r>
              <a:rPr lang="en-US" sz="2000" dirty="0" err="1"/>
              <a:t>abiraterone</a:t>
            </a:r>
            <a:r>
              <a:rPr lang="en-US" sz="2000" dirty="0"/>
              <a:t> or </a:t>
            </a:r>
            <a:r>
              <a:rPr lang="en-US" sz="2000" dirty="0" err="1"/>
              <a:t>enzalutamide</a:t>
            </a:r>
            <a:r>
              <a:rPr lang="en-US" sz="2000" dirty="0"/>
              <a:t> either before or after </a:t>
            </a:r>
            <a:r>
              <a:rPr lang="en-US" sz="2000" dirty="0" err="1"/>
              <a:t>docetaxel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(at least 3 cycles) </a:t>
            </a:r>
          </a:p>
        </p:txBody>
      </p:sp>
    </p:spTree>
    <p:extLst>
      <p:ext uri="{BB962C8B-B14F-4D97-AF65-F5344CB8AC3E}">
        <p14:creationId xmlns:p14="http://schemas.microsoft.com/office/powerpoint/2010/main" val="140016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Prostate Cancer Disease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BE8EE240-6BB6-C140-A3D8-498CE2024C3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21101" y="1723902"/>
            <a:ext cx="8588045" cy="3938305"/>
          </a:xfrm>
          <a:prstGeom prst="roundRect">
            <a:avLst>
              <a:gd name="adj" fmla="val 6930"/>
            </a:avLst>
          </a:prstGeom>
          <a:noFill/>
          <a:ln w="25400" cap="rnd">
            <a:solidFill>
              <a:schemeClr val="bg1">
                <a:lumMod val="65000"/>
                <a:alpha val="97000"/>
              </a:schemeClr>
            </a:solidFill>
            <a:prstDash val="dash"/>
            <a:headEnd type="none" w="sm" len="sm"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892163">
              <a:tabLst>
                <a:tab pos="114299" algn="l"/>
                <a:tab pos="1142985" algn="ctr"/>
              </a:tabLst>
              <a:defRPr/>
            </a:pPr>
            <a:endParaRPr lang="en-GB" sz="1600" dirty="0">
              <a:solidFill>
                <a:prstClr val="white"/>
              </a:solidFill>
              <a:latin typeface="Lato" panose="020F0502020204030203" pitchFamily="34" charset="77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6EA40DA-B67D-6349-8A56-A8CA4CE10944}"/>
              </a:ext>
            </a:extLst>
          </p:cNvPr>
          <p:cNvSpPr/>
          <p:nvPr/>
        </p:nvSpPr>
        <p:spPr>
          <a:xfrm>
            <a:off x="511986" y="3093066"/>
            <a:ext cx="1098195" cy="1083913"/>
          </a:xfrm>
          <a:prstGeom prst="roundRect">
            <a:avLst/>
          </a:prstGeom>
          <a:solidFill>
            <a:srgbClr val="56BB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rtlCol="0" anchor="ctr"/>
          <a:lstStyle/>
          <a:p>
            <a:pPr algn="ctr" defTabSz="457206">
              <a:spcBef>
                <a:spcPts val="200"/>
              </a:spcBef>
              <a:defRPr/>
            </a:pPr>
            <a:r>
              <a:rPr lang="en-GB" sz="1200" b="1" kern="0" dirty="0">
                <a:solidFill>
                  <a:prstClr val="white"/>
                </a:solidFill>
                <a:latin typeface="Lato" panose="020F0502020204030203" pitchFamily="34" charset="77"/>
                <a:ea typeface="ＭＳ Ｐゴシック"/>
                <a:cs typeface="Arial" panose="020B0604020202020204" pitchFamily="34" charset="0"/>
              </a:rPr>
              <a:t>Clinically  Localized  Disease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BA32BC-1D9C-6547-A277-2C8CAC987A2D}"/>
              </a:ext>
            </a:extLst>
          </p:cNvPr>
          <p:cNvSpPr/>
          <p:nvPr/>
        </p:nvSpPr>
        <p:spPr>
          <a:xfrm>
            <a:off x="2023032" y="3093066"/>
            <a:ext cx="1100558" cy="1083913"/>
          </a:xfrm>
          <a:prstGeom prst="roundRect">
            <a:avLst/>
          </a:prstGeom>
          <a:solidFill>
            <a:srgbClr val="56BB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rtlCol="0" anchor="ctr"/>
          <a:lstStyle/>
          <a:p>
            <a:pPr algn="ctr" defTabSz="457206">
              <a:spcBef>
                <a:spcPts val="200"/>
              </a:spcBef>
              <a:defRPr/>
            </a:pPr>
            <a:r>
              <a:rPr lang="en-GB" sz="1200" b="1" kern="0" dirty="0">
                <a:solidFill>
                  <a:prstClr val="white"/>
                </a:solidFill>
                <a:latin typeface="Lato" panose="020F0502020204030203" pitchFamily="34" charset="77"/>
                <a:ea typeface="ＭＳ Ｐゴシック"/>
                <a:cs typeface="Arial" panose="020B0604020202020204" pitchFamily="34" charset="0"/>
              </a:rPr>
              <a:t>Rising PSA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B0900F-A722-A34C-8918-AF3C71F9449D}"/>
              </a:ext>
            </a:extLst>
          </p:cNvPr>
          <p:cNvGrpSpPr/>
          <p:nvPr/>
        </p:nvGrpSpPr>
        <p:grpSpPr>
          <a:xfrm>
            <a:off x="5244998" y="2509720"/>
            <a:ext cx="6394180" cy="2329595"/>
            <a:chOff x="5010690" y="2589876"/>
            <a:chExt cx="6628488" cy="2329595"/>
          </a:xfrm>
        </p:grpSpPr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54FDCE44-A4C2-934B-8464-965ED1ECA4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211798" y="2589876"/>
              <a:ext cx="1427380" cy="2329595"/>
            </a:xfrm>
            <a:prstGeom prst="roundRect">
              <a:avLst>
                <a:gd name="adj" fmla="val 6930"/>
              </a:avLst>
            </a:prstGeom>
            <a:solidFill>
              <a:schemeClr val="bg1"/>
            </a:solidFill>
            <a:ln>
              <a:noFill/>
              <a:headEnd type="none" w="sm" len="sm"/>
              <a:tailEnd/>
            </a:ln>
            <a:effectLst>
              <a:outerShdw blurRad="444500" dir="5400000" algn="ctr" rotWithShape="0">
                <a:schemeClr val="bg1">
                  <a:lumMod val="85000"/>
                </a:scheme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92163">
                <a:tabLst>
                  <a:tab pos="114299" algn="l"/>
                  <a:tab pos="1142985" algn="ctr"/>
                </a:tabLst>
                <a:defRPr/>
              </a:pPr>
              <a:endParaRPr lang="en-GB" sz="1600" dirty="0">
                <a:solidFill>
                  <a:prstClr val="white"/>
                </a:solidFill>
                <a:latin typeface="Lato" panose="020F0502020204030203" pitchFamily="34" charset="77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A8CAAB60-3FB5-174C-8039-4FC22649196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48834" y="2589876"/>
              <a:ext cx="1427380" cy="2329595"/>
            </a:xfrm>
            <a:prstGeom prst="roundRect">
              <a:avLst>
                <a:gd name="adj" fmla="val 6930"/>
              </a:avLst>
            </a:prstGeom>
            <a:solidFill>
              <a:schemeClr val="bg1"/>
            </a:solidFill>
            <a:ln>
              <a:noFill/>
              <a:headEnd type="none" w="sm" len="sm"/>
              <a:tailEnd/>
            </a:ln>
            <a:effectLst>
              <a:outerShdw blurRad="444500" dir="5400000" algn="ctr" rotWithShape="0">
                <a:schemeClr val="bg1">
                  <a:lumMod val="85000"/>
                </a:scheme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92163">
                <a:tabLst>
                  <a:tab pos="114299" algn="l"/>
                  <a:tab pos="1142985" algn="ctr"/>
                </a:tabLst>
                <a:defRPr/>
              </a:pPr>
              <a:endParaRPr lang="en-GB" sz="1600" dirty="0">
                <a:solidFill>
                  <a:prstClr val="white"/>
                </a:solidFill>
                <a:latin typeface="Lato" panose="020F0502020204030203" pitchFamily="34" charset="77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C434B3DC-55E9-7246-9C16-618157670A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29762" y="2589876"/>
              <a:ext cx="1427380" cy="2329595"/>
            </a:xfrm>
            <a:prstGeom prst="roundRect">
              <a:avLst>
                <a:gd name="adj" fmla="val 6930"/>
              </a:avLst>
            </a:prstGeom>
            <a:solidFill>
              <a:schemeClr val="bg1"/>
            </a:solidFill>
            <a:ln>
              <a:noFill/>
              <a:headEnd type="none" w="sm" len="sm"/>
              <a:tailEnd/>
            </a:ln>
            <a:effectLst>
              <a:outerShdw blurRad="444500" dir="5400000" algn="ctr" rotWithShape="0">
                <a:schemeClr val="bg1">
                  <a:lumMod val="85000"/>
                </a:scheme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92163">
                <a:tabLst>
                  <a:tab pos="114299" algn="l"/>
                  <a:tab pos="1142985" algn="ctr"/>
                </a:tabLst>
                <a:defRPr/>
              </a:pPr>
              <a:endParaRPr lang="en-GB" sz="1600" dirty="0">
                <a:solidFill>
                  <a:prstClr val="white"/>
                </a:solidFill>
                <a:latin typeface="Lato" panose="020F0502020204030203" pitchFamily="34" charset="77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9E1EA60A-2FF5-6645-80C2-42E7C52BE8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10690" y="2589876"/>
              <a:ext cx="1427380" cy="2329595"/>
            </a:xfrm>
            <a:prstGeom prst="roundRect">
              <a:avLst>
                <a:gd name="adj" fmla="val 6930"/>
              </a:avLst>
            </a:prstGeom>
            <a:solidFill>
              <a:schemeClr val="bg1"/>
            </a:solidFill>
            <a:ln>
              <a:noFill/>
              <a:headEnd type="none" w="sm" len="sm"/>
              <a:tailEnd/>
            </a:ln>
            <a:effectLst>
              <a:outerShdw blurRad="444500" dir="5400000" algn="ctr" rotWithShape="0">
                <a:schemeClr val="bg1">
                  <a:lumMod val="85000"/>
                </a:scheme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92163">
                <a:tabLst>
                  <a:tab pos="114299" algn="l"/>
                  <a:tab pos="1142985" algn="ctr"/>
                </a:tabLst>
                <a:defRPr/>
              </a:pPr>
              <a:endParaRPr lang="en-GB" sz="1600" dirty="0">
                <a:solidFill>
                  <a:prstClr val="white"/>
                </a:solidFill>
                <a:latin typeface="Lato" panose="020F0502020204030203" pitchFamily="34" charset="77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ADB5566-C60D-A143-8AAE-4E044760FE27}"/>
              </a:ext>
            </a:extLst>
          </p:cNvPr>
          <p:cNvSpPr txBox="1">
            <a:spLocks/>
          </p:cNvSpPr>
          <p:nvPr/>
        </p:nvSpPr>
        <p:spPr>
          <a:xfrm>
            <a:off x="5343508" y="3206435"/>
            <a:ext cx="1179904" cy="122877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5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400" dirty="0">
                <a:solidFill>
                  <a:srgbClr val="56BBCD"/>
                </a:solidFill>
                <a:latin typeface="Lato Black" panose="020F0502020204030203" pitchFamily="34" charset="77"/>
              </a:rPr>
              <a:t>Metastatic Disease Treatment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067" b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1st Line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85567B9D-82BF-A94D-9BF7-CF3056B7223C}"/>
              </a:ext>
            </a:extLst>
          </p:cNvPr>
          <p:cNvSpPr/>
          <p:nvPr/>
        </p:nvSpPr>
        <p:spPr>
          <a:xfrm>
            <a:off x="3513431" y="1915319"/>
            <a:ext cx="1203428" cy="1083913"/>
          </a:xfrm>
          <a:prstGeom prst="roundRect">
            <a:avLst/>
          </a:prstGeom>
          <a:solidFill>
            <a:srgbClr val="56BB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rtlCol="0" anchor="ctr"/>
          <a:lstStyle/>
          <a:p>
            <a:pPr algn="ctr" defTabSz="457206">
              <a:spcBef>
                <a:spcPts val="200"/>
              </a:spcBef>
              <a:defRPr/>
            </a:pPr>
            <a:r>
              <a:rPr lang="en-GB" sz="1200" b="1" kern="0" dirty="0">
                <a:solidFill>
                  <a:prstClr val="white"/>
                </a:solidFill>
                <a:latin typeface="Lato" panose="020F0502020204030203" pitchFamily="34" charset="77"/>
                <a:ea typeface="ＭＳ Ｐゴシック"/>
                <a:cs typeface="Arial" panose="020B0604020202020204" pitchFamily="34" charset="0"/>
              </a:rPr>
              <a:t>Clinical  Metastases:  Sensitive to  ADT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6E763299-FF51-634E-BE2A-D822028E6CB5}"/>
              </a:ext>
            </a:extLst>
          </p:cNvPr>
          <p:cNvSpPr/>
          <p:nvPr/>
        </p:nvSpPr>
        <p:spPr>
          <a:xfrm>
            <a:off x="3513431" y="4358596"/>
            <a:ext cx="1203428" cy="1083913"/>
          </a:xfrm>
          <a:prstGeom prst="roundRect">
            <a:avLst/>
          </a:prstGeom>
          <a:solidFill>
            <a:srgbClr val="56BB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rtlCol="0" anchor="ctr"/>
          <a:lstStyle/>
          <a:p>
            <a:pPr algn="ctr" defTabSz="457206">
              <a:spcBef>
                <a:spcPts val="200"/>
              </a:spcBef>
              <a:defRPr/>
            </a:pPr>
            <a:r>
              <a:rPr lang="en-GB" sz="1200" b="1" kern="0" dirty="0">
                <a:solidFill>
                  <a:prstClr val="white"/>
                </a:solidFill>
                <a:latin typeface="Lato" panose="020F0502020204030203" pitchFamily="34" charset="77"/>
                <a:ea typeface="ＭＳ Ｐゴシック"/>
                <a:cs typeface="Arial" panose="020B0604020202020204" pitchFamily="34" charset="0"/>
              </a:rPr>
              <a:t>Non-  Metastatic</a:t>
            </a:r>
          </a:p>
        </p:txBody>
      </p:sp>
      <p:cxnSp>
        <p:nvCxnSpPr>
          <p:cNvPr id="15" name="AutoShape 29">
            <a:extLst>
              <a:ext uri="{FF2B5EF4-FFF2-40B4-BE49-F238E27FC236}">
                <a16:creationId xmlns:a16="http://schemas.microsoft.com/office/drawing/2014/main" id="{DCE40D96-D340-1645-9A86-9D9A9BA8FA82}"/>
              </a:ext>
            </a:extLst>
          </p:cNvPr>
          <p:cNvCxnSpPr>
            <a:cxnSpLocks noChangeShapeType="1"/>
          </p:cNvCxnSpPr>
          <p:nvPr/>
        </p:nvCxnSpPr>
        <p:spPr bwMode="gray">
          <a:xfrm>
            <a:off x="1610181" y="3622696"/>
            <a:ext cx="316073" cy="0"/>
          </a:xfrm>
          <a:prstGeom prst="straightConnector1">
            <a:avLst/>
          </a:prstGeom>
          <a:noFill/>
          <a:ln w="6350">
            <a:solidFill>
              <a:schemeClr val="tx1">
                <a:lumMod val="40000"/>
                <a:lumOff val="60000"/>
              </a:schemeClr>
            </a:solidFill>
            <a:prstDash val="dash"/>
            <a:round/>
            <a:headEnd w="lg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AutoShape 29">
            <a:extLst>
              <a:ext uri="{FF2B5EF4-FFF2-40B4-BE49-F238E27FC236}">
                <a16:creationId xmlns:a16="http://schemas.microsoft.com/office/drawing/2014/main" id="{6722B6E7-A725-844C-A273-88D2ACCED694}"/>
              </a:ext>
            </a:extLst>
          </p:cNvPr>
          <p:cNvCxnSpPr>
            <a:cxnSpLocks noChangeShapeType="1"/>
          </p:cNvCxnSpPr>
          <p:nvPr/>
        </p:nvCxnSpPr>
        <p:spPr bwMode="gray">
          <a:xfrm>
            <a:off x="6621922" y="3622696"/>
            <a:ext cx="234624" cy="0"/>
          </a:xfrm>
          <a:prstGeom prst="straightConnector1">
            <a:avLst/>
          </a:prstGeom>
          <a:noFill/>
          <a:ln w="6350">
            <a:solidFill>
              <a:schemeClr val="tx1">
                <a:lumMod val="40000"/>
                <a:lumOff val="60000"/>
              </a:schemeClr>
            </a:solidFill>
            <a:prstDash val="dash"/>
            <a:round/>
            <a:headEnd w="lg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29">
            <a:extLst>
              <a:ext uri="{FF2B5EF4-FFF2-40B4-BE49-F238E27FC236}">
                <a16:creationId xmlns:a16="http://schemas.microsoft.com/office/drawing/2014/main" id="{2751B7EF-0EAB-4143-8A8E-8B13A313FAD3}"/>
              </a:ext>
            </a:extLst>
          </p:cNvPr>
          <p:cNvCxnSpPr>
            <a:cxnSpLocks noChangeShapeType="1"/>
          </p:cNvCxnSpPr>
          <p:nvPr/>
        </p:nvCxnSpPr>
        <p:spPr bwMode="gray">
          <a:xfrm>
            <a:off x="8282472" y="3622696"/>
            <a:ext cx="234624" cy="0"/>
          </a:xfrm>
          <a:prstGeom prst="straightConnector1">
            <a:avLst/>
          </a:prstGeom>
          <a:noFill/>
          <a:ln w="6350">
            <a:solidFill>
              <a:schemeClr val="tx1">
                <a:lumMod val="40000"/>
                <a:lumOff val="60000"/>
              </a:schemeClr>
            </a:solidFill>
            <a:prstDash val="dash"/>
            <a:round/>
            <a:headEnd w="lg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29">
            <a:extLst>
              <a:ext uri="{FF2B5EF4-FFF2-40B4-BE49-F238E27FC236}">
                <a16:creationId xmlns:a16="http://schemas.microsoft.com/office/drawing/2014/main" id="{9607586F-26DA-3E45-8081-DB5D5FA16E60}"/>
              </a:ext>
            </a:extLst>
          </p:cNvPr>
          <p:cNvCxnSpPr>
            <a:cxnSpLocks noChangeShapeType="1"/>
          </p:cNvCxnSpPr>
          <p:nvPr/>
        </p:nvCxnSpPr>
        <p:spPr bwMode="gray">
          <a:xfrm>
            <a:off x="9950338" y="3622696"/>
            <a:ext cx="234624" cy="0"/>
          </a:xfrm>
          <a:prstGeom prst="straightConnector1">
            <a:avLst/>
          </a:prstGeom>
          <a:noFill/>
          <a:ln w="6350">
            <a:solidFill>
              <a:schemeClr val="tx1">
                <a:lumMod val="40000"/>
                <a:lumOff val="60000"/>
              </a:schemeClr>
            </a:solidFill>
            <a:prstDash val="dash"/>
            <a:round/>
            <a:headEnd w="lg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AutoShape 29">
            <a:extLst>
              <a:ext uri="{FF2B5EF4-FFF2-40B4-BE49-F238E27FC236}">
                <a16:creationId xmlns:a16="http://schemas.microsoft.com/office/drawing/2014/main" id="{535547FC-11CF-B448-A91D-80548C67D4C5}"/>
              </a:ext>
            </a:extLst>
          </p:cNvPr>
          <p:cNvCxnSpPr>
            <a:cxnSpLocks noChangeShapeType="1"/>
          </p:cNvCxnSpPr>
          <p:nvPr/>
        </p:nvCxnSpPr>
        <p:spPr bwMode="gray">
          <a:xfrm flipV="1">
            <a:off x="4785807" y="4279392"/>
            <a:ext cx="320203" cy="382063"/>
          </a:xfrm>
          <a:prstGeom prst="straightConnector1">
            <a:avLst/>
          </a:prstGeom>
          <a:noFill/>
          <a:ln w="6350">
            <a:solidFill>
              <a:schemeClr val="tx1">
                <a:lumMod val="40000"/>
                <a:lumOff val="60000"/>
              </a:schemeClr>
            </a:solidFill>
            <a:prstDash val="dash"/>
            <a:round/>
            <a:headEnd w="lg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29">
            <a:extLst>
              <a:ext uri="{FF2B5EF4-FFF2-40B4-BE49-F238E27FC236}">
                <a16:creationId xmlns:a16="http://schemas.microsoft.com/office/drawing/2014/main" id="{3562AE4D-B632-AD43-B50B-22676E49048B}"/>
              </a:ext>
            </a:extLst>
          </p:cNvPr>
          <p:cNvCxnSpPr>
            <a:cxnSpLocks noChangeShapeType="1"/>
          </p:cNvCxnSpPr>
          <p:nvPr/>
        </p:nvCxnSpPr>
        <p:spPr bwMode="gray">
          <a:xfrm>
            <a:off x="4785807" y="2700752"/>
            <a:ext cx="328846" cy="392314"/>
          </a:xfrm>
          <a:prstGeom prst="straightConnector1">
            <a:avLst/>
          </a:prstGeom>
          <a:noFill/>
          <a:ln w="6350">
            <a:solidFill>
              <a:schemeClr val="tx1">
                <a:lumMod val="40000"/>
                <a:lumOff val="60000"/>
              </a:schemeClr>
            </a:solidFill>
            <a:prstDash val="dash"/>
            <a:round/>
            <a:headEnd w="lg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324C2B5-4514-F84F-929F-B52EB79E6F3F}"/>
              </a:ext>
            </a:extLst>
          </p:cNvPr>
          <p:cNvSpPr txBox="1">
            <a:spLocks/>
          </p:cNvSpPr>
          <p:nvPr/>
        </p:nvSpPr>
        <p:spPr>
          <a:xfrm>
            <a:off x="6989428" y="3206435"/>
            <a:ext cx="1179904" cy="122877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5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400" dirty="0">
                <a:solidFill>
                  <a:srgbClr val="56BBCD"/>
                </a:solidFill>
                <a:latin typeface="Lato Black" panose="020F0502020204030203" pitchFamily="34" charset="77"/>
              </a:rPr>
              <a:t>Metastatic Disease Treatment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067" b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2nd Line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A1493B3-2096-8242-AEF9-C1AFDBD86ACB}"/>
              </a:ext>
            </a:extLst>
          </p:cNvPr>
          <p:cNvSpPr txBox="1">
            <a:spLocks/>
          </p:cNvSpPr>
          <p:nvPr/>
        </p:nvSpPr>
        <p:spPr>
          <a:xfrm>
            <a:off x="8657293" y="3206435"/>
            <a:ext cx="1179904" cy="122877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5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400" dirty="0">
                <a:solidFill>
                  <a:srgbClr val="56BBCD"/>
                </a:solidFill>
                <a:latin typeface="Lato Black" panose="020F0502020204030203" pitchFamily="34" charset="77"/>
              </a:rPr>
              <a:t>Metastatic Disease Treatment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067" b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3rd Line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D7382BB-8A13-9F4E-926A-E4FE4E91E904}"/>
              </a:ext>
            </a:extLst>
          </p:cNvPr>
          <p:cNvSpPr txBox="1">
            <a:spLocks/>
          </p:cNvSpPr>
          <p:nvPr/>
        </p:nvSpPr>
        <p:spPr>
          <a:xfrm>
            <a:off x="10354420" y="3206435"/>
            <a:ext cx="1179904" cy="122877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5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400" dirty="0">
                <a:solidFill>
                  <a:srgbClr val="56BBCD"/>
                </a:solidFill>
                <a:latin typeface="Lato Black" panose="020F0502020204030203" pitchFamily="34" charset="77"/>
              </a:rPr>
              <a:t>Metastatic Disease Treatment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067" b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4th Line</a:t>
            </a:r>
          </a:p>
        </p:txBody>
      </p:sp>
    </p:spTree>
    <p:extLst>
      <p:ext uri="{BB962C8B-B14F-4D97-AF65-F5344CB8AC3E}">
        <p14:creationId xmlns:p14="http://schemas.microsoft.com/office/powerpoint/2010/main" val="321101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D3E12F3-C3EC-5D46-8ED2-D15AEB2A0266}"/>
              </a:ext>
            </a:extLst>
          </p:cNvPr>
          <p:cNvSpPr txBox="1">
            <a:spLocks noChangeAspect="1"/>
          </p:cNvSpPr>
          <p:nvPr/>
        </p:nvSpPr>
        <p:spPr>
          <a:xfrm>
            <a:off x="520861" y="3895666"/>
            <a:ext cx="5856789" cy="41549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46% </a:t>
            </a:r>
            <a:r>
              <a:rPr lang="en-US" sz="1600" b="1" dirty="0">
                <a:solidFill>
                  <a:schemeClr val="tx2"/>
                </a:solidFill>
              </a:rPr>
              <a:t>relative reduction in risk of radiographic progression or death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EDA11F-DF76-9F45-826D-D5ADCD84790C}"/>
              </a:ext>
            </a:extLst>
          </p:cNvPr>
          <p:cNvSpPr txBox="1">
            <a:spLocks noChangeAspect="1"/>
          </p:cNvSpPr>
          <p:nvPr/>
        </p:nvSpPr>
        <p:spPr>
          <a:xfrm>
            <a:off x="6611650" y="3895666"/>
            <a:ext cx="3984262" cy="41549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36% </a:t>
            </a:r>
            <a:r>
              <a:rPr lang="en-US" sz="1600" b="1" dirty="0">
                <a:solidFill>
                  <a:schemeClr val="tx2"/>
                </a:solidFill>
              </a:rPr>
              <a:t>relative reduction in risk of death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B5812B-C4E8-AB49-9353-9DA4FE799C86}"/>
              </a:ext>
            </a:extLst>
          </p:cNvPr>
          <p:cNvSpPr>
            <a:spLocks noChangeAspect="1"/>
          </p:cNvSpPr>
          <p:nvPr/>
        </p:nvSpPr>
        <p:spPr>
          <a:xfrm>
            <a:off x="435994" y="4420986"/>
            <a:ext cx="5856789" cy="1622427"/>
          </a:xfrm>
          <a:prstGeom prst="rect">
            <a:avLst/>
          </a:prstGeom>
        </p:spPr>
        <p:txBody>
          <a:bodyPr wrap="square" tIns="0" rIns="0">
            <a:spAutoFit/>
          </a:bodyPr>
          <a:lstStyle/>
          <a:p>
            <a:pPr>
              <a:lnSpc>
                <a:spcPts val="1700"/>
              </a:lnSpc>
              <a:spcAft>
                <a:spcPts val="400"/>
              </a:spcAft>
            </a:pPr>
            <a:r>
              <a:rPr lang="en-US" sz="1600" dirty="0"/>
              <a:t>All efficacy analyses were performed on the intention-to-treat population, at the cut-off date for 196 </a:t>
            </a:r>
            <a:r>
              <a:rPr lang="en-US" sz="1600" dirty="0" err="1"/>
              <a:t>rPFS</a:t>
            </a:r>
            <a:r>
              <a:rPr lang="en-US" sz="1600" dirty="0"/>
              <a:t> events</a:t>
            </a:r>
          </a:p>
          <a:p>
            <a:pPr>
              <a:lnSpc>
                <a:spcPts val="1700"/>
              </a:lnSpc>
              <a:spcAft>
                <a:spcPts val="400"/>
              </a:spcAft>
            </a:pPr>
            <a:r>
              <a:rPr lang="en-US" sz="1600" dirty="0"/>
              <a:t>After progression, the choice of subsequent anticancer treatment was at the discretion of the investigator. Of 126 patients randomized to an AR-targeted agent, 42 (33.3%) received JEVTANA after progression. Of 129 patients randomized to JEVTANA, 30 (23.3%) received abiraterone or enzalutamide after progression</a:t>
            </a:r>
            <a:endParaRPr lang="en-US" sz="1600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F4529A-9F44-E14F-B129-38A58218B249}"/>
              </a:ext>
            </a:extLst>
          </p:cNvPr>
          <p:cNvSpPr>
            <a:spLocks noChangeAspect="1"/>
          </p:cNvSpPr>
          <p:nvPr/>
        </p:nvSpPr>
        <p:spPr>
          <a:xfrm>
            <a:off x="6655979" y="4392148"/>
            <a:ext cx="5238872" cy="680797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117475" indent="-117475">
              <a:lnSpc>
                <a:spcPts val="16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At the cutoff date, 153 deaths were noted, with 70 deaths (54.3%) occurring in the JEVTANA 25 mg/m</a:t>
            </a:r>
            <a:r>
              <a:rPr lang="en-US" sz="1600" baseline="30000" dirty="0"/>
              <a:t>2</a:t>
            </a:r>
            <a:r>
              <a:rPr lang="en-US" sz="1600" dirty="0"/>
              <a:t> group and 83 (65.9%) in the abiraterone or enzalutamide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B2069E-1DCF-F04C-8721-76DED5D553E7}"/>
              </a:ext>
            </a:extLst>
          </p:cNvPr>
          <p:cNvSpPr/>
          <p:nvPr/>
        </p:nvSpPr>
        <p:spPr>
          <a:xfrm>
            <a:off x="301752" y="6501384"/>
            <a:ext cx="1198206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 b="1" dirty="0">
                <a:cs typeface="Calibri"/>
              </a:rPr>
              <a:t>Reference: </a:t>
            </a:r>
            <a:r>
              <a:rPr lang="en-US" sz="800" dirty="0"/>
              <a:t>de Wit R, de Bono J, Sternberg CN, et al; for the CARD Investigators. Cabazitaxel versus abiraterone or enzalutamide in metastatic prostate cancer. </a:t>
            </a:r>
            <a:r>
              <a:rPr lang="en-US" sz="800" i="1" dirty="0"/>
              <a:t>N </a:t>
            </a:r>
            <a:r>
              <a:rPr lang="en-US" sz="800" i="1" dirty="0" err="1"/>
              <a:t>Engl</a:t>
            </a:r>
            <a:r>
              <a:rPr lang="en-US" sz="800" i="1" dirty="0"/>
              <a:t> J Med</a:t>
            </a:r>
            <a:r>
              <a:rPr lang="en-US" sz="800" dirty="0"/>
              <a:t>. 2019. </a:t>
            </a:r>
            <a:r>
              <a:rPr lang="en-US" sz="800" dirty="0" err="1"/>
              <a:t>doi</a:t>
            </a:r>
            <a:r>
              <a:rPr lang="en-US" sz="800" dirty="0"/>
              <a:t>: 10.1056/NEJMoa1911206. [</a:t>
            </a:r>
            <a:r>
              <a:rPr lang="en-US" sz="800" dirty="0" err="1"/>
              <a:t>Epub</a:t>
            </a:r>
            <a:r>
              <a:rPr lang="en-US" sz="800" dirty="0"/>
              <a:t> ahead of print].</a:t>
            </a:r>
            <a:endParaRPr lang="en-US" sz="800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Trial: </a:t>
            </a:r>
            <a:r>
              <a:rPr lang="en-US" sz="3600" spc="-10" dirty="0"/>
              <a:t>JEVTANA (cabazitaxel)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5" y="1306031"/>
            <a:ext cx="4361522" cy="2533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70" y="1303964"/>
            <a:ext cx="4365844" cy="25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2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Trial: Safety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58913"/>
              </p:ext>
            </p:extLst>
          </p:nvPr>
        </p:nvGraphicFramePr>
        <p:xfrm>
          <a:off x="549294" y="1924787"/>
          <a:ext cx="8513682" cy="400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8391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JEVTANA 25 mg/m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+ prednisone (n=126)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abiraterone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enzalutamide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(n=124)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300" b="1" cap="all" baseline="0" dirty="0">
                          <a:solidFill>
                            <a:schemeClr val="tx2"/>
                          </a:solidFill>
                        </a:rPr>
                        <a:t>Adverse event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b="1" dirty="0" err="1">
                          <a:solidFill>
                            <a:schemeClr val="bg1"/>
                          </a:solidFill>
                          <a:cs typeface="Calibri" charset="0"/>
                        </a:rPr>
                        <a:t>All</a:t>
                      </a:r>
                      <a:r>
                        <a:rPr lang="mr-IN" sz="1300" b="1" dirty="0">
                          <a:solidFill>
                            <a:schemeClr val="bg1"/>
                          </a:solidFill>
                          <a:cs typeface="Calibri" charset="0"/>
                        </a:rPr>
                        <a:t> </a:t>
                      </a:r>
                      <a:r>
                        <a:rPr lang="mr-IN" sz="1300" b="1" dirty="0" err="1">
                          <a:solidFill>
                            <a:schemeClr val="bg1"/>
                          </a:solidFill>
                          <a:cs typeface="Calibri" charset="0"/>
                        </a:rPr>
                        <a:t>grades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b="1" dirty="0" err="1">
                          <a:solidFill>
                            <a:schemeClr val="bg1"/>
                          </a:solidFill>
                          <a:cs typeface="Calibri" charset="0"/>
                        </a:rPr>
                        <a:t>Grade</a:t>
                      </a:r>
                      <a:r>
                        <a:rPr lang="mr-IN" sz="1300" b="1" dirty="0">
                          <a:solidFill>
                            <a:schemeClr val="bg1"/>
                          </a:solidFill>
                          <a:cs typeface="Calibri" charset="0"/>
                        </a:rPr>
                        <a:t> ≥3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b="1" dirty="0" err="1">
                          <a:solidFill>
                            <a:schemeClr val="bg1"/>
                          </a:solidFill>
                          <a:cs typeface="Calibri" charset="0"/>
                        </a:rPr>
                        <a:t>All</a:t>
                      </a:r>
                      <a:r>
                        <a:rPr lang="mr-IN" sz="1300" b="1" dirty="0">
                          <a:solidFill>
                            <a:schemeClr val="bg1"/>
                          </a:solidFill>
                          <a:cs typeface="Calibri" charset="0"/>
                        </a:rPr>
                        <a:t> </a:t>
                      </a:r>
                      <a:r>
                        <a:rPr lang="mr-IN" sz="1300" b="1" dirty="0" err="1">
                          <a:solidFill>
                            <a:schemeClr val="bg1"/>
                          </a:solidFill>
                          <a:cs typeface="Calibri" charset="0"/>
                        </a:rPr>
                        <a:t>grades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b="1" dirty="0">
                          <a:solidFill>
                            <a:schemeClr val="bg1"/>
                          </a:solidFill>
                          <a:cs typeface="Calibri" charset="0"/>
                        </a:rPr>
                        <a:t> </a:t>
                      </a:r>
                      <a:r>
                        <a:rPr lang="mr-IN" sz="1300" b="1" dirty="0" err="1">
                          <a:solidFill>
                            <a:schemeClr val="bg1"/>
                          </a:solidFill>
                          <a:cs typeface="Calibri" charset="0"/>
                        </a:rPr>
                        <a:t>Grade</a:t>
                      </a:r>
                      <a:r>
                        <a:rPr lang="mr-IN" sz="1300" b="1" dirty="0">
                          <a:solidFill>
                            <a:schemeClr val="bg1"/>
                          </a:solidFill>
                          <a:cs typeface="Calibri" charset="0"/>
                        </a:rPr>
                        <a:t> ≥3</a:t>
                      </a:r>
                      <a:endParaRPr lang="en-US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Asthenia/fatigue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67 (53.2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5 (4.0)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45 (36.3)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3 (2.4)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Diarrhea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50 (39.7)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4 (3.2)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8 (6.5)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Infection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40 (31.7)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10 (7.9)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25 (20.2)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9 (7.3)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Musculoskeletal pain/discomfort* 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34 (27.0)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2 (1.6)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49 (39.5)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7 (5.6)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Nausea/vomiting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33 (26.2)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29 (23.4)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2 (1.6)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Peripheral neuropathy 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25 (19.8)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4 (3.2)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4 (3.2)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Constipation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19 (15.1)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13 (10.5)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Hematuria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19 (15.1)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 (0.8)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7 (5.6)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2 (1.6)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Decreased appetite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17 (13.5)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 (0.8)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19 (15.3)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3 (2.4)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300" b="1" dirty="0" err="1">
                          <a:solidFill>
                            <a:schemeClr val="tx1"/>
                          </a:solidFill>
                        </a:rPr>
                        <a:t>Dysgeusia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14 (11.1)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5 (4.0)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Renal disorder</a:t>
                      </a:r>
                      <a:r>
                        <a:rPr lang="en-US" sz="1300" dirty="0"/>
                        <a:t>†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 	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8 (6.3)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4 (3.2)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14 (11.3)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10 (8.1)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Cardiac disorder 	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8 (6.3)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 (0.8)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10 (8.1)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6 (4.8)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Arthralgia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8 (6.3)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16 (12.9)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 (0.8)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Spinal cord or nerve root disorder</a:t>
                      </a:r>
                      <a:r>
                        <a:rPr lang="en-US" sz="1300" b="1" baseline="30000" dirty="0">
                          <a:solidFill>
                            <a:schemeClr val="tx1"/>
                          </a:solidFill>
                        </a:rPr>
                        <a:t>‡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6 (4.8)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3 (2.4)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9 (7.3)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5 (4.0)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Psychiatric disorder</a:t>
                      </a:r>
                      <a:r>
                        <a:rPr lang="en-US" sz="1300" b="1" baseline="30000" dirty="0">
                          <a:solidFill>
                            <a:schemeClr val="tx1"/>
                          </a:solidFill>
                        </a:rPr>
                        <a:t>§ 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5 (4.0)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15 (12.1)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Febrile neutropenia 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4 (3.2)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4 (3.2)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mr-IN" sz="1300" dirty="0">
                          <a:solidFill>
                            <a:schemeClr val="tx1"/>
                          </a:solidFill>
                          <a:cs typeface="Calibri" charset="0"/>
                        </a:rPr>
                        <a:t>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29600" y="603504"/>
            <a:ext cx="11079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77206" y="1327419"/>
            <a:ext cx="10530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AE of Any Grade Reported in ≥10% and/or Grade ≥3 Reported in ≥3% of Patients in Either Treatment Arm 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(Safety Population), No. (%)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81D035-9D41-614A-BFCD-1AA00817C993}"/>
              </a:ext>
            </a:extLst>
          </p:cNvPr>
          <p:cNvSpPr/>
          <p:nvPr/>
        </p:nvSpPr>
        <p:spPr>
          <a:xfrm>
            <a:off x="301752" y="6501384"/>
            <a:ext cx="1198206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 b="1" dirty="0">
                <a:cs typeface="Calibri"/>
              </a:rPr>
              <a:t>Reference: </a:t>
            </a:r>
            <a:r>
              <a:rPr lang="en-US" sz="800" dirty="0"/>
              <a:t>de Wit R, de Bono J, Sternberg CN, et al; for the CARD Investigators. Cabazitaxel versus abiraterone or enzalutamide in metastatic prostate cancer. </a:t>
            </a:r>
            <a:r>
              <a:rPr lang="en-US" sz="800" i="1" dirty="0"/>
              <a:t>N </a:t>
            </a:r>
            <a:r>
              <a:rPr lang="en-US" sz="800" i="1" dirty="0" err="1"/>
              <a:t>Engl</a:t>
            </a:r>
            <a:r>
              <a:rPr lang="en-US" sz="800" i="1" dirty="0"/>
              <a:t> J Med. </a:t>
            </a:r>
            <a:r>
              <a:rPr lang="en-US" sz="800" dirty="0"/>
              <a:t>2019. </a:t>
            </a:r>
            <a:r>
              <a:rPr lang="en-US" sz="800" dirty="0" err="1"/>
              <a:t>doi</a:t>
            </a:r>
            <a:r>
              <a:rPr lang="en-US" sz="800" dirty="0"/>
              <a:t>: 10.1056/NEJMoa1911206. [</a:t>
            </a:r>
            <a:r>
              <a:rPr lang="en-US" sz="800" dirty="0" err="1"/>
              <a:t>Epub</a:t>
            </a:r>
            <a:r>
              <a:rPr lang="en-US" sz="800" dirty="0"/>
              <a:t> ahead of print].</a:t>
            </a:r>
            <a:endParaRPr lang="en-US" sz="80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9752" y="-50292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	</a:t>
            </a:r>
          </a:p>
          <a:p>
            <a:r>
              <a:rPr lang="en-US" sz="900" dirty="0"/>
              <a:t>	</a:t>
            </a:r>
          </a:p>
          <a:p>
            <a:r>
              <a:rPr lang="en-US" sz="900" dirty="0"/>
              <a:t>	</a:t>
            </a:r>
          </a:p>
          <a:p>
            <a:endParaRPr lang="en-US" sz="9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27AA8D-0169-F244-879C-9DB78615C718}"/>
              </a:ext>
            </a:extLst>
          </p:cNvPr>
          <p:cNvSpPr/>
          <p:nvPr/>
        </p:nvSpPr>
        <p:spPr>
          <a:xfrm>
            <a:off x="9259748" y="3715472"/>
            <a:ext cx="252676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57150">
              <a:spcAft>
                <a:spcPts val="200"/>
              </a:spcAft>
            </a:pPr>
            <a:r>
              <a:rPr lang="en-US" sz="800" dirty="0"/>
              <a:t>* </a:t>
            </a:r>
            <a:r>
              <a:rPr lang="en-US" sz="900" dirty="0"/>
              <a:t>Musculoskeletal pain or discomfort included back pain, flank pain, musculoskeletal discomfort and pain, neck pain, or  pain in extremities.</a:t>
            </a:r>
          </a:p>
          <a:p>
            <a:pPr marL="57150" indent="-57150">
              <a:spcAft>
                <a:spcPts val="200"/>
              </a:spcAft>
            </a:pPr>
            <a:r>
              <a:rPr lang="en-US" sz="900" dirty="0"/>
              <a:t>† Renal disorder included, acute kidney injury, renal failure and impairment, </a:t>
            </a:r>
            <a:r>
              <a:rPr lang="en-US" sz="900" dirty="0" err="1"/>
              <a:t>hydronephrosis</a:t>
            </a:r>
            <a:r>
              <a:rPr lang="en-US" sz="900" dirty="0"/>
              <a:t>, or </a:t>
            </a:r>
            <a:r>
              <a:rPr lang="en-US" sz="900" dirty="0" err="1"/>
              <a:t>pyelocaliectasis</a:t>
            </a:r>
            <a:r>
              <a:rPr lang="en-US" sz="900" dirty="0"/>
              <a:t>.</a:t>
            </a:r>
          </a:p>
          <a:p>
            <a:pPr marL="57150" indent="-57150">
              <a:spcAft>
                <a:spcPts val="200"/>
              </a:spcAft>
            </a:pPr>
            <a:r>
              <a:rPr lang="en-US" sz="900" dirty="0"/>
              <a:t>‡ Spinal cord or nerve-root disorder included sciatica, radiculopathy, or spinal cord compression.</a:t>
            </a:r>
          </a:p>
          <a:p>
            <a:pPr marL="57150" indent="-57150">
              <a:spcAft>
                <a:spcPts val="200"/>
              </a:spcAft>
            </a:pPr>
            <a:r>
              <a:rPr lang="en-US" sz="900" dirty="0"/>
              <a:t>§ Psychiatric disorder included anxiety, depression, confusion, disorientation, or sleep disorder.</a:t>
            </a:r>
          </a:p>
        </p:txBody>
      </p:sp>
    </p:spTree>
    <p:extLst>
      <p:ext uri="{BB962C8B-B14F-4D97-AF65-F5344CB8AC3E}">
        <p14:creationId xmlns:p14="http://schemas.microsoft.com/office/powerpoint/2010/main" val="421856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Trial: Safety (cont’d)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27AA8D-0169-F244-879C-9DB78615C718}"/>
              </a:ext>
            </a:extLst>
          </p:cNvPr>
          <p:cNvSpPr/>
          <p:nvPr/>
        </p:nvSpPr>
        <p:spPr>
          <a:xfrm>
            <a:off x="7335280" y="1917721"/>
            <a:ext cx="43894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G-CSF was mandated every cycle per trial protocol. Per the full Prescribing Information, primary prophylaxis with G-CSF is recommended in patients with high-risk clinical features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Grade ≥3 Occurred at Similar Rates for Both Treatment Groups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81D035-9D41-614A-BFCD-1AA00817C993}"/>
              </a:ext>
            </a:extLst>
          </p:cNvPr>
          <p:cNvSpPr/>
          <p:nvPr/>
        </p:nvSpPr>
        <p:spPr>
          <a:xfrm>
            <a:off x="301752" y="6501384"/>
            <a:ext cx="11982063" cy="2154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800" b="1" dirty="0">
                <a:cs typeface="Calibri"/>
              </a:rPr>
              <a:t>Reference: </a:t>
            </a:r>
            <a:r>
              <a:rPr lang="en-US" sz="800" dirty="0"/>
              <a:t>de Wit R, de Bono J, Sternberg CN, et al; for the CARD Investigators. Cabazitaxel versus abiraterone or enzalutamide in metastatic prostate cancer. </a:t>
            </a:r>
            <a:r>
              <a:rPr lang="en-US" sz="800" i="1" dirty="0"/>
              <a:t>N </a:t>
            </a:r>
            <a:r>
              <a:rPr lang="en-US" sz="800" i="1" dirty="0" err="1"/>
              <a:t>Engl</a:t>
            </a:r>
            <a:r>
              <a:rPr lang="en-US" sz="800" i="1" dirty="0"/>
              <a:t> J Med. </a:t>
            </a:r>
            <a:r>
              <a:rPr lang="en-US" sz="800" dirty="0"/>
              <a:t>2019. </a:t>
            </a:r>
            <a:r>
              <a:rPr lang="en-US" sz="800" dirty="0" err="1"/>
              <a:t>doi</a:t>
            </a:r>
            <a:r>
              <a:rPr lang="en-US" sz="800" dirty="0"/>
              <a:t>: 10.1056/NEJMoa1911206. [</a:t>
            </a:r>
            <a:r>
              <a:rPr lang="en-US" sz="800" dirty="0" err="1"/>
              <a:t>Epub</a:t>
            </a:r>
            <a:r>
              <a:rPr lang="en-US" sz="800" dirty="0"/>
              <a:t> ahead of print].</a:t>
            </a:r>
            <a:endParaRPr lang="en-US" sz="800" dirty="0">
              <a:effectLst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26143"/>
              </p:ext>
            </p:extLst>
          </p:nvPr>
        </p:nvGraphicFramePr>
        <p:xfrm>
          <a:off x="548640" y="1855973"/>
          <a:ext cx="618782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Deaths,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n (%)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CBZ (n=129)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ARTA (n=126)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+mn-lt"/>
                        </a:rPr>
                        <a:t>Deaths during the on-study period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baseline="0" dirty="0">
                          <a:latin typeface="+mn-lt"/>
                          <a:cs typeface="Calibri" charset="0"/>
                        </a:rPr>
                        <a:t>70 (54.3)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baseline="0" dirty="0">
                          <a:latin typeface="+mn-lt"/>
                          <a:cs typeface="Calibri" charset="0"/>
                        </a:rPr>
                        <a:t>83 (65.9)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+mn-lt"/>
                        </a:rPr>
                        <a:t>AE leading to death (fatal outcome)**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baseline="0" dirty="0">
                          <a:latin typeface="+mn-lt"/>
                          <a:cs typeface="Calibri" charset="0"/>
                        </a:rPr>
                        <a:t>7 (5.6)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baseline="0" dirty="0">
                          <a:latin typeface="+mn-lt"/>
                          <a:cs typeface="Calibri" charset="0"/>
                        </a:rPr>
                        <a:t>14 (11.3)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7206" y="1454742"/>
            <a:ext cx="503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Deaths (intention-to-treat Population), No, (%)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709" y="3190944"/>
            <a:ext cx="603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AEs </a:t>
            </a:r>
            <a:r>
              <a:rPr lang="en-US" dirty="0"/>
              <a:t> </a:t>
            </a:r>
            <a:r>
              <a:rPr lang="en-US" sz="1600" b="1" dirty="0">
                <a:solidFill>
                  <a:schemeClr val="tx2"/>
                </a:solidFill>
              </a:rPr>
              <a:t>(Safety Population), n (%)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029821"/>
              </p:ext>
            </p:extLst>
          </p:nvPr>
        </p:nvGraphicFramePr>
        <p:xfrm>
          <a:off x="548640" y="3615325"/>
          <a:ext cx="618782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n (%)</a:t>
                      </a:r>
                    </a:p>
                  </a:txBody>
                  <a:tcPr marL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CBZ (n=129)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ARTA (n=126)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+mn-lt"/>
                        </a:rPr>
                        <a:t>Any AE 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aseline="0" dirty="0">
                          <a:latin typeface="+mn-lt"/>
                        </a:rPr>
                        <a:t>124 (98.4) 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baseline="0" dirty="0">
                          <a:latin typeface="+mn-lt"/>
                          <a:cs typeface="Calibri" charset="0"/>
                        </a:rPr>
                        <a:t>117 (94.4)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+mn-lt"/>
                        </a:rPr>
                        <a:t>Grade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≥ </a:t>
                      </a:r>
                      <a:r>
                        <a:rPr lang="en-US" sz="1400" baseline="0" dirty="0">
                          <a:latin typeface="+mn-lt"/>
                        </a:rPr>
                        <a:t>3 AE 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aseline="0" dirty="0">
                          <a:latin typeface="+mn-lt"/>
                        </a:rPr>
                        <a:t>71 (56.3) 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baseline="0" dirty="0">
                          <a:latin typeface="+mn-lt"/>
                          <a:cs typeface="Calibri" charset="0"/>
                        </a:rPr>
                        <a:t>65 (52.4)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+mn-lt"/>
                        </a:rPr>
                        <a:t>Serious AE 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aseline="0" dirty="0">
                          <a:latin typeface="+mn-lt"/>
                        </a:rPr>
                        <a:t>49 (38.9) 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baseline="0" dirty="0">
                          <a:latin typeface="+mn-lt"/>
                          <a:cs typeface="Calibri" charset="0"/>
                        </a:rPr>
                        <a:t>48 (38.7)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+mn-lt"/>
                        </a:rPr>
                        <a:t>AE leading to permanent treatment discontinuation 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aseline="0" dirty="0">
                          <a:latin typeface="+mn-lt"/>
                        </a:rPr>
                        <a:t>25 (19.8) 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baseline="0" dirty="0">
                          <a:latin typeface="+mn-lt"/>
                          <a:cs typeface="Calibri" charset="0"/>
                        </a:rPr>
                        <a:t>11 (8.9)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+mn-lt"/>
                        </a:rPr>
                        <a:t>AE leading to death (fatal outcome)**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baseline="0" dirty="0">
                          <a:latin typeface="+mn-lt"/>
                          <a:cs typeface="Calibri" charset="0"/>
                        </a:rPr>
                        <a:t>7 (5.6) 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AE44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1400" baseline="0" dirty="0">
                          <a:latin typeface="+mn-lt"/>
                          <a:cs typeface="Calibri" charset="0"/>
                        </a:rPr>
                        <a:t>14 (11.3)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227AA8D-0169-F244-879C-9DB78615C718}"/>
              </a:ext>
            </a:extLst>
          </p:cNvPr>
          <p:cNvSpPr/>
          <p:nvPr/>
        </p:nvSpPr>
        <p:spPr>
          <a:xfrm>
            <a:off x="7095281" y="4421528"/>
            <a:ext cx="4691231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57150">
              <a:spcAft>
                <a:spcPts val="200"/>
              </a:spcAft>
            </a:pPr>
            <a:r>
              <a:rPr lang="en-US" sz="800" dirty="0"/>
              <a:t>* </a:t>
            </a:r>
            <a:r>
              <a:rPr lang="en-US" sz="900" dirty="0"/>
              <a:t>Musculoskeletal pain or discomfort included back pain, flank pain, musculoskeletal discomfort and pain, neck pain, or  pain in extremities.</a:t>
            </a:r>
          </a:p>
          <a:p>
            <a:pPr marL="57150" indent="-57150">
              <a:spcAft>
                <a:spcPts val="200"/>
              </a:spcAft>
            </a:pPr>
            <a:r>
              <a:rPr lang="en-US" sz="900" dirty="0"/>
              <a:t>† Renal disorder included, acute kidney injury, renal failure and impairment, </a:t>
            </a:r>
            <a:r>
              <a:rPr lang="en-US" sz="900" dirty="0" err="1"/>
              <a:t>hydronephrosis</a:t>
            </a:r>
            <a:r>
              <a:rPr lang="en-US" sz="900" dirty="0"/>
              <a:t>, or </a:t>
            </a:r>
            <a:r>
              <a:rPr lang="en-US" sz="900" dirty="0" err="1"/>
              <a:t>pyelocaliectasis</a:t>
            </a:r>
            <a:r>
              <a:rPr lang="en-US" sz="900" dirty="0"/>
              <a:t>.</a:t>
            </a:r>
          </a:p>
          <a:p>
            <a:pPr marL="57150" indent="-57150">
              <a:spcAft>
                <a:spcPts val="200"/>
              </a:spcAft>
            </a:pPr>
            <a:r>
              <a:rPr lang="en-US" sz="900" dirty="0"/>
              <a:t>‡ Spinal cord or nerve-root disorder included sciatica, radiculopathy, or spinal cord compression.</a:t>
            </a:r>
          </a:p>
          <a:p>
            <a:pPr marL="57150" indent="-57150">
              <a:spcAft>
                <a:spcPts val="200"/>
              </a:spcAft>
            </a:pPr>
            <a:r>
              <a:rPr lang="en-US" sz="900" dirty="0"/>
              <a:t>§ Psychiatric disorder included anxiety, depression, confusion, disorientation, or sleep disorder.</a:t>
            </a:r>
          </a:p>
          <a:p>
            <a:pPr marL="114300" indent="-114300">
              <a:spcAft>
                <a:spcPts val="200"/>
              </a:spcAft>
            </a:pPr>
            <a:r>
              <a:rPr lang="en-US" sz="900" dirty="0"/>
              <a:t>** Adverse events leading to death were assessed during the period from randomization to 30 days after the last treatment administration.</a:t>
            </a:r>
            <a:endParaRPr lang="en-US" sz="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7856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2970B4"/>
                </a:solidFill>
              </a:rPr>
              <a:t>59 y/o old man found to have elevated PSA of </a:t>
            </a:r>
            <a:br>
              <a:rPr lang="en-US" sz="2400" b="1" dirty="0">
                <a:solidFill>
                  <a:srgbClr val="2970B4"/>
                </a:solidFill>
              </a:rPr>
            </a:br>
            <a:r>
              <a:rPr lang="en-US" sz="2400" b="1" dirty="0">
                <a:solidFill>
                  <a:srgbClr val="2970B4"/>
                </a:solidFill>
              </a:rPr>
              <a:t>23.4 ng/ml on routine screening</a:t>
            </a:r>
          </a:p>
          <a:p>
            <a:r>
              <a:rPr lang="en-US" dirty="0"/>
              <a:t>DRE – enlarged hard prostate</a:t>
            </a:r>
          </a:p>
          <a:p>
            <a:r>
              <a:rPr lang="en-US" dirty="0"/>
              <a:t>Transrectal Biopsy – 6/12 cores positive (all on left) Gleason 4+4</a:t>
            </a:r>
          </a:p>
          <a:p>
            <a:r>
              <a:rPr lang="en-US" dirty="0"/>
              <a:t>CT A/P; Bone scan – no evidence of metastases</a:t>
            </a:r>
          </a:p>
          <a:p>
            <a:r>
              <a:rPr lang="en-US" dirty="0"/>
              <a:t>Initial Treatment </a:t>
            </a:r>
          </a:p>
          <a:p>
            <a:pPr lvl="1"/>
            <a:r>
              <a:rPr lang="en-US" dirty="0"/>
              <a:t>Robotic-Assisted Laparoscopic Prostatectomy and Lymph Node </a:t>
            </a:r>
          </a:p>
          <a:p>
            <a:pPr marL="239712" lvl="1" indent="0">
              <a:buNone/>
            </a:pPr>
            <a:r>
              <a:rPr lang="en-US" dirty="0"/>
              <a:t>     Dissection (RALP +LND)  revealing pT3b N0 Mx Gleason 4+5</a:t>
            </a:r>
          </a:p>
          <a:p>
            <a:r>
              <a:rPr lang="en-US" dirty="0"/>
              <a:t>3 Month post surgery follow up</a:t>
            </a:r>
          </a:p>
          <a:p>
            <a:pPr lvl="0"/>
            <a:r>
              <a:rPr lang="en-US" dirty="0"/>
              <a:t>PSA: 132.3 ng/ml</a:t>
            </a:r>
          </a:p>
          <a:p>
            <a:pPr lvl="0"/>
            <a:r>
              <a:rPr lang="en-US" dirty="0"/>
              <a:t>CT: Evidence of retroperitoneal </a:t>
            </a:r>
            <a:r>
              <a:rPr lang="en-US" dirty="0" err="1"/>
              <a:t>adenopathy</a:t>
            </a:r>
            <a:r>
              <a:rPr lang="en-US" dirty="0"/>
              <a:t> 2.4 x 1.9 cm</a:t>
            </a:r>
          </a:p>
          <a:p>
            <a:pPr lvl="0"/>
            <a:r>
              <a:rPr lang="en-US" dirty="0"/>
              <a:t>Bone scan: Negative for metastasis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B5C4-788F-43C2-9DC1-4BBC5485F56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77D35-2E12-4A0B-8874-5BC2B6AFD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36" t="19888" r="37937" b="10781"/>
          <a:stretch/>
        </p:blipFill>
        <p:spPr>
          <a:xfrm>
            <a:off x="9838477" y="1427909"/>
            <a:ext cx="1275808" cy="427924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664862" y="1134319"/>
            <a:ext cx="0" cy="4664597"/>
          </a:xfrm>
          <a:prstGeom prst="line">
            <a:avLst/>
          </a:prstGeom>
          <a:ln w="19050">
            <a:solidFill>
              <a:schemeClr val="tx2">
                <a:lumMod val="90000"/>
                <a:lumOff val="1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C77D35-2E12-4A0B-8874-5BC2B6AFD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18" t="19888" r="50456" b="10781"/>
          <a:stretch/>
        </p:blipFill>
        <p:spPr>
          <a:xfrm>
            <a:off x="8218874" y="1439484"/>
            <a:ext cx="1242779" cy="427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34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Leuprolide and bicalutamide treatment initiated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1600"/>
              </a:spcBef>
            </a:pPr>
            <a:r>
              <a:rPr lang="en-US" dirty="0"/>
              <a:t>12 months after initiating therapy, PSA 0.83 ng/ml (nadir)</a:t>
            </a:r>
          </a:p>
          <a:p>
            <a:pPr>
              <a:spcBef>
                <a:spcPts val="1600"/>
              </a:spcBef>
            </a:pPr>
            <a:r>
              <a:rPr lang="en-US" dirty="0"/>
              <a:t>3 months later patient progresses to </a:t>
            </a:r>
            <a:r>
              <a:rPr lang="en-US" dirty="0" err="1"/>
              <a:t>mCRPC</a:t>
            </a:r>
            <a:endParaRPr lang="en-US" dirty="0"/>
          </a:p>
          <a:p>
            <a:pPr lvl="1"/>
            <a:r>
              <a:rPr lang="en-US" dirty="0"/>
              <a:t>PSA  3.14 ng/ml </a:t>
            </a:r>
          </a:p>
          <a:p>
            <a:pPr lvl="1"/>
            <a:r>
              <a:rPr lang="en-US" dirty="0"/>
              <a:t>CT A/P increased RP nodes</a:t>
            </a:r>
          </a:p>
          <a:p>
            <a:pPr lvl="1"/>
            <a:r>
              <a:rPr lang="en-US" dirty="0"/>
              <a:t>Bone Scan reveals new osseous </a:t>
            </a:r>
            <a:r>
              <a:rPr lang="en-US" dirty="0" err="1" smtClean="0"/>
              <a:t>mets</a:t>
            </a:r>
            <a:endParaRPr lang="en-US" dirty="0" smtClean="0"/>
          </a:p>
          <a:p>
            <a:r>
              <a:rPr lang="en-US" dirty="0" smtClean="0"/>
              <a:t>Tumor profiling reveals TP53 mutation, TMPRSS2-ERG translocation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B5C4-788F-43C2-9DC1-4BBC5485F56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7726" y="5829043"/>
            <a:ext cx="11421038" cy="467260"/>
          </a:xfrm>
          <a:prstGeom prst="rect">
            <a:avLst/>
          </a:prstGeom>
          <a:solidFill>
            <a:srgbClr val="2970B4"/>
          </a:solidFill>
          <a:ln>
            <a:noFill/>
          </a:ln>
        </p:spPr>
        <p:txBody>
          <a:bodyPr vert="horz" lIns="182880" tIns="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chemeClr val="bg1"/>
                </a:solidFill>
              </a:rPr>
              <a:t>Patient progresses to metastatic castration-resistant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3084819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2970B4"/>
                </a:solidFill>
              </a:rPr>
              <a:t>Enzalutamide</a:t>
            </a:r>
            <a:r>
              <a:rPr lang="en-US" sz="2400" b="1" dirty="0">
                <a:solidFill>
                  <a:srgbClr val="2970B4"/>
                </a:solidFill>
              </a:rPr>
              <a:t> in men with chemotherapy-naïve metastatic castration-resistant prostate cancer</a:t>
            </a:r>
            <a:br>
              <a:rPr lang="en-US" sz="2400" b="1" dirty="0">
                <a:solidFill>
                  <a:srgbClr val="2970B4"/>
                </a:solidFill>
              </a:rPr>
            </a:br>
            <a:endParaRPr lang="en-US" sz="2400" b="1" dirty="0">
              <a:solidFill>
                <a:srgbClr val="2970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PREVAIL Trial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B5C4-788F-43C2-9DC1-4BBC5485F560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872220" y="2327796"/>
            <a:ext cx="10326511" cy="3100769"/>
            <a:chOff x="872220" y="2327796"/>
            <a:chExt cx="10326511" cy="3100769"/>
          </a:xfrm>
        </p:grpSpPr>
        <p:grpSp>
          <p:nvGrpSpPr>
            <p:cNvPr id="15" name="Group 14"/>
            <p:cNvGrpSpPr/>
            <p:nvPr/>
          </p:nvGrpSpPr>
          <p:grpSpPr>
            <a:xfrm>
              <a:off x="872220" y="2327796"/>
              <a:ext cx="4706221" cy="3086423"/>
              <a:chOff x="844953" y="2118167"/>
              <a:chExt cx="4409954" cy="290524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844953" y="2118167"/>
                <a:ext cx="4409954" cy="29052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949124" y="2281675"/>
                <a:ext cx="4179606" cy="2616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en-US" sz="1700" b="1" dirty="0">
                    <a:solidFill>
                      <a:schemeClr val="tx2"/>
                    </a:solidFill>
                  </a:rPr>
                  <a:t>Patient Population</a:t>
                </a:r>
              </a:p>
              <a:p>
                <a:pPr marL="173038" indent="-173038">
                  <a:spcAft>
                    <a:spcPts val="400"/>
                  </a:spcAft>
                  <a:buFont typeface="Arial" charset="0"/>
                  <a:buChar char="•"/>
                </a:pPr>
                <a:r>
                  <a:rPr lang="en-US" sz="1700" dirty="0"/>
                  <a:t>1717 men with metastatic prostate cancer </a:t>
                </a:r>
                <a:br>
                  <a:rPr lang="en-US" sz="1700" dirty="0"/>
                </a:br>
                <a:r>
                  <a:rPr lang="en-US" sz="1700" dirty="0"/>
                  <a:t>progressing despite ADT</a:t>
                </a:r>
              </a:p>
              <a:p>
                <a:pPr marL="173038" indent="-173038">
                  <a:spcAft>
                    <a:spcPts val="400"/>
                  </a:spcAft>
                  <a:buFont typeface="Arial" charset="0"/>
                  <a:buChar char="•"/>
                </a:pPr>
                <a:r>
                  <a:rPr lang="en-US" sz="1700" dirty="0"/>
                  <a:t>Asymptomatic/mildly symptomatic</a:t>
                </a:r>
              </a:p>
              <a:p>
                <a:pPr marL="173038" indent="-173038">
                  <a:spcAft>
                    <a:spcPts val="400"/>
                  </a:spcAft>
                  <a:buFont typeface="Arial" charset="0"/>
                  <a:buChar char="•"/>
                </a:pPr>
                <a:r>
                  <a:rPr lang="en-US" sz="1700" dirty="0"/>
                  <a:t>Chemotherapy naïve</a:t>
                </a:r>
              </a:p>
              <a:p>
                <a:pPr marL="173038" indent="-173038">
                  <a:spcAft>
                    <a:spcPts val="400"/>
                  </a:spcAft>
                  <a:buFont typeface="Arial" charset="0"/>
                  <a:buChar char="•"/>
                </a:pPr>
                <a:r>
                  <a:rPr lang="en-US" sz="1700" dirty="0"/>
                  <a:t>Steroids allowed, but not required</a:t>
                </a:r>
              </a:p>
              <a:p>
                <a:pPr marL="173038" indent="-173038">
                  <a:spcAft>
                    <a:spcPts val="400"/>
                  </a:spcAft>
                  <a:buFont typeface="Arial" charset="0"/>
                  <a:buChar char="•"/>
                </a:pPr>
                <a:r>
                  <a:rPr lang="en-US" sz="1700" dirty="0"/>
                  <a:t>Prior </a:t>
                </a:r>
                <a:r>
                  <a:rPr lang="en-US" sz="1700" dirty="0" err="1"/>
                  <a:t>antiandrogens</a:t>
                </a:r>
                <a:r>
                  <a:rPr lang="en-US" sz="1700" dirty="0"/>
                  <a:t> allowed, but not required</a:t>
                </a:r>
              </a:p>
              <a:p>
                <a:pPr marL="173038" indent="-173038">
                  <a:spcAft>
                    <a:spcPts val="400"/>
                  </a:spcAft>
                  <a:buFont typeface="Arial" charset="0"/>
                  <a:buChar char="•"/>
                </a:pPr>
                <a:r>
                  <a:rPr lang="en-US" sz="1700" dirty="0"/>
                  <a:t>Patients with visceral disease </a:t>
                </a:r>
                <a:br>
                  <a:rPr lang="en-US" sz="1700" dirty="0"/>
                </a:br>
                <a:r>
                  <a:rPr lang="en-US" sz="1700" dirty="0"/>
                  <a:t>(liver and/or lung) allowed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434371" y="2327796"/>
              <a:ext cx="1630502" cy="3086423"/>
              <a:chOff x="7464706" y="2118167"/>
              <a:chExt cx="1527858" cy="290524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464706" y="2118167"/>
                <a:ext cx="1527858" cy="1539433"/>
                <a:chOff x="7464706" y="2118167"/>
                <a:chExt cx="1527858" cy="1539433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7464706" y="2118167"/>
                  <a:ext cx="1527858" cy="15394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7553428" y="2176037"/>
                  <a:ext cx="1334533" cy="14260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1700" b="1" dirty="0" err="1">
                      <a:solidFill>
                        <a:schemeClr val="tx2"/>
                      </a:solidFill>
                    </a:rPr>
                    <a:t>Enzalutamide</a:t>
                  </a:r>
                  <a:r>
                    <a:rPr lang="en-US" sz="1700" b="1" dirty="0">
                      <a:solidFill>
                        <a:schemeClr val="tx2"/>
                      </a:solidFill>
                    </a:rPr>
                    <a:t/>
                  </a:r>
                  <a:br>
                    <a:rPr lang="en-US" sz="1700" b="1" dirty="0">
                      <a:solidFill>
                        <a:schemeClr val="tx2"/>
                      </a:solidFill>
                    </a:rPr>
                  </a:br>
                  <a:r>
                    <a:rPr lang="en-US" sz="1700" b="1" dirty="0">
                      <a:solidFill>
                        <a:schemeClr val="tx2"/>
                      </a:solidFill>
                    </a:rPr>
                    <a:t>160 mg/day</a:t>
                  </a:r>
                </a:p>
                <a:p>
                  <a:pPr algn="ctr">
                    <a:spcAft>
                      <a:spcPts val="400"/>
                    </a:spcAft>
                  </a:pPr>
                  <a:r>
                    <a:rPr lang="en-US" sz="1700" dirty="0"/>
                    <a:t>(n=872)</a:t>
                  </a:r>
                </a:p>
                <a:p>
                  <a:pPr algn="ctr">
                    <a:spcAft>
                      <a:spcPts val="400"/>
                    </a:spcAft>
                  </a:pPr>
                  <a:r>
                    <a:rPr lang="en-US" sz="1700" dirty="0"/>
                    <a:t>(ADT was</a:t>
                  </a:r>
                  <a:br>
                    <a:rPr lang="en-US" sz="1700" dirty="0"/>
                  </a:br>
                  <a:r>
                    <a:rPr lang="en-US" sz="1700" dirty="0"/>
                    <a:t> maintained)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7464706" y="3750198"/>
                <a:ext cx="1527858" cy="1273215"/>
                <a:chOff x="7464706" y="3923818"/>
                <a:chExt cx="1527858" cy="1273215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7464706" y="3923818"/>
                  <a:ext cx="1527858" cy="127321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7603122" y="3981694"/>
                  <a:ext cx="1235145" cy="1179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US" sz="1700" b="1" dirty="0">
                      <a:solidFill>
                        <a:schemeClr val="tx2"/>
                      </a:solidFill>
                    </a:rPr>
                    <a:t>Placebo*</a:t>
                  </a:r>
                </a:p>
                <a:p>
                  <a:pPr algn="ctr">
                    <a:spcAft>
                      <a:spcPts val="400"/>
                    </a:spcAft>
                  </a:pPr>
                  <a:r>
                    <a:rPr lang="en-US" sz="1700" dirty="0"/>
                    <a:t>(n=845)</a:t>
                  </a:r>
                </a:p>
                <a:p>
                  <a:pPr algn="ctr">
                    <a:spcAft>
                      <a:spcPts val="400"/>
                    </a:spcAft>
                  </a:pPr>
                  <a:r>
                    <a:rPr lang="en-US" sz="1700" dirty="0"/>
                    <a:t>(ADT was</a:t>
                  </a:r>
                  <a:br>
                    <a:rPr lang="en-US" sz="1700" dirty="0"/>
                  </a:br>
                  <a:r>
                    <a:rPr lang="en-US" sz="1700" dirty="0"/>
                    <a:t> maintained)</a:t>
                  </a:r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9777189" y="2327796"/>
              <a:ext cx="1421542" cy="3086423"/>
              <a:chOff x="9073588" y="2118167"/>
              <a:chExt cx="1332053" cy="290524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073588" y="2118167"/>
                <a:ext cx="1332053" cy="29052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201868" y="2980885"/>
                <a:ext cx="1124860" cy="1179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en-US" sz="1700" b="1" dirty="0" err="1">
                    <a:solidFill>
                      <a:schemeClr val="tx2"/>
                    </a:solidFill>
                  </a:rPr>
                  <a:t>Coprimary</a:t>
                </a:r>
                <a:r>
                  <a:rPr lang="en-US" sz="1700" b="1" dirty="0">
                    <a:solidFill>
                      <a:schemeClr val="tx2"/>
                    </a:solidFill>
                  </a:rPr>
                  <a:t> </a:t>
                </a:r>
                <a:br>
                  <a:rPr lang="en-US" sz="1700" b="1" dirty="0">
                    <a:solidFill>
                      <a:schemeClr val="tx2"/>
                    </a:solidFill>
                  </a:rPr>
                </a:br>
                <a:r>
                  <a:rPr lang="en-US" sz="1700" b="1" dirty="0">
                    <a:solidFill>
                      <a:schemeClr val="tx2"/>
                    </a:solidFill>
                  </a:rPr>
                  <a:t>Endpoints</a:t>
                </a:r>
              </a:p>
              <a:p>
                <a:pPr marL="173038" indent="-173038">
                  <a:spcAft>
                    <a:spcPts val="400"/>
                  </a:spcAft>
                  <a:buFont typeface="Arial" charset="0"/>
                  <a:buChar char="•"/>
                </a:pPr>
                <a:r>
                  <a:rPr lang="en-US" sz="1700" dirty="0" err="1"/>
                  <a:t>rPFS</a:t>
                </a:r>
                <a:endParaRPr lang="en-US" sz="1700" dirty="0"/>
              </a:p>
              <a:p>
                <a:pPr marL="173038" indent="-173038">
                  <a:spcAft>
                    <a:spcPts val="400"/>
                  </a:spcAft>
                  <a:buFont typeface="Arial" charset="0"/>
                  <a:buChar char="•"/>
                </a:pPr>
                <a:r>
                  <a:rPr lang="en-US" sz="1700" dirty="0"/>
                  <a:t>OS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290756" y="2342142"/>
              <a:ext cx="431300" cy="3086423"/>
              <a:chOff x="6355466" y="2849301"/>
              <a:chExt cx="404149" cy="290524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355466" y="2849301"/>
                <a:ext cx="404149" cy="29052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5781783" y="4132647"/>
                <a:ext cx="15515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en-US" sz="1700" b="1" dirty="0">
                    <a:solidFill>
                      <a:schemeClr val="tx2"/>
                    </a:solidFill>
                  </a:rPr>
                  <a:t>Randomized 1:1</a:t>
                </a:r>
                <a:endParaRPr lang="en-US" sz="17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1" name="Right Arrow 30"/>
            <p:cNvSpPr/>
            <p:nvPr/>
          </p:nvSpPr>
          <p:spPr>
            <a:xfrm>
              <a:off x="5695531" y="3622439"/>
              <a:ext cx="473664" cy="430378"/>
            </a:xfrm>
            <a:prstGeom prst="rightArrow">
              <a:avLst/>
            </a:prstGeom>
            <a:solidFill>
              <a:srgbClr val="2970B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6853771" y="2962039"/>
              <a:ext cx="473664" cy="430378"/>
            </a:xfrm>
            <a:prstGeom prst="rightArrow">
              <a:avLst/>
            </a:prstGeom>
            <a:solidFill>
              <a:srgbClr val="2970B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6853771" y="4506359"/>
              <a:ext cx="473664" cy="430378"/>
            </a:xfrm>
            <a:prstGeom prst="rightArrow">
              <a:avLst/>
            </a:prstGeom>
            <a:solidFill>
              <a:srgbClr val="2970B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9190571" y="2962039"/>
              <a:ext cx="473664" cy="430378"/>
            </a:xfrm>
            <a:prstGeom prst="rightArrow">
              <a:avLst/>
            </a:prstGeom>
            <a:solidFill>
              <a:srgbClr val="2970B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9190571" y="4506359"/>
              <a:ext cx="473664" cy="430378"/>
            </a:xfrm>
            <a:prstGeom prst="rightArrow">
              <a:avLst/>
            </a:prstGeom>
            <a:solidFill>
              <a:srgbClr val="2970B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76E1136-15B5-1E4C-8722-405FBFB589D6}"/>
              </a:ext>
            </a:extLst>
          </p:cNvPr>
          <p:cNvSpPr/>
          <p:nvPr/>
        </p:nvSpPr>
        <p:spPr>
          <a:xfrm>
            <a:off x="207150" y="6348947"/>
            <a:ext cx="835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Reference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Beer TM, Armstrong AJ,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Rathkopf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DE, et al. Enzalutamide in metastatic prostate cancer before chemotherapy. EUROPEAN UROLOGY 7 1 ( 2 0 1 7 ) 1 5 1 – 1 5 4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64559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3C5FD2-789D-9949-8FA3-97DB8ED19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2006"/>
              </p:ext>
            </p:extLst>
          </p:nvPr>
        </p:nvGraphicFramePr>
        <p:xfrm>
          <a:off x="1160816" y="1170473"/>
          <a:ext cx="10019990" cy="27361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46698">
                  <a:extLst>
                    <a:ext uri="{9D8B030D-6E8A-4147-A177-3AD203B41FA5}">
                      <a16:colId xmlns:a16="http://schemas.microsoft.com/office/drawing/2014/main" val="593345073"/>
                    </a:ext>
                  </a:extLst>
                </a:gridCol>
                <a:gridCol w="3686646">
                  <a:extLst>
                    <a:ext uri="{9D8B030D-6E8A-4147-A177-3AD203B41FA5}">
                      <a16:colId xmlns:a16="http://schemas.microsoft.com/office/drawing/2014/main" val="1923179373"/>
                    </a:ext>
                  </a:extLst>
                </a:gridCol>
                <a:gridCol w="3686646">
                  <a:extLst>
                    <a:ext uri="{9D8B030D-6E8A-4147-A177-3AD203B41FA5}">
                      <a16:colId xmlns:a16="http://schemas.microsoft.com/office/drawing/2014/main" val="2327880690"/>
                    </a:ext>
                  </a:extLst>
                </a:gridCol>
              </a:tblGrid>
              <a:tr h="52535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Enzalutamide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(n=872)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Placebo (n=845)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98091"/>
                  </a:ext>
                </a:extLst>
              </a:tr>
              <a:tr h="634763">
                <a:tc>
                  <a:txBody>
                    <a:bodyPr/>
                    <a:lstStyle/>
                    <a:p>
                      <a:r>
                        <a:rPr lang="en-US" b="1" dirty="0"/>
                        <a:t>Median </a:t>
                      </a:r>
                      <a:r>
                        <a:rPr lang="en-US" b="1" dirty="0" err="1"/>
                        <a:t>rPFS</a:t>
                      </a:r>
                      <a:r>
                        <a:rPr lang="en-US" b="1" dirty="0"/>
                        <a:t> (95% CI), </a:t>
                      </a:r>
                      <a:r>
                        <a:rPr lang="en-US" b="1" dirty="0" err="1"/>
                        <a:t>mo</a:t>
                      </a:r>
                      <a:endParaRPr lang="en-US" b="1" dirty="0"/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20.0  (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18.9–22.1)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 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(4.1–5.6)</a:t>
                      </a:r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75947"/>
                  </a:ext>
                </a:extLst>
              </a:tr>
              <a:tr h="525353">
                <a:tc>
                  <a:txBody>
                    <a:bodyPr/>
                    <a:lstStyle/>
                    <a:p>
                      <a:r>
                        <a:rPr lang="en-US" b="1" dirty="0"/>
                        <a:t>HR (95% CI); </a:t>
                      </a:r>
                      <a:r>
                        <a:rPr lang="en-US" b="1" i="1" dirty="0"/>
                        <a:t>p value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0.32 (0.28 – 0.36); </a:t>
                      </a:r>
                      <a:r>
                        <a:rPr lang="en-US" i="1" dirty="0"/>
                        <a:t>p</a:t>
                      </a:r>
                      <a:r>
                        <a:rPr lang="en-US" dirty="0"/>
                        <a:t> &lt;0.0001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906591"/>
                  </a:ext>
                </a:extLst>
              </a:tr>
              <a:tr h="525353">
                <a:tc>
                  <a:txBody>
                    <a:bodyPr/>
                    <a:lstStyle/>
                    <a:p>
                      <a:r>
                        <a:rPr lang="en-US" b="1" dirty="0"/>
                        <a:t>Median OS (95% CI), </a:t>
                      </a:r>
                      <a:r>
                        <a:rPr lang="en-US" b="1" dirty="0" err="1"/>
                        <a:t>mo</a:t>
                      </a:r>
                      <a:endParaRPr lang="en-US" b="1" dirty="0"/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 (34-38)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 (29-34)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26328"/>
                  </a:ext>
                </a:extLst>
              </a:tr>
              <a:tr h="525353">
                <a:tc>
                  <a:txBody>
                    <a:bodyPr/>
                    <a:lstStyle/>
                    <a:p>
                      <a:r>
                        <a:rPr lang="en-US" b="1" dirty="0"/>
                        <a:t>HR (95% CI); </a:t>
                      </a:r>
                      <a:r>
                        <a:rPr lang="en-US" b="1" i="1" dirty="0"/>
                        <a:t>p</a:t>
                      </a:r>
                      <a:r>
                        <a:rPr lang="en-US" b="1" dirty="0"/>
                        <a:t> value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0.83 (0.75 – 0.93); </a:t>
                      </a:r>
                      <a:r>
                        <a:rPr lang="en-US" i="1" dirty="0"/>
                        <a:t>p</a:t>
                      </a:r>
                      <a:r>
                        <a:rPr lang="en-US" dirty="0"/>
                        <a:t> =0.0008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22749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587C353-686D-EB41-AD3F-30805D23EFA6}"/>
              </a:ext>
            </a:extLst>
          </p:cNvPr>
          <p:cNvSpPr/>
          <p:nvPr/>
        </p:nvSpPr>
        <p:spPr>
          <a:xfrm>
            <a:off x="1573514" y="4419649"/>
            <a:ext cx="9044972" cy="1320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Grade 3 or higher adverse events were reported for 46% of patients in the enzalutamide arm and 37% of patients in the placebo arm. Adverse events that led to treatment discontinuation were comparable between the enzalutamide and placebo arms (6% each). Adverse events that led to death occurred in 5% of patients in the enzalutamide arm and 4% of patients in the placebo arm.</a:t>
            </a:r>
          </a:p>
          <a:p>
            <a:pPr>
              <a:lnSpc>
                <a:spcPts val="1920"/>
              </a:lnSpc>
            </a:pP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PREVAIL Trial: Study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B5C4-788F-43C2-9DC1-4BBC5485F56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52090E-6E53-7546-979F-A10A3C317A15}"/>
              </a:ext>
            </a:extLst>
          </p:cNvPr>
          <p:cNvSpPr/>
          <p:nvPr/>
        </p:nvSpPr>
        <p:spPr>
          <a:xfrm>
            <a:off x="106018" y="6135848"/>
            <a:ext cx="95150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References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Beer TM, Armstrong AJ,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Rathkopf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DE, et al. Enzalutamide in metastatic prostate cancer before chemotherapy. EUROPEAN UROLOGY 7 1 ( 2 0 1 7 ) 1 5 1 – 1 5 4</a:t>
            </a:r>
          </a:p>
          <a:p>
            <a:endParaRPr lang="en-US" sz="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D2D4DA-4D51-4256-9C12-05517EB20327}"/>
              </a:ext>
            </a:extLst>
          </p:cNvPr>
          <p:cNvSpPr/>
          <p:nvPr/>
        </p:nvSpPr>
        <p:spPr>
          <a:xfrm>
            <a:off x="106018" y="6253524"/>
            <a:ext cx="8905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Armstrong AJ, et al. Five-year Survival Prediction and Safety Outcomes with Enzalutamide in Men with Chemotherapy-naïve Metastatic Castration-resistant Prostate Cancer from the PREVAIL Trial. Eur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Urol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(2020) https://doi.org/10.1016/j.eururo.2020.04.061</a:t>
            </a:r>
          </a:p>
        </p:txBody>
      </p:sp>
    </p:spTree>
    <p:extLst>
      <p:ext uri="{BB962C8B-B14F-4D97-AF65-F5344CB8AC3E}">
        <p14:creationId xmlns:p14="http://schemas.microsoft.com/office/powerpoint/2010/main" val="1332726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Enzalutamide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2970B4"/>
                </a:solidFill>
              </a:rPr>
              <a:t>Response to Treatment</a:t>
            </a:r>
          </a:p>
          <a:p>
            <a:r>
              <a:rPr lang="en-US" dirty="0"/>
              <a:t>PSA initially declines to 1.51 ng/ml (nadir) at month 3</a:t>
            </a:r>
          </a:p>
          <a:p>
            <a:r>
              <a:rPr lang="en-US" dirty="0"/>
              <a:t>After 6 months, PSA up to 11.59 ng/ml</a:t>
            </a:r>
          </a:p>
          <a:p>
            <a:r>
              <a:rPr lang="en-US" dirty="0"/>
              <a:t>CT A/P shows increased retroperitoneal adenopathy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sz="2400" b="1" dirty="0">
                <a:solidFill>
                  <a:srgbClr val="2970B4"/>
                </a:solidFill>
              </a:rPr>
              <a:t>Disease Progression</a:t>
            </a:r>
            <a:endParaRPr lang="en-US" sz="2400" dirty="0"/>
          </a:p>
          <a:p>
            <a:r>
              <a:rPr lang="en-US" dirty="0"/>
              <a:t>Bone scan indicates progression with appearance of increased osseous metastases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B5C4-788F-43C2-9DC1-4BBC5485F56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7726" y="5829043"/>
            <a:ext cx="11421038" cy="467260"/>
          </a:xfrm>
          <a:prstGeom prst="rect">
            <a:avLst/>
          </a:prstGeom>
          <a:solidFill>
            <a:srgbClr val="2970B4"/>
          </a:solidFill>
          <a:ln>
            <a:noFill/>
          </a:ln>
        </p:spPr>
        <p:txBody>
          <a:bodyPr vert="horz" lIns="182880" tIns="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chemeClr val="bg1"/>
                </a:solidFill>
              </a:rPr>
              <a:t>Patient’s disease progresses …</a:t>
            </a:r>
          </a:p>
        </p:txBody>
      </p:sp>
    </p:spTree>
    <p:extLst>
      <p:ext uri="{BB962C8B-B14F-4D97-AF65-F5344CB8AC3E}">
        <p14:creationId xmlns:p14="http://schemas.microsoft.com/office/powerpoint/2010/main" val="3525821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81539"/>
            <a:ext cx="11035552" cy="821834"/>
          </a:xfrm>
        </p:spPr>
        <p:txBody>
          <a:bodyPr/>
          <a:lstStyle/>
          <a:p>
            <a:r>
              <a:rPr lang="en-US" dirty="0"/>
              <a:t>Initiated on docetaxel 75 mg/m</a:t>
            </a:r>
            <a:r>
              <a:rPr lang="en-US" baseline="30000" dirty="0"/>
              <a:t>2</a:t>
            </a:r>
            <a:r>
              <a:rPr lang="en-US" dirty="0"/>
              <a:t> Q3 weeks with prednisone 10 mg daily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B5C4-788F-43C2-9DC1-4BBC5485F560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258459" y="2743200"/>
            <a:ext cx="6951643" cy="1757457"/>
            <a:chOff x="2258459" y="2743200"/>
            <a:chExt cx="6951643" cy="175745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350943" y="3987967"/>
              <a:ext cx="6766560" cy="0"/>
            </a:xfrm>
            <a:prstGeom prst="line">
              <a:avLst/>
            </a:prstGeom>
            <a:ln w="28575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717529" y="2743200"/>
              <a:ext cx="2500495" cy="1054100"/>
              <a:chOff x="5717529" y="2743200"/>
              <a:chExt cx="2500495" cy="1054100"/>
            </a:xfrm>
          </p:grpSpPr>
          <p:sp>
            <p:nvSpPr>
              <p:cNvPr id="7" name="Off-page Connector 15"/>
              <p:cNvSpPr/>
              <p:nvPr/>
            </p:nvSpPr>
            <p:spPr>
              <a:xfrm>
                <a:off x="5717529" y="2743200"/>
                <a:ext cx="2500495" cy="10541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5000 w 10000"/>
                  <a:gd name="connsiteY3" fmla="*/ 10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1742 w 10000"/>
                  <a:gd name="connsiteY3" fmla="*/ 8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4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8000"/>
                    </a:lnTo>
                    <a:lnTo>
                      <a:pt x="1742" y="8000"/>
                    </a:lnTo>
                    <a:lnTo>
                      <a:pt x="56" y="10400"/>
                    </a:lnTo>
                    <a:cubicBezTo>
                      <a:pt x="37" y="6933"/>
                      <a:pt x="19" y="3467"/>
                      <a:pt x="0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856777" y="2834104"/>
                <a:ext cx="15130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cap="all" dirty="0">
                    <a:solidFill>
                      <a:srgbClr val="2970B4"/>
                    </a:solidFill>
                  </a:rPr>
                  <a:t>DOCETAXEL + </a:t>
                </a:r>
                <a:br>
                  <a:rPr lang="en-US" b="1" cap="all" dirty="0">
                    <a:solidFill>
                      <a:srgbClr val="2970B4"/>
                    </a:solidFill>
                  </a:rPr>
                </a:br>
                <a:r>
                  <a:rPr lang="en-US" b="1" cap="all" dirty="0">
                    <a:solidFill>
                      <a:srgbClr val="2970B4"/>
                    </a:solidFill>
                  </a:rPr>
                  <a:t>prednisone </a:t>
                </a: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2286000" y="3899727"/>
              <a:ext cx="160421" cy="16042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984385" y="3899727"/>
              <a:ext cx="160421" cy="16042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635192" y="3896353"/>
              <a:ext cx="160421" cy="160421"/>
              <a:chOff x="1211177" y="4042611"/>
              <a:chExt cx="160421" cy="16042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11177" y="4042611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247523" y="4078957"/>
                <a:ext cx="87729" cy="8772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258459" y="4131325"/>
              <a:ext cx="6951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err="1">
                  <a:solidFill>
                    <a:schemeClr val="tx2"/>
                  </a:solidFill>
                </a:rPr>
                <a:t>mCRPC</a:t>
              </a:r>
              <a:r>
                <a:rPr lang="en-US" b="1" i="1" dirty="0">
                  <a:solidFill>
                    <a:schemeClr val="tx2"/>
                  </a:solidFill>
                </a:rPr>
                <a:t> Treatment Sequence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358286" y="2743200"/>
              <a:ext cx="1828800" cy="1054100"/>
              <a:chOff x="2358286" y="2743200"/>
              <a:chExt cx="1828800" cy="1054100"/>
            </a:xfrm>
          </p:grpSpPr>
          <p:sp>
            <p:nvSpPr>
              <p:cNvPr id="17" name="Off-page Connector 15"/>
              <p:cNvSpPr/>
              <p:nvPr/>
            </p:nvSpPr>
            <p:spPr>
              <a:xfrm>
                <a:off x="2358286" y="2743200"/>
                <a:ext cx="1828800" cy="10541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5000 w 10000"/>
                  <a:gd name="connsiteY3" fmla="*/ 10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1742 w 10000"/>
                  <a:gd name="connsiteY3" fmla="*/ 8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4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8000"/>
                    </a:lnTo>
                    <a:lnTo>
                      <a:pt x="1742" y="8000"/>
                    </a:lnTo>
                    <a:lnTo>
                      <a:pt x="56" y="10400"/>
                    </a:lnTo>
                    <a:cubicBezTo>
                      <a:pt x="37" y="6933"/>
                      <a:pt x="19" y="3467"/>
                      <a:pt x="0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97959" y="2812580"/>
                <a:ext cx="1749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cap="all" dirty="0" err="1">
                    <a:solidFill>
                      <a:srgbClr val="2970B4">
                        <a:alpha val="25000"/>
                      </a:srgbClr>
                    </a:solidFill>
                  </a:rPr>
                  <a:t>ENZALUTAMIDe</a:t>
                </a:r>
                <a:r>
                  <a:rPr lang="en-US" b="1" cap="all" dirty="0">
                    <a:solidFill>
                      <a:srgbClr val="2970B4">
                        <a:alpha val="25000"/>
                      </a:srgbClr>
                    </a:solidFill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9982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2970B4"/>
                </a:solidFill>
              </a:rPr>
              <a:t>Response to Treatment</a:t>
            </a:r>
          </a:p>
          <a:p>
            <a:r>
              <a:rPr lang="en-US" dirty="0"/>
              <a:t>Tolerated docetaxel with adverse events including fatigue and taste changes</a:t>
            </a:r>
          </a:p>
          <a:p>
            <a:r>
              <a:rPr lang="en-US" dirty="0"/>
              <a:t>PSA nadir after 4 cycles</a:t>
            </a:r>
          </a:p>
          <a:p>
            <a:pPr marL="0" lvl="0" indent="0">
              <a:spcBef>
                <a:spcPts val="22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2970B4"/>
                </a:solidFill>
              </a:rPr>
              <a:t>Disease Progression</a:t>
            </a:r>
            <a:endParaRPr lang="en-US" dirty="0"/>
          </a:p>
          <a:p>
            <a:r>
              <a:rPr lang="en-US" dirty="0"/>
              <a:t>Experienced biochemical progression with PSA rise after 17 cycles (1 year)</a:t>
            </a:r>
          </a:p>
          <a:p>
            <a:r>
              <a:rPr lang="en-US" dirty="0"/>
              <a:t>CT A/P  showed stable disease</a:t>
            </a:r>
          </a:p>
          <a:p>
            <a:r>
              <a:rPr lang="en-US" dirty="0"/>
              <a:t>Bone scan showed stable disease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Docetaxel</a:t>
            </a:r>
            <a:r>
              <a:rPr lang="en-US" dirty="0"/>
              <a:t> + Prednisone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B5C4-788F-43C2-9DC1-4BBC5485F56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7726" y="5829043"/>
            <a:ext cx="11421038" cy="467260"/>
          </a:xfrm>
          <a:prstGeom prst="rect">
            <a:avLst/>
          </a:prstGeom>
          <a:solidFill>
            <a:srgbClr val="2970B4"/>
          </a:solidFill>
          <a:ln>
            <a:noFill/>
          </a:ln>
        </p:spPr>
        <p:txBody>
          <a:bodyPr vert="horz" lIns="182880" tIns="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chemeClr val="bg1"/>
                </a:solidFill>
              </a:rPr>
              <a:t>Treatment was discontinued after 1 year.</a:t>
            </a:r>
          </a:p>
        </p:txBody>
      </p:sp>
    </p:spTree>
    <p:extLst>
      <p:ext uri="{BB962C8B-B14F-4D97-AF65-F5344CB8AC3E}">
        <p14:creationId xmlns:p14="http://schemas.microsoft.com/office/powerpoint/2010/main" val="12492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Modalities for </a:t>
            </a:r>
            <a:r>
              <a:rPr lang="en-US" dirty="0" err="1" smtClean="0"/>
              <a:t>mCRPC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02402164-45AE-1C4C-BC6E-2B55545B27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9227383" y="1680275"/>
            <a:ext cx="2498869" cy="3858194"/>
          </a:xfrm>
          <a:prstGeom prst="roundRect">
            <a:avLst>
              <a:gd name="adj" fmla="val 6930"/>
            </a:avLst>
          </a:prstGeom>
          <a:solidFill>
            <a:schemeClr val="bg1"/>
          </a:solidFill>
          <a:ln>
            <a:noFill/>
            <a:headEnd type="none" w="sm" len="sm"/>
            <a:tailEnd/>
          </a:ln>
          <a:effectLst>
            <a:outerShdw blurRad="4445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892163">
              <a:tabLst>
                <a:tab pos="114299" algn="l"/>
                <a:tab pos="1142985" algn="ctr"/>
              </a:tabLst>
              <a:defRPr/>
            </a:pPr>
            <a:endParaRPr lang="en-GB" sz="1600" dirty="0">
              <a:solidFill>
                <a:prstClr val="white"/>
              </a:solidFill>
              <a:latin typeface="Lato" panose="020F0502020204030203" pitchFamily="34" charset="77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24CEF1B8-D296-744C-BBF4-81C8619042C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10833" y="1680275"/>
            <a:ext cx="2498869" cy="3858194"/>
          </a:xfrm>
          <a:prstGeom prst="roundRect">
            <a:avLst>
              <a:gd name="adj" fmla="val 6930"/>
            </a:avLst>
          </a:prstGeom>
          <a:solidFill>
            <a:schemeClr val="bg1"/>
          </a:solidFill>
          <a:ln>
            <a:noFill/>
            <a:headEnd type="none" w="sm" len="sm"/>
            <a:tailEnd/>
          </a:ln>
          <a:effectLst>
            <a:outerShdw blurRad="4445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892163">
              <a:tabLst>
                <a:tab pos="114299" algn="l"/>
                <a:tab pos="1142985" algn="ctr"/>
              </a:tabLst>
              <a:defRPr/>
            </a:pPr>
            <a:endParaRPr lang="en-GB" sz="1600" dirty="0">
              <a:solidFill>
                <a:prstClr val="white"/>
              </a:solidFill>
              <a:latin typeface="Lato" panose="020F0502020204030203" pitchFamily="34" charset="77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C35BB1D5-5E29-D94C-81F8-7A43D9FEDF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7166" y="1680275"/>
            <a:ext cx="2736109" cy="3858194"/>
          </a:xfrm>
          <a:prstGeom prst="roundRect">
            <a:avLst>
              <a:gd name="adj" fmla="val 6930"/>
            </a:avLst>
          </a:prstGeom>
          <a:solidFill>
            <a:schemeClr val="bg1"/>
          </a:solidFill>
          <a:ln>
            <a:noFill/>
            <a:headEnd type="none" w="sm" len="sm"/>
            <a:tailEnd/>
          </a:ln>
          <a:effectLst>
            <a:outerShdw blurRad="4445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892163">
              <a:tabLst>
                <a:tab pos="114299" algn="l"/>
                <a:tab pos="1142985" algn="ctr"/>
              </a:tabLst>
              <a:defRPr/>
            </a:pPr>
            <a:endParaRPr lang="en-GB" sz="1600" dirty="0">
              <a:solidFill>
                <a:prstClr val="white"/>
              </a:solidFill>
              <a:latin typeface="Lato" panose="020F0502020204030203" pitchFamily="34" charset="77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33CD2907-CDEC-5C4F-A66E-58AC2B095C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7979" y="1680275"/>
            <a:ext cx="2261629" cy="3858194"/>
          </a:xfrm>
          <a:prstGeom prst="roundRect">
            <a:avLst>
              <a:gd name="adj" fmla="val 6930"/>
            </a:avLst>
          </a:prstGeom>
          <a:solidFill>
            <a:schemeClr val="bg1"/>
          </a:solidFill>
          <a:ln>
            <a:noFill/>
            <a:headEnd type="none" w="sm" len="sm"/>
            <a:tailEnd/>
          </a:ln>
          <a:effectLst>
            <a:outerShdw blurRad="4445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892163">
              <a:tabLst>
                <a:tab pos="114299" algn="l"/>
                <a:tab pos="1142985" algn="ctr"/>
              </a:tabLst>
              <a:defRPr/>
            </a:pPr>
            <a:endParaRPr lang="en-GB" sz="1600" dirty="0">
              <a:solidFill>
                <a:prstClr val="white"/>
              </a:solidFill>
              <a:latin typeface="Lato" panose="020F0502020204030203" pitchFamily="34" charset="77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26A0DE1-7F30-B04B-914D-8291B94B6687}"/>
              </a:ext>
            </a:extLst>
          </p:cNvPr>
          <p:cNvSpPr txBox="1">
            <a:spLocks/>
          </p:cNvSpPr>
          <p:nvPr/>
        </p:nvSpPr>
        <p:spPr>
          <a:xfrm>
            <a:off x="917980" y="6254424"/>
            <a:ext cx="8738084" cy="267686"/>
          </a:xfrm>
          <a:prstGeom prst="rect">
            <a:avLst/>
          </a:prstGeom>
        </p:spPr>
        <p:txBody>
          <a:bodyPr lIns="91432" tIns="45716" rIns="91432" bIns="45716" numCol="1" spcCol="274320" anchor="t"/>
          <a:lstStyle>
            <a:lvl1pPr marL="0" indent="0" algn="l" defTabSz="457142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indent="0" algn="l" defTabSz="457142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indent="0" algn="l" defTabSz="457142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indent="0" algn="l" defTabSz="457142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indent="0" algn="l" defTabSz="457142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85" indent="-228570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0" indent="-228570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0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5" indent="-228570" algn="l" defTabSz="45714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48">
              <a:defRPr/>
            </a:pPr>
            <a:r>
              <a:rPr lang="en-GB" sz="933" i="1" dirty="0">
                <a:solidFill>
                  <a:schemeClr val="bg1"/>
                </a:solidFill>
                <a:latin typeface="Lato" panose="020F0502020204030203" pitchFamily="34" charset="77"/>
              </a:rPr>
              <a:t>1. </a:t>
            </a:r>
            <a:r>
              <a:rPr lang="en-GB" sz="933" i="1" dirty="0">
                <a:solidFill>
                  <a:srgbClr val="2970B4"/>
                </a:solidFill>
                <a:latin typeface="Lato" panose="020F0502020204030203" pitchFamily="34" charset="77"/>
              </a:rPr>
              <a:t>American Cancer Society. Available at: http://</a:t>
            </a:r>
            <a:r>
              <a:rPr lang="en-GB" sz="933" i="1" dirty="0" err="1">
                <a:solidFill>
                  <a:srgbClr val="2970B4"/>
                </a:solidFill>
                <a:latin typeface="Lato" panose="020F0502020204030203" pitchFamily="34" charset="77"/>
              </a:rPr>
              <a:t>www.cancer.org</a:t>
            </a:r>
            <a:r>
              <a:rPr lang="en-GB" sz="933" i="1" dirty="0">
                <a:solidFill>
                  <a:srgbClr val="2970B4"/>
                </a:solidFill>
                <a:latin typeface="Lato" panose="020F0502020204030203" pitchFamily="34" charset="77"/>
              </a:rPr>
              <a:t>. 2. Sharifi N, et al. Clin Cancer Res. 2008;14:4691-4693. 3. </a:t>
            </a:r>
            <a:r>
              <a:rPr lang="en-GB" sz="933" i="1" dirty="0" err="1">
                <a:solidFill>
                  <a:srgbClr val="2970B4"/>
                </a:solidFill>
                <a:latin typeface="Lato" panose="020F0502020204030203" pitchFamily="34" charset="77"/>
              </a:rPr>
              <a:t>Gelmann</a:t>
            </a:r>
            <a:r>
              <a:rPr lang="en-GB" sz="933" i="1" dirty="0">
                <a:solidFill>
                  <a:srgbClr val="2970B4"/>
                </a:solidFill>
                <a:latin typeface="Lato" panose="020F0502020204030203" pitchFamily="34" charset="77"/>
              </a:rPr>
              <a:t> EP. J Clin Oncol. 2002;20:3001-3015. 4. Hussain M, et al. J Clin Oncol. 2006;24:3984-3990. 4. </a:t>
            </a:r>
            <a:r>
              <a:rPr lang="en-GB" sz="933" i="1" dirty="0" err="1">
                <a:solidFill>
                  <a:srgbClr val="2970B4"/>
                </a:solidFill>
                <a:latin typeface="Lato" panose="020F0502020204030203" pitchFamily="34" charset="77"/>
              </a:rPr>
              <a:t>Holzbeierlein</a:t>
            </a:r>
            <a:r>
              <a:rPr lang="en-GB" sz="933" i="1" dirty="0">
                <a:solidFill>
                  <a:srgbClr val="2970B4"/>
                </a:solidFill>
                <a:latin typeface="Lato" panose="020F0502020204030203" pitchFamily="34" charset="77"/>
              </a:rPr>
              <a:t> J, et al. Am J </a:t>
            </a:r>
            <a:r>
              <a:rPr lang="en-GB" sz="933" i="1" dirty="0" err="1">
                <a:solidFill>
                  <a:srgbClr val="2970B4"/>
                </a:solidFill>
                <a:latin typeface="Lato" panose="020F0502020204030203" pitchFamily="34" charset="77"/>
              </a:rPr>
              <a:t>Pathol</a:t>
            </a:r>
            <a:r>
              <a:rPr lang="en-GB" sz="933" i="1" dirty="0">
                <a:solidFill>
                  <a:srgbClr val="2970B4"/>
                </a:solidFill>
                <a:latin typeface="Lato" panose="020F0502020204030203" pitchFamily="34" charset="77"/>
              </a:rPr>
              <a:t>. 2004;164:217-227.</a:t>
            </a:r>
          </a:p>
          <a:p>
            <a:pPr defTabSz="457148">
              <a:defRPr/>
            </a:pPr>
            <a:endParaRPr lang="en-GB" sz="933" i="1" dirty="0">
              <a:solidFill>
                <a:srgbClr val="2970B4"/>
              </a:solidFill>
              <a:latin typeface="Lato" panose="020F0502020204030203" pitchFamily="34" charset="77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0DA1D5-A862-D44C-9E60-C9D16DD4E6FC}"/>
              </a:ext>
            </a:extLst>
          </p:cNvPr>
          <p:cNvSpPr txBox="1">
            <a:spLocks/>
          </p:cNvSpPr>
          <p:nvPr/>
        </p:nvSpPr>
        <p:spPr>
          <a:xfrm>
            <a:off x="1089096" y="2214921"/>
            <a:ext cx="3392488" cy="122877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5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56BBCD"/>
                </a:solidFill>
                <a:latin typeface="Lato Black" panose="020F0502020204030203" pitchFamily="34" charset="77"/>
              </a:rPr>
              <a:t>Hormonal Axis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56BBCD"/>
              </a:solidFill>
              <a:latin typeface="Lato Black" panose="020F0502020204030203" pitchFamily="34" charset="7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Enzalutamide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b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7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abiraterone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b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7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Apalutamide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b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7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0" dirty="0" err="1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Darolutamide</a:t>
            </a:r>
            <a:endParaRPr lang="en-US" sz="1200" b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7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b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3C3096-F208-E449-9745-107A51EB9810}"/>
              </a:ext>
            </a:extLst>
          </p:cNvPr>
          <p:cNvCxnSpPr>
            <a:cxnSpLocks/>
          </p:cNvCxnSpPr>
          <p:nvPr/>
        </p:nvCxnSpPr>
        <p:spPr>
          <a:xfrm flipH="1">
            <a:off x="1212197" y="3513339"/>
            <a:ext cx="1706568" cy="0"/>
          </a:xfrm>
          <a:prstGeom prst="line">
            <a:avLst/>
          </a:prstGeom>
          <a:ln w="952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7FFEBA-0F87-FA4B-B78D-01F0A9C106E7}"/>
              </a:ext>
            </a:extLst>
          </p:cNvPr>
          <p:cNvCxnSpPr>
            <a:cxnSpLocks/>
          </p:cNvCxnSpPr>
          <p:nvPr/>
        </p:nvCxnSpPr>
        <p:spPr>
          <a:xfrm flipH="1">
            <a:off x="1212196" y="2869602"/>
            <a:ext cx="1706569" cy="0"/>
          </a:xfrm>
          <a:prstGeom prst="line">
            <a:avLst/>
          </a:prstGeom>
          <a:ln w="4127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AD39707-AF7A-2D49-A011-615275FAD2BF}"/>
              </a:ext>
            </a:extLst>
          </p:cNvPr>
          <p:cNvSpPr txBox="1">
            <a:spLocks/>
          </p:cNvSpPr>
          <p:nvPr/>
        </p:nvSpPr>
        <p:spPr>
          <a:xfrm>
            <a:off x="3599078" y="2214921"/>
            <a:ext cx="2564197" cy="122877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5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56BBCD"/>
                </a:solidFill>
                <a:latin typeface="Lato Black" panose="020F0502020204030203" pitchFamily="34" charset="77"/>
              </a:rPr>
              <a:t>Immunotherapeutic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56BBCD"/>
              </a:solidFill>
              <a:latin typeface="Lato Black" panose="020F0502020204030203" pitchFamily="34" charset="7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0" dirty="0" err="1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Sipuleucel</a:t>
            </a:r>
            <a:r>
              <a:rPr lang="en-US" sz="1200" b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 –T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b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7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Pembrolizumab for MSI-H/</a:t>
            </a:r>
            <a:r>
              <a:rPr lang="en-US" sz="1200" b="0" dirty="0" err="1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dMMR</a:t>
            </a:r>
            <a:r>
              <a:rPr lang="en-US" sz="1200" b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 Cancer (not prostate-cancer specific)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b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7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b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CEA5835-A255-B041-8294-EFE01EAF6859}"/>
              </a:ext>
            </a:extLst>
          </p:cNvPr>
          <p:cNvSpPr txBox="1">
            <a:spLocks/>
          </p:cNvSpPr>
          <p:nvPr/>
        </p:nvSpPr>
        <p:spPr>
          <a:xfrm>
            <a:off x="6531605" y="2214921"/>
            <a:ext cx="2210980" cy="122877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5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56BBCD"/>
                </a:solidFill>
                <a:latin typeface="Lato Black" panose="020F0502020204030203" pitchFamily="34" charset="77"/>
              </a:rPr>
              <a:t>Cytotoxic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56BBCD"/>
              </a:solidFill>
              <a:latin typeface="Lato Black" panose="020F0502020204030203" pitchFamily="34" charset="7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Docetaxel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b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7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0" dirty="0" err="1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Cabazitaxel</a:t>
            </a:r>
            <a:endParaRPr lang="en-US" sz="1200" b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1E84EBE-D52E-774B-83D5-6C2D33AB518D}"/>
              </a:ext>
            </a:extLst>
          </p:cNvPr>
          <p:cNvSpPr txBox="1">
            <a:spLocks/>
          </p:cNvSpPr>
          <p:nvPr/>
        </p:nvSpPr>
        <p:spPr>
          <a:xfrm>
            <a:off x="9399163" y="2214921"/>
            <a:ext cx="2210980" cy="122877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5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56BBCD"/>
                </a:solidFill>
                <a:latin typeface="Lato Black" panose="020F0502020204030203" pitchFamily="34" charset="77"/>
              </a:rPr>
              <a:t>DNA Damage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56BBCD"/>
              </a:solidFill>
              <a:latin typeface="Lato Black" panose="020F0502020204030203" pitchFamily="34" charset="7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Radium 223 (radiopharmaceutical)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b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77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  <a:latin typeface="Lato" panose="020F0502020204030203" pitchFamily="34" charset="77"/>
              </a:rPr>
              <a:t>Olaparib, rucaparib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b="0" dirty="0">
              <a:solidFill>
                <a:schemeClr val="tx1">
                  <a:lumMod val="50000"/>
                </a:schemeClr>
              </a:solidFill>
              <a:latin typeface="Lato" panose="020F0502020204030203" pitchFamily="34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979574-6DD9-A34A-838D-89E993DE201A}"/>
              </a:ext>
            </a:extLst>
          </p:cNvPr>
          <p:cNvCxnSpPr>
            <a:cxnSpLocks/>
          </p:cNvCxnSpPr>
          <p:nvPr/>
        </p:nvCxnSpPr>
        <p:spPr>
          <a:xfrm flipH="1">
            <a:off x="1212197" y="4054664"/>
            <a:ext cx="1706568" cy="0"/>
          </a:xfrm>
          <a:prstGeom prst="line">
            <a:avLst/>
          </a:prstGeom>
          <a:ln w="952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F7A63F-FD84-DD4D-BD97-693DB4558A97}"/>
              </a:ext>
            </a:extLst>
          </p:cNvPr>
          <p:cNvCxnSpPr>
            <a:cxnSpLocks/>
          </p:cNvCxnSpPr>
          <p:nvPr/>
        </p:nvCxnSpPr>
        <p:spPr>
          <a:xfrm flipH="1">
            <a:off x="1212197" y="4617934"/>
            <a:ext cx="1706568" cy="0"/>
          </a:xfrm>
          <a:prstGeom prst="line">
            <a:avLst/>
          </a:prstGeom>
          <a:ln w="952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F9DCA7-F3AE-B24F-8253-03CBBF7CE3FD}"/>
              </a:ext>
            </a:extLst>
          </p:cNvPr>
          <p:cNvCxnSpPr>
            <a:cxnSpLocks/>
          </p:cNvCxnSpPr>
          <p:nvPr/>
        </p:nvCxnSpPr>
        <p:spPr>
          <a:xfrm flipH="1">
            <a:off x="3721311" y="2869602"/>
            <a:ext cx="2152795" cy="0"/>
          </a:xfrm>
          <a:prstGeom prst="line">
            <a:avLst/>
          </a:prstGeom>
          <a:ln w="4127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1DF858-AD72-1F41-8CB9-E4A816FEDE53}"/>
              </a:ext>
            </a:extLst>
          </p:cNvPr>
          <p:cNvCxnSpPr>
            <a:cxnSpLocks/>
          </p:cNvCxnSpPr>
          <p:nvPr/>
        </p:nvCxnSpPr>
        <p:spPr>
          <a:xfrm flipH="1">
            <a:off x="6647392" y="2869602"/>
            <a:ext cx="1999174" cy="0"/>
          </a:xfrm>
          <a:prstGeom prst="line">
            <a:avLst/>
          </a:prstGeom>
          <a:ln w="4127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903309-D9DB-A542-BEFD-B674105FE289}"/>
              </a:ext>
            </a:extLst>
          </p:cNvPr>
          <p:cNvCxnSpPr>
            <a:cxnSpLocks/>
          </p:cNvCxnSpPr>
          <p:nvPr/>
        </p:nvCxnSpPr>
        <p:spPr>
          <a:xfrm flipH="1">
            <a:off x="9514950" y="2869602"/>
            <a:ext cx="1948663" cy="0"/>
          </a:xfrm>
          <a:prstGeom prst="line">
            <a:avLst/>
          </a:prstGeom>
          <a:ln w="4127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5608DB-6B58-064D-8933-563A0086CE87}"/>
              </a:ext>
            </a:extLst>
          </p:cNvPr>
          <p:cNvCxnSpPr>
            <a:cxnSpLocks/>
          </p:cNvCxnSpPr>
          <p:nvPr/>
        </p:nvCxnSpPr>
        <p:spPr>
          <a:xfrm flipH="1">
            <a:off x="3721311" y="3513339"/>
            <a:ext cx="2152795" cy="0"/>
          </a:xfrm>
          <a:prstGeom prst="line">
            <a:avLst/>
          </a:prstGeom>
          <a:ln w="952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324B3A-B398-6B40-A850-7277824251CD}"/>
              </a:ext>
            </a:extLst>
          </p:cNvPr>
          <p:cNvCxnSpPr>
            <a:cxnSpLocks/>
          </p:cNvCxnSpPr>
          <p:nvPr/>
        </p:nvCxnSpPr>
        <p:spPr>
          <a:xfrm flipH="1">
            <a:off x="6662023" y="3513339"/>
            <a:ext cx="1984543" cy="0"/>
          </a:xfrm>
          <a:prstGeom prst="line">
            <a:avLst/>
          </a:prstGeom>
          <a:ln w="952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2C7324-7A0B-4041-BDB5-33D607FCC2C9}"/>
              </a:ext>
            </a:extLst>
          </p:cNvPr>
          <p:cNvCxnSpPr>
            <a:cxnSpLocks/>
          </p:cNvCxnSpPr>
          <p:nvPr/>
        </p:nvCxnSpPr>
        <p:spPr>
          <a:xfrm flipH="1">
            <a:off x="9529582" y="3805947"/>
            <a:ext cx="1934031" cy="0"/>
          </a:xfrm>
          <a:prstGeom prst="line">
            <a:avLst/>
          </a:prstGeom>
          <a:ln w="952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11" descr="Badge 3 with solid fill">
            <a:extLst>
              <a:ext uri="{FF2B5EF4-FFF2-40B4-BE49-F238E27FC236}">
                <a16:creationId xmlns:a16="http://schemas.microsoft.com/office/drawing/2014/main" id="{97E01CD2-8302-1046-95A7-95CFBB88DC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45523" y="1855100"/>
            <a:ext cx="405295" cy="405295"/>
          </a:xfrm>
          <a:prstGeom prst="rect">
            <a:avLst/>
          </a:prstGeom>
        </p:spPr>
      </p:pic>
      <p:pic>
        <p:nvPicPr>
          <p:cNvPr id="25" name="Graphic 13" descr="Badge 4 with solid fill">
            <a:extLst>
              <a:ext uri="{FF2B5EF4-FFF2-40B4-BE49-F238E27FC236}">
                <a16:creationId xmlns:a16="http://schemas.microsoft.com/office/drawing/2014/main" id="{53776D53-2E56-8A46-811A-507A7EE4B1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68046" y="1855100"/>
            <a:ext cx="405295" cy="405295"/>
          </a:xfrm>
          <a:prstGeom prst="rect">
            <a:avLst/>
          </a:prstGeom>
        </p:spPr>
      </p:pic>
      <p:pic>
        <p:nvPicPr>
          <p:cNvPr id="26" name="Graphic 15" descr="Badge 1 with solid fill">
            <a:extLst>
              <a:ext uri="{FF2B5EF4-FFF2-40B4-BE49-F238E27FC236}">
                <a16:creationId xmlns:a16="http://schemas.microsoft.com/office/drawing/2014/main" id="{D6E0A606-3B0B-ED4C-86CC-E38264C0545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8357" y="1855100"/>
            <a:ext cx="405295" cy="405295"/>
          </a:xfrm>
          <a:prstGeom prst="rect">
            <a:avLst/>
          </a:prstGeom>
        </p:spPr>
      </p:pic>
      <p:pic>
        <p:nvPicPr>
          <p:cNvPr id="27" name="Graphic 17" descr="Badge with solid fill">
            <a:extLst>
              <a:ext uri="{FF2B5EF4-FFF2-40B4-BE49-F238E27FC236}">
                <a16:creationId xmlns:a16="http://schemas.microsoft.com/office/drawing/2014/main" id="{A873068A-8EE9-3045-B46E-E08A0764109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73221" y="1855100"/>
            <a:ext cx="405295" cy="40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4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78" y="166197"/>
            <a:ext cx="11482086" cy="1075765"/>
          </a:xfrm>
        </p:spPr>
        <p:txBody>
          <a:bodyPr/>
          <a:lstStyle/>
          <a:p>
            <a:r>
              <a:rPr lang="en-US" dirty="0"/>
              <a:t>After Discontinuance of Docetaxel + Prednisone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2970B4"/>
                </a:solidFill>
              </a:rPr>
              <a:t>Patient continued on ADT only after docetaxel discontinuance</a:t>
            </a:r>
          </a:p>
          <a:p>
            <a:r>
              <a:rPr lang="en-US" dirty="0"/>
              <a:t>3 months later PSA 16.8 ng/ml</a:t>
            </a:r>
          </a:p>
          <a:p>
            <a:r>
              <a:rPr lang="en-US" dirty="0"/>
              <a:t>6 months later PSA 70.87 ng/ml</a:t>
            </a:r>
          </a:p>
          <a:p>
            <a:r>
              <a:rPr lang="en-US" dirty="0"/>
              <a:t>Restaging CT showed  increased mediastinal and retroperitoneal adenopathy</a:t>
            </a:r>
          </a:p>
          <a:p>
            <a:r>
              <a:rPr lang="en-US" dirty="0"/>
              <a:t>Restaging bone scan showed progressive </a:t>
            </a:r>
            <a:r>
              <a:rPr lang="en-US" dirty="0" smtClean="0"/>
              <a:t>metastases</a:t>
            </a:r>
          </a:p>
          <a:p>
            <a:r>
              <a:rPr lang="en-US" dirty="0" smtClean="0"/>
              <a:t>Guardant 360 (</a:t>
            </a:r>
            <a:r>
              <a:rPr lang="en-US" dirty="0" err="1" smtClean="0"/>
              <a:t>ctDNA</a:t>
            </a:r>
            <a:r>
              <a:rPr lang="en-US" dirty="0" smtClean="0"/>
              <a:t>) profiling reveals TP53 P190R; TP53 Y126C mutations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B5C4-788F-43C2-9DC1-4BBC5485F56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7726" y="5829043"/>
            <a:ext cx="11421038" cy="467260"/>
          </a:xfrm>
          <a:prstGeom prst="rect">
            <a:avLst/>
          </a:prstGeom>
          <a:solidFill>
            <a:srgbClr val="2970B4"/>
          </a:solidFill>
          <a:ln>
            <a:noFill/>
          </a:ln>
        </p:spPr>
        <p:txBody>
          <a:bodyPr vert="horz" lIns="182880" tIns="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chemeClr val="bg1"/>
                </a:solidFill>
              </a:rPr>
              <a:t>Patient’s disease progressed …</a:t>
            </a:r>
          </a:p>
        </p:txBody>
      </p:sp>
    </p:spTree>
    <p:extLst>
      <p:ext uri="{BB962C8B-B14F-4D97-AF65-F5344CB8AC3E}">
        <p14:creationId xmlns:p14="http://schemas.microsoft.com/office/powerpoint/2010/main" val="340110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initiated on JEVTANA (</a:t>
            </a:r>
            <a:r>
              <a:rPr lang="en-US" dirty="0" err="1"/>
              <a:t>cabazitaxel</a:t>
            </a:r>
            <a:r>
              <a:rPr lang="en-US" dirty="0"/>
              <a:t>) 20 mg/m</a:t>
            </a:r>
            <a:r>
              <a:rPr lang="en-US" baseline="30000" dirty="0"/>
              <a:t>2</a:t>
            </a:r>
            <a:r>
              <a:rPr lang="en-US" dirty="0"/>
              <a:t> Q3 weeks with prednisone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B5C4-788F-43C2-9DC1-4BBC5485F560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74164" y="2421571"/>
            <a:ext cx="9281499" cy="1746440"/>
            <a:chOff x="2258459" y="2181340"/>
            <a:chExt cx="9281499" cy="17464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350943" y="3402166"/>
              <a:ext cx="6771321" cy="19622"/>
            </a:xfrm>
            <a:prstGeom prst="line">
              <a:avLst/>
            </a:prstGeom>
            <a:ln w="28575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2286000" y="3310561"/>
              <a:ext cx="6885458" cy="163795"/>
              <a:chOff x="1202383" y="3610603"/>
              <a:chExt cx="6885458" cy="16379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202383" y="3613977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564901" y="3613977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7927420" y="3610603"/>
                <a:ext cx="160421" cy="160421"/>
                <a:chOff x="1211177" y="4042611"/>
                <a:chExt cx="160421" cy="160421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1211177" y="4042611"/>
                  <a:ext cx="160421" cy="16042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247523" y="4078957"/>
                  <a:ext cx="87729" cy="8772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9070595" y="2185976"/>
              <a:ext cx="2469363" cy="1054100"/>
              <a:chOff x="7274843" y="2185976"/>
              <a:chExt cx="2469363" cy="1054100"/>
            </a:xfrm>
          </p:grpSpPr>
          <p:sp>
            <p:nvSpPr>
              <p:cNvPr id="8" name="Off-page Connector 15"/>
              <p:cNvSpPr/>
              <p:nvPr/>
            </p:nvSpPr>
            <p:spPr>
              <a:xfrm>
                <a:off x="7274843" y="2185976"/>
                <a:ext cx="2469363" cy="10541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5000 w 10000"/>
                  <a:gd name="connsiteY3" fmla="*/ 10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1742 w 10000"/>
                  <a:gd name="connsiteY3" fmla="*/ 8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4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8000"/>
                    </a:lnTo>
                    <a:lnTo>
                      <a:pt x="1742" y="8000"/>
                    </a:lnTo>
                    <a:lnTo>
                      <a:pt x="56" y="10400"/>
                    </a:lnTo>
                    <a:cubicBezTo>
                      <a:pt x="37" y="6933"/>
                      <a:pt x="19" y="3467"/>
                      <a:pt x="0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390761" y="2280859"/>
                <a:ext cx="17187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cap="all" dirty="0">
                    <a:solidFill>
                      <a:srgbClr val="2970B4"/>
                    </a:solidFill>
                  </a:rPr>
                  <a:t>CABAZITAXEL + </a:t>
                </a:r>
                <a:br>
                  <a:rPr lang="en-US" b="1" cap="all" dirty="0">
                    <a:solidFill>
                      <a:srgbClr val="2970B4"/>
                    </a:solidFill>
                  </a:rPr>
                </a:br>
                <a:r>
                  <a:rPr lang="en-US" b="1" cap="all" dirty="0">
                    <a:solidFill>
                      <a:srgbClr val="2970B4"/>
                    </a:solidFill>
                  </a:rPr>
                  <a:t>PREDNISONE 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258459" y="3558448"/>
              <a:ext cx="6951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err="1">
                  <a:solidFill>
                    <a:schemeClr val="tx2"/>
                  </a:solidFill>
                </a:rPr>
                <a:t>mCRPC</a:t>
              </a:r>
              <a:r>
                <a:rPr lang="en-US" b="1" i="1" dirty="0">
                  <a:solidFill>
                    <a:schemeClr val="tx2"/>
                  </a:solidFill>
                </a:rPr>
                <a:t> Treatment Sequence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695496" y="2181340"/>
              <a:ext cx="2499380" cy="1054100"/>
              <a:chOff x="5717530" y="2743200"/>
              <a:chExt cx="2499380" cy="1054100"/>
            </a:xfrm>
          </p:grpSpPr>
          <p:sp>
            <p:nvSpPr>
              <p:cNvPr id="21" name="Off-page Connector 15"/>
              <p:cNvSpPr/>
              <p:nvPr/>
            </p:nvSpPr>
            <p:spPr>
              <a:xfrm>
                <a:off x="5717530" y="2743200"/>
                <a:ext cx="2499380" cy="10541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5000 w 10000"/>
                  <a:gd name="connsiteY3" fmla="*/ 10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1742 w 10000"/>
                  <a:gd name="connsiteY3" fmla="*/ 8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4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8000"/>
                    </a:lnTo>
                    <a:lnTo>
                      <a:pt x="1742" y="8000"/>
                    </a:lnTo>
                    <a:lnTo>
                      <a:pt x="56" y="10400"/>
                    </a:lnTo>
                    <a:cubicBezTo>
                      <a:pt x="37" y="6933"/>
                      <a:pt x="19" y="3467"/>
                      <a:pt x="0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856777" y="2834104"/>
                <a:ext cx="15130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cap="all" dirty="0">
                    <a:solidFill>
                      <a:srgbClr val="2970B4">
                        <a:alpha val="25000"/>
                      </a:srgbClr>
                    </a:solidFill>
                  </a:rPr>
                  <a:t>DOCETAXEL + </a:t>
                </a:r>
                <a:br>
                  <a:rPr lang="en-US" b="1" cap="all" dirty="0">
                    <a:solidFill>
                      <a:srgbClr val="2970B4">
                        <a:alpha val="25000"/>
                      </a:srgbClr>
                    </a:solidFill>
                  </a:rPr>
                </a:br>
                <a:r>
                  <a:rPr lang="en-US" b="1" cap="all" dirty="0">
                    <a:solidFill>
                      <a:srgbClr val="2970B4">
                        <a:alpha val="25000"/>
                      </a:srgbClr>
                    </a:solidFill>
                  </a:rPr>
                  <a:t>prednisone 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336252" y="2181340"/>
              <a:ext cx="1828800" cy="1054100"/>
              <a:chOff x="2358286" y="2743200"/>
              <a:chExt cx="1828800" cy="1054100"/>
            </a:xfrm>
          </p:grpSpPr>
          <p:sp>
            <p:nvSpPr>
              <p:cNvPr id="24" name="Off-page Connector 15"/>
              <p:cNvSpPr/>
              <p:nvPr/>
            </p:nvSpPr>
            <p:spPr>
              <a:xfrm>
                <a:off x="2358286" y="2743200"/>
                <a:ext cx="1828800" cy="10541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5000 w 10000"/>
                  <a:gd name="connsiteY3" fmla="*/ 10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1742 w 10000"/>
                  <a:gd name="connsiteY3" fmla="*/ 8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4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8000"/>
                    </a:lnTo>
                    <a:lnTo>
                      <a:pt x="1742" y="8000"/>
                    </a:lnTo>
                    <a:lnTo>
                      <a:pt x="56" y="10400"/>
                    </a:lnTo>
                    <a:cubicBezTo>
                      <a:pt x="37" y="6933"/>
                      <a:pt x="19" y="3467"/>
                      <a:pt x="0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24184" y="2860496"/>
                <a:ext cx="16970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cap="all" dirty="0" err="1">
                    <a:solidFill>
                      <a:srgbClr val="2970B4">
                        <a:alpha val="25000"/>
                      </a:srgbClr>
                    </a:solidFill>
                  </a:rPr>
                  <a:t>ENZALUTAMIDe</a:t>
                </a:r>
                <a:r>
                  <a:rPr lang="en-US" b="1" cap="all" dirty="0">
                    <a:solidFill>
                      <a:srgbClr val="2970B4">
                        <a:alpha val="25000"/>
                      </a:srgbClr>
                    </a:solidFill>
                  </a:rPr>
                  <a:t/>
                </a:r>
                <a:br>
                  <a:rPr lang="en-US" b="1" cap="all" dirty="0">
                    <a:solidFill>
                      <a:srgbClr val="2970B4">
                        <a:alpha val="25000"/>
                      </a:srgbClr>
                    </a:solidFill>
                  </a:rPr>
                </a:br>
                <a:r>
                  <a:rPr lang="en-US" b="1" dirty="0">
                    <a:solidFill>
                      <a:srgbClr val="2970B4">
                        <a:alpha val="25000"/>
                      </a:srgbClr>
                    </a:solidFill>
                  </a:rPr>
                  <a:t> </a:t>
                </a:r>
                <a:endParaRPr lang="en-US" b="1" cap="all" dirty="0">
                  <a:solidFill>
                    <a:srgbClr val="2970B4">
                      <a:alpha val="25000"/>
                    </a:srgb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7292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Cabazitaxel</a:t>
            </a:r>
            <a:r>
              <a:rPr lang="en-US" dirty="0"/>
              <a:t> + Prednisone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08" y="1202985"/>
            <a:ext cx="11251403" cy="4742264"/>
          </a:xfrm>
        </p:spPr>
        <p:txBody>
          <a:bodyPr/>
          <a:lstStyle/>
          <a:p>
            <a:pPr marL="0" lvl="0" indent="0">
              <a:spcBef>
                <a:spcPts val="22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2970B4"/>
                </a:solidFill>
              </a:rPr>
              <a:t>Response to Treatment</a:t>
            </a:r>
            <a:endParaRPr lang="en-US" dirty="0"/>
          </a:p>
          <a:p>
            <a:r>
              <a:rPr lang="en-US" dirty="0"/>
              <a:t>Continued therapy with some adverse events including:</a:t>
            </a:r>
          </a:p>
          <a:p>
            <a:pPr lvl="1"/>
            <a:r>
              <a:rPr lang="en-US" dirty="0"/>
              <a:t> fatigue</a:t>
            </a:r>
          </a:p>
          <a:p>
            <a:pPr lvl="1"/>
            <a:r>
              <a:rPr lang="en-US" dirty="0"/>
              <a:t>thrombocytopenia , platelet count 110,000</a:t>
            </a:r>
          </a:p>
          <a:p>
            <a:r>
              <a:rPr lang="en-US" dirty="0"/>
              <a:t>PSA nadir at 50.73 ng/ml after 4 cycles</a:t>
            </a:r>
          </a:p>
          <a:p>
            <a:r>
              <a:rPr lang="en-US" dirty="0"/>
              <a:t>CT and bone scan stable</a:t>
            </a:r>
          </a:p>
          <a:p>
            <a:pPr>
              <a:spcBef>
                <a:spcPts val="2200"/>
              </a:spcBef>
            </a:pPr>
            <a:r>
              <a:rPr lang="en-US" dirty="0"/>
              <a:t>Completes 10 cycles of treatment then patient chose a “chemo break”</a:t>
            </a:r>
          </a:p>
          <a:p>
            <a:pPr lvl="1"/>
            <a:r>
              <a:rPr lang="en-US" dirty="0"/>
              <a:t>PSA 86.12 ng/ml</a:t>
            </a:r>
          </a:p>
          <a:p>
            <a:pPr lvl="1"/>
            <a:r>
              <a:rPr lang="en-US" dirty="0"/>
              <a:t>At time of last assessment, CT and bone scan  showed stable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B5C4-788F-43C2-9DC1-4BBC5485F56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49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6420DF-C6EB-4AAE-83D8-C1B14CC7E098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1279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NCCN Guidelines for management of </a:t>
            </a:r>
            <a:r>
              <a:rPr lang="en-US" dirty="0" err="1" smtClean="0"/>
              <a:t>mCRPC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4BBCC7-2815-7A4A-9382-DCE1718D8A3D}"/>
              </a:ext>
            </a:extLst>
          </p:cNvPr>
          <p:cNvSpPr txBox="1">
            <a:spLocks/>
          </p:cNvSpPr>
          <p:nvPr/>
        </p:nvSpPr>
        <p:spPr>
          <a:xfrm>
            <a:off x="784491" y="786456"/>
            <a:ext cx="7814448" cy="576956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400"/>
              </a:spcAft>
            </a:pPr>
            <a:r>
              <a:rPr lang="en-US" sz="2400" dirty="0">
                <a:solidFill>
                  <a:schemeClr val="bg1"/>
                </a:solidFill>
                <a:latin typeface="Lato Black" panose="020F0502020204030203" pitchFamily="34" charset="77"/>
              </a:rPr>
              <a:t>SYSTEMIC THERAPY FOR M1 CRPC: ADENOCARCINOMA</a:t>
            </a:r>
            <a:endParaRPr lang="en-US" sz="2400" b="0" baseline="30000" dirty="0">
              <a:solidFill>
                <a:schemeClr val="bg1"/>
              </a:solidFill>
              <a:latin typeface="Lato Light" panose="020F0302020204030203" pitchFamily="34" charset="77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68D39581-30F4-704E-8203-9C1595CD76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1403" y="1641642"/>
            <a:ext cx="5231847" cy="1764968"/>
          </a:xfrm>
          <a:prstGeom prst="roundRect">
            <a:avLst>
              <a:gd name="adj" fmla="val 6930"/>
            </a:avLst>
          </a:prstGeom>
          <a:solidFill>
            <a:schemeClr val="bg1"/>
          </a:solidFill>
          <a:ln>
            <a:noFill/>
            <a:headEnd type="none" w="sm" len="sm"/>
            <a:tailEnd/>
          </a:ln>
          <a:effectLst>
            <a:outerShdw blurRad="444500" dir="5400000" algn="ctr" rotWithShape="0">
              <a:schemeClr val="tx1"/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892163">
              <a:tabLst>
                <a:tab pos="114299" algn="l"/>
                <a:tab pos="1142985" algn="ctr"/>
              </a:tabLst>
              <a:defRPr/>
            </a:pPr>
            <a:endParaRPr lang="en-GB" sz="1600" dirty="0">
              <a:solidFill>
                <a:prstClr val="white"/>
              </a:solidFill>
              <a:latin typeface="Lato" panose="020F0502020204030203" pitchFamily="34" charset="77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23BF35-3D86-034A-ADAE-8D5F911068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118" y="2047142"/>
            <a:ext cx="3089730" cy="1247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0C60A1-3D9E-4648-A69F-D0DAD0BD9161}"/>
              </a:ext>
            </a:extLst>
          </p:cNvPr>
          <p:cNvSpPr txBox="1"/>
          <p:nvPr/>
        </p:nvSpPr>
        <p:spPr>
          <a:xfrm>
            <a:off x="1082649" y="1769452"/>
            <a:ext cx="4989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56BBCD"/>
                </a:solidFill>
                <a:latin typeface="Lato" panose="020F0502020204030203" pitchFamily="34" charset="77"/>
              </a:rPr>
              <a:t>NO PRIOR DOCETAXEL/NO PRIOR NOVEL HORMONE THERAPY</a:t>
            </a:r>
            <a:r>
              <a:rPr lang="en-US" sz="1100" b="1" baseline="30000" dirty="0">
                <a:solidFill>
                  <a:srgbClr val="56BBCD"/>
                </a:solidFill>
                <a:latin typeface="Lato" panose="020F0502020204030203" pitchFamily="34" charset="77"/>
              </a:rPr>
              <a:t>FFF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B9F368EB-029E-EB4A-AFA5-ED466A8871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1403" y="3516795"/>
            <a:ext cx="5231847" cy="2180364"/>
          </a:xfrm>
          <a:prstGeom prst="roundRect">
            <a:avLst>
              <a:gd name="adj" fmla="val 6930"/>
            </a:avLst>
          </a:prstGeom>
          <a:solidFill>
            <a:schemeClr val="bg1"/>
          </a:solidFill>
          <a:ln>
            <a:noFill/>
            <a:headEnd type="none" w="sm" len="sm"/>
            <a:tailEnd/>
          </a:ln>
          <a:effectLst>
            <a:outerShdw blurRad="177800" sx="103000" sy="103000" algn="ctr" rotWithShape="0">
              <a:prstClr val="black">
                <a:alpha val="7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892163">
              <a:tabLst>
                <a:tab pos="114299" algn="l"/>
                <a:tab pos="1142985" algn="ctr"/>
              </a:tabLst>
              <a:defRPr/>
            </a:pPr>
            <a:endParaRPr lang="en-GB" sz="1600" dirty="0">
              <a:solidFill>
                <a:prstClr val="white"/>
              </a:solidFill>
              <a:latin typeface="Lato" panose="020F0502020204030203" pitchFamily="34" charset="77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BE245AD-7BC4-144A-93F5-EBFA5A3A4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118" y="3922295"/>
            <a:ext cx="3089730" cy="16300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DCFC92-4067-E645-8B33-D735CA2A4DA0}"/>
              </a:ext>
            </a:extLst>
          </p:cNvPr>
          <p:cNvSpPr txBox="1"/>
          <p:nvPr/>
        </p:nvSpPr>
        <p:spPr>
          <a:xfrm>
            <a:off x="1082650" y="3644606"/>
            <a:ext cx="4318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56BBCD"/>
                </a:solidFill>
                <a:latin typeface="Lato" panose="020F0502020204030203" pitchFamily="34" charset="77"/>
              </a:rPr>
              <a:t>PRIOR DOCETAXEL/NO PRIOR NOVEL HORMONE THERAPY</a:t>
            </a:r>
            <a:r>
              <a:rPr lang="en-US" sz="1100" b="1" baseline="30000" dirty="0">
                <a:solidFill>
                  <a:srgbClr val="56BBCD"/>
                </a:solidFill>
                <a:latin typeface="Lato" panose="020F0502020204030203" pitchFamily="34" charset="77"/>
              </a:rPr>
              <a:t>FFF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AA062B01-D768-A146-838D-B3806F2668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56074" y="1153652"/>
            <a:ext cx="5064715" cy="2051718"/>
          </a:xfrm>
          <a:prstGeom prst="roundRect">
            <a:avLst>
              <a:gd name="adj" fmla="val 6930"/>
            </a:avLst>
          </a:prstGeom>
          <a:solidFill>
            <a:schemeClr val="bg1"/>
          </a:solidFill>
          <a:ln>
            <a:noFill/>
            <a:headEnd type="none" w="sm" len="sm"/>
            <a:tailEnd/>
          </a:ln>
          <a:effectLst>
            <a:outerShdw blurRad="444500" dir="5400000" algn="ctr" rotWithShape="0">
              <a:schemeClr val="tx1"/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892163">
              <a:tabLst>
                <a:tab pos="114299" algn="l"/>
                <a:tab pos="1142985" algn="ctr"/>
              </a:tabLst>
              <a:defRPr/>
            </a:pPr>
            <a:endParaRPr lang="en-GB" sz="1600" dirty="0">
              <a:solidFill>
                <a:prstClr val="white"/>
              </a:solidFill>
              <a:latin typeface="Lato" panose="020F0502020204030203" pitchFamily="34" charset="77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71DED1-7BED-1B4B-AB50-2735239044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7789" y="1548992"/>
            <a:ext cx="3439362" cy="14960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8FA7E9-98F3-3D46-A6A7-0CC1651079B6}"/>
              </a:ext>
            </a:extLst>
          </p:cNvPr>
          <p:cNvSpPr txBox="1"/>
          <p:nvPr/>
        </p:nvSpPr>
        <p:spPr>
          <a:xfrm>
            <a:off x="6457321" y="1269099"/>
            <a:ext cx="4989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56BBCD"/>
                </a:solidFill>
                <a:latin typeface="Lato" panose="020F0502020204030203" pitchFamily="34" charset="77"/>
              </a:rPr>
              <a:t>PRIOR NOVEL HORMONE THERAPY/NO PRIOR DOCETAXEL</a:t>
            </a:r>
            <a:r>
              <a:rPr lang="en-US" sz="1100" b="1" baseline="30000" dirty="0">
                <a:solidFill>
                  <a:srgbClr val="56BBCD"/>
                </a:solidFill>
                <a:latin typeface="Lato" panose="020F0502020204030203" pitchFamily="34" charset="77"/>
              </a:rPr>
              <a:t>FFF</a:t>
            </a: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D46528D4-0BBD-6547-9754-EFD72D276C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56074" y="3345545"/>
            <a:ext cx="5064715" cy="2521745"/>
          </a:xfrm>
          <a:prstGeom prst="roundRect">
            <a:avLst>
              <a:gd name="adj" fmla="val 5984"/>
            </a:avLst>
          </a:prstGeom>
          <a:solidFill>
            <a:schemeClr val="bg1"/>
          </a:solidFill>
          <a:ln>
            <a:noFill/>
            <a:headEnd type="none" w="sm" len="sm"/>
            <a:tailEnd/>
          </a:ln>
          <a:effectLst>
            <a:outerShdw blurRad="177800" sx="103000" sy="103000" algn="ctr" rotWithShape="0">
              <a:prstClr val="black">
                <a:alpha val="7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892163">
              <a:tabLst>
                <a:tab pos="114299" algn="l"/>
                <a:tab pos="1142985" algn="ctr"/>
              </a:tabLst>
              <a:defRPr/>
            </a:pPr>
            <a:endParaRPr lang="en-GB" sz="1600" dirty="0">
              <a:solidFill>
                <a:prstClr val="white"/>
              </a:solidFill>
              <a:latin typeface="Lato" panose="020F0502020204030203" pitchFamily="34" charset="77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BF98560-3BF1-5E43-A781-3FA368209C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7788" y="3761206"/>
            <a:ext cx="3439331" cy="18216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E0F8EC-A384-EC48-9D70-165429998C31}"/>
              </a:ext>
            </a:extLst>
          </p:cNvPr>
          <p:cNvSpPr txBox="1"/>
          <p:nvPr/>
        </p:nvSpPr>
        <p:spPr>
          <a:xfrm>
            <a:off x="6457321" y="3470884"/>
            <a:ext cx="4863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56BBCD"/>
                </a:solidFill>
                <a:latin typeface="Lato" panose="020F0502020204030203" pitchFamily="34" charset="77"/>
              </a:rPr>
              <a:t>PRIOR DOCETAXEL AND PRIOR NOVEL HORMONE THERAPY</a:t>
            </a:r>
            <a:r>
              <a:rPr lang="en-US" sz="1100" b="1" baseline="30000" dirty="0">
                <a:solidFill>
                  <a:srgbClr val="56BBCD"/>
                </a:solidFill>
                <a:latin typeface="Lato" panose="020F0502020204030203" pitchFamily="34" charset="77"/>
              </a:rPr>
              <a:t>FFF,III</a:t>
            </a:r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A2A2362B-42D2-1D48-A0A3-421724C7C2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1403" y="5990996"/>
            <a:ext cx="7043397" cy="814375"/>
          </a:xfrm>
          <a:prstGeom prst="roundRect">
            <a:avLst>
              <a:gd name="adj" fmla="val 13168"/>
            </a:avLst>
          </a:prstGeom>
          <a:solidFill>
            <a:schemeClr val="bg1"/>
          </a:solidFill>
          <a:ln>
            <a:noFill/>
            <a:headEnd type="none" w="sm" len="sm"/>
            <a:tailEnd/>
          </a:ln>
          <a:effectLst>
            <a:outerShdw blurRad="177800" sx="103000" sy="103000" algn="ctr" rotWithShape="0">
              <a:prstClr val="black">
                <a:alpha val="7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892163">
              <a:tabLst>
                <a:tab pos="114299" algn="l"/>
                <a:tab pos="1142985" algn="ctr"/>
              </a:tabLst>
              <a:defRPr/>
            </a:pPr>
            <a:endParaRPr lang="en-GB" sz="1600" dirty="0">
              <a:solidFill>
                <a:prstClr val="white"/>
              </a:solidFill>
              <a:latin typeface="Lato" panose="020F0502020204030203" pitchFamily="34" charset="77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AADEE8-6DBC-DC45-9CAD-EE275C0A02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489" y="6027563"/>
            <a:ext cx="671576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2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 Across the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80093" y="2094272"/>
            <a:ext cx="10614289" cy="4219791"/>
            <a:chOff x="880093" y="2094272"/>
            <a:chExt cx="10614289" cy="421979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5FDFEF01-7D07-BB42-8534-BA63947BEE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0093" y="2874707"/>
              <a:ext cx="2597381" cy="1008285"/>
            </a:xfrm>
            <a:prstGeom prst="roundRect">
              <a:avLst>
                <a:gd name="adj" fmla="val 13984"/>
              </a:avLst>
            </a:prstGeom>
            <a:solidFill>
              <a:schemeClr val="bg1"/>
            </a:solidFill>
            <a:ln>
              <a:noFill/>
              <a:headEnd type="none" w="sm" len="sm"/>
              <a:tailEnd/>
            </a:ln>
            <a:effectLst>
              <a:outerShdw blurRad="444500" dir="5400000" algn="ctr" rotWithShape="0">
                <a:schemeClr val="bg1">
                  <a:lumMod val="85000"/>
                </a:scheme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92163">
                <a:tabLst>
                  <a:tab pos="114299" algn="l"/>
                  <a:tab pos="1142985" algn="ctr"/>
                </a:tabLst>
                <a:defRPr/>
              </a:pPr>
              <a:endParaRPr lang="en-GB" sz="1600" dirty="0">
                <a:solidFill>
                  <a:prstClr val="white"/>
                </a:solidFill>
                <a:latin typeface="Lato" panose="020F0502020204030203" pitchFamily="34" charset="77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593190-77B5-DA49-87E0-1BA585F4D826}"/>
                </a:ext>
              </a:extLst>
            </p:cNvPr>
            <p:cNvSpPr txBox="1"/>
            <p:nvPr/>
          </p:nvSpPr>
          <p:spPr>
            <a:xfrm>
              <a:off x="1017757" y="3030463"/>
              <a:ext cx="1358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b="1" dirty="0">
                  <a:latin typeface="Lato Black" panose="020F0502020204030203" pitchFamily="34" charset="77"/>
                </a:rPr>
                <a:t>DOCETAXEL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EAE03A-D8AE-0245-BDB1-0B46F133C4D1}"/>
                </a:ext>
              </a:extLst>
            </p:cNvPr>
            <p:cNvSpPr txBox="1"/>
            <p:nvPr/>
          </p:nvSpPr>
          <p:spPr>
            <a:xfrm>
              <a:off x="1017757" y="3447151"/>
              <a:ext cx="1358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b="1" dirty="0">
                  <a:latin typeface="Lato Black" panose="020F0502020204030203" pitchFamily="34" charset="77"/>
                </a:rPr>
                <a:t>NHT</a:t>
              </a:r>
            </a:p>
          </p:txBody>
        </p:sp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7B6510EB-7E86-6A40-9EA9-BC2D1B4A8E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0093" y="5044059"/>
              <a:ext cx="2597381" cy="1008285"/>
            </a:xfrm>
            <a:prstGeom prst="roundRect">
              <a:avLst>
                <a:gd name="adj" fmla="val 13984"/>
              </a:avLst>
            </a:prstGeom>
            <a:solidFill>
              <a:schemeClr val="bg1"/>
            </a:solidFill>
            <a:ln>
              <a:noFill/>
              <a:headEnd type="none" w="sm" len="sm"/>
              <a:tailEnd/>
            </a:ln>
            <a:effectLst>
              <a:outerShdw blurRad="444500" dir="5400000" algn="ctr" rotWithShape="0">
                <a:schemeClr val="bg1">
                  <a:lumMod val="85000"/>
                </a:scheme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92163">
                <a:tabLst>
                  <a:tab pos="114299" algn="l"/>
                  <a:tab pos="1142985" algn="ctr"/>
                </a:tabLst>
                <a:defRPr/>
              </a:pPr>
              <a:endParaRPr lang="en-GB" sz="1600" dirty="0">
                <a:solidFill>
                  <a:prstClr val="white"/>
                </a:solidFill>
                <a:latin typeface="Lato" panose="020F0502020204030203" pitchFamily="34" charset="77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911C62-35D6-9243-B57F-D16655FEE86F}"/>
                </a:ext>
              </a:extLst>
            </p:cNvPr>
            <p:cNvSpPr txBox="1"/>
            <p:nvPr/>
          </p:nvSpPr>
          <p:spPr>
            <a:xfrm>
              <a:off x="1017757" y="5199815"/>
              <a:ext cx="1358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b="1" dirty="0">
                  <a:latin typeface="Lato Black" panose="020F0502020204030203" pitchFamily="34" charset="77"/>
                </a:rPr>
                <a:t>DOCETAXEL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4F0B34-514D-724F-B034-97843658BDFB}"/>
                </a:ext>
              </a:extLst>
            </p:cNvPr>
            <p:cNvSpPr txBox="1"/>
            <p:nvPr/>
          </p:nvSpPr>
          <p:spPr>
            <a:xfrm>
              <a:off x="1017757" y="5616503"/>
              <a:ext cx="1358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b="1" dirty="0">
                  <a:latin typeface="Lato Black" panose="020F0502020204030203" pitchFamily="34" charset="77"/>
                </a:rPr>
                <a:t>NHT</a:t>
              </a:r>
            </a:p>
          </p:txBody>
        </p:sp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7D882537-7D4E-5F4F-9551-315A57E997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95151" y="2874707"/>
              <a:ext cx="2597381" cy="1008285"/>
            </a:xfrm>
            <a:prstGeom prst="roundRect">
              <a:avLst>
                <a:gd name="adj" fmla="val 13984"/>
              </a:avLst>
            </a:prstGeom>
            <a:solidFill>
              <a:schemeClr val="bg1"/>
            </a:solidFill>
            <a:ln>
              <a:noFill/>
              <a:headEnd type="none" w="sm" len="sm"/>
              <a:tailEnd/>
            </a:ln>
            <a:effectLst>
              <a:outerShdw blurRad="444500" dir="5400000" algn="ctr" rotWithShape="0">
                <a:schemeClr val="bg1">
                  <a:lumMod val="85000"/>
                </a:scheme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92163">
                <a:tabLst>
                  <a:tab pos="114299" algn="l"/>
                  <a:tab pos="1142985" algn="ctr"/>
                </a:tabLst>
                <a:defRPr/>
              </a:pPr>
              <a:endParaRPr lang="en-GB" sz="1600" dirty="0">
                <a:solidFill>
                  <a:prstClr val="white"/>
                </a:solidFill>
                <a:latin typeface="Lato" panose="020F0502020204030203" pitchFamily="34" charset="77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1C8A96-7820-4141-BAF2-A76C83E1938B}"/>
                </a:ext>
              </a:extLst>
            </p:cNvPr>
            <p:cNvSpPr txBox="1"/>
            <p:nvPr/>
          </p:nvSpPr>
          <p:spPr>
            <a:xfrm>
              <a:off x="7132815" y="3030463"/>
              <a:ext cx="1358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b="1" dirty="0">
                  <a:latin typeface="Lato Black" panose="020F0502020204030203" pitchFamily="34" charset="77"/>
                </a:rPr>
                <a:t>DOCETAXEL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C53CE6-0B34-C349-8046-FC0D21355343}"/>
                </a:ext>
              </a:extLst>
            </p:cNvPr>
            <p:cNvSpPr txBox="1"/>
            <p:nvPr/>
          </p:nvSpPr>
          <p:spPr>
            <a:xfrm>
              <a:off x="7132815" y="3447151"/>
              <a:ext cx="1358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b="1" dirty="0">
                  <a:latin typeface="Lato Black" panose="020F0502020204030203" pitchFamily="34" charset="77"/>
                </a:rPr>
                <a:t>NHT</a:t>
              </a:r>
            </a:p>
          </p:txBody>
        </p:sp>
        <p:sp>
          <p:nvSpPr>
            <p:cNvPr id="14" name="AutoShape 9">
              <a:extLst>
                <a:ext uri="{FF2B5EF4-FFF2-40B4-BE49-F238E27FC236}">
                  <a16:creationId xmlns:a16="http://schemas.microsoft.com/office/drawing/2014/main" id="{E4DC1BAD-ECEF-A846-9217-36E9334CA7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95151" y="5044059"/>
              <a:ext cx="2597381" cy="1008285"/>
            </a:xfrm>
            <a:prstGeom prst="roundRect">
              <a:avLst>
                <a:gd name="adj" fmla="val 13984"/>
              </a:avLst>
            </a:prstGeom>
            <a:solidFill>
              <a:schemeClr val="bg1"/>
            </a:solidFill>
            <a:ln>
              <a:noFill/>
              <a:headEnd type="none" w="sm" len="sm"/>
              <a:tailEnd/>
            </a:ln>
            <a:effectLst>
              <a:outerShdw blurRad="444500" dir="5400000" algn="ctr" rotWithShape="0">
                <a:schemeClr val="bg1">
                  <a:lumMod val="85000"/>
                </a:scheme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92163">
                <a:tabLst>
                  <a:tab pos="114299" algn="l"/>
                  <a:tab pos="1142985" algn="ctr"/>
                </a:tabLst>
                <a:defRPr/>
              </a:pPr>
              <a:endParaRPr lang="en-GB" sz="1600" dirty="0">
                <a:solidFill>
                  <a:prstClr val="white"/>
                </a:solidFill>
                <a:latin typeface="Lato" panose="020F0502020204030203" pitchFamily="34" charset="77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58C976-2C1B-094D-A05F-2808F29D6270}"/>
                </a:ext>
              </a:extLst>
            </p:cNvPr>
            <p:cNvSpPr txBox="1"/>
            <p:nvPr/>
          </p:nvSpPr>
          <p:spPr>
            <a:xfrm>
              <a:off x="7132815" y="5199815"/>
              <a:ext cx="1358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b="1" dirty="0">
                  <a:latin typeface="Lato Black" panose="020F0502020204030203" pitchFamily="34" charset="77"/>
                </a:rPr>
                <a:t>DOCETAXEL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004009-A13A-094F-8C46-0DCD9C7D0305}"/>
                </a:ext>
              </a:extLst>
            </p:cNvPr>
            <p:cNvSpPr txBox="1"/>
            <p:nvPr/>
          </p:nvSpPr>
          <p:spPr>
            <a:xfrm>
              <a:off x="7132815" y="5616503"/>
              <a:ext cx="1358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b="1" dirty="0">
                  <a:latin typeface="Lato Black" panose="020F0502020204030203" pitchFamily="34" charset="77"/>
                </a:rPr>
                <a:t>NHT</a:t>
              </a:r>
            </a:p>
          </p:txBody>
        </p:sp>
        <p:pic>
          <p:nvPicPr>
            <p:cNvPr id="17" name="Graphic 2" descr="Badge Follow with solid fill">
              <a:extLst>
                <a:ext uri="{FF2B5EF4-FFF2-40B4-BE49-F238E27FC236}">
                  <a16:creationId xmlns:a16="http://schemas.microsoft.com/office/drawing/2014/main" id="{B42D1E6E-5DBE-2545-93D1-E14CF916B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35124" y="5623726"/>
              <a:ext cx="299720" cy="299720"/>
            </a:xfrm>
            <a:prstGeom prst="rect">
              <a:avLst/>
            </a:prstGeom>
          </p:spPr>
        </p:pic>
        <p:pic>
          <p:nvPicPr>
            <p:cNvPr id="18" name="Graphic 4" descr="Badge Unfollow with solid fill">
              <a:extLst>
                <a:ext uri="{FF2B5EF4-FFF2-40B4-BE49-F238E27FC236}">
                  <a16:creationId xmlns:a16="http://schemas.microsoft.com/office/drawing/2014/main" id="{597805B6-B122-7F47-9BEE-BF83E0AEF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35124" y="3440882"/>
              <a:ext cx="299720" cy="299720"/>
            </a:xfrm>
            <a:prstGeom prst="rect">
              <a:avLst/>
            </a:prstGeom>
          </p:spPr>
        </p:pic>
        <p:pic>
          <p:nvPicPr>
            <p:cNvPr id="19" name="Graphic 67" descr="Badge Unfollow with solid fill">
              <a:extLst>
                <a:ext uri="{FF2B5EF4-FFF2-40B4-BE49-F238E27FC236}">
                  <a16:creationId xmlns:a16="http://schemas.microsoft.com/office/drawing/2014/main" id="{27B94BED-49E3-A341-9A6C-F7008EE85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35124" y="3014162"/>
              <a:ext cx="299720" cy="299720"/>
            </a:xfrm>
            <a:prstGeom prst="rect">
              <a:avLst/>
            </a:prstGeom>
          </p:spPr>
        </p:pic>
        <p:pic>
          <p:nvPicPr>
            <p:cNvPr id="20" name="Graphic 68" descr="Badge Unfollow with solid fill">
              <a:extLst>
                <a:ext uri="{FF2B5EF4-FFF2-40B4-BE49-F238E27FC236}">
                  <a16:creationId xmlns:a16="http://schemas.microsoft.com/office/drawing/2014/main" id="{91E1BE5A-BA52-ED4D-B73C-B97945DE7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35124" y="5178242"/>
              <a:ext cx="299720" cy="299720"/>
            </a:xfrm>
            <a:prstGeom prst="rect">
              <a:avLst/>
            </a:prstGeom>
          </p:spPr>
        </p:pic>
        <p:pic>
          <p:nvPicPr>
            <p:cNvPr id="21" name="Graphic 69" descr="Badge Unfollow with solid fill">
              <a:extLst>
                <a:ext uri="{FF2B5EF4-FFF2-40B4-BE49-F238E27FC236}">
                  <a16:creationId xmlns:a16="http://schemas.microsoft.com/office/drawing/2014/main" id="{EA4D1BD1-CCB2-694B-B09C-556C4D205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70502" y="3440882"/>
              <a:ext cx="299720" cy="299720"/>
            </a:xfrm>
            <a:prstGeom prst="rect">
              <a:avLst/>
            </a:prstGeom>
          </p:spPr>
        </p:pic>
        <p:pic>
          <p:nvPicPr>
            <p:cNvPr id="22" name="Graphic 70" descr="Badge Follow with solid fill">
              <a:extLst>
                <a:ext uri="{FF2B5EF4-FFF2-40B4-BE49-F238E27FC236}">
                  <a16:creationId xmlns:a16="http://schemas.microsoft.com/office/drawing/2014/main" id="{6FB15F53-5879-3940-BA36-1A48391EA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70502" y="3022766"/>
              <a:ext cx="299720" cy="299720"/>
            </a:xfrm>
            <a:prstGeom prst="rect">
              <a:avLst/>
            </a:prstGeom>
          </p:spPr>
        </p:pic>
        <p:pic>
          <p:nvPicPr>
            <p:cNvPr id="23" name="Graphic 71" descr="Badge Follow with solid fill">
              <a:extLst>
                <a:ext uri="{FF2B5EF4-FFF2-40B4-BE49-F238E27FC236}">
                  <a16:creationId xmlns:a16="http://schemas.microsoft.com/office/drawing/2014/main" id="{DF03371A-C050-3A4D-B069-0B9AC2296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70502" y="5176686"/>
              <a:ext cx="299720" cy="299720"/>
            </a:xfrm>
            <a:prstGeom prst="rect">
              <a:avLst/>
            </a:prstGeom>
          </p:spPr>
        </p:pic>
        <p:pic>
          <p:nvPicPr>
            <p:cNvPr id="24" name="Graphic 72" descr="Badge Follow with solid fill">
              <a:extLst>
                <a:ext uri="{FF2B5EF4-FFF2-40B4-BE49-F238E27FC236}">
                  <a16:creationId xmlns:a16="http://schemas.microsoft.com/office/drawing/2014/main" id="{44091F83-06AD-A949-BEFA-EFAEB6683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70502" y="5613566"/>
              <a:ext cx="299720" cy="299720"/>
            </a:xfrm>
            <a:prstGeom prst="rect">
              <a:avLst/>
            </a:prstGeom>
          </p:spPr>
        </p:pic>
        <p:sp>
          <p:nvSpPr>
            <p:cNvPr id="25" name="Moon 24">
              <a:extLst>
                <a:ext uri="{FF2B5EF4-FFF2-40B4-BE49-F238E27FC236}">
                  <a16:creationId xmlns:a16="http://schemas.microsoft.com/office/drawing/2014/main" id="{D93ECBDA-995B-594B-A7DE-08DCEFA83394}"/>
                </a:ext>
              </a:extLst>
            </p:cNvPr>
            <p:cNvSpPr/>
            <p:nvPr/>
          </p:nvSpPr>
          <p:spPr>
            <a:xfrm rot="1415502" flipH="1">
              <a:off x="3741932" y="2802238"/>
              <a:ext cx="264224" cy="802250"/>
            </a:xfrm>
            <a:prstGeom prst="moon">
              <a:avLst/>
            </a:prstGeom>
            <a:solidFill>
              <a:srgbClr val="56B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476917A0-3B0A-3546-871D-27D0468681C3}"/>
                </a:ext>
              </a:extLst>
            </p:cNvPr>
            <p:cNvSpPr/>
            <p:nvPr/>
          </p:nvSpPr>
          <p:spPr>
            <a:xfrm>
              <a:off x="3673440" y="2094272"/>
              <a:ext cx="1714782" cy="1308883"/>
            </a:xfrm>
            <a:prstGeom prst="roundRect">
              <a:avLst/>
            </a:prstGeom>
            <a:solidFill>
              <a:srgbClr val="56BB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rtlCol="0" anchor="ctr"/>
            <a:lstStyle/>
            <a:p>
              <a:pPr algn="ctr" defTabSz="457206">
                <a:spcBef>
                  <a:spcPts val="200"/>
                </a:spcBef>
                <a:defRPr/>
              </a:pPr>
              <a: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  <a:t>ABIRATERONE</a:t>
              </a:r>
              <a:b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</a:br>
              <a: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  <a:t>ENZALUTAMIDE</a:t>
              </a:r>
              <a:b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</a:br>
              <a: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  <a:t>DOCETAXEL</a:t>
              </a:r>
              <a:b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</a:br>
              <a: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  <a:t>SIP_T</a:t>
              </a:r>
              <a:b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</a:br>
              <a: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  <a:t>RADIUM</a:t>
              </a:r>
            </a:p>
          </p:txBody>
        </p:sp>
        <p:sp>
          <p:nvSpPr>
            <p:cNvPr id="27" name="Moon 26">
              <a:extLst>
                <a:ext uri="{FF2B5EF4-FFF2-40B4-BE49-F238E27FC236}">
                  <a16:creationId xmlns:a16="http://schemas.microsoft.com/office/drawing/2014/main" id="{3DF34439-977B-5548-BC67-17AA52BACB41}"/>
                </a:ext>
              </a:extLst>
            </p:cNvPr>
            <p:cNvSpPr/>
            <p:nvPr/>
          </p:nvSpPr>
          <p:spPr>
            <a:xfrm rot="20029441" flipH="1">
              <a:off x="3823707" y="5296657"/>
              <a:ext cx="264224" cy="802250"/>
            </a:xfrm>
            <a:prstGeom prst="moon">
              <a:avLst/>
            </a:prstGeom>
            <a:solidFill>
              <a:srgbClr val="56B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17238609-C477-204E-8D08-B6EDD2461C57}"/>
                </a:ext>
              </a:extLst>
            </p:cNvPr>
            <p:cNvSpPr/>
            <p:nvPr/>
          </p:nvSpPr>
          <p:spPr>
            <a:xfrm>
              <a:off x="3673440" y="5473117"/>
              <a:ext cx="1714782" cy="840946"/>
            </a:xfrm>
            <a:prstGeom prst="roundRect">
              <a:avLst/>
            </a:prstGeom>
            <a:solidFill>
              <a:srgbClr val="56BB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rtlCol="0" anchor="ctr"/>
            <a:lstStyle/>
            <a:p>
              <a:pPr algn="ctr" defTabSz="457206">
                <a:spcBef>
                  <a:spcPts val="200"/>
                </a:spcBef>
                <a:defRPr/>
              </a:pPr>
              <a: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  <a:t>DOCETAXEL</a:t>
              </a:r>
              <a:b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</a:br>
              <a: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  <a:t>RADIUM</a:t>
              </a:r>
              <a:b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</a:br>
              <a: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  <a:t>OLAPARIB</a:t>
              </a:r>
            </a:p>
          </p:txBody>
        </p:sp>
        <p:sp>
          <p:nvSpPr>
            <p:cNvPr id="29" name="Moon 28">
              <a:extLst>
                <a:ext uri="{FF2B5EF4-FFF2-40B4-BE49-F238E27FC236}">
                  <a16:creationId xmlns:a16="http://schemas.microsoft.com/office/drawing/2014/main" id="{19A34305-3C36-C940-8982-64D592EB9EDA}"/>
                </a:ext>
              </a:extLst>
            </p:cNvPr>
            <p:cNvSpPr/>
            <p:nvPr/>
          </p:nvSpPr>
          <p:spPr>
            <a:xfrm rot="1415502" flipH="1">
              <a:off x="9848092" y="2802238"/>
              <a:ext cx="264224" cy="802250"/>
            </a:xfrm>
            <a:prstGeom prst="moon">
              <a:avLst/>
            </a:prstGeom>
            <a:solidFill>
              <a:srgbClr val="56B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15371F75-7A98-5244-B63F-516358703548}"/>
                </a:ext>
              </a:extLst>
            </p:cNvPr>
            <p:cNvSpPr/>
            <p:nvPr/>
          </p:nvSpPr>
          <p:spPr>
            <a:xfrm>
              <a:off x="9779600" y="2456849"/>
              <a:ext cx="1714782" cy="946306"/>
            </a:xfrm>
            <a:prstGeom prst="roundRect">
              <a:avLst/>
            </a:prstGeom>
            <a:solidFill>
              <a:srgbClr val="56BB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rtlCol="0" anchor="ctr"/>
            <a:lstStyle/>
            <a:p>
              <a:pPr algn="ctr" defTabSz="457206">
                <a:spcBef>
                  <a:spcPts val="200"/>
                </a:spcBef>
                <a:defRPr/>
              </a:pPr>
              <a: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  <a:t>ABIRATERONE</a:t>
              </a:r>
            </a:p>
            <a:p>
              <a:pPr algn="ctr" defTabSz="457206">
                <a:spcBef>
                  <a:spcPts val="200"/>
                </a:spcBef>
                <a:defRPr/>
              </a:pPr>
              <a: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  <a:t>ENZALUTAMIDE</a:t>
              </a:r>
            </a:p>
            <a:p>
              <a:pPr algn="ctr" defTabSz="457206">
                <a:spcBef>
                  <a:spcPts val="200"/>
                </a:spcBef>
                <a:defRPr/>
              </a:pPr>
              <a: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  <a:t>RADIUM</a:t>
              </a:r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FD1FA3BB-59BC-A54A-9E39-3ACF71BCE0EF}"/>
                </a:ext>
              </a:extLst>
            </p:cNvPr>
            <p:cNvSpPr/>
            <p:nvPr/>
          </p:nvSpPr>
          <p:spPr>
            <a:xfrm rot="20029441" flipH="1">
              <a:off x="9929867" y="5296657"/>
              <a:ext cx="264224" cy="802250"/>
            </a:xfrm>
            <a:prstGeom prst="moon">
              <a:avLst/>
            </a:prstGeom>
            <a:solidFill>
              <a:srgbClr val="56B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5">
              <a:extLst>
                <a:ext uri="{FF2B5EF4-FFF2-40B4-BE49-F238E27FC236}">
                  <a16:creationId xmlns:a16="http://schemas.microsoft.com/office/drawing/2014/main" id="{43F92F2A-682A-1849-95F5-A7A14F2DF413}"/>
                </a:ext>
              </a:extLst>
            </p:cNvPr>
            <p:cNvSpPr/>
            <p:nvPr/>
          </p:nvSpPr>
          <p:spPr>
            <a:xfrm>
              <a:off x="9779600" y="5473117"/>
              <a:ext cx="1714782" cy="840946"/>
            </a:xfrm>
            <a:prstGeom prst="roundRect">
              <a:avLst/>
            </a:prstGeom>
            <a:solidFill>
              <a:srgbClr val="56BB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rtlCol="0" anchor="ctr"/>
            <a:lstStyle/>
            <a:p>
              <a:pPr algn="ctr" defTabSz="457206">
                <a:spcBef>
                  <a:spcPts val="200"/>
                </a:spcBef>
                <a:defRPr/>
              </a:pPr>
              <a: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  <a:t>CABAZITAXEL</a:t>
              </a:r>
            </a:p>
            <a:p>
              <a:pPr algn="ctr" defTabSz="457206">
                <a:spcBef>
                  <a:spcPts val="200"/>
                </a:spcBef>
                <a:defRPr/>
              </a:pPr>
              <a: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  <a:t>OLAPARIB</a:t>
              </a:r>
            </a:p>
            <a:p>
              <a:pPr algn="ctr" defTabSz="457206">
                <a:spcBef>
                  <a:spcPts val="200"/>
                </a:spcBef>
                <a:defRPr/>
              </a:pPr>
              <a:r>
                <a:rPr lang="en-GB" sz="1100" kern="0" dirty="0">
                  <a:solidFill>
                    <a:prstClr val="white"/>
                  </a:solidFill>
                  <a:latin typeface="Lato" panose="020F0502020204030203" pitchFamily="34" charset="77"/>
                  <a:ea typeface="ＭＳ Ｐゴシック"/>
                  <a:cs typeface="Arial" panose="020B0604020202020204" pitchFamily="34" charset="0"/>
                </a:rPr>
                <a:t>RADIUM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9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Treatments Remains a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02402164-45AE-1C4C-BC6E-2B55545B27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0364" y="830337"/>
            <a:ext cx="4962166" cy="5336769"/>
          </a:xfrm>
          <a:prstGeom prst="roundRect">
            <a:avLst>
              <a:gd name="adj" fmla="val 4158"/>
            </a:avLst>
          </a:prstGeom>
          <a:solidFill>
            <a:schemeClr val="bg1"/>
          </a:solidFill>
          <a:ln>
            <a:noFill/>
            <a:headEnd type="none" w="sm" len="sm"/>
            <a:tailEnd/>
          </a:ln>
          <a:effectLst>
            <a:outerShdw blurRad="444500" dir="5400000" algn="ctr" rotWithShape="0">
              <a:schemeClr val="tx1">
                <a:alpha val="17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892163">
              <a:tabLst>
                <a:tab pos="114299" algn="l"/>
                <a:tab pos="1142985" algn="ctr"/>
              </a:tabLst>
              <a:defRPr/>
            </a:pPr>
            <a:endParaRPr lang="en-GB" sz="1600" dirty="0">
              <a:solidFill>
                <a:prstClr val="white"/>
              </a:solidFill>
              <a:latin typeface="Lato" panose="020F0502020204030203" pitchFamily="34" charset="77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FCCE3-9493-5249-8444-749C018A3DDB}"/>
              </a:ext>
            </a:extLst>
          </p:cNvPr>
          <p:cNvSpPr txBox="1"/>
          <p:nvPr/>
        </p:nvSpPr>
        <p:spPr>
          <a:xfrm>
            <a:off x="1457554" y="2583577"/>
            <a:ext cx="386994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>
                <a:latin typeface="Lato" panose="020F0502020204030203" pitchFamily="34" charset="77"/>
              </a:rPr>
              <a:t>Lack of level 1 evidence </a:t>
            </a:r>
            <a:r>
              <a:rPr lang="en-US" b="1" u="sng" dirty="0">
                <a:latin typeface="Lato" panose="020F0502020204030203" pitchFamily="34" charset="77"/>
              </a:rPr>
              <a:t>up until now.</a:t>
            </a:r>
          </a:p>
          <a:p>
            <a:pPr>
              <a:spcAft>
                <a:spcPts val="2400"/>
              </a:spcAft>
            </a:pPr>
            <a:r>
              <a:rPr lang="en-US" dirty="0">
                <a:latin typeface="Lato" panose="020F0502020204030203" pitchFamily="34" charset="77"/>
              </a:rPr>
              <a:t>Cross resistance between NHA</a:t>
            </a:r>
          </a:p>
          <a:p>
            <a:pPr>
              <a:spcAft>
                <a:spcPts val="2400"/>
              </a:spcAft>
            </a:pPr>
            <a:r>
              <a:rPr lang="en-US" dirty="0">
                <a:latin typeface="Lato" panose="020F0502020204030203" pitchFamily="34" charset="77"/>
              </a:rPr>
              <a:t>Cross resistance with chemotherapeutics</a:t>
            </a:r>
          </a:p>
          <a:p>
            <a:pPr>
              <a:spcAft>
                <a:spcPts val="2400"/>
              </a:spcAft>
            </a:pPr>
            <a:r>
              <a:rPr lang="en-US" dirty="0">
                <a:latin typeface="Lato" panose="020F0502020204030203" pitchFamily="34" charset="77"/>
              </a:rPr>
              <a:t>Many of the existing drugs/classes used in earlier lines of Rx</a:t>
            </a:r>
          </a:p>
          <a:p>
            <a:pPr>
              <a:spcAft>
                <a:spcPts val="2400"/>
              </a:spcAft>
            </a:pPr>
            <a:endParaRPr lang="en-US" dirty="0">
              <a:latin typeface="Lato" panose="020F0502020204030203" pitchFamily="34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E19490-517E-9646-801C-6DF728580138}"/>
              </a:ext>
            </a:extLst>
          </p:cNvPr>
          <p:cNvSpPr txBox="1">
            <a:spLocks/>
          </p:cNvSpPr>
          <p:nvPr/>
        </p:nvSpPr>
        <p:spPr>
          <a:xfrm>
            <a:off x="6560466" y="1003213"/>
            <a:ext cx="3233773" cy="62165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50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56BBCD"/>
                </a:solidFill>
                <a:latin typeface="Lato Black" panose="020F0502020204030203" pitchFamily="34" charset="77"/>
              </a:rPr>
              <a:t>Selection based on: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D7177-C7B3-FD45-8347-39B70B093EFD}"/>
              </a:ext>
            </a:extLst>
          </p:cNvPr>
          <p:cNvSpPr txBox="1"/>
          <p:nvPr/>
        </p:nvSpPr>
        <p:spPr>
          <a:xfrm>
            <a:off x="6598651" y="1585694"/>
            <a:ext cx="425517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400" dirty="0">
                <a:latin typeface="Lato" panose="020F0502020204030203" pitchFamily="34" charset="77"/>
              </a:rPr>
              <a:t>Time between the agents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latin typeface="Lato" panose="020F0502020204030203" pitchFamily="34" charset="77"/>
              </a:rPr>
              <a:t>Symptomatic vs asymptomatic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latin typeface="Lato" panose="020F0502020204030203" pitchFamily="34" charset="77"/>
              </a:rPr>
              <a:t>Bone disease vs non bone disease 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latin typeface="Lato" panose="020F0502020204030203" pitchFamily="34" charset="77"/>
              </a:rPr>
              <a:t>Presence or absence of visceral metastases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latin typeface="Lato" panose="020F0502020204030203" pitchFamily="34" charset="77"/>
              </a:rPr>
              <a:t>Presence or absence of Genomic aberrations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latin typeface="Lato" panose="020F0502020204030203" pitchFamily="34" charset="77"/>
              </a:rPr>
              <a:t>Oral vs IV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latin typeface="Lato" panose="020F0502020204030203" pitchFamily="34" charset="77"/>
              </a:rPr>
              <a:t>Distance from the center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latin typeface="Lato" panose="020F0502020204030203" pitchFamily="34" charset="77"/>
              </a:rPr>
              <a:t>Patient preference </a:t>
            </a:r>
          </a:p>
          <a:p>
            <a:pPr>
              <a:spcAft>
                <a:spcPts val="1800"/>
              </a:spcAft>
            </a:pPr>
            <a:r>
              <a:rPr lang="en-US" sz="1400" dirty="0">
                <a:latin typeface="Lato" panose="020F0502020204030203" pitchFamily="34" charset="77"/>
              </a:rPr>
              <a:t>PS /</a:t>
            </a:r>
            <a:r>
              <a:rPr lang="en-US" sz="1400" dirty="0" err="1">
                <a:latin typeface="Lato" panose="020F0502020204030203" pitchFamily="34" charset="77"/>
              </a:rPr>
              <a:t>Fraility</a:t>
            </a:r>
            <a:endParaRPr lang="en-US" sz="1400" dirty="0">
              <a:latin typeface="Lato" panose="020F0502020204030203" pitchFamily="34" charset="77"/>
            </a:endParaRPr>
          </a:p>
          <a:p>
            <a:pPr>
              <a:spcAft>
                <a:spcPts val="1800"/>
              </a:spcAft>
            </a:pPr>
            <a:r>
              <a:rPr lang="en-US" sz="1400" dirty="0">
                <a:latin typeface="Lato" panose="020F0502020204030203" pitchFamily="34" charset="77"/>
              </a:rPr>
              <a:t>Prior duration of response to ADT</a:t>
            </a:r>
          </a:p>
        </p:txBody>
      </p:sp>
    </p:spTree>
    <p:extLst>
      <p:ext uri="{BB962C8B-B14F-4D97-AF65-F5344CB8AC3E}">
        <p14:creationId xmlns:p14="http://schemas.microsoft.com/office/powerpoint/2010/main" val="376663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Resistance to Hormonal Targeted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AA305D-4DFD-3947-9181-467D7E71E9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3600" y="1813116"/>
          <a:ext cx="10223502" cy="4608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917">
                  <a:extLst>
                    <a:ext uri="{9D8B030D-6E8A-4147-A177-3AD203B41FA5}">
                      <a16:colId xmlns:a16="http://schemas.microsoft.com/office/drawing/2014/main" val="4232150014"/>
                    </a:ext>
                  </a:extLst>
                </a:gridCol>
                <a:gridCol w="1703917">
                  <a:extLst>
                    <a:ext uri="{9D8B030D-6E8A-4147-A177-3AD203B41FA5}">
                      <a16:colId xmlns:a16="http://schemas.microsoft.com/office/drawing/2014/main" val="1792747537"/>
                    </a:ext>
                  </a:extLst>
                </a:gridCol>
                <a:gridCol w="1703917">
                  <a:extLst>
                    <a:ext uri="{9D8B030D-6E8A-4147-A177-3AD203B41FA5}">
                      <a16:colId xmlns:a16="http://schemas.microsoft.com/office/drawing/2014/main" val="421499916"/>
                    </a:ext>
                  </a:extLst>
                </a:gridCol>
                <a:gridCol w="1703917">
                  <a:extLst>
                    <a:ext uri="{9D8B030D-6E8A-4147-A177-3AD203B41FA5}">
                      <a16:colId xmlns:a16="http://schemas.microsoft.com/office/drawing/2014/main" val="2537257523"/>
                    </a:ext>
                  </a:extLst>
                </a:gridCol>
                <a:gridCol w="1703917">
                  <a:extLst>
                    <a:ext uri="{9D8B030D-6E8A-4147-A177-3AD203B41FA5}">
                      <a16:colId xmlns:a16="http://schemas.microsoft.com/office/drawing/2014/main" val="1292850570"/>
                    </a:ext>
                  </a:extLst>
                </a:gridCol>
                <a:gridCol w="1703917">
                  <a:extLst>
                    <a:ext uri="{9D8B030D-6E8A-4147-A177-3AD203B41FA5}">
                      <a16:colId xmlns:a16="http://schemas.microsoft.com/office/drawing/2014/main" val="1668042343"/>
                    </a:ext>
                  </a:extLst>
                </a:gridCol>
              </a:tblGrid>
              <a:tr h="46296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56BBCD"/>
                          </a:solidFill>
                          <a:latin typeface="Lato" panose="020F0502020204030203" pitchFamily="34" charset="77"/>
                        </a:rPr>
                        <a:t>REF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6BBCD"/>
                          </a:solidFill>
                          <a:latin typeface="Lato" panose="020F0502020204030203" pitchFamily="34" charset="77"/>
                        </a:rPr>
                        <a:t>FIRST RX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6BBCD"/>
                          </a:solidFill>
                          <a:latin typeface="Lato" panose="020F0502020204030203" pitchFamily="34" charset="77"/>
                        </a:rPr>
                        <a:t>SECOND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6BBCD"/>
                          </a:solidFill>
                          <a:latin typeface="Lato" panose="020F0502020204030203" pitchFamily="34" charset="77"/>
                        </a:rPr>
                        <a:t>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6BBCD"/>
                          </a:solidFill>
                          <a:latin typeface="Lato" panose="020F0502020204030203" pitchFamily="34" charset="77"/>
                        </a:rPr>
                        <a:t>&gt;50% PSA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56BBCD"/>
                          </a:solidFill>
                          <a:latin typeface="Lato" panose="020F0502020204030203" pitchFamily="34" charset="77"/>
                        </a:rPr>
                        <a:t>PFS MOS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032332"/>
                  </a:ext>
                </a:extLst>
              </a:tr>
              <a:tr h="46296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Loriot 2013</a:t>
                      </a:r>
                    </a:p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Ann Oncol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Enza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Abi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38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2.7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58615"/>
                  </a:ext>
                </a:extLst>
              </a:tr>
              <a:tr h="46296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Noonan 2013</a:t>
                      </a:r>
                    </a:p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Ann Oncol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Enza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Abi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3.5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059352"/>
                  </a:ext>
                </a:extLst>
              </a:tr>
              <a:tr h="46296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Schrader 2014</a:t>
                      </a:r>
                    </a:p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Eur Urol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Abi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Enza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00593"/>
                  </a:ext>
                </a:extLst>
              </a:tr>
              <a:tr h="46296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Bianchini 2014</a:t>
                      </a:r>
                    </a:p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Eur J Cancer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Abi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Enza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39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2.8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129874"/>
                  </a:ext>
                </a:extLst>
              </a:tr>
              <a:tr h="46296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Thomsen 2014</a:t>
                      </a:r>
                    </a:p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Sc J Can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Abi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Enza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305565"/>
                  </a:ext>
                </a:extLst>
              </a:tr>
              <a:tr h="46296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Petrelli 2015</a:t>
                      </a:r>
                    </a:p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Clin GU Can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Abi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Enza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536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3.1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127281"/>
                  </a:ext>
                </a:extLst>
              </a:tr>
              <a:tr h="46296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Cheng 2015</a:t>
                      </a:r>
                    </a:p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Pros Can Proc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Abi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Enza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165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2.8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214447"/>
                  </a:ext>
                </a:extLst>
              </a:tr>
              <a:tr h="46296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Azad 2015</a:t>
                      </a:r>
                    </a:p>
                    <a:p>
                      <a:r>
                        <a:rPr lang="en-US" sz="1400" dirty="0">
                          <a:latin typeface="Lato" panose="020F0502020204030203" pitchFamily="34" charset="77"/>
                        </a:rPr>
                        <a:t>Eur Urol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Abi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Enza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68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" panose="020F0502020204030203" pitchFamily="34" charset="77"/>
                        </a:rPr>
                        <a:t>4.6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5462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6F025C-A1B3-194E-BDD8-ACEF75EDD274}"/>
              </a:ext>
            </a:extLst>
          </p:cNvPr>
          <p:cNvSpPr txBox="1"/>
          <p:nvPr/>
        </p:nvSpPr>
        <p:spPr>
          <a:xfrm>
            <a:off x="5646615" y="1419521"/>
            <a:ext cx="569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77"/>
              </a:rPr>
              <a:t>First Line: Abi/Enza.                 60-78%                      16-18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77"/>
              </a:rPr>
              <a:t>mos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FCD2AA-4CAD-244E-B66F-35FA5E18E0DD}"/>
              </a:ext>
            </a:extLst>
          </p:cNvPr>
          <p:cNvCxnSpPr>
            <a:cxnSpLocks/>
          </p:cNvCxnSpPr>
          <p:nvPr/>
        </p:nvCxnSpPr>
        <p:spPr>
          <a:xfrm flipH="1">
            <a:off x="936333" y="2238858"/>
            <a:ext cx="10286937" cy="0"/>
          </a:xfrm>
          <a:prstGeom prst="line">
            <a:avLst/>
          </a:prstGeom>
          <a:ln w="4127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ECB184-7486-EA41-AB72-3B37F9B3B7AA}"/>
              </a:ext>
            </a:extLst>
          </p:cNvPr>
          <p:cNvCxnSpPr>
            <a:cxnSpLocks/>
          </p:cNvCxnSpPr>
          <p:nvPr/>
        </p:nvCxnSpPr>
        <p:spPr>
          <a:xfrm flipH="1">
            <a:off x="926909" y="2790748"/>
            <a:ext cx="10296361" cy="0"/>
          </a:xfrm>
          <a:prstGeom prst="line">
            <a:avLst/>
          </a:prstGeom>
          <a:ln w="952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655CCD-7152-5244-B3A9-31EFCB9716AC}"/>
              </a:ext>
            </a:extLst>
          </p:cNvPr>
          <p:cNvCxnSpPr>
            <a:cxnSpLocks/>
          </p:cNvCxnSpPr>
          <p:nvPr/>
        </p:nvCxnSpPr>
        <p:spPr>
          <a:xfrm flipH="1">
            <a:off x="926909" y="3319068"/>
            <a:ext cx="10296361" cy="0"/>
          </a:xfrm>
          <a:prstGeom prst="line">
            <a:avLst/>
          </a:prstGeom>
          <a:ln w="952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F8676A-181F-2440-B069-95C2231233E3}"/>
              </a:ext>
            </a:extLst>
          </p:cNvPr>
          <p:cNvCxnSpPr>
            <a:cxnSpLocks/>
          </p:cNvCxnSpPr>
          <p:nvPr/>
        </p:nvCxnSpPr>
        <p:spPr>
          <a:xfrm flipH="1">
            <a:off x="926909" y="3837228"/>
            <a:ext cx="10296361" cy="0"/>
          </a:xfrm>
          <a:prstGeom prst="line">
            <a:avLst/>
          </a:prstGeom>
          <a:ln w="952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C37A86-C687-4F4B-84D2-7FC9E014A80C}"/>
              </a:ext>
            </a:extLst>
          </p:cNvPr>
          <p:cNvCxnSpPr>
            <a:cxnSpLocks/>
          </p:cNvCxnSpPr>
          <p:nvPr/>
        </p:nvCxnSpPr>
        <p:spPr>
          <a:xfrm flipH="1">
            <a:off x="926909" y="4345228"/>
            <a:ext cx="10296361" cy="0"/>
          </a:xfrm>
          <a:prstGeom prst="line">
            <a:avLst/>
          </a:prstGeom>
          <a:ln w="952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A0E51-04A3-2F42-829C-1CA464AF2103}"/>
              </a:ext>
            </a:extLst>
          </p:cNvPr>
          <p:cNvCxnSpPr>
            <a:cxnSpLocks/>
          </p:cNvCxnSpPr>
          <p:nvPr/>
        </p:nvCxnSpPr>
        <p:spPr>
          <a:xfrm flipH="1">
            <a:off x="926909" y="4853228"/>
            <a:ext cx="10296361" cy="0"/>
          </a:xfrm>
          <a:prstGeom prst="line">
            <a:avLst/>
          </a:prstGeom>
          <a:ln w="952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6005F8-7B39-9348-822E-F3349357EE2B}"/>
              </a:ext>
            </a:extLst>
          </p:cNvPr>
          <p:cNvCxnSpPr>
            <a:cxnSpLocks/>
          </p:cNvCxnSpPr>
          <p:nvPr/>
        </p:nvCxnSpPr>
        <p:spPr>
          <a:xfrm flipH="1">
            <a:off x="926909" y="5371388"/>
            <a:ext cx="10296361" cy="0"/>
          </a:xfrm>
          <a:prstGeom prst="line">
            <a:avLst/>
          </a:prstGeom>
          <a:ln w="952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4DCC58-513C-0045-8B75-151D6A01F257}"/>
              </a:ext>
            </a:extLst>
          </p:cNvPr>
          <p:cNvCxnSpPr>
            <a:cxnSpLocks/>
          </p:cNvCxnSpPr>
          <p:nvPr/>
        </p:nvCxnSpPr>
        <p:spPr>
          <a:xfrm flipH="1">
            <a:off x="926909" y="5909868"/>
            <a:ext cx="10296361" cy="0"/>
          </a:xfrm>
          <a:prstGeom prst="line">
            <a:avLst/>
          </a:prstGeom>
          <a:ln w="9525">
            <a:solidFill>
              <a:schemeClr val="tx1">
                <a:lumMod val="5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0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Initial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19" y="1317073"/>
            <a:ext cx="11035552" cy="485789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2970B4"/>
                </a:solidFill>
              </a:rPr>
              <a:t>73 y/o man with hypertension presents with</a:t>
            </a:r>
            <a:br>
              <a:rPr lang="en-US" sz="2400" b="1" dirty="0">
                <a:solidFill>
                  <a:srgbClr val="2970B4"/>
                </a:solidFill>
              </a:rPr>
            </a:br>
            <a:r>
              <a:rPr lang="en-US" sz="2400" b="1" dirty="0">
                <a:solidFill>
                  <a:srgbClr val="2970B4"/>
                </a:solidFill>
              </a:rPr>
              <a:t>urinary obstructive symptoms, right shoulder pain</a:t>
            </a:r>
          </a:p>
          <a:p>
            <a:r>
              <a:rPr lang="en-US" dirty="0"/>
              <a:t>PSA 37.6 ng/ml</a:t>
            </a:r>
          </a:p>
          <a:p>
            <a:r>
              <a:rPr lang="en-US" dirty="0"/>
              <a:t>Digital Rectal Exam (DRE) – enlarged nodular prostate (cT3)</a:t>
            </a:r>
          </a:p>
          <a:p>
            <a:r>
              <a:rPr lang="en-US" dirty="0"/>
              <a:t>Transrectal Biopsy (TRUS/Bx) – 8/12 cores positive Gleason 4+5</a:t>
            </a:r>
          </a:p>
          <a:p>
            <a:r>
              <a:rPr lang="en-US" dirty="0"/>
              <a:t>CT Abdomen/pelvis (CT A/P) – 1.5 cm para-aortic nodes, </a:t>
            </a:r>
          </a:p>
          <a:p>
            <a:pPr marL="0" indent="0">
              <a:buNone/>
            </a:pPr>
            <a:r>
              <a:rPr lang="en-US" dirty="0"/>
              <a:t>    sclerotic lesions in spine </a:t>
            </a:r>
          </a:p>
          <a:p>
            <a:r>
              <a:rPr lang="en-US" dirty="0"/>
              <a:t>Bone scan – osseous </a:t>
            </a:r>
            <a:r>
              <a:rPr lang="en-US" dirty="0" err="1"/>
              <a:t>mets</a:t>
            </a:r>
            <a:r>
              <a:rPr lang="en-US" dirty="0"/>
              <a:t> in spine, ribs, and </a:t>
            </a:r>
            <a:r>
              <a:rPr lang="en-US" dirty="0" smtClean="0"/>
              <a:t>shoulders</a:t>
            </a:r>
          </a:p>
          <a:p>
            <a:r>
              <a:rPr lang="en-US" dirty="0" smtClean="0"/>
              <a:t>Foundation One profiling of tumor biopsies reveal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mutation in TP53.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025159" y="1104852"/>
            <a:ext cx="3543565" cy="4406608"/>
            <a:chOff x="7938812" y="1146500"/>
            <a:chExt cx="3543565" cy="44066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529821-AA5F-4CD4-912D-2050607BD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711" t="19149" r="50426" b="16596"/>
            <a:stretch/>
          </p:blipFill>
          <p:spPr>
            <a:xfrm>
              <a:off x="9792182" y="1146500"/>
              <a:ext cx="1690195" cy="440660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529821-AA5F-4CD4-912D-2050607BD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984" t="19149" r="65903" b="16596"/>
            <a:stretch/>
          </p:blipFill>
          <p:spPr>
            <a:xfrm>
              <a:off x="7938812" y="1146500"/>
              <a:ext cx="1598729" cy="4406608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>
            <a:off x="9796942" y="1134319"/>
            <a:ext cx="0" cy="4331761"/>
          </a:xfrm>
          <a:prstGeom prst="line">
            <a:avLst/>
          </a:prstGeom>
          <a:ln w="19050">
            <a:solidFill>
              <a:schemeClr val="tx2">
                <a:lumMod val="90000"/>
                <a:lumOff val="10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52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Initial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81539"/>
            <a:ext cx="11035552" cy="1033049"/>
          </a:xfrm>
        </p:spPr>
        <p:txBody>
          <a:bodyPr/>
          <a:lstStyle/>
          <a:p>
            <a:r>
              <a:rPr lang="en-US" dirty="0"/>
              <a:t>Started on leuprolide, abiraterone and prednisone (based on LATITUDE)</a:t>
            </a:r>
          </a:p>
          <a:p>
            <a:r>
              <a:rPr lang="en-US" dirty="0"/>
              <a:t>Palliative XRT to right shoulder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81340" y="2743200"/>
            <a:ext cx="6951643" cy="1757457"/>
            <a:chOff x="2181340" y="2743200"/>
            <a:chExt cx="6951643" cy="1757457"/>
          </a:xfrm>
        </p:grpSpPr>
        <p:grpSp>
          <p:nvGrpSpPr>
            <p:cNvPr id="6" name="Group 5"/>
            <p:cNvGrpSpPr/>
            <p:nvPr/>
          </p:nvGrpSpPr>
          <p:grpSpPr>
            <a:xfrm>
              <a:off x="2358285" y="2743200"/>
              <a:ext cx="2780874" cy="1054100"/>
              <a:chOff x="2358285" y="2743200"/>
              <a:chExt cx="2780874" cy="1054100"/>
            </a:xfrm>
          </p:grpSpPr>
          <p:sp>
            <p:nvSpPr>
              <p:cNvPr id="16" name="Off-page Connector 15"/>
              <p:cNvSpPr/>
              <p:nvPr/>
            </p:nvSpPr>
            <p:spPr>
              <a:xfrm>
                <a:off x="2358285" y="2743200"/>
                <a:ext cx="2479933" cy="105410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5000 w 10000"/>
                  <a:gd name="connsiteY3" fmla="*/ 10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  <a:gd name="connsiteX0" fmla="*/ 0 w 10000"/>
                  <a:gd name="connsiteY0" fmla="*/ 0 h 10400"/>
                  <a:gd name="connsiteX1" fmla="*/ 10000 w 10000"/>
                  <a:gd name="connsiteY1" fmla="*/ 0 h 10400"/>
                  <a:gd name="connsiteX2" fmla="*/ 10000 w 10000"/>
                  <a:gd name="connsiteY2" fmla="*/ 8000 h 10400"/>
                  <a:gd name="connsiteX3" fmla="*/ 1742 w 10000"/>
                  <a:gd name="connsiteY3" fmla="*/ 8000 h 10400"/>
                  <a:gd name="connsiteX4" fmla="*/ 56 w 10000"/>
                  <a:gd name="connsiteY4" fmla="*/ 10400 h 10400"/>
                  <a:gd name="connsiteX5" fmla="*/ 0 w 10000"/>
                  <a:gd name="connsiteY5" fmla="*/ 0 h 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4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8000"/>
                    </a:lnTo>
                    <a:lnTo>
                      <a:pt x="1742" y="8000"/>
                    </a:lnTo>
                    <a:lnTo>
                      <a:pt x="56" y="10400"/>
                    </a:lnTo>
                    <a:cubicBezTo>
                      <a:pt x="37" y="6933"/>
                      <a:pt x="19" y="3467"/>
                      <a:pt x="0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97533" y="2834104"/>
                <a:ext cx="26416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cap="all" dirty="0">
                    <a:solidFill>
                      <a:srgbClr val="2970B4"/>
                    </a:solidFill>
                  </a:rPr>
                  <a:t>Abiraterone + prednisone </a:t>
                </a:r>
              </a:p>
              <a:p>
                <a:r>
                  <a:rPr lang="en-US" b="1" cap="all" dirty="0">
                    <a:solidFill>
                      <a:srgbClr val="2970B4"/>
                    </a:solidFill>
                  </a:rPr>
                  <a:t> 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286000" y="3889991"/>
              <a:ext cx="6828547" cy="163795"/>
              <a:chOff x="1232642" y="4804403"/>
              <a:chExt cx="6828547" cy="16379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267326" y="4896017"/>
                <a:ext cx="6766560" cy="0"/>
              </a:xfrm>
              <a:prstGeom prst="line">
                <a:avLst/>
              </a:prstGeom>
              <a:ln w="28575" cap="rnd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4566705" y="4807777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900768" y="4807777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232642" y="4804403"/>
                <a:ext cx="160421" cy="160421"/>
                <a:chOff x="1211177" y="4042611"/>
                <a:chExt cx="160421" cy="160421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1211177" y="4042611"/>
                  <a:ext cx="160421" cy="16042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247523" y="4078957"/>
                  <a:ext cx="87729" cy="8772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" name="TextBox 3"/>
            <p:cNvSpPr txBox="1"/>
            <p:nvPr/>
          </p:nvSpPr>
          <p:spPr>
            <a:xfrm>
              <a:off x="2181340" y="4131325"/>
              <a:ext cx="6951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tx2"/>
                  </a:solidFill>
                </a:rPr>
                <a:t>Treatment Sequence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A5A9F14-0299-4A4B-A0F6-47145C210995}"/>
              </a:ext>
            </a:extLst>
          </p:cNvPr>
          <p:cNvSpPr/>
          <p:nvPr/>
        </p:nvSpPr>
        <p:spPr>
          <a:xfrm>
            <a:off x="1696278" y="6032728"/>
            <a:ext cx="9515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62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rgbClr val="000000"/>
      </a:dk1>
      <a:lt1>
        <a:srgbClr val="FFFFFF"/>
      </a:lt1>
      <a:dk2>
        <a:srgbClr val="01195A"/>
      </a:dk2>
      <a:lt2>
        <a:srgbClr val="F8F5EC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93CE5C3B89424598BA9C655D75A796" ma:contentTypeVersion="13" ma:contentTypeDescription="Create a new document." ma:contentTypeScope="" ma:versionID="2ae4b3e7d27bce65bcfcf84b1672ec9c">
  <xsd:schema xmlns:xsd="http://www.w3.org/2001/XMLSchema" xmlns:xs="http://www.w3.org/2001/XMLSchema" xmlns:p="http://schemas.microsoft.com/office/2006/metadata/properties" xmlns:ns3="b1513793-0f1e-4aef-8f19-be5e7ecb1a89" xmlns:ns4="88734ef8-e7d5-41bf-a2c1-0ffea626c7d4" targetNamespace="http://schemas.microsoft.com/office/2006/metadata/properties" ma:root="true" ma:fieldsID="d6b03ae6014aa17b08b11095b18372dc" ns3:_="" ns4:_="">
    <xsd:import namespace="b1513793-0f1e-4aef-8f19-be5e7ecb1a89"/>
    <xsd:import namespace="88734ef8-e7d5-41bf-a2c1-0ffea626c7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13793-0f1e-4aef-8f19-be5e7ecb1a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34ef8-e7d5-41bf-a2c1-0ffea626c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81AE7-B16B-4618-A487-D7DDF96DB142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b1513793-0f1e-4aef-8f19-be5e7ecb1a89"/>
    <ds:schemaRef ds:uri="88734ef8-e7d5-41bf-a2c1-0ffea626c7d4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694427-A1BA-45F7-9E31-A04E206D1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45A492-DD1C-4561-9707-974B6E4CA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13793-0f1e-4aef-8f19-be5e7ecb1a89"/>
    <ds:schemaRef ds:uri="88734ef8-e7d5-41bf-a2c1-0ffea626c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17242</TotalTime>
  <Words>3595</Words>
  <Application>Microsoft Office PowerPoint</Application>
  <PresentationFormat>Widescreen</PresentationFormat>
  <Paragraphs>560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Apple Symbols</vt:lpstr>
      <vt:lpstr>AppleSymbols</vt:lpstr>
      <vt:lpstr>Arial</vt:lpstr>
      <vt:lpstr>Arial Unicode MS</vt:lpstr>
      <vt:lpstr>ArialUnicodeMS</vt:lpstr>
      <vt:lpstr>Calibri</vt:lpstr>
      <vt:lpstr>Helvetica</vt:lpstr>
      <vt:lpstr>Lato</vt:lpstr>
      <vt:lpstr>Lato Black</vt:lpstr>
      <vt:lpstr>Lato Light</vt:lpstr>
      <vt:lpstr>MS PGothic</vt:lpstr>
      <vt:lpstr>Office Theme</vt:lpstr>
      <vt:lpstr>Sequencing Treatment for Metastatic Castration-Resistant Prostate Cancer </vt:lpstr>
      <vt:lpstr>Prostate Cancer Disease States</vt:lpstr>
      <vt:lpstr>Treatment Modalities for mCRPC</vt:lpstr>
      <vt:lpstr>NCCN Guidelines for management of mCRPC</vt:lpstr>
      <vt:lpstr>Treatment Options Across the Spectrum</vt:lpstr>
      <vt:lpstr>Sequencing Treatments Remains a Challenge</vt:lpstr>
      <vt:lpstr>Cross Resistance to Hormonal Targeted Therapies</vt:lpstr>
      <vt:lpstr>Initial Presentation</vt:lpstr>
      <vt:lpstr>Initial Management</vt:lpstr>
      <vt:lpstr>LATITUDE Trial</vt:lpstr>
      <vt:lpstr>LATITUDE: Results</vt:lpstr>
      <vt:lpstr>Abiraterone + Prednisone</vt:lpstr>
      <vt:lpstr>Subsequent Management</vt:lpstr>
      <vt:lpstr>Docetaxel + Prednisone</vt:lpstr>
      <vt:lpstr>Docetaxel + Prednisone</vt:lpstr>
      <vt:lpstr>Subsequent Management</vt:lpstr>
      <vt:lpstr>PowerPoint Presentation</vt:lpstr>
      <vt:lpstr>CARD Trial</vt:lpstr>
      <vt:lpstr>CARD Trial: Patient Characteristics</vt:lpstr>
      <vt:lpstr>CARD Trial: JEVTANA (cabazitaxel) </vt:lpstr>
      <vt:lpstr>CARD Trial: Safety</vt:lpstr>
      <vt:lpstr>CARD Trial: Safety (cont’d)</vt:lpstr>
      <vt:lpstr>Initial Presentation</vt:lpstr>
      <vt:lpstr>Subsequent Management</vt:lpstr>
      <vt:lpstr>PREVAIL Trial</vt:lpstr>
      <vt:lpstr>PREVAIL Trial: Study Results</vt:lpstr>
      <vt:lpstr>Enzalutamide</vt:lpstr>
      <vt:lpstr>Subsequent Management</vt:lpstr>
      <vt:lpstr>Docetaxel + Prednisone</vt:lpstr>
      <vt:lpstr>After Discontinuance of Docetaxel + Prednisone</vt:lpstr>
      <vt:lpstr>Subsequent Management</vt:lpstr>
      <vt:lpstr>Cabazitaxel + Prednisone</vt:lpstr>
      <vt:lpstr>PowerPoint Presentation</vt:lpstr>
    </vt:vector>
  </TitlesOfParts>
  <Company>Duke Cancer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Presentations</dc:title>
  <dc:creator>Dr Daniel George, M.D.</dc:creator>
  <cp:lastModifiedBy>Dr Daniel George, M.D.</cp:lastModifiedBy>
  <cp:revision>352</cp:revision>
  <cp:lastPrinted>2020-06-12T13:56:33Z</cp:lastPrinted>
  <dcterms:created xsi:type="dcterms:W3CDTF">2019-11-13T12:44:31Z</dcterms:created>
  <dcterms:modified xsi:type="dcterms:W3CDTF">2021-06-10T22:54:12Z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0x010100C193CE5C3B89424598BA9C655D75A796</vt:lpwstr>
  </property>
</Properties>
</file>