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4"/>
  </p:sldMasterIdLst>
  <p:notesMasterIdLst>
    <p:notesMasterId r:id="rId48"/>
  </p:notesMasterIdLst>
  <p:sldIdLst>
    <p:sldId id="3322" r:id="rId5"/>
    <p:sldId id="3283" r:id="rId6"/>
    <p:sldId id="3267" r:id="rId7"/>
    <p:sldId id="3313" r:id="rId8"/>
    <p:sldId id="3287" r:id="rId9"/>
    <p:sldId id="3288" r:id="rId10"/>
    <p:sldId id="3289" r:id="rId11"/>
    <p:sldId id="3290" r:id="rId12"/>
    <p:sldId id="3291" r:id="rId13"/>
    <p:sldId id="307" r:id="rId14"/>
    <p:sldId id="3261" r:id="rId15"/>
    <p:sldId id="3269" r:id="rId16"/>
    <p:sldId id="325" r:id="rId17"/>
    <p:sldId id="409" r:id="rId18"/>
    <p:sldId id="337" r:id="rId19"/>
    <p:sldId id="3270" r:id="rId20"/>
    <p:sldId id="3294" r:id="rId21"/>
    <p:sldId id="3293" r:id="rId22"/>
    <p:sldId id="3303" r:id="rId23"/>
    <p:sldId id="3304" r:id="rId24"/>
    <p:sldId id="3271" r:id="rId25"/>
    <p:sldId id="3311" r:id="rId26"/>
    <p:sldId id="3312" r:id="rId27"/>
    <p:sldId id="3306" r:id="rId28"/>
    <p:sldId id="3286" r:id="rId29"/>
    <p:sldId id="3314" r:id="rId30"/>
    <p:sldId id="323" r:id="rId31"/>
    <p:sldId id="3315" r:id="rId32"/>
    <p:sldId id="3296" r:id="rId33"/>
    <p:sldId id="3316" r:id="rId34"/>
    <p:sldId id="3318" r:id="rId35"/>
    <p:sldId id="3254" r:id="rId36"/>
    <p:sldId id="3298" r:id="rId37"/>
    <p:sldId id="3281" r:id="rId38"/>
    <p:sldId id="3299" r:id="rId39"/>
    <p:sldId id="3302" r:id="rId40"/>
    <p:sldId id="3301" r:id="rId41"/>
    <p:sldId id="3319" r:id="rId42"/>
    <p:sldId id="3300" r:id="rId43"/>
    <p:sldId id="3276" r:id="rId44"/>
    <p:sldId id="3275" r:id="rId45"/>
    <p:sldId id="345" r:id="rId46"/>
    <p:sldId id="332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Faulkner" initials="NF" lastIdx="10" clrIdx="0"/>
  <p:cmAuthor id="2" name="Avanti Sawant" initials="AS" lastIdx="1" clrIdx="1"/>
  <p:cmAuthor id="3" name="Brenda Furlow" initials="BF" lastIdx="1" clrIdx="2">
    <p:extLst>
      <p:ext uri="{19B8F6BF-5375-455C-9EA6-DF929625EA0E}">
        <p15:presenceInfo xmlns:p15="http://schemas.microsoft.com/office/powerpoint/2012/main" userId="S::brenda.furlow@bio-techne.com::eca4c28f-bc8a-45eb-ad3a-e0829e5e01eb" providerId="AD"/>
      </p:ext>
    </p:extLst>
  </p:cmAuthor>
  <p:cmAuthor id="4" name="Johan Skog" initials="JS" lastIdx="12" clrIdx="3">
    <p:extLst>
      <p:ext uri="{19B8F6BF-5375-455C-9EA6-DF929625EA0E}">
        <p15:presenceInfo xmlns:p15="http://schemas.microsoft.com/office/powerpoint/2012/main" userId="S::johan.skog@bio-techne.com::1c583b16-1ef9-46c0-afe8-f2f2f5f83e9d" providerId="AD"/>
      </p:ext>
    </p:extLst>
  </p:cmAuthor>
  <p:cmAuthor id="5" name="Deborah Windsor" initials="DW" lastIdx="23" clrIdx="4">
    <p:extLst>
      <p:ext uri="{19B8F6BF-5375-455C-9EA6-DF929625EA0E}">
        <p15:presenceInfo xmlns:p15="http://schemas.microsoft.com/office/powerpoint/2012/main" userId="S::Deborah.Windsor@bio-techne.com::3a172e67-0a3a-4a30-8a31-b78d9724cd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835"/>
    <a:srgbClr val="882D91"/>
    <a:srgbClr val="F8A239"/>
    <a:srgbClr val="020A0E"/>
    <a:srgbClr val="021A2A"/>
    <a:srgbClr val="A6BADD"/>
    <a:srgbClr val="98AB2D"/>
    <a:srgbClr val="00C4E7"/>
    <a:srgbClr val="511B56"/>
    <a:srgbClr val="01B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72" autoAdjust="0"/>
    <p:restoredTop sz="86389" autoAdjust="0"/>
  </p:normalViewPr>
  <p:slideViewPr>
    <p:cSldViewPr snapToGrid="0">
      <p:cViewPr varScale="1">
        <p:scale>
          <a:sx n="52" d="100"/>
          <a:sy n="52" d="100"/>
        </p:scale>
        <p:origin x="88" y="428"/>
      </p:cViewPr>
      <p:guideLst>
        <p:guide orient="horz" pos="2160"/>
        <p:guide pos="3840"/>
        <p:guide orient="horz" pos="960"/>
      </p:guideLst>
    </p:cSldViewPr>
  </p:slideViewPr>
  <p:outlineViewPr>
    <p:cViewPr>
      <p:scale>
        <a:sx n="33" d="100"/>
        <a:sy n="33" d="100"/>
      </p:scale>
      <p:origin x="0" y="-171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asonalter\Box%20Sync\Jason%20Alter\CARs\CAR%20templa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054866762886801E-2"/>
          <c:y val="9.4118400755757198E-2"/>
          <c:w val="0.96562499999999996"/>
          <c:h val="0.81067041026879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AUC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FD-0540-9FB1-4FBAA78F919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AFD-0540-9FB1-4FBAA78F91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AFD-0540-9FB1-4FBAA78F91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AFD-0540-9FB1-4FBAA78F919A}"/>
              </c:ext>
            </c:extLst>
          </c:dPt>
          <c:dLbls>
            <c:dLbl>
              <c:idx val="0"/>
              <c:layout>
                <c:manualLayout>
                  <c:x val="-2.300588144453386E-3"/>
                  <c:y val="0.109672354593757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FD-0540-9FB1-4FBAA78F919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0520585055868996E-3"/>
                  <c:y val="0.140278593085039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AFD-0540-9FB1-4FBAA78F919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6011762889067703E-3"/>
                  <c:y val="9.43692353481166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FD-0540-9FB1-4FBAA78F919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011762889068596E-3"/>
                  <c:y val="0.11222287446803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AFD-0540-9FB1-4FBAA78F919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5029407222669E-3"/>
                  <c:y val="0.1020207949709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056-4CFB-8A10-C377F9F7F75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2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Epi</c:v>
                </c:pt>
                <c:pt idx="1">
                  <c:v>SOC (optimized)</c:v>
                </c:pt>
                <c:pt idx="2">
                  <c:v>PCPT Calc</c:v>
                </c:pt>
                <c:pt idx="3">
                  <c:v>ERSPC Calc</c:v>
                </c:pt>
                <c:pt idx="4">
                  <c:v>PSA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0.71</c:v>
                </c:pt>
                <c:pt idx="1">
                  <c:v>0.63</c:v>
                </c:pt>
                <c:pt idx="2">
                  <c:v>0.62</c:v>
                </c:pt>
                <c:pt idx="3">
                  <c:v>0.57999999999999996</c:v>
                </c:pt>
                <c:pt idx="4">
                  <c:v>0.55000000000000004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AFD-0540-9FB1-4FBAA78F919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4"/>
        <c:overlap val="46"/>
        <c:axId val="322524744"/>
        <c:axId val="322520824"/>
      </c:barChart>
      <c:catAx>
        <c:axId val="322524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322520824"/>
        <c:crosses val="autoZero"/>
        <c:auto val="1"/>
        <c:lblAlgn val="ctr"/>
        <c:lblOffset val="100"/>
        <c:noMultiLvlLbl val="0"/>
      </c:catAx>
      <c:valAx>
        <c:axId val="322520824"/>
        <c:scaling>
          <c:orientation val="minMax"/>
          <c:max val="0.8"/>
          <c:min val="0.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322524744"/>
        <c:crosses val="autoZero"/>
        <c:crossBetween val="between"/>
        <c:majorUnit val="0.1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200" b="0" i="0">
          <a:solidFill>
            <a:schemeClr val="bg1"/>
          </a:solidFill>
          <a:latin typeface="Avenir Next" panose="020B0503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ExoDx Low Risk (&lt;15.6)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  <a:effectLst/>
          </c:spPr>
          <c:invertIfNegative val="0"/>
          <c:dLbls>
            <c:dLbl>
              <c:idx val="1"/>
              <c:layout>
                <c:manualLayout>
                  <c:x val="1.105014582277079E-2"/>
                  <c:y val="-0.105612668432802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layout>
                <c:manualLayout>
                  <c:x val="-1.8785247898710403E-2"/>
                  <c:y val="-4.97000792624952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3D6-FD49-A8E5-7A9838949C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Sheet1!$D$2:$D$126</c:f>
              <c:numCache>
                <c:formatCode>0.00</c:formatCode>
                <c:ptCount val="125"/>
                <c:pt idx="0">
                  <c:v>1.55888458571529</c:v>
                </c:pt>
                <c:pt idx="1">
                  <c:v>3.19695393576733</c:v>
                </c:pt>
                <c:pt idx="2">
                  <c:v>6.8526194196299501</c:v>
                </c:pt>
                <c:pt idx="3">
                  <c:v>6.9160047862671403</c:v>
                </c:pt>
                <c:pt idx="4">
                  <c:v>7.1969912793943998</c:v>
                </c:pt>
                <c:pt idx="5">
                  <c:v>7.6266346743861</c:v>
                </c:pt>
                <c:pt idx="6">
                  <c:v>7.95814124051729</c:v>
                </c:pt>
                <c:pt idx="7">
                  <c:v>8.3027622156234102</c:v>
                </c:pt>
                <c:pt idx="8">
                  <c:v>8.5571734449183605</c:v>
                </c:pt>
                <c:pt idx="9">
                  <c:v>8.5829996390000005</c:v>
                </c:pt>
                <c:pt idx="10">
                  <c:v>8.739444765</c:v>
                </c:pt>
                <c:pt idx="11">
                  <c:v>8.9520478358413609</c:v>
                </c:pt>
                <c:pt idx="12">
                  <c:v>9.1967910628967697</c:v>
                </c:pt>
                <c:pt idx="13">
                  <c:v>9.9084361377073709</c:v>
                </c:pt>
                <c:pt idx="14">
                  <c:v>10.05652265</c:v>
                </c:pt>
                <c:pt idx="15">
                  <c:v>10.116305711349799</c:v>
                </c:pt>
                <c:pt idx="16">
                  <c:v>10.20657164</c:v>
                </c:pt>
                <c:pt idx="17">
                  <c:v>10.328036259999999</c:v>
                </c:pt>
                <c:pt idx="18">
                  <c:v>10.3892469533414</c:v>
                </c:pt>
                <c:pt idx="19">
                  <c:v>11.1165003202993</c:v>
                </c:pt>
                <c:pt idx="20">
                  <c:v>11.313409461612601</c:v>
                </c:pt>
                <c:pt idx="21">
                  <c:v>11.47981835</c:v>
                </c:pt>
                <c:pt idx="22">
                  <c:v>12.778486502554401</c:v>
                </c:pt>
                <c:pt idx="23">
                  <c:v>13.3016818843385</c:v>
                </c:pt>
                <c:pt idx="24">
                  <c:v>13.49288681</c:v>
                </c:pt>
                <c:pt idx="25">
                  <c:v>13.92170687</c:v>
                </c:pt>
                <c:pt idx="26">
                  <c:v>14.160389084912399</c:v>
                </c:pt>
                <c:pt idx="27">
                  <c:v>14.40247873</c:v>
                </c:pt>
                <c:pt idx="28">
                  <c:v>14.4431600531019</c:v>
                </c:pt>
                <c:pt idx="29">
                  <c:v>14.980745642155201</c:v>
                </c:pt>
                <c:pt idx="30">
                  <c:v>15.149440309999999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D6-FD49-A8E5-7A9838949CDD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ExoDx Higher Risk (&gt;15.6)</c:v>
                </c:pt>
              </c:strCache>
            </c:strRef>
          </c:tx>
          <c:spPr>
            <a:solidFill>
              <a:schemeClr val="tx2"/>
            </a:solidFill>
            <a:ln>
              <a:solidFill>
                <a:srgbClr val="B3C835"/>
              </a:solidFill>
            </a:ln>
            <a:effectLst/>
          </c:spPr>
          <c:invertIfNegative val="0"/>
          <c:dLbls>
            <c:dLbl>
              <c:idx val="4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84"/>
              <c:layout>
                <c:manualLayout>
                  <c:x val="-7.7351020759397222E-3"/>
                  <c:y val="-9.52584852531157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105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3D6-FD49-A8E5-7A9838949CDD}"/>
                </c:ext>
                <c:ext xmlns:c15="http://schemas.microsoft.com/office/drawing/2012/chart" uri="{CE6537A1-D6FC-4f65-9D91-7224C49458BB}"/>
              </c:extLst>
            </c:dLbl>
            <c:dLbl>
              <c:idx val="124"/>
              <c:layout>
                <c:manualLayout>
                  <c:x val="-1.6206693318959649E-16"/>
                  <c:y val="-2.0708366359372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3D6-FD49-A8E5-7A9838949C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Sheet1!$E$2:$E$126</c:f>
              <c:numCache>
                <c:formatCode>General</c:formatCode>
                <c:ptCount val="125"/>
                <c:pt idx="31" formatCode="0.00">
                  <c:v>15.752179010000001</c:v>
                </c:pt>
                <c:pt idx="32" formatCode="0.00">
                  <c:v>15.9279331496413</c:v>
                </c:pt>
                <c:pt idx="33" formatCode="0.00">
                  <c:v>16.105273391453299</c:v>
                </c:pt>
                <c:pt idx="34" formatCode="0.00">
                  <c:v>16.1945401642913</c:v>
                </c:pt>
                <c:pt idx="35" formatCode="0.00">
                  <c:v>16.8306116675925</c:v>
                </c:pt>
                <c:pt idx="36" formatCode="0.00">
                  <c:v>16.83061167</c:v>
                </c:pt>
                <c:pt idx="37" formatCode="0.00">
                  <c:v>16.876799254656099</c:v>
                </c:pt>
                <c:pt idx="38" formatCode="0.00">
                  <c:v>17.06255999</c:v>
                </c:pt>
                <c:pt idx="39" formatCode="0.00">
                  <c:v>17.2970400688023</c:v>
                </c:pt>
                <c:pt idx="40" formatCode="0.00">
                  <c:v>18.557488358945498</c:v>
                </c:pt>
                <c:pt idx="41" formatCode="0.00">
                  <c:v>18.657324335481398</c:v>
                </c:pt>
                <c:pt idx="42" formatCode="0.00">
                  <c:v>18.807853538802899</c:v>
                </c:pt>
                <c:pt idx="43" formatCode="0.00">
                  <c:v>18.9593141555291</c:v>
                </c:pt>
                <c:pt idx="44" formatCode="0.00">
                  <c:v>19.213821540000001</c:v>
                </c:pt>
                <c:pt idx="45" formatCode="0.00">
                  <c:v>19.367771580514901</c:v>
                </c:pt>
                <c:pt idx="46" formatCode="0.00">
                  <c:v>20.045708887785899</c:v>
                </c:pt>
                <c:pt idx="47" formatCode="0.00">
                  <c:v>20.151570186838001</c:v>
                </c:pt>
                <c:pt idx="48" formatCode="0.00">
                  <c:v>20.525372761069701</c:v>
                </c:pt>
                <c:pt idx="49" formatCode="0.00">
                  <c:v>20.5791908754369</c:v>
                </c:pt>
                <c:pt idx="50" formatCode="0.00">
                  <c:v>20.63</c:v>
                </c:pt>
                <c:pt idx="51" formatCode="0.00">
                  <c:v>20.741272123340899</c:v>
                </c:pt>
                <c:pt idx="52" formatCode="0.00">
                  <c:v>21.288336598823602</c:v>
                </c:pt>
                <c:pt idx="53" formatCode="0.00">
                  <c:v>21.399003870000001</c:v>
                </c:pt>
                <c:pt idx="54" formatCode="0.00">
                  <c:v>21.56578867</c:v>
                </c:pt>
                <c:pt idx="55" formatCode="0.00">
                  <c:v>22.185376856202801</c:v>
                </c:pt>
                <c:pt idx="56" formatCode="0.00">
                  <c:v>23.050604673971701</c:v>
                </c:pt>
                <c:pt idx="57" formatCode="0.00">
                  <c:v>23.7596153354127</c:v>
                </c:pt>
                <c:pt idx="58" formatCode="0.00">
                  <c:v>24.850977889999999</c:v>
                </c:pt>
                <c:pt idx="59" formatCode="0.00">
                  <c:v>24.974289233495799</c:v>
                </c:pt>
                <c:pt idx="60" formatCode="0.00">
                  <c:v>25.160020139803301</c:v>
                </c:pt>
                <c:pt idx="61" formatCode="0.00">
                  <c:v>25.659767386214099</c:v>
                </c:pt>
                <c:pt idx="62" formatCode="0.00">
                  <c:v>26.421476493308901</c:v>
                </c:pt>
                <c:pt idx="63" formatCode="0.00">
                  <c:v>26.614152119263601</c:v>
                </c:pt>
                <c:pt idx="64" formatCode="0.00">
                  <c:v>26.872441717304898</c:v>
                </c:pt>
                <c:pt idx="65" formatCode="0.00">
                  <c:v>27.393752408521401</c:v>
                </c:pt>
                <c:pt idx="66" formatCode="0.00">
                  <c:v>27.459357270000002</c:v>
                </c:pt>
                <c:pt idx="67" formatCode="0.00">
                  <c:v>28.522203681015899</c:v>
                </c:pt>
                <c:pt idx="68" formatCode="0.00">
                  <c:v>28.522203681015899</c:v>
                </c:pt>
                <c:pt idx="69" formatCode="0.00">
                  <c:v>28.589446909999999</c:v>
                </c:pt>
                <c:pt idx="70" formatCode="0.00">
                  <c:v>29.4721898601547</c:v>
                </c:pt>
                <c:pt idx="71" formatCode="0.00">
                  <c:v>31.2134315347075</c:v>
                </c:pt>
                <c:pt idx="72" formatCode="0.00">
                  <c:v>31.284242574474199</c:v>
                </c:pt>
                <c:pt idx="73" formatCode="0.00">
                  <c:v>32.718514157768702</c:v>
                </c:pt>
                <c:pt idx="74" formatCode="0.00">
                  <c:v>32.72</c:v>
                </c:pt>
                <c:pt idx="75" formatCode="0.00">
                  <c:v>32.863792140005899</c:v>
                </c:pt>
                <c:pt idx="76" formatCode="0.00">
                  <c:v>33.009398709718099</c:v>
                </c:pt>
                <c:pt idx="77" formatCode="0.00">
                  <c:v>33.15533181</c:v>
                </c:pt>
                <c:pt idx="78" formatCode="0.00">
                  <c:v>33.228420159999999</c:v>
                </c:pt>
                <c:pt idx="79" formatCode="0.00">
                  <c:v>34.781534815049199</c:v>
                </c:pt>
                <c:pt idx="80" formatCode="0.00">
                  <c:v>34.931217251706499</c:v>
                </c:pt>
                <c:pt idx="81" formatCode="0.00">
                  <c:v>35.382041005070498</c:v>
                </c:pt>
                <c:pt idx="82" formatCode="0.00">
                  <c:v>36.826574788851197</c:v>
                </c:pt>
                <c:pt idx="83" formatCode="0.00">
                  <c:v>37.519352550000001</c:v>
                </c:pt>
                <c:pt idx="84" formatCode="0.00">
                  <c:v>37.751434874339701</c:v>
                </c:pt>
                <c:pt idx="85" formatCode="0.00">
                  <c:v>40.895863318420602</c:v>
                </c:pt>
                <c:pt idx="86" formatCode="0.00">
                  <c:v>41.855209942975399</c:v>
                </c:pt>
                <c:pt idx="87" formatCode="0.00">
                  <c:v>42.498261815668002</c:v>
                </c:pt>
                <c:pt idx="88" formatCode="0.00">
                  <c:v>42.820756663378702</c:v>
                </c:pt>
                <c:pt idx="89" formatCode="0.00">
                  <c:v>43.872947881302998</c:v>
                </c:pt>
                <c:pt idx="90" formatCode="0.00">
                  <c:v>44.279162139225001</c:v>
                </c:pt>
                <c:pt idx="91" formatCode="0.00">
                  <c:v>44.604688090000003</c:v>
                </c:pt>
                <c:pt idx="92" formatCode="0.00">
                  <c:v>44.686143055391</c:v>
                </c:pt>
                <c:pt idx="93" formatCode="0.00">
                  <c:v>45.012244015291401</c:v>
                </c:pt>
                <c:pt idx="94" formatCode="0.00">
                  <c:v>46.156795606799697</c:v>
                </c:pt>
                <c:pt idx="95" formatCode="0.00">
                  <c:v>46.320662875295</c:v>
                </c:pt>
                <c:pt idx="96" formatCode="0.00">
                  <c:v>46.320662875295</c:v>
                </c:pt>
                <c:pt idx="97" formatCode="0.00">
                  <c:v>48.539215830000003</c:v>
                </c:pt>
                <c:pt idx="98" formatCode="0.00">
                  <c:v>48.7862385022054</c:v>
                </c:pt>
                <c:pt idx="99" formatCode="0.00">
                  <c:v>49.774801522791201</c:v>
                </c:pt>
                <c:pt idx="100" formatCode="0.00">
                  <c:v>50.186799130905598</c:v>
                </c:pt>
                <c:pt idx="101" formatCode="0.00">
                  <c:v>50.433989100794598</c:v>
                </c:pt>
                <c:pt idx="102" formatCode="0.00">
                  <c:v>51.587066681187999</c:v>
                </c:pt>
                <c:pt idx="103" formatCode="0.00">
                  <c:v>53.641142910015702</c:v>
                </c:pt>
                <c:pt idx="104" formatCode="0.00">
                  <c:v>54.050702974424901</c:v>
                </c:pt>
                <c:pt idx="105" formatCode="0.00">
                  <c:v>56.170386720000003</c:v>
                </c:pt>
                <c:pt idx="106" formatCode="0.00">
                  <c:v>57.060892998004</c:v>
                </c:pt>
                <c:pt idx="107" formatCode="0.00">
                  <c:v>58.027149420784902</c:v>
                </c:pt>
                <c:pt idx="108" formatCode="0.00">
                  <c:v>58.267785116263198</c:v>
                </c:pt>
                <c:pt idx="109" formatCode="0.00">
                  <c:v>59.940630753007198</c:v>
                </c:pt>
                <c:pt idx="110" formatCode="0.00">
                  <c:v>60.650771803936301</c:v>
                </c:pt>
                <c:pt idx="111" formatCode="0.00">
                  <c:v>60.650771803936301</c:v>
                </c:pt>
                <c:pt idx="112" formatCode="0.00">
                  <c:v>62.753304300000003</c:v>
                </c:pt>
                <c:pt idx="113" formatCode="0.00">
                  <c:v>65.853758909999996</c:v>
                </c:pt>
                <c:pt idx="114" formatCode="0.00">
                  <c:v>66.517630139999994</c:v>
                </c:pt>
                <c:pt idx="115" formatCode="0.00">
                  <c:v>69.457247585352505</c:v>
                </c:pt>
                <c:pt idx="116" formatCode="0.00">
                  <c:v>70.220917098094404</c:v>
                </c:pt>
                <c:pt idx="117" formatCode="0.00">
                  <c:v>72.706694264509096</c:v>
                </c:pt>
                <c:pt idx="118" formatCode="0.00">
                  <c:v>74.184880209840998</c:v>
                </c:pt>
                <c:pt idx="119" formatCode="0.00">
                  <c:v>78.352365970072597</c:v>
                </c:pt>
                <c:pt idx="120" formatCode="0.00">
                  <c:v>82.728122530658794</c:v>
                </c:pt>
                <c:pt idx="121" formatCode="0.00">
                  <c:v>83.008869628034205</c:v>
                </c:pt>
                <c:pt idx="122" formatCode="0.00">
                  <c:v>85.940827769999999</c:v>
                </c:pt>
                <c:pt idx="123" formatCode="0.00">
                  <c:v>87.639262709999997</c:v>
                </c:pt>
                <c:pt idx="124" formatCode="0.00">
                  <c:v>89.316674180279307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3D6-FD49-A8E5-7A9838949C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22524352"/>
        <c:axId val="322525528"/>
      </c:barChart>
      <c:catAx>
        <c:axId val="3225243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525528"/>
        <c:crosses val="autoZero"/>
        <c:auto val="1"/>
        <c:lblAlgn val="ctr"/>
        <c:lblOffset val="100"/>
        <c:noMultiLvlLbl val="0"/>
      </c:catAx>
      <c:valAx>
        <c:axId val="322525528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52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0.11602</cdr:x>
      <cdr:y>0.56478</cdr:y>
    </cdr:from>
    <cdr:to>
      <cdr:x>0.21686</cdr:x>
      <cdr:y>0.6575</cdr:y>
    </cdr:to>
    <cdr:sp macro="" textlink="">
      <cdr:nvSpPr>
        <cdr:cNvPr id="2" name="TextBox 23">
          <a:extLst xmlns:a="http://schemas.openxmlformats.org/drawingml/2006/main">
            <a:ext uri="{FF2B5EF4-FFF2-40B4-BE49-F238E27FC236}">
              <a16:creationId xmlns:a16="http://schemas.microsoft.com/office/drawing/2014/main" xmlns="" id="{82D54C04-2F93-493A-BB19-61D99A2BF25E}"/>
            </a:ext>
          </a:extLst>
        </cdr:cNvPr>
        <cdr:cNvSpPr txBox="1"/>
      </cdr:nvSpPr>
      <cdr:spPr>
        <a:xfrm xmlns:a="http://schemas.openxmlformats.org/drawingml/2006/main">
          <a:off x="1280960" y="2812253"/>
          <a:ext cx="1113342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>
              <a:solidFill>
                <a:schemeClr val="bg1"/>
              </a:solidFill>
            </a:rPr>
            <a:t>ExoDx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61818-2352-124A-8855-63B39DF89C15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2431D-C7E4-4B49-8527-EA0510D4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9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Avenir Next" panose="020B0503020202020204" pitchFamily="34" charset="0"/>
              </a:rPr>
              <a:t>“Value-based care is, objectively, high-quality health care that consistently delivers the best outcomes both clinically and experientially, for the lowest possible and practical total all-in cost of care.”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1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Slide data from JAMA validation.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ExoDx accuracy is measured by area under the curve.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Point of this slide: </a:t>
            </a:r>
            <a:r>
              <a:rPr lang="en-US" b="0" dirty="0"/>
              <a:t>ExoDx is significantly more accurate than any individual clinical feature or combination of features (calculators).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4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slide point: </a:t>
            </a:r>
            <a:r>
              <a:rPr lang="en-US" b="0" dirty="0"/>
              <a:t>ExoDx score can </a:t>
            </a:r>
            <a:r>
              <a:rPr lang="en-US" b="0" u="sng" dirty="0"/>
              <a:t>roughly</a:t>
            </a:r>
            <a:r>
              <a:rPr lang="en-US" b="0" dirty="0"/>
              <a:t> be thought of as a percentage risk of HGPCa up to a maximum of ExoDx scores 50-60.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14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27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Key slide point: </a:t>
            </a:r>
            <a:r>
              <a:rPr lang="en-US" dirty="0"/>
              <a:t>ExoDx accuracy (AUC) in the </a:t>
            </a:r>
            <a:r>
              <a:rPr lang="en-US" dirty="0" err="1"/>
              <a:t>Carefirst</a:t>
            </a:r>
            <a:r>
              <a:rPr lang="en-US" dirty="0"/>
              <a:t> clinical utility study is very similar to the accuracy displayed in both validation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Key slide point: </a:t>
            </a:r>
            <a:r>
              <a:rPr lang="en-US" dirty="0"/>
              <a:t>ExoDx accuracy (AUC) in the </a:t>
            </a:r>
            <a:r>
              <a:rPr lang="en-US" dirty="0" err="1"/>
              <a:t>Carefirst</a:t>
            </a:r>
            <a:r>
              <a:rPr lang="en-US" dirty="0"/>
              <a:t> clinical utility study is very similar to the accuracy displayed in both validation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9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75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The # of </a:t>
            </a:r>
            <a:r>
              <a:rPr lang="en-US" b="1" dirty="0" err="1"/>
              <a:t>biopsiKey</a:t>
            </a:r>
            <a:r>
              <a:rPr lang="en-US" b="1" dirty="0"/>
              <a:t> slide point: </a:t>
            </a:r>
            <a:r>
              <a:rPr lang="en-US" dirty="0"/>
              <a:t>ExoDx accuracy (AUC) in the </a:t>
            </a:r>
            <a:r>
              <a:rPr lang="en-US" dirty="0" err="1"/>
              <a:t>Carefirst</a:t>
            </a:r>
            <a:r>
              <a:rPr lang="en-US" dirty="0"/>
              <a:t> clinical utility study is very similar to the accuracy displayed in both validation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41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4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90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Jason how would you like to hand it off to Dr. Moul?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3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 not very specific biomarker for prostate</a:t>
            </a:r>
            <a:r>
              <a:rPr lang="en-US" baseline="0" dirty="0"/>
              <a:t> cancer</a:t>
            </a:r>
          </a:p>
          <a:p>
            <a:r>
              <a:rPr lang="en-US" baseline="0" dirty="0"/>
              <a:t>USPSTF recommendations for PSA screening (Grade D in 2012, Grade C in 2018)</a:t>
            </a:r>
          </a:p>
          <a:p>
            <a:r>
              <a:rPr lang="en-US" baseline="0" dirty="0"/>
              <a:t>Emerging role for biomarkers to reduce over-diagnosis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346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51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28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ExoDx score can range from 0 to 100: this is a continuum of risk.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higher the score, the higher the probability of HGPCa (GG</a:t>
            </a:r>
            <a:r>
              <a:rPr lang="en-US" u="sng" dirty="0"/>
              <a:t>&gt;</a:t>
            </a:r>
            <a:r>
              <a:rPr lang="en-US" dirty="0"/>
              <a:t>2).</a:t>
            </a:r>
            <a:endParaRPr lang="en-US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cut point for defining ExoDx low risk cases is 15.6: below this threshold, there is a high likelihood that the patients does </a:t>
            </a:r>
            <a:r>
              <a:rPr lang="en-US" b="1" u="sng" dirty="0"/>
              <a:t>not</a:t>
            </a:r>
            <a:r>
              <a:rPr lang="en-US" dirty="0"/>
              <a:t> have (GG</a:t>
            </a:r>
            <a:r>
              <a:rPr lang="en-US" u="sng" dirty="0"/>
              <a:t>&gt;</a:t>
            </a:r>
            <a:r>
              <a:rPr lang="en-US" dirty="0"/>
              <a:t>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36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Moul experience - Below the cut-point also saves my patients from unnecessary spend, hospitalization, and days off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82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clinical course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5D2F9-57D4-44AA-B4D4-CA4CD7C318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46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38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 Moul experience with compliance to biopsy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Moul: My experience using EPI and proceeding to biopsy is…..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Finding HGPC?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experience regarding spread to organs?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have found the higher the score there is more prevalence of HGPC….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(Value) Better health for the right patient: Using EPI provides the right patient with the right standard of care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30456-C343-4FFC-AFD3-17FD30789A4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53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5D2F9-57D4-44AA-B4D4-CA4CD7C318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7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5D2F9-57D4-44AA-B4D4-CA4CD7C318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</a:t>
            </a:r>
            <a:r>
              <a:rPr lang="en-US" baseline="0" dirty="0"/>
              <a:t> general agreement on what is an abnormal PSA level</a:t>
            </a:r>
          </a:p>
          <a:p>
            <a:r>
              <a:rPr lang="en-US" baseline="0" dirty="0"/>
              <a:t>PSA level for referral to urologist?</a:t>
            </a:r>
          </a:p>
          <a:p>
            <a:r>
              <a:rPr lang="en-US" baseline="0" dirty="0"/>
              <a:t>PSA level for recommendation of prostate biopsy?</a:t>
            </a:r>
          </a:p>
          <a:p>
            <a:r>
              <a:rPr lang="en-US" baseline="0" dirty="0"/>
              <a:t>Many cancers occur in PSA “grey” and “danger” zones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506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Retrospective review of Duke experience</a:t>
            </a:r>
            <a:r>
              <a:rPr lang="en-US" baseline="0" dirty="0"/>
              <a:t> with use of EPI.</a:t>
            </a:r>
          </a:p>
          <a:p>
            <a:r>
              <a:rPr lang="en-US" baseline="0" dirty="0"/>
              <a:t>Ongoing analysis </a:t>
            </a:r>
            <a:r>
              <a:rPr lang="mr-IN" baseline="0" dirty="0"/>
              <a:t>–</a:t>
            </a:r>
            <a:r>
              <a:rPr lang="en-US" baseline="0" dirty="0"/>
              <a:t> hopefully will lead to abstract submission for upcoming urology/urologic oncology meeting.</a:t>
            </a:r>
          </a:p>
          <a:p>
            <a:r>
              <a:rPr lang="en-US" baseline="0" dirty="0"/>
              <a:t>No prostate massage or attentive DRE needed.</a:t>
            </a:r>
          </a:p>
          <a:p>
            <a:r>
              <a:rPr lang="en-US" baseline="0" dirty="0"/>
              <a:t>Specimen should not be collected soon after routine DRE.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42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Detailed statistical analysis underway for abstract submission.</a:t>
            </a:r>
          </a:p>
          <a:p>
            <a:r>
              <a:rPr lang="en-US" baseline="0" dirty="0"/>
              <a:t>These are my initial takeaways and clinical impressions.</a:t>
            </a:r>
          </a:p>
          <a:p>
            <a:r>
              <a:rPr lang="en-US" baseline="0" dirty="0"/>
              <a:t>Above to be confirmed once full analysis completed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9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ways</a:t>
            </a:r>
            <a:r>
              <a:rPr lang="en-US" baseline="0" dirty="0"/>
              <a:t> to attempt to improve PSA specificity for risk-adapted PSA screening.</a:t>
            </a:r>
          </a:p>
          <a:p>
            <a:r>
              <a:rPr lang="en-US" baseline="0" dirty="0"/>
              <a:t>Biomarkers and MRI emerging as preferred enhancements for PSA screening.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909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Paucity</a:t>
            </a:r>
            <a:r>
              <a:rPr lang="en-US" baseline="0" dirty="0"/>
              <a:t> of “head to head” biomarker trials.</a:t>
            </a:r>
          </a:p>
          <a:p>
            <a:r>
              <a:rPr lang="en-US" baseline="0" dirty="0"/>
              <a:t>PHI and 4K only head to head study to date</a:t>
            </a:r>
          </a:p>
          <a:p>
            <a:r>
              <a:rPr lang="en-US" baseline="0" dirty="0"/>
              <a:t>Validation studies </a:t>
            </a:r>
            <a:r>
              <a:rPr lang="mr-IN" baseline="0" dirty="0"/>
              <a:t>–</a:t>
            </a:r>
            <a:r>
              <a:rPr lang="en-US" baseline="0" dirty="0"/>
              <a:t> different age groups, different PSA levels, initial vs. prior negative biopsies</a:t>
            </a:r>
          </a:p>
          <a:p>
            <a:r>
              <a:rPr lang="en-US" baseline="0" dirty="0"/>
              <a:t>MRI emerging as a biomarker of clinically significant disease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06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“WILD</a:t>
            </a:r>
            <a:r>
              <a:rPr lang="en-US" baseline="0" dirty="0"/>
              <a:t> WEST” of Biomarkers (according to M. Cooperberg MD).</a:t>
            </a:r>
          </a:p>
          <a:p>
            <a:r>
              <a:rPr lang="en-US" dirty="0"/>
              <a:t>Pre-biopsy biomarkers </a:t>
            </a:r>
            <a:r>
              <a:rPr lang="mr-IN" dirty="0"/>
              <a:t>–</a:t>
            </a:r>
            <a:r>
              <a:rPr lang="en-US" baseline="0" dirty="0"/>
              <a:t> blood, urine, MRI.</a:t>
            </a:r>
          </a:p>
          <a:p>
            <a:r>
              <a:rPr lang="en-US" baseline="0" dirty="0"/>
              <a:t>Post biopsy/Post RP biomarkers </a:t>
            </a:r>
            <a:r>
              <a:rPr lang="mr-IN" baseline="0" dirty="0"/>
              <a:t>–</a:t>
            </a:r>
            <a:r>
              <a:rPr lang="en-US" baseline="0" dirty="0"/>
              <a:t> tissue molecular tests (genomic, epigenetic).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7F883-AA5C-4305-8099-FC8F8F4A32C5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405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role of biomarkers in diagnosis of prostate</a:t>
            </a:r>
            <a:r>
              <a:rPr lang="en-US" baseline="0" dirty="0"/>
              <a:t> cancer?</a:t>
            </a:r>
            <a:br>
              <a:rPr lang="en-US" baseline="0" dirty="0"/>
            </a:br>
            <a:r>
              <a:rPr lang="en-US" baseline="0" dirty="0"/>
              <a:t>Need to move away from histology (Gleason, GG scores) toward more precision assessment of biology and aggressiveness (genomic, molecular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3727162-B00B-461E-9A9A-114B3CFCB4BC}" type="datetime1">
              <a:rPr lang="en-US" smtClean="0"/>
              <a:t>7/30/2020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2B6087-086F-451D-8F46-CC337C569FA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01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Macro level points to the nationwide incidence.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1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Two prospective clinical validation studies conducted and published.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2431D-C7E4-4B49-8527-EA0510D4D3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4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solidFill>
          <a:srgbClr val="011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A6A2149-E84D-2144-A12D-5DC2EDC2BF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23591-2146-FF4E-811C-C108D0605E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103" y="1964404"/>
            <a:ext cx="6172200" cy="2057400"/>
          </a:xfrm>
        </p:spPr>
        <p:txBody>
          <a:bodyPr lIns="0" rIns="0" anchor="t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Avenir Next Ultra Light" panose="020B0203020202020204" pitchFamily="34" charset="77"/>
              </a:defRPr>
            </a:lvl1pPr>
          </a:lstStyle>
          <a:p>
            <a:r>
              <a:rPr lang="en-US"/>
              <a:t>H1 TITLE HERE</a:t>
            </a:r>
            <a:br>
              <a:rPr lang="en-US"/>
            </a:br>
            <a:r>
              <a:rPr lang="en-US"/>
              <a:t>MAX 3 LINE Count</a:t>
            </a:r>
            <a:br>
              <a:rPr lang="en-US"/>
            </a:br>
            <a:r>
              <a:rPr lang="en-US"/>
              <a:t>H1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FB52B4-E7D4-6340-85BD-947A698974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304213"/>
            <a:ext cx="61722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here – 1 line text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7337F7B5-D479-9148-8F69-9FC98C5C3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4690319"/>
            <a:ext cx="6172199" cy="401376"/>
          </a:xfrm>
        </p:spPr>
        <p:txBody>
          <a:bodyPr>
            <a:norm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9F5A698-2691-7241-8FBA-F3D8AB66B05D}"/>
              </a:ext>
            </a:extLst>
          </p:cNvPr>
          <p:cNvSpPr/>
          <p:nvPr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EF16EC9-188F-4E4A-96AE-401EB743B95B}"/>
              </a:ext>
            </a:extLst>
          </p:cNvPr>
          <p:cNvGrpSpPr/>
          <p:nvPr/>
        </p:nvGrpSpPr>
        <p:grpSpPr>
          <a:xfrm>
            <a:off x="917103" y="625476"/>
            <a:ext cx="2919184" cy="519338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4BC8202F-132A-8945-B794-2BD243F7E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B2BE041B-C762-A444-B925-D38858E4FA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3B3BF8F2-66C8-4641-AEF4-595DE60891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1399F357-1550-FC4D-B05E-A5AA1EFF97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F78158E7-651F-5B45-A7E2-01574C757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FF269600-418C-2B43-A0D6-4F8D120D7B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DB0FA497-1618-9547-8A5E-278A22A65A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43051E09-0566-0D47-863E-C4DD043D51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E1CF2171-479B-5244-BB64-447F6BFD0F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xmlns="" id="{8ABA4141-9EA4-E548-9C7A-BB81F31C00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AAD499F7-9280-9D40-BAF9-6FA1316EF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5785545-07F5-4A18-B749-3DBC67F06E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AF4E7E2-19C8-4763-B077-2309F0AA83F0}"/>
              </a:ext>
            </a:extLst>
          </p:cNvPr>
          <p:cNvSpPr/>
          <p:nvPr userDrawn="1"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5A6673A-F194-4352-8875-2D377CFB6736}"/>
              </a:ext>
            </a:extLst>
          </p:cNvPr>
          <p:cNvGrpSpPr/>
          <p:nvPr userDrawn="1"/>
        </p:nvGrpSpPr>
        <p:grpSpPr>
          <a:xfrm>
            <a:off x="917103" y="625476"/>
            <a:ext cx="2919184" cy="519338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8CE0AB86-B8F4-4FD6-8145-A831345282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2826ABCD-8F3F-4354-BF43-C59A078AD0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AEA1F923-DAC6-4A3E-954A-F28AF31A8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xmlns="" id="{6C0008B6-B412-46BC-B5CC-495F0F468A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D7AF8056-6433-4F8E-8FF2-759A743056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7E031C47-DB87-4096-BF44-883F3E917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94601389-FADE-4CF0-8423-A69E2EA442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2A146C22-ED68-4365-8E30-D261B7652F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xmlns="" id="{9B76952F-B3B6-4B85-B070-61010196FB1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4">
              <a:extLst>
                <a:ext uri="{FF2B5EF4-FFF2-40B4-BE49-F238E27FC236}">
                  <a16:creationId xmlns:a16="http://schemas.microsoft.com/office/drawing/2014/main" xmlns="" id="{81C94C06-3615-4614-BDAE-BE31D724632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C1C89EBC-749C-45C3-B35E-2235F6A48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62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pos="576" userDrawn="1">
          <p15:clr>
            <a:srgbClr val="FBAE40"/>
          </p15:clr>
        </p15:guide>
        <p15:guide id="8" pos="71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Heading - Blank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22E3C-B847-6249-B725-22F4F61B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6ACED14-0EB6-4355-98EA-34FCFDC33472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159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36565FC-5AEB-664A-AEAF-23E85DE67D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155A6D-5CC1-4DF9-88F5-DD38696BFFA9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3718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Highlight Item - Blank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7C5DF5-69EF-4F5F-978A-4E2B4795CED8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A8FE8F-25B8-45ED-933A-025ADF6B466A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33329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Highlight Item - Blank - BT logo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05356D1-2C13-4542-BF7C-71C93989B5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4" y="1404434"/>
            <a:ext cx="1828800" cy="322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A6FC5DF-3630-49B7-BD2F-04352A5D3B7B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448DDEA-A867-4619-BFCE-5DE58BD5323E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1DA11E-CED5-43E0-AD6F-22BD3B97B6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4" y="1404434"/>
            <a:ext cx="1828800" cy="3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9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8" pos="360" userDrawn="1">
          <p15:clr>
            <a:srgbClr val="FBAE40"/>
          </p15:clr>
        </p15:guide>
        <p15:guide id="9" pos="7320" userDrawn="1">
          <p15:clr>
            <a:srgbClr val="FBAE40"/>
          </p15:clr>
        </p15:guide>
        <p15:guide id="10" orient="horz" pos="146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Highlight Item - 2 Column - bulleted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C6519A7-51CA-F34E-8E07-3CF3D2481A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9" y="1673673"/>
            <a:ext cx="5448300" cy="4627976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DACD9D1C-487B-924F-9859-338344CE8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10299" y="1676400"/>
            <a:ext cx="5410200" cy="4625249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4C3952A-FAA5-471F-B572-F229AF2C8B2D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A02654-3D18-4602-BA22-1F84601EA707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87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  <p15:guide id="8" orient="horz" pos="10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Highlight Item - BT logo+ - 4 col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xmlns="" id="{0352FF9C-4AFC-DE4F-AB05-1F87ACCA9D3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691102" y="1705438"/>
            <a:ext cx="2057400" cy="257857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61C0BC7-B363-E74E-B131-2B6971C07E0B}"/>
              </a:ext>
            </a:extLst>
          </p:cNvPr>
          <p:cNvCxnSpPr>
            <a:cxnSpLocks/>
          </p:cNvCxnSpPr>
          <p:nvPr/>
        </p:nvCxnSpPr>
        <p:spPr>
          <a:xfrm>
            <a:off x="6106633" y="6136640"/>
            <a:ext cx="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6">
            <a:extLst>
              <a:ext uri="{FF2B5EF4-FFF2-40B4-BE49-F238E27FC236}">
                <a16:creationId xmlns:a16="http://schemas.microsoft.com/office/drawing/2014/main" xmlns="" id="{859D5545-4C9F-C641-9016-96E491A16C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494" y="4473038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44" name="Text Placeholder 36">
            <a:extLst>
              <a:ext uri="{FF2B5EF4-FFF2-40B4-BE49-F238E27FC236}">
                <a16:creationId xmlns:a16="http://schemas.microsoft.com/office/drawing/2014/main" xmlns="" id="{C289E4FF-D76D-BC4C-B60E-89EB15CFA4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496" y="5330090"/>
            <a:ext cx="2597962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xmlns="" id="{4DDA3826-17A4-C148-8357-14FCBDCB9F2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604767" y="1705438"/>
            <a:ext cx="2057400" cy="25785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CA1344C1-A810-0643-B643-430F3B64F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019" y="4473038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xmlns="" id="{9BA41A25-F16F-5346-9A64-A60CD0530D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5019" y="5330090"/>
            <a:ext cx="2596896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xmlns="" id="{CA7CFD60-4F74-8242-88C9-DA5DBF04606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469945" y="1705438"/>
            <a:ext cx="2057400" cy="25785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xmlns="" id="{08D15946-674E-8A46-9BDC-69375AFC45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0197" y="4473038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42" name="Text Placeholder 36">
            <a:extLst>
              <a:ext uri="{FF2B5EF4-FFF2-40B4-BE49-F238E27FC236}">
                <a16:creationId xmlns:a16="http://schemas.microsoft.com/office/drawing/2014/main" xmlns="" id="{DEA82783-2D34-3D47-8FFC-3B2AF6FE04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0197" y="5330090"/>
            <a:ext cx="2596896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3 sub copy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xmlns="" id="{F7496BC8-9E6B-CC46-9E96-EB79FCB2BD94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9361415" y="1705519"/>
            <a:ext cx="2057400" cy="25785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36">
            <a:extLst>
              <a:ext uri="{FF2B5EF4-FFF2-40B4-BE49-F238E27FC236}">
                <a16:creationId xmlns:a16="http://schemas.microsoft.com/office/drawing/2014/main" xmlns="" id="{BF113085-8189-5443-8EDC-BE9D6B4650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91667" y="4473119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46" name="Text Placeholder 36">
            <a:extLst>
              <a:ext uri="{FF2B5EF4-FFF2-40B4-BE49-F238E27FC236}">
                <a16:creationId xmlns:a16="http://schemas.microsoft.com/office/drawing/2014/main" xmlns="" id="{E8C0E662-EA8F-6045-8415-49EEF37205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91667" y="5330090"/>
            <a:ext cx="2596896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4 sub copy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65593BF-15C6-524C-8822-297FE63FB615}"/>
              </a:ext>
            </a:extLst>
          </p:cNvPr>
          <p:cNvCxnSpPr>
            <a:cxnSpLocks/>
          </p:cNvCxnSpPr>
          <p:nvPr/>
        </p:nvCxnSpPr>
        <p:spPr>
          <a:xfrm>
            <a:off x="320016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4863961-AC18-7E46-904E-8C17D8220576}"/>
              </a:ext>
            </a:extLst>
          </p:cNvPr>
          <p:cNvCxnSpPr>
            <a:cxnSpLocks/>
          </p:cNvCxnSpPr>
          <p:nvPr/>
        </p:nvCxnSpPr>
        <p:spPr>
          <a:xfrm>
            <a:off x="608560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48F4CB77-D73D-5D48-9C90-CAED10D39238}"/>
              </a:ext>
            </a:extLst>
          </p:cNvPr>
          <p:cNvCxnSpPr>
            <a:cxnSpLocks/>
          </p:cNvCxnSpPr>
          <p:nvPr/>
        </p:nvCxnSpPr>
        <p:spPr>
          <a:xfrm>
            <a:off x="895072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28D51B9-4E53-43CA-B185-D849D986643C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76BEC1A-5241-4FCF-9B66-92F59BB7B1FD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B53601E-C0B7-430D-9719-2F5DB2CD4BEB}"/>
              </a:ext>
            </a:extLst>
          </p:cNvPr>
          <p:cNvCxnSpPr>
            <a:cxnSpLocks/>
          </p:cNvCxnSpPr>
          <p:nvPr userDrawn="1"/>
        </p:nvCxnSpPr>
        <p:spPr>
          <a:xfrm>
            <a:off x="6106633" y="6136640"/>
            <a:ext cx="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E7C2693-6F78-42FA-847A-13D370310F38}"/>
              </a:ext>
            </a:extLst>
          </p:cNvPr>
          <p:cNvCxnSpPr>
            <a:cxnSpLocks/>
          </p:cNvCxnSpPr>
          <p:nvPr userDrawn="1"/>
        </p:nvCxnSpPr>
        <p:spPr>
          <a:xfrm>
            <a:off x="320016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DCC453D-9CBD-4848-B0C7-6A43545E6A81}"/>
              </a:ext>
            </a:extLst>
          </p:cNvPr>
          <p:cNvCxnSpPr>
            <a:cxnSpLocks/>
          </p:cNvCxnSpPr>
          <p:nvPr userDrawn="1"/>
        </p:nvCxnSpPr>
        <p:spPr>
          <a:xfrm>
            <a:off x="608560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86948674-D6C3-4DAB-9DA6-FD45A741CEE6}"/>
              </a:ext>
            </a:extLst>
          </p:cNvPr>
          <p:cNvCxnSpPr>
            <a:cxnSpLocks/>
          </p:cNvCxnSpPr>
          <p:nvPr userDrawn="1"/>
        </p:nvCxnSpPr>
        <p:spPr>
          <a:xfrm>
            <a:off x="895072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2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Highlight Item - BT logo+ - 3 col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xmlns="" id="{377280E2-D400-B24E-925D-8A0DDD9153D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569490" y="1702093"/>
            <a:ext cx="2743200" cy="2560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36">
            <a:extLst>
              <a:ext uri="{FF2B5EF4-FFF2-40B4-BE49-F238E27FC236}">
                <a16:creationId xmlns:a16="http://schemas.microsoft.com/office/drawing/2014/main" xmlns="" id="{CFA48B0B-74A9-D842-8F24-8AEE68D58C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6590" y="4469693"/>
            <a:ext cx="3429000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3" name="Text Placeholder 36">
            <a:extLst>
              <a:ext uri="{FF2B5EF4-FFF2-40B4-BE49-F238E27FC236}">
                <a16:creationId xmlns:a16="http://schemas.microsoft.com/office/drawing/2014/main" xmlns="" id="{BF244C64-3A8E-AD47-B222-8107805227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26590" y="5326745"/>
            <a:ext cx="3429000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xmlns="" id="{841BBD69-564B-744B-9579-808CA09031B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23308" y="1705438"/>
            <a:ext cx="2743200" cy="2560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xmlns="" id="{07FEAC60-342A-BC4A-B8CB-8BAB5AB1D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408" y="4473038"/>
            <a:ext cx="3429000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xmlns="" id="{46437968-80E3-F44F-B2A6-A6D74DD0C2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0408" y="5330090"/>
            <a:ext cx="3429000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61C0BC7-B363-E74E-B131-2B6971C07E0B}"/>
              </a:ext>
            </a:extLst>
          </p:cNvPr>
          <p:cNvCxnSpPr>
            <a:cxnSpLocks/>
          </p:cNvCxnSpPr>
          <p:nvPr/>
        </p:nvCxnSpPr>
        <p:spPr>
          <a:xfrm>
            <a:off x="6106633" y="6136640"/>
            <a:ext cx="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xmlns="" id="{4DDA3826-17A4-C148-8357-14FCBDCB9F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37112" y="1705438"/>
            <a:ext cx="2743200" cy="2560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CA1344C1-A810-0643-B643-430F3B64F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4212" y="4473038"/>
            <a:ext cx="3429000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xmlns="" id="{9BA41A25-F16F-5346-9A64-A60CD0530D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94212" y="5330090"/>
            <a:ext cx="3429000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65593BF-15C6-524C-8822-297FE63FB615}"/>
              </a:ext>
            </a:extLst>
          </p:cNvPr>
          <p:cNvCxnSpPr>
            <a:cxnSpLocks/>
          </p:cNvCxnSpPr>
          <p:nvPr/>
        </p:nvCxnSpPr>
        <p:spPr>
          <a:xfrm>
            <a:off x="4123303" y="1705438"/>
            <a:ext cx="0" cy="49087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07745D3-2CE7-CB4A-93C1-DA9F6FB14151}"/>
              </a:ext>
            </a:extLst>
          </p:cNvPr>
          <p:cNvCxnSpPr>
            <a:cxnSpLocks/>
          </p:cNvCxnSpPr>
          <p:nvPr/>
        </p:nvCxnSpPr>
        <p:spPr>
          <a:xfrm>
            <a:off x="8000822" y="1705438"/>
            <a:ext cx="0" cy="49087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924DA7B-F44C-480D-A5A6-7A4B9AF06B00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9F83D6B-2B26-4B15-B877-37F380FEBC61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10E82DC-999B-4824-B797-E841CF1A725D}"/>
              </a:ext>
            </a:extLst>
          </p:cNvPr>
          <p:cNvCxnSpPr>
            <a:cxnSpLocks/>
          </p:cNvCxnSpPr>
          <p:nvPr userDrawn="1"/>
        </p:nvCxnSpPr>
        <p:spPr>
          <a:xfrm>
            <a:off x="6106633" y="6136640"/>
            <a:ext cx="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B7C7475-B466-415F-ABCB-0046A77D15F3}"/>
              </a:ext>
            </a:extLst>
          </p:cNvPr>
          <p:cNvCxnSpPr>
            <a:cxnSpLocks/>
          </p:cNvCxnSpPr>
          <p:nvPr userDrawn="1"/>
        </p:nvCxnSpPr>
        <p:spPr>
          <a:xfrm>
            <a:off x="4123303" y="1705438"/>
            <a:ext cx="0" cy="49087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C37FD79-0E0B-4696-A2B1-8F93408DCBB1}"/>
              </a:ext>
            </a:extLst>
          </p:cNvPr>
          <p:cNvCxnSpPr>
            <a:cxnSpLocks/>
          </p:cNvCxnSpPr>
          <p:nvPr userDrawn="1"/>
        </p:nvCxnSpPr>
        <p:spPr>
          <a:xfrm>
            <a:off x="8000822" y="1705438"/>
            <a:ext cx="0" cy="49087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561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 Image variation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2B7E8-B920-0D43-8051-E39D84567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17448-61E5-DA46-A1DB-1E7D8629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666" y="1078723"/>
            <a:ext cx="10341934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C6BC733-953D-ED45-82AC-2B65017DE422}"/>
              </a:ext>
            </a:extLst>
          </p:cNvPr>
          <p:cNvSpPr/>
          <p:nvPr/>
        </p:nvSpPr>
        <p:spPr>
          <a:xfrm>
            <a:off x="935666" y="5463802"/>
            <a:ext cx="10341934" cy="784598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xmlns="" id="{D2B65BD6-E444-534C-92FC-FF0C75975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666" y="5606474"/>
            <a:ext cx="2590800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3" name="Text Placeholder 36">
            <a:extLst>
              <a:ext uri="{FF2B5EF4-FFF2-40B4-BE49-F238E27FC236}">
                <a16:creationId xmlns:a16="http://schemas.microsoft.com/office/drawing/2014/main" xmlns="" id="{05FE29E7-2D48-CC41-83A0-E7457A3A39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6466" y="5609844"/>
            <a:ext cx="2589543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xmlns="" id="{6D841911-6AF3-E748-81F2-D1BFAD8AE1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6009" y="5606474"/>
            <a:ext cx="2570791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xmlns="" id="{F6239414-AFCF-0F46-946B-46D6ADB323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10565" y="5606474"/>
            <a:ext cx="2563900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xmlns="" id="{E43C9440-43B7-E445-93B4-CAD5F12218C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528972" y="1494216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xmlns="" id="{E7BB83CD-65B1-FE4C-8C7B-7D07DD5DDA9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16631" y="1497073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xmlns="" id="{7DEA18DF-B7E3-BF40-8BDA-97B3637E7A6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710565" y="1500626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xmlns="" id="{04448EA6-E7A2-844B-B034-AD73CC1806B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35038" y="1490663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878DEB1-3137-4426-AEA3-35B37932E9B6}"/>
              </a:ext>
            </a:extLst>
          </p:cNvPr>
          <p:cNvSpPr/>
          <p:nvPr userDrawn="1"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1BB4850-A977-4DDD-A673-6C0DEE42D945}"/>
              </a:ext>
            </a:extLst>
          </p:cNvPr>
          <p:cNvSpPr/>
          <p:nvPr userDrawn="1"/>
        </p:nvSpPr>
        <p:spPr>
          <a:xfrm>
            <a:off x="935666" y="5463802"/>
            <a:ext cx="10341934" cy="784598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93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2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white spa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2E26A2-3BC3-874A-93B8-69BB037BCB93}"/>
              </a:ext>
            </a:extLst>
          </p:cNvPr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E49A4B-E63C-6144-A03E-02C462FAC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2895600" cy="1007533"/>
          </a:xfrm>
        </p:spPr>
        <p:txBody>
          <a:bodyPr lIns="0" tIns="0" rIns="0" anchor="t">
            <a:normAutofit/>
          </a:bodyPr>
          <a:lstStyle>
            <a:lvl1pPr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  <a:br>
              <a:rPr lang="en-US"/>
            </a:br>
            <a:r>
              <a:rPr lang="en-US"/>
              <a:t>Max 3 lines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A1966AA-EFDF-2C4A-AD66-2833BF3EC953}"/>
              </a:ext>
            </a:extLst>
          </p:cNvPr>
          <p:cNvSpPr/>
          <p:nvPr/>
        </p:nvSpPr>
        <p:spPr>
          <a:xfrm>
            <a:off x="8970861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xmlns="" id="{73961F8E-D19B-B743-B7FE-FE87F6DF9A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0575" y="609600"/>
            <a:ext cx="7043725" cy="340971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slide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xmlns="" id="{3ECA6F93-3962-F441-A74D-0FA5E2A2F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0575" y="1069340"/>
            <a:ext cx="7043724" cy="517906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1ACD8DB-015F-4262-AD17-5DE5F05C22F7}"/>
              </a:ext>
            </a:extLst>
          </p:cNvPr>
          <p:cNvSpPr/>
          <p:nvPr userDrawn="1"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2E8746-213C-4932-902C-7D29A555CE38}"/>
              </a:ext>
            </a:extLst>
          </p:cNvPr>
          <p:cNvSpPr/>
          <p:nvPr userDrawn="1"/>
        </p:nvSpPr>
        <p:spPr>
          <a:xfrm>
            <a:off x="8970861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79673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4">
          <p15:clr>
            <a:srgbClr val="FBAE40"/>
          </p15:clr>
        </p15:guide>
        <p15:guide id="4" orient="horz" pos="3936">
          <p15:clr>
            <a:srgbClr val="FBAE40"/>
          </p15:clr>
        </p15:guide>
        <p15:guide id="5" pos="384">
          <p15:clr>
            <a:srgbClr val="FBAE40"/>
          </p15:clr>
        </p15:guide>
        <p15:guide id="6" pos="72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Option 1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795EE0-7A03-F340-ADD3-1589D51675A3}"/>
              </a:ext>
            </a:extLst>
          </p:cNvPr>
          <p:cNvSpPr txBox="1"/>
          <p:nvPr/>
        </p:nvSpPr>
        <p:spPr>
          <a:xfrm>
            <a:off x="918768" y="3216802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9C436F-1383-4446-B48F-95966ABA37C4}"/>
              </a:ext>
            </a:extLst>
          </p:cNvPr>
          <p:cNvSpPr txBox="1"/>
          <p:nvPr userDrawn="1"/>
        </p:nvSpPr>
        <p:spPr>
          <a:xfrm>
            <a:off x="918768" y="3216802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7A9153-C4A6-419E-ABBA-2644FAE448C2}"/>
              </a:ext>
            </a:extLst>
          </p:cNvPr>
          <p:cNvSpPr/>
          <p:nvPr userDrawn="1"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4791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196E613-FC1A-CA4F-A456-62278CC69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8C88302-9C81-D64E-A83E-9AE4479C2D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325EB667-8020-C149-BB8B-4182977D16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103" y="1964404"/>
            <a:ext cx="6172200" cy="2057400"/>
          </a:xfrm>
        </p:spPr>
        <p:txBody>
          <a:bodyPr lIns="0" rIns="0" anchor="t">
            <a:normAutofit/>
          </a:bodyPr>
          <a:lstStyle>
            <a:lvl1pPr algn="l">
              <a:defRPr sz="4800" b="0" i="0" cap="all" baseline="0">
                <a:solidFill>
                  <a:srgbClr val="021A2A"/>
                </a:solidFill>
                <a:latin typeface="Avenir Next Ultra Light" panose="020B0203020202020204" pitchFamily="34" charset="77"/>
              </a:defRPr>
            </a:lvl1pPr>
          </a:lstStyle>
          <a:p>
            <a:r>
              <a:rPr lang="en-US"/>
              <a:t>H1 TITLE HERE</a:t>
            </a:r>
            <a:br>
              <a:rPr lang="en-US"/>
            </a:br>
            <a:r>
              <a:rPr lang="en-US"/>
              <a:t>MAX 3 LINE Count</a:t>
            </a:r>
            <a:br>
              <a:rPr lang="en-US"/>
            </a:br>
            <a:r>
              <a:rPr lang="en-US"/>
              <a:t>H1 TITLE HERE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529C822B-6804-6D4F-B467-E556E9F7A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304213"/>
            <a:ext cx="61722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21A2A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here – 1 line text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xmlns="" id="{08928799-CA78-2347-A733-13062DC05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4690319"/>
            <a:ext cx="6172199" cy="401376"/>
          </a:xfrm>
        </p:spPr>
        <p:txBody>
          <a:bodyPr>
            <a:normAutofit/>
          </a:bodyPr>
          <a:lstStyle>
            <a:lvl1pPr marL="0" indent="0">
              <a:buNone/>
              <a:defRPr sz="2200" b="0" i="1">
                <a:solidFill>
                  <a:srgbClr val="021A2A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0A9E00E-DBC6-9249-B290-A8F1A38D76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22" y="484094"/>
            <a:ext cx="3299778" cy="7919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C5A4E62-DE53-504F-9F57-2BD18EB496A3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60AA5E-AC5F-44E7-928E-FE8419E2FF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5A988A-5AAC-4F7C-B161-3E0039D00D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265E1F-9778-43A7-9D27-25C86F5EA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22" y="484094"/>
            <a:ext cx="3299778" cy="79194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2D7511A-93A5-4BF9-9D18-197ACFE1A112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34036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F50B53-8D49-294C-B2F7-BACA802BD7A5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565854-12B5-8848-9C25-3C17B2AA75C7}"/>
              </a:ext>
            </a:extLst>
          </p:cNvPr>
          <p:cNvSpPr/>
          <p:nvPr/>
        </p:nvSpPr>
        <p:spPr>
          <a:xfrm>
            <a:off x="301084" y="356839"/>
            <a:ext cx="11552662" cy="59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854534-DB82-964F-9404-7A5C1466CD7A}"/>
              </a:ext>
            </a:extLst>
          </p:cNvPr>
          <p:cNvSpPr txBox="1"/>
          <p:nvPr/>
        </p:nvSpPr>
        <p:spPr>
          <a:xfrm>
            <a:off x="918768" y="3216802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ln>
                  <a:noFill/>
                </a:ln>
                <a:solidFill>
                  <a:srgbClr val="002060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2603C9-1E25-4A5C-87B9-9BB61609BCC7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B50D71-5BB9-49D4-A0EF-1EECD40E845D}"/>
              </a:ext>
            </a:extLst>
          </p:cNvPr>
          <p:cNvSpPr/>
          <p:nvPr userDrawn="1"/>
        </p:nvSpPr>
        <p:spPr>
          <a:xfrm>
            <a:off x="301084" y="356839"/>
            <a:ext cx="11552662" cy="59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6DB220-1236-4D8F-89EF-B718FCBA8DEB}"/>
              </a:ext>
            </a:extLst>
          </p:cNvPr>
          <p:cNvSpPr txBox="1"/>
          <p:nvPr userDrawn="1"/>
        </p:nvSpPr>
        <p:spPr>
          <a:xfrm>
            <a:off x="918768" y="3216802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ln>
                  <a:noFill/>
                </a:ln>
                <a:solidFill>
                  <a:srgbClr val="002060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52327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Option 2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9A1290-25C5-F44A-828C-2E55714B603C}"/>
              </a:ext>
            </a:extLst>
          </p:cNvPr>
          <p:cNvSpPr/>
          <p:nvPr/>
        </p:nvSpPr>
        <p:spPr>
          <a:xfrm>
            <a:off x="514043" y="4720481"/>
            <a:ext cx="7637497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ABOUT US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Bio-Techne empowers researchers in Life Sciences and Clinical Diagnostics by providing high-quality reagents, instruments, custom manufacturing, and testing services. Our family of brands creates a unique portfolio of products and services. Science is our passion; it drives us to collaborate, develop, and manufacture award-winning tools that help researchers achieve reproducible and consistent results. Whether you are at the cutting edge of academic research, translating basic discoveries to therapeutic leads, or at a facility that requires the highest level of diagnostic testing, our innovative products and services provide the solutions you need to achieve success.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3CF1D1-BBBD-8748-9318-2AC2CE918710}"/>
              </a:ext>
            </a:extLst>
          </p:cNvPr>
          <p:cNvSpPr/>
          <p:nvPr/>
        </p:nvSpPr>
        <p:spPr>
          <a:xfrm>
            <a:off x="8647316" y="4923614"/>
            <a:ext cx="2019062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614 McKinley Place NE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Minneapolis, MN 55413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USA</a:t>
            </a:r>
          </a:p>
          <a:p>
            <a:pPr>
              <a:lnSpc>
                <a:spcPct val="110000"/>
              </a:lnSpc>
            </a:pP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TEL 612 379 2956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Toll-free 800 343 7475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FAX 612 656 4400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xmlns="" id="{C3718951-7514-494A-8408-B52479B009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104" y="2956100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A320F5-E56D-854E-8AF0-915FDBB9C3AF}"/>
              </a:ext>
            </a:extLst>
          </p:cNvPr>
          <p:cNvSpPr txBox="1"/>
          <p:nvPr/>
        </p:nvSpPr>
        <p:spPr>
          <a:xfrm>
            <a:off x="3795543" y="2596156"/>
            <a:ext cx="4618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For more information: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54920D-5AEA-9F40-8D80-E0EFCEAFE7DF}"/>
              </a:ext>
            </a:extLst>
          </p:cNvPr>
          <p:cNvSpPr txBox="1"/>
          <p:nvPr/>
        </p:nvSpPr>
        <p:spPr>
          <a:xfrm>
            <a:off x="918768" y="1363563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xmlns="" id="{592D064D-E572-FD42-9BA8-811E40B12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104" y="3245467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xmlns="" id="{013B2BFC-5307-AF4F-B613-F76C654A4B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5104" y="3523259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xmlns="" id="{6CBB80A4-1F2D-A540-80B2-4D4FFECA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104" y="3801051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32F5B76-83A0-BD44-936F-41855A98D92D}"/>
              </a:ext>
            </a:extLst>
          </p:cNvPr>
          <p:cNvGrpSpPr>
            <a:grpSpLocks noChangeAspect="1"/>
          </p:cNvGrpSpPr>
          <p:nvPr/>
        </p:nvGrpSpPr>
        <p:grpSpPr>
          <a:xfrm>
            <a:off x="5162550" y="424742"/>
            <a:ext cx="1828800" cy="325353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E3204CCB-7395-AD4B-936E-04C2D0B30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64E5192A-E714-144E-B6E4-E4A13850DD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074CD28A-277A-6E4B-AA64-C66948F592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30D5022A-8190-A54D-BB8F-0FC2857A33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BBD91498-8704-BA4C-9A3F-6DC2C2656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9690D7AD-4407-1D47-99D1-B1EA7B5BD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C34B41A0-469E-054F-89A1-279C4BED75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AA877BA8-5AE3-9A42-81B4-D9ED43265B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xmlns="" id="{B6CE3B4B-C7DF-FA49-8E4D-E552083CF2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14">
              <a:extLst>
                <a:ext uri="{FF2B5EF4-FFF2-40B4-BE49-F238E27FC236}">
                  <a16:creationId xmlns:a16="http://schemas.microsoft.com/office/drawing/2014/main" xmlns="" id="{F9299933-3DB9-D04E-A458-03721ADC4A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0D308990-063B-2245-B08B-8E93658E7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9626B9B-7937-4354-8A81-3311B467C6D6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429DED1-6040-4D97-AB73-F9C77C4BBFFB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44A1018-BF5A-43CA-A226-60E585160C59}"/>
              </a:ext>
            </a:extLst>
          </p:cNvPr>
          <p:cNvSpPr/>
          <p:nvPr userDrawn="1"/>
        </p:nvSpPr>
        <p:spPr>
          <a:xfrm>
            <a:off x="514043" y="4720481"/>
            <a:ext cx="7637497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ABOUT US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Bio-Techne empowers researchers in Life Sciences and Clinical Diagnostics by providing high-quality reagents, instruments, custom manufacturing, and testing services. Our family of brands creates a unique portfolio of products and services. Science is our passion; it drives us to collaborate, develop, and manufacture award-winning tools that help researchers achieve reproducible and consistent results. Whether you are at the cutting edge of academic research, translating basic discoveries to therapeutic leads, or at a facility that requires the highest level of diagnostic testing, our innovative products and services provide the solutions you need to achieve success.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4EDB1E8-07A6-411A-B12F-5F22F48176F1}"/>
              </a:ext>
            </a:extLst>
          </p:cNvPr>
          <p:cNvSpPr/>
          <p:nvPr userDrawn="1"/>
        </p:nvSpPr>
        <p:spPr>
          <a:xfrm>
            <a:off x="8647316" y="4923614"/>
            <a:ext cx="2019062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614 McKinley Place NE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Minneapolis, MN 55413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USA</a:t>
            </a:r>
          </a:p>
          <a:p>
            <a:pPr>
              <a:lnSpc>
                <a:spcPct val="110000"/>
              </a:lnSpc>
            </a:pP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TEL 612 379 2956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Toll-free 800 343 7475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FAX 612 656 4400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E4080AE-EEEE-453E-A4A8-64603D965124}"/>
              </a:ext>
            </a:extLst>
          </p:cNvPr>
          <p:cNvSpPr txBox="1"/>
          <p:nvPr userDrawn="1"/>
        </p:nvSpPr>
        <p:spPr>
          <a:xfrm>
            <a:off x="3795543" y="2596156"/>
            <a:ext cx="4618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For more information: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5F1DD51-9844-4B4A-8908-E67941DE9D98}"/>
              </a:ext>
            </a:extLst>
          </p:cNvPr>
          <p:cNvSpPr txBox="1"/>
          <p:nvPr userDrawn="1"/>
        </p:nvSpPr>
        <p:spPr>
          <a:xfrm>
            <a:off x="918768" y="1363563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D45CF3B-3876-471B-A1CF-06335D649D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2550" y="424742"/>
            <a:ext cx="1828800" cy="325353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DAFBE85A-377F-4006-91AF-FFB56A02F9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26893F6C-C5BA-4C71-B276-74FE280599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CA872938-00EE-4DAB-B26B-0B07FA60F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xmlns="" id="{C3B2207C-0CC5-4209-A519-A344C65172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xmlns="" id="{4972C2F4-120C-467D-B76F-C93E4834C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xmlns="" id="{AD697E3A-FAEB-45C2-B15F-E4A11663E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xmlns="" id="{76A2DB2F-5367-4AA9-844D-3F3965839D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xmlns="" id="{5FE1375E-2E25-4FB9-B928-43778B6268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13">
              <a:extLst>
                <a:ext uri="{FF2B5EF4-FFF2-40B4-BE49-F238E27FC236}">
                  <a16:creationId xmlns:a16="http://schemas.microsoft.com/office/drawing/2014/main" xmlns="" id="{008F912D-0A2E-4204-9A82-5801467D53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xmlns="" id="{FBCA1DAB-2BC0-4DC7-82C0-3B66CC6F259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xmlns="" id="{2350C828-9772-4EF3-AEBC-ED182939D9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9997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B05E47-318A-3348-8047-DA534C37C1E7}"/>
              </a:ext>
            </a:extLst>
          </p:cNvPr>
          <p:cNvGrpSpPr>
            <a:grpSpLocks noChangeAspect="1"/>
          </p:cNvGrpSpPr>
          <p:nvPr/>
        </p:nvGrpSpPr>
        <p:grpSpPr>
          <a:xfrm>
            <a:off x="4724400" y="3184985"/>
            <a:ext cx="2743200" cy="488030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D4DFBD5B-A5D6-1940-B52D-46A656A1D7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4C284DD6-C19F-A242-BDE9-23F75EF2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A066E6EA-EA1A-0A4B-8924-8E44C8E88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562D4ED6-E9D8-7243-B1E1-C5A8BB4A55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6513693-C9EF-0245-B7D1-5C027D3A4F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6205A000-66FB-4649-9DEC-C2CF11D325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568DAEA8-19C8-7C45-9DC8-6EB970DB97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1B797773-3DB6-D64A-8C63-DDF5CFC7CB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F40A02B-5745-2F48-91D7-C650AA025B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E3B543B-609B-5941-B4EE-6E8FE1198C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8EB2EBBA-01A1-1043-B6A2-31958270A9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267412-49AC-9D4E-B336-05CCB5574335}"/>
              </a:ext>
            </a:extLst>
          </p:cNvPr>
          <p:cNvSpPr/>
          <p:nvPr/>
        </p:nvSpPr>
        <p:spPr>
          <a:xfrm>
            <a:off x="9384386" y="6456557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848561E-1B39-4EB3-A350-FB1D484E6F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24400" y="3184985"/>
            <a:ext cx="2743200" cy="488030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0D54B384-6D91-446F-A0EB-1CBF92CB4D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B952F1C6-5ABD-4F5C-85BA-9C1CB3000A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B754DDEB-F770-495D-8D8E-492670CDAE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739273DD-5598-432C-ABA6-5D0FEC311B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392891EF-9E29-4B9D-997F-BF60E5CAD4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4A950496-7A1D-4DA7-8B59-A7E4E21211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9F9ABB33-4FCB-4C10-B635-AE18398D4F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7FB8574A-4649-4D86-93F2-7DABEB64BF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016ED42A-04B5-403B-8166-A8B5EDBD4D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BDE6EF3C-BE6C-4873-8959-9FC2B2D711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01059BFD-EFCF-4D23-9EFC-86D57F7BB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B0542EC-EEEA-46C3-A96D-B8806158BA6A}"/>
              </a:ext>
            </a:extLst>
          </p:cNvPr>
          <p:cNvSpPr/>
          <p:nvPr userDrawn="1"/>
        </p:nvSpPr>
        <p:spPr>
          <a:xfrm>
            <a:off x="9384386" y="6456557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5955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0B706A-6778-6144-AF54-11F656052D1C}"/>
              </a:ext>
            </a:extLst>
          </p:cNvPr>
          <p:cNvSpPr/>
          <p:nvPr/>
        </p:nvSpPr>
        <p:spPr>
          <a:xfrm>
            <a:off x="301084" y="356839"/>
            <a:ext cx="11552662" cy="59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19FA4C-C4AD-174E-802E-AE56B2B6CD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3048000"/>
            <a:ext cx="3175000" cy="76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82788B-5BE9-3040-8B2C-EFF46335F78E}"/>
              </a:ext>
            </a:extLst>
          </p:cNvPr>
          <p:cNvSpPr/>
          <p:nvPr/>
        </p:nvSpPr>
        <p:spPr>
          <a:xfrm>
            <a:off x="9384386" y="6456557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F7BAC2-40A7-4464-9016-40C1759EA796}"/>
              </a:ext>
            </a:extLst>
          </p:cNvPr>
          <p:cNvSpPr/>
          <p:nvPr userDrawn="1"/>
        </p:nvSpPr>
        <p:spPr>
          <a:xfrm>
            <a:off x="301084" y="356839"/>
            <a:ext cx="11552662" cy="59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3B5888-729F-4D96-94A1-8A96D8E4E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3048000"/>
            <a:ext cx="3175000" cy="76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48CD30-6639-4DD9-932E-5F6B71E58A76}"/>
              </a:ext>
            </a:extLst>
          </p:cNvPr>
          <p:cNvSpPr/>
          <p:nvPr userDrawn="1"/>
        </p:nvSpPr>
        <p:spPr>
          <a:xfrm>
            <a:off x="9384386" y="6456557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9984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bg>
      <p:bgPr>
        <a:solidFill>
          <a:srgbClr val="011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A6A2149-E84D-2144-A12D-5DC2EDC2B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23591-2146-FF4E-811C-C108D0605E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103" y="1964404"/>
            <a:ext cx="6172200" cy="2057400"/>
          </a:xfrm>
        </p:spPr>
        <p:txBody>
          <a:bodyPr lIns="0" rIns="0" anchor="t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Avenir Next Ultra Light" panose="020B0203020202020204" pitchFamily="34" charset="77"/>
              </a:defRPr>
            </a:lvl1pPr>
          </a:lstStyle>
          <a:p>
            <a:r>
              <a:rPr lang="en-US"/>
              <a:t>H1 TITLE HERE</a:t>
            </a:r>
            <a:br>
              <a:rPr lang="en-US"/>
            </a:br>
            <a:r>
              <a:rPr lang="en-US"/>
              <a:t>MAX 3 LINE Count</a:t>
            </a:r>
            <a:br>
              <a:rPr lang="en-US"/>
            </a:br>
            <a:r>
              <a:rPr lang="en-US"/>
              <a:t>H1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FB52B4-E7D4-6340-85BD-947A698974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304213"/>
            <a:ext cx="61722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here – 1 line text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7337F7B5-D479-9148-8F69-9FC98C5C3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4690319"/>
            <a:ext cx="6172199" cy="401376"/>
          </a:xfrm>
        </p:spPr>
        <p:txBody>
          <a:bodyPr>
            <a:norm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9F5A698-2691-7241-8FBA-F3D8AB66B05D}"/>
              </a:ext>
            </a:extLst>
          </p:cNvPr>
          <p:cNvSpPr/>
          <p:nvPr userDrawn="1"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EF16EC9-188F-4E4A-96AE-401EB743B95B}"/>
              </a:ext>
            </a:extLst>
          </p:cNvPr>
          <p:cNvGrpSpPr/>
          <p:nvPr userDrawn="1"/>
        </p:nvGrpSpPr>
        <p:grpSpPr>
          <a:xfrm>
            <a:off x="917103" y="625476"/>
            <a:ext cx="2919184" cy="519338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4BC8202F-132A-8945-B794-2BD243F7E4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B2BE041B-C762-A444-B925-D38858E4FA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3B3BF8F2-66C8-4641-AEF4-595DE60891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1399F357-1550-FC4D-B05E-A5AA1EFF97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F78158E7-651F-5B45-A7E2-01574C757E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FF269600-418C-2B43-A0D6-4F8D120D7B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DB0FA497-1618-9547-8A5E-278A22A65A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43051E09-0566-0D47-863E-C4DD043D518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E1CF2171-479B-5244-BB64-447F6BFD0F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xmlns="" id="{8ABA4141-9EA4-E548-9C7A-BB81F31C00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AAD499F7-9280-9D40-BAF9-6FA1316EF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415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76" userDrawn="1">
          <p15:clr>
            <a:srgbClr val="FBAE40"/>
          </p15:clr>
        </p15:guide>
        <p15:guide id="4" pos="710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196E613-FC1A-CA4F-A456-62278CC69B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8C88302-9C81-D64E-A83E-9AE4479C2D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325EB667-8020-C149-BB8B-4182977D16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103" y="1964404"/>
            <a:ext cx="6172200" cy="2057400"/>
          </a:xfrm>
        </p:spPr>
        <p:txBody>
          <a:bodyPr lIns="0" rIns="0" anchor="t">
            <a:normAutofit/>
          </a:bodyPr>
          <a:lstStyle>
            <a:lvl1pPr algn="l">
              <a:defRPr sz="4800" b="0" i="0" cap="all" baseline="0">
                <a:solidFill>
                  <a:srgbClr val="021A2A"/>
                </a:solidFill>
                <a:latin typeface="Avenir Next Ultra Light" panose="020B0203020202020204" pitchFamily="34" charset="77"/>
              </a:defRPr>
            </a:lvl1pPr>
          </a:lstStyle>
          <a:p>
            <a:r>
              <a:rPr lang="en-US"/>
              <a:t>H1 TITLE HERE</a:t>
            </a:r>
            <a:br>
              <a:rPr lang="en-US"/>
            </a:br>
            <a:r>
              <a:rPr lang="en-US"/>
              <a:t>MAX 3 LINE Count</a:t>
            </a:r>
            <a:br>
              <a:rPr lang="en-US"/>
            </a:br>
            <a:r>
              <a:rPr lang="en-US"/>
              <a:t>H1 TITLE HERE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529C822B-6804-6D4F-B467-E556E9F7A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304213"/>
            <a:ext cx="61722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21A2A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here – 1 line text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xmlns="" id="{08928799-CA78-2347-A733-13062DC05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4690319"/>
            <a:ext cx="6172199" cy="401376"/>
          </a:xfrm>
        </p:spPr>
        <p:txBody>
          <a:bodyPr>
            <a:normAutofit/>
          </a:bodyPr>
          <a:lstStyle>
            <a:lvl1pPr marL="0" indent="0">
              <a:buNone/>
              <a:defRPr sz="2200" b="0" i="1">
                <a:solidFill>
                  <a:srgbClr val="021A2A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0A9E00E-DBC6-9249-B290-A8F1A38D76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22" y="484094"/>
            <a:ext cx="3299778" cy="7919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C5A4E62-DE53-504F-9F57-2BD18EB496A3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67474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py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22E3C-B847-6249-B725-22F4F61B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 Book" panose="02000503020000020003" pitchFamily="2" charset="0"/>
              </a:rPr>
              <a:t>© 2019 ExosomeDx™, a Bio-Techne</a:t>
            </a:r>
            <a:r>
              <a:rPr lang="en-US" sz="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 dirty="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2E32F43-0055-1344-B70F-4516D79F7E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638300"/>
            <a:ext cx="10363200" cy="340971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slide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E036607-6091-454E-AD1F-2042CE0E8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098040"/>
            <a:ext cx="5029200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D98AD6BD-3753-8C49-8498-AEC7756023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300" y="2098040"/>
            <a:ext cx="5067302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65536C-BCC0-694B-AA78-6978ABF4841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2550" y="6255704"/>
            <a:ext cx="1828800" cy="325353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D01B58-3A82-0743-9058-E864C6B969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61977A60-0478-FA47-A228-27A4E459ED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1F7E8271-924A-8A4A-B23A-C8463AC5E5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6A7D514A-D5C7-4441-BDA1-A2DA437A74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8A494EF5-DD86-0349-BB97-690DA76C3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BB0ADC38-5803-CC42-AFD7-F99B82EEB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034B412A-4764-CA46-A8AB-163DF589D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4B0DA17D-6827-F741-9A3D-C3A078921A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xmlns="" id="{3BC68FCE-D634-3440-AC08-61E4F8625A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xmlns="" id="{8A1548CB-B09F-BE4F-BA24-A92E722C1D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10213E5D-2546-2D4D-8A23-FB74E3EF08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542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576" userDrawn="1">
          <p15:clr>
            <a:srgbClr val="FBAE40"/>
          </p15:clr>
        </p15:guide>
        <p15:guide id="4" pos="7104" userDrawn="1">
          <p15:clr>
            <a:srgbClr val="FBAE40"/>
          </p15:clr>
        </p15:guide>
        <p15:guide id="5" orient="horz" pos="384" userDrawn="1">
          <p15:clr>
            <a:srgbClr val="FBAE40"/>
          </p15:clr>
        </p15:guide>
        <p15:guide id="6" orient="horz" pos="1032" userDrawn="1">
          <p15:clr>
            <a:srgbClr val="FBAE40"/>
          </p15:clr>
        </p15:guide>
        <p15:guide id="7" orient="horz" pos="1320" userDrawn="1">
          <p15:clr>
            <a:srgbClr val="FBAE40"/>
          </p15:clr>
        </p15:guide>
        <p15:guide id="8" pos="3744" userDrawn="1">
          <p15:clr>
            <a:srgbClr val="FBAE40"/>
          </p15:clr>
        </p15:guide>
        <p15:guide id="9" pos="3912" userDrawn="1">
          <p15:clr>
            <a:srgbClr val="FBAE40"/>
          </p15:clr>
        </p15:guide>
        <p15:guide id="10" orient="horz" pos="391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D3F005-9785-C24C-9D13-5FCCF6D2C955}"/>
              </a:ext>
            </a:extLst>
          </p:cNvPr>
          <p:cNvSpPr/>
          <p:nvPr userDrawn="1"/>
        </p:nvSpPr>
        <p:spPr>
          <a:xfrm>
            <a:off x="161925" y="904876"/>
            <a:ext cx="11868150" cy="595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1952F69-E7CB-2F4D-AAE9-5AE5E19E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257" y="281707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C183CC2-81DE-AB41-A533-F0D3947D0EA4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FBD0E90-31AF-6344-9854-6F1728A52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04925"/>
            <a:ext cx="10363200" cy="340971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slide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xmlns="" id="{DFC727E7-78B7-8F4F-B28E-DD2A55A29D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64665"/>
            <a:ext cx="5029200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xmlns="" id="{1113B602-40CA-0E47-8402-670BD55FC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300" y="1764665"/>
            <a:ext cx="5067302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EB2DF9-72B2-FF48-93D3-9DABA01368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394" y="6168429"/>
            <a:ext cx="2082926" cy="49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1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data points">
    <p:bg>
      <p:bgPr>
        <a:solidFill>
          <a:srgbClr val="021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2E26A2-3BC3-874A-93B8-69BB037BCB93}"/>
              </a:ext>
            </a:extLst>
          </p:cNvPr>
          <p:cNvSpPr/>
          <p:nvPr userDrawn="1"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CA2030-4D9B-BB4A-AEB6-FFE71909BBCD}"/>
              </a:ext>
            </a:extLst>
          </p:cNvPr>
          <p:cNvSpPr/>
          <p:nvPr userDrawn="1"/>
        </p:nvSpPr>
        <p:spPr>
          <a:xfrm>
            <a:off x="411480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E49A4B-E63C-6144-A03E-02C462FAC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2895600" cy="1007533"/>
          </a:xfrm>
        </p:spPr>
        <p:txBody>
          <a:bodyPr lIns="0" tIns="0" rIns="0" anchor="t">
            <a:normAutofit/>
          </a:bodyPr>
          <a:lstStyle>
            <a:lvl1pPr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  <a:br>
              <a:rPr lang="en-US"/>
            </a:br>
            <a:r>
              <a:rPr lang="en-US"/>
              <a:t>Max 3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F6B35-3E0A-6047-BD2E-DCC76C7A5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888078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1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E1B42E4B-9034-934A-BBCC-D4C418C40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109458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1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xmlns="" id="{432006CA-ED6D-7A4B-8140-0057FC7751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098" y="250604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2 title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9FBC5747-3E39-1347-BBA6-671649F8E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098" y="272742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2 copy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xmlns="" id="{255616DE-EE28-AA4D-84D8-B282BBFFC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543" y="3128101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3 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xmlns="" id="{D07EC7D4-2C0F-C94A-9659-8D51FFCA4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43" y="3349481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3 copy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xmlns="" id="{22C4832D-B3F4-6D44-AA7A-E8A9C7A0DA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734387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4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="" id="{777AAF25-5AFE-4F4F-A05A-0AB5B96A71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3955767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4 copy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4C683F44-0A98-EC4A-9074-E1262947A1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352582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5 title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xmlns="" id="{4B572F2F-7598-894B-BFE6-766046EF34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573962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5 copy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xmlns="" id="{8D15439E-A48E-884B-886D-CB7DBFBFC1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543" y="496592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6 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xmlns="" id="{C6603E83-DBE9-504A-88FB-C65A0BCF38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543" y="518730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6 copy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xmlns="" id="{ED6AB506-9F9C-7F48-92FE-A123C88421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555" y="5606373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7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xmlns="" id="{B35A43CC-95E5-A842-87F4-783E79E42B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555" y="5827753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7 copy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A1966AA-EFDF-2C4A-AD66-2833BF3EC953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xmlns="" id="{636096F3-30E0-334A-9071-A0995B3B86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8096" y="630979"/>
            <a:ext cx="3522662" cy="98615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/>
              <a:t>Chart title max 2 lines</a:t>
            </a:r>
          </a:p>
        </p:txBody>
      </p:sp>
    </p:spTree>
    <p:extLst>
      <p:ext uri="{BB962C8B-B14F-4D97-AF65-F5344CB8AC3E}">
        <p14:creationId xmlns:p14="http://schemas.microsoft.com/office/powerpoint/2010/main" val="63012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84" userDrawn="1">
          <p15:clr>
            <a:srgbClr val="FBAE40"/>
          </p15:clr>
        </p15:guide>
        <p15:guide id="4" orient="horz" pos="3936" userDrawn="1">
          <p15:clr>
            <a:srgbClr val="FBAE40"/>
          </p15:clr>
        </p15:guide>
        <p15:guide id="5" pos="384" userDrawn="1">
          <p15:clr>
            <a:srgbClr val="FBAE40"/>
          </p15:clr>
        </p15:guide>
        <p15:guide id="6" pos="727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BA18CA-116F-A34F-8B04-A2428B3F2ABB}"/>
              </a:ext>
            </a:extLst>
          </p:cNvPr>
          <p:cNvSpPr/>
          <p:nvPr userDrawn="1"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0C46D531-71FF-6144-9E91-9539E09EC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2895600" cy="1007533"/>
          </a:xfrm>
        </p:spPr>
        <p:txBody>
          <a:bodyPr lIns="0" tIns="0" rIns="0" anchor="t">
            <a:normAutofit/>
          </a:bodyPr>
          <a:lstStyle>
            <a:lvl1pPr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  <a:br>
              <a:rPr lang="en-US"/>
            </a:br>
            <a:r>
              <a:rPr lang="en-US"/>
              <a:t>Max 3 lines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762B6AEE-9244-5040-B333-576FBCC05B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888078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1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66238F05-526A-1E41-934A-A671A7AAE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109458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1 copy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FA1F02C1-269B-2E4D-8A09-9E2F78D4C4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098" y="250604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2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48B280DC-9C0D-4F4C-BCEA-6F6B2EC5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098" y="272742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2 copy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2B0BB3F5-D1F6-A24A-9D42-00A2E85A41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43" y="3128101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3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FD3B35B8-EC2C-6647-A8CE-0D51011BE5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543" y="3349481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3 copy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xmlns="" id="{C9E2279B-22FD-F74E-93BC-79A0F98731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734387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4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="" id="{B8290F0A-B79E-D640-A4FF-D022FD6760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955767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4 copy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="" id="{5B8BE8FF-F906-CE4F-8C73-BD8CBFD8E7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4352582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5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6BC9B2F0-6BCB-454E-B4CB-990C4B5262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573962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5 copy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="" id="{8EE31C95-4C40-A247-B182-843E375DAD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543" y="496592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6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="" id="{2B990A35-D439-B848-83C8-AFE8A23269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543" y="518730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6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xmlns="" id="{A38DFE9A-5666-7B46-827B-5943CA08F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555" y="5606373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7 title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72F06203-2B00-9C40-A14C-7E9A6E141A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555" y="5827753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7 copy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320364-B35E-3E47-8072-4FBCF2629122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4" name="Text Placeholder 41">
            <a:extLst>
              <a:ext uri="{FF2B5EF4-FFF2-40B4-BE49-F238E27FC236}">
                <a16:creationId xmlns:a16="http://schemas.microsoft.com/office/drawing/2014/main" xmlns="" id="{08B0816E-8A6C-134D-A57C-994CDC2C20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8096" y="630979"/>
            <a:ext cx="3522662" cy="98615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/>
              <a:t>Chart title max 2 lines</a:t>
            </a:r>
          </a:p>
        </p:txBody>
      </p:sp>
    </p:spTree>
    <p:extLst>
      <p:ext uri="{BB962C8B-B14F-4D97-AF65-F5344CB8AC3E}">
        <p14:creationId xmlns:p14="http://schemas.microsoft.com/office/powerpoint/2010/main" val="319499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py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22E3C-B847-6249-B725-22F4F61B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 Book" panose="02000503020000020003" pitchFamily="2" charset="0"/>
              </a:rPr>
              <a:t>© 2019 ExosomeDx™, a Bio-Techne</a:t>
            </a:r>
            <a:r>
              <a:rPr lang="en-US" sz="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 dirty="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2E32F43-0055-1344-B70F-4516D79F7E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638300"/>
            <a:ext cx="10363200" cy="340971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slide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E036607-6091-454E-AD1F-2042CE0E8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098040"/>
            <a:ext cx="5029200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D98AD6BD-3753-8C49-8498-AEC7756023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300" y="2098040"/>
            <a:ext cx="5067302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365536C-BCC0-694B-AA78-6978ABF4841F}"/>
              </a:ext>
            </a:extLst>
          </p:cNvPr>
          <p:cNvGrpSpPr>
            <a:grpSpLocks noChangeAspect="1"/>
          </p:cNvGrpSpPr>
          <p:nvPr/>
        </p:nvGrpSpPr>
        <p:grpSpPr>
          <a:xfrm>
            <a:off x="5162550" y="6255704"/>
            <a:ext cx="1828800" cy="325353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9ED01B58-3A82-0743-9058-E864C6B969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61977A60-0478-FA47-A228-27A4E459ED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1F7E8271-924A-8A4A-B23A-C8463AC5E5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6A7D514A-D5C7-4441-BDA1-A2DA437A74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8A494EF5-DD86-0349-BB97-690DA76C3F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xmlns="" id="{BB0ADC38-5803-CC42-AFD7-F99B82EEBF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034B412A-4764-CA46-A8AB-163DF589D2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4B0DA17D-6827-F741-9A3D-C3A078921A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xmlns="" id="{3BC68FCE-D634-3440-AC08-61E4F8625A2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xmlns="" id="{8A1548CB-B09F-BE4F-BA24-A92E722C1DE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10213E5D-2546-2D4D-8A23-FB74E3EF08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91AC8F0-5499-4786-8A7C-D9FF885C177F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venir Book" panose="02000503020000020003" pitchFamily="2" charset="0"/>
              </a:rPr>
              <a:t>© 2019 ExosomeDx™, a Bio-Techne</a:t>
            </a:r>
            <a:r>
              <a:rPr lang="en-US" sz="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 dirty="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0D003C1-CCC4-4CAC-86F7-B8618FCF8D0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2550" y="6255704"/>
            <a:ext cx="1828800" cy="325353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xmlns="" id="{CE89A0B4-4C24-4D6B-8DDF-A974B9369D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932F3B5C-A89B-45CD-8F70-573FC7C9E0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25EA5AD8-5275-4A11-A914-65424BFE3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AB100AED-AB5A-46A0-84FF-F15752A0AE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923111B-0FC2-4C8D-ACE5-FD12FF18A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89D3111E-BD7D-45B1-84A1-8CD458959F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16D558BE-1D5F-4478-A041-F0321504D6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D00E8B0D-F60D-4F20-9C06-747E677D2B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3">
              <a:extLst>
                <a:ext uri="{FF2B5EF4-FFF2-40B4-BE49-F238E27FC236}">
                  <a16:creationId xmlns:a16="http://schemas.microsoft.com/office/drawing/2014/main" xmlns="" id="{AEA22EF8-343A-4670-8C28-C5F794F0F0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14">
              <a:extLst>
                <a:ext uri="{FF2B5EF4-FFF2-40B4-BE49-F238E27FC236}">
                  <a16:creationId xmlns:a16="http://schemas.microsoft.com/office/drawing/2014/main" xmlns="" id="{02B57971-3748-462D-85F9-72F1121542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FA6DF70C-B091-457C-A00E-3F1A61CD4C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02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2160" userDrawn="1">
          <p15:clr>
            <a:srgbClr val="FBAE40"/>
          </p15:clr>
        </p15:guide>
        <p15:guide id="12" pos="3840" userDrawn="1">
          <p15:clr>
            <a:srgbClr val="FBAE40"/>
          </p15:clr>
        </p15:guide>
        <p15:guide id="13" pos="576" userDrawn="1">
          <p15:clr>
            <a:srgbClr val="FBAE40"/>
          </p15:clr>
        </p15:guide>
        <p15:guide id="14" pos="7104" userDrawn="1">
          <p15:clr>
            <a:srgbClr val="FBAE40"/>
          </p15:clr>
        </p15:guide>
        <p15:guide id="15" orient="horz" pos="384" userDrawn="1">
          <p15:clr>
            <a:srgbClr val="FBAE40"/>
          </p15:clr>
        </p15:guide>
        <p15:guide id="16" orient="horz" pos="1032" userDrawn="1">
          <p15:clr>
            <a:srgbClr val="FBAE40"/>
          </p15:clr>
        </p15:guide>
        <p15:guide id="17" orient="horz" pos="1320" userDrawn="1">
          <p15:clr>
            <a:srgbClr val="FBAE40"/>
          </p15:clr>
        </p15:guide>
        <p15:guide id="18" pos="3744" userDrawn="1">
          <p15:clr>
            <a:srgbClr val="FBAE40"/>
          </p15:clr>
        </p15:guide>
        <p15:guide id="19" pos="3912" userDrawn="1">
          <p15:clr>
            <a:srgbClr val="FBAE40"/>
          </p15:clr>
        </p15:guide>
        <p15:guide id="20" orient="horz" pos="391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 highligh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4D8171-1E4E-484D-9C49-2C7248FC13C7}"/>
              </a:ext>
            </a:extLst>
          </p:cNvPr>
          <p:cNvSpPr/>
          <p:nvPr userDrawn="1"/>
        </p:nvSpPr>
        <p:spPr>
          <a:xfrm>
            <a:off x="935666" y="4379272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2B7E8-B920-0D43-8051-E39D84567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17448-61E5-DA46-A1DB-1E7D8629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666" y="1078723"/>
            <a:ext cx="10341934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B32C0F66-AE0D-EB47-B44E-D32AC1F6036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35665" y="194793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xmlns="" id="{D4767DBD-F4AC-434D-8231-5335A9551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300" y="458479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xmlns="" id="{2122E6BA-CD3B-3B49-8EBD-B8D24D3852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9300" y="522239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B1A1BD9-9EBE-724D-A82E-F90CBE8E2D07}"/>
              </a:ext>
            </a:extLst>
          </p:cNvPr>
          <p:cNvSpPr/>
          <p:nvPr userDrawn="1"/>
        </p:nvSpPr>
        <p:spPr>
          <a:xfrm>
            <a:off x="3572153" y="4377997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xmlns="" id="{9C7FF997-0251-B24A-BC73-DC259C29706E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3572152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xmlns="" id="{57A7BD5E-0022-EC4C-9832-C1662BA067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5787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1" name="Text Placeholder 36">
            <a:extLst>
              <a:ext uri="{FF2B5EF4-FFF2-40B4-BE49-F238E27FC236}">
                <a16:creationId xmlns:a16="http://schemas.microsoft.com/office/drawing/2014/main" xmlns="" id="{301B3F5A-2C43-6648-B0F1-CF7AD39301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55787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74DB276-0E55-9040-8C25-BECC8495C6D2}"/>
              </a:ext>
            </a:extLst>
          </p:cNvPr>
          <p:cNvSpPr/>
          <p:nvPr userDrawn="1"/>
        </p:nvSpPr>
        <p:spPr>
          <a:xfrm>
            <a:off x="6204807" y="4377997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xmlns="" id="{F2F32FBD-3EA7-E240-B6AB-C9633FB0B40E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04806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36">
            <a:extLst>
              <a:ext uri="{FF2B5EF4-FFF2-40B4-BE49-F238E27FC236}">
                <a16:creationId xmlns:a16="http://schemas.microsoft.com/office/drawing/2014/main" xmlns="" id="{F1D409E0-23BA-6941-A3ED-372F9383C3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88441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5" name="Text Placeholder 36">
            <a:extLst>
              <a:ext uri="{FF2B5EF4-FFF2-40B4-BE49-F238E27FC236}">
                <a16:creationId xmlns:a16="http://schemas.microsoft.com/office/drawing/2014/main" xmlns="" id="{498B0862-C634-8C44-8F26-2C2D9D71C9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88441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83E9D55-C752-EE45-B9F8-B02BAADA4420}"/>
              </a:ext>
            </a:extLst>
          </p:cNvPr>
          <p:cNvSpPr/>
          <p:nvPr userDrawn="1"/>
        </p:nvSpPr>
        <p:spPr>
          <a:xfrm>
            <a:off x="8841294" y="4376722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xmlns="" id="{E671F149-59CE-404B-8E7F-D75A8CC46CE6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41293" y="194538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xmlns="" id="{E4609FA5-94DF-6F46-88AD-8BB81CA45E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24928" y="458224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xmlns="" id="{807B03E4-B6EE-D346-9CAA-65F6FDD5C5E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24928" y="521984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</p:spTree>
    <p:extLst>
      <p:ext uri="{BB962C8B-B14F-4D97-AF65-F5344CB8AC3E}">
        <p14:creationId xmlns:p14="http://schemas.microsoft.com/office/powerpoint/2010/main" val="31752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2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2EB3B5-6B47-5C4D-A5DB-391EA164E8CE}"/>
              </a:ext>
            </a:extLst>
          </p:cNvPr>
          <p:cNvSpPr/>
          <p:nvPr userDrawn="1"/>
        </p:nvSpPr>
        <p:spPr>
          <a:xfrm>
            <a:off x="935666" y="4379272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2CBF46-85AE-6940-B9BF-554F0574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xmlns="" id="{1C85107E-419F-1943-87FA-E10184473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666" y="1078723"/>
            <a:ext cx="10341934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A28D48AF-6D26-A246-9895-0181ABCE1C3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35665" y="194793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xmlns="" id="{0B53B7F0-66E1-0F46-BA82-895D791B64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300" y="458479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1" name="Text Placeholder 36">
            <a:extLst>
              <a:ext uri="{FF2B5EF4-FFF2-40B4-BE49-F238E27FC236}">
                <a16:creationId xmlns:a16="http://schemas.microsoft.com/office/drawing/2014/main" xmlns="" id="{22591C51-D0F6-A345-AB30-C139A1793D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9300" y="522239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7344C5-CF1A-D844-814B-80E6E2686F19}"/>
              </a:ext>
            </a:extLst>
          </p:cNvPr>
          <p:cNvSpPr/>
          <p:nvPr userDrawn="1"/>
        </p:nvSpPr>
        <p:spPr>
          <a:xfrm>
            <a:off x="3572153" y="4377997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964E700B-A7FD-5D46-B634-CA5F753CC4C0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3572152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xmlns="" id="{E5B606B9-FC70-5644-89D9-74FA4EA782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5787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xmlns="" id="{7213AC60-3236-6448-953A-EB2D25026E2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55787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FA6000-16BE-9D48-B0CC-6E2C82BC1FD0}"/>
              </a:ext>
            </a:extLst>
          </p:cNvPr>
          <p:cNvSpPr/>
          <p:nvPr userDrawn="1"/>
        </p:nvSpPr>
        <p:spPr>
          <a:xfrm>
            <a:off x="6204807" y="4377997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xmlns="" id="{925E6804-7CCC-0345-B531-F549DC7835F7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04806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xmlns="" id="{3EA4046F-78C8-FA47-A6E7-76C713F174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88441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xmlns="" id="{3EE576EE-FED0-D841-BB1F-32FC2FFA5FA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88441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463D6E-2CCA-0143-96B8-7A0A7135320A}"/>
              </a:ext>
            </a:extLst>
          </p:cNvPr>
          <p:cNvSpPr/>
          <p:nvPr userDrawn="1"/>
        </p:nvSpPr>
        <p:spPr>
          <a:xfrm>
            <a:off x="8841294" y="4376722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26AAF710-9073-7F41-95E1-466937C91BCC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41293" y="194538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xmlns="" id="{68906EEA-E700-9347-BA32-033C4085813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24928" y="458224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3" name="Text Placeholder 36">
            <a:extLst>
              <a:ext uri="{FF2B5EF4-FFF2-40B4-BE49-F238E27FC236}">
                <a16:creationId xmlns:a16="http://schemas.microsoft.com/office/drawing/2014/main" xmlns="" id="{4327CA67-3F22-EF4C-B550-447AA49F432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24928" y="521984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2BAF569-9CA1-8040-B562-C8827527B7EF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1018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py White Background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029D89-2546-6546-A1C1-5B84A31D859D}"/>
              </a:ext>
            </a:extLst>
          </p:cNvPr>
          <p:cNvSpPr/>
          <p:nvPr userDrawn="1"/>
        </p:nvSpPr>
        <p:spPr>
          <a:xfrm>
            <a:off x="914398" y="1790724"/>
            <a:ext cx="5029199" cy="4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6946D357-2A5F-DF46-B262-6B052F1C04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7690" y="2247926"/>
            <a:ext cx="4564604" cy="3800599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152AB48-1386-E548-A800-23B40353CC5E}"/>
              </a:ext>
            </a:extLst>
          </p:cNvPr>
          <p:cNvSpPr/>
          <p:nvPr userDrawn="1"/>
        </p:nvSpPr>
        <p:spPr>
          <a:xfrm>
            <a:off x="6248402" y="1793667"/>
            <a:ext cx="5029199" cy="4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3AA7D5E1-C867-CB4F-8C66-BEDB2BD65A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1694" y="2250869"/>
            <a:ext cx="4564604" cy="3800599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938689-A586-A947-B2CD-BBFAC1AA7698}"/>
              </a:ext>
            </a:extLst>
          </p:cNvPr>
          <p:cNvSpPr/>
          <p:nvPr userDrawn="1"/>
        </p:nvSpPr>
        <p:spPr>
          <a:xfrm>
            <a:off x="914399" y="1333991"/>
            <a:ext cx="5029199" cy="465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22E3C-B847-6249-B725-22F4F61B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2E32F43-0055-1344-B70F-4516D79F7E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456428"/>
            <a:ext cx="5029200" cy="340971"/>
          </a:xfrm>
        </p:spPr>
        <p:txBody>
          <a:bodyPr t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Left Side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9E5354-95F2-9D45-BE52-498E7A8E3BEB}"/>
              </a:ext>
            </a:extLst>
          </p:cNvPr>
          <p:cNvSpPr/>
          <p:nvPr userDrawn="1"/>
        </p:nvSpPr>
        <p:spPr>
          <a:xfrm>
            <a:off x="6248403" y="1336934"/>
            <a:ext cx="5029199" cy="465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xmlns="" id="{CF39536E-F19C-BE41-A95A-8BF21D3C1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04" y="1459371"/>
            <a:ext cx="5029200" cy="340971"/>
          </a:xfrm>
        </p:spPr>
        <p:txBody>
          <a:bodyPr t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Right Side</a:t>
            </a:r>
          </a:p>
        </p:txBody>
      </p:sp>
    </p:spTree>
    <p:extLst>
      <p:ext uri="{BB962C8B-B14F-4D97-AF65-F5344CB8AC3E}">
        <p14:creationId xmlns:p14="http://schemas.microsoft.com/office/powerpoint/2010/main" val="3945236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Heading - Blank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22E3C-B847-6249-B725-22F4F61B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9980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36565FC-5AEB-664A-AEAF-23E85DE67D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83498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Highlight Item - Blank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</p:spTree>
    <p:extLst>
      <p:ext uri="{BB962C8B-B14F-4D97-AF65-F5344CB8AC3E}">
        <p14:creationId xmlns:p14="http://schemas.microsoft.com/office/powerpoint/2010/main" val="2260961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Highlight Item - Blank - BT logo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705356D1-2C13-4542-BF7C-71C93989B5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4" y="1404434"/>
            <a:ext cx="1828800" cy="3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4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 userDrawn="1">
          <p15:clr>
            <a:srgbClr val="FBAE40"/>
          </p15:clr>
        </p15:guide>
        <p15:guide id="4" pos="7320" userDrawn="1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Highlight Item - 2 Column - bulleted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C6519A7-51CA-F34E-8E07-3CF3D2481A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9" y="1673673"/>
            <a:ext cx="5448300" cy="4627976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xmlns="" id="{DACD9D1C-487B-924F-9859-338344CE8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10299" y="1676400"/>
            <a:ext cx="5410200" cy="4625249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23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Highlight Item - BT logo+ - 4 col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xmlns="" id="{0352FF9C-4AFC-DE4F-AB05-1F87ACCA9D3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691102" y="1705438"/>
            <a:ext cx="2057400" cy="257857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61C0BC7-B363-E74E-B131-2B6971C07E0B}"/>
              </a:ext>
            </a:extLst>
          </p:cNvPr>
          <p:cNvCxnSpPr>
            <a:cxnSpLocks/>
          </p:cNvCxnSpPr>
          <p:nvPr userDrawn="1"/>
        </p:nvCxnSpPr>
        <p:spPr>
          <a:xfrm>
            <a:off x="6106633" y="6136640"/>
            <a:ext cx="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6">
            <a:extLst>
              <a:ext uri="{FF2B5EF4-FFF2-40B4-BE49-F238E27FC236}">
                <a16:creationId xmlns:a16="http://schemas.microsoft.com/office/drawing/2014/main" xmlns="" id="{859D5545-4C9F-C641-9016-96E491A16C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494" y="4473038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44" name="Text Placeholder 36">
            <a:extLst>
              <a:ext uri="{FF2B5EF4-FFF2-40B4-BE49-F238E27FC236}">
                <a16:creationId xmlns:a16="http://schemas.microsoft.com/office/drawing/2014/main" xmlns="" id="{C289E4FF-D76D-BC4C-B60E-89EB15CFA4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496" y="5330090"/>
            <a:ext cx="2597962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xmlns="" id="{4DDA3826-17A4-C148-8357-14FCBDCB9F2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604767" y="1705438"/>
            <a:ext cx="2057400" cy="25785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CA1344C1-A810-0643-B643-430F3B64F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35019" y="4473038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xmlns="" id="{9BA41A25-F16F-5346-9A64-A60CD0530D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35019" y="5330090"/>
            <a:ext cx="2596896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xmlns="" id="{CA7CFD60-4F74-8242-88C9-DA5DBF04606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469945" y="1705438"/>
            <a:ext cx="2057400" cy="25785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xmlns="" id="{08D15946-674E-8A46-9BDC-69375AFC45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0197" y="4473038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42" name="Text Placeholder 36">
            <a:extLst>
              <a:ext uri="{FF2B5EF4-FFF2-40B4-BE49-F238E27FC236}">
                <a16:creationId xmlns:a16="http://schemas.microsoft.com/office/drawing/2014/main" xmlns="" id="{DEA82783-2D34-3D47-8FFC-3B2AF6FE04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0197" y="5330090"/>
            <a:ext cx="2596896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3 sub copy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xmlns="" id="{F7496BC8-9E6B-CC46-9E96-EB79FCB2BD94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9361415" y="1705519"/>
            <a:ext cx="2057400" cy="257857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36">
            <a:extLst>
              <a:ext uri="{FF2B5EF4-FFF2-40B4-BE49-F238E27FC236}">
                <a16:creationId xmlns:a16="http://schemas.microsoft.com/office/drawing/2014/main" xmlns="" id="{BF113085-8189-5443-8EDC-BE9D6B4650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091667" y="4473119"/>
            <a:ext cx="2596896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46" name="Text Placeholder 36">
            <a:extLst>
              <a:ext uri="{FF2B5EF4-FFF2-40B4-BE49-F238E27FC236}">
                <a16:creationId xmlns:a16="http://schemas.microsoft.com/office/drawing/2014/main" xmlns="" id="{E8C0E662-EA8F-6045-8415-49EEF37205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91667" y="5330090"/>
            <a:ext cx="2596896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4 sub copy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65593BF-15C6-524C-8822-297FE63FB615}"/>
              </a:ext>
            </a:extLst>
          </p:cNvPr>
          <p:cNvCxnSpPr>
            <a:cxnSpLocks/>
          </p:cNvCxnSpPr>
          <p:nvPr userDrawn="1"/>
        </p:nvCxnSpPr>
        <p:spPr>
          <a:xfrm>
            <a:off x="320016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4863961-AC18-7E46-904E-8C17D8220576}"/>
              </a:ext>
            </a:extLst>
          </p:cNvPr>
          <p:cNvCxnSpPr>
            <a:cxnSpLocks/>
          </p:cNvCxnSpPr>
          <p:nvPr userDrawn="1"/>
        </p:nvCxnSpPr>
        <p:spPr>
          <a:xfrm>
            <a:off x="608560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48F4CB77-D73D-5D48-9C90-CAED10D39238}"/>
              </a:ext>
            </a:extLst>
          </p:cNvPr>
          <p:cNvCxnSpPr>
            <a:cxnSpLocks/>
          </p:cNvCxnSpPr>
          <p:nvPr userDrawn="1"/>
        </p:nvCxnSpPr>
        <p:spPr>
          <a:xfrm>
            <a:off x="8950723" y="1705438"/>
            <a:ext cx="0" cy="457444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75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Highlight Item - BT logo+ - 3 col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xmlns="" id="{377280E2-D400-B24E-925D-8A0DDD9153D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569490" y="1702093"/>
            <a:ext cx="2743200" cy="2560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36">
            <a:extLst>
              <a:ext uri="{FF2B5EF4-FFF2-40B4-BE49-F238E27FC236}">
                <a16:creationId xmlns:a16="http://schemas.microsoft.com/office/drawing/2014/main" xmlns="" id="{CFA48B0B-74A9-D842-8F24-8AEE68D58C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26590" y="4469693"/>
            <a:ext cx="3429000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3" name="Text Placeholder 36">
            <a:extLst>
              <a:ext uri="{FF2B5EF4-FFF2-40B4-BE49-F238E27FC236}">
                <a16:creationId xmlns:a16="http://schemas.microsoft.com/office/drawing/2014/main" xmlns="" id="{BF244C64-3A8E-AD47-B222-8107805227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26590" y="5326745"/>
            <a:ext cx="3429000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xmlns="" id="{841BBD69-564B-744B-9579-808CA09031B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23308" y="1705438"/>
            <a:ext cx="2743200" cy="2560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xmlns="" id="{07FEAC60-342A-BC4A-B8CB-8BAB5AB1D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408" y="4473038"/>
            <a:ext cx="3429000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xmlns="" id="{46437968-80E3-F44F-B2A6-A6D74DD0C2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0408" y="5330090"/>
            <a:ext cx="3429000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61C0BC7-B363-E74E-B131-2B6971C07E0B}"/>
              </a:ext>
            </a:extLst>
          </p:cNvPr>
          <p:cNvCxnSpPr>
            <a:cxnSpLocks/>
          </p:cNvCxnSpPr>
          <p:nvPr userDrawn="1"/>
        </p:nvCxnSpPr>
        <p:spPr>
          <a:xfrm>
            <a:off x="6106633" y="6136640"/>
            <a:ext cx="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xmlns="" id="{4DDA3826-17A4-C148-8357-14FCBDCB9F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37112" y="1705438"/>
            <a:ext cx="2743200" cy="256032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CA1344C1-A810-0643-B643-430F3B64FB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4212" y="4473038"/>
            <a:ext cx="3429000" cy="69840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xmlns="" id="{9BA41A25-F16F-5346-9A64-A60CD0530D8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94212" y="5330090"/>
            <a:ext cx="3429000" cy="71118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sub copy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E65593BF-15C6-524C-8822-297FE63FB615}"/>
              </a:ext>
            </a:extLst>
          </p:cNvPr>
          <p:cNvCxnSpPr>
            <a:cxnSpLocks/>
          </p:cNvCxnSpPr>
          <p:nvPr userDrawn="1"/>
        </p:nvCxnSpPr>
        <p:spPr>
          <a:xfrm>
            <a:off x="4123303" y="1705438"/>
            <a:ext cx="0" cy="49087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07745D3-2CE7-CB4A-93C1-DA9F6FB14151}"/>
              </a:ext>
            </a:extLst>
          </p:cNvPr>
          <p:cNvCxnSpPr>
            <a:cxnSpLocks/>
          </p:cNvCxnSpPr>
          <p:nvPr userDrawn="1"/>
        </p:nvCxnSpPr>
        <p:spPr>
          <a:xfrm>
            <a:off x="8000822" y="1705438"/>
            <a:ext cx="0" cy="490873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78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D3F005-9785-C24C-9D13-5FCCF6D2C955}"/>
              </a:ext>
            </a:extLst>
          </p:cNvPr>
          <p:cNvSpPr/>
          <p:nvPr/>
        </p:nvSpPr>
        <p:spPr>
          <a:xfrm>
            <a:off x="161925" y="904876"/>
            <a:ext cx="11868150" cy="595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1952F69-E7CB-2F4D-AAE9-5AE5E19EF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9257" y="281707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C183CC2-81DE-AB41-A533-F0D3947D0EA4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5FBD0E90-31AF-6344-9854-6F1728A52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04925"/>
            <a:ext cx="10363200" cy="340971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slide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xmlns="" id="{DFC727E7-78B7-8F4F-B28E-DD2A55A29D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64665"/>
            <a:ext cx="5029200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xmlns="" id="{1113B602-40CA-0E47-8402-670BD55FCB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0300" y="1764665"/>
            <a:ext cx="5067302" cy="411480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2EB2DF9-72B2-FF48-93D3-9DABA01368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394" y="6168429"/>
            <a:ext cx="2082926" cy="4999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32DD9AB-56BC-4999-AC4C-8A79B16870F4}"/>
              </a:ext>
            </a:extLst>
          </p:cNvPr>
          <p:cNvSpPr/>
          <p:nvPr userDrawn="1"/>
        </p:nvSpPr>
        <p:spPr>
          <a:xfrm>
            <a:off x="161925" y="904876"/>
            <a:ext cx="11868150" cy="595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2D3D87-9F81-4996-9B8D-6B7B5ABC8A29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41C9F39-6439-4307-9B6E-D9B31B096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394" y="6168429"/>
            <a:ext cx="2082926" cy="49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200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 Image variation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2B7E8-B920-0D43-8051-E39D84567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17448-61E5-DA46-A1DB-1E7D8629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666" y="1078723"/>
            <a:ext cx="10341934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C6BC733-953D-ED45-82AC-2B65017DE422}"/>
              </a:ext>
            </a:extLst>
          </p:cNvPr>
          <p:cNvSpPr/>
          <p:nvPr userDrawn="1"/>
        </p:nvSpPr>
        <p:spPr>
          <a:xfrm>
            <a:off x="935666" y="5463802"/>
            <a:ext cx="10341934" cy="784598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xmlns="" id="{D2B65BD6-E444-534C-92FC-FF0C759754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5666" y="5606474"/>
            <a:ext cx="2590800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3" name="Text Placeholder 36">
            <a:extLst>
              <a:ext uri="{FF2B5EF4-FFF2-40B4-BE49-F238E27FC236}">
                <a16:creationId xmlns:a16="http://schemas.microsoft.com/office/drawing/2014/main" xmlns="" id="{05FE29E7-2D48-CC41-83A0-E7457A3A39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26466" y="5609844"/>
            <a:ext cx="2589543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xmlns="" id="{6D841911-6AF3-E748-81F2-D1BFAD8AE1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6009" y="5606474"/>
            <a:ext cx="2570791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7" name="Text Placeholder 36">
            <a:extLst>
              <a:ext uri="{FF2B5EF4-FFF2-40B4-BE49-F238E27FC236}">
                <a16:creationId xmlns:a16="http://schemas.microsoft.com/office/drawing/2014/main" xmlns="" id="{F6239414-AFCF-0F46-946B-46D6ADB323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10565" y="5606474"/>
            <a:ext cx="2563900" cy="557213"/>
          </a:xfrm>
        </p:spPr>
        <p:txBody>
          <a:bodyPr lIns="137160" tIns="0" rIns="137160" bIns="0" anchor="ctr"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xmlns="" id="{E43C9440-43B7-E445-93B4-CAD5F12218C2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528972" y="1494216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xmlns="" id="{E7BB83CD-65B1-FE4C-8C7B-7D07DD5DDA9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16631" y="1497073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xmlns="" id="{7DEA18DF-B7E3-BF40-8BDA-97B3637E7A6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710565" y="1500626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xmlns="" id="{04448EA6-E7A2-844B-B034-AD73CC1806B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35038" y="1490663"/>
            <a:ext cx="2590800" cy="39731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6750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2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/3 white spa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2E26A2-3BC3-874A-93B8-69BB037BCB93}"/>
              </a:ext>
            </a:extLst>
          </p:cNvPr>
          <p:cNvSpPr/>
          <p:nvPr userDrawn="1"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E49A4B-E63C-6144-A03E-02C462FAC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2895600" cy="1007533"/>
          </a:xfrm>
        </p:spPr>
        <p:txBody>
          <a:bodyPr lIns="0" tIns="0" rIns="0" anchor="t">
            <a:normAutofit/>
          </a:bodyPr>
          <a:lstStyle>
            <a:lvl1pPr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  <a:br>
              <a:rPr lang="en-US"/>
            </a:br>
            <a:r>
              <a:rPr lang="en-US"/>
              <a:t>Max 3 lines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A1966AA-EFDF-2C4A-AD66-2833BF3EC953}"/>
              </a:ext>
            </a:extLst>
          </p:cNvPr>
          <p:cNvSpPr/>
          <p:nvPr userDrawn="1"/>
        </p:nvSpPr>
        <p:spPr>
          <a:xfrm>
            <a:off x="8970861" y="6477565"/>
            <a:ext cx="2573438" cy="230990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xmlns="" id="{73961F8E-D19B-B743-B7FE-FE87F6DF9A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0575" y="609600"/>
            <a:ext cx="7043725" cy="340971"/>
          </a:xfrm>
        </p:spPr>
        <p:txBody>
          <a:bodyPr>
            <a:normAutofit/>
          </a:bodyPr>
          <a:lstStyle>
            <a:lvl1pPr marL="0" indent="0">
              <a:buNone/>
              <a:defRPr sz="160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slide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xmlns="" id="{3ECA6F93-3962-F441-A74D-0FA5E2A2F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0575" y="1069340"/>
            <a:ext cx="7043724" cy="5179060"/>
          </a:xfrm>
        </p:spPr>
        <p:txBody>
          <a:bodyPr>
            <a:normAutofit/>
          </a:bodyPr>
          <a:lstStyle>
            <a:lvl1pPr marL="0" indent="0" algn="just">
              <a:buNone/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2pPr>
            <a:lvl3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3pPr>
            <a:lvl4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4pPr>
            <a:lvl5pPr algn="just">
              <a:defRPr sz="1300" b="0" i="0">
                <a:solidFill>
                  <a:schemeClr val="bg1"/>
                </a:solidFill>
                <a:latin typeface="Avenir Light" panose="020B0402020203020204" pitchFamily="34" charset="77"/>
              </a:defRPr>
            </a:lvl5pPr>
          </a:lstStyle>
          <a:p>
            <a:pPr lvl="0"/>
            <a:r>
              <a:rPr lang="en-US"/>
              <a:t>Add full copy here</a:t>
            </a:r>
          </a:p>
        </p:txBody>
      </p:sp>
    </p:spTree>
    <p:extLst>
      <p:ext uri="{BB962C8B-B14F-4D97-AF65-F5344CB8AC3E}">
        <p14:creationId xmlns:p14="http://schemas.microsoft.com/office/powerpoint/2010/main" val="1894054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4">
          <p15:clr>
            <a:srgbClr val="FBAE40"/>
          </p15:clr>
        </p15:guide>
        <p15:guide id="4" orient="horz" pos="3936">
          <p15:clr>
            <a:srgbClr val="FBAE40"/>
          </p15:clr>
        </p15:guide>
        <p15:guide id="5" pos="384">
          <p15:clr>
            <a:srgbClr val="FBAE40"/>
          </p15:clr>
        </p15:guide>
        <p15:guide id="6" pos="727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Option 1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795EE0-7A03-F340-ADD3-1589D51675A3}"/>
              </a:ext>
            </a:extLst>
          </p:cNvPr>
          <p:cNvSpPr txBox="1"/>
          <p:nvPr userDrawn="1"/>
        </p:nvSpPr>
        <p:spPr>
          <a:xfrm>
            <a:off x="918768" y="3216802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 userDrawn="1"/>
        </p:nvSpPr>
        <p:spPr>
          <a:xfrm>
            <a:off x="8704162" y="6477565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72074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F50B53-8D49-294C-B2F7-BACA802BD7A5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E565854-12B5-8848-9C25-3C17B2AA75C7}"/>
              </a:ext>
            </a:extLst>
          </p:cNvPr>
          <p:cNvSpPr/>
          <p:nvPr userDrawn="1"/>
        </p:nvSpPr>
        <p:spPr>
          <a:xfrm>
            <a:off x="301084" y="356839"/>
            <a:ext cx="11552662" cy="59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854534-DB82-964F-9404-7A5C1466CD7A}"/>
              </a:ext>
            </a:extLst>
          </p:cNvPr>
          <p:cNvSpPr txBox="1"/>
          <p:nvPr userDrawn="1"/>
        </p:nvSpPr>
        <p:spPr>
          <a:xfrm>
            <a:off x="918768" y="3216802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ln>
                  <a:noFill/>
                </a:ln>
                <a:solidFill>
                  <a:srgbClr val="002060"/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018942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- Option 2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9379659" y="66299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9A1290-25C5-F44A-828C-2E55714B603C}"/>
              </a:ext>
            </a:extLst>
          </p:cNvPr>
          <p:cNvSpPr/>
          <p:nvPr userDrawn="1"/>
        </p:nvSpPr>
        <p:spPr>
          <a:xfrm>
            <a:off x="514043" y="4720481"/>
            <a:ext cx="7637497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 b="1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rPr>
              <a:t>ABOUT US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rPr>
              <a:t>Bio-Techne empowers researchers in Life Sciences and Clinical Diagnostics by providing high-quality reagents, instruments, custom manufacturing, and testing services. Our family of brands creates a unique portfolio of products and services. Science is our passion; it drives us to collaborate, develop, and manufacture award-winning tools that help researchers achieve reproducible and consistent results. Whether you are at the cutting edge of academic research, translating basic discoveries to therapeutic leads, or at a facility that requires the highest level of diagnostic testing, our innovative products and services provide the solutions you need to achieve success.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3CF1D1-BBBD-8748-9318-2AC2CE918710}"/>
              </a:ext>
            </a:extLst>
          </p:cNvPr>
          <p:cNvSpPr/>
          <p:nvPr userDrawn="1"/>
        </p:nvSpPr>
        <p:spPr>
          <a:xfrm>
            <a:off x="8647316" y="4923614"/>
            <a:ext cx="2019062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614 McKinley Place NE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Minneapolis, MN 55413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USA</a:t>
            </a:r>
          </a:p>
          <a:p>
            <a:pPr>
              <a:lnSpc>
                <a:spcPct val="110000"/>
              </a:lnSpc>
            </a:pPr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Avenir Next" panose="020B0503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TEL 612 379 2956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Toll-free 800 343 7475</a:t>
            </a:r>
          </a:p>
          <a:p>
            <a:pPr>
              <a:lnSpc>
                <a:spcPct val="110000"/>
              </a:lnSpc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Avenir Next" panose="020B0503020202020204" pitchFamily="34" charset="0"/>
              </a:rPr>
              <a:t>FAX 612 656 4400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xmlns="" id="{C3718951-7514-494A-8408-B52479B009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104" y="2956100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Full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A320F5-E56D-854E-8AF0-915FDBB9C3AF}"/>
              </a:ext>
            </a:extLst>
          </p:cNvPr>
          <p:cNvSpPr txBox="1"/>
          <p:nvPr userDrawn="1"/>
        </p:nvSpPr>
        <p:spPr>
          <a:xfrm>
            <a:off x="3795543" y="2596156"/>
            <a:ext cx="4618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rPr>
              <a:t>For more information: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54920D-5AEA-9F40-8D80-E0EFCEAFE7DF}"/>
              </a:ext>
            </a:extLst>
          </p:cNvPr>
          <p:cNvSpPr txBox="1"/>
          <p:nvPr userDrawn="1"/>
        </p:nvSpPr>
        <p:spPr>
          <a:xfrm>
            <a:off x="918768" y="1363563"/>
            <a:ext cx="10358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cap="all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 Demi Bold" panose="020B0503020202020204" pitchFamily="34" charset="0"/>
              </a:rPr>
              <a:t>THANK YOU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xmlns="" id="{592D064D-E572-FD42-9BA8-811E40B128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104" y="3245467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xmlns="" id="{013B2BFC-5307-AF4F-B613-F76C654A4B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5104" y="3523259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xmlns="" id="{6CBB80A4-1F2D-A540-80B2-4D4FFECA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104" y="3801051"/>
            <a:ext cx="4227716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32F5B76-83A0-BD44-936F-41855A98D9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162550" y="424742"/>
            <a:ext cx="1828800" cy="325353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E3204CCB-7395-AD4B-936E-04C2D0B30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64E5192A-E714-144E-B6E4-E4A13850DD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074CD28A-277A-6E4B-AA64-C66948F592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30D5022A-8190-A54D-BB8F-0FC2857A33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BBD91498-8704-BA4C-9A3F-6DC2C2656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9690D7AD-4407-1D47-99D1-B1EA7B5BD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C34B41A0-469E-054F-89A1-279C4BED75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AA877BA8-5AE3-9A42-81B4-D9ED43265B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xmlns="" id="{B6CE3B4B-C7DF-FA49-8E4D-E552083CF2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14">
              <a:extLst>
                <a:ext uri="{FF2B5EF4-FFF2-40B4-BE49-F238E27FC236}">
                  <a16:creationId xmlns:a16="http://schemas.microsoft.com/office/drawing/2014/main" xmlns="" id="{F9299933-3DB9-D04E-A458-03721ADC4AD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0D308990-063B-2245-B08B-8E93658E7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419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B05E47-318A-3348-8047-DA534C37C1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24400" y="3184985"/>
            <a:ext cx="2743200" cy="488030"/>
            <a:chOff x="-1398588" y="312738"/>
            <a:chExt cx="13277851" cy="2362200"/>
          </a:xfrm>
          <a:solidFill>
            <a:srgbClr val="FFFFFF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D4DFBD5B-A5D6-1940-B52D-46A656A1D7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398588" y="312738"/>
              <a:ext cx="1476375" cy="2362200"/>
            </a:xfrm>
            <a:custGeom>
              <a:avLst/>
              <a:gdLst>
                <a:gd name="T0" fmla="*/ 69 w 273"/>
                <a:gd name="T1" fmla="*/ 428 h 435"/>
                <a:gd name="T2" fmla="*/ 0 w 273"/>
                <a:gd name="T3" fmla="*/ 428 h 435"/>
                <a:gd name="T4" fmla="*/ 0 w 273"/>
                <a:gd name="T5" fmla="*/ 0 h 435"/>
                <a:gd name="T6" fmla="*/ 69 w 273"/>
                <a:gd name="T7" fmla="*/ 0 h 435"/>
                <a:gd name="T8" fmla="*/ 69 w 273"/>
                <a:gd name="T9" fmla="*/ 161 h 435"/>
                <a:gd name="T10" fmla="*/ 109 w 273"/>
                <a:gd name="T11" fmla="*/ 116 h 435"/>
                <a:gd name="T12" fmla="*/ 156 w 273"/>
                <a:gd name="T13" fmla="*/ 105 h 435"/>
                <a:gd name="T14" fmla="*/ 240 w 273"/>
                <a:gd name="T15" fmla="*/ 148 h 435"/>
                <a:gd name="T16" fmla="*/ 273 w 273"/>
                <a:gd name="T17" fmla="*/ 268 h 435"/>
                <a:gd name="T18" fmla="*/ 240 w 273"/>
                <a:gd name="T19" fmla="*/ 386 h 435"/>
                <a:gd name="T20" fmla="*/ 146 w 273"/>
                <a:gd name="T21" fmla="*/ 435 h 435"/>
                <a:gd name="T22" fmla="*/ 100 w 273"/>
                <a:gd name="T23" fmla="*/ 425 h 435"/>
                <a:gd name="T24" fmla="*/ 69 w 273"/>
                <a:gd name="T25" fmla="*/ 403 h 435"/>
                <a:gd name="T26" fmla="*/ 69 w 273"/>
                <a:gd name="T27" fmla="*/ 428 h 435"/>
                <a:gd name="T28" fmla="*/ 69 w 273"/>
                <a:gd name="T29" fmla="*/ 296 h 435"/>
                <a:gd name="T30" fmla="*/ 87 w 273"/>
                <a:gd name="T31" fmla="*/ 357 h 435"/>
                <a:gd name="T32" fmla="*/ 134 w 273"/>
                <a:gd name="T33" fmla="*/ 377 h 435"/>
                <a:gd name="T34" fmla="*/ 180 w 273"/>
                <a:gd name="T35" fmla="*/ 354 h 435"/>
                <a:gd name="T36" fmla="*/ 200 w 273"/>
                <a:gd name="T37" fmla="*/ 266 h 435"/>
                <a:gd name="T38" fmla="*/ 183 w 273"/>
                <a:gd name="T39" fmla="*/ 191 h 435"/>
                <a:gd name="T40" fmla="*/ 136 w 273"/>
                <a:gd name="T41" fmla="*/ 165 h 435"/>
                <a:gd name="T42" fmla="*/ 88 w 273"/>
                <a:gd name="T43" fmla="*/ 187 h 435"/>
                <a:gd name="T44" fmla="*/ 69 w 273"/>
                <a:gd name="T45" fmla="*/ 250 h 435"/>
                <a:gd name="T46" fmla="*/ 69 w 273"/>
                <a:gd name="T47" fmla="*/ 296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3" h="435">
                  <a:moveTo>
                    <a:pt x="69" y="428"/>
                  </a:moveTo>
                  <a:cubicBezTo>
                    <a:pt x="0" y="428"/>
                    <a:pt x="0" y="428"/>
                    <a:pt x="0" y="4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83" y="138"/>
                    <a:pt x="96" y="123"/>
                    <a:pt x="109" y="116"/>
                  </a:cubicBezTo>
                  <a:cubicBezTo>
                    <a:pt x="123" y="108"/>
                    <a:pt x="138" y="105"/>
                    <a:pt x="156" y="105"/>
                  </a:cubicBezTo>
                  <a:cubicBezTo>
                    <a:pt x="190" y="105"/>
                    <a:pt x="218" y="119"/>
                    <a:pt x="240" y="148"/>
                  </a:cubicBezTo>
                  <a:cubicBezTo>
                    <a:pt x="262" y="177"/>
                    <a:pt x="273" y="217"/>
                    <a:pt x="273" y="268"/>
                  </a:cubicBezTo>
                  <a:cubicBezTo>
                    <a:pt x="273" y="314"/>
                    <a:pt x="262" y="353"/>
                    <a:pt x="240" y="386"/>
                  </a:cubicBezTo>
                  <a:cubicBezTo>
                    <a:pt x="218" y="418"/>
                    <a:pt x="187" y="435"/>
                    <a:pt x="146" y="435"/>
                  </a:cubicBezTo>
                  <a:cubicBezTo>
                    <a:pt x="132" y="435"/>
                    <a:pt x="116" y="432"/>
                    <a:pt x="100" y="425"/>
                  </a:cubicBezTo>
                  <a:cubicBezTo>
                    <a:pt x="82" y="417"/>
                    <a:pt x="69" y="403"/>
                    <a:pt x="69" y="403"/>
                  </a:cubicBezTo>
                  <a:lnTo>
                    <a:pt x="69" y="428"/>
                  </a:lnTo>
                  <a:close/>
                  <a:moveTo>
                    <a:pt x="69" y="296"/>
                  </a:moveTo>
                  <a:cubicBezTo>
                    <a:pt x="69" y="324"/>
                    <a:pt x="75" y="344"/>
                    <a:pt x="87" y="357"/>
                  </a:cubicBezTo>
                  <a:cubicBezTo>
                    <a:pt x="99" y="370"/>
                    <a:pt x="115" y="377"/>
                    <a:pt x="134" y="377"/>
                  </a:cubicBezTo>
                  <a:cubicBezTo>
                    <a:pt x="152" y="377"/>
                    <a:pt x="168" y="370"/>
                    <a:pt x="180" y="354"/>
                  </a:cubicBezTo>
                  <a:cubicBezTo>
                    <a:pt x="192" y="339"/>
                    <a:pt x="199" y="310"/>
                    <a:pt x="200" y="266"/>
                  </a:cubicBezTo>
                  <a:cubicBezTo>
                    <a:pt x="200" y="233"/>
                    <a:pt x="194" y="209"/>
                    <a:pt x="183" y="191"/>
                  </a:cubicBezTo>
                  <a:cubicBezTo>
                    <a:pt x="172" y="174"/>
                    <a:pt x="156" y="165"/>
                    <a:pt x="136" y="165"/>
                  </a:cubicBezTo>
                  <a:cubicBezTo>
                    <a:pt x="116" y="165"/>
                    <a:pt x="101" y="172"/>
                    <a:pt x="88" y="187"/>
                  </a:cubicBezTo>
                  <a:cubicBezTo>
                    <a:pt x="76" y="202"/>
                    <a:pt x="69" y="223"/>
                    <a:pt x="69" y="250"/>
                  </a:cubicBezTo>
                  <a:lnTo>
                    <a:pt x="69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4C284DD6-C19F-A242-BDE9-23F75EF2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8512" y="949325"/>
              <a:ext cx="1968500" cy="1720850"/>
            </a:xfrm>
            <a:custGeom>
              <a:avLst/>
              <a:gdLst>
                <a:gd name="T0" fmla="*/ 364 w 364"/>
                <a:gd name="T1" fmla="*/ 123 h 317"/>
                <a:gd name="T2" fmla="*/ 298 w 364"/>
                <a:gd name="T3" fmla="*/ 123 h 317"/>
                <a:gd name="T4" fmla="*/ 259 w 364"/>
                <a:gd name="T5" fmla="*/ 43 h 317"/>
                <a:gd name="T6" fmla="*/ 152 w 364"/>
                <a:gd name="T7" fmla="*/ 0 h 317"/>
                <a:gd name="T8" fmla="*/ 42 w 364"/>
                <a:gd name="T9" fmla="*/ 45 h 317"/>
                <a:gd name="T10" fmla="*/ 0 w 364"/>
                <a:gd name="T11" fmla="*/ 157 h 317"/>
                <a:gd name="T12" fmla="*/ 38 w 364"/>
                <a:gd name="T13" fmla="*/ 268 h 317"/>
                <a:gd name="T14" fmla="*/ 147 w 364"/>
                <a:gd name="T15" fmla="*/ 317 h 317"/>
                <a:gd name="T16" fmla="*/ 257 w 364"/>
                <a:gd name="T17" fmla="*/ 273 h 317"/>
                <a:gd name="T18" fmla="*/ 299 w 364"/>
                <a:gd name="T19" fmla="*/ 180 h 317"/>
                <a:gd name="T20" fmla="*/ 364 w 364"/>
                <a:gd name="T21" fmla="*/ 180 h 317"/>
                <a:gd name="T22" fmla="*/ 364 w 364"/>
                <a:gd name="T23" fmla="*/ 123 h 317"/>
                <a:gd name="T24" fmla="*/ 150 w 364"/>
                <a:gd name="T25" fmla="*/ 260 h 317"/>
                <a:gd name="T26" fmla="*/ 97 w 364"/>
                <a:gd name="T27" fmla="*/ 234 h 317"/>
                <a:gd name="T28" fmla="*/ 78 w 364"/>
                <a:gd name="T29" fmla="*/ 158 h 317"/>
                <a:gd name="T30" fmla="*/ 96 w 364"/>
                <a:gd name="T31" fmla="*/ 84 h 317"/>
                <a:gd name="T32" fmla="*/ 152 w 364"/>
                <a:gd name="T33" fmla="*/ 56 h 317"/>
                <a:gd name="T34" fmla="*/ 206 w 364"/>
                <a:gd name="T35" fmla="*/ 83 h 317"/>
                <a:gd name="T36" fmla="*/ 221 w 364"/>
                <a:gd name="T37" fmla="*/ 123 h 317"/>
                <a:gd name="T38" fmla="*/ 155 w 364"/>
                <a:gd name="T39" fmla="*/ 123 h 317"/>
                <a:gd name="T40" fmla="*/ 146 w 364"/>
                <a:gd name="T41" fmla="*/ 180 h 317"/>
                <a:gd name="T42" fmla="*/ 223 w 364"/>
                <a:gd name="T43" fmla="*/ 180 h 317"/>
                <a:gd name="T44" fmla="*/ 150 w 364"/>
                <a:gd name="T45" fmla="*/ 26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317">
                  <a:moveTo>
                    <a:pt x="364" y="123"/>
                  </a:moveTo>
                  <a:cubicBezTo>
                    <a:pt x="298" y="123"/>
                    <a:pt x="298" y="123"/>
                    <a:pt x="298" y="123"/>
                  </a:cubicBezTo>
                  <a:cubicBezTo>
                    <a:pt x="293" y="92"/>
                    <a:pt x="280" y="65"/>
                    <a:pt x="259" y="43"/>
                  </a:cubicBezTo>
                  <a:cubicBezTo>
                    <a:pt x="231" y="14"/>
                    <a:pt x="196" y="0"/>
                    <a:pt x="152" y="0"/>
                  </a:cubicBezTo>
                  <a:cubicBezTo>
                    <a:pt x="107" y="0"/>
                    <a:pt x="70" y="15"/>
                    <a:pt x="42" y="45"/>
                  </a:cubicBezTo>
                  <a:cubicBezTo>
                    <a:pt x="14" y="75"/>
                    <a:pt x="0" y="112"/>
                    <a:pt x="0" y="157"/>
                  </a:cubicBezTo>
                  <a:cubicBezTo>
                    <a:pt x="0" y="199"/>
                    <a:pt x="13" y="236"/>
                    <a:pt x="38" y="268"/>
                  </a:cubicBezTo>
                  <a:cubicBezTo>
                    <a:pt x="63" y="301"/>
                    <a:pt x="100" y="317"/>
                    <a:pt x="147" y="317"/>
                  </a:cubicBezTo>
                  <a:cubicBezTo>
                    <a:pt x="192" y="317"/>
                    <a:pt x="228" y="302"/>
                    <a:pt x="257" y="273"/>
                  </a:cubicBezTo>
                  <a:cubicBezTo>
                    <a:pt x="281" y="249"/>
                    <a:pt x="295" y="218"/>
                    <a:pt x="299" y="180"/>
                  </a:cubicBezTo>
                  <a:cubicBezTo>
                    <a:pt x="364" y="180"/>
                    <a:pt x="364" y="180"/>
                    <a:pt x="364" y="180"/>
                  </a:cubicBezTo>
                  <a:lnTo>
                    <a:pt x="364" y="123"/>
                  </a:lnTo>
                  <a:close/>
                  <a:moveTo>
                    <a:pt x="150" y="260"/>
                  </a:moveTo>
                  <a:cubicBezTo>
                    <a:pt x="128" y="260"/>
                    <a:pt x="110" y="252"/>
                    <a:pt x="97" y="234"/>
                  </a:cubicBezTo>
                  <a:cubicBezTo>
                    <a:pt x="84" y="217"/>
                    <a:pt x="78" y="191"/>
                    <a:pt x="78" y="158"/>
                  </a:cubicBezTo>
                  <a:cubicBezTo>
                    <a:pt x="78" y="127"/>
                    <a:pt x="84" y="103"/>
                    <a:pt x="96" y="84"/>
                  </a:cubicBezTo>
                  <a:cubicBezTo>
                    <a:pt x="108" y="65"/>
                    <a:pt x="127" y="56"/>
                    <a:pt x="152" y="56"/>
                  </a:cubicBezTo>
                  <a:cubicBezTo>
                    <a:pt x="176" y="56"/>
                    <a:pt x="194" y="65"/>
                    <a:pt x="206" y="83"/>
                  </a:cubicBezTo>
                  <a:cubicBezTo>
                    <a:pt x="213" y="94"/>
                    <a:pt x="218" y="107"/>
                    <a:pt x="221" y="123"/>
                  </a:cubicBezTo>
                  <a:cubicBezTo>
                    <a:pt x="155" y="123"/>
                    <a:pt x="155" y="123"/>
                    <a:pt x="155" y="123"/>
                  </a:cubicBezTo>
                  <a:cubicBezTo>
                    <a:pt x="146" y="180"/>
                    <a:pt x="146" y="180"/>
                    <a:pt x="146" y="180"/>
                  </a:cubicBezTo>
                  <a:cubicBezTo>
                    <a:pt x="223" y="180"/>
                    <a:pt x="223" y="180"/>
                    <a:pt x="223" y="180"/>
                  </a:cubicBezTo>
                  <a:cubicBezTo>
                    <a:pt x="217" y="234"/>
                    <a:pt x="193" y="260"/>
                    <a:pt x="150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A066E6EA-EA1A-0A4B-8924-8E44C8E88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5412" y="492125"/>
              <a:ext cx="989013" cy="2178050"/>
            </a:xfrm>
            <a:custGeom>
              <a:avLst/>
              <a:gdLst>
                <a:gd name="T0" fmla="*/ 183 w 183"/>
                <a:gd name="T1" fmla="*/ 340 h 401"/>
                <a:gd name="T2" fmla="*/ 183 w 183"/>
                <a:gd name="T3" fmla="*/ 395 h 401"/>
                <a:gd name="T4" fmla="*/ 135 w 183"/>
                <a:gd name="T5" fmla="*/ 401 h 401"/>
                <a:gd name="T6" fmla="*/ 87 w 183"/>
                <a:gd name="T7" fmla="*/ 390 h 401"/>
                <a:gd name="T8" fmla="*/ 57 w 183"/>
                <a:gd name="T9" fmla="*/ 360 h 401"/>
                <a:gd name="T10" fmla="*/ 48 w 183"/>
                <a:gd name="T11" fmla="*/ 300 h 401"/>
                <a:gd name="T12" fmla="*/ 48 w 183"/>
                <a:gd name="T13" fmla="*/ 140 h 401"/>
                <a:gd name="T14" fmla="*/ 0 w 183"/>
                <a:gd name="T15" fmla="*/ 140 h 401"/>
                <a:gd name="T16" fmla="*/ 0 w 183"/>
                <a:gd name="T17" fmla="*/ 85 h 401"/>
                <a:gd name="T18" fmla="*/ 52 w 183"/>
                <a:gd name="T19" fmla="*/ 85 h 401"/>
                <a:gd name="T20" fmla="*/ 58 w 183"/>
                <a:gd name="T21" fmla="*/ 5 h 401"/>
                <a:gd name="T22" fmla="*/ 115 w 183"/>
                <a:gd name="T23" fmla="*/ 0 h 401"/>
                <a:gd name="T24" fmla="*/ 115 w 183"/>
                <a:gd name="T25" fmla="*/ 85 h 401"/>
                <a:gd name="T26" fmla="*/ 177 w 183"/>
                <a:gd name="T27" fmla="*/ 85 h 401"/>
                <a:gd name="T28" fmla="*/ 177 w 183"/>
                <a:gd name="T29" fmla="*/ 140 h 401"/>
                <a:gd name="T30" fmla="*/ 115 w 183"/>
                <a:gd name="T31" fmla="*/ 140 h 401"/>
                <a:gd name="T32" fmla="*/ 115 w 183"/>
                <a:gd name="T33" fmla="*/ 291 h 401"/>
                <a:gd name="T34" fmla="*/ 126 w 183"/>
                <a:gd name="T35" fmla="*/ 330 h 401"/>
                <a:gd name="T36" fmla="*/ 166 w 183"/>
                <a:gd name="T37" fmla="*/ 341 h 401"/>
                <a:gd name="T38" fmla="*/ 183 w 183"/>
                <a:gd name="T39" fmla="*/ 34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401">
                  <a:moveTo>
                    <a:pt x="183" y="340"/>
                  </a:moveTo>
                  <a:cubicBezTo>
                    <a:pt x="183" y="395"/>
                    <a:pt x="183" y="395"/>
                    <a:pt x="183" y="395"/>
                  </a:cubicBezTo>
                  <a:cubicBezTo>
                    <a:pt x="162" y="399"/>
                    <a:pt x="146" y="401"/>
                    <a:pt x="135" y="401"/>
                  </a:cubicBezTo>
                  <a:cubicBezTo>
                    <a:pt x="116" y="401"/>
                    <a:pt x="100" y="398"/>
                    <a:pt x="87" y="390"/>
                  </a:cubicBezTo>
                  <a:cubicBezTo>
                    <a:pt x="73" y="383"/>
                    <a:pt x="63" y="372"/>
                    <a:pt x="57" y="360"/>
                  </a:cubicBezTo>
                  <a:cubicBezTo>
                    <a:pt x="51" y="347"/>
                    <a:pt x="48" y="327"/>
                    <a:pt x="48" y="30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77" y="85"/>
                    <a:pt x="177" y="85"/>
                    <a:pt x="177" y="85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5" y="291"/>
                    <a:pt x="115" y="291"/>
                    <a:pt x="115" y="291"/>
                  </a:cubicBezTo>
                  <a:cubicBezTo>
                    <a:pt x="115" y="310"/>
                    <a:pt x="119" y="323"/>
                    <a:pt x="126" y="330"/>
                  </a:cubicBezTo>
                  <a:cubicBezTo>
                    <a:pt x="133" y="337"/>
                    <a:pt x="146" y="341"/>
                    <a:pt x="166" y="341"/>
                  </a:cubicBezTo>
                  <a:cubicBezTo>
                    <a:pt x="171" y="341"/>
                    <a:pt x="177" y="340"/>
                    <a:pt x="18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562D4ED6-E9D8-7243-B1E1-C5A8BB4A55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87762" y="920750"/>
              <a:ext cx="1541463" cy="1749425"/>
            </a:xfrm>
            <a:custGeom>
              <a:avLst/>
              <a:gdLst>
                <a:gd name="T0" fmla="*/ 217 w 285"/>
                <a:gd name="T1" fmla="*/ 217 h 322"/>
                <a:gd name="T2" fmla="*/ 280 w 285"/>
                <a:gd name="T3" fmla="*/ 226 h 322"/>
                <a:gd name="T4" fmla="*/ 232 w 285"/>
                <a:gd name="T5" fmla="*/ 295 h 322"/>
                <a:gd name="T6" fmla="*/ 143 w 285"/>
                <a:gd name="T7" fmla="*/ 322 h 322"/>
                <a:gd name="T8" fmla="*/ 40 w 285"/>
                <a:gd name="T9" fmla="*/ 279 h 322"/>
                <a:gd name="T10" fmla="*/ 0 w 285"/>
                <a:gd name="T11" fmla="*/ 162 h 322"/>
                <a:gd name="T12" fmla="*/ 40 w 285"/>
                <a:gd name="T13" fmla="*/ 46 h 322"/>
                <a:gd name="T14" fmla="*/ 147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5 w 285"/>
                <a:gd name="T21" fmla="*/ 170 h 322"/>
                <a:gd name="T22" fmla="*/ 73 w 285"/>
                <a:gd name="T23" fmla="*/ 170 h 322"/>
                <a:gd name="T24" fmla="*/ 79 w 285"/>
                <a:gd name="T25" fmla="*/ 220 h 322"/>
                <a:gd name="T26" fmla="*/ 103 w 285"/>
                <a:gd name="T27" fmla="*/ 253 h 322"/>
                <a:gd name="T28" fmla="*/ 147 w 285"/>
                <a:gd name="T29" fmla="*/ 267 h 322"/>
                <a:gd name="T30" fmla="*/ 217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4 w 285"/>
                <a:gd name="T37" fmla="*/ 49 h 322"/>
                <a:gd name="T38" fmla="*/ 96 w 285"/>
                <a:gd name="T39" fmla="*/ 69 h 322"/>
                <a:gd name="T40" fmla="*/ 73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7" y="217"/>
                  </a:moveTo>
                  <a:cubicBezTo>
                    <a:pt x="280" y="226"/>
                    <a:pt x="280" y="226"/>
                    <a:pt x="280" y="226"/>
                  </a:cubicBezTo>
                  <a:cubicBezTo>
                    <a:pt x="272" y="254"/>
                    <a:pt x="256" y="277"/>
                    <a:pt x="232" y="295"/>
                  </a:cubicBezTo>
                  <a:cubicBezTo>
                    <a:pt x="208" y="313"/>
                    <a:pt x="179" y="322"/>
                    <a:pt x="143" y="322"/>
                  </a:cubicBezTo>
                  <a:cubicBezTo>
                    <a:pt x="100" y="322"/>
                    <a:pt x="66" y="308"/>
                    <a:pt x="40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4" y="77"/>
                    <a:pt x="40" y="46"/>
                  </a:cubicBezTo>
                  <a:cubicBezTo>
                    <a:pt x="66" y="15"/>
                    <a:pt x="102" y="0"/>
                    <a:pt x="147" y="0"/>
                  </a:cubicBezTo>
                  <a:cubicBezTo>
                    <a:pt x="191" y="0"/>
                    <a:pt x="225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5" y="170"/>
                    <a:pt x="285" y="170"/>
                    <a:pt x="285" y="170"/>
                  </a:cubicBezTo>
                  <a:cubicBezTo>
                    <a:pt x="73" y="170"/>
                    <a:pt x="73" y="170"/>
                    <a:pt x="73" y="170"/>
                  </a:cubicBezTo>
                  <a:cubicBezTo>
                    <a:pt x="73" y="191"/>
                    <a:pt x="75" y="207"/>
                    <a:pt x="79" y="220"/>
                  </a:cubicBezTo>
                  <a:cubicBezTo>
                    <a:pt x="83" y="233"/>
                    <a:pt x="91" y="244"/>
                    <a:pt x="103" y="253"/>
                  </a:cubicBezTo>
                  <a:cubicBezTo>
                    <a:pt x="114" y="263"/>
                    <a:pt x="129" y="267"/>
                    <a:pt x="147" y="267"/>
                  </a:cubicBezTo>
                  <a:cubicBezTo>
                    <a:pt x="181" y="267"/>
                    <a:pt x="205" y="250"/>
                    <a:pt x="217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6" y="84"/>
                    <a:pt x="192" y="70"/>
                  </a:cubicBezTo>
                  <a:cubicBezTo>
                    <a:pt x="179" y="56"/>
                    <a:pt x="163" y="49"/>
                    <a:pt x="144" y="49"/>
                  </a:cubicBezTo>
                  <a:cubicBezTo>
                    <a:pt x="124" y="49"/>
                    <a:pt x="108" y="56"/>
                    <a:pt x="96" y="69"/>
                  </a:cubicBezTo>
                  <a:cubicBezTo>
                    <a:pt x="83" y="82"/>
                    <a:pt x="75" y="101"/>
                    <a:pt x="73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C6513693-C9EF-0245-B7D1-5C027D3A4F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3525" y="920750"/>
              <a:ext cx="1395413" cy="1749425"/>
            </a:xfrm>
            <a:custGeom>
              <a:avLst/>
              <a:gdLst>
                <a:gd name="T0" fmla="*/ 198 w 258"/>
                <a:gd name="T1" fmla="*/ 202 h 322"/>
                <a:gd name="T2" fmla="*/ 258 w 258"/>
                <a:gd name="T3" fmla="*/ 208 h 322"/>
                <a:gd name="T4" fmla="*/ 213 w 258"/>
                <a:gd name="T5" fmla="*/ 294 h 322"/>
                <a:gd name="T6" fmla="*/ 133 w 258"/>
                <a:gd name="T7" fmla="*/ 322 h 322"/>
                <a:gd name="T8" fmla="*/ 34 w 258"/>
                <a:gd name="T9" fmla="*/ 275 h 322"/>
                <a:gd name="T10" fmla="*/ 0 w 258"/>
                <a:gd name="T11" fmla="*/ 161 h 322"/>
                <a:gd name="T12" fmla="*/ 38 w 258"/>
                <a:gd name="T13" fmla="*/ 46 h 322"/>
                <a:gd name="T14" fmla="*/ 138 w 258"/>
                <a:gd name="T15" fmla="*/ 0 h 322"/>
                <a:gd name="T16" fmla="*/ 258 w 258"/>
                <a:gd name="T17" fmla="*/ 107 h 322"/>
                <a:gd name="T18" fmla="*/ 198 w 258"/>
                <a:gd name="T19" fmla="*/ 115 h 322"/>
                <a:gd name="T20" fmla="*/ 142 w 258"/>
                <a:gd name="T21" fmla="*/ 57 h 322"/>
                <a:gd name="T22" fmla="*/ 90 w 258"/>
                <a:gd name="T23" fmla="*/ 88 h 322"/>
                <a:gd name="T24" fmla="*/ 74 w 258"/>
                <a:gd name="T25" fmla="*/ 163 h 322"/>
                <a:gd name="T26" fmla="*/ 91 w 258"/>
                <a:gd name="T27" fmla="*/ 236 h 322"/>
                <a:gd name="T28" fmla="*/ 137 w 258"/>
                <a:gd name="T29" fmla="*/ 261 h 322"/>
                <a:gd name="T30" fmla="*/ 198 w 258"/>
                <a:gd name="T31" fmla="*/ 20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" h="322">
                  <a:moveTo>
                    <a:pt x="198" y="202"/>
                  </a:moveTo>
                  <a:cubicBezTo>
                    <a:pt x="258" y="208"/>
                    <a:pt x="258" y="208"/>
                    <a:pt x="258" y="208"/>
                  </a:cubicBezTo>
                  <a:cubicBezTo>
                    <a:pt x="250" y="247"/>
                    <a:pt x="235" y="276"/>
                    <a:pt x="213" y="294"/>
                  </a:cubicBezTo>
                  <a:cubicBezTo>
                    <a:pt x="191" y="313"/>
                    <a:pt x="164" y="322"/>
                    <a:pt x="133" y="322"/>
                  </a:cubicBezTo>
                  <a:cubicBezTo>
                    <a:pt x="90" y="322"/>
                    <a:pt x="57" y="306"/>
                    <a:pt x="34" y="275"/>
                  </a:cubicBezTo>
                  <a:cubicBezTo>
                    <a:pt x="11" y="244"/>
                    <a:pt x="0" y="206"/>
                    <a:pt x="0" y="161"/>
                  </a:cubicBezTo>
                  <a:cubicBezTo>
                    <a:pt x="0" y="114"/>
                    <a:pt x="12" y="76"/>
                    <a:pt x="38" y="46"/>
                  </a:cubicBezTo>
                  <a:cubicBezTo>
                    <a:pt x="63" y="15"/>
                    <a:pt x="96" y="0"/>
                    <a:pt x="138" y="0"/>
                  </a:cubicBezTo>
                  <a:cubicBezTo>
                    <a:pt x="205" y="0"/>
                    <a:pt x="245" y="36"/>
                    <a:pt x="258" y="107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3" y="76"/>
                    <a:pt x="174" y="57"/>
                    <a:pt x="142" y="57"/>
                  </a:cubicBezTo>
                  <a:cubicBezTo>
                    <a:pt x="118" y="57"/>
                    <a:pt x="101" y="68"/>
                    <a:pt x="90" y="88"/>
                  </a:cubicBezTo>
                  <a:cubicBezTo>
                    <a:pt x="79" y="109"/>
                    <a:pt x="74" y="134"/>
                    <a:pt x="74" y="163"/>
                  </a:cubicBezTo>
                  <a:cubicBezTo>
                    <a:pt x="74" y="195"/>
                    <a:pt x="80" y="219"/>
                    <a:pt x="91" y="236"/>
                  </a:cubicBezTo>
                  <a:cubicBezTo>
                    <a:pt x="102" y="253"/>
                    <a:pt x="117" y="261"/>
                    <a:pt x="137" y="261"/>
                  </a:cubicBezTo>
                  <a:cubicBezTo>
                    <a:pt x="168" y="261"/>
                    <a:pt x="188" y="241"/>
                    <a:pt x="198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6205A000-66FB-4649-9DEC-C2CF11D325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9750" y="366713"/>
              <a:ext cx="1385888" cy="2270125"/>
            </a:xfrm>
            <a:custGeom>
              <a:avLst/>
              <a:gdLst>
                <a:gd name="T0" fmla="*/ 256 w 256"/>
                <a:gd name="T1" fmla="*/ 418 h 418"/>
                <a:gd name="T2" fmla="*/ 186 w 256"/>
                <a:gd name="T3" fmla="*/ 418 h 418"/>
                <a:gd name="T4" fmla="*/ 186 w 256"/>
                <a:gd name="T5" fmla="*/ 216 h 418"/>
                <a:gd name="T6" fmla="*/ 172 w 256"/>
                <a:gd name="T7" fmla="*/ 170 h 418"/>
                <a:gd name="T8" fmla="*/ 139 w 256"/>
                <a:gd name="T9" fmla="*/ 157 h 418"/>
                <a:gd name="T10" fmla="*/ 90 w 256"/>
                <a:gd name="T11" fmla="*/ 180 h 418"/>
                <a:gd name="T12" fmla="*/ 69 w 256"/>
                <a:gd name="T13" fmla="*/ 258 h 418"/>
                <a:gd name="T14" fmla="*/ 69 w 256"/>
                <a:gd name="T15" fmla="*/ 418 h 418"/>
                <a:gd name="T16" fmla="*/ 0 w 256"/>
                <a:gd name="T17" fmla="*/ 418 h 418"/>
                <a:gd name="T18" fmla="*/ 0 w 256"/>
                <a:gd name="T19" fmla="*/ 0 h 418"/>
                <a:gd name="T20" fmla="*/ 69 w 256"/>
                <a:gd name="T21" fmla="*/ 0 h 418"/>
                <a:gd name="T22" fmla="*/ 69 w 256"/>
                <a:gd name="T23" fmla="*/ 163 h 418"/>
                <a:gd name="T24" fmla="*/ 161 w 256"/>
                <a:gd name="T25" fmla="*/ 97 h 418"/>
                <a:gd name="T26" fmla="*/ 256 w 256"/>
                <a:gd name="T27" fmla="*/ 206 h 418"/>
                <a:gd name="T28" fmla="*/ 256 w 256"/>
                <a:gd name="T2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6" h="418">
                  <a:moveTo>
                    <a:pt x="256" y="418"/>
                  </a:moveTo>
                  <a:cubicBezTo>
                    <a:pt x="186" y="418"/>
                    <a:pt x="186" y="418"/>
                    <a:pt x="186" y="418"/>
                  </a:cubicBezTo>
                  <a:cubicBezTo>
                    <a:pt x="186" y="216"/>
                    <a:pt x="186" y="216"/>
                    <a:pt x="186" y="216"/>
                  </a:cubicBezTo>
                  <a:cubicBezTo>
                    <a:pt x="186" y="194"/>
                    <a:pt x="181" y="179"/>
                    <a:pt x="172" y="170"/>
                  </a:cubicBezTo>
                  <a:cubicBezTo>
                    <a:pt x="163" y="161"/>
                    <a:pt x="152" y="157"/>
                    <a:pt x="139" y="157"/>
                  </a:cubicBezTo>
                  <a:cubicBezTo>
                    <a:pt x="120" y="157"/>
                    <a:pt x="103" y="164"/>
                    <a:pt x="90" y="180"/>
                  </a:cubicBezTo>
                  <a:cubicBezTo>
                    <a:pt x="76" y="196"/>
                    <a:pt x="69" y="222"/>
                    <a:pt x="69" y="258"/>
                  </a:cubicBezTo>
                  <a:cubicBezTo>
                    <a:pt x="69" y="418"/>
                    <a:pt x="69" y="418"/>
                    <a:pt x="69" y="418"/>
                  </a:cubicBezTo>
                  <a:cubicBezTo>
                    <a:pt x="0" y="418"/>
                    <a:pt x="0" y="418"/>
                    <a:pt x="0" y="4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87" y="119"/>
                    <a:pt x="117" y="97"/>
                    <a:pt x="161" y="97"/>
                  </a:cubicBezTo>
                  <a:cubicBezTo>
                    <a:pt x="224" y="97"/>
                    <a:pt x="256" y="133"/>
                    <a:pt x="256" y="206"/>
                  </a:cubicBezTo>
                  <a:lnTo>
                    <a:pt x="256" y="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568DAEA8-19C8-7C45-9DC8-6EB970DB97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75663" y="927100"/>
              <a:ext cx="1385888" cy="1709738"/>
            </a:xfrm>
            <a:custGeom>
              <a:avLst/>
              <a:gdLst>
                <a:gd name="T0" fmla="*/ 256 w 256"/>
                <a:gd name="T1" fmla="*/ 315 h 315"/>
                <a:gd name="T2" fmla="*/ 186 w 256"/>
                <a:gd name="T3" fmla="*/ 315 h 315"/>
                <a:gd name="T4" fmla="*/ 186 w 256"/>
                <a:gd name="T5" fmla="*/ 122 h 315"/>
                <a:gd name="T6" fmla="*/ 172 w 256"/>
                <a:gd name="T7" fmla="*/ 76 h 315"/>
                <a:gd name="T8" fmla="*/ 138 w 256"/>
                <a:gd name="T9" fmla="*/ 61 h 315"/>
                <a:gd name="T10" fmla="*/ 90 w 256"/>
                <a:gd name="T11" fmla="*/ 84 h 315"/>
                <a:gd name="T12" fmla="*/ 70 w 256"/>
                <a:gd name="T13" fmla="*/ 156 h 315"/>
                <a:gd name="T14" fmla="*/ 70 w 256"/>
                <a:gd name="T15" fmla="*/ 315 h 315"/>
                <a:gd name="T16" fmla="*/ 0 w 256"/>
                <a:gd name="T17" fmla="*/ 315 h 315"/>
                <a:gd name="T18" fmla="*/ 0 w 256"/>
                <a:gd name="T19" fmla="*/ 6 h 315"/>
                <a:gd name="T20" fmla="*/ 64 w 256"/>
                <a:gd name="T21" fmla="*/ 6 h 315"/>
                <a:gd name="T22" fmla="*/ 64 w 256"/>
                <a:gd name="T23" fmla="*/ 78 h 315"/>
                <a:gd name="T24" fmla="*/ 157 w 256"/>
                <a:gd name="T25" fmla="*/ 0 h 315"/>
                <a:gd name="T26" fmla="*/ 227 w 256"/>
                <a:gd name="T27" fmla="*/ 25 h 315"/>
                <a:gd name="T28" fmla="*/ 256 w 256"/>
                <a:gd name="T29" fmla="*/ 116 h 315"/>
                <a:gd name="T30" fmla="*/ 256 w 256"/>
                <a:gd name="T3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6" h="315">
                  <a:moveTo>
                    <a:pt x="256" y="315"/>
                  </a:moveTo>
                  <a:cubicBezTo>
                    <a:pt x="186" y="315"/>
                    <a:pt x="186" y="315"/>
                    <a:pt x="186" y="315"/>
                  </a:cubicBezTo>
                  <a:cubicBezTo>
                    <a:pt x="186" y="122"/>
                    <a:pt x="186" y="122"/>
                    <a:pt x="186" y="122"/>
                  </a:cubicBezTo>
                  <a:cubicBezTo>
                    <a:pt x="186" y="102"/>
                    <a:pt x="181" y="86"/>
                    <a:pt x="172" y="76"/>
                  </a:cubicBezTo>
                  <a:cubicBezTo>
                    <a:pt x="163" y="66"/>
                    <a:pt x="151" y="61"/>
                    <a:pt x="138" y="61"/>
                  </a:cubicBezTo>
                  <a:cubicBezTo>
                    <a:pt x="120" y="61"/>
                    <a:pt x="104" y="69"/>
                    <a:pt x="90" y="84"/>
                  </a:cubicBezTo>
                  <a:cubicBezTo>
                    <a:pt x="77" y="100"/>
                    <a:pt x="70" y="124"/>
                    <a:pt x="70" y="156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86" y="26"/>
                    <a:pt x="117" y="0"/>
                    <a:pt x="157" y="0"/>
                  </a:cubicBezTo>
                  <a:cubicBezTo>
                    <a:pt x="184" y="0"/>
                    <a:pt x="208" y="8"/>
                    <a:pt x="227" y="25"/>
                  </a:cubicBezTo>
                  <a:cubicBezTo>
                    <a:pt x="246" y="43"/>
                    <a:pt x="256" y="73"/>
                    <a:pt x="256" y="116"/>
                  </a:cubicBezTo>
                  <a:lnTo>
                    <a:pt x="256" y="3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1B797773-3DB6-D64A-8C63-DDF5CFC7CB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01250" y="920750"/>
              <a:ext cx="1543050" cy="1749425"/>
            </a:xfrm>
            <a:custGeom>
              <a:avLst/>
              <a:gdLst>
                <a:gd name="T0" fmla="*/ 216 w 285"/>
                <a:gd name="T1" fmla="*/ 217 h 322"/>
                <a:gd name="T2" fmla="*/ 279 w 285"/>
                <a:gd name="T3" fmla="*/ 226 h 322"/>
                <a:gd name="T4" fmla="*/ 231 w 285"/>
                <a:gd name="T5" fmla="*/ 295 h 322"/>
                <a:gd name="T6" fmla="*/ 142 w 285"/>
                <a:gd name="T7" fmla="*/ 322 h 322"/>
                <a:gd name="T8" fmla="*/ 39 w 285"/>
                <a:gd name="T9" fmla="*/ 279 h 322"/>
                <a:gd name="T10" fmla="*/ 0 w 285"/>
                <a:gd name="T11" fmla="*/ 162 h 322"/>
                <a:gd name="T12" fmla="*/ 39 w 285"/>
                <a:gd name="T13" fmla="*/ 46 h 322"/>
                <a:gd name="T14" fmla="*/ 146 w 285"/>
                <a:gd name="T15" fmla="*/ 0 h 322"/>
                <a:gd name="T16" fmla="*/ 249 w 285"/>
                <a:gd name="T17" fmla="*/ 45 h 322"/>
                <a:gd name="T18" fmla="*/ 285 w 285"/>
                <a:gd name="T19" fmla="*/ 162 h 322"/>
                <a:gd name="T20" fmla="*/ 284 w 285"/>
                <a:gd name="T21" fmla="*/ 170 h 322"/>
                <a:gd name="T22" fmla="*/ 72 w 285"/>
                <a:gd name="T23" fmla="*/ 170 h 322"/>
                <a:gd name="T24" fmla="*/ 78 w 285"/>
                <a:gd name="T25" fmla="*/ 220 h 322"/>
                <a:gd name="T26" fmla="*/ 102 w 285"/>
                <a:gd name="T27" fmla="*/ 253 h 322"/>
                <a:gd name="T28" fmla="*/ 146 w 285"/>
                <a:gd name="T29" fmla="*/ 267 h 322"/>
                <a:gd name="T30" fmla="*/ 216 w 285"/>
                <a:gd name="T31" fmla="*/ 217 h 322"/>
                <a:gd name="T32" fmla="*/ 212 w 285"/>
                <a:gd name="T33" fmla="*/ 125 h 322"/>
                <a:gd name="T34" fmla="*/ 192 w 285"/>
                <a:gd name="T35" fmla="*/ 70 h 322"/>
                <a:gd name="T36" fmla="*/ 143 w 285"/>
                <a:gd name="T37" fmla="*/ 49 h 322"/>
                <a:gd name="T38" fmla="*/ 95 w 285"/>
                <a:gd name="T39" fmla="*/ 69 h 322"/>
                <a:gd name="T40" fmla="*/ 72 w 285"/>
                <a:gd name="T41" fmla="*/ 125 h 322"/>
                <a:gd name="T42" fmla="*/ 212 w 285"/>
                <a:gd name="T43" fmla="*/ 125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5" h="322">
                  <a:moveTo>
                    <a:pt x="216" y="217"/>
                  </a:moveTo>
                  <a:cubicBezTo>
                    <a:pt x="279" y="226"/>
                    <a:pt x="279" y="226"/>
                    <a:pt x="279" y="226"/>
                  </a:cubicBezTo>
                  <a:cubicBezTo>
                    <a:pt x="271" y="254"/>
                    <a:pt x="255" y="277"/>
                    <a:pt x="231" y="295"/>
                  </a:cubicBezTo>
                  <a:cubicBezTo>
                    <a:pt x="208" y="313"/>
                    <a:pt x="178" y="322"/>
                    <a:pt x="142" y="322"/>
                  </a:cubicBezTo>
                  <a:cubicBezTo>
                    <a:pt x="99" y="322"/>
                    <a:pt x="65" y="308"/>
                    <a:pt x="39" y="279"/>
                  </a:cubicBezTo>
                  <a:cubicBezTo>
                    <a:pt x="13" y="250"/>
                    <a:pt x="0" y="211"/>
                    <a:pt x="0" y="162"/>
                  </a:cubicBezTo>
                  <a:cubicBezTo>
                    <a:pt x="0" y="115"/>
                    <a:pt x="13" y="77"/>
                    <a:pt x="39" y="46"/>
                  </a:cubicBezTo>
                  <a:cubicBezTo>
                    <a:pt x="66" y="15"/>
                    <a:pt x="101" y="0"/>
                    <a:pt x="146" y="0"/>
                  </a:cubicBezTo>
                  <a:cubicBezTo>
                    <a:pt x="190" y="0"/>
                    <a:pt x="224" y="15"/>
                    <a:pt x="249" y="45"/>
                  </a:cubicBezTo>
                  <a:cubicBezTo>
                    <a:pt x="273" y="76"/>
                    <a:pt x="285" y="114"/>
                    <a:pt x="285" y="162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2" y="191"/>
                    <a:pt x="74" y="207"/>
                    <a:pt x="78" y="220"/>
                  </a:cubicBezTo>
                  <a:cubicBezTo>
                    <a:pt x="82" y="233"/>
                    <a:pt x="90" y="244"/>
                    <a:pt x="102" y="253"/>
                  </a:cubicBezTo>
                  <a:cubicBezTo>
                    <a:pt x="114" y="263"/>
                    <a:pt x="129" y="267"/>
                    <a:pt x="146" y="267"/>
                  </a:cubicBezTo>
                  <a:cubicBezTo>
                    <a:pt x="181" y="267"/>
                    <a:pt x="204" y="250"/>
                    <a:pt x="216" y="217"/>
                  </a:cubicBezTo>
                  <a:close/>
                  <a:moveTo>
                    <a:pt x="212" y="125"/>
                  </a:moveTo>
                  <a:cubicBezTo>
                    <a:pt x="212" y="102"/>
                    <a:pt x="205" y="84"/>
                    <a:pt x="192" y="70"/>
                  </a:cubicBezTo>
                  <a:cubicBezTo>
                    <a:pt x="179" y="56"/>
                    <a:pt x="162" y="49"/>
                    <a:pt x="143" y="49"/>
                  </a:cubicBezTo>
                  <a:cubicBezTo>
                    <a:pt x="124" y="49"/>
                    <a:pt x="108" y="56"/>
                    <a:pt x="95" y="69"/>
                  </a:cubicBezTo>
                  <a:cubicBezTo>
                    <a:pt x="82" y="82"/>
                    <a:pt x="75" y="101"/>
                    <a:pt x="72" y="125"/>
                  </a:cubicBezTo>
                  <a:lnTo>
                    <a:pt x="212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F40A02B-5745-2F48-91D7-C650AA025B8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7175" y="1127125"/>
              <a:ext cx="379413" cy="15097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E3B543B-609B-5941-B4EE-6E8FE1198CB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6062" y="573088"/>
              <a:ext cx="395288" cy="396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8EB2EBBA-01A1-1043-B6A2-31958270A9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8738" y="920750"/>
              <a:ext cx="390525" cy="392113"/>
            </a:xfrm>
            <a:custGeom>
              <a:avLst/>
              <a:gdLst>
                <a:gd name="T0" fmla="*/ 36 w 72"/>
                <a:gd name="T1" fmla="*/ 0 h 72"/>
                <a:gd name="T2" fmla="*/ 72 w 72"/>
                <a:gd name="T3" fmla="*/ 36 h 72"/>
                <a:gd name="T4" fmla="*/ 36 w 72"/>
                <a:gd name="T5" fmla="*/ 72 h 72"/>
                <a:gd name="T6" fmla="*/ 0 w 72"/>
                <a:gd name="T7" fmla="*/ 36 h 72"/>
                <a:gd name="T8" fmla="*/ 36 w 72"/>
                <a:gd name="T9" fmla="*/ 0 h 72"/>
                <a:gd name="T10" fmla="*/ 36 w 72"/>
                <a:gd name="T11" fmla="*/ 6 h 72"/>
                <a:gd name="T12" fmla="*/ 7 w 72"/>
                <a:gd name="T13" fmla="*/ 36 h 72"/>
                <a:gd name="T14" fmla="*/ 36 w 72"/>
                <a:gd name="T15" fmla="*/ 67 h 72"/>
                <a:gd name="T16" fmla="*/ 66 w 72"/>
                <a:gd name="T17" fmla="*/ 36 h 72"/>
                <a:gd name="T18" fmla="*/ 36 w 72"/>
                <a:gd name="T19" fmla="*/ 6 h 72"/>
                <a:gd name="T20" fmla="*/ 29 w 72"/>
                <a:gd name="T21" fmla="*/ 57 h 72"/>
                <a:gd name="T22" fmla="*/ 23 w 72"/>
                <a:gd name="T23" fmla="*/ 57 h 72"/>
                <a:gd name="T24" fmla="*/ 23 w 72"/>
                <a:gd name="T25" fmla="*/ 17 h 72"/>
                <a:gd name="T26" fmla="*/ 34 w 72"/>
                <a:gd name="T27" fmla="*/ 16 h 72"/>
                <a:gd name="T28" fmla="*/ 47 w 72"/>
                <a:gd name="T29" fmla="*/ 19 h 72"/>
                <a:gd name="T30" fmla="*/ 51 w 72"/>
                <a:gd name="T31" fmla="*/ 27 h 72"/>
                <a:gd name="T32" fmla="*/ 43 w 72"/>
                <a:gd name="T33" fmla="*/ 37 h 72"/>
                <a:gd name="T34" fmla="*/ 43 w 72"/>
                <a:gd name="T35" fmla="*/ 37 h 72"/>
                <a:gd name="T36" fmla="*/ 50 w 72"/>
                <a:gd name="T37" fmla="*/ 47 h 72"/>
                <a:gd name="T38" fmla="*/ 52 w 72"/>
                <a:gd name="T39" fmla="*/ 57 h 72"/>
                <a:gd name="T40" fmla="*/ 46 w 72"/>
                <a:gd name="T41" fmla="*/ 57 h 72"/>
                <a:gd name="T42" fmla="*/ 43 w 72"/>
                <a:gd name="T43" fmla="*/ 47 h 72"/>
                <a:gd name="T44" fmla="*/ 34 w 72"/>
                <a:gd name="T45" fmla="*/ 40 h 72"/>
                <a:gd name="T46" fmla="*/ 29 w 72"/>
                <a:gd name="T47" fmla="*/ 40 h 72"/>
                <a:gd name="T48" fmla="*/ 29 w 72"/>
                <a:gd name="T49" fmla="*/ 57 h 72"/>
                <a:gd name="T50" fmla="*/ 29 w 72"/>
                <a:gd name="T51" fmla="*/ 35 h 72"/>
                <a:gd name="T52" fmla="*/ 34 w 72"/>
                <a:gd name="T53" fmla="*/ 35 h 72"/>
                <a:gd name="T54" fmla="*/ 44 w 72"/>
                <a:gd name="T55" fmla="*/ 28 h 72"/>
                <a:gd name="T56" fmla="*/ 34 w 72"/>
                <a:gd name="T57" fmla="*/ 21 h 72"/>
                <a:gd name="T58" fmla="*/ 29 w 72"/>
                <a:gd name="T59" fmla="*/ 21 h 72"/>
                <a:gd name="T60" fmla="*/ 29 w 72"/>
                <a:gd name="T61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56" y="0"/>
                    <a:pt x="72" y="16"/>
                    <a:pt x="72" y="36"/>
                  </a:cubicBezTo>
                  <a:cubicBezTo>
                    <a:pt x="72" y="57"/>
                    <a:pt x="56" y="72"/>
                    <a:pt x="36" y="72"/>
                  </a:cubicBezTo>
                  <a:cubicBezTo>
                    <a:pt x="16" y="72"/>
                    <a:pt x="0" y="57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lose/>
                  <a:moveTo>
                    <a:pt x="36" y="6"/>
                  </a:moveTo>
                  <a:cubicBezTo>
                    <a:pt x="20" y="6"/>
                    <a:pt x="7" y="19"/>
                    <a:pt x="7" y="36"/>
                  </a:cubicBezTo>
                  <a:cubicBezTo>
                    <a:pt x="7" y="53"/>
                    <a:pt x="20" y="67"/>
                    <a:pt x="36" y="67"/>
                  </a:cubicBezTo>
                  <a:cubicBezTo>
                    <a:pt x="53" y="67"/>
                    <a:pt x="66" y="53"/>
                    <a:pt x="66" y="36"/>
                  </a:cubicBezTo>
                  <a:cubicBezTo>
                    <a:pt x="66" y="19"/>
                    <a:pt x="53" y="6"/>
                    <a:pt x="36" y="6"/>
                  </a:cubicBezTo>
                  <a:close/>
                  <a:moveTo>
                    <a:pt x="29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6"/>
                    <a:pt x="30" y="16"/>
                    <a:pt x="34" y="16"/>
                  </a:cubicBezTo>
                  <a:cubicBezTo>
                    <a:pt x="41" y="16"/>
                    <a:pt x="45" y="17"/>
                    <a:pt x="47" y="19"/>
                  </a:cubicBezTo>
                  <a:cubicBezTo>
                    <a:pt x="50" y="21"/>
                    <a:pt x="51" y="23"/>
                    <a:pt x="51" y="27"/>
                  </a:cubicBezTo>
                  <a:cubicBezTo>
                    <a:pt x="51" y="33"/>
                    <a:pt x="47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7" y="38"/>
                    <a:pt x="49" y="41"/>
                    <a:pt x="50" y="47"/>
                  </a:cubicBezTo>
                  <a:cubicBezTo>
                    <a:pt x="51" y="53"/>
                    <a:pt x="52" y="56"/>
                    <a:pt x="52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6"/>
                    <a:pt x="44" y="52"/>
                    <a:pt x="43" y="47"/>
                  </a:cubicBezTo>
                  <a:cubicBezTo>
                    <a:pt x="42" y="42"/>
                    <a:pt x="39" y="40"/>
                    <a:pt x="34" y="40"/>
                  </a:cubicBezTo>
                  <a:cubicBezTo>
                    <a:pt x="29" y="40"/>
                    <a:pt x="29" y="40"/>
                    <a:pt x="29" y="40"/>
                  </a:cubicBezTo>
                  <a:lnTo>
                    <a:pt x="29" y="57"/>
                  </a:lnTo>
                  <a:close/>
                  <a:moveTo>
                    <a:pt x="29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40" y="35"/>
                    <a:pt x="44" y="33"/>
                    <a:pt x="44" y="28"/>
                  </a:cubicBezTo>
                  <a:cubicBezTo>
                    <a:pt x="44" y="24"/>
                    <a:pt x="41" y="21"/>
                    <a:pt x="34" y="21"/>
                  </a:cubicBezTo>
                  <a:cubicBezTo>
                    <a:pt x="32" y="21"/>
                    <a:pt x="31" y="21"/>
                    <a:pt x="29" y="21"/>
                  </a:cubicBezTo>
                  <a:lnTo>
                    <a:pt x="2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A267412-49AC-9D4E-B336-05CCB5574335}"/>
              </a:ext>
            </a:extLst>
          </p:cNvPr>
          <p:cNvSpPr/>
          <p:nvPr userDrawn="1"/>
        </p:nvSpPr>
        <p:spPr>
          <a:xfrm>
            <a:off x="9384386" y="6456557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3094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0B706A-6778-6144-AF54-11F656052D1C}"/>
              </a:ext>
            </a:extLst>
          </p:cNvPr>
          <p:cNvSpPr/>
          <p:nvPr userDrawn="1"/>
        </p:nvSpPr>
        <p:spPr>
          <a:xfrm>
            <a:off x="301084" y="356839"/>
            <a:ext cx="11552662" cy="59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19FA4C-C4AD-174E-802E-AE56B2B6C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3048000"/>
            <a:ext cx="3175000" cy="762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82788B-5BE9-3040-8B2C-EFF46335F78E}"/>
              </a:ext>
            </a:extLst>
          </p:cNvPr>
          <p:cNvSpPr/>
          <p:nvPr userDrawn="1"/>
        </p:nvSpPr>
        <p:spPr>
          <a:xfrm>
            <a:off x="9384386" y="6456557"/>
            <a:ext cx="2573438" cy="23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9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9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17744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Slide_02">
    <p:bg>
      <p:bgPr>
        <a:gradFill>
          <a:gsLst>
            <a:gs pos="22000">
              <a:schemeClr val="accent2">
                <a:lumMod val="90000"/>
                <a:lumOff val="10000"/>
              </a:schemeClr>
            </a:gs>
            <a:gs pos="100000">
              <a:schemeClr val="accent1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BE82FBE-F31D-9345-BD96-B679A62DAB0C}"/>
              </a:ext>
            </a:extLst>
          </p:cNvPr>
          <p:cNvSpPr/>
          <p:nvPr userDrawn="1"/>
        </p:nvSpPr>
        <p:spPr>
          <a:xfrm>
            <a:off x="7780713" y="6520595"/>
            <a:ext cx="4196135" cy="2308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© 2019  Exosome </a:t>
            </a:r>
            <a:r>
              <a:rPr lang="en-US" sz="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Diagnostics</a:t>
            </a:r>
            <a:r>
              <a:rPr lang="en-US" sz="900" baseline="30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TM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 a Bio-Techne</a:t>
            </a:r>
            <a:r>
              <a:rPr lang="en-US" sz="9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®  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Brand.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1B88E9-8D31-3447-96AF-342CE512A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33" y="275936"/>
            <a:ext cx="3041789" cy="15870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D5249654-EE33-1646-842D-BBDAA03080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103" y="2366195"/>
            <a:ext cx="6172200" cy="2057400"/>
          </a:xfrm>
        </p:spPr>
        <p:txBody>
          <a:bodyPr lIns="0" rIns="0" anchor="t">
            <a:noAutofit/>
          </a:bodyPr>
          <a:lstStyle>
            <a:lvl1pPr algn="l">
              <a:defRPr sz="4800" b="0" i="0" cap="none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H1 Title Here</a:t>
            </a:r>
            <a:br>
              <a:rPr lang="en-US" dirty="0"/>
            </a:br>
            <a:r>
              <a:rPr lang="en-US" dirty="0"/>
              <a:t>Max 3 Line Count</a:t>
            </a:r>
            <a:br>
              <a:rPr lang="en-US" dirty="0"/>
            </a:br>
            <a:r>
              <a:rPr lang="en-US" dirty="0"/>
              <a:t>H1 Title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49C22F31-E907-9A46-AC94-2FB0B7F1D52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706004"/>
            <a:ext cx="6172200" cy="3651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 here – 1 line text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xmlns="" id="{B5C14700-2496-1B4B-829F-AE96EC690C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5092110"/>
            <a:ext cx="6172199" cy="401376"/>
          </a:xfrm>
        </p:spPr>
        <p:txBody>
          <a:bodyPr>
            <a:no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57143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derSlide">
    <p:bg>
      <p:bgPr>
        <a:gradFill>
          <a:gsLst>
            <a:gs pos="22000">
              <a:schemeClr val="accent2">
                <a:lumMod val="90000"/>
                <a:lumOff val="10000"/>
              </a:schemeClr>
            </a:gs>
            <a:gs pos="100000">
              <a:schemeClr val="accent1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23591-2146-FF4E-811C-C108D0605E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6687" y="3296718"/>
            <a:ext cx="8659093" cy="1308591"/>
          </a:xfrm>
        </p:spPr>
        <p:txBody>
          <a:bodyPr lIns="0" rIns="0" anchor="ctr">
            <a:noAutofit/>
          </a:bodyPr>
          <a:lstStyle>
            <a:lvl1pPr algn="l">
              <a:defRPr sz="4800" b="0" i="0" cap="none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Max 3 Line Count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FB52B4-E7D4-6340-85BD-947A698974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6690" y="2931593"/>
            <a:ext cx="6172200" cy="365125"/>
          </a:xfrm>
        </p:spPr>
        <p:txBody>
          <a:bodyPr lIns="0">
            <a:noAutofit/>
          </a:bodyPr>
          <a:lstStyle>
            <a:lvl1pPr marL="0" indent="0" algn="l">
              <a:buNone/>
              <a:defRPr sz="240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NUMBER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E6B6851-1ADD-D64C-AC97-DD4AA8DBB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33" y="275936"/>
            <a:ext cx="3041789" cy="1587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17B44E-4140-AC40-9F7F-AD545B1308FF}"/>
              </a:ext>
            </a:extLst>
          </p:cNvPr>
          <p:cNvSpPr/>
          <p:nvPr userDrawn="1"/>
        </p:nvSpPr>
        <p:spPr>
          <a:xfrm>
            <a:off x="7764087" y="6520595"/>
            <a:ext cx="4212761" cy="2308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© 2019  Exosome </a:t>
            </a:r>
            <a:r>
              <a:rPr lang="en-US" sz="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Diagnostics</a:t>
            </a:r>
            <a:r>
              <a:rPr lang="en-US" sz="900" baseline="30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TM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 a Bio-Techne</a:t>
            </a:r>
            <a:r>
              <a:rPr lang="en-US" sz="9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®  </a:t>
            </a:r>
            <a:r>
              <a:rPr lang="en-US" sz="900" dirty="0">
                <a:solidFill>
                  <a:schemeClr val="bg1"/>
                </a:solidFill>
                <a:latin typeface="Century Gothic" panose="020B0502020202020204" pitchFamily="34" charset="0"/>
              </a:rPr>
              <a:t>Brand.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17718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Slide_01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490A99F-6C13-BE41-A54C-48D2BA4AB5AF}"/>
              </a:ext>
            </a:extLst>
          </p:cNvPr>
          <p:cNvSpPr/>
          <p:nvPr userDrawn="1"/>
        </p:nvSpPr>
        <p:spPr>
          <a:xfrm>
            <a:off x="238896" y="1115059"/>
            <a:ext cx="11714201" cy="549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 userDrawn="1"/>
        </p:nvSpPr>
        <p:spPr>
          <a:xfrm>
            <a:off x="7712765" y="6629965"/>
            <a:ext cx="4240332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© 2019  Exosome </a:t>
            </a:r>
            <a:r>
              <a:rPr lang="en-US" sz="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Diagnostics</a:t>
            </a:r>
            <a:r>
              <a:rPr lang="en-US" sz="800" baseline="30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TM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a Bio-Techne</a:t>
            </a:r>
            <a:r>
              <a:rPr lang="en-US" sz="8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®</a:t>
            </a:r>
            <a:r>
              <a:rPr lang="en-US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 Brand. All rights reserved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xmlns="" id="{8E9ECAB9-CD95-DE48-9CB6-165BE691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269" y="700263"/>
            <a:ext cx="11692546" cy="2716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none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sub header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D979AC4F-D076-E944-8452-B0AC8B8C4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002" y="243826"/>
            <a:ext cx="11714201" cy="432391"/>
          </a:xfrm>
        </p:spPr>
        <p:txBody>
          <a:bodyPr lIns="0" tIns="0" rIns="0" bIns="0" anchor="t">
            <a:noAutofit/>
          </a:bodyPr>
          <a:lstStyle>
            <a:lvl1pPr>
              <a:defRPr sz="3200" b="0" i="0" cap="none" spc="300" baseline="0">
                <a:solidFill>
                  <a:schemeClr val="bg1"/>
                </a:solidFill>
                <a:latin typeface="Century Gothic" panose="020B0502020202020204" pitchFamily="34" charset="0"/>
                <a:ea typeface="Palatino" pitchFamily="2" charset="77"/>
              </a:defRPr>
            </a:lvl1pPr>
          </a:lstStyle>
          <a:p>
            <a:r>
              <a:rPr lang="en-US" dirty="0"/>
              <a:t>Slide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F54DB58-28F6-2344-AFA8-5724C97E1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8" y="1410717"/>
            <a:ext cx="11113169" cy="4890931"/>
          </a:xfrm>
        </p:spPr>
        <p:txBody>
          <a:bodyPr lIns="0" tIns="0" rIns="0" bIns="0">
            <a:noAutofit/>
          </a:bodyPr>
          <a:lstStyle>
            <a:lvl1pPr>
              <a:buClr>
                <a:schemeClr val="tx2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>
              <a:buClr>
                <a:schemeClr val="tx2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2pPr>
            <a:lvl3pPr>
              <a:buClr>
                <a:schemeClr val="tx2"/>
              </a:buCl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3pPr>
            <a:lvl4pPr>
              <a:buClr>
                <a:schemeClr val="tx2"/>
              </a:buCl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4pPr>
            <a:lvl5pPr>
              <a:buClr>
                <a:schemeClr val="tx2"/>
              </a:buCl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62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60">
          <p15:clr>
            <a:srgbClr val="FBAE40"/>
          </p15:clr>
        </p15:guide>
        <p15:guide id="4" pos="7320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4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data points">
    <p:bg>
      <p:bgPr>
        <a:solidFill>
          <a:srgbClr val="021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E2E26A2-3BC3-874A-93B8-69BB037BCB93}"/>
              </a:ext>
            </a:extLst>
          </p:cNvPr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CA2030-4D9B-BB4A-AEB6-FFE71909BBCD}"/>
              </a:ext>
            </a:extLst>
          </p:cNvPr>
          <p:cNvSpPr/>
          <p:nvPr/>
        </p:nvSpPr>
        <p:spPr>
          <a:xfrm>
            <a:off x="411480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E49A4B-E63C-6144-A03E-02C462FAC6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2895600" cy="1007533"/>
          </a:xfrm>
        </p:spPr>
        <p:txBody>
          <a:bodyPr lIns="0" tIns="0" rIns="0" anchor="t">
            <a:normAutofit/>
          </a:bodyPr>
          <a:lstStyle>
            <a:lvl1pPr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  <a:br>
              <a:rPr lang="en-US"/>
            </a:br>
            <a:r>
              <a:rPr lang="en-US"/>
              <a:t>Max 3 lines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F6B35-3E0A-6047-BD2E-DCC76C7A5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888078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1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E1B42E4B-9034-934A-BBCC-D4C418C40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109458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1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xmlns="" id="{432006CA-ED6D-7A4B-8140-0057FC7751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098" y="250604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2 title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9FBC5747-3E39-1347-BBA6-671649F8E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098" y="272742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2 copy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xmlns="" id="{255616DE-EE28-AA4D-84D8-B282BBFFC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543" y="3128101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3 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xmlns="" id="{D07EC7D4-2C0F-C94A-9659-8D51FFCA42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43" y="3349481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3 copy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xmlns="" id="{22C4832D-B3F4-6D44-AA7A-E8A9C7A0DA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734387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4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xmlns="" id="{777AAF25-5AFE-4F4F-A05A-0AB5B96A71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3955767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4 copy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4C683F44-0A98-EC4A-9074-E1262947A1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352582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5 title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xmlns="" id="{4B572F2F-7598-894B-BFE6-766046EF34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573962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5 copy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xmlns="" id="{8D15439E-A48E-884B-886D-CB7DBFBFC1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543" y="496592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6 title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xmlns="" id="{C6603E83-DBE9-504A-88FB-C65A0BCF38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543" y="518730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6 copy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xmlns="" id="{ED6AB506-9F9C-7F48-92FE-A123C88421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555" y="5606373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7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xmlns="" id="{B35A43CC-95E5-A842-87F4-783E79E42B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2555" y="5827753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7 copy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A1966AA-EFDF-2C4A-AD66-2833BF3EC953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xmlns="" id="{636096F3-30E0-334A-9071-A0995B3B86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18096" y="630979"/>
            <a:ext cx="3522662" cy="98615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/>
              <a:t>Chart title max 2 lines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34750D9-237B-4F50-A897-A1F25803D7E2}"/>
              </a:ext>
            </a:extLst>
          </p:cNvPr>
          <p:cNvSpPr/>
          <p:nvPr userDrawn="1"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AA93EA5-494E-4F3A-A86D-3517D156441D}"/>
              </a:ext>
            </a:extLst>
          </p:cNvPr>
          <p:cNvSpPr/>
          <p:nvPr userDrawn="1"/>
        </p:nvSpPr>
        <p:spPr>
          <a:xfrm>
            <a:off x="4114800" y="0"/>
            <a:ext cx="228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EC004FE-51AF-4869-B01A-EE59DB55BC6C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00393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936" userDrawn="1">
          <p15:clr>
            <a:srgbClr val="FBAE40"/>
          </p15:clr>
        </p15:guide>
        <p15:guide id="11" pos="384" userDrawn="1">
          <p15:clr>
            <a:srgbClr val="FBAE40"/>
          </p15:clr>
        </p15:guide>
        <p15:guide id="12" pos="7272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Slide_01">
    <p:bg>
      <p:bgPr>
        <a:solidFill>
          <a:srgbClr val="011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A6A2149-E84D-2144-A12D-5DC2EDC2B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23591-2146-FF4E-811C-C108D0605E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103" y="2366195"/>
            <a:ext cx="6172200" cy="2057400"/>
          </a:xfrm>
        </p:spPr>
        <p:txBody>
          <a:bodyPr lIns="0" rIns="0" anchor="t">
            <a:noAutofit/>
          </a:bodyPr>
          <a:lstStyle>
            <a:lvl1pPr algn="l">
              <a:defRPr sz="4800" b="0" i="0" cap="none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H1 Title Here</a:t>
            </a:r>
            <a:br>
              <a:rPr lang="en-US" dirty="0"/>
            </a:br>
            <a:r>
              <a:rPr lang="en-US" dirty="0"/>
              <a:t>Max 3 Line Count</a:t>
            </a:r>
            <a:br>
              <a:rPr lang="en-US" dirty="0"/>
            </a:br>
            <a:r>
              <a:rPr lang="en-US" dirty="0"/>
              <a:t>H1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FB52B4-E7D4-6340-85BD-947A698974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706004"/>
            <a:ext cx="6172200" cy="3651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 here – 1 line text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xmlns="" id="{7337F7B5-D479-9148-8F69-9FC98C5C3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399" y="5092110"/>
            <a:ext cx="6172199" cy="401376"/>
          </a:xfrm>
        </p:spPr>
        <p:txBody>
          <a:bodyPr>
            <a:noAutofit/>
          </a:bodyPr>
          <a:lstStyle>
            <a:lvl1pPr marL="0" indent="0">
              <a:buNone/>
              <a:defRPr sz="2200" b="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9F5A698-2691-7241-8FBA-F3D8AB66B05D}"/>
              </a:ext>
            </a:extLst>
          </p:cNvPr>
          <p:cNvSpPr/>
          <p:nvPr userDrawn="1"/>
        </p:nvSpPr>
        <p:spPr>
          <a:xfrm>
            <a:off x="7622771" y="6520595"/>
            <a:ext cx="4354077" cy="23083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© 2019  Exosome </a:t>
            </a:r>
            <a:r>
              <a:rPr lang="en-US" sz="9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Diagnostics</a:t>
            </a:r>
            <a:r>
              <a:rPr lang="en-US" sz="900" baseline="30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TM</a:t>
            </a:r>
            <a:r>
              <a:rPr lang="en-US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 a Bio-Techne</a:t>
            </a:r>
            <a:r>
              <a:rPr lang="en-US" sz="9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®  </a:t>
            </a:r>
            <a:r>
              <a:rPr lang="en-US" sz="900" dirty="0">
                <a:solidFill>
                  <a:schemeClr val="tx1"/>
                </a:solidFill>
                <a:latin typeface="Century Gothic" panose="020B0502020202020204" pitchFamily="34" charset="0"/>
              </a:rPr>
              <a:t>Brand. All rights reserved.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BE26643-110C-E240-B8FA-863761B66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33" y="275936"/>
            <a:ext cx="3041789" cy="15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5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BA18CA-116F-A34F-8B04-A2428B3F2ABB}"/>
              </a:ext>
            </a:extLst>
          </p:cNvPr>
          <p:cNvSpPr/>
          <p:nvPr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xmlns="" id="{0C46D531-71FF-6144-9E91-9539E09EC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2895600" cy="1007533"/>
          </a:xfrm>
        </p:spPr>
        <p:txBody>
          <a:bodyPr lIns="0" tIns="0" rIns="0" anchor="t">
            <a:normAutofit/>
          </a:bodyPr>
          <a:lstStyle>
            <a:lvl1pPr>
              <a:defRPr sz="24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</a:t>
            </a:r>
            <a:br>
              <a:rPr lang="en-US"/>
            </a:br>
            <a:r>
              <a:rPr lang="en-US"/>
              <a:t>Heading</a:t>
            </a:r>
            <a:br>
              <a:rPr lang="en-US"/>
            </a:br>
            <a:r>
              <a:rPr lang="en-US"/>
              <a:t>Max 3 lines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762B6AEE-9244-5040-B333-576FBCC05B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888078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1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xmlns="" id="{66238F05-526A-1E41-934A-A671A7AAE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109458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1 copy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FA1F02C1-269B-2E4D-8A09-9E2F78D4C4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098" y="250604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2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48B280DC-9C0D-4F4C-BCEA-6F6B2EC55B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098" y="272742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2 copy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2B0BB3F5-D1F6-A24A-9D42-00A2E85A41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43" y="3128101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3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FD3B35B8-EC2C-6647-A8CE-0D51011BE5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543" y="3349481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3 copy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xmlns="" id="{C9E2279B-22FD-F74E-93BC-79A0F98731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734387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4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xmlns="" id="{B8290F0A-B79E-D640-A4FF-D022FD6760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955767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4 copy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="" id="{5B8BE8FF-F906-CE4F-8C73-BD8CBFD8E7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4352582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5 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xmlns="" id="{6BC9B2F0-6BCB-454E-B4CB-990C4B5262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573962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5 copy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xmlns="" id="{8EE31C95-4C40-A247-B182-843E375DAD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543" y="4965924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6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xmlns="" id="{2B990A35-D439-B848-83C8-AFE8A23269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543" y="5187304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6 copy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xmlns="" id="{A38DFE9A-5666-7B46-827B-5943CA08F8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2555" y="5606373"/>
            <a:ext cx="2895600" cy="19737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0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point 7 title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72F06203-2B00-9C40-A14C-7E9A6E141A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555" y="5827753"/>
            <a:ext cx="2895600" cy="19737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Point 7 copy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320364-B35E-3E47-8072-4FBCF2629122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4" name="Text Placeholder 41">
            <a:extLst>
              <a:ext uri="{FF2B5EF4-FFF2-40B4-BE49-F238E27FC236}">
                <a16:creationId xmlns:a16="http://schemas.microsoft.com/office/drawing/2014/main" xmlns="" id="{08B0816E-8A6C-134D-A57C-994CDC2C20C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8096" y="630979"/>
            <a:ext cx="3522662" cy="986154"/>
          </a:xfrm>
        </p:spPr>
        <p:txBody>
          <a:bodyPr>
            <a:normAutofit/>
          </a:bodyPr>
          <a:lstStyle>
            <a:lvl1pPr marL="0" indent="0" algn="r">
              <a:buNone/>
              <a:defRPr sz="2400" b="1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/>
              <a:t>Chart title max 2 lines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04A6ADA-FD4E-4407-9700-9E3C7BE9D091}"/>
              </a:ext>
            </a:extLst>
          </p:cNvPr>
          <p:cNvSpPr/>
          <p:nvPr userDrawn="1"/>
        </p:nvSpPr>
        <p:spPr>
          <a:xfrm>
            <a:off x="0" y="0"/>
            <a:ext cx="4114800" cy="6858000"/>
          </a:xfrm>
          <a:prstGeom prst="rect">
            <a:avLst/>
          </a:prstGeom>
          <a:gradFill>
            <a:gsLst>
              <a:gs pos="0">
                <a:srgbClr val="000204"/>
              </a:gs>
              <a:gs pos="43000">
                <a:srgbClr val="032338"/>
              </a:gs>
              <a:gs pos="100000">
                <a:srgbClr val="074F7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36829B2-153E-44B5-A073-80DAB641C71B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544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highlight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4D8171-1E4E-484D-9C49-2C7248FC13C7}"/>
              </a:ext>
            </a:extLst>
          </p:cNvPr>
          <p:cNvSpPr/>
          <p:nvPr/>
        </p:nvSpPr>
        <p:spPr>
          <a:xfrm>
            <a:off x="935666" y="4379272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2B7E8-B920-0D43-8051-E39D84567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D70963-B736-D54F-B0D8-5F7EEAB64F73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CAD17448-61E5-DA46-A1DB-1E7D8629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666" y="1078723"/>
            <a:ext cx="10341934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B32C0F66-AE0D-EB47-B44E-D32AC1F6036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35665" y="194793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xmlns="" id="{D4767DBD-F4AC-434D-8231-5335A9551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300" y="458479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xmlns="" id="{2122E6BA-CD3B-3B49-8EBD-B8D24D3852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9300" y="522239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B1A1BD9-9EBE-724D-A82E-F90CBE8E2D07}"/>
              </a:ext>
            </a:extLst>
          </p:cNvPr>
          <p:cNvSpPr/>
          <p:nvPr/>
        </p:nvSpPr>
        <p:spPr>
          <a:xfrm>
            <a:off x="3572153" y="4377997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xmlns="" id="{9C7FF997-0251-B24A-BC73-DC259C29706E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3572152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36">
            <a:extLst>
              <a:ext uri="{FF2B5EF4-FFF2-40B4-BE49-F238E27FC236}">
                <a16:creationId xmlns:a16="http://schemas.microsoft.com/office/drawing/2014/main" xmlns="" id="{57A7BD5E-0022-EC4C-9832-C1662BA067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5787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1" name="Text Placeholder 36">
            <a:extLst>
              <a:ext uri="{FF2B5EF4-FFF2-40B4-BE49-F238E27FC236}">
                <a16:creationId xmlns:a16="http://schemas.microsoft.com/office/drawing/2014/main" xmlns="" id="{301B3F5A-2C43-6648-B0F1-CF7AD39301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55787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74DB276-0E55-9040-8C25-BECC8495C6D2}"/>
              </a:ext>
            </a:extLst>
          </p:cNvPr>
          <p:cNvSpPr/>
          <p:nvPr/>
        </p:nvSpPr>
        <p:spPr>
          <a:xfrm>
            <a:off x="6204807" y="4377997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xmlns="" id="{F2F32FBD-3EA7-E240-B6AB-C9633FB0B40E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04806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36">
            <a:extLst>
              <a:ext uri="{FF2B5EF4-FFF2-40B4-BE49-F238E27FC236}">
                <a16:creationId xmlns:a16="http://schemas.microsoft.com/office/drawing/2014/main" xmlns="" id="{F1D409E0-23BA-6941-A3ED-372F9383C3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88441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5" name="Text Placeholder 36">
            <a:extLst>
              <a:ext uri="{FF2B5EF4-FFF2-40B4-BE49-F238E27FC236}">
                <a16:creationId xmlns:a16="http://schemas.microsoft.com/office/drawing/2014/main" xmlns="" id="{498B0862-C634-8C44-8F26-2C2D9D71C9D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88441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83E9D55-C752-EE45-B9F8-B02BAADA4420}"/>
              </a:ext>
            </a:extLst>
          </p:cNvPr>
          <p:cNvSpPr/>
          <p:nvPr/>
        </p:nvSpPr>
        <p:spPr>
          <a:xfrm>
            <a:off x="8841294" y="4376722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7">
            <a:extLst>
              <a:ext uri="{FF2B5EF4-FFF2-40B4-BE49-F238E27FC236}">
                <a16:creationId xmlns:a16="http://schemas.microsoft.com/office/drawing/2014/main" xmlns="" id="{E671F149-59CE-404B-8E7F-D75A8CC46CE6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41293" y="194538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xmlns="" id="{E4609FA5-94DF-6F46-88AD-8BB81CA45E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24928" y="458224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xmlns="" id="{807B03E4-B6EE-D346-9CAA-65F6FDD5C5E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24928" y="521984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756EB1F-79C4-4D5A-B7B0-0DE3F236C430}"/>
              </a:ext>
            </a:extLst>
          </p:cNvPr>
          <p:cNvSpPr/>
          <p:nvPr userDrawn="1"/>
        </p:nvSpPr>
        <p:spPr>
          <a:xfrm>
            <a:off x="935666" y="4379272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6512037-612E-4C7E-9B4F-3B0A45BFFC6A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4A0C1E-4C9D-41D3-B136-AA1299B40524}"/>
              </a:ext>
            </a:extLst>
          </p:cNvPr>
          <p:cNvSpPr/>
          <p:nvPr userDrawn="1"/>
        </p:nvSpPr>
        <p:spPr>
          <a:xfrm>
            <a:off x="3572153" y="4377997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B4615CF-9EB5-46CD-83DF-94FD323C55C2}"/>
              </a:ext>
            </a:extLst>
          </p:cNvPr>
          <p:cNvSpPr/>
          <p:nvPr userDrawn="1"/>
        </p:nvSpPr>
        <p:spPr>
          <a:xfrm>
            <a:off x="6204807" y="4377997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6B27DF0-D756-4A5F-96EE-81969494424B}"/>
              </a:ext>
            </a:extLst>
          </p:cNvPr>
          <p:cNvSpPr/>
          <p:nvPr userDrawn="1"/>
        </p:nvSpPr>
        <p:spPr>
          <a:xfrm>
            <a:off x="8841294" y="4376722"/>
            <a:ext cx="2436306" cy="1629894"/>
          </a:xfrm>
          <a:prstGeom prst="rect">
            <a:avLst/>
          </a:prstGeom>
          <a:gradFill>
            <a:gsLst>
              <a:gs pos="0">
                <a:srgbClr val="000204"/>
              </a:gs>
              <a:gs pos="100000">
                <a:srgbClr val="021A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2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3936">
          <p15:clr>
            <a:srgbClr val="FBAE40"/>
          </p15:clr>
        </p15:guide>
        <p15:guide id="7" orient="horz" pos="12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2EB3B5-6B47-5C4D-A5DB-391EA164E8CE}"/>
              </a:ext>
            </a:extLst>
          </p:cNvPr>
          <p:cNvSpPr/>
          <p:nvPr/>
        </p:nvSpPr>
        <p:spPr>
          <a:xfrm>
            <a:off x="935666" y="4379272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2CBF46-85AE-6940-B9BF-554F0574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32391"/>
          </a:xfrm>
        </p:spPr>
        <p:txBody>
          <a:bodyPr lIns="0" tIns="0" rIns="0" bIns="0" anchor="t">
            <a:normAutofit/>
          </a:bodyPr>
          <a:lstStyle>
            <a:lvl1pPr>
              <a:defRPr sz="3200" b="0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xmlns="" id="{1C85107E-419F-1943-87FA-E10184473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666" y="1078723"/>
            <a:ext cx="10341934" cy="2716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Slide sub header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A28D48AF-6D26-A246-9895-0181ABCE1C3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35665" y="194793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xmlns="" id="{0B53B7F0-66E1-0F46-BA82-895D791B64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9300" y="458479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1" name="Text Placeholder 36">
            <a:extLst>
              <a:ext uri="{FF2B5EF4-FFF2-40B4-BE49-F238E27FC236}">
                <a16:creationId xmlns:a16="http://schemas.microsoft.com/office/drawing/2014/main" xmlns="" id="{22591C51-D0F6-A345-AB30-C139A1793D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19300" y="522239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7344C5-CF1A-D844-814B-80E6E2686F19}"/>
              </a:ext>
            </a:extLst>
          </p:cNvPr>
          <p:cNvSpPr/>
          <p:nvPr/>
        </p:nvSpPr>
        <p:spPr>
          <a:xfrm>
            <a:off x="3572153" y="4377997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964E700B-A7FD-5D46-B634-CA5F753CC4C0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3572152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xmlns="" id="{E5B606B9-FC70-5644-89D9-74FA4EA782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55787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5" name="Text Placeholder 36">
            <a:extLst>
              <a:ext uri="{FF2B5EF4-FFF2-40B4-BE49-F238E27FC236}">
                <a16:creationId xmlns:a16="http://schemas.microsoft.com/office/drawing/2014/main" xmlns="" id="{7213AC60-3236-6448-953A-EB2D25026E2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55787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FA6000-16BE-9D48-B0CC-6E2C82BC1FD0}"/>
              </a:ext>
            </a:extLst>
          </p:cNvPr>
          <p:cNvSpPr/>
          <p:nvPr/>
        </p:nvSpPr>
        <p:spPr>
          <a:xfrm>
            <a:off x="6204807" y="4377997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xmlns="" id="{925E6804-7CCC-0345-B531-F549DC7835F7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6204806" y="1946656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36">
            <a:extLst>
              <a:ext uri="{FF2B5EF4-FFF2-40B4-BE49-F238E27FC236}">
                <a16:creationId xmlns:a16="http://schemas.microsoft.com/office/drawing/2014/main" xmlns="" id="{3EA4046F-78C8-FA47-A6E7-76C713F174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88441" y="4583523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xmlns="" id="{3EE576EE-FED0-D841-BB1F-32FC2FFA5FA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88441" y="5221119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463D6E-2CCA-0143-96B8-7A0A7135320A}"/>
              </a:ext>
            </a:extLst>
          </p:cNvPr>
          <p:cNvSpPr/>
          <p:nvPr/>
        </p:nvSpPr>
        <p:spPr>
          <a:xfrm>
            <a:off x="8841294" y="4376722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26AAF710-9073-7F41-95E1-466937C91BCC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41293" y="1945381"/>
            <a:ext cx="2436305" cy="24363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36">
            <a:extLst>
              <a:ext uri="{FF2B5EF4-FFF2-40B4-BE49-F238E27FC236}">
                <a16:creationId xmlns:a16="http://schemas.microsoft.com/office/drawing/2014/main" xmlns="" id="{68906EEA-E700-9347-BA32-033C4085813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24928" y="4582248"/>
            <a:ext cx="2271557" cy="5572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 cap="all" spc="300" baseline="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23" name="Text Placeholder 36">
            <a:extLst>
              <a:ext uri="{FF2B5EF4-FFF2-40B4-BE49-F238E27FC236}">
                <a16:creationId xmlns:a16="http://schemas.microsoft.com/office/drawing/2014/main" xmlns="" id="{4327CA67-3F22-EF4C-B550-447AA49F432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24928" y="5219844"/>
            <a:ext cx="2271547" cy="797406"/>
          </a:xfrm>
        </p:spPr>
        <p:txBody>
          <a:bodyPr>
            <a:normAutofit/>
          </a:bodyPr>
          <a:lstStyle>
            <a:lvl1pPr marL="0" indent="0" algn="l">
              <a:buNone/>
              <a:defRPr sz="1000" cap="none" spc="0" baseline="0">
                <a:solidFill>
                  <a:schemeClr val="bg1"/>
                </a:solidFill>
                <a:latin typeface="Avenir Next" panose="020B0503020202020204" pitchFamily="34" charset="0"/>
                <a:ea typeface="Palatino" pitchFamily="2" charset="77"/>
              </a:defRPr>
            </a:lvl1pPr>
          </a:lstStyle>
          <a:p>
            <a:pPr lvl="0"/>
            <a:r>
              <a:rPr lang="en-US"/>
              <a:t>Section 1 sub copy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2BAF569-9CA1-8040-B562-C8827527B7EF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8BC0AF1-0E7E-4E98-8CE0-4C772A2E270B}"/>
              </a:ext>
            </a:extLst>
          </p:cNvPr>
          <p:cNvSpPr/>
          <p:nvPr userDrawn="1"/>
        </p:nvSpPr>
        <p:spPr>
          <a:xfrm>
            <a:off x="935666" y="4379272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60FEFF1-87EE-43B5-B703-AA12A94E7F20}"/>
              </a:ext>
            </a:extLst>
          </p:cNvPr>
          <p:cNvSpPr/>
          <p:nvPr userDrawn="1"/>
        </p:nvSpPr>
        <p:spPr>
          <a:xfrm>
            <a:off x="3572153" y="4377997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BCAC1BD-9A8E-4793-89FD-77083C2071DB}"/>
              </a:ext>
            </a:extLst>
          </p:cNvPr>
          <p:cNvSpPr/>
          <p:nvPr userDrawn="1"/>
        </p:nvSpPr>
        <p:spPr>
          <a:xfrm>
            <a:off x="6204807" y="4377997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AFB6C16-F7EC-48E9-A980-00351AEECAAE}"/>
              </a:ext>
            </a:extLst>
          </p:cNvPr>
          <p:cNvSpPr/>
          <p:nvPr userDrawn="1"/>
        </p:nvSpPr>
        <p:spPr>
          <a:xfrm>
            <a:off x="8841294" y="4376722"/>
            <a:ext cx="2436306" cy="16298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48DC79A-A71D-4409-8D15-7FDE6BD83753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1577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py White Background">
    <p:bg>
      <p:bg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2029D89-2546-6546-A1C1-5B84A31D859D}"/>
              </a:ext>
            </a:extLst>
          </p:cNvPr>
          <p:cNvSpPr/>
          <p:nvPr/>
        </p:nvSpPr>
        <p:spPr>
          <a:xfrm>
            <a:off x="914398" y="1790724"/>
            <a:ext cx="5029199" cy="4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xmlns="" id="{6946D357-2A5F-DF46-B262-6B052F1C04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7690" y="2247926"/>
            <a:ext cx="4564604" cy="3800599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152AB48-1386-E548-A800-23B40353CC5E}"/>
              </a:ext>
            </a:extLst>
          </p:cNvPr>
          <p:cNvSpPr/>
          <p:nvPr/>
        </p:nvSpPr>
        <p:spPr>
          <a:xfrm>
            <a:off x="6248402" y="1793667"/>
            <a:ext cx="5029199" cy="4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xmlns="" id="{3AA7D5E1-C867-CB4F-8C66-BEDB2BD65A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91694" y="2250869"/>
            <a:ext cx="4564604" cy="3800599"/>
          </a:xfrm>
        </p:spPr>
        <p:txBody>
          <a:bodyPr lIns="0" tIns="0" rIns="0" bIns="0"/>
          <a:lstStyle>
            <a:lvl1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1pPr>
            <a:lvl2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2pPr>
            <a:lvl3pPr>
              <a:defRPr sz="13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3pPr>
            <a:lvl4pPr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4pPr>
            <a:lvl5pPr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938689-A586-A947-B2CD-BBFAC1AA7698}"/>
              </a:ext>
            </a:extLst>
          </p:cNvPr>
          <p:cNvSpPr/>
          <p:nvPr/>
        </p:nvSpPr>
        <p:spPr>
          <a:xfrm>
            <a:off x="914399" y="1333991"/>
            <a:ext cx="5029199" cy="465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22E3C-B847-6249-B725-22F4F61BA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466846"/>
          </a:xfrm>
        </p:spPr>
        <p:txBody>
          <a:bodyPr tIns="0" anchor="t">
            <a:normAutofit/>
          </a:bodyPr>
          <a:lstStyle>
            <a:lvl1pPr algn="ctr">
              <a:defRPr sz="3200" b="1" i="0" cap="all" spc="300" baseline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40AB0E-AB43-6B4C-8CA6-AC6363D7F026}"/>
              </a:ext>
            </a:extLst>
          </p:cNvPr>
          <p:cNvSpPr/>
          <p:nvPr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D2E32F43-0055-1344-B70F-4516D79F7E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456428"/>
            <a:ext cx="5029200" cy="340971"/>
          </a:xfrm>
        </p:spPr>
        <p:txBody>
          <a:bodyPr t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Left Side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9E5354-95F2-9D45-BE52-498E7A8E3BEB}"/>
              </a:ext>
            </a:extLst>
          </p:cNvPr>
          <p:cNvSpPr/>
          <p:nvPr/>
        </p:nvSpPr>
        <p:spPr>
          <a:xfrm>
            <a:off x="6248403" y="1336934"/>
            <a:ext cx="5029199" cy="465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xmlns="" id="{CF39536E-F19C-BE41-A95A-8BF21D3C1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04" y="1459371"/>
            <a:ext cx="5029200" cy="340971"/>
          </a:xfrm>
        </p:spPr>
        <p:txBody>
          <a:bodyPr tIns="0" bIns="0">
            <a:normAutofit/>
          </a:bodyPr>
          <a:lstStyle>
            <a:lvl1pPr marL="0" indent="0">
              <a:buNone/>
              <a:defRPr sz="1600" b="0" i="0" cap="all" spc="30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Sub title Right Side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4C43AA0-03FD-40DE-B0E6-A0D211751189}"/>
              </a:ext>
            </a:extLst>
          </p:cNvPr>
          <p:cNvSpPr/>
          <p:nvPr userDrawn="1"/>
        </p:nvSpPr>
        <p:spPr>
          <a:xfrm>
            <a:off x="914398" y="1790724"/>
            <a:ext cx="5029199" cy="4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BA794FA-AB65-483C-BE72-3E7FB42DF072}"/>
              </a:ext>
            </a:extLst>
          </p:cNvPr>
          <p:cNvSpPr/>
          <p:nvPr userDrawn="1"/>
        </p:nvSpPr>
        <p:spPr>
          <a:xfrm>
            <a:off x="6248402" y="1793667"/>
            <a:ext cx="5029199" cy="4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E9F6B0-F693-4955-B5A8-EDA4B337D765}"/>
              </a:ext>
            </a:extLst>
          </p:cNvPr>
          <p:cNvSpPr/>
          <p:nvPr userDrawn="1"/>
        </p:nvSpPr>
        <p:spPr>
          <a:xfrm>
            <a:off x="914399" y="1333991"/>
            <a:ext cx="5029199" cy="465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ADA2A66-0123-4F36-8651-09AE6893E829}"/>
              </a:ext>
            </a:extLst>
          </p:cNvPr>
          <p:cNvSpPr/>
          <p:nvPr userDrawn="1"/>
        </p:nvSpPr>
        <p:spPr>
          <a:xfrm>
            <a:off x="8704162" y="6477565"/>
            <a:ext cx="2573438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© 2019 Bio-Techne</a:t>
            </a:r>
            <a:r>
              <a:rPr lang="en-US" sz="800" baseline="30000">
                <a:solidFill>
                  <a:schemeClr val="bg1"/>
                </a:solidFill>
                <a:latin typeface="Avenir Book" panose="02000503020000020003" pitchFamily="2" charset="0"/>
              </a:rPr>
              <a:t>®</a:t>
            </a:r>
            <a:r>
              <a:rPr lang="en-US" sz="800">
                <a:solidFill>
                  <a:schemeClr val="bg1"/>
                </a:solidFill>
                <a:latin typeface="Avenir Book" panose="02000503020000020003" pitchFamily="2" charset="0"/>
              </a:rPr>
              <a:t>. All rights reserved.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E972E1-3F3A-4DFE-9412-E23FCE7014F2}"/>
              </a:ext>
            </a:extLst>
          </p:cNvPr>
          <p:cNvSpPr/>
          <p:nvPr userDrawn="1"/>
        </p:nvSpPr>
        <p:spPr>
          <a:xfrm>
            <a:off x="6248403" y="1336934"/>
            <a:ext cx="5029199" cy="4659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54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">
          <p15:clr>
            <a:srgbClr val="FBAE40"/>
          </p15:clr>
        </p15:guide>
        <p15:guide id="4" pos="7104">
          <p15:clr>
            <a:srgbClr val="FBAE40"/>
          </p15:clr>
        </p15:guide>
        <p15:guide id="5" orient="horz" pos="384">
          <p15:clr>
            <a:srgbClr val="FBAE40"/>
          </p15:clr>
        </p15:guide>
        <p15:guide id="6" orient="horz" pos="1032">
          <p15:clr>
            <a:srgbClr val="FBAE40"/>
          </p15:clr>
        </p15:guide>
        <p15:guide id="7" orient="horz" pos="1320">
          <p15:clr>
            <a:srgbClr val="FBAE40"/>
          </p15:clr>
        </p15:guide>
        <p15:guide id="8" pos="3744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39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14491B-5F25-4A4F-8D81-B0BFBD0B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F66719-2C39-FD45-BBCA-81F271F88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8AC232-6359-2E46-B8BC-5B079D153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2107B-4CC8-F44F-8CCC-60AC320C81EA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4CEC70-CDF0-F14D-9AA2-1A84DB773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D1EE50-5852-AB41-AE9F-0C3E2D5F3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2F1E-F114-1E42-A488-0C3B52171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649" r:id="rId24"/>
    <p:sldLayoutId id="2147483681" r:id="rId25"/>
    <p:sldLayoutId id="2147483650" r:id="rId26"/>
    <p:sldLayoutId id="2147483684" r:id="rId27"/>
    <p:sldLayoutId id="2147483651" r:id="rId28"/>
    <p:sldLayoutId id="2147483685" r:id="rId29"/>
    <p:sldLayoutId id="2147483667" r:id="rId30"/>
    <p:sldLayoutId id="2147483686" r:id="rId31"/>
    <p:sldLayoutId id="2147483668" r:id="rId32"/>
    <p:sldLayoutId id="2147483669" r:id="rId33"/>
    <p:sldLayoutId id="2147483670" r:id="rId34"/>
    <p:sldLayoutId id="2147483677" r:id="rId35"/>
    <p:sldLayoutId id="2147483675" r:id="rId36"/>
    <p:sldLayoutId id="2147483678" r:id="rId37"/>
    <p:sldLayoutId id="2147483679" r:id="rId38"/>
    <p:sldLayoutId id="2147483680" r:id="rId39"/>
    <p:sldLayoutId id="2147483673" r:id="rId40"/>
    <p:sldLayoutId id="2147483672" r:id="rId41"/>
    <p:sldLayoutId id="2147483682" r:id="rId42"/>
    <p:sldLayoutId id="2147483687" r:id="rId43"/>
    <p:sldLayoutId id="2147483683" r:id="rId44"/>
    <p:sldLayoutId id="2147483674" r:id="rId45"/>
    <p:sldLayoutId id="2147483688" r:id="rId46"/>
    <p:sldLayoutId id="2147483739" r:id="rId47"/>
    <p:sldLayoutId id="2147483740" r:id="rId48"/>
    <p:sldLayoutId id="2147483741" r:id="rId49"/>
    <p:sldLayoutId id="2147483742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udd.moul@duke.edu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Judd.moul@duke.edu" TargetMode="Externa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397FE2-2372-4812-A714-BC11CAC9D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21" y="1597572"/>
            <a:ext cx="11768162" cy="2513817"/>
          </a:xfrm>
        </p:spPr>
        <p:txBody>
          <a:bodyPr/>
          <a:lstStyle/>
          <a:p>
            <a:r>
              <a:rPr lang="en-US" sz="3600" dirty="0"/>
              <a:t>NASPCC Webinar Series Presents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b="1" dirty="0" smtClean="0"/>
              <a:t>Exosome </a:t>
            </a:r>
            <a:r>
              <a:rPr lang="en-US" sz="3600" b="1" dirty="0"/>
              <a:t>Testing and Liquid Biopsies – Risk Assessment for High-Grade Prostate Cancer: Home or Office </a:t>
            </a:r>
            <a:r>
              <a:rPr lang="en-US" sz="3600" b="1" dirty="0" smtClean="0"/>
              <a:t>Testing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9F745A-FFBF-4F7C-B5C2-2A01D07AA8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Moul, MD, </a:t>
            </a:r>
            <a:r>
              <a:rPr lang="en-US" dirty="0" smtClean="0"/>
              <a:t>FACS</a:t>
            </a:r>
          </a:p>
          <a:p>
            <a:r>
              <a:rPr lang="en-US" dirty="0" smtClean="0"/>
              <a:t>Duke Cancer Institute</a:t>
            </a:r>
          </a:p>
          <a:p>
            <a:r>
              <a:rPr lang="en-US" dirty="0" smtClean="0"/>
              <a:t>Duke University</a:t>
            </a:r>
          </a:p>
          <a:p>
            <a:r>
              <a:rPr lang="en-US" dirty="0" smtClean="0"/>
              <a:t>Durham, NC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1" y="310342"/>
            <a:ext cx="11853949" cy="466846"/>
          </a:xfrm>
        </p:spPr>
        <p:txBody>
          <a:bodyPr>
            <a:noAutofit/>
          </a:bodyPr>
          <a:lstStyle/>
          <a:p>
            <a:r>
              <a:rPr lang="en-US" sz="2900" dirty="0" smtClean="0"/>
              <a:t>Issues with prostate biopsy</a:t>
            </a:r>
            <a:r>
              <a:rPr lang="en-US" sz="2900" dirty="0"/>
              <a:t/>
            </a:r>
            <a:br>
              <a:rPr lang="en-US" sz="2900" dirty="0"/>
            </a:br>
            <a:endParaRPr lang="en-US" sz="2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AF20B1-8D3E-7149-AC13-F1B68C10374F}"/>
              </a:ext>
            </a:extLst>
          </p:cNvPr>
          <p:cNvSpPr txBox="1"/>
          <p:nvPr/>
        </p:nvSpPr>
        <p:spPr>
          <a:xfrm>
            <a:off x="0" y="1087395"/>
            <a:ext cx="12192000" cy="466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Many 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prostate 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biopsies 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are benign or low-grade (GG1) </a:t>
            </a:r>
            <a:r>
              <a:rPr lang="en-US" sz="32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and perhaps “Unnecessary”</a:t>
            </a:r>
            <a:endParaRPr lang="en-US" sz="32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Biopsy complications</a:t>
            </a:r>
            <a:r>
              <a:rPr lang="en-US" sz="3200" baseline="30000" dirty="0">
                <a:solidFill>
                  <a:schemeClr val="bg1"/>
                </a:solidFill>
                <a:latin typeface="Avenir Next" panose="020B0503020202020204" pitchFamily="34" charset="0"/>
              </a:rPr>
              <a:t>* 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: pain (8%) and fever (6%), troublesome hematospermia (27%), hospitalization (2%), prostatitis (2%), </a:t>
            </a:r>
            <a:r>
              <a:rPr lang="en-US" sz="3200" u="sng" dirty="0">
                <a:solidFill>
                  <a:schemeClr val="bg1"/>
                </a:solidFill>
                <a:latin typeface="Avenir Next" panose="020B0503020202020204" pitchFamily="34" charset="0"/>
              </a:rPr>
              <a:t>rising</a:t>
            </a: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 post-antibiotic prophylaxis infection rates (1.5-4.2%)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1 in 20 men regret having a biopsy</a:t>
            </a:r>
            <a:endParaRPr lang="en-US" sz="3200" baseline="30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457200" indent="-457200"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venir Next" panose="020B0503020202020204" pitchFamily="34" charset="0"/>
              </a:rPr>
              <a:t>89% of patients had a side effect and 14% were worse than expected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venir Next" panose="020B0503020202020204" pitchFamily="34" charset="0"/>
              </a:rPr>
              <a:t>Poor compliance with physician </a:t>
            </a:r>
            <a:r>
              <a:rPr lang="en-US" sz="3200" b="1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recommendations for a biopsy/no show for biopsy </a:t>
            </a:r>
            <a:endParaRPr lang="en-US" sz="32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EED840-63D6-5045-8A9F-47169A830BA8}"/>
              </a:ext>
            </a:extLst>
          </p:cNvPr>
          <p:cNvSpPr txBox="1"/>
          <p:nvPr/>
        </p:nvSpPr>
        <p:spPr>
          <a:xfrm>
            <a:off x="382493" y="5783070"/>
            <a:ext cx="4073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>
                <a:solidFill>
                  <a:schemeClr val="bg1"/>
                </a:solidFill>
              </a:rPr>
              <a:t>* </a:t>
            </a:r>
            <a:r>
              <a:rPr lang="en-US" sz="1000" dirty="0">
                <a:solidFill>
                  <a:schemeClr val="bg1"/>
                </a:solidFill>
                <a:latin typeface="Avenir Next" panose="020B0503020202020204" pitchFamily="34" charset="0"/>
              </a:rPr>
              <a:t>McKiernan J et al. JAMA Oncol. 2016 Jul 1;2(7):882-9</a:t>
            </a:r>
          </a:p>
          <a:p>
            <a:r>
              <a:rPr lang="en-US" sz="1000" baseline="30000" dirty="0">
                <a:solidFill>
                  <a:schemeClr val="bg1"/>
                </a:solidFill>
              </a:rPr>
              <a:t>* </a:t>
            </a:r>
            <a:r>
              <a:rPr lang="en-US" sz="1000" dirty="0">
                <a:solidFill>
                  <a:schemeClr val="bg1"/>
                </a:solidFill>
              </a:rPr>
              <a:t>Evans et al., Open Forum Infect Dis. 2017; </a:t>
            </a:r>
            <a:r>
              <a:rPr lang="en-US" sz="1000" dirty="0" err="1">
                <a:solidFill>
                  <a:schemeClr val="bg1"/>
                </a:solidFill>
              </a:rPr>
              <a:t>doi</a:t>
            </a:r>
            <a:r>
              <a:rPr lang="en-US" sz="1000" dirty="0">
                <a:solidFill>
                  <a:schemeClr val="bg1"/>
                </a:solidFill>
              </a:rPr>
              <a:t>: 10.1093/</a:t>
            </a:r>
            <a:r>
              <a:rPr lang="en-US" sz="1000" dirty="0" err="1">
                <a:solidFill>
                  <a:schemeClr val="bg1"/>
                </a:solidFill>
              </a:rPr>
              <a:t>ofid</a:t>
            </a:r>
            <a:r>
              <a:rPr lang="en-US" sz="1000" dirty="0">
                <a:solidFill>
                  <a:schemeClr val="bg1"/>
                </a:solidFill>
              </a:rPr>
              <a:t>/ofw265</a:t>
            </a:r>
          </a:p>
          <a:p>
            <a:r>
              <a:rPr lang="en-US" sz="1000" baseline="30000" dirty="0">
                <a:solidFill>
                  <a:schemeClr val="bg1"/>
                </a:solidFill>
              </a:rPr>
              <a:t>* </a:t>
            </a:r>
            <a:r>
              <a:rPr lang="en-US" sz="1000" dirty="0">
                <a:solidFill>
                  <a:schemeClr val="bg1"/>
                </a:solidFill>
              </a:rPr>
              <a:t>Womble PR et al. J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2014; </a:t>
            </a:r>
            <a:r>
              <a:rPr lang="en-US" sz="1000" dirty="0" err="1">
                <a:solidFill>
                  <a:schemeClr val="bg1"/>
                </a:solidFill>
              </a:rPr>
              <a:t>doi.org</a:t>
            </a:r>
            <a:r>
              <a:rPr lang="en-US" sz="1000" dirty="0">
                <a:solidFill>
                  <a:schemeClr val="bg1"/>
                </a:solidFill>
              </a:rPr>
              <a:t>/10.1016/j.juro.2013.12.026</a:t>
            </a:r>
          </a:p>
          <a:p>
            <a:r>
              <a:rPr lang="en-US" sz="1000" baseline="30000" dirty="0">
                <a:solidFill>
                  <a:schemeClr val="bg1"/>
                </a:solidFill>
              </a:rPr>
              <a:t>*</a:t>
            </a:r>
            <a:r>
              <a:rPr lang="en-US" sz="1000" dirty="0">
                <a:solidFill>
                  <a:schemeClr val="bg1"/>
                </a:solidFill>
              </a:rPr>
              <a:t>Crompton S. </a:t>
            </a:r>
            <a:r>
              <a:rPr lang="en-US" sz="1000" dirty="0" err="1">
                <a:solidFill>
                  <a:schemeClr val="bg1"/>
                </a:solidFill>
              </a:rPr>
              <a:t>Cancerworld</a:t>
            </a:r>
            <a:r>
              <a:rPr lang="en-US" sz="1000" dirty="0">
                <a:solidFill>
                  <a:schemeClr val="bg1"/>
                </a:solidFill>
              </a:rPr>
              <a:t> Spring 2019:18-24</a:t>
            </a:r>
          </a:p>
          <a:p>
            <a:r>
              <a:rPr lang="en-US" sz="1000" baseline="30000" dirty="0">
                <a:solidFill>
                  <a:schemeClr val="bg1"/>
                </a:solidFill>
              </a:rPr>
              <a:t>&amp;</a:t>
            </a:r>
            <a:r>
              <a:rPr lang="en-US" sz="1000" dirty="0">
                <a:solidFill>
                  <a:schemeClr val="bg1"/>
                </a:solidFill>
              </a:rPr>
              <a:t>Coyle et al. BMC </a:t>
            </a:r>
            <a:r>
              <a:rPr lang="en-US" sz="1000" dirty="0" err="1">
                <a:solidFill>
                  <a:schemeClr val="bg1"/>
                </a:solidFill>
              </a:rPr>
              <a:t>Urol</a:t>
            </a:r>
            <a:r>
              <a:rPr lang="en-US" sz="1000" dirty="0">
                <a:solidFill>
                  <a:schemeClr val="bg1"/>
                </a:solidFill>
              </a:rPr>
              <a:t> 2017;17:11</a:t>
            </a:r>
          </a:p>
        </p:txBody>
      </p:sp>
    </p:spTree>
    <p:extLst>
      <p:ext uri="{BB962C8B-B14F-4D97-AF65-F5344CB8AC3E}">
        <p14:creationId xmlns:p14="http://schemas.microsoft.com/office/powerpoint/2010/main" val="590428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F7CBA86E-53C7-4E10-8565-C4909BB18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055" y="142754"/>
            <a:ext cx="12310110" cy="4668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Book" panose="02000503020000020003"/>
              </a:rPr>
              <a:t>Exosomes are released by normal and cancerous cells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0DACCC-D028-A546-9A1A-0094A046D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6" y="1182497"/>
            <a:ext cx="6192834" cy="3483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6F90D7-EE2B-7E44-A545-D4746F627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7"/>
          <a:stretch/>
        </p:blipFill>
        <p:spPr>
          <a:xfrm>
            <a:off x="6527441" y="1205357"/>
            <a:ext cx="5381153" cy="348346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BCD7A2B-5D45-054C-81D6-E15315FE4AD3}"/>
              </a:ext>
            </a:extLst>
          </p:cNvPr>
          <p:cNvCxnSpPr>
            <a:cxnSpLocks/>
          </p:cNvCxnSpPr>
          <p:nvPr/>
        </p:nvCxnSpPr>
        <p:spPr>
          <a:xfrm flipV="1">
            <a:off x="4533461" y="1182497"/>
            <a:ext cx="1993980" cy="1134632"/>
          </a:xfrm>
          <a:prstGeom prst="line">
            <a:avLst/>
          </a:prstGeom>
          <a:noFill/>
          <a:ln w="31750" cap="flat" cmpd="sng" algn="ctr">
            <a:solidFill>
              <a:srgbClr val="FFFF00"/>
            </a:solidFill>
            <a:prstDash val="sysDash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47AB621-AD80-CA41-AC66-0B12B765902E}"/>
              </a:ext>
            </a:extLst>
          </p:cNvPr>
          <p:cNvCxnSpPr>
            <a:cxnSpLocks/>
          </p:cNvCxnSpPr>
          <p:nvPr/>
        </p:nvCxnSpPr>
        <p:spPr>
          <a:xfrm>
            <a:off x="4533461" y="2317128"/>
            <a:ext cx="1993980" cy="2348838"/>
          </a:xfrm>
          <a:prstGeom prst="line">
            <a:avLst/>
          </a:prstGeom>
          <a:noFill/>
          <a:ln w="31750" cap="flat" cmpd="sng" algn="ctr">
            <a:solidFill>
              <a:srgbClr val="FFFF00"/>
            </a:solidFill>
            <a:prstDash val="sysDash"/>
            <a:miter lim="800000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00E50D4-647D-2C41-9B70-3EA2908CB618}"/>
              </a:ext>
            </a:extLst>
          </p:cNvPr>
          <p:cNvSpPr txBox="1"/>
          <p:nvPr/>
        </p:nvSpPr>
        <p:spPr>
          <a:xfrm>
            <a:off x="411269" y="4837035"/>
            <a:ext cx="102383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Exosomes are released by all living cells into biofluids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venir Next" panose="020B0503020202020204" pitchFamily="34" charset="0"/>
              </a:rPr>
              <a:t>Contain RNA, DNA, protein: excellent for diagnostic needs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  <a:latin typeface="Avenir Next" panose="020B0503020202020204" pitchFamily="34" charset="0"/>
              </a:rPr>
              <a:t>Measures “real time” patient biology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Play a role in health and disease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Can deliver molecules not normally secreted from cells</a:t>
            </a:r>
          </a:p>
        </p:txBody>
      </p:sp>
    </p:spTree>
    <p:extLst>
      <p:ext uri="{BB962C8B-B14F-4D97-AF65-F5344CB8AC3E}">
        <p14:creationId xmlns:p14="http://schemas.microsoft.com/office/powerpoint/2010/main" val="380313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22" y="351905"/>
            <a:ext cx="10363200" cy="466846"/>
          </a:xfrm>
        </p:spPr>
        <p:txBody>
          <a:bodyPr>
            <a:noAutofit/>
          </a:bodyPr>
          <a:lstStyle/>
          <a:p>
            <a:pPr>
              <a:tabLst>
                <a:tab pos="8458200" algn="l"/>
              </a:tabLst>
            </a:pPr>
            <a:r>
              <a:rPr lang="en-US" sz="2900" dirty="0"/>
              <a:t>The </a:t>
            </a:r>
            <a:r>
              <a:rPr lang="en-US" sz="2900" dirty="0" err="1"/>
              <a:t>Exodx</a:t>
            </a:r>
            <a:r>
              <a:rPr lang="en-US" sz="2900" dirty="0"/>
              <a:t> prostate test (epi)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E41BC2-02BD-D542-B6E5-1D9EAC6FF4BD}"/>
              </a:ext>
            </a:extLst>
          </p:cNvPr>
          <p:cNvSpPr txBox="1">
            <a:spLocks/>
          </p:cNvSpPr>
          <p:nvPr/>
        </p:nvSpPr>
        <p:spPr>
          <a:xfrm>
            <a:off x="0" y="795371"/>
            <a:ext cx="12128268" cy="32221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90513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ExoDx Prostate is a non-DRE, urine-based liquid biopsy test analyzing three RNA biomarkers  (PCA3, ERG, SPDEF) biomarkers linked to high-grade prostate cancer (</a:t>
            </a:r>
            <a:r>
              <a:rPr lang="en-US" sz="2400" u="sng" dirty="0">
                <a:solidFill>
                  <a:schemeClr val="bg1"/>
                </a:solidFill>
              </a:rPr>
              <a:t>&gt;</a:t>
            </a:r>
            <a:r>
              <a:rPr lang="en-US" sz="2400" dirty="0">
                <a:solidFill>
                  <a:schemeClr val="bg1"/>
                </a:solidFill>
              </a:rPr>
              <a:t>GG2) in men 50 and older with PSA of 2-10 ng/mL being considered for prostate tissue biopsy</a:t>
            </a:r>
          </a:p>
          <a:p>
            <a:pPr marL="747713" lvl="1" indent="-290513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ExoDx assessment does </a:t>
            </a:r>
            <a:r>
              <a:rPr lang="en-US" sz="2000" u="sng" dirty="0">
                <a:solidFill>
                  <a:schemeClr val="bg1"/>
                </a:solidFill>
              </a:rPr>
              <a:t>not</a:t>
            </a:r>
            <a:r>
              <a:rPr lang="en-US" sz="2000" dirty="0">
                <a:solidFill>
                  <a:schemeClr val="bg1"/>
                </a:solidFill>
              </a:rPr>
              <a:t> require clinical features to provide a result</a:t>
            </a:r>
          </a:p>
          <a:p>
            <a:pPr marL="747713" lvl="1" indent="-290513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Validated as more accurate than clinical assessment tools</a:t>
            </a:r>
          </a:p>
          <a:p>
            <a:pPr marL="747713" lvl="1" indent="-290513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Sensitivity of 92% and NPV of 91.3%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Left Arrow 29">
            <a:extLst>
              <a:ext uri="{FF2B5EF4-FFF2-40B4-BE49-F238E27FC236}">
                <a16:creationId xmlns:a16="http://schemas.microsoft.com/office/drawing/2014/main" xmlns="" id="{9965F63B-6171-CD43-8A5F-4D34D5E7592A}"/>
              </a:ext>
            </a:extLst>
          </p:cNvPr>
          <p:cNvSpPr/>
          <p:nvPr/>
        </p:nvSpPr>
        <p:spPr>
          <a:xfrm>
            <a:off x="1204910" y="4914485"/>
            <a:ext cx="4442125" cy="1699086"/>
          </a:xfrm>
          <a:prstGeom prst="leftArrow">
            <a:avLst>
              <a:gd name="adj1" fmla="val 68388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EPI </a:t>
            </a:r>
            <a:r>
              <a:rPr lang="en-US" sz="1600" i="1" u="sng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Below</a:t>
            </a: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Cut-point: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DECREASED likelihood of high-grade prostate cancer  (Gleason score &lt; 7)</a:t>
            </a:r>
          </a:p>
        </p:txBody>
      </p:sp>
      <p:sp>
        <p:nvSpPr>
          <p:cNvPr id="5" name="Right Arrow 28">
            <a:extLst>
              <a:ext uri="{FF2B5EF4-FFF2-40B4-BE49-F238E27FC236}">
                <a16:creationId xmlns:a16="http://schemas.microsoft.com/office/drawing/2014/main" xmlns="" id="{A2E173D4-B5F0-A346-ADE4-FAD65B7A4F15}"/>
              </a:ext>
            </a:extLst>
          </p:cNvPr>
          <p:cNvSpPr/>
          <p:nvPr/>
        </p:nvSpPr>
        <p:spPr>
          <a:xfrm>
            <a:off x="5450204" y="4910285"/>
            <a:ext cx="5825771" cy="1706740"/>
          </a:xfrm>
          <a:prstGeom prst="rightArrow">
            <a:avLst>
              <a:gd name="adj1" fmla="val 68305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EPI </a:t>
            </a:r>
            <a:r>
              <a:rPr lang="en-US" sz="1600" i="1" u="sng" dirty="0">
                <a:solidFill>
                  <a:schemeClr val="tx1"/>
                </a:solidFill>
                <a:latin typeface="Avenir Next" panose="020B0503020202020204" pitchFamily="34" charset="0"/>
              </a:rPr>
              <a:t>Above </a:t>
            </a: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Cut-point:</a:t>
            </a:r>
          </a:p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INCREASED likelihood of high-grade </a:t>
            </a:r>
          </a:p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prostate cancer  (Gleason score ≥ 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A768088-968A-9342-B25D-6443722491DE}"/>
              </a:ext>
            </a:extLst>
          </p:cNvPr>
          <p:cNvSpPr/>
          <p:nvPr/>
        </p:nvSpPr>
        <p:spPr>
          <a:xfrm>
            <a:off x="1359604" y="6340956"/>
            <a:ext cx="4848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Possible Next Steps: Continued Monitoring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C71EC2-3BA2-A347-8BEB-C3F6465998ED}"/>
              </a:ext>
            </a:extLst>
          </p:cNvPr>
          <p:cNvSpPr/>
          <p:nvPr/>
        </p:nvSpPr>
        <p:spPr>
          <a:xfrm>
            <a:off x="5246139" y="6332403"/>
            <a:ext cx="4906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Possible Next Steps: Biopsy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7161766-32C1-8E47-9742-686FD5DFE6E9}"/>
              </a:ext>
            </a:extLst>
          </p:cNvPr>
          <p:cNvCxnSpPr/>
          <p:nvPr/>
        </p:nvCxnSpPr>
        <p:spPr>
          <a:xfrm>
            <a:off x="5450204" y="5186393"/>
            <a:ext cx="0" cy="11460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3C28E1-07AB-1F41-8BA6-BC8D96785B6D}"/>
              </a:ext>
            </a:extLst>
          </p:cNvPr>
          <p:cNvSpPr txBox="1"/>
          <p:nvPr/>
        </p:nvSpPr>
        <p:spPr>
          <a:xfrm>
            <a:off x="5008243" y="4736325"/>
            <a:ext cx="120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15.6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C67E28-068E-44CD-A9F4-098405F4F456}"/>
              </a:ext>
            </a:extLst>
          </p:cNvPr>
          <p:cNvSpPr txBox="1"/>
          <p:nvPr/>
        </p:nvSpPr>
        <p:spPr>
          <a:xfrm>
            <a:off x="823408" y="4706717"/>
            <a:ext cx="120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1.0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454C4F-16B7-42FD-9859-B5752E1C15C6}"/>
              </a:ext>
            </a:extLst>
          </p:cNvPr>
          <p:cNvSpPr txBox="1"/>
          <p:nvPr/>
        </p:nvSpPr>
        <p:spPr>
          <a:xfrm>
            <a:off x="10622602" y="4671174"/>
            <a:ext cx="120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100</a:t>
            </a: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xmlns="" id="{7F31F11E-616B-2342-87D2-54AA23DE10D9}"/>
              </a:ext>
            </a:extLst>
          </p:cNvPr>
          <p:cNvSpPr/>
          <p:nvPr/>
        </p:nvSpPr>
        <p:spPr>
          <a:xfrm>
            <a:off x="1867707" y="4163447"/>
            <a:ext cx="8754895" cy="719847"/>
          </a:xfrm>
          <a:prstGeom prst="stripedRightArrow">
            <a:avLst/>
          </a:prstGeom>
          <a:gradFill flip="none" rotWithShape="1">
            <a:gsLst>
              <a:gs pos="76000">
                <a:srgbClr val="C00000"/>
              </a:gs>
              <a:gs pos="0">
                <a:srgbClr val="00B0F0"/>
              </a:gs>
              <a:gs pos="44000">
                <a:srgbClr val="074F7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Risk of GG2 or Higher</a:t>
            </a:r>
          </a:p>
        </p:txBody>
      </p:sp>
    </p:spTree>
    <p:extLst>
      <p:ext uri="{BB962C8B-B14F-4D97-AF65-F5344CB8AC3E}">
        <p14:creationId xmlns:p14="http://schemas.microsoft.com/office/powerpoint/2010/main" val="469242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879"/>
            <a:ext cx="11942962" cy="466846"/>
          </a:xfrm>
        </p:spPr>
        <p:txBody>
          <a:bodyPr>
            <a:noAutofit/>
          </a:bodyPr>
          <a:lstStyle/>
          <a:p>
            <a:r>
              <a:rPr lang="en-US" sz="2900" dirty="0">
                <a:latin typeface="Avenir Next" panose="020B0503020202020204" pitchFamily="34" charset="0"/>
                <a:ea typeface="Roboto Medium" panose="02000000000000000000" pitchFamily="2" charset="0"/>
                <a:cs typeface="Roboto Medium" panose="02000000000000000000" pitchFamily="2" charset="0"/>
              </a:rPr>
              <a:t>ExosomeDx</a:t>
            </a:r>
            <a:r>
              <a:rPr lang="en-US" sz="2900" dirty="0"/>
              <a:t>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6B668E-A73D-5241-A09F-1D8F5DA9965C}"/>
              </a:ext>
            </a:extLst>
          </p:cNvPr>
          <p:cNvSpPr txBox="1">
            <a:spLocks/>
          </p:cNvSpPr>
          <p:nvPr/>
        </p:nvSpPr>
        <p:spPr>
          <a:xfrm>
            <a:off x="3820967" y="1073066"/>
            <a:ext cx="8432688" cy="53158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The ExoDx  Prostate test was validated to discriminate between high grade (≥ GS7) and low grade (GS6) cancer and benign disease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Clinical validation studies include </a:t>
            </a:r>
            <a:r>
              <a:rPr lang="en-US" u="sng" dirty="0">
                <a:solidFill>
                  <a:schemeClr val="bg1"/>
                </a:solidFill>
                <a:latin typeface="Avenir Next" panose="020B0503020202020204" pitchFamily="34" charset="0"/>
              </a:rPr>
              <a:t>two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 intended use patient populations* representing </a:t>
            </a:r>
            <a:r>
              <a:rPr lang="en-US" u="sng" dirty="0">
                <a:solidFill>
                  <a:schemeClr val="bg1"/>
                </a:solidFill>
                <a:latin typeface="Avenir Next" panose="020B0503020202020204" pitchFamily="34" charset="0"/>
              </a:rPr>
              <a:t>more than 1,000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 patients from over 24 urology clinics in the United States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Validation study results published in </a:t>
            </a:r>
            <a:r>
              <a:rPr lang="en-US" i="1" dirty="0">
                <a:solidFill>
                  <a:schemeClr val="bg1"/>
                </a:solidFill>
                <a:latin typeface="Avenir Next" panose="020B0503020202020204" pitchFamily="34" charset="0"/>
              </a:rPr>
              <a:t>JAMA Oncology 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in July 2016 and in </a:t>
            </a:r>
            <a:r>
              <a:rPr lang="en-US" i="1" dirty="0">
                <a:solidFill>
                  <a:schemeClr val="bg1"/>
                </a:solidFill>
                <a:latin typeface="Avenir Next" panose="020B0503020202020204" pitchFamily="34" charset="0"/>
              </a:rPr>
              <a:t>European Urology</a:t>
            </a: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 in August 2018; demonstrated 27% reduction in prostate biopsies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venir Next" panose="020B0503020202020204" pitchFamily="34" charset="0"/>
              </a:rPr>
              <a:t>The ExoDx Test was associated with improved identification of patients with higher grade PCA among men with elevated PSA levels (2-10ng/mL)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B11E0A-4191-CC42-BB8E-F2D54BB66A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117" y="3678558"/>
            <a:ext cx="3565938" cy="1782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C1EB19-EF8F-5F4F-9093-D09946CF0D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68" y="1216406"/>
            <a:ext cx="3539321" cy="2075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10C39F-2102-4B62-A946-7D717E0788D9}"/>
              </a:ext>
            </a:extLst>
          </p:cNvPr>
          <p:cNvSpPr txBox="1"/>
          <p:nvPr/>
        </p:nvSpPr>
        <p:spPr>
          <a:xfrm>
            <a:off x="298881" y="6377118"/>
            <a:ext cx="704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" panose="020B0503020202020204"/>
                <a:cs typeface="Arial" panose="020B0604020202020204" pitchFamily="34" charset="0"/>
              </a:rPr>
              <a:t>*Men age ≥50 years, PSA 2-10ng/mL, presenting for initial biopsy</a:t>
            </a:r>
          </a:p>
        </p:txBody>
      </p:sp>
    </p:spTree>
    <p:extLst>
      <p:ext uri="{BB962C8B-B14F-4D97-AF65-F5344CB8AC3E}">
        <p14:creationId xmlns:p14="http://schemas.microsoft.com/office/powerpoint/2010/main" val="249805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57" y="158032"/>
            <a:ext cx="12019343" cy="466846"/>
          </a:xfrm>
        </p:spPr>
        <p:txBody>
          <a:bodyPr>
            <a:noAutofit/>
          </a:bodyPr>
          <a:lstStyle/>
          <a:p>
            <a:r>
              <a:rPr lang="en-US" sz="2900" dirty="0"/>
              <a:t>ExoDx Accuracy: AUC for HGPCa (GS </a:t>
            </a:r>
            <a:r>
              <a:rPr lang="en-US" sz="2900" u="sng" dirty="0"/>
              <a:t>&gt;</a:t>
            </a:r>
            <a:r>
              <a:rPr lang="en-US" sz="2900" dirty="0"/>
              <a:t>7) Risk Assessment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3B45B15B-18B0-6A46-AADF-3D0D61E64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9596879"/>
              </p:ext>
            </p:extLst>
          </p:nvPr>
        </p:nvGraphicFramePr>
        <p:xfrm>
          <a:off x="439361" y="935357"/>
          <a:ext cx="11040655" cy="497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A3D66F2B-484C-6C43-A148-8E52E031E86B}"/>
              </a:ext>
            </a:extLst>
          </p:cNvPr>
          <p:cNvCxnSpPr>
            <a:cxnSpLocks/>
          </p:cNvCxnSpPr>
          <p:nvPr/>
        </p:nvCxnSpPr>
        <p:spPr>
          <a:xfrm>
            <a:off x="6171135" y="2808404"/>
            <a:ext cx="0" cy="96665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4F36D44-BBBA-5F4B-A1AB-414817E68A1A}"/>
              </a:ext>
            </a:extLst>
          </p:cNvPr>
          <p:cNvCxnSpPr>
            <a:cxnSpLocks/>
          </p:cNvCxnSpPr>
          <p:nvPr/>
        </p:nvCxnSpPr>
        <p:spPr>
          <a:xfrm>
            <a:off x="8343316" y="2808404"/>
            <a:ext cx="0" cy="146729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30B89EF-10BF-8F42-B544-A9B598B60AFF}"/>
              </a:ext>
            </a:extLst>
          </p:cNvPr>
          <p:cNvCxnSpPr>
            <a:cxnSpLocks/>
          </p:cNvCxnSpPr>
          <p:nvPr/>
        </p:nvCxnSpPr>
        <p:spPr>
          <a:xfrm>
            <a:off x="10331135" y="2818084"/>
            <a:ext cx="0" cy="191754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CC025E2-FD0D-434C-A56B-833F0646E8CE}"/>
              </a:ext>
            </a:extLst>
          </p:cNvPr>
          <p:cNvCxnSpPr>
            <a:cxnSpLocks/>
          </p:cNvCxnSpPr>
          <p:nvPr/>
        </p:nvCxnSpPr>
        <p:spPr>
          <a:xfrm>
            <a:off x="1386025" y="2702526"/>
            <a:ext cx="9858978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F602378-6A24-9441-8A2E-C70F300D67C5}"/>
              </a:ext>
            </a:extLst>
          </p:cNvPr>
          <p:cNvCxnSpPr>
            <a:cxnSpLocks/>
          </p:cNvCxnSpPr>
          <p:nvPr/>
        </p:nvCxnSpPr>
        <p:spPr>
          <a:xfrm>
            <a:off x="4060546" y="2808404"/>
            <a:ext cx="0" cy="93719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873F5BB6-620B-F143-8382-4CF661C50EDD}"/>
              </a:ext>
            </a:extLst>
          </p:cNvPr>
          <p:cNvSpPr txBox="1">
            <a:spLocks/>
          </p:cNvSpPr>
          <p:nvPr/>
        </p:nvSpPr>
        <p:spPr>
          <a:xfrm>
            <a:off x="395742" y="5655065"/>
            <a:ext cx="11708628" cy="11230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200" dirty="0">
                <a:solidFill>
                  <a:schemeClr val="bg1"/>
                </a:solidFill>
                <a:latin typeface="Avenir Next" panose="020B0503020202020204"/>
              </a:rPr>
              <a:t>ExoDx outperformed PSA and clinical risk calculators for high grade prostate cancer</a:t>
            </a:r>
          </a:p>
          <a:p>
            <a:pPr marL="342900" indent="-342900"/>
            <a:r>
              <a:rPr lang="en-US" sz="2400" dirty="0">
                <a:solidFill>
                  <a:schemeClr val="bg1"/>
                </a:solidFill>
              </a:rPr>
              <a:t>ExoDx is independent of clinical factors already considered in risk calculators and clinical evaluation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Avenir N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54592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16" y="154229"/>
            <a:ext cx="11958522" cy="4668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900" dirty="0" err="1">
                <a:latin typeface="Avenir Next" panose="020B0503020202020204" pitchFamily="34" charset="0"/>
              </a:rPr>
              <a:t>Exodx</a:t>
            </a:r>
            <a:r>
              <a:rPr lang="en-US" sz="2900" dirty="0">
                <a:latin typeface="Avenir Next" panose="020B0503020202020204" pitchFamily="34" charset="0"/>
              </a:rPr>
              <a:t> prostate </a:t>
            </a:r>
            <a:r>
              <a:rPr lang="en-US" sz="2900" u="sng" dirty="0">
                <a:latin typeface="Avenir Next" panose="020B0503020202020204" pitchFamily="34" charset="0"/>
              </a:rPr>
              <a:t>Correlates</a:t>
            </a:r>
            <a:r>
              <a:rPr lang="en-US" sz="2900" dirty="0">
                <a:latin typeface="Avenir Next" panose="020B0503020202020204" pitchFamily="34" charset="0"/>
              </a:rPr>
              <a:t> with Incidence of HGPCa</a:t>
            </a:r>
            <a:endParaRPr lang="en-IE" sz="2900" dirty="0">
              <a:latin typeface="Avenir Next" panose="020B0503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C6C7F1C-5E7A-BB42-BA27-C14D71A51F22}"/>
              </a:ext>
            </a:extLst>
          </p:cNvPr>
          <p:cNvSpPr txBox="1">
            <a:spLocks/>
          </p:cNvSpPr>
          <p:nvPr/>
        </p:nvSpPr>
        <p:spPr>
          <a:xfrm>
            <a:off x="221008" y="5921871"/>
            <a:ext cx="11970992" cy="9361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Pooled analysis with &gt;1000 patients in intended use population from </a:t>
            </a:r>
            <a:r>
              <a:rPr lang="en-US" sz="2400" i="1" dirty="0">
                <a:solidFill>
                  <a:schemeClr val="bg1"/>
                </a:solidFill>
                <a:latin typeface="Avenir Next" panose="020B0503020202020204" pitchFamily="34" charset="0"/>
              </a:rPr>
              <a:t>JAMA Oncology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, and </a:t>
            </a:r>
            <a:r>
              <a:rPr lang="en-US" sz="2400" i="1" dirty="0">
                <a:solidFill>
                  <a:schemeClr val="bg1"/>
                </a:solidFill>
                <a:latin typeface="Avenir Next" panose="020B0503020202020204" pitchFamily="34" charset="0"/>
              </a:rPr>
              <a:t>European Urology 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validation studies</a:t>
            </a:r>
            <a:endParaRPr lang="en-IE" sz="24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E9DD87-518B-480C-A76F-8C0F0763AF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182" y="1100805"/>
            <a:ext cx="7643192" cy="454820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80120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54" y="201930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Next" panose="020B0503020202020204" pitchFamily="34" charset="0"/>
              </a:rPr>
              <a:t>CareFirst BCBS </a:t>
            </a:r>
            <a:r>
              <a:rPr lang="en-US" dirty="0" smtClean="0">
                <a:latin typeface="Avenir Next" panose="020B0503020202020204" pitchFamily="34" charset="0"/>
              </a:rPr>
              <a:t>study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9DBE07-78FC-E941-8BB0-41683F1616EF}"/>
              </a:ext>
            </a:extLst>
          </p:cNvPr>
          <p:cNvSpPr txBox="1"/>
          <p:nvPr/>
        </p:nvSpPr>
        <p:spPr>
          <a:xfrm>
            <a:off x="369734" y="1498683"/>
            <a:ext cx="1136799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Study Goal: 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Assess ExoDx Prostate impact on </a:t>
            </a:r>
            <a:r>
              <a:rPr lang="en-US" sz="2800" u="sng" dirty="0">
                <a:solidFill>
                  <a:schemeClr val="bg1"/>
                </a:solidFill>
                <a:latin typeface="Avenir Next" panose="020B0503020202020204" pitchFamily="34" charset="0"/>
              </a:rPr>
              <a:t>shared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 physician/patient decision making for biopsy decisions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Study Design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: Multi-center clinical utility study  (NCT03235687) in partnership with CareFirst BlueCross/ BlueShield of Maryland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Inclusion Criteria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: men </a:t>
            </a:r>
            <a:r>
              <a:rPr lang="en-US" sz="2800" u="sng" dirty="0">
                <a:solidFill>
                  <a:schemeClr val="bg1"/>
                </a:solidFill>
                <a:latin typeface="Avenir Next" panose="020B0503020202020204" pitchFamily="34" charset="0"/>
              </a:rPr>
              <a:t>&gt;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50 with PSA 2-10ng/mL scheduled for initial prostate biopsy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FFFF00"/>
                </a:solidFill>
                <a:latin typeface="Avenir Next" panose="020B0503020202020204" pitchFamily="34" charset="0"/>
              </a:rPr>
              <a:t>Key Point: </a:t>
            </a:r>
            <a:r>
              <a:rPr lang="en-US" sz="2800" b="1" dirty="0">
                <a:solidFill>
                  <a:schemeClr val="bg1"/>
                </a:solidFill>
                <a:latin typeface="Avenir Next" panose="020B0503020202020204" pitchFamily="34" charset="0"/>
              </a:rPr>
              <a:t>First ever-prospective, randomized prostate cancer biomarker utility study with a blinded control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EB20FA-E659-254C-A49E-12734E0CF8C1}"/>
              </a:ext>
            </a:extLst>
          </p:cNvPr>
          <p:cNvSpPr txBox="1"/>
          <p:nvPr/>
        </p:nvSpPr>
        <p:spPr>
          <a:xfrm>
            <a:off x="648393" y="6242858"/>
            <a:ext cx="703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*Prostate Cancer and Prostatic Diseases (Nature publication)</a:t>
            </a:r>
          </a:p>
        </p:txBody>
      </p:sp>
    </p:spTree>
    <p:extLst>
      <p:ext uri="{BB962C8B-B14F-4D97-AF65-F5344CB8AC3E}">
        <p14:creationId xmlns:p14="http://schemas.microsoft.com/office/powerpoint/2010/main" val="325611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D85C23-B97E-B04D-896C-B52304BF0F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554" y="756518"/>
            <a:ext cx="6795765" cy="550876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006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/>
              <a:t>Study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BF1CB4-4BFD-BB43-9ED0-FDF61CF598C8}"/>
              </a:ext>
            </a:extLst>
          </p:cNvPr>
          <p:cNvSpPr txBox="1"/>
          <p:nvPr/>
        </p:nvSpPr>
        <p:spPr>
          <a:xfrm>
            <a:off x="56177" y="731301"/>
            <a:ext cx="50552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Patients were enrolled and urine collected based on standard clinical criteria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All subjects had an EPI test but were randomized into an EPI or control arm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Only the EPI arm received the results. </a:t>
            </a:r>
            <a:r>
              <a:rPr lang="en-US" sz="2000" u="sng" dirty="0">
                <a:solidFill>
                  <a:schemeClr val="bg1"/>
                </a:solidFill>
              </a:rPr>
              <a:t>No one</a:t>
            </a:r>
            <a:r>
              <a:rPr lang="en-US" sz="2000" dirty="0">
                <a:solidFill>
                  <a:schemeClr val="bg1"/>
                </a:solidFill>
              </a:rPr>
              <a:t> was notified in advance about results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EPI arm subjects: the urologist received the test results for review with the patient during the final evaluation prior to biopsy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Control arm subjects: the urologist received a notification of No EPI Result and continued biopsy discussion per standard of care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AA13BF-0396-EA44-895D-5D77448CC6EB}"/>
              </a:ext>
            </a:extLst>
          </p:cNvPr>
          <p:cNvSpPr txBox="1"/>
          <p:nvPr/>
        </p:nvSpPr>
        <p:spPr>
          <a:xfrm>
            <a:off x="7896143" y="75407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7ECD6C-BCCC-7047-BD24-D44FBC2D8DD7}"/>
              </a:ext>
            </a:extLst>
          </p:cNvPr>
          <p:cNvSpPr txBox="1"/>
          <p:nvPr/>
        </p:nvSpPr>
        <p:spPr>
          <a:xfrm>
            <a:off x="7896143" y="29008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DE4D88-F5DA-634D-B2D5-F3577659A782}"/>
              </a:ext>
            </a:extLst>
          </p:cNvPr>
          <p:cNvSpPr txBox="1"/>
          <p:nvPr/>
        </p:nvSpPr>
        <p:spPr>
          <a:xfrm>
            <a:off x="6820136" y="368769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6D7C89-39E9-5A4D-9709-E0F1A818EC28}"/>
              </a:ext>
            </a:extLst>
          </p:cNvPr>
          <p:cNvSpPr txBox="1"/>
          <p:nvPr/>
        </p:nvSpPr>
        <p:spPr>
          <a:xfrm>
            <a:off x="6820136" y="44943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45862B-A832-204A-86EA-61241EB294FB}"/>
              </a:ext>
            </a:extLst>
          </p:cNvPr>
          <p:cNvSpPr txBox="1"/>
          <p:nvPr/>
        </p:nvSpPr>
        <p:spPr>
          <a:xfrm>
            <a:off x="9775907" y="312272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7339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98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/>
              <a:t>Demographics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9B56FE-EFE0-DA4A-A131-8E21A6BF2A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193" y="460579"/>
            <a:ext cx="6981683" cy="5642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FD8A9E-98E9-4F4F-9912-282D3F1DEA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19" y="6086895"/>
            <a:ext cx="6980582" cy="6322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CBCB82-DDB4-8E40-87F6-9D591FF435AB}"/>
              </a:ext>
            </a:extLst>
          </p:cNvPr>
          <p:cNvSpPr/>
          <p:nvPr/>
        </p:nvSpPr>
        <p:spPr>
          <a:xfrm>
            <a:off x="5085117" y="1591977"/>
            <a:ext cx="3085277" cy="5986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006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/>
              <a:t>Decision tree and outcome for the EPI arm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0EDCE-4F65-BB40-9517-821D1F569A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5299" y="1206061"/>
            <a:ext cx="8394740" cy="4422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1927B-82C5-6A4F-B822-B845233B70FA}"/>
              </a:ext>
            </a:extLst>
          </p:cNvPr>
          <p:cNvSpPr txBox="1"/>
          <p:nvPr/>
        </p:nvSpPr>
        <p:spPr>
          <a:xfrm>
            <a:off x="97230" y="926553"/>
            <a:ext cx="363950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458 subjects received EPI test results</a:t>
            </a:r>
          </a:p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93 were low risk (&lt;15.6) and…</a:t>
            </a:r>
          </a:p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63% recommended to defer their biopsy (Bx) with a ….</a:t>
            </a:r>
          </a:p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92% compliance rate</a:t>
            </a:r>
          </a:p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The remaining 37% of EPI low risk subjects were recommended to have a  Bx</a:t>
            </a:r>
          </a:p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b="1" u="sng" dirty="0">
                <a:solidFill>
                  <a:schemeClr val="bg1"/>
                </a:solidFill>
              </a:rPr>
              <a:t>But, 44% ultimately decided to defer biopsy. </a:t>
            </a:r>
          </a:p>
          <a:p>
            <a:pPr marL="349250" indent="-3492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Overall, 69 subjects, representing 74% of all EPI low risk subjects ended up deferring biopsy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8F4D0F-3993-5C48-9D77-9002A63E997F}"/>
              </a:ext>
            </a:extLst>
          </p:cNvPr>
          <p:cNvSpPr txBox="1"/>
          <p:nvPr/>
        </p:nvSpPr>
        <p:spPr>
          <a:xfrm>
            <a:off x="7276697" y="111450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FBB642-2EDE-7A48-8B7E-71EB6D8184D3}"/>
              </a:ext>
            </a:extLst>
          </p:cNvPr>
          <p:cNvSpPr txBox="1"/>
          <p:nvPr/>
        </p:nvSpPr>
        <p:spPr>
          <a:xfrm>
            <a:off x="5389282" y="18823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D88C9E-DC1C-3848-A420-066E6C27CA80}"/>
              </a:ext>
            </a:extLst>
          </p:cNvPr>
          <p:cNvSpPr txBox="1"/>
          <p:nvPr/>
        </p:nvSpPr>
        <p:spPr>
          <a:xfrm>
            <a:off x="6368159" y="291399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FF77E6-AC10-E54A-B753-2A0F799EC6F6}"/>
              </a:ext>
            </a:extLst>
          </p:cNvPr>
          <p:cNvSpPr txBox="1"/>
          <p:nvPr/>
        </p:nvSpPr>
        <p:spPr>
          <a:xfrm>
            <a:off x="7021721" y="36906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D2ABD6-FCDF-5F44-8EEB-1E05A81D3FDF}"/>
              </a:ext>
            </a:extLst>
          </p:cNvPr>
          <p:cNvSpPr txBox="1"/>
          <p:nvPr/>
        </p:nvSpPr>
        <p:spPr>
          <a:xfrm>
            <a:off x="4747444" y="29022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024C2D-B8EF-8344-82D6-3417968035C5}"/>
              </a:ext>
            </a:extLst>
          </p:cNvPr>
          <p:cNvSpPr txBox="1"/>
          <p:nvPr/>
        </p:nvSpPr>
        <p:spPr>
          <a:xfrm>
            <a:off x="5110859" y="37580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5683CB4-4AF3-6346-9895-178159B59C11}"/>
              </a:ext>
            </a:extLst>
          </p:cNvPr>
          <p:cNvSpPr txBox="1"/>
          <p:nvPr/>
        </p:nvSpPr>
        <p:spPr>
          <a:xfrm>
            <a:off x="6098528" y="49479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EE49C79-B943-9047-BAC1-5E7297B731A3}"/>
              </a:ext>
            </a:extLst>
          </p:cNvPr>
          <p:cNvSpPr/>
          <p:nvPr/>
        </p:nvSpPr>
        <p:spPr>
          <a:xfrm>
            <a:off x="8223022" y="3512875"/>
            <a:ext cx="1065703" cy="10657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xmlns="" id="{8B011EEE-293A-4664-AE29-A034E104BF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92430"/>
            <a:ext cx="10363200" cy="466846"/>
          </a:xfrm>
        </p:spPr>
        <p:txBody>
          <a:bodyPr>
            <a:normAutofit fontScale="90000"/>
          </a:bodyPr>
          <a:lstStyle/>
          <a:p>
            <a:r>
              <a:rPr lang="en-US" altLang="en-US" sz="3200" dirty="0">
                <a:latin typeface="Avenir Next"/>
              </a:rPr>
              <a:t>Greetings from Duke Cancer Institute and the Duke Prostate Center-Durham, North Carolina</a:t>
            </a:r>
          </a:p>
        </p:txBody>
      </p:sp>
      <p:pic>
        <p:nvPicPr>
          <p:cNvPr id="11267" name="Picture 3" descr="Duke basketball ad">
            <a:extLst>
              <a:ext uri="{FF2B5EF4-FFF2-40B4-BE49-F238E27FC236}">
                <a16:creationId xmlns:a16="http://schemas.microsoft.com/office/drawing/2014/main" xmlns="" id="{02EB7369-DE5A-480A-8A1A-33487C25A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44958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hapel2">
            <a:extLst>
              <a:ext uri="{FF2B5EF4-FFF2-40B4-BE49-F238E27FC236}">
                <a16:creationId xmlns:a16="http://schemas.microsoft.com/office/drawing/2014/main" xmlns="" id="{425C4626-E1D7-47B6-8657-AB4A873C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464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252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006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/>
              <a:t>Biopsy decision as a function of EPI risk score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71927B-82C5-6A4F-B822-B845233B70FA}"/>
              </a:ext>
            </a:extLst>
          </p:cNvPr>
          <p:cNvSpPr txBox="1"/>
          <p:nvPr/>
        </p:nvSpPr>
        <p:spPr>
          <a:xfrm>
            <a:off x="58407" y="1143022"/>
            <a:ext cx="431491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Bx decision rate is plotted vs. the EPI score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Urologists used the 15.6 cut-off (</a:t>
            </a:r>
            <a:r>
              <a:rPr lang="en-US" dirty="0">
                <a:solidFill>
                  <a:srgbClr val="FFFF00"/>
                </a:solidFill>
              </a:rPr>
              <a:t>arrow</a:t>
            </a:r>
            <a:r>
              <a:rPr lang="en-US" dirty="0">
                <a:solidFill>
                  <a:schemeClr val="bg1"/>
                </a:solidFill>
              </a:rPr>
              <a:t>) as a rationale to support biopsy deferral </a:t>
            </a:r>
          </a:p>
          <a:p>
            <a:pPr marL="574675" lvl="1" indent="-11747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Only 26% of EPI low risk (&lt;15.6) subjects proceeded with a biopsy compared to 39% in the control arm (</a:t>
            </a:r>
            <a:r>
              <a:rPr lang="en-US" dirty="0">
                <a:solidFill>
                  <a:srgbClr val="00B050"/>
                </a:solidFill>
              </a:rPr>
              <a:t>green circle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Above the 15.6 cut-off, due to increased compliance, the # of biopsies increased (</a:t>
            </a:r>
            <a:r>
              <a:rPr lang="en-US" dirty="0">
                <a:solidFill>
                  <a:srgbClr val="FF0000"/>
                </a:solidFill>
              </a:rPr>
              <a:t>red circle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EPI &gt;30 indicates an increased risk of finding HGPCA relative to SOC factors in the control arm).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D06D2D-5A40-EE42-86BA-DA68D84CBA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092" y="917404"/>
            <a:ext cx="7679593" cy="565237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B4546A7E-4C44-8C44-BF33-6129830B2D32}"/>
              </a:ext>
            </a:extLst>
          </p:cNvPr>
          <p:cNvSpPr/>
          <p:nvPr/>
        </p:nvSpPr>
        <p:spPr>
          <a:xfrm>
            <a:off x="5048794" y="3735977"/>
            <a:ext cx="1776549" cy="167204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xmlns="" id="{B6C5C41B-BEBD-4744-8BCC-378DAFB5408D}"/>
              </a:ext>
            </a:extLst>
          </p:cNvPr>
          <p:cNvSpPr/>
          <p:nvPr/>
        </p:nvSpPr>
        <p:spPr>
          <a:xfrm>
            <a:off x="6170555" y="2605053"/>
            <a:ext cx="407862" cy="31576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781C11D-70DC-214F-8178-D2E9C20C0551}"/>
              </a:ext>
            </a:extLst>
          </p:cNvPr>
          <p:cNvSpPr/>
          <p:nvPr/>
        </p:nvSpPr>
        <p:spPr>
          <a:xfrm>
            <a:off x="6576084" y="2368230"/>
            <a:ext cx="5508469" cy="18370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35B656-BEF9-E14D-9DC0-533F1649D999}"/>
              </a:ext>
            </a:extLst>
          </p:cNvPr>
          <p:cNvSpPr txBox="1"/>
          <p:nvPr/>
        </p:nvSpPr>
        <p:spPr>
          <a:xfrm>
            <a:off x="5137744" y="3558924"/>
            <a:ext cx="149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Control Arm</a:t>
            </a:r>
          </a:p>
        </p:txBody>
      </p:sp>
    </p:spTree>
    <p:extLst>
      <p:ext uri="{BB962C8B-B14F-4D97-AF65-F5344CB8AC3E}">
        <p14:creationId xmlns:p14="http://schemas.microsoft.com/office/powerpoint/2010/main" val="39303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730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Next" panose="020B0503020202020204" pitchFamily="34" charset="0"/>
              </a:rPr>
              <a:t>CareFirst BCBS Results Part 1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6CDF18-8287-4749-9E64-500A682C31FE}"/>
              </a:ext>
            </a:extLst>
          </p:cNvPr>
          <p:cNvSpPr txBox="1"/>
          <p:nvPr/>
        </p:nvSpPr>
        <p:spPr>
          <a:xfrm>
            <a:off x="0" y="788276"/>
            <a:ext cx="12192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No other biomarker has published findings with a current, real-time control arm. 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This the first ever prospective, randomized prostate cancer biomarker utility study with a blinded control arm (NCT03235687). 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A key learning:</a:t>
            </a:r>
          </a:p>
          <a:p>
            <a:pPr marL="800100" lvl="1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There is a misperception about the reality of Bx reduction. </a:t>
            </a:r>
          </a:p>
          <a:p>
            <a:pPr marL="800100" lvl="1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Pure Bx reduction is </a:t>
            </a:r>
            <a:r>
              <a:rPr lang="en-US" sz="2400" u="sng" dirty="0">
                <a:solidFill>
                  <a:schemeClr val="bg1"/>
                </a:solidFill>
                <a:latin typeface="Avenir Next" panose="020B0503020202020204" pitchFamily="34" charset="0"/>
              </a:rPr>
              <a:t>not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 possible (if the biomarker is correlated to HGPCA) because the prevalence of HGPC is higher than the actual biopsy rate.</a:t>
            </a:r>
          </a:p>
          <a:p>
            <a:pPr marL="800100" lvl="1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Bx reduction below the Bx rate results in more HGPCA  </a:t>
            </a:r>
          </a:p>
          <a:p>
            <a:pPr marL="800100" lvl="1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But better care is the result: biopsies provided to the right patient at the right time</a:t>
            </a:r>
          </a:p>
        </p:txBody>
      </p:sp>
    </p:spTree>
    <p:extLst>
      <p:ext uri="{BB962C8B-B14F-4D97-AF65-F5344CB8AC3E}">
        <p14:creationId xmlns:p14="http://schemas.microsoft.com/office/powerpoint/2010/main" val="325827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47ADF183-540A-854E-ADBE-E163E7EC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730"/>
            <a:ext cx="12049246" cy="4668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Next" panose="020B0503020202020204" pitchFamily="34" charset="0"/>
              </a:rPr>
              <a:t>CareFirst BCBS Results Part 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6CDF18-8287-4749-9E64-500A682C31FE}"/>
              </a:ext>
            </a:extLst>
          </p:cNvPr>
          <p:cNvSpPr txBox="1"/>
          <p:nvPr/>
        </p:nvSpPr>
        <p:spPr>
          <a:xfrm>
            <a:off x="0" y="1371516"/>
            <a:ext cx="1207084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This study confirms that </a:t>
            </a:r>
            <a:r>
              <a:rPr lang="en-US" sz="2400" dirty="0" err="1">
                <a:solidFill>
                  <a:schemeClr val="bg1"/>
                </a:solidFill>
                <a:latin typeface="Avenir Next" panose="020B0503020202020204" pitchFamily="34" charset="0"/>
              </a:rPr>
              <a:t>ExoDx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 Prostate can select the </a:t>
            </a:r>
            <a:r>
              <a:rPr lang="en-US" sz="2400" i="1" u="sng" dirty="0">
                <a:solidFill>
                  <a:schemeClr val="bg1"/>
                </a:solidFill>
                <a:latin typeface="Avenir Next" panose="020B0503020202020204" pitchFamily="34" charset="0"/>
              </a:rPr>
              <a:t>right patients at the right time for biopsy resulting in:</a:t>
            </a:r>
            <a:endParaRPr lang="en-US" sz="24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Below the </a:t>
            </a:r>
            <a:r>
              <a:rPr lang="en-US" sz="2400" dirty="0" err="1">
                <a:solidFill>
                  <a:schemeClr val="bg1"/>
                </a:solidFill>
                <a:latin typeface="Avenir Next" panose="020B0503020202020204" pitchFamily="34" charset="0"/>
              </a:rPr>
              <a:t>ExoDx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 cut point there was a strong biopsy deferral and strong (92%) patient compliance: 23% of patients deferred their biopsy due to EPI</a:t>
            </a:r>
          </a:p>
          <a:p>
            <a:pPr marL="342900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Above the </a:t>
            </a:r>
            <a:r>
              <a:rPr lang="en-US" sz="2400" dirty="0" err="1">
                <a:solidFill>
                  <a:schemeClr val="bg1"/>
                </a:solidFill>
                <a:latin typeface="Avenir Next" panose="020B0503020202020204" pitchFamily="34" charset="0"/>
              </a:rPr>
              <a:t>ExoDx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 cut point, 30% more HGPC found as a result of increased compliance (72%) to biopsy, resulting in:</a:t>
            </a:r>
          </a:p>
          <a:p>
            <a:pPr marL="800100" lvl="1" indent="-342900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Improved quality of patient care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Cost savings (avoiding Bxs  as appropriate and finding more HPCA earlier in the more relevant patients</a:t>
            </a:r>
          </a:p>
          <a:p>
            <a:pPr marL="12573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In 2.5 year follow up data, demonstrated reduction in repeat biopsies performed below the </a:t>
            </a:r>
            <a:r>
              <a:rPr lang="en-US" sz="2400" dirty="0" err="1">
                <a:solidFill>
                  <a:schemeClr val="bg1"/>
                </a:solidFill>
                <a:latin typeface="Avenir Next" panose="020B0503020202020204" pitchFamily="34" charset="0"/>
              </a:rPr>
              <a:t>ExoDx</a:t>
            </a:r>
            <a:r>
              <a:rPr lang="en-US" sz="2400" dirty="0">
                <a:solidFill>
                  <a:schemeClr val="bg1"/>
                </a:solidFill>
                <a:latin typeface="Avenir Next" panose="020B0503020202020204" pitchFamily="34" charset="0"/>
              </a:rPr>
              <a:t> cut-points</a:t>
            </a:r>
          </a:p>
        </p:txBody>
      </p:sp>
    </p:spTree>
    <p:extLst>
      <p:ext uri="{BB962C8B-B14F-4D97-AF65-F5344CB8AC3E}">
        <p14:creationId xmlns:p14="http://schemas.microsoft.com/office/powerpoint/2010/main" val="35240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14B2BE-13EF-4C49-BB00-691F8A9C0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103" y="2366195"/>
            <a:ext cx="8658412" cy="2057400"/>
          </a:xfrm>
        </p:spPr>
        <p:txBody>
          <a:bodyPr/>
          <a:lstStyle/>
          <a:p>
            <a:r>
              <a:rPr lang="en-US" sz="2800" dirty="0"/>
              <a:t>Clinical Experience with </a:t>
            </a:r>
            <a:r>
              <a:rPr lang="en-US" sz="2800" dirty="0" err="1"/>
              <a:t>ExoDx</a:t>
            </a:r>
            <a:r>
              <a:rPr lang="en-US" sz="2800" dirty="0"/>
              <a:t>™ Prostate Test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9F6A96-88A1-4662-B043-660F07495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087" y="5061295"/>
            <a:ext cx="10612058" cy="434341"/>
          </a:xfrm>
        </p:spPr>
        <p:txBody>
          <a:bodyPr/>
          <a:lstStyle/>
          <a:p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F8C5EFF1-6E77-3643-8227-352AB1CE09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243804"/>
              </p:ext>
            </p:extLst>
          </p:nvPr>
        </p:nvGraphicFramePr>
        <p:xfrm>
          <a:off x="220717" y="488730"/>
          <a:ext cx="11493061" cy="613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289512-0680-4B0A-8ADA-3AEFE0B8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032"/>
            <a:ext cx="12192000" cy="466846"/>
          </a:xfrm>
        </p:spPr>
        <p:txBody>
          <a:bodyPr>
            <a:normAutofit fontScale="90000"/>
          </a:bodyPr>
          <a:lstStyle/>
          <a:p>
            <a:r>
              <a:rPr lang="en-US" dirty="0"/>
              <a:t>Duke </a:t>
            </a:r>
            <a:r>
              <a:rPr lang="en-US" dirty="0" err="1"/>
              <a:t>exodx</a:t>
            </a:r>
            <a:r>
              <a:rPr lang="en-US" dirty="0"/>
              <a:t> prostate </a:t>
            </a:r>
            <a:r>
              <a:rPr lang="en-US" dirty="0" smtClean="0"/>
              <a:t>results-initial experience</a:t>
            </a:r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692FCEAE-14C7-E746-9EA5-4487460E556C}"/>
              </a:ext>
            </a:extLst>
          </p:cNvPr>
          <p:cNvSpPr/>
          <p:nvPr/>
        </p:nvSpPr>
        <p:spPr>
          <a:xfrm rot="16200000">
            <a:off x="1863089" y="2235945"/>
            <a:ext cx="1042895" cy="2451542"/>
          </a:xfrm>
          <a:prstGeom prst="rightBrace">
            <a:avLst>
              <a:gd name="adj1" fmla="val 8333"/>
              <a:gd name="adj2" fmla="val 39604"/>
            </a:avLst>
          </a:prstGeom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7E01FD23-2AB9-3645-9036-E4E7FC50A77C}"/>
              </a:ext>
            </a:extLst>
          </p:cNvPr>
          <p:cNvSpPr/>
          <p:nvPr/>
        </p:nvSpPr>
        <p:spPr>
          <a:xfrm rot="16200000">
            <a:off x="7128900" y="-502207"/>
            <a:ext cx="1063576" cy="7901232"/>
          </a:xfrm>
          <a:prstGeom prst="rightBrace">
            <a:avLst>
              <a:gd name="adj1" fmla="val 8333"/>
              <a:gd name="adj2" fmla="val 44822"/>
            </a:avLst>
          </a:prstGeom>
          <a:ln w="57150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CF034C0-0CC9-B147-9878-73452D793925}"/>
              </a:ext>
            </a:extLst>
          </p:cNvPr>
          <p:cNvSpPr/>
          <p:nvPr/>
        </p:nvSpPr>
        <p:spPr>
          <a:xfrm>
            <a:off x="1179775" y="712829"/>
            <a:ext cx="3442828" cy="9700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5888" indent="-106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N=125</a:t>
            </a:r>
          </a:p>
          <a:p>
            <a:pPr marL="115888" indent="-106363">
              <a:buFont typeface="Arial" panose="020B0604020202020204" pitchFamily="34" charset="0"/>
              <a:buChar char="•"/>
              <a:tabLst>
                <a:tab pos="1766888" algn="l"/>
                <a:tab pos="2735263" algn="l"/>
              </a:tabLst>
            </a:pP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ExoDx low risk: 	     25% (31)</a:t>
            </a:r>
          </a:p>
          <a:p>
            <a:pPr marL="115888" indent="-1063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ExoDx higher risk: 75% (94)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xmlns="" id="{2EDD76D0-4424-E547-9D8D-D98A07E43F12}"/>
              </a:ext>
            </a:extLst>
          </p:cNvPr>
          <p:cNvSpPr/>
          <p:nvPr/>
        </p:nvSpPr>
        <p:spPr>
          <a:xfrm rot="5400000">
            <a:off x="3452052" y="4348741"/>
            <a:ext cx="372273" cy="176981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7C0DD05-D8DA-8B46-B9BE-6347F3FEA676}"/>
              </a:ext>
            </a:extLst>
          </p:cNvPr>
          <p:cNvSpPr txBox="1"/>
          <p:nvPr/>
        </p:nvSpPr>
        <p:spPr>
          <a:xfrm>
            <a:off x="2861441" y="3867638"/>
            <a:ext cx="187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15.6 Threshold</a:t>
            </a: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xmlns="" id="{70C70E05-F2A6-2446-B7C6-39F0907785C6}"/>
              </a:ext>
            </a:extLst>
          </p:cNvPr>
          <p:cNvSpPr/>
          <p:nvPr/>
        </p:nvSpPr>
        <p:spPr>
          <a:xfrm>
            <a:off x="1171575" y="6391275"/>
            <a:ext cx="10353675" cy="466725"/>
          </a:xfrm>
          <a:prstGeom prst="stripedRightArrow">
            <a:avLst>
              <a:gd name="adj1" fmla="val 33333"/>
              <a:gd name="adj2" fmla="val 67742"/>
            </a:avLst>
          </a:prstGeom>
          <a:gradFill flip="none" rotWithShape="1">
            <a:gsLst>
              <a:gs pos="76000">
                <a:schemeClr val="tx2">
                  <a:lumMod val="60000"/>
                  <a:lumOff val="40000"/>
                </a:schemeClr>
              </a:gs>
              <a:gs pos="0">
                <a:schemeClr val="bg2">
                  <a:lumMod val="20000"/>
                  <a:lumOff val="80000"/>
                </a:schemeClr>
              </a:gs>
              <a:gs pos="44000">
                <a:srgbClr val="074F7C"/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Risk of GG2 or Higher</a:t>
            </a:r>
          </a:p>
        </p:txBody>
      </p:sp>
    </p:spTree>
    <p:extLst>
      <p:ext uri="{BB962C8B-B14F-4D97-AF65-F5344CB8AC3E}">
        <p14:creationId xmlns:p14="http://schemas.microsoft.com/office/powerpoint/2010/main" val="34344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289512-0680-4B0A-8ADA-3AEFE0B8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719"/>
            <a:ext cx="12192000" cy="466846"/>
          </a:xfrm>
        </p:spPr>
        <p:txBody>
          <a:bodyPr>
            <a:normAutofit fontScale="90000"/>
          </a:bodyPr>
          <a:lstStyle/>
          <a:p>
            <a:r>
              <a:rPr lang="en-US" dirty="0"/>
              <a:t>Shared decision making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BBB1C4-E86F-0948-87F0-4460C3595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9" y="682139"/>
            <a:ext cx="12192000" cy="60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13DD83-BAEE-4913-88C6-F01DA307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Keeping Things Simple During COVID-EPI Score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8B53D6-B441-4AD4-8528-85C7CD2BA3B5}"/>
              </a:ext>
            </a:extLst>
          </p:cNvPr>
          <p:cNvSpPr txBox="1">
            <a:spLocks/>
          </p:cNvSpPr>
          <p:nvPr/>
        </p:nvSpPr>
        <p:spPr>
          <a:xfrm>
            <a:off x="214002" y="1410717"/>
            <a:ext cx="11714201" cy="489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EPI validated cut-point 15.6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Low Risk: EPI &lt;20  “Watch and wait-follow up in 6-24 months”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Intermediate Risk:  EPI 20-40  “It depends-acceptable for short term postponement”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High Risk: EPI &gt;40 “Proceed to biopsy”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6FB735-7C0E-4297-8B3A-8C1176C18EC9}"/>
              </a:ext>
            </a:extLst>
          </p:cNvPr>
          <p:cNvSpPr txBox="1"/>
          <p:nvPr/>
        </p:nvSpPr>
        <p:spPr>
          <a:xfrm>
            <a:off x="349322" y="4489807"/>
            <a:ext cx="8953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 EPI score enables the physician-patient shared decision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Removes subjectivity &amp; improves objectivity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Patients less likely to walk away altogether</a:t>
            </a:r>
          </a:p>
        </p:txBody>
      </p:sp>
    </p:spTree>
    <p:extLst>
      <p:ext uri="{BB962C8B-B14F-4D97-AF65-F5344CB8AC3E}">
        <p14:creationId xmlns:p14="http://schemas.microsoft.com/office/powerpoint/2010/main" val="51724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62" y="272671"/>
            <a:ext cx="10363200" cy="466846"/>
          </a:xfrm>
        </p:spPr>
        <p:txBody>
          <a:bodyPr>
            <a:noAutofit/>
          </a:bodyPr>
          <a:lstStyle/>
          <a:p>
            <a:pPr>
              <a:tabLst>
                <a:tab pos="8458200" algn="l"/>
              </a:tabLst>
            </a:pPr>
            <a:r>
              <a:rPr lang="en-US" sz="2900" dirty="0"/>
              <a:t>The </a:t>
            </a:r>
            <a:r>
              <a:rPr lang="en-US" sz="2900" dirty="0" err="1"/>
              <a:t>Exodx</a:t>
            </a:r>
            <a:r>
              <a:rPr lang="en-US" sz="2900" dirty="0"/>
              <a:t> Prostate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E41BC2-02BD-D542-B6E5-1D9EAC6FF4BD}"/>
              </a:ext>
            </a:extLst>
          </p:cNvPr>
          <p:cNvSpPr txBox="1">
            <a:spLocks/>
          </p:cNvSpPr>
          <p:nvPr/>
        </p:nvSpPr>
        <p:spPr>
          <a:xfrm>
            <a:off x="686839" y="1296616"/>
            <a:ext cx="10818322" cy="17067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90513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The test score ranges from 0 to 100 and is separate from standard of care factors to help assess a man’s risk for high grade prostate cancer  </a:t>
            </a:r>
          </a:p>
          <a:p>
            <a:pPr marL="290513" indent="-290513"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</a:rPr>
              <a:t>Sensitivity of 92% and NPV of 91.3%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7161766-32C1-8E47-9742-686FD5DFE6E9}"/>
              </a:ext>
            </a:extLst>
          </p:cNvPr>
          <p:cNvCxnSpPr>
            <a:cxnSpLocks/>
          </p:cNvCxnSpPr>
          <p:nvPr/>
        </p:nvCxnSpPr>
        <p:spPr>
          <a:xfrm>
            <a:off x="5515232" y="3952220"/>
            <a:ext cx="0" cy="9277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5FC59DE-81C8-4945-BE46-A56E3018672C}"/>
              </a:ext>
            </a:extLst>
          </p:cNvPr>
          <p:cNvGrpSpPr/>
          <p:nvPr/>
        </p:nvGrpSpPr>
        <p:grpSpPr>
          <a:xfrm>
            <a:off x="200664" y="3233613"/>
            <a:ext cx="12098011" cy="2681714"/>
            <a:chOff x="200664" y="3233613"/>
            <a:chExt cx="12098011" cy="2681714"/>
          </a:xfrm>
        </p:grpSpPr>
        <p:sp>
          <p:nvSpPr>
            <p:cNvPr id="4" name="Left Arrow 29">
              <a:extLst>
                <a:ext uri="{FF2B5EF4-FFF2-40B4-BE49-F238E27FC236}">
                  <a16:creationId xmlns:a16="http://schemas.microsoft.com/office/drawing/2014/main" xmlns="" id="{9965F63B-6171-CD43-8A5F-4D34D5E7592A}"/>
                </a:ext>
              </a:extLst>
            </p:cNvPr>
            <p:cNvSpPr/>
            <p:nvPr/>
          </p:nvSpPr>
          <p:spPr>
            <a:xfrm>
              <a:off x="1073107" y="3472270"/>
              <a:ext cx="4442125" cy="1699086"/>
            </a:xfrm>
            <a:prstGeom prst="leftArrow">
              <a:avLst>
                <a:gd name="adj1" fmla="val 68388"/>
                <a:gd name="adj2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Below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 Cut-point:</a:t>
              </a:r>
            </a:p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DECREASED likelihood of high-grade prostate cancer  (Gleason score &lt; 7)</a:t>
              </a:r>
            </a:p>
          </p:txBody>
        </p:sp>
        <p:sp>
          <p:nvSpPr>
            <p:cNvPr id="5" name="Right Arrow 28">
              <a:extLst>
                <a:ext uri="{FF2B5EF4-FFF2-40B4-BE49-F238E27FC236}">
                  <a16:creationId xmlns:a16="http://schemas.microsoft.com/office/drawing/2014/main" xmlns="" id="{A2E173D4-B5F0-A346-ADE4-FAD65B7A4F15}"/>
                </a:ext>
              </a:extLst>
            </p:cNvPr>
            <p:cNvSpPr/>
            <p:nvPr/>
          </p:nvSpPr>
          <p:spPr>
            <a:xfrm>
              <a:off x="5515232" y="3464531"/>
              <a:ext cx="5825771" cy="1706740"/>
            </a:xfrm>
            <a:prstGeom prst="rightArrow">
              <a:avLst>
                <a:gd name="adj1" fmla="val 68305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Above 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Cut-point: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INCREASED likelihood of high-grade 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prostate cancer  (Gleason score ≥ 7)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A768088-968A-9342-B25D-6443722491DE}"/>
                </a:ext>
              </a:extLst>
            </p:cNvPr>
            <p:cNvSpPr/>
            <p:nvPr/>
          </p:nvSpPr>
          <p:spPr>
            <a:xfrm>
              <a:off x="1429807" y="5207441"/>
              <a:ext cx="39994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Continued Monitoring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0C71EC2-3BA2-A347-8BEB-C3F6465998ED}"/>
                </a:ext>
              </a:extLst>
            </p:cNvPr>
            <p:cNvSpPr/>
            <p:nvPr/>
          </p:nvSpPr>
          <p:spPr>
            <a:xfrm>
              <a:off x="5718603" y="5147296"/>
              <a:ext cx="49069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Biopsy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73C28E1-07AB-1F41-8BA6-BC8D96785B6D}"/>
                </a:ext>
              </a:extLst>
            </p:cNvPr>
            <p:cNvSpPr txBox="1"/>
            <p:nvPr/>
          </p:nvSpPr>
          <p:spPr>
            <a:xfrm>
              <a:off x="4410320" y="3233613"/>
              <a:ext cx="2381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venir Next" panose="020B0503020202020204" pitchFamily="34" charset="0"/>
                </a:rPr>
                <a:t>Cut-point: 15.6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6B47005-D230-0443-82B8-CA009DC9FF2E}"/>
                </a:ext>
              </a:extLst>
            </p:cNvPr>
            <p:cNvSpPr txBox="1"/>
            <p:nvPr/>
          </p:nvSpPr>
          <p:spPr>
            <a:xfrm>
              <a:off x="200664" y="4054791"/>
              <a:ext cx="986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0.0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C0B8850-A49D-7043-8D10-00E323F054F2}"/>
                </a:ext>
              </a:extLst>
            </p:cNvPr>
            <p:cNvSpPr txBox="1"/>
            <p:nvPr/>
          </p:nvSpPr>
          <p:spPr>
            <a:xfrm>
              <a:off x="11253353" y="4054791"/>
              <a:ext cx="1045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542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21D11F-8EFD-457D-960F-3075FB068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Options below the cut-point of 15.6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924C9597-0462-4642-B239-319942E3FA57}"/>
              </a:ext>
            </a:extLst>
          </p:cNvPr>
          <p:cNvSpPr txBox="1">
            <a:spLocks/>
          </p:cNvSpPr>
          <p:nvPr/>
        </p:nvSpPr>
        <p:spPr>
          <a:xfrm>
            <a:off x="533398" y="1410717"/>
            <a:ext cx="11113169" cy="4890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Monitoring options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Refer back to Primary Care Physician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Managed with Urologist PRN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Reassurance/Ease anxiety of patient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Also must consider: EPI Score with other clinical factors: Age, Family Hx, prostate size/BPH; Hx of prior negative Bx, patient concern; prior PSA Hx, other marker data to improve </a:t>
            </a:r>
          </a:p>
        </p:txBody>
      </p:sp>
    </p:spTree>
    <p:extLst>
      <p:ext uri="{BB962C8B-B14F-4D97-AF65-F5344CB8AC3E}">
        <p14:creationId xmlns:p14="http://schemas.microsoft.com/office/powerpoint/2010/main" val="1987934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79D4B-4D69-42F9-B54E-483FB32D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#1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CAAA687-8B4A-4279-857A-5CFE057F6F0F}"/>
              </a:ext>
            </a:extLst>
          </p:cNvPr>
          <p:cNvSpPr/>
          <p:nvPr/>
        </p:nvSpPr>
        <p:spPr>
          <a:xfrm>
            <a:off x="420238" y="12339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EDXA0011982-54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yo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4/5/19 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EPI score </a:t>
            </a:r>
            <a:r>
              <a:rPr lang="en-US" sz="2800" b="1" dirty="0">
                <a:solidFill>
                  <a:srgbClr val="92D050"/>
                </a:solidFill>
                <a:ea typeface="Calibri" panose="020F0502020204030204" pitchFamily="34" charset="0"/>
              </a:rPr>
              <a:t>3.2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PSA 3.15; baseline 1.8-tested since 2015; no FH; No prior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Bx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; LUTS; prior finasteride;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D37425-6278-4254-80DA-3F5EE46E617C}"/>
              </a:ext>
            </a:extLst>
          </p:cNvPr>
          <p:cNvSpPr txBox="1"/>
          <p:nvPr/>
        </p:nvSpPr>
        <p:spPr>
          <a:xfrm>
            <a:off x="6832315" y="1403927"/>
            <a:ext cx="43263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40cc BPH on Digital Rectal Exam</a:t>
            </a:r>
          </a:p>
          <a:p>
            <a:r>
              <a:rPr lang="en-US" sz="2400" dirty="0">
                <a:solidFill>
                  <a:schemeClr val="bg1"/>
                </a:solidFill>
              </a:rPr>
              <a:t>PLAN: Reassurance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Refer back to PCP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Follow up with Urology PRN</a:t>
            </a:r>
          </a:p>
          <a:p>
            <a:r>
              <a:rPr lang="en-US" sz="2400" dirty="0">
                <a:solidFill>
                  <a:schemeClr val="bg1"/>
                </a:solidFill>
              </a:rPr>
              <a:t>PCP initiated </a:t>
            </a:r>
            <a:r>
              <a:rPr lang="en-US" sz="2400" dirty="0" err="1">
                <a:solidFill>
                  <a:schemeClr val="bg1"/>
                </a:solidFill>
              </a:rPr>
              <a:t>tamsulosin</a:t>
            </a:r>
            <a:r>
              <a:rPr lang="en-US" sz="2400" dirty="0">
                <a:solidFill>
                  <a:schemeClr val="bg1"/>
                </a:solidFill>
              </a:rPr>
              <a:t> for BPH in Jan 2020</a:t>
            </a:r>
          </a:p>
          <a:p>
            <a:r>
              <a:rPr lang="en-US" sz="2800" dirty="0">
                <a:solidFill>
                  <a:schemeClr val="bg1"/>
                </a:solidFill>
              </a:rPr>
              <a:t>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627A21F-634D-45A2-AE46-42749CDE4A4B}"/>
              </a:ext>
            </a:extLst>
          </p:cNvPr>
          <p:cNvGrpSpPr/>
          <p:nvPr/>
        </p:nvGrpSpPr>
        <p:grpSpPr>
          <a:xfrm>
            <a:off x="239373" y="3728220"/>
            <a:ext cx="12098011" cy="2681714"/>
            <a:chOff x="200664" y="3233613"/>
            <a:chExt cx="12098011" cy="2681714"/>
          </a:xfrm>
        </p:grpSpPr>
        <p:sp>
          <p:nvSpPr>
            <p:cNvPr id="6" name="Left Arrow 29">
              <a:extLst>
                <a:ext uri="{FF2B5EF4-FFF2-40B4-BE49-F238E27FC236}">
                  <a16:creationId xmlns:a16="http://schemas.microsoft.com/office/drawing/2014/main" xmlns="" id="{4FB3B8C2-6953-4754-A143-1758540E8F02}"/>
                </a:ext>
              </a:extLst>
            </p:cNvPr>
            <p:cNvSpPr/>
            <p:nvPr/>
          </p:nvSpPr>
          <p:spPr>
            <a:xfrm>
              <a:off x="1073107" y="3472270"/>
              <a:ext cx="4442125" cy="1699086"/>
            </a:xfrm>
            <a:prstGeom prst="leftArrow">
              <a:avLst>
                <a:gd name="adj1" fmla="val 68388"/>
                <a:gd name="adj2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Below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 Cut-point:</a:t>
              </a:r>
            </a:p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DECREASED likelihood of high-grade prostate cancer  (Gleason score &lt; 7)</a:t>
              </a:r>
            </a:p>
          </p:txBody>
        </p:sp>
        <p:sp>
          <p:nvSpPr>
            <p:cNvPr id="7" name="Right Arrow 28">
              <a:extLst>
                <a:ext uri="{FF2B5EF4-FFF2-40B4-BE49-F238E27FC236}">
                  <a16:creationId xmlns:a16="http://schemas.microsoft.com/office/drawing/2014/main" xmlns="" id="{EC73A079-7E2E-4E66-9763-B960FA9E8D57}"/>
                </a:ext>
              </a:extLst>
            </p:cNvPr>
            <p:cNvSpPr/>
            <p:nvPr/>
          </p:nvSpPr>
          <p:spPr>
            <a:xfrm>
              <a:off x="5515232" y="3464531"/>
              <a:ext cx="5825771" cy="1706740"/>
            </a:xfrm>
            <a:prstGeom prst="rightArrow">
              <a:avLst>
                <a:gd name="adj1" fmla="val 68305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Above 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Cut-point: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INCREASED likelihood of high-grade 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prostate cancer  (Gleason score ≥ 7)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6DD98F9-7603-4E75-B04B-F0B17CF9F2D5}"/>
                </a:ext>
              </a:extLst>
            </p:cNvPr>
            <p:cNvSpPr/>
            <p:nvPr/>
          </p:nvSpPr>
          <p:spPr>
            <a:xfrm>
              <a:off x="1429807" y="5207441"/>
              <a:ext cx="39994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Continued Monitoring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1C34AA6-C38E-4E8F-9791-5D480243F4AC}"/>
                </a:ext>
              </a:extLst>
            </p:cNvPr>
            <p:cNvSpPr/>
            <p:nvPr/>
          </p:nvSpPr>
          <p:spPr>
            <a:xfrm>
              <a:off x="5718603" y="5147296"/>
              <a:ext cx="49069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Biopsy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1844031-DAFA-4C3B-BC79-BBD6D8A6B1AD}"/>
                </a:ext>
              </a:extLst>
            </p:cNvPr>
            <p:cNvSpPr txBox="1"/>
            <p:nvPr/>
          </p:nvSpPr>
          <p:spPr>
            <a:xfrm>
              <a:off x="4410320" y="3233613"/>
              <a:ext cx="2381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Cut-point: 15.6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B77F834-A8DA-4E1A-9ECD-2850C12676E3}"/>
                </a:ext>
              </a:extLst>
            </p:cNvPr>
            <p:cNvSpPr txBox="1"/>
            <p:nvPr/>
          </p:nvSpPr>
          <p:spPr>
            <a:xfrm>
              <a:off x="200664" y="4054791"/>
              <a:ext cx="986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0.0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5A7A29D-5B56-4950-A447-0A5F10C4EF77}"/>
                </a:ext>
              </a:extLst>
            </p:cNvPr>
            <p:cNvSpPr txBox="1"/>
            <p:nvPr/>
          </p:nvSpPr>
          <p:spPr>
            <a:xfrm>
              <a:off x="11253353" y="4054791"/>
              <a:ext cx="1045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39FE43-766A-914E-A7C6-156C371240F0}"/>
              </a:ext>
            </a:extLst>
          </p:cNvPr>
          <p:cNvSpPr txBox="1"/>
          <p:nvPr/>
        </p:nvSpPr>
        <p:spPr>
          <a:xfrm>
            <a:off x="1105916" y="1494445"/>
            <a:ext cx="9980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Overview of the PSA controversy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A 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brief mention of exosome 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science/Liquid Biopsy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Validation 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of the </a:t>
            </a:r>
            <a:r>
              <a:rPr lang="en-US" sz="2800" dirty="0" err="1" smtClean="0">
                <a:solidFill>
                  <a:schemeClr val="bg1"/>
                </a:solidFill>
                <a:latin typeface="Avenir Next" panose="020B0503020202020204" pitchFamily="34" charset="0"/>
              </a:rPr>
              <a:t>Exo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venir Next" panose="020B0503020202020204" pitchFamily="34" charset="0"/>
              </a:rPr>
              <a:t>Dx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test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Clinical utility 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study of </a:t>
            </a:r>
            <a:r>
              <a:rPr lang="en-US" sz="2800" dirty="0" err="1" smtClean="0">
                <a:solidFill>
                  <a:schemeClr val="bg1"/>
                </a:solidFill>
                <a:latin typeface="Avenir Next" panose="020B0503020202020204" pitchFamily="34" charset="0"/>
              </a:rPr>
              <a:t>Exo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venir Next" panose="020B0503020202020204" pitchFamily="34" charset="0"/>
              </a:rPr>
              <a:t>Dx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 test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Real-world 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analysis-Duke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My </a:t>
            </a:r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clinical </a:t>
            </a:r>
            <a:r>
              <a:rPr lang="en-US" sz="2800" dirty="0" smtClean="0">
                <a:solidFill>
                  <a:schemeClr val="bg1"/>
                </a:solidFill>
                <a:latin typeface="Avenir Next" panose="020B0503020202020204" pitchFamily="34" charset="0"/>
              </a:rPr>
              <a:t>practice experience</a:t>
            </a:r>
            <a:endParaRPr lang="en-US" sz="28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1535"/>
            <a:ext cx="10363200" cy="466846"/>
          </a:xfrm>
        </p:spPr>
        <p:txBody>
          <a:bodyPr>
            <a:noAutofit/>
          </a:bodyPr>
          <a:lstStyle/>
          <a:p>
            <a:r>
              <a:rPr lang="en-US" sz="29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156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505EDF-E6B8-4980-854E-1B722CCB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#2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79204D-9DDC-439D-9E0C-242AF5704C76}"/>
              </a:ext>
            </a:extLst>
          </p:cNvPr>
          <p:cNvSpPr/>
          <p:nvPr/>
        </p:nvSpPr>
        <p:spPr>
          <a:xfrm>
            <a:off x="479460" y="17106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912451-DCFA-4573-919B-5BF76AF0B648}"/>
              </a:ext>
            </a:extLst>
          </p:cNvPr>
          <p:cNvSpPr txBox="1"/>
          <p:nvPr/>
        </p:nvSpPr>
        <p:spPr>
          <a:xfrm>
            <a:off x="6096000" y="1449011"/>
            <a:ext cx="4047839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40cc BPH on DRE</a:t>
            </a:r>
          </a:p>
          <a:p>
            <a:r>
              <a:rPr lang="en-US" sz="2800" dirty="0">
                <a:solidFill>
                  <a:schemeClr val="bg1"/>
                </a:solidFill>
              </a:rPr>
              <a:t>PLAN: Reassurance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Initiate medical Rx for BPH</a:t>
            </a:r>
          </a:p>
          <a:p>
            <a:r>
              <a:rPr lang="en-US" sz="2800" dirty="0">
                <a:solidFill>
                  <a:schemeClr val="bg1"/>
                </a:solidFill>
              </a:rPr>
              <a:t>Follow up-Urology 2/7/20:</a:t>
            </a:r>
          </a:p>
          <a:p>
            <a:r>
              <a:rPr lang="en-US" sz="2800" dirty="0">
                <a:solidFill>
                  <a:schemeClr val="bg1"/>
                </a:solidFill>
              </a:rPr>
              <a:t>PSA: 6.59 (see graphic)</a:t>
            </a:r>
          </a:p>
          <a:p>
            <a:r>
              <a:rPr lang="en-US" sz="32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A514B4-9F6E-4D9B-93FF-0DA0AB55D3F6}"/>
              </a:ext>
            </a:extLst>
          </p:cNvPr>
          <p:cNvSpPr/>
          <p:nvPr/>
        </p:nvSpPr>
        <p:spPr>
          <a:xfrm>
            <a:off x="720436" y="1412927"/>
            <a:ext cx="6194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EDXA0011992-64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yo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4/5/19 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EPI Score </a:t>
            </a:r>
            <a:r>
              <a:rPr lang="en-US" sz="2800" b="1" dirty="0">
                <a:solidFill>
                  <a:srgbClr val="92D050"/>
                </a:solidFill>
                <a:ea typeface="Calibri" panose="020F0502020204030204" pitchFamily="34" charset="0"/>
              </a:rPr>
              <a:t>8.95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PSA 8.02 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No FH; prior biopsy negative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Mild LUTS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678C025-23C7-42A8-887E-B0D104910688}"/>
              </a:ext>
            </a:extLst>
          </p:cNvPr>
          <p:cNvGrpSpPr/>
          <p:nvPr/>
        </p:nvGrpSpPr>
        <p:grpSpPr>
          <a:xfrm>
            <a:off x="244302" y="3695780"/>
            <a:ext cx="12098011" cy="2681714"/>
            <a:chOff x="200664" y="3233613"/>
            <a:chExt cx="12098011" cy="2681714"/>
          </a:xfrm>
        </p:grpSpPr>
        <p:sp>
          <p:nvSpPr>
            <p:cNvPr id="7" name="Left Arrow 29">
              <a:extLst>
                <a:ext uri="{FF2B5EF4-FFF2-40B4-BE49-F238E27FC236}">
                  <a16:creationId xmlns:a16="http://schemas.microsoft.com/office/drawing/2014/main" xmlns="" id="{28AC0781-44B7-4B13-B2F7-05028E2E41E7}"/>
                </a:ext>
              </a:extLst>
            </p:cNvPr>
            <p:cNvSpPr/>
            <p:nvPr/>
          </p:nvSpPr>
          <p:spPr>
            <a:xfrm>
              <a:off x="1073107" y="3472270"/>
              <a:ext cx="4442125" cy="1699086"/>
            </a:xfrm>
            <a:prstGeom prst="leftArrow">
              <a:avLst>
                <a:gd name="adj1" fmla="val 68388"/>
                <a:gd name="adj2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Below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 Cut-point:</a:t>
              </a:r>
            </a:p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DECREASED likelihood of high-grade prostate cancer  (Gleason score &lt; 7)</a:t>
              </a:r>
            </a:p>
          </p:txBody>
        </p:sp>
        <p:sp>
          <p:nvSpPr>
            <p:cNvPr id="8" name="Right Arrow 28">
              <a:extLst>
                <a:ext uri="{FF2B5EF4-FFF2-40B4-BE49-F238E27FC236}">
                  <a16:creationId xmlns:a16="http://schemas.microsoft.com/office/drawing/2014/main" xmlns="" id="{4505049B-0C48-476A-AA9A-9D7C72FF4C0C}"/>
                </a:ext>
              </a:extLst>
            </p:cNvPr>
            <p:cNvSpPr/>
            <p:nvPr/>
          </p:nvSpPr>
          <p:spPr>
            <a:xfrm>
              <a:off x="5515232" y="3464531"/>
              <a:ext cx="5825771" cy="1706740"/>
            </a:xfrm>
            <a:prstGeom prst="rightArrow">
              <a:avLst>
                <a:gd name="adj1" fmla="val 68305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Above 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Cut-point: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INCREASED likelihood of high-grade 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prostate cancer  (Gleason score ≥ 7)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6CA77DF-6AB3-4659-BFE6-35458D34110C}"/>
                </a:ext>
              </a:extLst>
            </p:cNvPr>
            <p:cNvSpPr/>
            <p:nvPr/>
          </p:nvSpPr>
          <p:spPr>
            <a:xfrm>
              <a:off x="1429807" y="5207441"/>
              <a:ext cx="39994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Continued Monitoring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AA95A61-2434-4A3F-82B5-3A1BB0C0EB81}"/>
                </a:ext>
              </a:extLst>
            </p:cNvPr>
            <p:cNvSpPr/>
            <p:nvPr/>
          </p:nvSpPr>
          <p:spPr>
            <a:xfrm>
              <a:off x="5718603" y="5147296"/>
              <a:ext cx="49069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Biopsy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F1CD0BE-3411-4FE3-A2BD-9F733160B0C2}"/>
                </a:ext>
              </a:extLst>
            </p:cNvPr>
            <p:cNvSpPr txBox="1"/>
            <p:nvPr/>
          </p:nvSpPr>
          <p:spPr>
            <a:xfrm>
              <a:off x="4410320" y="3233613"/>
              <a:ext cx="2381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venir Next" panose="020B0503020202020204" pitchFamily="34" charset="0"/>
                </a:rPr>
                <a:t>Cut-point: 15.6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E2D917A-B000-4E62-BED6-0B46462AA124}"/>
                </a:ext>
              </a:extLst>
            </p:cNvPr>
            <p:cNvSpPr txBox="1"/>
            <p:nvPr/>
          </p:nvSpPr>
          <p:spPr>
            <a:xfrm>
              <a:off x="200664" y="4054791"/>
              <a:ext cx="986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0.0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CA8C390-784A-483C-BAF8-6C070A2804FC}"/>
                </a:ext>
              </a:extLst>
            </p:cNvPr>
            <p:cNvSpPr txBox="1"/>
            <p:nvPr/>
          </p:nvSpPr>
          <p:spPr>
            <a:xfrm>
              <a:off x="11253353" y="4054791"/>
              <a:ext cx="1045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4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1DF3A2C2-F83D-4766-95C2-2256C8E9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99" y="68263"/>
            <a:ext cx="8961802" cy="634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624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8B9F2B6-4123-6840-A0AC-448490E663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Management above </a:t>
            </a:r>
            <a:br>
              <a:rPr lang="en-US" dirty="0"/>
            </a:br>
            <a:r>
              <a:rPr lang="en-US" dirty="0"/>
              <a:t>cut-point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3B1DF843-5660-4345-AAA4-EF6E8F568F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3757606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FEA78-4BA0-4D16-B227-67A35CD2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Options above the cut-point of 15.6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AF2EE06-D0F5-44EB-B6BF-FD8D27CD9FE7}"/>
              </a:ext>
            </a:extLst>
          </p:cNvPr>
          <p:cNvSpPr/>
          <p:nvPr/>
        </p:nvSpPr>
        <p:spPr>
          <a:xfrm>
            <a:off x="618468" y="1125939"/>
            <a:ext cx="97935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actual level is important e.g. “borderline” (&lt;20); Intermediate (20-40); High (&gt;40) (Especially during COVID)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Clinical factors to consider: Age, health, Fam Hx, Prostate Size/BPH, other markers e.g. PHI, PSA velocity, prior prostate biopsy Hx.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Patients who have abnormal EPI in addition to other factors are more compliant—lessens the “no show” rate for procedure visit</a:t>
            </a:r>
          </a:p>
        </p:txBody>
      </p:sp>
      <p:sp>
        <p:nvSpPr>
          <p:cNvPr id="4" name="Left Arrow 29">
            <a:extLst>
              <a:ext uri="{FF2B5EF4-FFF2-40B4-BE49-F238E27FC236}">
                <a16:creationId xmlns:a16="http://schemas.microsoft.com/office/drawing/2014/main" xmlns="" id="{BF2883E3-0B9F-4A07-B4C6-D3BE91032083}"/>
              </a:ext>
            </a:extLst>
          </p:cNvPr>
          <p:cNvSpPr/>
          <p:nvPr/>
        </p:nvSpPr>
        <p:spPr>
          <a:xfrm>
            <a:off x="692963" y="4882518"/>
            <a:ext cx="4442125" cy="1699086"/>
          </a:xfrm>
          <a:prstGeom prst="leftArrow">
            <a:avLst>
              <a:gd name="adj1" fmla="val 68388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EPI Result </a:t>
            </a:r>
            <a:r>
              <a:rPr lang="en-US" sz="1600" i="1" u="sng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Below</a:t>
            </a: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 Cut-point: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DECREASED likelihood of high-grade prostate cancer  (Gleason score &lt; 7)</a:t>
            </a:r>
          </a:p>
        </p:txBody>
      </p:sp>
      <p:sp>
        <p:nvSpPr>
          <p:cNvPr id="5" name="Right Arrow 28">
            <a:extLst>
              <a:ext uri="{FF2B5EF4-FFF2-40B4-BE49-F238E27FC236}">
                <a16:creationId xmlns:a16="http://schemas.microsoft.com/office/drawing/2014/main" xmlns="" id="{05157041-47AC-4CFD-9A50-67B8324E2318}"/>
              </a:ext>
            </a:extLst>
          </p:cNvPr>
          <p:cNvSpPr/>
          <p:nvPr/>
        </p:nvSpPr>
        <p:spPr>
          <a:xfrm>
            <a:off x="5135088" y="4874779"/>
            <a:ext cx="5825771" cy="1706740"/>
          </a:xfrm>
          <a:prstGeom prst="rightArrow">
            <a:avLst>
              <a:gd name="adj1" fmla="val 68305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EPI Result </a:t>
            </a:r>
            <a:r>
              <a:rPr lang="en-US" sz="1600" i="1" u="sng" dirty="0">
                <a:solidFill>
                  <a:schemeClr val="tx1"/>
                </a:solidFill>
                <a:latin typeface="Avenir Next" panose="020B0503020202020204" pitchFamily="34" charset="0"/>
              </a:rPr>
              <a:t>Above </a:t>
            </a: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Cut-point:</a:t>
            </a:r>
          </a:p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INCREASED likelihood of high-grade </a:t>
            </a:r>
          </a:p>
          <a:p>
            <a:pPr algn="ctr">
              <a:spcBef>
                <a:spcPts val="0"/>
              </a:spcBef>
            </a:pPr>
            <a:r>
              <a:rPr lang="en-US" sz="1600" i="1" dirty="0">
                <a:solidFill>
                  <a:schemeClr val="tx1"/>
                </a:solidFill>
                <a:latin typeface="Avenir Next" panose="020B0503020202020204" pitchFamily="34" charset="0"/>
              </a:rPr>
              <a:t>prostate cancer  (Gleason score ≥ 7)</a:t>
            </a:r>
          </a:p>
        </p:txBody>
      </p:sp>
    </p:spTree>
    <p:extLst>
      <p:ext uri="{BB962C8B-B14F-4D97-AF65-F5344CB8AC3E}">
        <p14:creationId xmlns:p14="http://schemas.microsoft.com/office/powerpoint/2010/main" val="3590769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C6EB0DA-A318-4771-A671-1F62ADB4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Prostate Disease/Cancer and COVID Pandemic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8" y="1410716"/>
            <a:ext cx="11113169" cy="489093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0E44CA-8401-4F2E-953B-41E42B40FC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11680" y="4336870"/>
            <a:ext cx="9634887" cy="64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77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0252DA-2C9A-433D-B835-9C1F1AA9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Triage plan during covid-19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B8BCF8-D062-4734-B142-2DF6FAC8B49D}"/>
              </a:ext>
            </a:extLst>
          </p:cNvPr>
          <p:cNvSpPr/>
          <p:nvPr/>
        </p:nvSpPr>
        <p:spPr>
          <a:xfrm>
            <a:off x="678094" y="1802674"/>
            <a:ext cx="9484809" cy="3420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Currently, our Duke timelines for care are: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Priority 3	: See/do now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Priority 2: Delay 6-12 weeks</a:t>
            </a:r>
            <a:endParaRPr lang="en-US" sz="2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Priority 1	: Delay 3-6 months</a:t>
            </a: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55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41B4A3-1478-4EE3-A1D6-3FC6189AC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A24D40-1711-4DDB-9C5A-A07D4E623C43}"/>
              </a:ext>
            </a:extLst>
          </p:cNvPr>
          <p:cNvSpPr txBox="1"/>
          <p:nvPr/>
        </p:nvSpPr>
        <p:spPr>
          <a:xfrm>
            <a:off x="565077" y="1315103"/>
            <a:ext cx="46644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EDXA0016000-64 </a:t>
            </a:r>
            <a:r>
              <a:rPr lang="en-US" sz="2400" dirty="0" err="1">
                <a:solidFill>
                  <a:schemeClr val="bg1"/>
                </a:solidFill>
              </a:rPr>
              <a:t>yo</a:t>
            </a:r>
            <a:r>
              <a:rPr lang="en-US" sz="2400" dirty="0">
                <a:solidFill>
                  <a:schemeClr val="bg1"/>
                </a:solidFill>
              </a:rPr>
              <a:t> -10/2/19</a:t>
            </a:r>
          </a:p>
          <a:p>
            <a:r>
              <a:rPr lang="en-US" sz="2400" dirty="0">
                <a:solidFill>
                  <a:schemeClr val="bg1"/>
                </a:solidFill>
              </a:rPr>
              <a:t>EPI Score </a:t>
            </a:r>
            <a:r>
              <a:rPr lang="en-US" sz="2400" b="1" dirty="0">
                <a:solidFill>
                  <a:srgbClr val="FFC000"/>
                </a:solidFill>
              </a:rPr>
              <a:t>21.39</a:t>
            </a:r>
          </a:p>
          <a:p>
            <a:r>
              <a:rPr lang="en-US" sz="2400" dirty="0">
                <a:solidFill>
                  <a:schemeClr val="bg1"/>
                </a:solidFill>
              </a:rPr>
              <a:t>PSA 4.71 (baseline 2.5;screening since 2015)</a:t>
            </a:r>
          </a:p>
          <a:p>
            <a:r>
              <a:rPr lang="en-US" sz="2400" dirty="0">
                <a:solidFill>
                  <a:schemeClr val="bg1"/>
                </a:solidFill>
              </a:rPr>
              <a:t>PHI=79.8 (High Risk)</a:t>
            </a:r>
          </a:p>
          <a:p>
            <a:r>
              <a:rPr lang="en-US" sz="2400" dirty="0">
                <a:solidFill>
                  <a:schemeClr val="bg1"/>
                </a:solidFill>
              </a:rPr>
              <a:t>FH: maternal grandfather died of prostate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3C254F-6D25-44B8-B38C-17778F577186}"/>
              </a:ext>
            </a:extLst>
          </p:cNvPr>
          <p:cNvSpPr txBox="1"/>
          <p:nvPr/>
        </p:nvSpPr>
        <p:spPr>
          <a:xfrm>
            <a:off x="6792106" y="1385455"/>
            <a:ext cx="3968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TRUS </a:t>
            </a:r>
            <a:r>
              <a:rPr lang="en-US" sz="2400" dirty="0" err="1">
                <a:solidFill>
                  <a:schemeClr val="bg1"/>
                </a:solidFill>
              </a:rPr>
              <a:t>Bx</a:t>
            </a:r>
            <a:r>
              <a:rPr lang="en-US" sz="2400" dirty="0">
                <a:solidFill>
                  <a:schemeClr val="bg1"/>
                </a:solidFill>
              </a:rPr>
              <a:t> 10/14/19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Dx</a:t>
            </a:r>
            <a:r>
              <a:rPr lang="en-US" sz="2400" dirty="0">
                <a:solidFill>
                  <a:schemeClr val="bg1"/>
                </a:solidFill>
              </a:rPr>
              <a:t>: Gleason 4+5=9 and 4+4=8 prostate cancer in 12/12 cores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Neg</a:t>
            </a:r>
            <a:r>
              <a:rPr lang="en-US" sz="2400" dirty="0">
                <a:solidFill>
                  <a:schemeClr val="bg1"/>
                </a:solidFill>
              </a:rPr>
              <a:t> CT, BS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PLAN: ADT+IMRT started 12/3/19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70EE563-67C5-441A-B373-8A27D206483E}"/>
              </a:ext>
            </a:extLst>
          </p:cNvPr>
          <p:cNvGrpSpPr/>
          <p:nvPr/>
        </p:nvGrpSpPr>
        <p:grpSpPr>
          <a:xfrm>
            <a:off x="200664" y="3942530"/>
            <a:ext cx="12098011" cy="2681714"/>
            <a:chOff x="200664" y="3233613"/>
            <a:chExt cx="12098011" cy="2681714"/>
          </a:xfrm>
        </p:grpSpPr>
        <p:sp>
          <p:nvSpPr>
            <p:cNvPr id="6" name="Left Arrow 29">
              <a:extLst>
                <a:ext uri="{FF2B5EF4-FFF2-40B4-BE49-F238E27FC236}">
                  <a16:creationId xmlns:a16="http://schemas.microsoft.com/office/drawing/2014/main" xmlns="" id="{10D57D93-2D93-4217-B998-6BF4D4E11B9C}"/>
                </a:ext>
              </a:extLst>
            </p:cNvPr>
            <p:cNvSpPr/>
            <p:nvPr/>
          </p:nvSpPr>
          <p:spPr>
            <a:xfrm>
              <a:off x="1073107" y="3472270"/>
              <a:ext cx="4442125" cy="1699086"/>
            </a:xfrm>
            <a:prstGeom prst="leftArrow">
              <a:avLst>
                <a:gd name="adj1" fmla="val 68388"/>
                <a:gd name="adj2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Below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 Cut-point:</a:t>
              </a:r>
            </a:p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DECREASED likelihood of high-grade prostate cancer  (Gleason score &lt; 7)</a:t>
              </a:r>
            </a:p>
          </p:txBody>
        </p:sp>
        <p:sp>
          <p:nvSpPr>
            <p:cNvPr id="7" name="Right Arrow 28">
              <a:extLst>
                <a:ext uri="{FF2B5EF4-FFF2-40B4-BE49-F238E27FC236}">
                  <a16:creationId xmlns:a16="http://schemas.microsoft.com/office/drawing/2014/main" xmlns="" id="{9E821F4E-85FC-4B9D-81BE-5D9821D56521}"/>
                </a:ext>
              </a:extLst>
            </p:cNvPr>
            <p:cNvSpPr/>
            <p:nvPr/>
          </p:nvSpPr>
          <p:spPr>
            <a:xfrm>
              <a:off x="5515232" y="3464531"/>
              <a:ext cx="5825771" cy="1706740"/>
            </a:xfrm>
            <a:prstGeom prst="rightArrow">
              <a:avLst>
                <a:gd name="adj1" fmla="val 68305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Above 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Cut-point: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INCREASED likelihood of high-grade 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prostate cancer  (Gleason score ≥ 7)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DC1B7C5-8C08-4801-B58A-5D61DF812F08}"/>
                </a:ext>
              </a:extLst>
            </p:cNvPr>
            <p:cNvSpPr/>
            <p:nvPr/>
          </p:nvSpPr>
          <p:spPr>
            <a:xfrm>
              <a:off x="1429807" y="5207441"/>
              <a:ext cx="39994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Continued Monitoring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CA2E45E-5C9A-4566-8FFC-BDC0117CDF1B}"/>
                </a:ext>
              </a:extLst>
            </p:cNvPr>
            <p:cNvSpPr/>
            <p:nvPr/>
          </p:nvSpPr>
          <p:spPr>
            <a:xfrm>
              <a:off x="5718603" y="5147296"/>
              <a:ext cx="49069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Biopsy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590B89E-58A5-43C1-85D3-1AA3F6B04737}"/>
                </a:ext>
              </a:extLst>
            </p:cNvPr>
            <p:cNvSpPr txBox="1"/>
            <p:nvPr/>
          </p:nvSpPr>
          <p:spPr>
            <a:xfrm>
              <a:off x="4410320" y="3233613"/>
              <a:ext cx="2381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venir Next" panose="020B0503020202020204" pitchFamily="34" charset="0"/>
                </a:rPr>
                <a:t>Cut-point: 15.6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E3507D-64A6-4EA5-8537-852EDF95E1BD}"/>
                </a:ext>
              </a:extLst>
            </p:cNvPr>
            <p:cNvSpPr txBox="1"/>
            <p:nvPr/>
          </p:nvSpPr>
          <p:spPr>
            <a:xfrm>
              <a:off x="200664" y="4054791"/>
              <a:ext cx="986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0.0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3FDDC0E-7802-427A-837A-B90F18BFB83F}"/>
                </a:ext>
              </a:extLst>
            </p:cNvPr>
            <p:cNvSpPr txBox="1"/>
            <p:nvPr/>
          </p:nvSpPr>
          <p:spPr>
            <a:xfrm>
              <a:off x="11253353" y="4054791"/>
              <a:ext cx="1045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327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E9A98-920B-4626-AEE2-7C780AFD6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808BC55-3391-4D5A-96DB-8B486C01BB9C}"/>
              </a:ext>
            </a:extLst>
          </p:cNvPr>
          <p:cNvSpPr/>
          <p:nvPr/>
        </p:nvSpPr>
        <p:spPr>
          <a:xfrm>
            <a:off x="489736" y="1377135"/>
            <a:ext cx="49188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EDXA0011995-63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yo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-4/10/19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EPI Score </a:t>
            </a:r>
            <a:r>
              <a:rPr lang="en-US" sz="2800" b="1" dirty="0">
                <a:solidFill>
                  <a:srgbClr val="FFC000"/>
                </a:solidFill>
                <a:ea typeface="Calibri" panose="020F0502020204030204" pitchFamily="34" charset="0"/>
              </a:rPr>
              <a:t>89.3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PSA 4.43 (Baseline 2.5 screening since 2014)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MRI: PIRADS=5; pros volume=50cc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CE76AC-3D5F-4A98-8022-B503F58AED59}"/>
              </a:ext>
            </a:extLst>
          </p:cNvPr>
          <p:cNvSpPr/>
          <p:nvPr/>
        </p:nvSpPr>
        <p:spPr>
          <a:xfrm>
            <a:off x="5885253" y="1377136"/>
            <a:ext cx="60087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MRI Fusion + 12 core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Bx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10/1/19: 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Gleason 3+3=6 in Fusion cores; 12 systematic cores=negative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Elected initial AS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Follow up: PSA=7.01 3/16/20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Plan: Repeat MRI/repeat </a:t>
            </a:r>
            <a:r>
              <a:rPr lang="en-US" sz="2800" dirty="0" err="1">
                <a:solidFill>
                  <a:schemeClr val="bg1"/>
                </a:solidFill>
                <a:ea typeface="Calibri" panose="020F0502020204030204" pitchFamily="34" charset="0"/>
              </a:rPr>
              <a:t>Bx</a:t>
            </a:r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19541FB-E3E7-4D99-9088-18EA1E86B6FD}"/>
              </a:ext>
            </a:extLst>
          </p:cNvPr>
          <p:cNvGrpSpPr/>
          <p:nvPr/>
        </p:nvGrpSpPr>
        <p:grpSpPr>
          <a:xfrm>
            <a:off x="93989" y="3880620"/>
            <a:ext cx="12098011" cy="2681714"/>
            <a:chOff x="200664" y="3233613"/>
            <a:chExt cx="12098011" cy="2681714"/>
          </a:xfrm>
        </p:grpSpPr>
        <p:sp>
          <p:nvSpPr>
            <p:cNvPr id="6" name="Left Arrow 29">
              <a:extLst>
                <a:ext uri="{FF2B5EF4-FFF2-40B4-BE49-F238E27FC236}">
                  <a16:creationId xmlns:a16="http://schemas.microsoft.com/office/drawing/2014/main" xmlns="" id="{8C22F3DA-EEAC-42F9-97BE-4FC3E49DB822}"/>
                </a:ext>
              </a:extLst>
            </p:cNvPr>
            <p:cNvSpPr/>
            <p:nvPr/>
          </p:nvSpPr>
          <p:spPr>
            <a:xfrm>
              <a:off x="1073107" y="3472270"/>
              <a:ext cx="4442125" cy="1699086"/>
            </a:xfrm>
            <a:prstGeom prst="leftArrow">
              <a:avLst>
                <a:gd name="adj1" fmla="val 68388"/>
                <a:gd name="adj2" fmla="val 5000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Below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 Cut-point:</a:t>
              </a:r>
            </a:p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  <a:cs typeface="Arial" panose="020B0604020202020204" pitchFamily="34" charset="0"/>
                </a:rPr>
                <a:t>DECREASED likelihood of high-grade prostate cancer  (Gleason score &lt; 7)</a:t>
              </a:r>
            </a:p>
          </p:txBody>
        </p:sp>
        <p:sp>
          <p:nvSpPr>
            <p:cNvPr id="7" name="Right Arrow 28">
              <a:extLst>
                <a:ext uri="{FF2B5EF4-FFF2-40B4-BE49-F238E27FC236}">
                  <a16:creationId xmlns:a16="http://schemas.microsoft.com/office/drawing/2014/main" xmlns="" id="{29A5FA56-E086-4632-B1B9-2BA804B47CB2}"/>
                </a:ext>
              </a:extLst>
            </p:cNvPr>
            <p:cNvSpPr/>
            <p:nvPr/>
          </p:nvSpPr>
          <p:spPr>
            <a:xfrm>
              <a:off x="5515232" y="3464531"/>
              <a:ext cx="5825771" cy="1706740"/>
            </a:xfrm>
            <a:prstGeom prst="rightArrow">
              <a:avLst>
                <a:gd name="adj1" fmla="val 68305"/>
                <a:gd name="adj2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EPI Result </a:t>
              </a:r>
              <a:r>
                <a:rPr lang="en-US" sz="1600" i="1" u="sng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Above </a:t>
              </a: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Cut-point: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INCREASED likelihood of high-grade 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i="1" dirty="0">
                  <a:solidFill>
                    <a:schemeClr val="tx1"/>
                  </a:solidFill>
                  <a:latin typeface="Avenir Next" panose="020B0503020202020204" pitchFamily="34" charset="0"/>
                </a:rPr>
                <a:t>prostate cancer  (Gleason score ≥ 7)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D199D84-EC76-43D5-B738-1CC5F6C17A97}"/>
                </a:ext>
              </a:extLst>
            </p:cNvPr>
            <p:cNvSpPr/>
            <p:nvPr/>
          </p:nvSpPr>
          <p:spPr>
            <a:xfrm>
              <a:off x="1429807" y="5207441"/>
              <a:ext cx="39994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Continued Monitoring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E292D80-19CD-4270-BD37-7CC7333B84C3}"/>
                </a:ext>
              </a:extLst>
            </p:cNvPr>
            <p:cNvSpPr/>
            <p:nvPr/>
          </p:nvSpPr>
          <p:spPr>
            <a:xfrm>
              <a:off x="5718603" y="5147296"/>
              <a:ext cx="490696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  <a:latin typeface="Avenir Next" panose="020B0503020202020204" pitchFamily="34" charset="0"/>
                </a:rPr>
                <a:t>Possible Next Steps: Biopsy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07D1C75-9EA5-46FB-87B5-B2DA6DEA4206}"/>
                </a:ext>
              </a:extLst>
            </p:cNvPr>
            <p:cNvSpPr txBox="1"/>
            <p:nvPr/>
          </p:nvSpPr>
          <p:spPr>
            <a:xfrm>
              <a:off x="4410320" y="3233613"/>
              <a:ext cx="2381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  <a:latin typeface="Avenir Next" panose="020B0503020202020204" pitchFamily="34" charset="0"/>
                </a:rPr>
                <a:t>Cut-point: 15.6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48AFA25-16E1-4592-A137-505BC9BE7EA8}"/>
                </a:ext>
              </a:extLst>
            </p:cNvPr>
            <p:cNvSpPr txBox="1"/>
            <p:nvPr/>
          </p:nvSpPr>
          <p:spPr>
            <a:xfrm>
              <a:off x="200664" y="4054791"/>
              <a:ext cx="986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0.0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7958D14-385D-49C6-9C62-F23A2F51390E}"/>
                </a:ext>
              </a:extLst>
            </p:cNvPr>
            <p:cNvSpPr txBox="1"/>
            <p:nvPr/>
          </p:nvSpPr>
          <p:spPr>
            <a:xfrm>
              <a:off x="11253353" y="4054791"/>
              <a:ext cx="10453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Avenir Next" panose="020B0503020202020204" pitchFamily="34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12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xmlns="" id="{6E0D26C5-3A6A-4BE5-8F25-DE57EF0E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16" y="68263"/>
            <a:ext cx="9256167" cy="6340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3107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3B3B2-5865-4C43-8BE1-2413D64A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Telehealth solution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xmlns="" id="{E95C5ECB-FD17-425B-9DD3-5D803A3C31F6}"/>
              </a:ext>
            </a:extLst>
          </p:cNvPr>
          <p:cNvSpPr txBox="1">
            <a:spLocks/>
          </p:cNvSpPr>
          <p:nvPr/>
        </p:nvSpPr>
        <p:spPr>
          <a:xfrm>
            <a:off x="533398" y="1254035"/>
            <a:ext cx="11113169" cy="50476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Most Elevated PSA consults are currently being conducted as telehealth visits (Video preferred but phone as well)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Very high-risk patients (PSA &gt;20 ) are being encouraged to have in person visit for DRE, counseling and prostate biopsy teaching-EPI not generally indicated.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Low risk patients (PSA less than 10) and intermediate risk patients (PSA 10-20) are being asked to have a telehealth visit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Patients may be asked to come in for nurse-only visit to obtain EXO Dx (can schedule this at quiet times to adhere to extreme social distancing)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Patient At Home </a:t>
            </a:r>
            <a:r>
              <a:rPr lang="en-US" sz="2400" dirty="0" err="1">
                <a:solidFill>
                  <a:schemeClr val="bg1"/>
                </a:solidFill>
              </a:rPr>
              <a:t>ExoDx</a:t>
            </a:r>
            <a:r>
              <a:rPr lang="en-US" sz="2400" dirty="0">
                <a:solidFill>
                  <a:schemeClr val="bg1"/>
                </a:solidFill>
              </a:rPr>
              <a:t> Collection Kit should now further improve our ability for patient management</a:t>
            </a:r>
          </a:p>
        </p:txBody>
      </p:sp>
    </p:spTree>
    <p:extLst>
      <p:ext uri="{BB962C8B-B14F-4D97-AF65-F5344CB8AC3E}">
        <p14:creationId xmlns:p14="http://schemas.microsoft.com/office/powerpoint/2010/main" val="1370088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venir Next"/>
              </a:rPr>
              <a:t>PSA SCREENING AND USPSTF 2012,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22312" y="1420260"/>
            <a:ext cx="10868326" cy="52397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SUB-OPTIMAL SPECIFICITY (ESPECIALLY IN THE 2-10 RANGE)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PSA NOT PROSTATE CANCER </a:t>
            </a:r>
            <a:r>
              <a:rPr lang="en-US" dirty="0" smtClean="0">
                <a:solidFill>
                  <a:schemeClr val="bg1"/>
                </a:solidFill>
              </a:rPr>
              <a:t>SPECIFIC (BPH, PROSTATITIS,CANCER)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USPSTF RECOMMENDATIONS</a:t>
            </a:r>
          </a:p>
          <a:p>
            <a:pPr lvl="1"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OVERDIAGNOSIS AND OVER-TREATMENT</a:t>
            </a:r>
          </a:p>
          <a:p>
            <a:pPr marL="452854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GRADE D RECOMMENDATION (PLCO, ERSPC) 2012</a:t>
            </a:r>
          </a:p>
          <a:p>
            <a:pPr marL="452854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GRADE C RECOMMENDATION (55-69 YEARS) 2018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5B17B0B1-0FCA-4F1F-8E0E-54867A4D47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Duke University </a:t>
            </a:r>
            <a:r>
              <a:rPr lang="en-US" dirty="0" err="1"/>
              <a:t>EXODx</a:t>
            </a:r>
            <a:r>
              <a:rPr lang="en-US" dirty="0"/>
              <a:t> Prostate Initial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1470" y="1897062"/>
            <a:ext cx="1169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Data on 250 + men Dx “elevated” PSA referrals from PCP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currently being analyzed</a:t>
            </a:r>
          </a:p>
          <a:p>
            <a:r>
              <a:rPr lang="en-US" dirty="0">
                <a:solidFill>
                  <a:schemeClr val="bg1"/>
                </a:solidFill>
              </a:rPr>
              <a:t>Pre-biopsy risk stratification</a:t>
            </a:r>
          </a:p>
          <a:p>
            <a:r>
              <a:rPr lang="en-US" dirty="0">
                <a:solidFill>
                  <a:schemeClr val="bg1"/>
                </a:solidFill>
              </a:rPr>
              <a:t>Urine collection easy in clinic; no clinical info needed on requisition form</a:t>
            </a:r>
          </a:p>
          <a:p>
            <a:r>
              <a:rPr lang="en-US" dirty="0">
                <a:solidFill>
                  <a:schemeClr val="bg1"/>
                </a:solidFill>
              </a:rPr>
              <a:t>Results available in &lt;1 week-sent to patient via Duke MY CHART with standardized education</a:t>
            </a:r>
          </a:p>
          <a:p>
            <a:r>
              <a:rPr lang="en-US" dirty="0">
                <a:solidFill>
                  <a:schemeClr val="bg1"/>
                </a:solidFill>
              </a:rPr>
              <a:t>Independent data point for risk of high grade cancer used in shared decision-making biopsy discussion</a:t>
            </a:r>
          </a:p>
          <a:p>
            <a:r>
              <a:rPr lang="en-US" dirty="0">
                <a:solidFill>
                  <a:schemeClr val="bg1"/>
                </a:solidFill>
              </a:rPr>
              <a:t>Current initial data will form basis for a larger planned collaboration between Duke Cancer Institute Urologists and Duke Primary Care Network</a:t>
            </a:r>
          </a:p>
          <a:p>
            <a:r>
              <a:rPr lang="en-US" dirty="0">
                <a:solidFill>
                  <a:schemeClr val="bg1"/>
                </a:solidFill>
              </a:rPr>
              <a:t>Direct to patient home testing trial now underway with several </a:t>
            </a:r>
            <a:r>
              <a:rPr lang="en-US">
                <a:solidFill>
                  <a:schemeClr val="bg1"/>
                </a:solidFill>
              </a:rPr>
              <a:t>other centers.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5B17B0B1-0FCA-4F1F-8E0E-54867A4D474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08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4206"/>
            <a:ext cx="10363200" cy="556054"/>
          </a:xfrm>
        </p:spPr>
        <p:txBody>
          <a:bodyPr>
            <a:normAutofit/>
          </a:bodyPr>
          <a:lstStyle/>
          <a:p>
            <a:r>
              <a:rPr lang="en-US" dirty="0" err="1"/>
              <a:t>ExoDx</a:t>
            </a:r>
            <a:r>
              <a:rPr lang="en-US" dirty="0"/>
              <a:t> Prostate –Future Plans at Duke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5351" y="1624012"/>
            <a:ext cx="11862487" cy="4624388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Next" panose="020B0503020202020204"/>
              </a:rPr>
              <a:t>EPI score an independent, genomic risk stratification test for aggressive prostate cancer-complete preliminary assessment</a:t>
            </a:r>
          </a:p>
          <a:p>
            <a:r>
              <a:rPr lang="en-US" sz="3600" dirty="0">
                <a:solidFill>
                  <a:schemeClr val="bg1"/>
                </a:solidFill>
                <a:latin typeface="Avenir Next" panose="020B0503020202020204"/>
              </a:rPr>
              <a:t>Planned collaboration between Duke Cancer Institute (DCI) and Duke Primary Care Network: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Avenir Next" panose="020B0503020202020204"/>
              </a:rPr>
              <a:t>  Current generation of PCP’s do not know how to use PSA properly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Avenir Next" panose="020B0503020202020204"/>
              </a:rPr>
              <a:t>  Current PCP’s no longer perform DRE (unable to assess prostate size)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Avenir Next" panose="020B0503020202020204"/>
              </a:rPr>
              <a:t>  Deploy Exo Dx (after proper training) to Duke Primary Care practices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Avenir Next" panose="020B0503020202020204"/>
              </a:rPr>
              <a:t>  Particular emphasis on men with LUTS/BPH &amp; African American men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Avenir Next" panose="020B0503020202020204"/>
              </a:rPr>
              <a:t>  Can we streamline and make urology visit more efficient to optimize more scarce   urology resources.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Avenir Next" panose="020B0503020202020204"/>
              </a:rPr>
              <a:t>RCT under development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venir Next" panose="020B0503020202020204"/>
            </a:endParaRPr>
          </a:p>
          <a:p>
            <a:endParaRPr lang="en-US" dirty="0">
              <a:solidFill>
                <a:schemeClr val="bg1"/>
              </a:solidFill>
              <a:latin typeface="Avenir Next" panose="020B0503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5B17B0B1-0FCA-4F1F-8E0E-54867A4D474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33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41D4D7-1FCD-514E-9C3F-8EBDB242D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619249"/>
            <a:ext cx="11182974" cy="45255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866B32-E8E2-2641-9C14-55C5ABC3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88" y="383178"/>
            <a:ext cx="10363200" cy="466846"/>
          </a:xfrm>
        </p:spPr>
        <p:txBody>
          <a:bodyPr>
            <a:noAutofit/>
          </a:bodyPr>
          <a:lstStyle/>
          <a:p>
            <a:r>
              <a:rPr lang="en-US" sz="2900" b="0" dirty="0">
                <a:latin typeface="Avenir Next" panose="020B0503020202020204" pitchFamily="34" charset="0"/>
              </a:rPr>
              <a:t>Thank you-honor to be here!</a:t>
            </a:r>
            <a:br>
              <a:rPr lang="en-US" sz="2900" b="0" dirty="0">
                <a:latin typeface="Avenir Next" panose="020B0503020202020204" pitchFamily="34" charset="0"/>
              </a:rPr>
            </a:br>
            <a:r>
              <a:rPr lang="en-US" sz="2900" b="0" dirty="0">
                <a:latin typeface="Avenir Next" panose="020B0503020202020204" pitchFamily="34" charset="0"/>
                <a:hlinkClick r:id="rId3"/>
              </a:rPr>
              <a:t>Judd.moul@duke.edu</a:t>
            </a:r>
            <a:r>
              <a:rPr lang="en-US" sz="2900" b="0" dirty="0">
                <a:latin typeface="Avenir Next" panose="020B0503020202020204" pitchFamily="34" charset="0"/>
              </a:rPr>
              <a:t/>
            </a:r>
            <a:br>
              <a:rPr lang="en-US" sz="2900" b="0" dirty="0">
                <a:latin typeface="Avenir Next" panose="020B0503020202020204" pitchFamily="34" charset="0"/>
              </a:rPr>
            </a:br>
            <a:r>
              <a:rPr lang="en-US" sz="2900" b="0" dirty="0">
                <a:latin typeface="Avenir Next" panose="020B0503020202020204" pitchFamily="34" charset="0"/>
              </a:rPr>
              <a:t>Twitter: @</a:t>
            </a:r>
            <a:r>
              <a:rPr lang="en-US" sz="2900" b="0" dirty="0" err="1">
                <a:latin typeface="Avenir Next" panose="020B0503020202020204" pitchFamily="34" charset="0"/>
              </a:rPr>
              <a:t>Juddmoul</a:t>
            </a:r>
            <a:endParaRPr lang="en-US" sz="2900" b="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55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76F5F-419A-4549-B6AC-04C428324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687" y="4164227"/>
            <a:ext cx="8659093" cy="1272746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C12D6E-D611-4558-8D64-CF1E09480B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Judd.moul@duke.edu</a:t>
            </a:r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Twitter: @</a:t>
            </a:r>
            <a:r>
              <a:rPr lang="en-US" dirty="0" err="1" smtClean="0">
                <a:solidFill>
                  <a:schemeClr val="bg1"/>
                </a:solidFill>
              </a:rPr>
              <a:t>JuddMoul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37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ABNORMAL PSA LEVEL?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5481" y="1360487"/>
            <a:ext cx="11009870" cy="504031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10.0</a:t>
            </a:r>
          </a:p>
          <a:p>
            <a:r>
              <a:rPr lang="en-US" dirty="0">
                <a:solidFill>
                  <a:schemeClr val="bg1"/>
                </a:solidFill>
              </a:rPr>
              <a:t>4.0</a:t>
            </a:r>
          </a:p>
          <a:p>
            <a:r>
              <a:rPr lang="en-US" dirty="0">
                <a:solidFill>
                  <a:schemeClr val="bg1"/>
                </a:solidFill>
              </a:rPr>
              <a:t>3.0</a:t>
            </a:r>
          </a:p>
          <a:p>
            <a:r>
              <a:rPr lang="en-US" dirty="0">
                <a:solidFill>
                  <a:schemeClr val="bg1"/>
                </a:solidFill>
              </a:rPr>
              <a:t>2.0</a:t>
            </a:r>
          </a:p>
          <a:p>
            <a:r>
              <a:rPr lang="en-US" dirty="0">
                <a:solidFill>
                  <a:schemeClr val="bg1"/>
                </a:solidFill>
              </a:rPr>
              <a:t>1.5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“GRAY/GREY ZONE 2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10.0</a:t>
            </a:r>
          </a:p>
          <a:p>
            <a:r>
              <a:rPr lang="en-US" dirty="0">
                <a:solidFill>
                  <a:schemeClr val="bg1"/>
                </a:solidFill>
              </a:rPr>
              <a:t>“DANGER ZONE” 1.5 </a:t>
            </a:r>
            <a:r>
              <a:rPr lang="mr-IN" dirty="0">
                <a:solidFill>
                  <a:schemeClr val="bg1"/>
                </a:solidFill>
              </a:rPr>
              <a:t>–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4.0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PSA “GOOD BUT NOT PERFECT”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5B17B0B1-0FCA-4F1F-8E0E-54867A4D47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7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INCREASE PSA SPECIFICITY?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562954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AGE SPECIFIC PSA</a:t>
            </a:r>
          </a:p>
          <a:p>
            <a:r>
              <a:rPr lang="en-US" sz="3200" dirty="0">
                <a:solidFill>
                  <a:schemeClr val="bg1"/>
                </a:solidFill>
              </a:rPr>
              <a:t>RACE-ETHNICITY ADJUSTED PSA</a:t>
            </a:r>
          </a:p>
          <a:p>
            <a:r>
              <a:rPr lang="en-US" sz="3200" dirty="0">
                <a:solidFill>
                  <a:schemeClr val="bg1"/>
                </a:solidFill>
              </a:rPr>
              <a:t>PSA VELOCITY + DENSITY</a:t>
            </a:r>
          </a:p>
          <a:p>
            <a:r>
              <a:rPr lang="en-US" sz="3200" dirty="0">
                <a:solidFill>
                  <a:schemeClr val="bg1"/>
                </a:solidFill>
              </a:rPr>
              <a:t>% Free PSA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BIOMARKERS: BLOOD/URINE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RISK CALCULATORS (PCPT, ERSPC)</a:t>
            </a:r>
          </a:p>
          <a:p>
            <a:r>
              <a:rPr lang="en-US" sz="3200" dirty="0">
                <a:solidFill>
                  <a:schemeClr val="bg1"/>
                </a:solidFill>
              </a:rPr>
              <a:t>MRI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5B17B0B1-0FCA-4F1F-8E0E-54867A4D47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0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7135"/>
            <a:ext cx="10363200" cy="672843"/>
          </a:xfrm>
        </p:spPr>
        <p:txBody>
          <a:bodyPr>
            <a:normAutofit/>
          </a:bodyPr>
          <a:lstStyle/>
          <a:p>
            <a:r>
              <a:rPr lang="en-US" dirty="0"/>
              <a:t>BIOMARKERS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43697" y="1285103"/>
            <a:ext cx="11121081" cy="5115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BLOOD - </a:t>
            </a:r>
            <a:r>
              <a:rPr lang="en-US" sz="3200" dirty="0">
                <a:solidFill>
                  <a:schemeClr val="bg1"/>
                </a:solidFill>
              </a:rPr>
              <a:t>PSA, fPSA, PHI, 4KScore, Iso-PSA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URINE – </a:t>
            </a:r>
            <a:r>
              <a:rPr lang="en-US" sz="3200" dirty="0">
                <a:solidFill>
                  <a:schemeClr val="bg1"/>
                </a:solidFill>
              </a:rPr>
              <a:t>EXO </a:t>
            </a:r>
            <a:r>
              <a:rPr lang="en-US" sz="3200" dirty="0" err="1">
                <a:solidFill>
                  <a:schemeClr val="bg1"/>
                </a:solidFill>
              </a:rPr>
              <a:t>Dx</a:t>
            </a:r>
            <a:r>
              <a:rPr lang="en-US" sz="3200" dirty="0">
                <a:solidFill>
                  <a:schemeClr val="bg1"/>
                </a:solidFill>
              </a:rPr>
              <a:t> Prostate, PCA3, SELECT MDx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BLOOD AND URINE - </a:t>
            </a:r>
            <a:r>
              <a:rPr lang="en-US" sz="3200" dirty="0">
                <a:solidFill>
                  <a:schemeClr val="bg1"/>
                </a:solidFill>
              </a:rPr>
              <a:t>MiPS (PSA/TMPRSS2-ERG/PCA3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TISSUE –</a:t>
            </a:r>
            <a:r>
              <a:rPr lang="en-US" sz="3200" dirty="0" err="1">
                <a:solidFill>
                  <a:schemeClr val="bg1"/>
                </a:solidFill>
              </a:rPr>
              <a:t>Oncotype</a:t>
            </a:r>
            <a:r>
              <a:rPr lang="en-US" sz="3200" dirty="0">
                <a:solidFill>
                  <a:schemeClr val="bg1"/>
                </a:solidFill>
              </a:rPr>
              <a:t> GPS, Prolaris, Decipher, ConfirmMDx</a:t>
            </a:r>
          </a:p>
          <a:p>
            <a:pPr marL="0" indent="0"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? RADIOMICS </a:t>
            </a:r>
            <a:r>
              <a:rPr lang="mr-IN" sz="3200" b="1" dirty="0">
                <a:solidFill>
                  <a:schemeClr val="bg1"/>
                </a:solidFill>
              </a:rPr>
              <a:t>–</a:t>
            </a:r>
            <a:r>
              <a:rPr lang="en-US" sz="3200" b="1" dirty="0">
                <a:solidFill>
                  <a:schemeClr val="bg1"/>
                </a:solidFill>
              </a:rPr>
              <a:t> mp-MRI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00800"/>
            <a:ext cx="2743200" cy="365125"/>
          </a:xfrm>
        </p:spPr>
        <p:txBody>
          <a:bodyPr/>
          <a:lstStyle/>
          <a:p>
            <a:fld id="{5B17B0B1-0FCA-4F1F-8E0E-54867A4D474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PCA BIOMARKERS </a:t>
            </a:r>
            <a:r>
              <a:rPr lang="mr-IN" altLang="en-US" dirty="0"/>
              <a:t>–</a:t>
            </a:r>
            <a:r>
              <a:rPr lang="en-US" altLang="en-US" dirty="0"/>
              <a:t> “Wild West”</a:t>
            </a:r>
          </a:p>
        </p:txBody>
      </p:sp>
      <p:sp>
        <p:nvSpPr>
          <p:cNvPr id="55298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487150" y="6453188"/>
            <a:ext cx="7048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273512B-DFA2-4E97-95CD-186520BAA92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2099310" y="1770058"/>
            <a:ext cx="2859088" cy="973138"/>
          </a:xfrm>
          <a:custGeom>
            <a:avLst/>
            <a:gdLst>
              <a:gd name="T0" fmla="*/ 0 w 2858007"/>
              <a:gd name="T1" fmla="*/ 162126 h 973541"/>
              <a:gd name="T2" fmla="*/ 162382 w 2858007"/>
              <a:gd name="T3" fmla="*/ 0 h 973541"/>
              <a:gd name="T4" fmla="*/ 2697787 w 2858007"/>
              <a:gd name="T5" fmla="*/ 0 h 973541"/>
              <a:gd name="T6" fmla="*/ 2860169 w 2858007"/>
              <a:gd name="T7" fmla="*/ 162126 h 973541"/>
              <a:gd name="T8" fmla="*/ 2860169 w 2858007"/>
              <a:gd name="T9" fmla="*/ 810609 h 973541"/>
              <a:gd name="T10" fmla="*/ 2697787 w 2858007"/>
              <a:gd name="T11" fmla="*/ 972735 h 973541"/>
              <a:gd name="T12" fmla="*/ 162382 w 2858007"/>
              <a:gd name="T13" fmla="*/ 972735 h 973541"/>
              <a:gd name="T14" fmla="*/ 0 w 2858007"/>
              <a:gd name="T15" fmla="*/ 810609 h 973541"/>
              <a:gd name="T16" fmla="*/ 0 w 2858007"/>
              <a:gd name="T17" fmla="*/ 162126 h 9735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58007"/>
              <a:gd name="T28" fmla="*/ 0 h 973541"/>
              <a:gd name="T29" fmla="*/ 2858007 w 2858007"/>
              <a:gd name="T30" fmla="*/ 973541 h 9735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58007" h="973541">
                <a:moveTo>
                  <a:pt x="0" y="162260"/>
                </a:moveTo>
                <a:cubicBezTo>
                  <a:pt x="0" y="72646"/>
                  <a:pt x="72646" y="0"/>
                  <a:pt x="162260" y="0"/>
                </a:cubicBezTo>
                <a:lnTo>
                  <a:pt x="2695747" y="0"/>
                </a:lnTo>
                <a:cubicBezTo>
                  <a:pt x="2785361" y="0"/>
                  <a:pt x="2858007" y="72646"/>
                  <a:pt x="2858007" y="162260"/>
                </a:cubicBezTo>
                <a:lnTo>
                  <a:pt x="2858007" y="811281"/>
                </a:lnTo>
                <a:cubicBezTo>
                  <a:pt x="2858007" y="900895"/>
                  <a:pt x="2785361" y="973541"/>
                  <a:pt x="2695747" y="973541"/>
                </a:cubicBezTo>
                <a:lnTo>
                  <a:pt x="162260" y="973541"/>
                </a:lnTo>
                <a:cubicBezTo>
                  <a:pt x="72646" y="973541"/>
                  <a:pt x="0" y="900895"/>
                  <a:pt x="0" y="811281"/>
                </a:cubicBezTo>
                <a:lnTo>
                  <a:pt x="0" y="162260"/>
                </a:lnTo>
                <a:close/>
              </a:path>
            </a:pathLst>
          </a:custGeom>
          <a:solidFill>
            <a:schemeClr val="tx1"/>
          </a:solid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199924" tIns="123724" rIns="199924" bIns="123724" anchor="ctr"/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Tissue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099310" y="3262930"/>
            <a:ext cx="2859088" cy="957385"/>
          </a:xfrm>
          <a:custGeom>
            <a:avLst/>
            <a:gdLst>
              <a:gd name="T0" fmla="*/ 0 w 2858007"/>
              <a:gd name="T1" fmla="*/ 162126 h 973541"/>
              <a:gd name="T2" fmla="*/ 162382 w 2858007"/>
              <a:gd name="T3" fmla="*/ 0 h 973541"/>
              <a:gd name="T4" fmla="*/ 2697787 w 2858007"/>
              <a:gd name="T5" fmla="*/ 0 h 973541"/>
              <a:gd name="T6" fmla="*/ 2860169 w 2858007"/>
              <a:gd name="T7" fmla="*/ 162126 h 973541"/>
              <a:gd name="T8" fmla="*/ 2860169 w 2858007"/>
              <a:gd name="T9" fmla="*/ 810608 h 973541"/>
              <a:gd name="T10" fmla="*/ 2697787 w 2858007"/>
              <a:gd name="T11" fmla="*/ 972734 h 973541"/>
              <a:gd name="T12" fmla="*/ 162382 w 2858007"/>
              <a:gd name="T13" fmla="*/ 972734 h 973541"/>
              <a:gd name="T14" fmla="*/ 0 w 2858007"/>
              <a:gd name="T15" fmla="*/ 810608 h 973541"/>
              <a:gd name="T16" fmla="*/ 0 w 2858007"/>
              <a:gd name="T17" fmla="*/ 162126 h 9735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58007"/>
              <a:gd name="T28" fmla="*/ 0 h 973541"/>
              <a:gd name="T29" fmla="*/ 2858007 w 2858007"/>
              <a:gd name="T30" fmla="*/ 973541 h 9735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58007" h="973541">
                <a:moveTo>
                  <a:pt x="0" y="162260"/>
                </a:moveTo>
                <a:cubicBezTo>
                  <a:pt x="0" y="72646"/>
                  <a:pt x="72646" y="0"/>
                  <a:pt x="162260" y="0"/>
                </a:cubicBezTo>
                <a:lnTo>
                  <a:pt x="2695747" y="0"/>
                </a:lnTo>
                <a:cubicBezTo>
                  <a:pt x="2785361" y="0"/>
                  <a:pt x="2858007" y="72646"/>
                  <a:pt x="2858007" y="162260"/>
                </a:cubicBezTo>
                <a:lnTo>
                  <a:pt x="2858007" y="811281"/>
                </a:lnTo>
                <a:cubicBezTo>
                  <a:pt x="2858007" y="900895"/>
                  <a:pt x="2785361" y="973541"/>
                  <a:pt x="2695747" y="973541"/>
                </a:cubicBezTo>
                <a:lnTo>
                  <a:pt x="162260" y="973541"/>
                </a:lnTo>
                <a:cubicBezTo>
                  <a:pt x="72646" y="973541"/>
                  <a:pt x="0" y="900895"/>
                  <a:pt x="0" y="811281"/>
                </a:cubicBezTo>
                <a:lnTo>
                  <a:pt x="0" y="162260"/>
                </a:lnTo>
                <a:close/>
              </a:path>
            </a:pathLst>
          </a:custGeom>
          <a:solidFill>
            <a:schemeClr val="accent2"/>
          </a:solid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199924" tIns="123724" rIns="199924" bIns="123724" anchor="ctr"/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Blood</a:t>
            </a: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2099310" y="4611077"/>
            <a:ext cx="2859088" cy="859692"/>
          </a:xfrm>
          <a:custGeom>
            <a:avLst/>
            <a:gdLst>
              <a:gd name="T0" fmla="*/ 0 w 2858007"/>
              <a:gd name="T1" fmla="*/ 162126 h 973541"/>
              <a:gd name="T2" fmla="*/ 162382 w 2858007"/>
              <a:gd name="T3" fmla="*/ 0 h 973541"/>
              <a:gd name="T4" fmla="*/ 2697787 w 2858007"/>
              <a:gd name="T5" fmla="*/ 0 h 973541"/>
              <a:gd name="T6" fmla="*/ 2860169 w 2858007"/>
              <a:gd name="T7" fmla="*/ 162126 h 973541"/>
              <a:gd name="T8" fmla="*/ 2860169 w 2858007"/>
              <a:gd name="T9" fmla="*/ 810609 h 973541"/>
              <a:gd name="T10" fmla="*/ 2697787 w 2858007"/>
              <a:gd name="T11" fmla="*/ 972735 h 973541"/>
              <a:gd name="T12" fmla="*/ 162382 w 2858007"/>
              <a:gd name="T13" fmla="*/ 972735 h 973541"/>
              <a:gd name="T14" fmla="*/ 0 w 2858007"/>
              <a:gd name="T15" fmla="*/ 810609 h 973541"/>
              <a:gd name="T16" fmla="*/ 0 w 2858007"/>
              <a:gd name="T17" fmla="*/ 162126 h 9735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58007"/>
              <a:gd name="T28" fmla="*/ 0 h 973541"/>
              <a:gd name="T29" fmla="*/ 2858007 w 2858007"/>
              <a:gd name="T30" fmla="*/ 973541 h 9735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58007" h="973541">
                <a:moveTo>
                  <a:pt x="0" y="162260"/>
                </a:moveTo>
                <a:cubicBezTo>
                  <a:pt x="0" y="72646"/>
                  <a:pt x="72646" y="0"/>
                  <a:pt x="162260" y="0"/>
                </a:cubicBezTo>
                <a:lnTo>
                  <a:pt x="2695747" y="0"/>
                </a:lnTo>
                <a:cubicBezTo>
                  <a:pt x="2785361" y="0"/>
                  <a:pt x="2858007" y="72646"/>
                  <a:pt x="2858007" y="162260"/>
                </a:cubicBezTo>
                <a:lnTo>
                  <a:pt x="2858007" y="811281"/>
                </a:lnTo>
                <a:cubicBezTo>
                  <a:pt x="2858007" y="900895"/>
                  <a:pt x="2785361" y="973541"/>
                  <a:pt x="2695747" y="973541"/>
                </a:cubicBezTo>
                <a:lnTo>
                  <a:pt x="162260" y="973541"/>
                </a:lnTo>
                <a:cubicBezTo>
                  <a:pt x="72646" y="973541"/>
                  <a:pt x="0" y="900895"/>
                  <a:pt x="0" y="811281"/>
                </a:cubicBezTo>
                <a:lnTo>
                  <a:pt x="0" y="162260"/>
                </a:lnTo>
                <a:close/>
              </a:path>
            </a:pathLst>
          </a:cu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199924" tIns="123724" rIns="199924" bIns="123724" anchor="ctr"/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Urine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5888" y="2305539"/>
            <a:ext cx="5152897" cy="255454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 </a:t>
            </a:r>
          </a:p>
          <a:p>
            <a:r>
              <a:rPr lang="en-US" sz="3200" dirty="0">
                <a:solidFill>
                  <a:schemeClr val="bg1"/>
                </a:solidFill>
              </a:rPr>
              <a:t>	BIOCHEMICAL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	GENOMIC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	EPIGENETIC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	RADIOMICS</a:t>
            </a: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2031579" y="5813344"/>
            <a:ext cx="2859088" cy="859692"/>
          </a:xfrm>
          <a:custGeom>
            <a:avLst/>
            <a:gdLst>
              <a:gd name="T0" fmla="*/ 0 w 2858007"/>
              <a:gd name="T1" fmla="*/ 162126 h 973541"/>
              <a:gd name="T2" fmla="*/ 162382 w 2858007"/>
              <a:gd name="T3" fmla="*/ 0 h 973541"/>
              <a:gd name="T4" fmla="*/ 2697787 w 2858007"/>
              <a:gd name="T5" fmla="*/ 0 h 973541"/>
              <a:gd name="T6" fmla="*/ 2860169 w 2858007"/>
              <a:gd name="T7" fmla="*/ 162126 h 973541"/>
              <a:gd name="T8" fmla="*/ 2860169 w 2858007"/>
              <a:gd name="T9" fmla="*/ 810609 h 973541"/>
              <a:gd name="T10" fmla="*/ 2697787 w 2858007"/>
              <a:gd name="T11" fmla="*/ 972735 h 973541"/>
              <a:gd name="T12" fmla="*/ 162382 w 2858007"/>
              <a:gd name="T13" fmla="*/ 972735 h 973541"/>
              <a:gd name="T14" fmla="*/ 0 w 2858007"/>
              <a:gd name="T15" fmla="*/ 810609 h 973541"/>
              <a:gd name="T16" fmla="*/ 0 w 2858007"/>
              <a:gd name="T17" fmla="*/ 162126 h 9735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58007"/>
              <a:gd name="T28" fmla="*/ 0 h 973541"/>
              <a:gd name="T29" fmla="*/ 2858007 w 2858007"/>
              <a:gd name="T30" fmla="*/ 973541 h 97354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58007" h="973541">
                <a:moveTo>
                  <a:pt x="0" y="162260"/>
                </a:moveTo>
                <a:cubicBezTo>
                  <a:pt x="0" y="72646"/>
                  <a:pt x="72646" y="0"/>
                  <a:pt x="162260" y="0"/>
                </a:cubicBezTo>
                <a:lnTo>
                  <a:pt x="2695747" y="0"/>
                </a:lnTo>
                <a:cubicBezTo>
                  <a:pt x="2785361" y="0"/>
                  <a:pt x="2858007" y="72646"/>
                  <a:pt x="2858007" y="162260"/>
                </a:cubicBezTo>
                <a:lnTo>
                  <a:pt x="2858007" y="811281"/>
                </a:lnTo>
                <a:cubicBezTo>
                  <a:pt x="2858007" y="900895"/>
                  <a:pt x="2785361" y="973541"/>
                  <a:pt x="2695747" y="973541"/>
                </a:cubicBezTo>
                <a:lnTo>
                  <a:pt x="162260" y="973541"/>
                </a:lnTo>
                <a:cubicBezTo>
                  <a:pt x="72646" y="973541"/>
                  <a:pt x="0" y="900895"/>
                  <a:pt x="0" y="811281"/>
                </a:cubicBezTo>
                <a:lnTo>
                  <a:pt x="0" y="162260"/>
                </a:lnTo>
                <a:close/>
              </a:path>
            </a:pathLst>
          </a:custGeom>
          <a:solidFill>
            <a:schemeClr val="accent5"/>
          </a:solid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199924" tIns="123724" rIns="199924" bIns="123724" anchor="ctr"/>
          <a:lstStyle/>
          <a:p>
            <a:pPr algn="ctr" defTabSz="17780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mp/bp-MRI</a:t>
            </a:r>
          </a:p>
        </p:txBody>
      </p:sp>
    </p:spTree>
    <p:extLst>
      <p:ext uri="{BB962C8B-B14F-4D97-AF65-F5344CB8AC3E}">
        <p14:creationId xmlns:p14="http://schemas.microsoft.com/office/powerpoint/2010/main" val="427548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321276"/>
            <a:ext cx="10363200" cy="543697"/>
          </a:xfrm>
        </p:spPr>
        <p:txBody>
          <a:bodyPr>
            <a:normAutofit/>
          </a:bodyPr>
          <a:lstStyle/>
          <a:p>
            <a:r>
              <a:rPr lang="en-US" dirty="0"/>
              <a:t> BIOMARKER CHALLENGES IN PCa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06627" y="1347788"/>
            <a:ext cx="11182865" cy="4803775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200" dirty="0">
                <a:solidFill>
                  <a:schemeClr val="bg1"/>
                </a:solidFill>
              </a:rPr>
              <a:t>A follow-on test </a:t>
            </a:r>
            <a:r>
              <a:rPr lang="en-US" sz="3200" dirty="0" smtClean="0">
                <a:solidFill>
                  <a:schemeClr val="bg1"/>
                </a:solidFill>
              </a:rPr>
              <a:t>after a basic screening </a:t>
            </a:r>
            <a:r>
              <a:rPr lang="en-US" sz="3200" dirty="0">
                <a:solidFill>
                  <a:schemeClr val="bg1"/>
                </a:solidFill>
              </a:rPr>
              <a:t>PSA to stratify risk of clinically significant cancer on biopsy</a:t>
            </a:r>
          </a:p>
          <a:p>
            <a:pPr marL="0" indent="0">
              <a:spcBef>
                <a:spcPts val="18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200" dirty="0">
                <a:solidFill>
                  <a:schemeClr val="bg1"/>
                </a:solidFill>
              </a:rPr>
              <a:t>Test to reduce unnecessary </a:t>
            </a:r>
            <a:r>
              <a:rPr lang="en-US" sz="3200" b="1" dirty="0">
                <a:solidFill>
                  <a:schemeClr val="bg1"/>
                </a:solidFill>
              </a:rPr>
              <a:t>negative biopsies and enhance detection of aggressive cancer (Gleason 7 plus)</a:t>
            </a:r>
          </a:p>
          <a:p>
            <a:pPr marL="0" indent="0">
              <a:spcBef>
                <a:spcPts val="1800"/>
              </a:spcBef>
              <a:buClr>
                <a:schemeClr val="accent1">
                  <a:lumMod val="50000"/>
                </a:schemeClr>
              </a:buClr>
              <a:buNone/>
            </a:pP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en-US" sz="3200" dirty="0">
                <a:solidFill>
                  <a:schemeClr val="bg1"/>
                </a:solidFill>
              </a:rPr>
              <a:t>Test that improves biological stratification of newly diagnosed PCa - active surveillance vs interventional therapy (surgery/RT)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487150" y="6453188"/>
            <a:ext cx="704850" cy="400050"/>
          </a:xfrm>
          <a:prstGeom prst="rect">
            <a:avLst/>
          </a:prstGeom>
        </p:spPr>
        <p:txBody>
          <a:bodyPr/>
          <a:lstStyle/>
          <a:p>
            <a:fld id="{F364B494-B618-CD42-89AB-CA791A0F422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4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2019_Bio-Techne Corporate  Template PPT">
  <a:themeElements>
    <a:clrScheme name="Bio-Techne Colors">
      <a:dk1>
        <a:srgbClr val="000000"/>
      </a:dk1>
      <a:lt1>
        <a:srgbClr val="FFFFFF"/>
      </a:lt1>
      <a:dk2>
        <a:srgbClr val="B2C835"/>
      </a:dk2>
      <a:lt2>
        <a:srgbClr val="115D9E"/>
      </a:lt2>
      <a:accent1>
        <a:srgbClr val="021B2A"/>
      </a:accent1>
      <a:accent2>
        <a:srgbClr val="01090F"/>
      </a:accent2>
      <a:accent3>
        <a:srgbClr val="8E9CBB"/>
      </a:accent3>
      <a:accent4>
        <a:srgbClr val="A5BADD"/>
      </a:accent4>
      <a:accent5>
        <a:srgbClr val="01B5D1"/>
      </a:accent5>
      <a:accent6>
        <a:srgbClr val="872C91"/>
      </a:accent6>
      <a:hlink>
        <a:srgbClr val="EE811F"/>
      </a:hlink>
      <a:folHlink>
        <a:srgbClr val="F7A13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00204"/>
            </a:gs>
            <a:gs pos="43000">
              <a:srgbClr val="032338"/>
            </a:gs>
            <a:gs pos="100000">
              <a:srgbClr val="074F7C"/>
            </a:gs>
          </a:gsLst>
          <a:lin ang="54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9_Bio-Techne Corporate PPT" id="{12A98D56-31AF-457E-B43D-AA98595E888F}" vid="{B0047B2F-74D9-41E7-8D41-C0B7E0F5DA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1B680A34B99D418DEA3B7681FA62FD" ma:contentTypeVersion="2" ma:contentTypeDescription="Create a new document." ma:contentTypeScope="" ma:versionID="8d5a62286f836564e6e49fc4ea822ca6">
  <xsd:schema xmlns:xsd="http://www.w3.org/2001/XMLSchema" xmlns:xs="http://www.w3.org/2001/XMLSchema" xmlns:p="http://schemas.microsoft.com/office/2006/metadata/properties" xmlns:ns2="8b7e9316-53a9-4132-99e1-049c5c0cfe62" targetNamespace="http://schemas.microsoft.com/office/2006/metadata/properties" ma:root="true" ma:fieldsID="0d0455800bd67762441a73bc5ede1c90" ns2:_="">
    <xsd:import namespace="8b7e9316-53a9-4132-99e1-049c5c0cfe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e9316-53a9-4132-99e1-049c5c0cfe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5A32C15-C3EA-4425-8306-218EAF9272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6374DF-50B6-4D36-BD57-A5FDA75B67C7}">
  <ds:schemaRefs>
    <ds:schemaRef ds:uri="8b7e9316-53a9-4132-99e1-049c5c0cfe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B17E45-58EA-4EB9-A63D-D629B75C955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b7e9316-53a9-4132-99e1-049c5c0cfe6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4537</TotalTime>
  <Words>3130</Words>
  <Application>Microsoft Office PowerPoint</Application>
  <PresentationFormat>Widescreen</PresentationFormat>
  <Paragraphs>434</Paragraphs>
  <Slides>43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MS PGothic</vt:lpstr>
      <vt:lpstr>Arial</vt:lpstr>
      <vt:lpstr>Avenir Book</vt:lpstr>
      <vt:lpstr>Avenir Light</vt:lpstr>
      <vt:lpstr>Avenir Next</vt:lpstr>
      <vt:lpstr>Avenir Next Demi Bold</vt:lpstr>
      <vt:lpstr>Avenir Next Ultra Light</vt:lpstr>
      <vt:lpstr>Calibri</vt:lpstr>
      <vt:lpstr>Calibri Light</vt:lpstr>
      <vt:lpstr>Century Gothic</vt:lpstr>
      <vt:lpstr>Mangal</vt:lpstr>
      <vt:lpstr>Palatino</vt:lpstr>
      <vt:lpstr>Roboto Medium</vt:lpstr>
      <vt:lpstr>Times New Roman</vt:lpstr>
      <vt:lpstr>Wingdings</vt:lpstr>
      <vt:lpstr>2019_Bio-Techne Corporate  Template PPT</vt:lpstr>
      <vt:lpstr>NASPCC Webinar Series Presents:  Exosome Testing and Liquid Biopsies – Risk Assessment for High-Grade Prostate Cancer: Home or Office Testing </vt:lpstr>
      <vt:lpstr>Greetings from Duke Cancer Institute and the Duke Prostate Center-Durham, North Carolina</vt:lpstr>
      <vt:lpstr>Agenda</vt:lpstr>
      <vt:lpstr>PSA SCREENING AND USPSTF 2012, 2018</vt:lpstr>
      <vt:lpstr>ABNORMAL PSA LEVEL?</vt:lpstr>
      <vt:lpstr>INCREASE PSA SPECIFICITY?</vt:lpstr>
      <vt:lpstr>BIOMARKERS</vt:lpstr>
      <vt:lpstr>PCA BIOMARKERS – “Wild West”</vt:lpstr>
      <vt:lpstr> BIOMARKER CHALLENGES IN PCa</vt:lpstr>
      <vt:lpstr>Issues with prostate biopsy </vt:lpstr>
      <vt:lpstr>Exosomes are released by normal and cancerous cells</vt:lpstr>
      <vt:lpstr>The Exodx prostate test (epi)</vt:lpstr>
      <vt:lpstr>ExosomeDx validation</vt:lpstr>
      <vt:lpstr>ExoDx Accuracy: AUC for HGPCa (GS &gt;7) Risk Assessment</vt:lpstr>
      <vt:lpstr>Exodx prostate Correlates with Incidence of HGPCa</vt:lpstr>
      <vt:lpstr>CareFirst BCBS study</vt:lpstr>
      <vt:lpstr>Study Flow</vt:lpstr>
      <vt:lpstr>Demographics</vt:lpstr>
      <vt:lpstr>Decision tree and outcome for the EPI arm</vt:lpstr>
      <vt:lpstr>Biopsy decision as a function of EPI risk score</vt:lpstr>
      <vt:lpstr>CareFirst BCBS Results Part 1</vt:lpstr>
      <vt:lpstr>CareFirst BCBS Results Part 2</vt:lpstr>
      <vt:lpstr>Clinical Experience with ExoDx™ Prostate Test  </vt:lpstr>
      <vt:lpstr>Duke exodx prostate results-initial experience</vt:lpstr>
      <vt:lpstr>Shared decision making</vt:lpstr>
      <vt:lpstr>Keeping Things Simple During COVID-EPI Score </vt:lpstr>
      <vt:lpstr>The Exodx Prostate test</vt:lpstr>
      <vt:lpstr>Options below the cut-point of 15.6</vt:lpstr>
      <vt:lpstr>Case study #1</vt:lpstr>
      <vt:lpstr>Case study #2</vt:lpstr>
      <vt:lpstr>PowerPoint Presentation</vt:lpstr>
      <vt:lpstr>Management above  cut-point</vt:lpstr>
      <vt:lpstr>Options above the cut-point of 15.6</vt:lpstr>
      <vt:lpstr>Prostate Disease/Cancer and COVID Pandemic</vt:lpstr>
      <vt:lpstr>Triage plan during covid-19</vt:lpstr>
      <vt:lpstr>Case study 3</vt:lpstr>
      <vt:lpstr>Case study 4</vt:lpstr>
      <vt:lpstr>PowerPoint Presentation</vt:lpstr>
      <vt:lpstr>Telehealth solution</vt:lpstr>
      <vt:lpstr>Duke University EXODx Prostate Initial Experience</vt:lpstr>
      <vt:lpstr>ExoDx Prostate –Future Plans at Duke</vt:lpstr>
      <vt:lpstr>Thank you-honor to be here! Judd.moul@duke.edu Twitter: @Juddmoul</vt:lpstr>
      <vt:lpstr>Questions?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Benefits from Clinically-Independent Pre-Biopsy Risk Assessment</dc:title>
  <dc:creator>Jason Alter</dc:creator>
  <cp:lastModifiedBy>Tiffany Razzo</cp:lastModifiedBy>
  <cp:revision>146</cp:revision>
  <dcterms:created xsi:type="dcterms:W3CDTF">2019-09-11T21:21:29Z</dcterms:created>
  <dcterms:modified xsi:type="dcterms:W3CDTF">2020-07-31T00:59:26Z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0x010100DF1B680A34B99D418DEA3B7681FA62FD</vt:lpwstr>
  </property>
</Properties>
</file>