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</p:sldIdLst>
  <p:sldSz cx="11887200" cy="6858000"/>
  <p:notesSz cx="118872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738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91540" y="2125980"/>
            <a:ext cx="1010412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783080" y="3840480"/>
            <a:ext cx="832104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3158A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3158A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31143" y="1413764"/>
            <a:ext cx="3061970" cy="38690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 u="sng">
                <a:solidFill>
                  <a:srgbClr val="D9D9D9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579217" y="1259410"/>
            <a:ext cx="4538980" cy="4797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2/4/2021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3158A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2/4/2021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2/4/2021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35499" y="106171"/>
            <a:ext cx="8216201" cy="7600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3158A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59461" y="1785620"/>
            <a:ext cx="10568276" cy="36404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041648" y="6377940"/>
            <a:ext cx="3803904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94360" y="6377940"/>
            <a:ext cx="2734056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558784" y="6377940"/>
            <a:ext cx="2734056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8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18" Type="http://schemas.openxmlformats.org/officeDocument/2006/relationships/image" Target="../media/image100.png"/><Relationship Id="rId26" Type="http://schemas.openxmlformats.org/officeDocument/2006/relationships/image" Target="../media/image108.png"/><Relationship Id="rId3" Type="http://schemas.openxmlformats.org/officeDocument/2006/relationships/image" Target="../media/image85.png"/><Relationship Id="rId21" Type="http://schemas.openxmlformats.org/officeDocument/2006/relationships/image" Target="../media/image103.pn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17" Type="http://schemas.openxmlformats.org/officeDocument/2006/relationships/image" Target="../media/image99.jpg"/><Relationship Id="rId25" Type="http://schemas.openxmlformats.org/officeDocument/2006/relationships/image" Target="../media/image107.png"/><Relationship Id="rId2" Type="http://schemas.openxmlformats.org/officeDocument/2006/relationships/image" Target="../media/image84.jpg"/><Relationship Id="rId16" Type="http://schemas.openxmlformats.org/officeDocument/2006/relationships/image" Target="../media/image98.png"/><Relationship Id="rId20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24" Type="http://schemas.openxmlformats.org/officeDocument/2006/relationships/image" Target="../media/image106.png"/><Relationship Id="rId5" Type="http://schemas.openxmlformats.org/officeDocument/2006/relationships/image" Target="../media/image87.png"/><Relationship Id="rId15" Type="http://schemas.openxmlformats.org/officeDocument/2006/relationships/image" Target="../media/image97.png"/><Relationship Id="rId23" Type="http://schemas.openxmlformats.org/officeDocument/2006/relationships/image" Target="../media/image105.png"/><Relationship Id="rId28" Type="http://schemas.openxmlformats.org/officeDocument/2006/relationships/image" Target="../media/image3.png"/><Relationship Id="rId10" Type="http://schemas.openxmlformats.org/officeDocument/2006/relationships/image" Target="../media/image92.png"/><Relationship Id="rId19" Type="http://schemas.openxmlformats.org/officeDocument/2006/relationships/image" Target="../media/image101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Relationship Id="rId14" Type="http://schemas.openxmlformats.org/officeDocument/2006/relationships/image" Target="../media/image96.png"/><Relationship Id="rId22" Type="http://schemas.openxmlformats.org/officeDocument/2006/relationships/image" Target="../media/image104.png"/><Relationship Id="rId27" Type="http://schemas.openxmlformats.org/officeDocument/2006/relationships/image" Target="../media/image10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3.png"/><Relationship Id="rId4" Type="http://schemas.openxmlformats.org/officeDocument/2006/relationships/image" Target="../media/image1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3.png"/><Relationship Id="rId4" Type="http://schemas.openxmlformats.org/officeDocument/2006/relationships/image" Target="../media/image1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5.jpg"/><Relationship Id="rId7" Type="http://schemas.openxmlformats.org/officeDocument/2006/relationships/image" Target="../media/image119.jp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g"/><Relationship Id="rId5" Type="http://schemas.openxmlformats.org/officeDocument/2006/relationships/image" Target="../media/image117.jpg"/><Relationship Id="rId4" Type="http://schemas.openxmlformats.org/officeDocument/2006/relationships/image" Target="../media/image1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g"/><Relationship Id="rId3" Type="http://schemas.openxmlformats.org/officeDocument/2006/relationships/image" Target="../media/image121.png"/><Relationship Id="rId7" Type="http://schemas.openxmlformats.org/officeDocument/2006/relationships/image" Target="../media/image125.jp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4.jpg"/><Relationship Id="rId5" Type="http://schemas.openxmlformats.org/officeDocument/2006/relationships/image" Target="../media/image123.jpg"/><Relationship Id="rId10" Type="http://schemas.openxmlformats.org/officeDocument/2006/relationships/image" Target="../media/image3.png"/><Relationship Id="rId4" Type="http://schemas.openxmlformats.org/officeDocument/2006/relationships/image" Target="../media/image122.jpg"/><Relationship Id="rId9" Type="http://schemas.openxmlformats.org/officeDocument/2006/relationships/image" Target="../media/image127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13" Type="http://schemas.openxmlformats.org/officeDocument/2006/relationships/image" Target="../media/image139.png"/><Relationship Id="rId18" Type="http://schemas.openxmlformats.org/officeDocument/2006/relationships/image" Target="../media/image144.png"/><Relationship Id="rId26" Type="http://schemas.openxmlformats.org/officeDocument/2006/relationships/image" Target="../media/image152.png"/><Relationship Id="rId3" Type="http://schemas.openxmlformats.org/officeDocument/2006/relationships/image" Target="../media/image129.png"/><Relationship Id="rId21" Type="http://schemas.openxmlformats.org/officeDocument/2006/relationships/image" Target="../media/image147.png"/><Relationship Id="rId7" Type="http://schemas.openxmlformats.org/officeDocument/2006/relationships/image" Target="../media/image133.png"/><Relationship Id="rId12" Type="http://schemas.openxmlformats.org/officeDocument/2006/relationships/image" Target="../media/image138.png"/><Relationship Id="rId17" Type="http://schemas.openxmlformats.org/officeDocument/2006/relationships/image" Target="../media/image143.png"/><Relationship Id="rId25" Type="http://schemas.openxmlformats.org/officeDocument/2006/relationships/image" Target="../media/image151.png"/><Relationship Id="rId2" Type="http://schemas.openxmlformats.org/officeDocument/2006/relationships/image" Target="../media/image128.jpg"/><Relationship Id="rId16" Type="http://schemas.openxmlformats.org/officeDocument/2006/relationships/image" Target="../media/image142.png"/><Relationship Id="rId20" Type="http://schemas.openxmlformats.org/officeDocument/2006/relationships/image" Target="../media/image146.png"/><Relationship Id="rId29" Type="http://schemas.openxmlformats.org/officeDocument/2006/relationships/image" Target="../media/image1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2.png"/><Relationship Id="rId11" Type="http://schemas.openxmlformats.org/officeDocument/2006/relationships/image" Target="../media/image137.png"/><Relationship Id="rId24" Type="http://schemas.openxmlformats.org/officeDocument/2006/relationships/image" Target="../media/image150.png"/><Relationship Id="rId32" Type="http://schemas.openxmlformats.org/officeDocument/2006/relationships/image" Target="../media/image3.png"/><Relationship Id="rId5" Type="http://schemas.openxmlformats.org/officeDocument/2006/relationships/image" Target="../media/image131.jpg"/><Relationship Id="rId15" Type="http://schemas.openxmlformats.org/officeDocument/2006/relationships/image" Target="../media/image141.png"/><Relationship Id="rId23" Type="http://schemas.openxmlformats.org/officeDocument/2006/relationships/image" Target="../media/image149.png"/><Relationship Id="rId28" Type="http://schemas.openxmlformats.org/officeDocument/2006/relationships/image" Target="../media/image154.png"/><Relationship Id="rId10" Type="http://schemas.openxmlformats.org/officeDocument/2006/relationships/image" Target="../media/image136.png"/><Relationship Id="rId19" Type="http://schemas.openxmlformats.org/officeDocument/2006/relationships/image" Target="../media/image145.png"/><Relationship Id="rId31" Type="http://schemas.openxmlformats.org/officeDocument/2006/relationships/image" Target="../media/image157.png"/><Relationship Id="rId4" Type="http://schemas.openxmlformats.org/officeDocument/2006/relationships/image" Target="../media/image130.jpg"/><Relationship Id="rId9" Type="http://schemas.openxmlformats.org/officeDocument/2006/relationships/image" Target="../media/image135.png"/><Relationship Id="rId14" Type="http://schemas.openxmlformats.org/officeDocument/2006/relationships/image" Target="../media/image140.png"/><Relationship Id="rId22" Type="http://schemas.openxmlformats.org/officeDocument/2006/relationships/image" Target="../media/image148.png"/><Relationship Id="rId27" Type="http://schemas.openxmlformats.org/officeDocument/2006/relationships/image" Target="../media/image153.png"/><Relationship Id="rId30" Type="http://schemas.openxmlformats.org/officeDocument/2006/relationships/image" Target="../media/image1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7" Type="http://schemas.openxmlformats.org/officeDocument/2006/relationships/image" Target="../media/image3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3.png"/><Relationship Id="rId4" Type="http://schemas.openxmlformats.org/officeDocument/2006/relationships/image" Target="../media/image112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4.png"/><Relationship Id="rId18" Type="http://schemas.openxmlformats.org/officeDocument/2006/relationships/image" Target="../media/image179.png"/><Relationship Id="rId26" Type="http://schemas.openxmlformats.org/officeDocument/2006/relationships/image" Target="../media/image187.jpg"/><Relationship Id="rId39" Type="http://schemas.openxmlformats.org/officeDocument/2006/relationships/image" Target="../media/image200.jpg"/><Relationship Id="rId21" Type="http://schemas.openxmlformats.org/officeDocument/2006/relationships/image" Target="../media/image182.jpg"/><Relationship Id="rId34" Type="http://schemas.openxmlformats.org/officeDocument/2006/relationships/image" Target="../media/image195.jpg"/><Relationship Id="rId42" Type="http://schemas.openxmlformats.org/officeDocument/2006/relationships/image" Target="../media/image203.jpg"/><Relationship Id="rId7" Type="http://schemas.openxmlformats.org/officeDocument/2006/relationships/image" Target="../media/image168.png"/><Relationship Id="rId2" Type="http://schemas.openxmlformats.org/officeDocument/2006/relationships/image" Target="../media/image163.png"/><Relationship Id="rId16" Type="http://schemas.openxmlformats.org/officeDocument/2006/relationships/image" Target="../media/image177.png"/><Relationship Id="rId29" Type="http://schemas.openxmlformats.org/officeDocument/2006/relationships/image" Target="../media/image19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png"/><Relationship Id="rId11" Type="http://schemas.openxmlformats.org/officeDocument/2006/relationships/image" Target="../media/image172.png"/><Relationship Id="rId24" Type="http://schemas.openxmlformats.org/officeDocument/2006/relationships/image" Target="../media/image185.png"/><Relationship Id="rId32" Type="http://schemas.openxmlformats.org/officeDocument/2006/relationships/image" Target="../media/image193.jpg"/><Relationship Id="rId37" Type="http://schemas.openxmlformats.org/officeDocument/2006/relationships/image" Target="../media/image198.jpg"/><Relationship Id="rId40" Type="http://schemas.openxmlformats.org/officeDocument/2006/relationships/image" Target="../media/image201.jpg"/><Relationship Id="rId45" Type="http://schemas.openxmlformats.org/officeDocument/2006/relationships/image" Target="../media/image3.png"/><Relationship Id="rId5" Type="http://schemas.openxmlformats.org/officeDocument/2006/relationships/image" Target="../media/image166.png"/><Relationship Id="rId15" Type="http://schemas.openxmlformats.org/officeDocument/2006/relationships/image" Target="../media/image176.png"/><Relationship Id="rId23" Type="http://schemas.openxmlformats.org/officeDocument/2006/relationships/image" Target="../media/image184.png"/><Relationship Id="rId28" Type="http://schemas.openxmlformats.org/officeDocument/2006/relationships/image" Target="../media/image189.jpg"/><Relationship Id="rId36" Type="http://schemas.openxmlformats.org/officeDocument/2006/relationships/image" Target="../media/image197.jpg"/><Relationship Id="rId10" Type="http://schemas.openxmlformats.org/officeDocument/2006/relationships/image" Target="../media/image171.png"/><Relationship Id="rId19" Type="http://schemas.openxmlformats.org/officeDocument/2006/relationships/image" Target="../media/image180.jpg"/><Relationship Id="rId31" Type="http://schemas.openxmlformats.org/officeDocument/2006/relationships/image" Target="../media/image192.jpg"/><Relationship Id="rId44" Type="http://schemas.openxmlformats.org/officeDocument/2006/relationships/image" Target="../media/image205.jpg"/><Relationship Id="rId4" Type="http://schemas.openxmlformats.org/officeDocument/2006/relationships/image" Target="../media/image165.png"/><Relationship Id="rId9" Type="http://schemas.openxmlformats.org/officeDocument/2006/relationships/image" Target="../media/image170.png"/><Relationship Id="rId14" Type="http://schemas.openxmlformats.org/officeDocument/2006/relationships/image" Target="../media/image175.png"/><Relationship Id="rId22" Type="http://schemas.openxmlformats.org/officeDocument/2006/relationships/image" Target="../media/image183.jpg"/><Relationship Id="rId27" Type="http://schemas.openxmlformats.org/officeDocument/2006/relationships/image" Target="../media/image188.jpg"/><Relationship Id="rId30" Type="http://schemas.openxmlformats.org/officeDocument/2006/relationships/image" Target="../media/image191.png"/><Relationship Id="rId35" Type="http://schemas.openxmlformats.org/officeDocument/2006/relationships/image" Target="../media/image196.jpg"/><Relationship Id="rId43" Type="http://schemas.openxmlformats.org/officeDocument/2006/relationships/image" Target="../media/image204.jpg"/><Relationship Id="rId8" Type="http://schemas.openxmlformats.org/officeDocument/2006/relationships/image" Target="../media/image169.png"/><Relationship Id="rId3" Type="http://schemas.openxmlformats.org/officeDocument/2006/relationships/image" Target="../media/image164.png"/><Relationship Id="rId12" Type="http://schemas.openxmlformats.org/officeDocument/2006/relationships/image" Target="../media/image173.png"/><Relationship Id="rId17" Type="http://schemas.openxmlformats.org/officeDocument/2006/relationships/image" Target="../media/image178.png"/><Relationship Id="rId25" Type="http://schemas.openxmlformats.org/officeDocument/2006/relationships/image" Target="../media/image186.jpg"/><Relationship Id="rId33" Type="http://schemas.openxmlformats.org/officeDocument/2006/relationships/image" Target="../media/image194.jpg"/><Relationship Id="rId38" Type="http://schemas.openxmlformats.org/officeDocument/2006/relationships/image" Target="../media/image199.jpg"/><Relationship Id="rId20" Type="http://schemas.openxmlformats.org/officeDocument/2006/relationships/image" Target="../media/image181.jpg"/><Relationship Id="rId41" Type="http://schemas.openxmlformats.org/officeDocument/2006/relationships/image" Target="../media/image20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9.jpg"/><Relationship Id="rId5" Type="http://schemas.openxmlformats.org/officeDocument/2006/relationships/image" Target="../media/image3.png"/><Relationship Id="rId4" Type="http://schemas.openxmlformats.org/officeDocument/2006/relationships/image" Target="../media/image20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3.png"/><Relationship Id="rId4" Type="http://schemas.openxmlformats.org/officeDocument/2006/relationships/image" Target="../media/image112.pn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1.jpg"/><Relationship Id="rId18" Type="http://schemas.openxmlformats.org/officeDocument/2006/relationships/image" Target="../media/image226.jpg"/><Relationship Id="rId26" Type="http://schemas.openxmlformats.org/officeDocument/2006/relationships/image" Target="../media/image234.jpg"/><Relationship Id="rId39" Type="http://schemas.openxmlformats.org/officeDocument/2006/relationships/image" Target="../media/image246.jpg"/><Relationship Id="rId21" Type="http://schemas.openxmlformats.org/officeDocument/2006/relationships/image" Target="../media/image229.jpg"/><Relationship Id="rId34" Type="http://schemas.openxmlformats.org/officeDocument/2006/relationships/image" Target="../media/image242.jpg"/><Relationship Id="rId7" Type="http://schemas.openxmlformats.org/officeDocument/2006/relationships/image" Target="../media/image215.jpg"/><Relationship Id="rId12" Type="http://schemas.openxmlformats.org/officeDocument/2006/relationships/image" Target="../media/image220.jpg"/><Relationship Id="rId17" Type="http://schemas.openxmlformats.org/officeDocument/2006/relationships/image" Target="../media/image225.jpg"/><Relationship Id="rId25" Type="http://schemas.openxmlformats.org/officeDocument/2006/relationships/image" Target="../media/image233.jpg"/><Relationship Id="rId33" Type="http://schemas.openxmlformats.org/officeDocument/2006/relationships/image" Target="../media/image241.jpg"/><Relationship Id="rId38" Type="http://schemas.openxmlformats.org/officeDocument/2006/relationships/image" Target="../media/image179.png"/><Relationship Id="rId2" Type="http://schemas.openxmlformats.org/officeDocument/2006/relationships/image" Target="../media/image210.png"/><Relationship Id="rId16" Type="http://schemas.openxmlformats.org/officeDocument/2006/relationships/image" Target="../media/image224.jpg"/><Relationship Id="rId20" Type="http://schemas.openxmlformats.org/officeDocument/2006/relationships/image" Target="../media/image228.jpg"/><Relationship Id="rId29" Type="http://schemas.openxmlformats.org/officeDocument/2006/relationships/image" Target="../media/image2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4.jpg"/><Relationship Id="rId11" Type="http://schemas.openxmlformats.org/officeDocument/2006/relationships/image" Target="../media/image219.jpg"/><Relationship Id="rId24" Type="http://schemas.openxmlformats.org/officeDocument/2006/relationships/image" Target="../media/image232.jpg"/><Relationship Id="rId32" Type="http://schemas.openxmlformats.org/officeDocument/2006/relationships/image" Target="../media/image240.jpg"/><Relationship Id="rId37" Type="http://schemas.openxmlformats.org/officeDocument/2006/relationships/image" Target="../media/image245.jpg"/><Relationship Id="rId40" Type="http://schemas.openxmlformats.org/officeDocument/2006/relationships/image" Target="../media/image3.png"/><Relationship Id="rId5" Type="http://schemas.openxmlformats.org/officeDocument/2006/relationships/image" Target="../media/image213.png"/><Relationship Id="rId15" Type="http://schemas.openxmlformats.org/officeDocument/2006/relationships/image" Target="../media/image223.jpg"/><Relationship Id="rId23" Type="http://schemas.openxmlformats.org/officeDocument/2006/relationships/image" Target="../media/image231.jpg"/><Relationship Id="rId28" Type="http://schemas.openxmlformats.org/officeDocument/2006/relationships/image" Target="../media/image236.jpg"/><Relationship Id="rId36" Type="http://schemas.openxmlformats.org/officeDocument/2006/relationships/image" Target="../media/image244.jpg"/><Relationship Id="rId10" Type="http://schemas.openxmlformats.org/officeDocument/2006/relationships/image" Target="../media/image218.jpg"/><Relationship Id="rId19" Type="http://schemas.openxmlformats.org/officeDocument/2006/relationships/image" Target="../media/image227.jpg"/><Relationship Id="rId31" Type="http://schemas.openxmlformats.org/officeDocument/2006/relationships/image" Target="../media/image239.jpg"/><Relationship Id="rId4" Type="http://schemas.openxmlformats.org/officeDocument/2006/relationships/image" Target="../media/image212.png"/><Relationship Id="rId9" Type="http://schemas.openxmlformats.org/officeDocument/2006/relationships/image" Target="../media/image217.jpg"/><Relationship Id="rId14" Type="http://schemas.openxmlformats.org/officeDocument/2006/relationships/image" Target="../media/image222.jpg"/><Relationship Id="rId22" Type="http://schemas.openxmlformats.org/officeDocument/2006/relationships/image" Target="../media/image230.jpg"/><Relationship Id="rId27" Type="http://schemas.openxmlformats.org/officeDocument/2006/relationships/image" Target="../media/image235.jpg"/><Relationship Id="rId30" Type="http://schemas.openxmlformats.org/officeDocument/2006/relationships/image" Target="../media/image238.jpg"/><Relationship Id="rId35" Type="http://schemas.openxmlformats.org/officeDocument/2006/relationships/image" Target="../media/image243.jpg"/><Relationship Id="rId8" Type="http://schemas.openxmlformats.org/officeDocument/2006/relationships/image" Target="../media/image216.jpg"/><Relationship Id="rId3" Type="http://schemas.openxmlformats.org/officeDocument/2006/relationships/image" Target="../media/image21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1.jpg"/><Relationship Id="rId3" Type="http://schemas.openxmlformats.org/officeDocument/2006/relationships/image" Target="../media/image248.png"/><Relationship Id="rId7" Type="http://schemas.openxmlformats.org/officeDocument/2006/relationships/image" Target="../media/image3.png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6.png"/><Relationship Id="rId5" Type="http://schemas.openxmlformats.org/officeDocument/2006/relationships/image" Target="../media/image250.png"/><Relationship Id="rId4" Type="http://schemas.openxmlformats.org/officeDocument/2006/relationships/image" Target="../media/image2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7.png"/><Relationship Id="rId3" Type="http://schemas.openxmlformats.org/officeDocument/2006/relationships/image" Target="../media/image253.png"/><Relationship Id="rId7" Type="http://schemas.openxmlformats.org/officeDocument/2006/relationships/image" Target="../media/image256.png"/><Relationship Id="rId12" Type="http://schemas.openxmlformats.org/officeDocument/2006/relationships/image" Target="../media/image251.jp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0.png"/><Relationship Id="rId11" Type="http://schemas.openxmlformats.org/officeDocument/2006/relationships/image" Target="../media/image3.png"/><Relationship Id="rId5" Type="http://schemas.openxmlformats.org/officeDocument/2006/relationships/image" Target="../media/image255.png"/><Relationship Id="rId10" Type="http://schemas.openxmlformats.org/officeDocument/2006/relationships/image" Target="../media/image206.png"/><Relationship Id="rId4" Type="http://schemas.openxmlformats.org/officeDocument/2006/relationships/image" Target="../media/image254.png"/><Relationship Id="rId9" Type="http://schemas.openxmlformats.org/officeDocument/2006/relationships/image" Target="../media/image25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0.jpg"/><Relationship Id="rId18" Type="http://schemas.openxmlformats.org/officeDocument/2006/relationships/image" Target="../media/image275.jpg"/><Relationship Id="rId26" Type="http://schemas.openxmlformats.org/officeDocument/2006/relationships/image" Target="../media/image283.jpg"/><Relationship Id="rId39" Type="http://schemas.openxmlformats.org/officeDocument/2006/relationships/image" Target="../media/image296.png"/><Relationship Id="rId21" Type="http://schemas.openxmlformats.org/officeDocument/2006/relationships/image" Target="../media/image278.jpg"/><Relationship Id="rId34" Type="http://schemas.openxmlformats.org/officeDocument/2006/relationships/image" Target="../media/image291.jpg"/><Relationship Id="rId42" Type="http://schemas.openxmlformats.org/officeDocument/2006/relationships/image" Target="../media/image173.png"/><Relationship Id="rId7" Type="http://schemas.openxmlformats.org/officeDocument/2006/relationships/image" Target="../media/image264.jpg"/><Relationship Id="rId2" Type="http://schemas.openxmlformats.org/officeDocument/2006/relationships/image" Target="../media/image259.jpg"/><Relationship Id="rId16" Type="http://schemas.openxmlformats.org/officeDocument/2006/relationships/image" Target="../media/image273.jpg"/><Relationship Id="rId29" Type="http://schemas.openxmlformats.org/officeDocument/2006/relationships/image" Target="../media/image28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3.jpg"/><Relationship Id="rId11" Type="http://schemas.openxmlformats.org/officeDocument/2006/relationships/image" Target="../media/image268.jpg"/><Relationship Id="rId24" Type="http://schemas.openxmlformats.org/officeDocument/2006/relationships/image" Target="../media/image281.jpg"/><Relationship Id="rId32" Type="http://schemas.openxmlformats.org/officeDocument/2006/relationships/image" Target="../media/image289.jpg"/><Relationship Id="rId37" Type="http://schemas.openxmlformats.org/officeDocument/2006/relationships/image" Target="../media/image294.jpg"/><Relationship Id="rId40" Type="http://schemas.openxmlformats.org/officeDocument/2006/relationships/image" Target="../media/image297.png"/><Relationship Id="rId45" Type="http://schemas.openxmlformats.org/officeDocument/2006/relationships/image" Target="../media/image301.png"/><Relationship Id="rId5" Type="http://schemas.openxmlformats.org/officeDocument/2006/relationships/image" Target="../media/image262.jpg"/><Relationship Id="rId15" Type="http://schemas.openxmlformats.org/officeDocument/2006/relationships/image" Target="../media/image272.jpg"/><Relationship Id="rId23" Type="http://schemas.openxmlformats.org/officeDocument/2006/relationships/image" Target="../media/image280.jpg"/><Relationship Id="rId28" Type="http://schemas.openxmlformats.org/officeDocument/2006/relationships/image" Target="../media/image285.jpg"/><Relationship Id="rId36" Type="http://schemas.openxmlformats.org/officeDocument/2006/relationships/image" Target="../media/image293.jpg"/><Relationship Id="rId10" Type="http://schemas.openxmlformats.org/officeDocument/2006/relationships/image" Target="../media/image267.jpg"/><Relationship Id="rId19" Type="http://schemas.openxmlformats.org/officeDocument/2006/relationships/image" Target="../media/image276.jpg"/><Relationship Id="rId31" Type="http://schemas.openxmlformats.org/officeDocument/2006/relationships/image" Target="../media/image288.jpg"/><Relationship Id="rId44" Type="http://schemas.openxmlformats.org/officeDocument/2006/relationships/image" Target="../media/image300.png"/><Relationship Id="rId4" Type="http://schemas.openxmlformats.org/officeDocument/2006/relationships/image" Target="../media/image261.jpg"/><Relationship Id="rId9" Type="http://schemas.openxmlformats.org/officeDocument/2006/relationships/image" Target="../media/image266.jpg"/><Relationship Id="rId14" Type="http://schemas.openxmlformats.org/officeDocument/2006/relationships/image" Target="../media/image271.jpg"/><Relationship Id="rId22" Type="http://schemas.openxmlformats.org/officeDocument/2006/relationships/image" Target="../media/image279.jpg"/><Relationship Id="rId27" Type="http://schemas.openxmlformats.org/officeDocument/2006/relationships/image" Target="../media/image284.jpg"/><Relationship Id="rId30" Type="http://schemas.openxmlformats.org/officeDocument/2006/relationships/image" Target="../media/image287.jpg"/><Relationship Id="rId35" Type="http://schemas.openxmlformats.org/officeDocument/2006/relationships/image" Target="../media/image292.jpg"/><Relationship Id="rId43" Type="http://schemas.openxmlformats.org/officeDocument/2006/relationships/image" Target="../media/image299.png"/><Relationship Id="rId8" Type="http://schemas.openxmlformats.org/officeDocument/2006/relationships/image" Target="../media/image265.jpg"/><Relationship Id="rId3" Type="http://schemas.openxmlformats.org/officeDocument/2006/relationships/image" Target="../media/image260.jpg"/><Relationship Id="rId12" Type="http://schemas.openxmlformats.org/officeDocument/2006/relationships/image" Target="../media/image269.jpg"/><Relationship Id="rId17" Type="http://schemas.openxmlformats.org/officeDocument/2006/relationships/image" Target="../media/image274.jpg"/><Relationship Id="rId25" Type="http://schemas.openxmlformats.org/officeDocument/2006/relationships/image" Target="../media/image282.jpg"/><Relationship Id="rId33" Type="http://schemas.openxmlformats.org/officeDocument/2006/relationships/image" Target="../media/image290.jpg"/><Relationship Id="rId38" Type="http://schemas.openxmlformats.org/officeDocument/2006/relationships/image" Target="../media/image295.jpg"/><Relationship Id="rId46" Type="http://schemas.openxmlformats.org/officeDocument/2006/relationships/image" Target="../media/image3.png"/><Relationship Id="rId20" Type="http://schemas.openxmlformats.org/officeDocument/2006/relationships/image" Target="../media/image277.jpg"/><Relationship Id="rId41" Type="http://schemas.openxmlformats.org/officeDocument/2006/relationships/image" Target="../media/image29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jpg"/><Relationship Id="rId3" Type="http://schemas.openxmlformats.org/officeDocument/2006/relationships/image" Target="../media/image303.png"/><Relationship Id="rId7" Type="http://schemas.openxmlformats.org/officeDocument/2006/relationships/image" Target="../media/image307.png"/><Relationship Id="rId2" Type="http://schemas.openxmlformats.org/officeDocument/2006/relationships/image" Target="../media/image3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6.png"/><Relationship Id="rId5" Type="http://schemas.openxmlformats.org/officeDocument/2006/relationships/image" Target="../media/image305.png"/><Relationship Id="rId4" Type="http://schemas.openxmlformats.org/officeDocument/2006/relationships/image" Target="../media/image304.png"/><Relationship Id="rId9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4.png"/><Relationship Id="rId3" Type="http://schemas.openxmlformats.org/officeDocument/2006/relationships/image" Target="../media/image309.png"/><Relationship Id="rId7" Type="http://schemas.openxmlformats.org/officeDocument/2006/relationships/image" Target="../media/image313.png"/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2.png"/><Relationship Id="rId11" Type="http://schemas.openxmlformats.org/officeDocument/2006/relationships/image" Target="../media/image3.png"/><Relationship Id="rId5" Type="http://schemas.openxmlformats.org/officeDocument/2006/relationships/image" Target="../media/image311.png"/><Relationship Id="rId10" Type="http://schemas.openxmlformats.org/officeDocument/2006/relationships/image" Target="../media/image246.jpg"/><Relationship Id="rId4" Type="http://schemas.openxmlformats.org/officeDocument/2006/relationships/image" Target="../media/image310.png"/><Relationship Id="rId9" Type="http://schemas.openxmlformats.org/officeDocument/2006/relationships/image" Target="../media/image31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2.png"/><Relationship Id="rId13" Type="http://schemas.openxmlformats.org/officeDocument/2006/relationships/image" Target="../media/image327.png"/><Relationship Id="rId18" Type="http://schemas.openxmlformats.org/officeDocument/2006/relationships/image" Target="../media/image332.jpg"/><Relationship Id="rId26" Type="http://schemas.openxmlformats.org/officeDocument/2006/relationships/image" Target="../media/image340.jpg"/><Relationship Id="rId3" Type="http://schemas.openxmlformats.org/officeDocument/2006/relationships/image" Target="../media/image317.jpg"/><Relationship Id="rId21" Type="http://schemas.openxmlformats.org/officeDocument/2006/relationships/image" Target="../media/image335.jpg"/><Relationship Id="rId7" Type="http://schemas.openxmlformats.org/officeDocument/2006/relationships/image" Target="../media/image321.png"/><Relationship Id="rId12" Type="http://schemas.openxmlformats.org/officeDocument/2006/relationships/image" Target="../media/image326.png"/><Relationship Id="rId17" Type="http://schemas.openxmlformats.org/officeDocument/2006/relationships/image" Target="../media/image331.jpg"/><Relationship Id="rId25" Type="http://schemas.openxmlformats.org/officeDocument/2006/relationships/image" Target="../media/image339.jpg"/><Relationship Id="rId2" Type="http://schemas.openxmlformats.org/officeDocument/2006/relationships/image" Target="../media/image316.jpg"/><Relationship Id="rId16" Type="http://schemas.openxmlformats.org/officeDocument/2006/relationships/image" Target="../media/image330.png"/><Relationship Id="rId20" Type="http://schemas.openxmlformats.org/officeDocument/2006/relationships/image" Target="../media/image334.jpg"/><Relationship Id="rId29" Type="http://schemas.openxmlformats.org/officeDocument/2006/relationships/image" Target="../media/image3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0.png"/><Relationship Id="rId11" Type="http://schemas.openxmlformats.org/officeDocument/2006/relationships/image" Target="../media/image325.png"/><Relationship Id="rId24" Type="http://schemas.openxmlformats.org/officeDocument/2006/relationships/image" Target="../media/image338.jpg"/><Relationship Id="rId5" Type="http://schemas.openxmlformats.org/officeDocument/2006/relationships/image" Target="../media/image319.jpg"/><Relationship Id="rId15" Type="http://schemas.openxmlformats.org/officeDocument/2006/relationships/image" Target="../media/image329.png"/><Relationship Id="rId23" Type="http://schemas.openxmlformats.org/officeDocument/2006/relationships/image" Target="../media/image337.jpg"/><Relationship Id="rId28" Type="http://schemas.openxmlformats.org/officeDocument/2006/relationships/image" Target="../media/image246.jpg"/><Relationship Id="rId10" Type="http://schemas.openxmlformats.org/officeDocument/2006/relationships/image" Target="../media/image324.png"/><Relationship Id="rId19" Type="http://schemas.openxmlformats.org/officeDocument/2006/relationships/image" Target="../media/image333.jpg"/><Relationship Id="rId31" Type="http://schemas.openxmlformats.org/officeDocument/2006/relationships/image" Target="../media/image3.png"/><Relationship Id="rId4" Type="http://schemas.openxmlformats.org/officeDocument/2006/relationships/image" Target="../media/image318.jpg"/><Relationship Id="rId9" Type="http://schemas.openxmlformats.org/officeDocument/2006/relationships/image" Target="../media/image323.png"/><Relationship Id="rId14" Type="http://schemas.openxmlformats.org/officeDocument/2006/relationships/image" Target="../media/image328.png"/><Relationship Id="rId22" Type="http://schemas.openxmlformats.org/officeDocument/2006/relationships/image" Target="../media/image336.jpg"/><Relationship Id="rId27" Type="http://schemas.openxmlformats.org/officeDocument/2006/relationships/image" Target="../media/image341.jpg"/><Relationship Id="rId30" Type="http://schemas.openxmlformats.org/officeDocument/2006/relationships/image" Target="../media/image3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5.png"/><Relationship Id="rId2" Type="http://schemas.openxmlformats.org/officeDocument/2006/relationships/image" Target="../media/image3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6.jp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3.png"/><Relationship Id="rId13" Type="http://schemas.openxmlformats.org/officeDocument/2006/relationships/image" Target="../media/image358.png"/><Relationship Id="rId18" Type="http://schemas.openxmlformats.org/officeDocument/2006/relationships/image" Target="../media/image3.png"/><Relationship Id="rId3" Type="http://schemas.openxmlformats.org/officeDocument/2006/relationships/image" Target="../media/image348.png"/><Relationship Id="rId7" Type="http://schemas.openxmlformats.org/officeDocument/2006/relationships/image" Target="../media/image352.png"/><Relationship Id="rId12" Type="http://schemas.openxmlformats.org/officeDocument/2006/relationships/image" Target="../media/image357.png"/><Relationship Id="rId17" Type="http://schemas.openxmlformats.org/officeDocument/2006/relationships/image" Target="../media/image362.png"/><Relationship Id="rId2" Type="http://schemas.openxmlformats.org/officeDocument/2006/relationships/image" Target="../media/image347.png"/><Relationship Id="rId16" Type="http://schemas.openxmlformats.org/officeDocument/2006/relationships/image" Target="../media/image36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1.png"/><Relationship Id="rId11" Type="http://schemas.openxmlformats.org/officeDocument/2006/relationships/image" Target="../media/image356.png"/><Relationship Id="rId5" Type="http://schemas.openxmlformats.org/officeDocument/2006/relationships/image" Target="../media/image350.png"/><Relationship Id="rId15" Type="http://schemas.openxmlformats.org/officeDocument/2006/relationships/image" Target="../media/image360.png"/><Relationship Id="rId10" Type="http://schemas.openxmlformats.org/officeDocument/2006/relationships/image" Target="../media/image355.png"/><Relationship Id="rId4" Type="http://schemas.openxmlformats.org/officeDocument/2006/relationships/image" Target="../media/image349.png"/><Relationship Id="rId9" Type="http://schemas.openxmlformats.org/officeDocument/2006/relationships/image" Target="../media/image354.png"/><Relationship Id="rId14" Type="http://schemas.openxmlformats.org/officeDocument/2006/relationships/image" Target="../media/image359.png"/></Relationships>
</file>

<file path=ppt/slides/_rels/slide3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4.jpg"/><Relationship Id="rId18" Type="http://schemas.openxmlformats.org/officeDocument/2006/relationships/image" Target="../media/image379.png"/><Relationship Id="rId26" Type="http://schemas.openxmlformats.org/officeDocument/2006/relationships/image" Target="../media/image246.jpg"/><Relationship Id="rId39" Type="http://schemas.openxmlformats.org/officeDocument/2006/relationships/image" Target="../media/image398.png"/><Relationship Id="rId21" Type="http://schemas.openxmlformats.org/officeDocument/2006/relationships/image" Target="../media/image382.jpg"/><Relationship Id="rId34" Type="http://schemas.openxmlformats.org/officeDocument/2006/relationships/image" Target="../media/image393.png"/><Relationship Id="rId42" Type="http://schemas.openxmlformats.org/officeDocument/2006/relationships/image" Target="../media/image401.png"/><Relationship Id="rId47" Type="http://schemas.openxmlformats.org/officeDocument/2006/relationships/image" Target="../media/image406.png"/><Relationship Id="rId7" Type="http://schemas.openxmlformats.org/officeDocument/2006/relationships/image" Target="../media/image368.jpg"/><Relationship Id="rId2" Type="http://schemas.openxmlformats.org/officeDocument/2006/relationships/image" Target="../media/image363.png"/><Relationship Id="rId16" Type="http://schemas.openxmlformats.org/officeDocument/2006/relationships/image" Target="../media/image377.png"/><Relationship Id="rId29" Type="http://schemas.openxmlformats.org/officeDocument/2006/relationships/image" Target="../media/image388.png"/><Relationship Id="rId11" Type="http://schemas.openxmlformats.org/officeDocument/2006/relationships/image" Target="../media/image372.jpg"/><Relationship Id="rId24" Type="http://schemas.openxmlformats.org/officeDocument/2006/relationships/image" Target="../media/image385.png"/><Relationship Id="rId32" Type="http://schemas.openxmlformats.org/officeDocument/2006/relationships/image" Target="../media/image391.png"/><Relationship Id="rId37" Type="http://schemas.openxmlformats.org/officeDocument/2006/relationships/image" Target="../media/image396.png"/><Relationship Id="rId40" Type="http://schemas.openxmlformats.org/officeDocument/2006/relationships/image" Target="../media/image399.png"/><Relationship Id="rId45" Type="http://schemas.openxmlformats.org/officeDocument/2006/relationships/image" Target="../media/image404.png"/><Relationship Id="rId5" Type="http://schemas.openxmlformats.org/officeDocument/2006/relationships/image" Target="../media/image366.jpg"/><Relationship Id="rId15" Type="http://schemas.openxmlformats.org/officeDocument/2006/relationships/image" Target="../media/image376.jpg"/><Relationship Id="rId23" Type="http://schemas.openxmlformats.org/officeDocument/2006/relationships/image" Target="../media/image384.jpg"/><Relationship Id="rId28" Type="http://schemas.openxmlformats.org/officeDocument/2006/relationships/image" Target="../media/image387.png"/><Relationship Id="rId36" Type="http://schemas.openxmlformats.org/officeDocument/2006/relationships/image" Target="../media/image395.png"/><Relationship Id="rId49" Type="http://schemas.openxmlformats.org/officeDocument/2006/relationships/image" Target="../media/image408.png"/><Relationship Id="rId10" Type="http://schemas.openxmlformats.org/officeDocument/2006/relationships/image" Target="../media/image371.png"/><Relationship Id="rId19" Type="http://schemas.openxmlformats.org/officeDocument/2006/relationships/image" Target="../media/image380.jpg"/><Relationship Id="rId31" Type="http://schemas.openxmlformats.org/officeDocument/2006/relationships/image" Target="../media/image390.png"/><Relationship Id="rId44" Type="http://schemas.openxmlformats.org/officeDocument/2006/relationships/image" Target="../media/image403.png"/><Relationship Id="rId4" Type="http://schemas.openxmlformats.org/officeDocument/2006/relationships/image" Target="../media/image365.png"/><Relationship Id="rId9" Type="http://schemas.openxmlformats.org/officeDocument/2006/relationships/image" Target="../media/image370.jpg"/><Relationship Id="rId14" Type="http://schemas.openxmlformats.org/officeDocument/2006/relationships/image" Target="../media/image375.png"/><Relationship Id="rId22" Type="http://schemas.openxmlformats.org/officeDocument/2006/relationships/image" Target="../media/image383.png"/><Relationship Id="rId27" Type="http://schemas.openxmlformats.org/officeDocument/2006/relationships/image" Target="../media/image3.png"/><Relationship Id="rId30" Type="http://schemas.openxmlformats.org/officeDocument/2006/relationships/image" Target="../media/image389.png"/><Relationship Id="rId35" Type="http://schemas.openxmlformats.org/officeDocument/2006/relationships/image" Target="../media/image394.png"/><Relationship Id="rId43" Type="http://schemas.openxmlformats.org/officeDocument/2006/relationships/image" Target="../media/image402.png"/><Relationship Id="rId48" Type="http://schemas.openxmlformats.org/officeDocument/2006/relationships/image" Target="../media/image407.png"/><Relationship Id="rId8" Type="http://schemas.openxmlformats.org/officeDocument/2006/relationships/image" Target="../media/image369.png"/><Relationship Id="rId3" Type="http://schemas.openxmlformats.org/officeDocument/2006/relationships/image" Target="../media/image364.jpg"/><Relationship Id="rId12" Type="http://schemas.openxmlformats.org/officeDocument/2006/relationships/image" Target="../media/image373.png"/><Relationship Id="rId17" Type="http://schemas.openxmlformats.org/officeDocument/2006/relationships/image" Target="../media/image378.jpg"/><Relationship Id="rId25" Type="http://schemas.openxmlformats.org/officeDocument/2006/relationships/image" Target="../media/image386.jpg"/><Relationship Id="rId33" Type="http://schemas.openxmlformats.org/officeDocument/2006/relationships/image" Target="../media/image392.png"/><Relationship Id="rId38" Type="http://schemas.openxmlformats.org/officeDocument/2006/relationships/image" Target="../media/image397.png"/><Relationship Id="rId46" Type="http://schemas.openxmlformats.org/officeDocument/2006/relationships/image" Target="../media/image405.png"/><Relationship Id="rId20" Type="http://schemas.openxmlformats.org/officeDocument/2006/relationships/image" Target="../media/image381.png"/><Relationship Id="rId41" Type="http://schemas.openxmlformats.org/officeDocument/2006/relationships/image" Target="../media/image40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9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22.png"/><Relationship Id="rId18" Type="http://schemas.openxmlformats.org/officeDocument/2006/relationships/image" Target="../media/image427.png"/><Relationship Id="rId26" Type="http://schemas.openxmlformats.org/officeDocument/2006/relationships/image" Target="../media/image435.jpg"/><Relationship Id="rId3" Type="http://schemas.openxmlformats.org/officeDocument/2006/relationships/image" Target="../media/image412.jpg"/><Relationship Id="rId21" Type="http://schemas.openxmlformats.org/officeDocument/2006/relationships/image" Target="../media/image430.png"/><Relationship Id="rId7" Type="http://schemas.openxmlformats.org/officeDocument/2006/relationships/image" Target="../media/image416.jpg"/><Relationship Id="rId12" Type="http://schemas.openxmlformats.org/officeDocument/2006/relationships/image" Target="../media/image421.png"/><Relationship Id="rId17" Type="http://schemas.openxmlformats.org/officeDocument/2006/relationships/image" Target="../media/image426.png"/><Relationship Id="rId25" Type="http://schemas.openxmlformats.org/officeDocument/2006/relationships/image" Target="../media/image434.png"/><Relationship Id="rId33" Type="http://schemas.openxmlformats.org/officeDocument/2006/relationships/image" Target="../media/image3.png"/><Relationship Id="rId2" Type="http://schemas.openxmlformats.org/officeDocument/2006/relationships/image" Target="../media/image411.jpg"/><Relationship Id="rId16" Type="http://schemas.openxmlformats.org/officeDocument/2006/relationships/image" Target="../media/image425.png"/><Relationship Id="rId20" Type="http://schemas.openxmlformats.org/officeDocument/2006/relationships/image" Target="../media/image429.png"/><Relationship Id="rId29" Type="http://schemas.openxmlformats.org/officeDocument/2006/relationships/image" Target="../media/image4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5.jpg"/><Relationship Id="rId11" Type="http://schemas.openxmlformats.org/officeDocument/2006/relationships/image" Target="../media/image420.png"/><Relationship Id="rId24" Type="http://schemas.openxmlformats.org/officeDocument/2006/relationships/image" Target="../media/image433.png"/><Relationship Id="rId32" Type="http://schemas.openxmlformats.org/officeDocument/2006/relationships/image" Target="../media/image441.jpg"/><Relationship Id="rId5" Type="http://schemas.openxmlformats.org/officeDocument/2006/relationships/image" Target="../media/image414.jpg"/><Relationship Id="rId15" Type="http://schemas.openxmlformats.org/officeDocument/2006/relationships/image" Target="../media/image424.png"/><Relationship Id="rId23" Type="http://schemas.openxmlformats.org/officeDocument/2006/relationships/image" Target="../media/image432.png"/><Relationship Id="rId28" Type="http://schemas.openxmlformats.org/officeDocument/2006/relationships/image" Target="../media/image437.jpg"/><Relationship Id="rId10" Type="http://schemas.openxmlformats.org/officeDocument/2006/relationships/image" Target="../media/image419.png"/><Relationship Id="rId19" Type="http://schemas.openxmlformats.org/officeDocument/2006/relationships/image" Target="../media/image428.png"/><Relationship Id="rId31" Type="http://schemas.openxmlformats.org/officeDocument/2006/relationships/image" Target="../media/image440.png"/><Relationship Id="rId4" Type="http://schemas.openxmlformats.org/officeDocument/2006/relationships/image" Target="../media/image413.jpg"/><Relationship Id="rId9" Type="http://schemas.openxmlformats.org/officeDocument/2006/relationships/image" Target="../media/image418.png"/><Relationship Id="rId14" Type="http://schemas.openxmlformats.org/officeDocument/2006/relationships/image" Target="../media/image423.png"/><Relationship Id="rId22" Type="http://schemas.openxmlformats.org/officeDocument/2006/relationships/image" Target="../media/image431.png"/><Relationship Id="rId27" Type="http://schemas.openxmlformats.org/officeDocument/2006/relationships/image" Target="../media/image436.jpg"/><Relationship Id="rId30" Type="http://schemas.openxmlformats.org/officeDocument/2006/relationships/image" Target="../media/image439.png"/><Relationship Id="rId8" Type="http://schemas.openxmlformats.org/officeDocument/2006/relationships/image" Target="../media/image417.png"/></Relationships>
</file>

<file path=ppt/slides/_rels/slide4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53.png"/><Relationship Id="rId18" Type="http://schemas.openxmlformats.org/officeDocument/2006/relationships/image" Target="../media/image458.png"/><Relationship Id="rId26" Type="http://schemas.openxmlformats.org/officeDocument/2006/relationships/image" Target="../media/image466.png"/><Relationship Id="rId39" Type="http://schemas.openxmlformats.org/officeDocument/2006/relationships/image" Target="../media/image479.png"/><Relationship Id="rId21" Type="http://schemas.openxmlformats.org/officeDocument/2006/relationships/image" Target="../media/image461.png"/><Relationship Id="rId34" Type="http://schemas.openxmlformats.org/officeDocument/2006/relationships/image" Target="../media/image474.png"/><Relationship Id="rId42" Type="http://schemas.openxmlformats.org/officeDocument/2006/relationships/image" Target="../media/image482.png"/><Relationship Id="rId47" Type="http://schemas.openxmlformats.org/officeDocument/2006/relationships/image" Target="../media/image487.png"/><Relationship Id="rId50" Type="http://schemas.openxmlformats.org/officeDocument/2006/relationships/image" Target="../media/image490.png"/><Relationship Id="rId55" Type="http://schemas.openxmlformats.org/officeDocument/2006/relationships/image" Target="../media/image495.png"/><Relationship Id="rId7" Type="http://schemas.openxmlformats.org/officeDocument/2006/relationships/image" Target="../media/image447.png"/><Relationship Id="rId2" Type="http://schemas.openxmlformats.org/officeDocument/2006/relationships/image" Target="../media/image442.png"/><Relationship Id="rId16" Type="http://schemas.openxmlformats.org/officeDocument/2006/relationships/image" Target="../media/image456.png"/><Relationship Id="rId29" Type="http://schemas.openxmlformats.org/officeDocument/2006/relationships/image" Target="../media/image469.png"/><Relationship Id="rId11" Type="http://schemas.openxmlformats.org/officeDocument/2006/relationships/image" Target="../media/image451.png"/><Relationship Id="rId24" Type="http://schemas.openxmlformats.org/officeDocument/2006/relationships/image" Target="../media/image464.png"/><Relationship Id="rId32" Type="http://schemas.openxmlformats.org/officeDocument/2006/relationships/image" Target="../media/image472.png"/><Relationship Id="rId37" Type="http://schemas.openxmlformats.org/officeDocument/2006/relationships/image" Target="../media/image477.png"/><Relationship Id="rId40" Type="http://schemas.openxmlformats.org/officeDocument/2006/relationships/image" Target="../media/image480.png"/><Relationship Id="rId45" Type="http://schemas.openxmlformats.org/officeDocument/2006/relationships/image" Target="../media/image485.png"/><Relationship Id="rId53" Type="http://schemas.openxmlformats.org/officeDocument/2006/relationships/image" Target="../media/image493.png"/><Relationship Id="rId58" Type="http://schemas.openxmlformats.org/officeDocument/2006/relationships/image" Target="../media/image3.png"/><Relationship Id="rId5" Type="http://schemas.openxmlformats.org/officeDocument/2006/relationships/image" Target="../media/image445.png"/><Relationship Id="rId19" Type="http://schemas.openxmlformats.org/officeDocument/2006/relationships/image" Target="../media/image459.png"/><Relationship Id="rId4" Type="http://schemas.openxmlformats.org/officeDocument/2006/relationships/image" Target="../media/image444.png"/><Relationship Id="rId9" Type="http://schemas.openxmlformats.org/officeDocument/2006/relationships/image" Target="../media/image449.png"/><Relationship Id="rId14" Type="http://schemas.openxmlformats.org/officeDocument/2006/relationships/image" Target="../media/image454.png"/><Relationship Id="rId22" Type="http://schemas.openxmlformats.org/officeDocument/2006/relationships/image" Target="../media/image462.png"/><Relationship Id="rId27" Type="http://schemas.openxmlformats.org/officeDocument/2006/relationships/image" Target="../media/image467.png"/><Relationship Id="rId30" Type="http://schemas.openxmlformats.org/officeDocument/2006/relationships/image" Target="../media/image470.png"/><Relationship Id="rId35" Type="http://schemas.openxmlformats.org/officeDocument/2006/relationships/image" Target="../media/image475.png"/><Relationship Id="rId43" Type="http://schemas.openxmlformats.org/officeDocument/2006/relationships/image" Target="../media/image483.png"/><Relationship Id="rId48" Type="http://schemas.openxmlformats.org/officeDocument/2006/relationships/image" Target="../media/image488.png"/><Relationship Id="rId56" Type="http://schemas.openxmlformats.org/officeDocument/2006/relationships/image" Target="../media/image496.png"/><Relationship Id="rId8" Type="http://schemas.openxmlformats.org/officeDocument/2006/relationships/image" Target="../media/image448.png"/><Relationship Id="rId51" Type="http://schemas.openxmlformats.org/officeDocument/2006/relationships/image" Target="../media/image491.png"/><Relationship Id="rId3" Type="http://schemas.openxmlformats.org/officeDocument/2006/relationships/image" Target="../media/image443.png"/><Relationship Id="rId12" Type="http://schemas.openxmlformats.org/officeDocument/2006/relationships/image" Target="../media/image452.png"/><Relationship Id="rId17" Type="http://schemas.openxmlformats.org/officeDocument/2006/relationships/image" Target="../media/image457.png"/><Relationship Id="rId25" Type="http://schemas.openxmlformats.org/officeDocument/2006/relationships/image" Target="../media/image465.png"/><Relationship Id="rId33" Type="http://schemas.openxmlformats.org/officeDocument/2006/relationships/image" Target="../media/image473.png"/><Relationship Id="rId38" Type="http://schemas.openxmlformats.org/officeDocument/2006/relationships/image" Target="../media/image478.png"/><Relationship Id="rId46" Type="http://schemas.openxmlformats.org/officeDocument/2006/relationships/image" Target="../media/image486.png"/><Relationship Id="rId20" Type="http://schemas.openxmlformats.org/officeDocument/2006/relationships/image" Target="../media/image460.png"/><Relationship Id="rId41" Type="http://schemas.openxmlformats.org/officeDocument/2006/relationships/image" Target="../media/image481.png"/><Relationship Id="rId54" Type="http://schemas.openxmlformats.org/officeDocument/2006/relationships/image" Target="../media/image4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6.png"/><Relationship Id="rId15" Type="http://schemas.openxmlformats.org/officeDocument/2006/relationships/image" Target="../media/image455.png"/><Relationship Id="rId23" Type="http://schemas.openxmlformats.org/officeDocument/2006/relationships/image" Target="../media/image463.png"/><Relationship Id="rId28" Type="http://schemas.openxmlformats.org/officeDocument/2006/relationships/image" Target="../media/image468.png"/><Relationship Id="rId36" Type="http://schemas.openxmlformats.org/officeDocument/2006/relationships/image" Target="../media/image476.png"/><Relationship Id="rId49" Type="http://schemas.openxmlformats.org/officeDocument/2006/relationships/image" Target="../media/image489.png"/><Relationship Id="rId57" Type="http://schemas.openxmlformats.org/officeDocument/2006/relationships/image" Target="../media/image441.jpg"/><Relationship Id="rId10" Type="http://schemas.openxmlformats.org/officeDocument/2006/relationships/image" Target="../media/image450.png"/><Relationship Id="rId31" Type="http://schemas.openxmlformats.org/officeDocument/2006/relationships/image" Target="../media/image471.png"/><Relationship Id="rId44" Type="http://schemas.openxmlformats.org/officeDocument/2006/relationships/image" Target="../media/image484.png"/><Relationship Id="rId52" Type="http://schemas.openxmlformats.org/officeDocument/2006/relationships/image" Target="../media/image49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41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7.png"/><Relationship Id="rId7" Type="http://schemas.openxmlformats.org/officeDocument/2006/relationships/image" Target="../media/image3.png"/><Relationship Id="rId2" Type="http://schemas.openxmlformats.org/officeDocument/2006/relationships/image" Target="../media/image4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0.png"/><Relationship Id="rId5" Type="http://schemas.openxmlformats.org/officeDocument/2006/relationships/image" Target="../media/image499.png"/><Relationship Id="rId4" Type="http://schemas.openxmlformats.org/officeDocument/2006/relationships/image" Target="../media/image498.png"/></Relationships>
</file>

<file path=ppt/slides/_rels/slide4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11.jpg"/><Relationship Id="rId18" Type="http://schemas.openxmlformats.org/officeDocument/2006/relationships/image" Target="../media/image516.png"/><Relationship Id="rId26" Type="http://schemas.openxmlformats.org/officeDocument/2006/relationships/image" Target="../media/image524.jpg"/><Relationship Id="rId39" Type="http://schemas.openxmlformats.org/officeDocument/2006/relationships/image" Target="../media/image536.png"/><Relationship Id="rId21" Type="http://schemas.openxmlformats.org/officeDocument/2006/relationships/image" Target="../media/image519.jpg"/><Relationship Id="rId34" Type="http://schemas.openxmlformats.org/officeDocument/2006/relationships/image" Target="../media/image532.png"/><Relationship Id="rId7" Type="http://schemas.openxmlformats.org/officeDocument/2006/relationships/image" Target="../media/image505.jpg"/><Relationship Id="rId12" Type="http://schemas.openxmlformats.org/officeDocument/2006/relationships/image" Target="../media/image510.jpg"/><Relationship Id="rId17" Type="http://schemas.openxmlformats.org/officeDocument/2006/relationships/image" Target="../media/image515.png"/><Relationship Id="rId25" Type="http://schemas.openxmlformats.org/officeDocument/2006/relationships/image" Target="../media/image523.jpg"/><Relationship Id="rId33" Type="http://schemas.openxmlformats.org/officeDocument/2006/relationships/image" Target="../media/image531.png"/><Relationship Id="rId38" Type="http://schemas.openxmlformats.org/officeDocument/2006/relationships/image" Target="../media/image535.png"/><Relationship Id="rId2" Type="http://schemas.openxmlformats.org/officeDocument/2006/relationships/image" Target="../media/image441.jpg"/><Relationship Id="rId16" Type="http://schemas.openxmlformats.org/officeDocument/2006/relationships/image" Target="../media/image514.jpg"/><Relationship Id="rId20" Type="http://schemas.openxmlformats.org/officeDocument/2006/relationships/image" Target="../media/image518.jpg"/><Relationship Id="rId29" Type="http://schemas.openxmlformats.org/officeDocument/2006/relationships/image" Target="../media/image5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4.jpg"/><Relationship Id="rId11" Type="http://schemas.openxmlformats.org/officeDocument/2006/relationships/image" Target="../media/image509.jpg"/><Relationship Id="rId24" Type="http://schemas.openxmlformats.org/officeDocument/2006/relationships/image" Target="../media/image522.jpg"/><Relationship Id="rId32" Type="http://schemas.openxmlformats.org/officeDocument/2006/relationships/image" Target="../media/image530.png"/><Relationship Id="rId37" Type="http://schemas.openxmlformats.org/officeDocument/2006/relationships/image" Target="../media/image3.png"/><Relationship Id="rId40" Type="http://schemas.openxmlformats.org/officeDocument/2006/relationships/image" Target="../media/image537.png"/><Relationship Id="rId5" Type="http://schemas.openxmlformats.org/officeDocument/2006/relationships/image" Target="../media/image503.jpg"/><Relationship Id="rId15" Type="http://schemas.openxmlformats.org/officeDocument/2006/relationships/image" Target="../media/image513.jpg"/><Relationship Id="rId23" Type="http://schemas.openxmlformats.org/officeDocument/2006/relationships/image" Target="../media/image521.jpg"/><Relationship Id="rId28" Type="http://schemas.openxmlformats.org/officeDocument/2006/relationships/image" Target="../media/image526.png"/><Relationship Id="rId36" Type="http://schemas.openxmlformats.org/officeDocument/2006/relationships/image" Target="../media/image534.png"/><Relationship Id="rId10" Type="http://schemas.openxmlformats.org/officeDocument/2006/relationships/image" Target="../media/image508.jpg"/><Relationship Id="rId19" Type="http://schemas.openxmlformats.org/officeDocument/2006/relationships/image" Target="../media/image517.png"/><Relationship Id="rId31" Type="http://schemas.openxmlformats.org/officeDocument/2006/relationships/image" Target="../media/image529.png"/><Relationship Id="rId4" Type="http://schemas.openxmlformats.org/officeDocument/2006/relationships/image" Target="../media/image502.png"/><Relationship Id="rId9" Type="http://schemas.openxmlformats.org/officeDocument/2006/relationships/image" Target="../media/image507.jpg"/><Relationship Id="rId14" Type="http://schemas.openxmlformats.org/officeDocument/2006/relationships/image" Target="../media/image512.jpg"/><Relationship Id="rId22" Type="http://schemas.openxmlformats.org/officeDocument/2006/relationships/image" Target="../media/image520.jpg"/><Relationship Id="rId27" Type="http://schemas.openxmlformats.org/officeDocument/2006/relationships/image" Target="../media/image525.jpg"/><Relationship Id="rId30" Type="http://schemas.openxmlformats.org/officeDocument/2006/relationships/image" Target="../media/image528.png"/><Relationship Id="rId35" Type="http://schemas.openxmlformats.org/officeDocument/2006/relationships/image" Target="../media/image533.png"/><Relationship Id="rId8" Type="http://schemas.openxmlformats.org/officeDocument/2006/relationships/image" Target="../media/image506.jpg"/><Relationship Id="rId3" Type="http://schemas.openxmlformats.org/officeDocument/2006/relationships/image" Target="../media/image501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2.jpg"/><Relationship Id="rId3" Type="http://schemas.openxmlformats.org/officeDocument/2006/relationships/image" Target="../media/image539.jpg"/><Relationship Id="rId7" Type="http://schemas.openxmlformats.org/officeDocument/2006/relationships/image" Target="../media/image541.jpg"/><Relationship Id="rId2" Type="http://schemas.openxmlformats.org/officeDocument/2006/relationships/image" Target="../media/image5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6.png"/><Relationship Id="rId5" Type="http://schemas.openxmlformats.org/officeDocument/2006/relationships/image" Target="../media/image345.png"/><Relationship Id="rId10" Type="http://schemas.openxmlformats.org/officeDocument/2006/relationships/image" Target="../media/image3.png"/><Relationship Id="rId4" Type="http://schemas.openxmlformats.org/officeDocument/2006/relationships/image" Target="../media/image540.jpg"/><Relationship Id="rId9" Type="http://schemas.openxmlformats.org/officeDocument/2006/relationships/image" Target="../media/image54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26" Type="http://schemas.openxmlformats.org/officeDocument/2006/relationships/image" Target="../media/image39.png"/><Relationship Id="rId39" Type="http://schemas.openxmlformats.org/officeDocument/2006/relationships/image" Target="../media/image52.png"/><Relationship Id="rId21" Type="http://schemas.openxmlformats.org/officeDocument/2006/relationships/image" Target="../media/image34.png"/><Relationship Id="rId34" Type="http://schemas.openxmlformats.org/officeDocument/2006/relationships/image" Target="../media/image47.png"/><Relationship Id="rId42" Type="http://schemas.openxmlformats.org/officeDocument/2006/relationships/image" Target="../media/image55.png"/><Relationship Id="rId47" Type="http://schemas.openxmlformats.org/officeDocument/2006/relationships/image" Target="../media/image60.png"/><Relationship Id="rId50" Type="http://schemas.openxmlformats.org/officeDocument/2006/relationships/image" Target="../media/image63.png"/><Relationship Id="rId55" Type="http://schemas.openxmlformats.org/officeDocument/2006/relationships/image" Target="../media/image68.png"/><Relationship Id="rId6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image" Target="../media/image15.jpg"/><Relationship Id="rId16" Type="http://schemas.openxmlformats.org/officeDocument/2006/relationships/image" Target="../media/image29.png"/><Relationship Id="rId29" Type="http://schemas.openxmlformats.org/officeDocument/2006/relationships/image" Target="../media/image42.png"/><Relationship Id="rId11" Type="http://schemas.openxmlformats.org/officeDocument/2006/relationships/image" Target="../media/image24.jpg"/><Relationship Id="rId24" Type="http://schemas.openxmlformats.org/officeDocument/2006/relationships/image" Target="../media/image37.png"/><Relationship Id="rId32" Type="http://schemas.openxmlformats.org/officeDocument/2006/relationships/image" Target="../media/image45.png"/><Relationship Id="rId37" Type="http://schemas.openxmlformats.org/officeDocument/2006/relationships/image" Target="../media/image50.png"/><Relationship Id="rId40" Type="http://schemas.openxmlformats.org/officeDocument/2006/relationships/image" Target="../media/image53.png"/><Relationship Id="rId45" Type="http://schemas.openxmlformats.org/officeDocument/2006/relationships/image" Target="../media/image58.png"/><Relationship Id="rId53" Type="http://schemas.openxmlformats.org/officeDocument/2006/relationships/image" Target="../media/image66.png"/><Relationship Id="rId58" Type="http://schemas.openxmlformats.org/officeDocument/2006/relationships/image" Target="../media/image71.png"/><Relationship Id="rId5" Type="http://schemas.openxmlformats.org/officeDocument/2006/relationships/image" Target="../media/image18.png"/><Relationship Id="rId61" Type="http://schemas.openxmlformats.org/officeDocument/2006/relationships/image" Target="../media/image74.png"/><Relationship Id="rId19" Type="http://schemas.openxmlformats.org/officeDocument/2006/relationships/image" Target="../media/image32.png"/><Relationship Id="rId14" Type="http://schemas.openxmlformats.org/officeDocument/2006/relationships/image" Target="../media/image27.png"/><Relationship Id="rId22" Type="http://schemas.openxmlformats.org/officeDocument/2006/relationships/image" Target="../media/image35.png"/><Relationship Id="rId27" Type="http://schemas.openxmlformats.org/officeDocument/2006/relationships/image" Target="../media/image40.png"/><Relationship Id="rId30" Type="http://schemas.openxmlformats.org/officeDocument/2006/relationships/image" Target="../media/image43.png"/><Relationship Id="rId35" Type="http://schemas.openxmlformats.org/officeDocument/2006/relationships/image" Target="../media/image48.png"/><Relationship Id="rId43" Type="http://schemas.openxmlformats.org/officeDocument/2006/relationships/image" Target="../media/image56.png"/><Relationship Id="rId48" Type="http://schemas.openxmlformats.org/officeDocument/2006/relationships/image" Target="../media/image61.png"/><Relationship Id="rId56" Type="http://schemas.openxmlformats.org/officeDocument/2006/relationships/image" Target="../media/image69.png"/><Relationship Id="rId8" Type="http://schemas.openxmlformats.org/officeDocument/2006/relationships/image" Target="../media/image21.png"/><Relationship Id="rId51" Type="http://schemas.openxmlformats.org/officeDocument/2006/relationships/image" Target="../media/image64.png"/><Relationship Id="rId3" Type="http://schemas.openxmlformats.org/officeDocument/2006/relationships/image" Target="../media/image16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5" Type="http://schemas.openxmlformats.org/officeDocument/2006/relationships/image" Target="../media/image38.png"/><Relationship Id="rId33" Type="http://schemas.openxmlformats.org/officeDocument/2006/relationships/image" Target="../media/image46.png"/><Relationship Id="rId38" Type="http://schemas.openxmlformats.org/officeDocument/2006/relationships/image" Target="../media/image51.png"/><Relationship Id="rId46" Type="http://schemas.openxmlformats.org/officeDocument/2006/relationships/image" Target="../media/image59.png"/><Relationship Id="rId59" Type="http://schemas.openxmlformats.org/officeDocument/2006/relationships/image" Target="../media/image72.png"/><Relationship Id="rId20" Type="http://schemas.openxmlformats.org/officeDocument/2006/relationships/image" Target="../media/image33.png"/><Relationship Id="rId41" Type="http://schemas.openxmlformats.org/officeDocument/2006/relationships/image" Target="../media/image54.png"/><Relationship Id="rId54" Type="http://schemas.openxmlformats.org/officeDocument/2006/relationships/image" Target="../media/image67.png"/><Relationship Id="rId62" Type="http://schemas.openxmlformats.org/officeDocument/2006/relationships/image" Target="../media/image7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5" Type="http://schemas.openxmlformats.org/officeDocument/2006/relationships/image" Target="../media/image28.png"/><Relationship Id="rId23" Type="http://schemas.openxmlformats.org/officeDocument/2006/relationships/image" Target="../media/image36.png"/><Relationship Id="rId28" Type="http://schemas.openxmlformats.org/officeDocument/2006/relationships/image" Target="../media/image41.png"/><Relationship Id="rId36" Type="http://schemas.openxmlformats.org/officeDocument/2006/relationships/image" Target="../media/image49.png"/><Relationship Id="rId49" Type="http://schemas.openxmlformats.org/officeDocument/2006/relationships/image" Target="../media/image62.png"/><Relationship Id="rId57" Type="http://schemas.openxmlformats.org/officeDocument/2006/relationships/image" Target="../media/image70.png"/><Relationship Id="rId10" Type="http://schemas.openxmlformats.org/officeDocument/2006/relationships/image" Target="../media/image23.png"/><Relationship Id="rId31" Type="http://schemas.openxmlformats.org/officeDocument/2006/relationships/image" Target="../media/image44.png"/><Relationship Id="rId44" Type="http://schemas.openxmlformats.org/officeDocument/2006/relationships/image" Target="../media/image57.png"/><Relationship Id="rId52" Type="http://schemas.openxmlformats.org/officeDocument/2006/relationships/image" Target="../media/image65.png"/><Relationship Id="rId60" Type="http://schemas.openxmlformats.org/officeDocument/2006/relationships/image" Target="../media/image73.png"/><Relationship Id="rId4" Type="http://schemas.openxmlformats.org/officeDocument/2006/relationships/image" Target="../media/image17.jp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49366"/>
            <a:ext cx="11887200" cy="5608955"/>
          </a:xfrm>
          <a:custGeom>
            <a:avLst/>
            <a:gdLst/>
            <a:ahLst/>
            <a:cxnLst/>
            <a:rect l="l" t="t" r="r" b="b"/>
            <a:pathLst>
              <a:path w="11887200" h="5608955">
                <a:moveTo>
                  <a:pt x="0" y="5608636"/>
                </a:moveTo>
                <a:lnTo>
                  <a:pt x="11887200" y="5608636"/>
                </a:lnTo>
                <a:lnTo>
                  <a:pt x="11887200" y="0"/>
                </a:lnTo>
                <a:lnTo>
                  <a:pt x="0" y="0"/>
                </a:lnTo>
                <a:lnTo>
                  <a:pt x="0" y="5608636"/>
                </a:lnTo>
                <a:close/>
              </a:path>
            </a:pathLst>
          </a:custGeom>
          <a:solidFill>
            <a:srgbClr val="296D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990599"/>
            <a:ext cx="11887200" cy="255904"/>
          </a:xfrm>
          <a:custGeom>
            <a:avLst/>
            <a:gdLst/>
            <a:ahLst/>
            <a:cxnLst/>
            <a:rect l="l" t="t" r="r" b="b"/>
            <a:pathLst>
              <a:path w="11887200" h="255905">
                <a:moveTo>
                  <a:pt x="0" y="255588"/>
                </a:moveTo>
                <a:lnTo>
                  <a:pt x="11887200" y="255588"/>
                </a:lnTo>
                <a:lnTo>
                  <a:pt x="11887200" y="0"/>
                </a:lnTo>
                <a:lnTo>
                  <a:pt x="0" y="0"/>
                </a:lnTo>
                <a:lnTo>
                  <a:pt x="0" y="255588"/>
                </a:lnTo>
                <a:close/>
              </a:path>
            </a:pathLst>
          </a:custGeom>
          <a:solidFill>
            <a:srgbClr val="CBD2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3705" y="142579"/>
            <a:ext cx="1851629" cy="6638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46407" y="1685645"/>
            <a:ext cx="2075180" cy="1847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865"/>
              </a:lnSpc>
            </a:pPr>
            <a:r>
              <a:rPr sz="4400" spc="-30" dirty="0">
                <a:solidFill>
                  <a:srgbClr val="FFFFFF"/>
                </a:solidFill>
                <a:latin typeface="Arial"/>
                <a:cs typeface="Arial"/>
              </a:rPr>
              <a:t>Title:</a:t>
            </a:r>
            <a:endParaRPr sz="4400">
              <a:latin typeface="Arial"/>
              <a:cs typeface="Arial"/>
            </a:endParaRPr>
          </a:p>
          <a:p>
            <a:pPr>
              <a:lnSpc>
                <a:spcPct val="125000"/>
              </a:lnSpc>
              <a:spcBef>
                <a:spcPts val="45"/>
              </a:spcBef>
            </a:pP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enter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s:  </a:t>
            </a: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Date:</a:t>
            </a:r>
            <a:endParaRPr sz="32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990599"/>
            <a:ext cx="11887200" cy="58451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459036" y="2266188"/>
            <a:ext cx="6972300" cy="101028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654050" marR="5080" indent="-641985">
              <a:lnSpc>
                <a:spcPct val="101899"/>
              </a:lnSpc>
              <a:spcBef>
                <a:spcPts val="25"/>
              </a:spcBef>
            </a:pP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Advancing Immunotherapies for the  </a:t>
            </a:r>
            <a:r>
              <a:rPr sz="3200" b="1" spc="-25" dirty="0">
                <a:solidFill>
                  <a:srgbClr val="FFFFFF"/>
                </a:solidFill>
                <a:latin typeface="Arial"/>
                <a:cs typeface="Arial"/>
              </a:rPr>
              <a:t>Treatment </a:t>
            </a: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of Prostate</a:t>
            </a:r>
            <a:r>
              <a:rPr sz="32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Cancer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05394" y="5388355"/>
            <a:ext cx="4277360" cy="135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95044">
              <a:lnSpc>
                <a:spcPts val="213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Saul Priceman,</a:t>
            </a: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Ph.D.</a:t>
            </a:r>
            <a:endParaRPr sz="1800">
              <a:latin typeface="Arial"/>
              <a:cs typeface="Arial"/>
            </a:endParaRPr>
          </a:p>
          <a:p>
            <a:pPr marL="1300480">
              <a:lnSpc>
                <a:spcPts val="1650"/>
              </a:lnSpc>
            </a:pP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Assistant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Professor</a:t>
            </a:r>
            <a:endParaRPr sz="1400">
              <a:latin typeface="Arial"/>
              <a:cs typeface="Arial"/>
            </a:endParaRPr>
          </a:p>
          <a:p>
            <a:pPr marL="12700" marR="5080" algn="ctr">
              <a:lnSpc>
                <a:spcPct val="101400"/>
              </a:lnSpc>
            </a:pPr>
            <a:r>
              <a:rPr sz="1400" b="1" i="1" spc="-5" dirty="0">
                <a:solidFill>
                  <a:srgbClr val="FFFFFF"/>
                </a:solidFill>
                <a:latin typeface="Arial"/>
                <a:cs typeface="Arial"/>
              </a:rPr>
              <a:t>Hematology </a:t>
            </a:r>
            <a:r>
              <a:rPr sz="1400" b="1" i="1" dirty="0">
                <a:solidFill>
                  <a:srgbClr val="FFFFFF"/>
                </a:solidFill>
                <a:latin typeface="Arial"/>
                <a:cs typeface="Arial"/>
              </a:rPr>
              <a:t>&amp; </a:t>
            </a:r>
            <a:r>
              <a:rPr sz="1400" b="1" i="1" spc="-5" dirty="0">
                <a:solidFill>
                  <a:srgbClr val="FFFFFF"/>
                </a:solidFill>
                <a:latin typeface="Arial"/>
                <a:cs typeface="Arial"/>
              </a:rPr>
              <a:t>Hematopoietic Cell </a:t>
            </a:r>
            <a:r>
              <a:rPr sz="1400" b="1" i="1" spc="-10" dirty="0">
                <a:solidFill>
                  <a:srgbClr val="FFFFFF"/>
                </a:solidFill>
                <a:latin typeface="Arial"/>
                <a:cs typeface="Arial"/>
              </a:rPr>
              <a:t>Transplantation  </a:t>
            </a:r>
            <a:r>
              <a:rPr sz="1400" b="1" i="1" spc="-5" dirty="0">
                <a:solidFill>
                  <a:srgbClr val="FFFFFF"/>
                </a:solidFill>
                <a:latin typeface="Arial"/>
                <a:cs typeface="Arial"/>
              </a:rPr>
              <a:t>Associate </a:t>
            </a:r>
            <a:r>
              <a:rPr sz="1400" b="1" i="1" spc="-15" dirty="0">
                <a:solidFill>
                  <a:srgbClr val="FFFFFF"/>
                </a:solidFill>
                <a:latin typeface="Arial"/>
                <a:cs typeface="Arial"/>
              </a:rPr>
              <a:t>Director, </a:t>
            </a:r>
            <a:r>
              <a:rPr sz="1400" b="1" i="1" spc="-10" dirty="0">
                <a:solidFill>
                  <a:srgbClr val="FFFFFF"/>
                </a:solidFill>
                <a:latin typeface="Arial"/>
                <a:cs typeface="Arial"/>
              </a:rPr>
              <a:t>Translational </a:t>
            </a:r>
            <a:r>
              <a:rPr sz="1400" b="1" i="1" spc="-5" dirty="0">
                <a:solidFill>
                  <a:srgbClr val="FFFFFF"/>
                </a:solidFill>
                <a:latin typeface="Arial"/>
                <a:cs typeface="Arial"/>
              </a:rPr>
              <a:t>Sciences, TCTRL  Beckman Research</a:t>
            </a:r>
            <a:r>
              <a:rPr sz="1400" b="1" i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i="1" spc="-10" dirty="0">
                <a:solidFill>
                  <a:srgbClr val="FFFFFF"/>
                </a:solidFill>
                <a:latin typeface="Arial"/>
                <a:cs typeface="Arial"/>
              </a:rPr>
              <a:t>Institute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ts val="1585"/>
              </a:lnSpc>
            </a:pPr>
            <a:r>
              <a:rPr sz="1400" b="1" i="1" spc="-5" dirty="0">
                <a:solidFill>
                  <a:srgbClr val="FFFFFF"/>
                </a:solidFill>
                <a:latin typeface="Arial"/>
                <a:cs typeface="Arial"/>
              </a:rPr>
              <a:t>City of</a:t>
            </a:r>
            <a:r>
              <a:rPr sz="1400" b="1" i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i="1" spc="-5" dirty="0">
                <a:solidFill>
                  <a:srgbClr val="FFFFFF"/>
                </a:solidFill>
                <a:latin typeface="Arial"/>
                <a:cs typeface="Arial"/>
              </a:rPr>
              <a:t>Hope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773101" y="175568"/>
            <a:ext cx="987096" cy="4133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02980" y="263144"/>
            <a:ext cx="788162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-120" dirty="0">
                <a:solidFill>
                  <a:srgbClr val="4F81BD"/>
                </a:solidFill>
              </a:rPr>
              <a:t>We </a:t>
            </a:r>
            <a:r>
              <a:rPr sz="2700" spc="35" dirty="0">
                <a:solidFill>
                  <a:srgbClr val="4F81BD"/>
                </a:solidFill>
              </a:rPr>
              <a:t>“engineer” </a:t>
            </a:r>
            <a:r>
              <a:rPr sz="2700" spc="10" dirty="0">
                <a:solidFill>
                  <a:srgbClr val="4F81BD"/>
                </a:solidFill>
              </a:rPr>
              <a:t>your immune </a:t>
            </a:r>
            <a:r>
              <a:rPr sz="2700" spc="15" dirty="0">
                <a:solidFill>
                  <a:srgbClr val="4F81BD"/>
                </a:solidFill>
              </a:rPr>
              <a:t>system </a:t>
            </a:r>
            <a:r>
              <a:rPr sz="2700" spc="75" dirty="0">
                <a:solidFill>
                  <a:srgbClr val="4F81BD"/>
                </a:solidFill>
              </a:rPr>
              <a:t>to </a:t>
            </a:r>
            <a:r>
              <a:rPr sz="2700" spc="35" dirty="0">
                <a:solidFill>
                  <a:srgbClr val="4F81BD"/>
                </a:solidFill>
              </a:rPr>
              <a:t>fight</a:t>
            </a:r>
            <a:r>
              <a:rPr sz="2700" spc="250" dirty="0">
                <a:solidFill>
                  <a:srgbClr val="4F81BD"/>
                </a:solidFill>
              </a:rPr>
              <a:t> </a:t>
            </a:r>
            <a:r>
              <a:rPr sz="2700" spc="15" dirty="0">
                <a:solidFill>
                  <a:srgbClr val="4F81BD"/>
                </a:solidFill>
              </a:rPr>
              <a:t>cancer</a:t>
            </a:r>
            <a:endParaRPr sz="2700"/>
          </a:p>
        </p:txBody>
      </p:sp>
      <p:sp>
        <p:nvSpPr>
          <p:cNvPr id="3" name="object 3"/>
          <p:cNvSpPr/>
          <p:nvPr/>
        </p:nvSpPr>
        <p:spPr>
          <a:xfrm>
            <a:off x="3044951" y="1722120"/>
            <a:ext cx="5797296" cy="35935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32595" y="1709421"/>
            <a:ext cx="5822315" cy="3620135"/>
          </a:xfrm>
          <a:custGeom>
            <a:avLst/>
            <a:gdLst/>
            <a:ahLst/>
            <a:cxnLst/>
            <a:rect l="l" t="t" r="r" b="b"/>
            <a:pathLst>
              <a:path w="5822315" h="3620135">
                <a:moveTo>
                  <a:pt x="0" y="0"/>
                </a:moveTo>
                <a:lnTo>
                  <a:pt x="5822009" y="0"/>
                </a:lnTo>
                <a:lnTo>
                  <a:pt x="5822009" y="3619783"/>
                </a:lnTo>
                <a:lnTo>
                  <a:pt x="0" y="3619783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962010" y="2790357"/>
            <a:ext cx="1353820" cy="711200"/>
          </a:xfrm>
          <a:custGeom>
            <a:avLst/>
            <a:gdLst/>
            <a:ahLst/>
            <a:cxnLst/>
            <a:rect l="l" t="t" r="r" b="b"/>
            <a:pathLst>
              <a:path w="1353820" h="711200">
                <a:moveTo>
                  <a:pt x="258064" y="368683"/>
                </a:moveTo>
                <a:lnTo>
                  <a:pt x="0" y="707585"/>
                </a:lnTo>
                <a:lnTo>
                  <a:pt x="425959" y="710694"/>
                </a:lnTo>
                <a:lnTo>
                  <a:pt x="326093" y="652656"/>
                </a:lnTo>
                <a:lnTo>
                  <a:pt x="255990" y="652656"/>
                </a:lnTo>
                <a:lnTo>
                  <a:pt x="200025" y="538652"/>
                </a:lnTo>
                <a:lnTo>
                  <a:pt x="238026" y="519997"/>
                </a:lnTo>
                <a:lnTo>
                  <a:pt x="258064" y="368683"/>
                </a:lnTo>
                <a:close/>
              </a:path>
              <a:path w="1353820" h="711200">
                <a:moveTo>
                  <a:pt x="238026" y="519997"/>
                </a:moveTo>
                <a:lnTo>
                  <a:pt x="200025" y="538652"/>
                </a:lnTo>
                <a:lnTo>
                  <a:pt x="255990" y="652656"/>
                </a:lnTo>
                <a:lnTo>
                  <a:pt x="293992" y="634001"/>
                </a:lnTo>
                <a:lnTo>
                  <a:pt x="228008" y="595654"/>
                </a:lnTo>
                <a:lnTo>
                  <a:pt x="238026" y="519997"/>
                </a:lnTo>
                <a:close/>
              </a:path>
              <a:path w="1353820" h="711200">
                <a:moveTo>
                  <a:pt x="293992" y="634001"/>
                </a:moveTo>
                <a:lnTo>
                  <a:pt x="255990" y="652656"/>
                </a:lnTo>
                <a:lnTo>
                  <a:pt x="326093" y="652656"/>
                </a:lnTo>
                <a:lnTo>
                  <a:pt x="293992" y="634001"/>
                </a:lnTo>
                <a:close/>
              </a:path>
              <a:path w="1353820" h="711200">
                <a:moveTo>
                  <a:pt x="1297280" y="0"/>
                </a:moveTo>
                <a:lnTo>
                  <a:pt x="238026" y="519997"/>
                </a:lnTo>
                <a:lnTo>
                  <a:pt x="228008" y="595654"/>
                </a:lnTo>
                <a:lnTo>
                  <a:pt x="293992" y="634001"/>
                </a:lnTo>
                <a:lnTo>
                  <a:pt x="1353245" y="114004"/>
                </a:lnTo>
                <a:lnTo>
                  <a:pt x="129728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868031" y="2690241"/>
            <a:ext cx="1508760" cy="670560"/>
          </a:xfrm>
          <a:custGeom>
            <a:avLst/>
            <a:gdLst/>
            <a:ahLst/>
            <a:cxnLst/>
            <a:rect l="l" t="t" r="r" b="b"/>
            <a:pathLst>
              <a:path w="1508760" h="670560">
                <a:moveTo>
                  <a:pt x="1209162" y="581608"/>
                </a:moveTo>
                <a:lnTo>
                  <a:pt x="1084679" y="669933"/>
                </a:lnTo>
                <a:lnTo>
                  <a:pt x="1508607" y="628275"/>
                </a:lnTo>
                <a:lnTo>
                  <a:pt x="1479734" y="596746"/>
                </a:lnTo>
                <a:lnTo>
                  <a:pt x="1248695" y="596746"/>
                </a:lnTo>
                <a:lnTo>
                  <a:pt x="1209162" y="581608"/>
                </a:lnTo>
                <a:close/>
              </a:path>
              <a:path w="1508760" h="670560">
                <a:moveTo>
                  <a:pt x="1271403" y="537446"/>
                </a:moveTo>
                <a:lnTo>
                  <a:pt x="1209162" y="581608"/>
                </a:lnTo>
                <a:lnTo>
                  <a:pt x="1248695" y="596746"/>
                </a:lnTo>
                <a:lnTo>
                  <a:pt x="1271403" y="537446"/>
                </a:lnTo>
                <a:close/>
              </a:path>
              <a:path w="1508760" h="670560">
                <a:moveTo>
                  <a:pt x="1220923" y="314126"/>
                </a:moveTo>
                <a:lnTo>
                  <a:pt x="1254576" y="463006"/>
                </a:lnTo>
                <a:lnTo>
                  <a:pt x="1294110" y="478144"/>
                </a:lnTo>
                <a:lnTo>
                  <a:pt x="1248695" y="596746"/>
                </a:lnTo>
                <a:lnTo>
                  <a:pt x="1479734" y="596746"/>
                </a:lnTo>
                <a:lnTo>
                  <a:pt x="1220923" y="314126"/>
                </a:lnTo>
                <a:close/>
              </a:path>
              <a:path w="1508760" h="670560">
                <a:moveTo>
                  <a:pt x="45415" y="0"/>
                </a:moveTo>
                <a:lnTo>
                  <a:pt x="0" y="118601"/>
                </a:lnTo>
                <a:lnTo>
                  <a:pt x="1209162" y="581608"/>
                </a:lnTo>
                <a:lnTo>
                  <a:pt x="1271403" y="537445"/>
                </a:lnTo>
                <a:lnTo>
                  <a:pt x="1254576" y="463006"/>
                </a:lnTo>
                <a:lnTo>
                  <a:pt x="45415" y="0"/>
                </a:lnTo>
                <a:close/>
              </a:path>
              <a:path w="1508760" h="670560">
                <a:moveTo>
                  <a:pt x="1254576" y="463006"/>
                </a:moveTo>
                <a:lnTo>
                  <a:pt x="1271403" y="537445"/>
                </a:lnTo>
                <a:lnTo>
                  <a:pt x="1294110" y="478144"/>
                </a:lnTo>
                <a:lnTo>
                  <a:pt x="1254576" y="46300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053450" y="2425700"/>
            <a:ext cx="970280" cy="56515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R="5080">
              <a:lnSpc>
                <a:spcPts val="2090"/>
              </a:lnSpc>
              <a:spcBef>
                <a:spcPts val="225"/>
              </a:spcBef>
            </a:pPr>
            <a:r>
              <a:rPr sz="1800" b="1" spc="-55" dirty="0">
                <a:solidFill>
                  <a:srgbClr val="FF0000"/>
                </a:solidFill>
                <a:latin typeface="Arial"/>
                <a:cs typeface="Arial"/>
              </a:rPr>
              <a:t>CA</a:t>
            </a:r>
            <a:r>
              <a:rPr sz="1800" b="1" spc="-25" dirty="0">
                <a:solidFill>
                  <a:srgbClr val="FF0000"/>
                </a:solidFill>
                <a:latin typeface="Arial"/>
                <a:cs typeface="Arial"/>
              </a:rPr>
              <a:t>NC</a:t>
            </a:r>
            <a:r>
              <a:rPr sz="1800" b="1" spc="-20" dirty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sz="1800" b="1" spc="-5" dirty="0">
                <a:solidFill>
                  <a:srgbClr val="FF0000"/>
                </a:solidFill>
                <a:latin typeface="Arial"/>
                <a:cs typeface="Arial"/>
              </a:rPr>
              <a:t>R  </a:t>
            </a:r>
            <a:r>
              <a:rPr sz="1800" b="1" spc="-45" dirty="0">
                <a:solidFill>
                  <a:srgbClr val="FF0000"/>
                </a:solidFill>
                <a:latin typeface="Arial"/>
                <a:cs typeface="Arial"/>
              </a:rPr>
              <a:t>CELL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174565" y="2175764"/>
            <a:ext cx="959485" cy="56515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R="5080">
              <a:lnSpc>
                <a:spcPts val="2090"/>
              </a:lnSpc>
              <a:spcBef>
                <a:spcPts val="225"/>
              </a:spcBef>
            </a:pPr>
            <a:r>
              <a:rPr sz="1800" b="1" spc="20" dirty="0">
                <a:latin typeface="Arial"/>
                <a:cs typeface="Arial"/>
              </a:rPr>
              <a:t>I</a:t>
            </a:r>
            <a:r>
              <a:rPr sz="1800" b="1" spc="65" dirty="0">
                <a:latin typeface="Arial"/>
                <a:cs typeface="Arial"/>
              </a:rPr>
              <a:t>M</a:t>
            </a:r>
            <a:r>
              <a:rPr sz="1800" b="1" spc="75" dirty="0">
                <a:latin typeface="Arial"/>
                <a:cs typeface="Arial"/>
              </a:rPr>
              <a:t>M</a:t>
            </a:r>
            <a:r>
              <a:rPr sz="1800" b="1" spc="-5" dirty="0">
                <a:latin typeface="Arial"/>
                <a:cs typeface="Arial"/>
              </a:rPr>
              <a:t>UN</a:t>
            </a:r>
            <a:r>
              <a:rPr sz="1800" b="1" spc="-25" dirty="0">
                <a:latin typeface="Arial"/>
                <a:cs typeface="Arial"/>
              </a:rPr>
              <a:t>E  </a:t>
            </a:r>
            <a:r>
              <a:rPr sz="1800" b="1" spc="-45" dirty="0">
                <a:latin typeface="Arial"/>
                <a:cs typeface="Arial"/>
              </a:rPr>
              <a:t>CELL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426700" y="6250170"/>
            <a:ext cx="1397000" cy="5849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96932" y="222503"/>
            <a:ext cx="5091430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spc="-35" dirty="0"/>
              <a:t>Today’s </a:t>
            </a:r>
            <a:r>
              <a:rPr sz="2300" spc="25" dirty="0"/>
              <a:t>Landscape </a:t>
            </a:r>
            <a:r>
              <a:rPr sz="2300" spc="40" dirty="0"/>
              <a:t>of</a:t>
            </a:r>
            <a:r>
              <a:rPr sz="2300" spc="130" dirty="0"/>
              <a:t> </a:t>
            </a:r>
            <a:r>
              <a:rPr sz="2300" spc="25" dirty="0"/>
              <a:t>Immunotherapy</a:t>
            </a:r>
            <a:endParaRPr sz="2300"/>
          </a:p>
        </p:txBody>
      </p:sp>
      <p:sp>
        <p:nvSpPr>
          <p:cNvPr id="3" name="object 3"/>
          <p:cNvSpPr txBox="1"/>
          <p:nvPr/>
        </p:nvSpPr>
        <p:spPr>
          <a:xfrm>
            <a:off x="227329" y="6522211"/>
            <a:ext cx="19913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Calibri"/>
                <a:cs typeface="Calibri"/>
              </a:rPr>
              <a:t>Yu, et al. </a:t>
            </a:r>
            <a:r>
              <a:rPr sz="1200" i="1" spc="-15" dirty="0">
                <a:latin typeface="Calibri"/>
                <a:cs typeface="Calibri"/>
              </a:rPr>
              <a:t>Nat </a:t>
            </a:r>
            <a:r>
              <a:rPr sz="1200" i="1" spc="-10" dirty="0">
                <a:latin typeface="Calibri"/>
                <a:cs typeface="Calibri"/>
              </a:rPr>
              <a:t>Rev </a:t>
            </a:r>
            <a:r>
              <a:rPr sz="1200" i="1" spc="-15" dirty="0">
                <a:latin typeface="Calibri"/>
                <a:cs typeface="Calibri"/>
              </a:rPr>
              <a:t>Drug Disc</a:t>
            </a:r>
            <a:r>
              <a:rPr sz="1200" i="1" spc="-16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2019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759918" y="1640476"/>
            <a:ext cx="8367363" cy="35770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06812" y="955430"/>
            <a:ext cx="5873574" cy="49044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426700" y="6250170"/>
            <a:ext cx="1397000" cy="5849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23694" y="118363"/>
            <a:ext cx="66401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Adoptive Therapy </a:t>
            </a:r>
            <a:r>
              <a:rPr dirty="0"/>
              <a:t>using </a:t>
            </a:r>
            <a:r>
              <a:rPr spc="-5" dirty="0"/>
              <a:t>CAR-Engineered </a:t>
            </a:r>
            <a:r>
              <a:rPr dirty="0"/>
              <a:t>T</a:t>
            </a:r>
            <a:r>
              <a:rPr spc="-130" dirty="0"/>
              <a:t> </a:t>
            </a:r>
            <a:r>
              <a:rPr dirty="0"/>
              <a:t>Cells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8739" y="6618731"/>
            <a:ext cx="303149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Priceman, et al. Curr Opin Oncol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2015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693151" y="3745992"/>
            <a:ext cx="192405" cy="295910"/>
          </a:xfrm>
          <a:custGeom>
            <a:avLst/>
            <a:gdLst/>
            <a:ahLst/>
            <a:cxnLst/>
            <a:rect l="l" t="t" r="r" b="b"/>
            <a:pathLst>
              <a:path w="192404" h="295910">
                <a:moveTo>
                  <a:pt x="0" y="0"/>
                </a:moveTo>
                <a:lnTo>
                  <a:pt x="192024" y="0"/>
                </a:lnTo>
                <a:lnTo>
                  <a:pt x="192024" y="295656"/>
                </a:lnTo>
                <a:lnTo>
                  <a:pt x="0" y="295656"/>
                </a:lnTo>
                <a:lnTo>
                  <a:pt x="0" y="0"/>
                </a:lnTo>
                <a:close/>
              </a:path>
            </a:pathLst>
          </a:custGeom>
          <a:ln w="31750">
            <a:solidFill>
              <a:srgbClr val="F2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985759" y="3864864"/>
            <a:ext cx="192405" cy="356870"/>
          </a:xfrm>
          <a:custGeom>
            <a:avLst/>
            <a:gdLst/>
            <a:ahLst/>
            <a:cxnLst/>
            <a:rect l="l" t="t" r="r" b="b"/>
            <a:pathLst>
              <a:path w="192404" h="356870">
                <a:moveTo>
                  <a:pt x="0" y="0"/>
                </a:moveTo>
                <a:lnTo>
                  <a:pt x="192024" y="0"/>
                </a:lnTo>
                <a:lnTo>
                  <a:pt x="192024" y="356616"/>
                </a:lnTo>
                <a:lnTo>
                  <a:pt x="0" y="356616"/>
                </a:lnTo>
                <a:lnTo>
                  <a:pt x="0" y="0"/>
                </a:lnTo>
                <a:close/>
              </a:path>
            </a:pathLst>
          </a:custGeom>
          <a:ln w="31750">
            <a:solidFill>
              <a:srgbClr val="F2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278367" y="3864864"/>
            <a:ext cx="192405" cy="683260"/>
          </a:xfrm>
          <a:custGeom>
            <a:avLst/>
            <a:gdLst/>
            <a:ahLst/>
            <a:cxnLst/>
            <a:rect l="l" t="t" r="r" b="b"/>
            <a:pathLst>
              <a:path w="192404" h="683260">
                <a:moveTo>
                  <a:pt x="0" y="0"/>
                </a:moveTo>
                <a:lnTo>
                  <a:pt x="192024" y="0"/>
                </a:lnTo>
                <a:lnTo>
                  <a:pt x="192024" y="682752"/>
                </a:lnTo>
                <a:lnTo>
                  <a:pt x="0" y="682752"/>
                </a:lnTo>
                <a:lnTo>
                  <a:pt x="0" y="0"/>
                </a:lnTo>
                <a:close/>
              </a:path>
            </a:pathLst>
          </a:custGeom>
          <a:ln w="31750">
            <a:solidFill>
              <a:srgbClr val="F2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156191" y="3864864"/>
            <a:ext cx="195580" cy="683260"/>
          </a:xfrm>
          <a:custGeom>
            <a:avLst/>
            <a:gdLst/>
            <a:ahLst/>
            <a:cxnLst/>
            <a:rect l="l" t="t" r="r" b="b"/>
            <a:pathLst>
              <a:path w="195579" h="683260">
                <a:moveTo>
                  <a:pt x="0" y="0"/>
                </a:moveTo>
                <a:lnTo>
                  <a:pt x="195072" y="0"/>
                </a:lnTo>
                <a:lnTo>
                  <a:pt x="195072" y="682752"/>
                </a:lnTo>
                <a:lnTo>
                  <a:pt x="0" y="682752"/>
                </a:lnTo>
                <a:lnTo>
                  <a:pt x="0" y="0"/>
                </a:lnTo>
                <a:close/>
              </a:path>
            </a:pathLst>
          </a:custGeom>
          <a:ln w="31750">
            <a:solidFill>
              <a:srgbClr val="F2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448799" y="3864864"/>
            <a:ext cx="195580" cy="445134"/>
          </a:xfrm>
          <a:custGeom>
            <a:avLst/>
            <a:gdLst/>
            <a:ahLst/>
            <a:cxnLst/>
            <a:rect l="l" t="t" r="r" b="b"/>
            <a:pathLst>
              <a:path w="195579" h="445135">
                <a:moveTo>
                  <a:pt x="0" y="0"/>
                </a:moveTo>
                <a:lnTo>
                  <a:pt x="195072" y="0"/>
                </a:lnTo>
                <a:lnTo>
                  <a:pt x="195072" y="445008"/>
                </a:lnTo>
                <a:lnTo>
                  <a:pt x="0" y="445008"/>
                </a:lnTo>
                <a:lnTo>
                  <a:pt x="0" y="0"/>
                </a:lnTo>
                <a:close/>
              </a:path>
            </a:pathLst>
          </a:custGeom>
          <a:ln w="31750">
            <a:solidFill>
              <a:srgbClr val="F2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744455" y="3864864"/>
            <a:ext cx="192405" cy="713105"/>
          </a:xfrm>
          <a:custGeom>
            <a:avLst/>
            <a:gdLst/>
            <a:ahLst/>
            <a:cxnLst/>
            <a:rect l="l" t="t" r="r" b="b"/>
            <a:pathLst>
              <a:path w="192404" h="713104">
                <a:moveTo>
                  <a:pt x="0" y="0"/>
                </a:moveTo>
                <a:lnTo>
                  <a:pt x="192024" y="0"/>
                </a:lnTo>
                <a:lnTo>
                  <a:pt x="192024" y="713045"/>
                </a:lnTo>
                <a:lnTo>
                  <a:pt x="0" y="713045"/>
                </a:lnTo>
                <a:lnTo>
                  <a:pt x="0" y="0"/>
                </a:lnTo>
                <a:close/>
              </a:path>
            </a:pathLst>
          </a:custGeom>
          <a:ln w="31750">
            <a:solidFill>
              <a:srgbClr val="F2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037063" y="3864864"/>
            <a:ext cx="192405" cy="445134"/>
          </a:xfrm>
          <a:custGeom>
            <a:avLst/>
            <a:gdLst/>
            <a:ahLst/>
            <a:cxnLst/>
            <a:rect l="l" t="t" r="r" b="b"/>
            <a:pathLst>
              <a:path w="192404" h="445135">
                <a:moveTo>
                  <a:pt x="0" y="0"/>
                </a:moveTo>
                <a:lnTo>
                  <a:pt x="192024" y="0"/>
                </a:lnTo>
                <a:lnTo>
                  <a:pt x="192024" y="445008"/>
                </a:lnTo>
                <a:lnTo>
                  <a:pt x="0" y="445008"/>
                </a:lnTo>
                <a:lnTo>
                  <a:pt x="0" y="0"/>
                </a:lnTo>
                <a:close/>
              </a:path>
            </a:pathLst>
          </a:custGeom>
          <a:ln w="31750">
            <a:solidFill>
              <a:srgbClr val="F2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329671" y="3864864"/>
            <a:ext cx="192405" cy="594360"/>
          </a:xfrm>
          <a:custGeom>
            <a:avLst/>
            <a:gdLst/>
            <a:ahLst/>
            <a:cxnLst/>
            <a:rect l="l" t="t" r="r" b="b"/>
            <a:pathLst>
              <a:path w="192404" h="594360">
                <a:moveTo>
                  <a:pt x="0" y="0"/>
                </a:moveTo>
                <a:lnTo>
                  <a:pt x="192024" y="0"/>
                </a:lnTo>
                <a:lnTo>
                  <a:pt x="192024" y="594360"/>
                </a:lnTo>
                <a:lnTo>
                  <a:pt x="0" y="594360"/>
                </a:lnTo>
                <a:lnTo>
                  <a:pt x="0" y="0"/>
                </a:lnTo>
                <a:close/>
              </a:path>
            </a:pathLst>
          </a:custGeom>
          <a:ln w="31750">
            <a:solidFill>
              <a:srgbClr val="F2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622279" y="3864864"/>
            <a:ext cx="192405" cy="713105"/>
          </a:xfrm>
          <a:custGeom>
            <a:avLst/>
            <a:gdLst/>
            <a:ahLst/>
            <a:cxnLst/>
            <a:rect l="l" t="t" r="r" b="b"/>
            <a:pathLst>
              <a:path w="192404" h="713104">
                <a:moveTo>
                  <a:pt x="0" y="0"/>
                </a:moveTo>
                <a:lnTo>
                  <a:pt x="192024" y="0"/>
                </a:lnTo>
                <a:lnTo>
                  <a:pt x="192024" y="713045"/>
                </a:lnTo>
                <a:lnTo>
                  <a:pt x="0" y="713045"/>
                </a:lnTo>
                <a:lnTo>
                  <a:pt x="0" y="0"/>
                </a:lnTo>
                <a:close/>
              </a:path>
            </a:pathLst>
          </a:custGeom>
          <a:ln w="31750">
            <a:solidFill>
              <a:srgbClr val="F2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914887" y="3864864"/>
            <a:ext cx="192405" cy="713105"/>
          </a:xfrm>
          <a:custGeom>
            <a:avLst/>
            <a:gdLst/>
            <a:ahLst/>
            <a:cxnLst/>
            <a:rect l="l" t="t" r="r" b="b"/>
            <a:pathLst>
              <a:path w="192404" h="713104">
                <a:moveTo>
                  <a:pt x="0" y="0"/>
                </a:moveTo>
                <a:lnTo>
                  <a:pt x="192024" y="0"/>
                </a:lnTo>
                <a:lnTo>
                  <a:pt x="192024" y="713045"/>
                </a:lnTo>
                <a:lnTo>
                  <a:pt x="0" y="713045"/>
                </a:lnTo>
                <a:lnTo>
                  <a:pt x="0" y="0"/>
                </a:lnTo>
                <a:close/>
              </a:path>
            </a:pathLst>
          </a:custGeom>
          <a:ln w="31750">
            <a:solidFill>
              <a:srgbClr val="F2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493041" y="2032204"/>
            <a:ext cx="102235" cy="102235"/>
          </a:xfrm>
          <a:custGeom>
            <a:avLst/>
            <a:gdLst/>
            <a:ahLst/>
            <a:cxnLst/>
            <a:rect l="l" t="t" r="r" b="b"/>
            <a:pathLst>
              <a:path w="102234" h="102235">
                <a:moveTo>
                  <a:pt x="0" y="0"/>
                </a:moveTo>
                <a:lnTo>
                  <a:pt x="102127" y="0"/>
                </a:lnTo>
                <a:lnTo>
                  <a:pt x="102127" y="102127"/>
                </a:lnTo>
                <a:lnTo>
                  <a:pt x="0" y="102127"/>
                </a:lnTo>
                <a:lnTo>
                  <a:pt x="0" y="0"/>
                </a:lnTo>
                <a:close/>
              </a:path>
            </a:pathLst>
          </a:custGeom>
          <a:ln w="31750">
            <a:solidFill>
              <a:srgbClr val="F2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29944" algn="ctr">
              <a:lnSpc>
                <a:spcPts val="1510"/>
              </a:lnSpc>
            </a:pPr>
            <a:r>
              <a:rPr spc="-5" dirty="0"/>
              <a:t>2016-2020</a:t>
            </a:r>
          </a:p>
          <a:p>
            <a:pPr marL="829310" algn="ctr">
              <a:lnSpc>
                <a:spcPts val="1645"/>
              </a:lnSpc>
            </a:pPr>
            <a:r>
              <a:rPr spc="-5" dirty="0"/>
              <a:t>COH </a:t>
            </a:r>
            <a:r>
              <a:rPr dirty="0"/>
              <a:t>CAR </a:t>
            </a:r>
            <a:r>
              <a:rPr spc="-5" dirty="0"/>
              <a:t>TRIALS: 200+</a:t>
            </a:r>
            <a:r>
              <a:rPr spc="-30" dirty="0"/>
              <a:t> PATIENTS</a:t>
            </a: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850">
              <a:latin typeface="Times New Roman"/>
              <a:cs typeface="Times New Roman"/>
            </a:endParaRPr>
          </a:p>
          <a:p>
            <a:pPr marL="1061720">
              <a:lnSpc>
                <a:spcPct val="100000"/>
              </a:lnSpc>
              <a:spcBef>
                <a:spcPts val="5"/>
              </a:spcBef>
            </a:pPr>
            <a:r>
              <a:rPr sz="1600" b="0" spc="-10" dirty="0">
                <a:solidFill>
                  <a:srgbClr val="595959"/>
                </a:solidFill>
                <a:latin typeface="Arial"/>
                <a:cs typeface="Arial"/>
              </a:rPr>
              <a:t>Anticipated </a:t>
            </a:r>
            <a:r>
              <a:rPr sz="1600" b="0" spc="-5" dirty="0">
                <a:solidFill>
                  <a:srgbClr val="595959"/>
                </a:solidFill>
                <a:latin typeface="Arial"/>
                <a:cs typeface="Arial"/>
              </a:rPr>
              <a:t>Total</a:t>
            </a:r>
            <a:r>
              <a:rPr sz="1600" b="0" spc="7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600" b="0" spc="-15" dirty="0">
                <a:solidFill>
                  <a:srgbClr val="595959"/>
                </a:solidFill>
                <a:latin typeface="Arial"/>
                <a:cs typeface="Arial"/>
              </a:rPr>
              <a:t>Patients</a:t>
            </a:r>
            <a:endParaRPr sz="1600">
              <a:latin typeface="Arial"/>
              <a:cs typeface="Arial"/>
            </a:endParaRPr>
          </a:p>
          <a:p>
            <a:pPr marL="369570">
              <a:lnSpc>
                <a:spcPct val="100000"/>
              </a:lnSpc>
              <a:spcBef>
                <a:spcPts val="359"/>
              </a:spcBef>
              <a:tabLst>
                <a:tab pos="1061720" algn="l"/>
              </a:tabLst>
            </a:pPr>
            <a:r>
              <a:rPr sz="2400" b="0" baseline="-32986" dirty="0">
                <a:solidFill>
                  <a:srgbClr val="595959"/>
                </a:solidFill>
                <a:latin typeface="Arial"/>
                <a:cs typeface="Arial"/>
              </a:rPr>
              <a:t>70	</a:t>
            </a:r>
            <a:r>
              <a:rPr sz="1600" b="0" spc="-10" dirty="0">
                <a:solidFill>
                  <a:srgbClr val="595959"/>
                </a:solidFill>
                <a:latin typeface="Arial"/>
                <a:cs typeface="Arial"/>
              </a:rPr>
              <a:t>Treated</a:t>
            </a:r>
            <a:r>
              <a:rPr sz="1600" b="0" spc="5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600" b="0" spc="-20" dirty="0">
                <a:solidFill>
                  <a:srgbClr val="595959"/>
                </a:solidFill>
                <a:latin typeface="Arial"/>
                <a:cs typeface="Arial"/>
              </a:rPr>
              <a:t>Patients</a:t>
            </a:r>
            <a:endParaRPr sz="1600">
              <a:latin typeface="Arial"/>
              <a:cs typeface="Arial"/>
            </a:endParaRPr>
          </a:p>
          <a:p>
            <a:pPr>
              <a:lnSpc>
                <a:spcPts val="305"/>
              </a:lnSpc>
              <a:spcBef>
                <a:spcPts val="1390"/>
              </a:spcBef>
              <a:tabLst>
                <a:tab pos="369570" algn="l"/>
              </a:tabLst>
            </a:pPr>
            <a:r>
              <a:rPr sz="2400" b="0" baseline="1736" dirty="0">
                <a:solidFill>
                  <a:srgbClr val="595959"/>
                </a:solidFill>
                <a:latin typeface="Arial"/>
                <a:cs typeface="Arial"/>
              </a:rPr>
              <a:t>t	</a:t>
            </a:r>
            <a:r>
              <a:rPr sz="1600" b="0" spc="0" dirty="0">
                <a:solidFill>
                  <a:srgbClr val="595959"/>
                </a:solidFill>
                <a:latin typeface="Arial"/>
                <a:cs typeface="Arial"/>
              </a:rPr>
              <a:t>60</a:t>
            </a:r>
            <a:endParaRPr sz="1600">
              <a:latin typeface="Arial"/>
              <a:cs typeface="Arial"/>
            </a:endParaRPr>
          </a:p>
          <a:p>
            <a:pPr>
              <a:lnSpc>
                <a:spcPts val="830"/>
              </a:lnSpc>
            </a:pPr>
            <a:r>
              <a:rPr sz="1600" b="0" dirty="0">
                <a:solidFill>
                  <a:srgbClr val="595959"/>
                </a:solidFill>
                <a:latin typeface="Arial"/>
                <a:cs typeface="Arial"/>
              </a:rPr>
              <a:t>s</a:t>
            </a:r>
            <a:endParaRPr sz="1600">
              <a:latin typeface="Arial"/>
              <a:cs typeface="Arial"/>
            </a:endParaRPr>
          </a:p>
          <a:p>
            <a:pPr>
              <a:lnSpc>
                <a:spcPts val="1290"/>
              </a:lnSpc>
            </a:pPr>
            <a:r>
              <a:rPr sz="1600" b="0" dirty="0">
                <a:solidFill>
                  <a:srgbClr val="595959"/>
                </a:solidFill>
                <a:latin typeface="Arial"/>
                <a:cs typeface="Arial"/>
              </a:rPr>
              <a:t>n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100">
              <a:latin typeface="Times New Roman"/>
              <a:cs typeface="Times New Roman"/>
            </a:endParaRPr>
          </a:p>
          <a:p>
            <a:pPr marR="3932554">
              <a:lnSpc>
                <a:spcPct val="14099"/>
              </a:lnSpc>
              <a:spcBef>
                <a:spcPts val="5"/>
              </a:spcBef>
              <a:tabLst>
                <a:tab pos="369570" algn="l"/>
              </a:tabLst>
            </a:pPr>
            <a:r>
              <a:rPr sz="1600" b="0" spc="-10" dirty="0">
                <a:solidFill>
                  <a:srgbClr val="595959"/>
                </a:solidFill>
                <a:latin typeface="Arial"/>
                <a:cs typeface="Arial"/>
              </a:rPr>
              <a:t>ie </a:t>
            </a:r>
            <a:r>
              <a:rPr sz="2400" b="0" spc="-15" baseline="-6944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2400" b="0" baseline="-6944" dirty="0">
                <a:solidFill>
                  <a:srgbClr val="595959"/>
                </a:solidFill>
                <a:latin typeface="Arial"/>
                <a:cs typeface="Arial"/>
              </a:rPr>
              <a:t>t	</a:t>
            </a:r>
            <a:r>
              <a:rPr sz="1600" b="0" spc="5" dirty="0">
                <a:solidFill>
                  <a:srgbClr val="595959"/>
                </a:solidFill>
                <a:latin typeface="Arial"/>
                <a:cs typeface="Arial"/>
              </a:rPr>
              <a:t>50</a:t>
            </a:r>
            <a:endParaRPr sz="1600">
              <a:latin typeface="Arial"/>
              <a:cs typeface="Arial"/>
            </a:endParaRPr>
          </a:p>
          <a:p>
            <a:pPr>
              <a:lnSpc>
                <a:spcPts val="1410"/>
              </a:lnSpc>
              <a:spcBef>
                <a:spcPts val="209"/>
              </a:spcBef>
              <a:tabLst>
                <a:tab pos="369570" algn="l"/>
              </a:tabLst>
            </a:pPr>
            <a:r>
              <a:rPr sz="1600" b="0" spc="-5" dirty="0">
                <a:solidFill>
                  <a:srgbClr val="595959"/>
                </a:solidFill>
                <a:latin typeface="Arial"/>
                <a:cs typeface="Arial"/>
              </a:rPr>
              <a:t>Pa	</a:t>
            </a:r>
            <a:r>
              <a:rPr sz="2400" b="0" spc="0" baseline="-6944" dirty="0">
                <a:solidFill>
                  <a:srgbClr val="595959"/>
                </a:solidFill>
                <a:latin typeface="Arial"/>
                <a:cs typeface="Arial"/>
              </a:rPr>
              <a:t>40</a:t>
            </a:r>
            <a:endParaRPr sz="2400" baseline="-6944">
              <a:latin typeface="Arial"/>
              <a:cs typeface="Arial"/>
            </a:endParaRPr>
          </a:p>
          <a:p>
            <a:pPr>
              <a:lnSpc>
                <a:spcPts val="894"/>
              </a:lnSpc>
            </a:pPr>
            <a:r>
              <a:rPr sz="1600" b="0" dirty="0">
                <a:solidFill>
                  <a:srgbClr val="595959"/>
                </a:solidFill>
                <a:latin typeface="Arial"/>
                <a:cs typeface="Arial"/>
              </a:rPr>
              <a:t>f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400">
              <a:latin typeface="Times New Roman"/>
              <a:cs typeface="Times New Roman"/>
            </a:endParaRPr>
          </a:p>
          <a:p>
            <a:pPr marR="3932554">
              <a:lnSpc>
                <a:spcPct val="48800"/>
              </a:lnSpc>
              <a:tabLst>
                <a:tab pos="369570" algn="l"/>
              </a:tabLst>
            </a:pPr>
            <a:r>
              <a:rPr sz="1600" b="0" dirty="0">
                <a:solidFill>
                  <a:srgbClr val="595959"/>
                </a:solidFill>
                <a:latin typeface="Arial"/>
                <a:cs typeface="Arial"/>
              </a:rPr>
              <a:t>o </a:t>
            </a:r>
            <a:r>
              <a:rPr sz="2400" b="0" baseline="-8680" dirty="0">
                <a:solidFill>
                  <a:srgbClr val="595959"/>
                </a:solidFill>
                <a:latin typeface="Arial"/>
                <a:cs typeface="Arial"/>
              </a:rPr>
              <a:t> r	</a:t>
            </a:r>
            <a:r>
              <a:rPr sz="1600" b="0" spc="5" dirty="0">
                <a:solidFill>
                  <a:srgbClr val="595959"/>
                </a:solidFill>
                <a:latin typeface="Arial"/>
                <a:cs typeface="Arial"/>
              </a:rPr>
              <a:t>30  </a:t>
            </a:r>
            <a:r>
              <a:rPr sz="1600" b="0" dirty="0">
                <a:solidFill>
                  <a:srgbClr val="595959"/>
                </a:solidFill>
                <a:latin typeface="Arial"/>
                <a:cs typeface="Arial"/>
              </a:rPr>
              <a:t>e</a:t>
            </a:r>
            <a:endParaRPr sz="1600">
              <a:latin typeface="Arial"/>
              <a:cs typeface="Arial"/>
            </a:endParaRPr>
          </a:p>
          <a:p>
            <a:pPr>
              <a:lnSpc>
                <a:spcPts val="229"/>
              </a:lnSpc>
              <a:tabLst>
                <a:tab pos="369570" algn="l"/>
              </a:tabLst>
            </a:pPr>
            <a:r>
              <a:rPr sz="2400" b="0" baseline="-34722" dirty="0">
                <a:solidFill>
                  <a:srgbClr val="595959"/>
                </a:solidFill>
                <a:latin typeface="Arial"/>
                <a:cs typeface="Arial"/>
              </a:rPr>
              <a:t>m	</a:t>
            </a:r>
            <a:r>
              <a:rPr sz="1600" b="0" spc="0" dirty="0">
                <a:solidFill>
                  <a:srgbClr val="595959"/>
                </a:solidFill>
                <a:latin typeface="Arial"/>
                <a:cs typeface="Arial"/>
              </a:rPr>
              <a:t>20</a:t>
            </a:r>
            <a:endParaRPr sz="1600">
              <a:latin typeface="Arial"/>
              <a:cs typeface="Arial"/>
            </a:endParaRPr>
          </a:p>
          <a:p>
            <a:pPr>
              <a:lnSpc>
                <a:spcPts val="890"/>
              </a:lnSpc>
            </a:pPr>
            <a:r>
              <a:rPr sz="1600" b="0" dirty="0">
                <a:solidFill>
                  <a:srgbClr val="595959"/>
                </a:solidFill>
                <a:latin typeface="Arial"/>
                <a:cs typeface="Arial"/>
              </a:rPr>
              <a:t>b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25"/>
              </a:spcBef>
              <a:tabLst>
                <a:tab pos="369570" algn="l"/>
              </a:tabLst>
            </a:pPr>
            <a:r>
              <a:rPr sz="2400" b="0" spc="-7" baseline="-24305" dirty="0">
                <a:solidFill>
                  <a:srgbClr val="595959"/>
                </a:solidFill>
                <a:latin typeface="Arial"/>
                <a:cs typeface="Arial"/>
              </a:rPr>
              <a:t>Nu	</a:t>
            </a:r>
            <a:r>
              <a:rPr sz="1600" b="0" spc="0" dirty="0">
                <a:solidFill>
                  <a:srgbClr val="595959"/>
                </a:solidFill>
                <a:latin typeface="Arial"/>
                <a:cs typeface="Arial"/>
              </a:rPr>
              <a:t>10</a:t>
            </a:r>
            <a:endParaRPr sz="1600">
              <a:latin typeface="Arial"/>
              <a:cs typeface="Arial"/>
            </a:endParaRPr>
          </a:p>
          <a:p>
            <a:pPr marL="482600">
              <a:lnSpc>
                <a:spcPts val="1695"/>
              </a:lnSpc>
              <a:spcBef>
                <a:spcPts val="434"/>
              </a:spcBef>
            </a:pPr>
            <a:r>
              <a:rPr sz="1600" b="0" dirty="0">
                <a:solidFill>
                  <a:srgbClr val="595959"/>
                </a:solidFill>
                <a:latin typeface="Arial"/>
                <a:cs typeface="Arial"/>
              </a:rPr>
              <a:t>0</a:t>
            </a:r>
            <a:endParaRPr sz="1600">
              <a:latin typeface="Arial"/>
              <a:cs typeface="Arial"/>
            </a:endParaRPr>
          </a:p>
          <a:p>
            <a:pPr marL="796925" algn="ctr">
              <a:lnSpc>
                <a:spcPts val="1405"/>
              </a:lnSpc>
              <a:tabLst>
                <a:tab pos="2261235" algn="l"/>
                <a:tab pos="4018915" algn="l"/>
              </a:tabLst>
            </a:pPr>
            <a:r>
              <a:rPr sz="1600" b="0" dirty="0">
                <a:solidFill>
                  <a:srgbClr val="595959"/>
                </a:solidFill>
                <a:latin typeface="Arial"/>
                <a:cs typeface="Arial"/>
              </a:rPr>
              <a:t>3 </a:t>
            </a:r>
            <a:r>
              <a:rPr sz="2400" b="0" baseline="1736" dirty="0">
                <a:solidFill>
                  <a:srgbClr val="595959"/>
                </a:solidFill>
                <a:latin typeface="Arial"/>
                <a:cs typeface="Arial"/>
              </a:rPr>
              <a:t>L</a:t>
            </a:r>
            <a:r>
              <a:rPr sz="2400" b="0" spc="195" baseline="1736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2400" b="0" baseline="1736" dirty="0">
                <a:solidFill>
                  <a:srgbClr val="595959"/>
                </a:solidFill>
                <a:latin typeface="Arial"/>
                <a:cs typeface="Arial"/>
              </a:rPr>
              <a:t>L</a:t>
            </a:r>
            <a:r>
              <a:rPr sz="2400" b="0" spc="89" baseline="1736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2400" b="0" baseline="-12152" dirty="0">
                <a:solidFill>
                  <a:srgbClr val="595959"/>
                </a:solidFill>
                <a:latin typeface="Arial"/>
                <a:cs typeface="Arial"/>
              </a:rPr>
              <a:t>M	M </a:t>
            </a:r>
            <a:r>
              <a:rPr sz="2400" b="0" baseline="-5208" dirty="0">
                <a:solidFill>
                  <a:srgbClr val="595959"/>
                </a:solidFill>
                <a:latin typeface="Arial"/>
                <a:cs typeface="Arial"/>
              </a:rPr>
              <a:t>B </a:t>
            </a:r>
            <a:r>
              <a:rPr sz="2400" b="0" baseline="-13888" dirty="0">
                <a:solidFill>
                  <a:srgbClr val="595959"/>
                </a:solidFill>
                <a:latin typeface="Arial"/>
                <a:cs typeface="Arial"/>
              </a:rPr>
              <a:t>M</a:t>
            </a:r>
            <a:r>
              <a:rPr sz="2400" b="0" spc="300" baseline="-13888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2400" b="0" baseline="-15625" dirty="0">
                <a:solidFill>
                  <a:srgbClr val="595959"/>
                </a:solidFill>
                <a:latin typeface="Arial"/>
                <a:cs typeface="Arial"/>
              </a:rPr>
              <a:t>M</a:t>
            </a:r>
            <a:r>
              <a:rPr sz="2400" b="0" spc="89" baseline="-1562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2400" b="0" baseline="-15625" dirty="0">
                <a:solidFill>
                  <a:srgbClr val="595959"/>
                </a:solidFill>
                <a:latin typeface="Arial"/>
                <a:cs typeface="Arial"/>
              </a:rPr>
              <a:t>M	</a:t>
            </a:r>
            <a:r>
              <a:rPr sz="2400" b="0" baseline="1736" dirty="0">
                <a:solidFill>
                  <a:srgbClr val="595959"/>
                </a:solidFill>
                <a:latin typeface="Arial"/>
                <a:cs typeface="Arial"/>
              </a:rPr>
              <a:t>a</a:t>
            </a:r>
            <a:r>
              <a:rPr sz="2400" b="0" spc="37" baseline="1736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2400" b="0" baseline="3472" dirty="0">
                <a:solidFill>
                  <a:srgbClr val="595959"/>
                </a:solidFill>
                <a:latin typeface="Arial"/>
                <a:cs typeface="Arial"/>
              </a:rPr>
              <a:t>c</a:t>
            </a:r>
            <a:endParaRPr sz="2400" baseline="3472">
              <a:latin typeface="Arial"/>
              <a:cs typeface="Arial"/>
            </a:endParaRPr>
          </a:p>
          <a:p>
            <a:pPr marL="796925" algn="ctr">
              <a:lnSpc>
                <a:spcPts val="1019"/>
              </a:lnSpc>
              <a:tabLst>
                <a:tab pos="2554605" algn="l"/>
                <a:tab pos="4311650" algn="l"/>
              </a:tabLst>
            </a:pPr>
            <a:r>
              <a:rPr sz="2400" b="0" baseline="15625" dirty="0">
                <a:solidFill>
                  <a:srgbClr val="595959"/>
                </a:solidFill>
                <a:latin typeface="Arial"/>
                <a:cs typeface="Arial"/>
              </a:rPr>
              <a:t>L </a:t>
            </a:r>
            <a:r>
              <a:rPr sz="2400" b="0" baseline="17361" dirty="0">
                <a:solidFill>
                  <a:srgbClr val="595959"/>
                </a:solidFill>
                <a:latin typeface="Arial"/>
                <a:cs typeface="Arial"/>
              </a:rPr>
              <a:t>L</a:t>
            </a:r>
            <a:r>
              <a:rPr sz="2400" b="0" spc="195" baseline="17361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2400" b="0" baseline="1736" dirty="0">
                <a:solidFill>
                  <a:srgbClr val="595959"/>
                </a:solidFill>
                <a:latin typeface="Arial"/>
                <a:cs typeface="Arial"/>
              </a:rPr>
              <a:t>M</a:t>
            </a:r>
            <a:r>
              <a:rPr sz="2400" b="0" spc="89" baseline="1736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2400" b="0" baseline="-12152" dirty="0">
                <a:solidFill>
                  <a:srgbClr val="595959"/>
                </a:solidFill>
                <a:latin typeface="Arial"/>
                <a:cs typeface="Arial"/>
              </a:rPr>
              <a:t>M	</a:t>
            </a:r>
            <a:r>
              <a:rPr sz="2400" b="0" baseline="3472" dirty="0">
                <a:solidFill>
                  <a:srgbClr val="595959"/>
                </a:solidFill>
                <a:latin typeface="Arial"/>
                <a:cs typeface="Arial"/>
              </a:rPr>
              <a:t>C </a:t>
            </a:r>
            <a:r>
              <a:rPr sz="2400" b="0" baseline="-1736" dirty="0">
                <a:solidFill>
                  <a:srgbClr val="595959"/>
                </a:solidFill>
                <a:latin typeface="Arial"/>
                <a:cs typeface="Arial"/>
              </a:rPr>
              <a:t>B </a:t>
            </a:r>
            <a:r>
              <a:rPr sz="2400" b="0" baseline="-3472" dirty="0">
                <a:solidFill>
                  <a:srgbClr val="595959"/>
                </a:solidFill>
                <a:latin typeface="Arial"/>
                <a:cs typeface="Arial"/>
              </a:rPr>
              <a:t>B</a:t>
            </a:r>
            <a:r>
              <a:rPr sz="2400" b="0" spc="307" baseline="-3472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2400" b="0" baseline="-3472" dirty="0">
                <a:solidFill>
                  <a:srgbClr val="595959"/>
                </a:solidFill>
                <a:latin typeface="Arial"/>
                <a:cs typeface="Arial"/>
              </a:rPr>
              <a:t>B</a:t>
            </a:r>
            <a:r>
              <a:rPr sz="2400" b="0" spc="97" baseline="-3472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600" b="0" spc="5" dirty="0">
                <a:solidFill>
                  <a:srgbClr val="595959"/>
                </a:solidFill>
                <a:latin typeface="Arial"/>
                <a:cs typeface="Arial"/>
              </a:rPr>
              <a:t>PC	</a:t>
            </a:r>
            <a:r>
              <a:rPr sz="2400" b="0" baseline="22569" dirty="0">
                <a:solidFill>
                  <a:srgbClr val="595959"/>
                </a:solidFill>
                <a:latin typeface="Arial"/>
                <a:cs typeface="Arial"/>
              </a:rPr>
              <a:t>n</a:t>
            </a:r>
            <a:endParaRPr sz="2400" baseline="22569">
              <a:latin typeface="Arial"/>
              <a:cs typeface="Arial"/>
            </a:endParaRPr>
          </a:p>
          <a:p>
            <a:pPr marL="796925" algn="ctr">
              <a:lnSpc>
                <a:spcPts val="705"/>
              </a:lnSpc>
              <a:tabLst>
                <a:tab pos="2261235" algn="l"/>
                <a:tab pos="3725545" algn="l"/>
              </a:tabLst>
            </a:pPr>
            <a:r>
              <a:rPr sz="2400" b="0" baseline="3472" dirty="0">
                <a:solidFill>
                  <a:srgbClr val="595959"/>
                </a:solidFill>
                <a:latin typeface="Arial"/>
                <a:cs typeface="Arial"/>
              </a:rPr>
              <a:t>A	</a:t>
            </a:r>
            <a:r>
              <a:rPr sz="1600" b="0" spc="-25" dirty="0">
                <a:solidFill>
                  <a:srgbClr val="595959"/>
                </a:solidFill>
                <a:latin typeface="Arial"/>
                <a:cs typeface="Arial"/>
              </a:rPr>
              <a:t>/i	</a:t>
            </a:r>
            <a:r>
              <a:rPr sz="2400" b="0" baseline="6944" dirty="0">
                <a:solidFill>
                  <a:srgbClr val="595959"/>
                </a:solidFill>
                <a:latin typeface="Arial"/>
                <a:cs typeface="Arial"/>
              </a:rPr>
              <a:t>vC</a:t>
            </a:r>
            <a:endParaRPr sz="2400" baseline="6944">
              <a:latin typeface="Arial"/>
              <a:cs typeface="Arial"/>
            </a:endParaRPr>
          </a:p>
          <a:p>
            <a:pPr marL="796925" algn="ctr">
              <a:lnSpc>
                <a:spcPts val="815"/>
              </a:lnSpc>
              <a:tabLst>
                <a:tab pos="2261235" algn="l"/>
                <a:tab pos="2847340" algn="l"/>
              </a:tabLst>
            </a:pPr>
            <a:r>
              <a:rPr sz="2400" b="0" spc="15" baseline="-15625" dirty="0">
                <a:solidFill>
                  <a:srgbClr val="595959"/>
                </a:solidFill>
                <a:latin typeface="Arial"/>
                <a:cs typeface="Arial"/>
              </a:rPr>
              <a:t>NH </a:t>
            </a:r>
            <a:r>
              <a:rPr sz="2400" b="0" baseline="-17361" dirty="0">
                <a:solidFill>
                  <a:srgbClr val="595959"/>
                </a:solidFill>
                <a:latin typeface="Arial"/>
                <a:cs typeface="Arial"/>
              </a:rPr>
              <a:t>9</a:t>
            </a:r>
            <a:r>
              <a:rPr sz="2400" b="0" spc="247" baseline="-17361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2400" b="0" baseline="12152" dirty="0">
                <a:solidFill>
                  <a:srgbClr val="595959"/>
                </a:solidFill>
                <a:latin typeface="Arial"/>
                <a:cs typeface="Arial"/>
              </a:rPr>
              <a:t>A</a:t>
            </a:r>
            <a:r>
              <a:rPr sz="2400" b="0" spc="97" baseline="12152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2400" b="0" baseline="-12152" dirty="0">
                <a:solidFill>
                  <a:srgbClr val="595959"/>
                </a:solidFill>
                <a:latin typeface="Arial"/>
                <a:cs typeface="Arial"/>
              </a:rPr>
              <a:t>1	</a:t>
            </a:r>
            <a:r>
              <a:rPr sz="2400" b="0" spc="-37" baseline="3472" dirty="0">
                <a:solidFill>
                  <a:srgbClr val="595959"/>
                </a:solidFill>
                <a:latin typeface="Arial"/>
                <a:cs typeface="Arial"/>
              </a:rPr>
              <a:t>GB	</a:t>
            </a:r>
            <a:r>
              <a:rPr sz="2400" b="0" baseline="1736" dirty="0">
                <a:solidFill>
                  <a:srgbClr val="595959"/>
                </a:solidFill>
                <a:latin typeface="Arial"/>
                <a:cs typeface="Arial"/>
              </a:rPr>
              <a:t>G </a:t>
            </a:r>
            <a:r>
              <a:rPr sz="1600" b="0" dirty="0">
                <a:solidFill>
                  <a:srgbClr val="595959"/>
                </a:solidFill>
                <a:latin typeface="Arial"/>
                <a:cs typeface="Arial"/>
              </a:rPr>
              <a:t>G </a:t>
            </a:r>
            <a:r>
              <a:rPr sz="2400" b="0" baseline="6944" dirty="0">
                <a:solidFill>
                  <a:srgbClr val="595959"/>
                </a:solidFill>
                <a:latin typeface="Arial"/>
                <a:cs typeface="Arial"/>
              </a:rPr>
              <a:t>B </a:t>
            </a:r>
            <a:r>
              <a:rPr sz="2400" b="0" baseline="10416" dirty="0">
                <a:solidFill>
                  <a:srgbClr val="595959"/>
                </a:solidFill>
                <a:latin typeface="Arial"/>
                <a:cs typeface="Arial"/>
              </a:rPr>
              <a:t>R </a:t>
            </a:r>
            <a:r>
              <a:rPr sz="2400" b="0" baseline="-13888" dirty="0">
                <a:solidFill>
                  <a:srgbClr val="595959"/>
                </a:solidFill>
                <a:latin typeface="Arial"/>
                <a:cs typeface="Arial"/>
              </a:rPr>
              <a:t>O</a:t>
            </a:r>
            <a:r>
              <a:rPr sz="2400" b="0" spc="427" baseline="-13888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2400" b="0" spc="37" baseline="1736" dirty="0">
                <a:solidFill>
                  <a:srgbClr val="595959"/>
                </a:solidFill>
                <a:latin typeface="Arial"/>
                <a:cs typeface="Arial"/>
              </a:rPr>
              <a:t>Pa</a:t>
            </a:r>
            <a:endParaRPr sz="2400" baseline="1736">
              <a:latin typeface="Arial"/>
              <a:cs typeface="Arial"/>
            </a:endParaRPr>
          </a:p>
          <a:p>
            <a:pPr marL="1383030">
              <a:lnSpc>
                <a:spcPts val="1365"/>
              </a:lnSpc>
              <a:tabLst>
                <a:tab pos="2261235" algn="l"/>
                <a:tab pos="3725545" algn="l"/>
              </a:tabLst>
            </a:pPr>
            <a:r>
              <a:rPr sz="1600" b="0" dirty="0">
                <a:solidFill>
                  <a:srgbClr val="595959"/>
                </a:solidFill>
                <a:latin typeface="Arial"/>
                <a:cs typeface="Arial"/>
              </a:rPr>
              <a:t>3	</a:t>
            </a:r>
            <a:r>
              <a:rPr sz="2400" b="0" baseline="-13888" dirty="0">
                <a:solidFill>
                  <a:srgbClr val="595959"/>
                </a:solidFill>
                <a:latin typeface="Arial"/>
                <a:cs typeface="Arial"/>
              </a:rPr>
              <a:t>3</a:t>
            </a:r>
            <a:r>
              <a:rPr sz="2400" b="0" spc="89" baseline="-13888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2400" b="0" baseline="8680" dirty="0">
                <a:solidFill>
                  <a:srgbClr val="595959"/>
                </a:solidFill>
                <a:latin typeface="Arial"/>
                <a:cs typeface="Arial"/>
              </a:rPr>
              <a:t>M	</a:t>
            </a:r>
            <a:r>
              <a:rPr sz="2400" b="0" baseline="1736" dirty="0">
                <a:solidFill>
                  <a:srgbClr val="595959"/>
                </a:solidFill>
                <a:latin typeface="Arial"/>
                <a:cs typeface="Arial"/>
              </a:rPr>
              <a:t>C</a:t>
            </a:r>
            <a:endParaRPr sz="2400" baseline="1736">
              <a:latin typeface="Arial"/>
              <a:cs typeface="Arial"/>
            </a:endParaRPr>
          </a:p>
          <a:p>
            <a:pPr marL="796925">
              <a:lnSpc>
                <a:spcPts val="540"/>
              </a:lnSpc>
              <a:tabLst>
                <a:tab pos="1383030" algn="l"/>
                <a:tab pos="3140075" algn="l"/>
              </a:tabLst>
            </a:pPr>
            <a:r>
              <a:rPr sz="2400" b="0" baseline="1736" dirty="0">
                <a:solidFill>
                  <a:srgbClr val="595959"/>
                </a:solidFill>
                <a:latin typeface="Arial"/>
                <a:cs typeface="Arial"/>
              </a:rPr>
              <a:t>1	</a:t>
            </a:r>
            <a:r>
              <a:rPr sz="1600" b="0" dirty="0">
                <a:solidFill>
                  <a:srgbClr val="595959"/>
                </a:solidFill>
                <a:latin typeface="Arial"/>
                <a:cs typeface="Arial"/>
              </a:rPr>
              <a:t>1	</a:t>
            </a:r>
            <a:r>
              <a:rPr sz="2400" b="0" baseline="12152" dirty="0">
                <a:solidFill>
                  <a:srgbClr val="595959"/>
                </a:solidFill>
                <a:latin typeface="Arial"/>
                <a:cs typeface="Arial"/>
              </a:rPr>
              <a:t>L </a:t>
            </a:r>
            <a:r>
              <a:rPr sz="2400" b="0" spc="15" baseline="15625" dirty="0">
                <a:solidFill>
                  <a:srgbClr val="595959"/>
                </a:solidFill>
                <a:latin typeface="Arial"/>
                <a:cs typeface="Arial"/>
              </a:rPr>
              <a:t>R2 </a:t>
            </a:r>
            <a:r>
              <a:rPr sz="2400" b="0" baseline="19097" dirty="0">
                <a:solidFill>
                  <a:srgbClr val="595959"/>
                </a:solidFill>
                <a:latin typeface="Arial"/>
                <a:cs typeface="Arial"/>
              </a:rPr>
              <a:t>m </a:t>
            </a:r>
            <a:r>
              <a:rPr sz="2400" b="0" baseline="3472" dirty="0">
                <a:solidFill>
                  <a:srgbClr val="595959"/>
                </a:solidFill>
                <a:latin typeface="Arial"/>
                <a:cs typeface="Arial"/>
              </a:rPr>
              <a:t>7</a:t>
            </a:r>
            <a:r>
              <a:rPr sz="2400" b="0" spc="390" baseline="3472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2400" b="0" baseline="1736" dirty="0">
                <a:solidFill>
                  <a:srgbClr val="595959"/>
                </a:solidFill>
                <a:latin typeface="Arial"/>
                <a:cs typeface="Arial"/>
              </a:rPr>
              <a:t>C</a:t>
            </a:r>
            <a:endParaRPr sz="2400" baseline="1736">
              <a:latin typeface="Arial"/>
              <a:cs typeface="Arial"/>
            </a:endParaRPr>
          </a:p>
          <a:p>
            <a:pPr marL="796925" algn="ctr">
              <a:lnSpc>
                <a:spcPts val="1120"/>
              </a:lnSpc>
              <a:tabLst>
                <a:tab pos="2261235" algn="l"/>
                <a:tab pos="4018915" algn="l"/>
              </a:tabLst>
            </a:pPr>
            <a:r>
              <a:rPr sz="2400" b="0" baseline="26041" dirty="0">
                <a:solidFill>
                  <a:srgbClr val="595959"/>
                </a:solidFill>
                <a:latin typeface="Arial"/>
                <a:cs typeface="Arial"/>
              </a:rPr>
              <a:t>9 </a:t>
            </a:r>
            <a:r>
              <a:rPr sz="2400" b="0" baseline="38194" dirty="0">
                <a:solidFill>
                  <a:srgbClr val="595959"/>
                </a:solidFill>
                <a:latin typeface="Arial"/>
                <a:cs typeface="Arial"/>
              </a:rPr>
              <a:t>1</a:t>
            </a:r>
            <a:r>
              <a:rPr sz="2400" b="0" spc="202" baseline="38194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2400" b="0" baseline="24305" dirty="0">
                <a:solidFill>
                  <a:srgbClr val="595959"/>
                </a:solidFill>
                <a:latin typeface="Arial"/>
                <a:cs typeface="Arial"/>
              </a:rPr>
              <a:t>2</a:t>
            </a:r>
            <a:r>
              <a:rPr sz="2400" b="0" spc="97" baseline="2430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600" b="0" spc="10" dirty="0">
                <a:solidFill>
                  <a:srgbClr val="595959"/>
                </a:solidFill>
                <a:latin typeface="Arial"/>
                <a:cs typeface="Arial"/>
              </a:rPr>
              <a:t>CS	</a:t>
            </a:r>
            <a:r>
              <a:rPr sz="2400" b="0" baseline="10416" dirty="0">
                <a:solidFill>
                  <a:srgbClr val="595959"/>
                </a:solidFill>
                <a:latin typeface="Arial"/>
                <a:cs typeface="Arial"/>
              </a:rPr>
              <a:t>1 </a:t>
            </a:r>
            <a:r>
              <a:rPr sz="2400" b="0" baseline="29513" dirty="0">
                <a:solidFill>
                  <a:srgbClr val="595959"/>
                </a:solidFill>
                <a:latin typeface="Arial"/>
                <a:cs typeface="Arial"/>
              </a:rPr>
              <a:t>B</a:t>
            </a:r>
            <a:r>
              <a:rPr sz="2400" b="0" spc="202" baseline="29513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2400" b="0" spc="15" baseline="1736" dirty="0">
                <a:solidFill>
                  <a:srgbClr val="595959"/>
                </a:solidFill>
                <a:latin typeface="Arial"/>
                <a:cs typeface="Arial"/>
              </a:rPr>
              <a:t>R2</a:t>
            </a:r>
            <a:r>
              <a:rPr sz="2400" b="0" spc="165" baseline="1736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2400" b="0" baseline="36458" dirty="0">
                <a:solidFill>
                  <a:srgbClr val="595959"/>
                </a:solidFill>
                <a:latin typeface="Arial"/>
                <a:cs typeface="Arial"/>
              </a:rPr>
              <a:t>X	</a:t>
            </a:r>
            <a:r>
              <a:rPr sz="2400" b="0" baseline="27777" dirty="0">
                <a:solidFill>
                  <a:srgbClr val="595959"/>
                </a:solidFill>
                <a:latin typeface="Arial"/>
                <a:cs typeface="Arial"/>
              </a:rPr>
              <a:t>2</a:t>
            </a:r>
            <a:r>
              <a:rPr sz="2400" b="0" spc="37" baseline="27777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2400" b="0" baseline="36458" dirty="0">
                <a:solidFill>
                  <a:srgbClr val="595959"/>
                </a:solidFill>
                <a:latin typeface="Arial"/>
                <a:cs typeface="Arial"/>
              </a:rPr>
              <a:t>A</a:t>
            </a:r>
            <a:endParaRPr sz="2400" baseline="36458">
              <a:latin typeface="Arial"/>
              <a:cs typeface="Arial"/>
            </a:endParaRPr>
          </a:p>
          <a:p>
            <a:pPr marL="796925">
              <a:lnSpc>
                <a:spcPts val="1115"/>
              </a:lnSpc>
              <a:spcBef>
                <a:spcPts val="45"/>
              </a:spcBef>
              <a:tabLst>
                <a:tab pos="2261235" algn="l"/>
              </a:tabLst>
            </a:pPr>
            <a:r>
              <a:rPr sz="2400" b="0" spc="15" baseline="-15625" dirty="0">
                <a:solidFill>
                  <a:srgbClr val="595959"/>
                </a:solidFill>
                <a:latin typeface="Arial"/>
                <a:cs typeface="Arial"/>
              </a:rPr>
              <a:t>CD</a:t>
            </a:r>
            <a:r>
              <a:rPr sz="2400" b="0" spc="172" baseline="-1562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2400" b="0" spc="15" baseline="27777" dirty="0">
                <a:solidFill>
                  <a:srgbClr val="595959"/>
                </a:solidFill>
                <a:latin typeface="Arial"/>
                <a:cs typeface="Arial"/>
              </a:rPr>
              <a:t>CD</a:t>
            </a:r>
            <a:r>
              <a:rPr sz="2400" b="0" spc="172" baseline="27777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2400" b="0" spc="15" baseline="-19097" dirty="0">
                <a:solidFill>
                  <a:srgbClr val="595959"/>
                </a:solidFill>
                <a:latin typeface="Arial"/>
                <a:cs typeface="Arial"/>
              </a:rPr>
              <a:t>CD	</a:t>
            </a:r>
            <a:r>
              <a:rPr sz="2400" b="0" spc="-37" baseline="34722" dirty="0">
                <a:solidFill>
                  <a:srgbClr val="595959"/>
                </a:solidFill>
                <a:latin typeface="Arial"/>
                <a:cs typeface="Arial"/>
              </a:rPr>
              <a:t>IL </a:t>
            </a:r>
            <a:r>
              <a:rPr sz="2400" b="0" baseline="52083" dirty="0">
                <a:solidFill>
                  <a:srgbClr val="595959"/>
                </a:solidFill>
                <a:latin typeface="Arial"/>
                <a:cs typeface="Arial"/>
              </a:rPr>
              <a:t>G </a:t>
            </a:r>
            <a:r>
              <a:rPr sz="2400" b="0" spc="15" baseline="-5208" dirty="0">
                <a:solidFill>
                  <a:srgbClr val="595959"/>
                </a:solidFill>
                <a:latin typeface="Arial"/>
                <a:cs typeface="Arial"/>
              </a:rPr>
              <a:t>HE </a:t>
            </a:r>
            <a:r>
              <a:rPr sz="1600" b="0" spc="10" dirty="0">
                <a:solidFill>
                  <a:srgbClr val="595959"/>
                </a:solidFill>
                <a:latin typeface="Arial"/>
                <a:cs typeface="Arial"/>
              </a:rPr>
              <a:t>CT HE</a:t>
            </a:r>
            <a:r>
              <a:rPr sz="1600" b="0" spc="40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2400" b="0" baseline="27777" dirty="0">
                <a:solidFill>
                  <a:srgbClr val="595959"/>
                </a:solidFill>
                <a:latin typeface="Arial"/>
                <a:cs typeface="Arial"/>
              </a:rPr>
              <a:t>A</a:t>
            </a:r>
            <a:endParaRPr sz="2400" baseline="27777">
              <a:latin typeface="Arial"/>
              <a:cs typeface="Arial"/>
            </a:endParaRPr>
          </a:p>
          <a:p>
            <a:pPr marL="2554605">
              <a:lnSpc>
                <a:spcPts val="894"/>
              </a:lnSpc>
              <a:tabLst>
                <a:tab pos="3725545" algn="l"/>
              </a:tabLst>
            </a:pPr>
            <a:r>
              <a:rPr sz="1600" b="0" dirty="0">
                <a:solidFill>
                  <a:srgbClr val="595959"/>
                </a:solidFill>
                <a:latin typeface="Arial"/>
                <a:cs typeface="Arial"/>
              </a:rPr>
              <a:t>1	</a:t>
            </a:r>
            <a:r>
              <a:rPr sz="2400" b="0" baseline="-3472" dirty="0">
                <a:solidFill>
                  <a:srgbClr val="595959"/>
                </a:solidFill>
                <a:latin typeface="Arial"/>
                <a:cs typeface="Arial"/>
              </a:rPr>
              <a:t>C A</a:t>
            </a:r>
            <a:r>
              <a:rPr sz="2400" b="0" spc="127" baseline="-3472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2400" b="0" spc="37" baseline="1736" dirty="0">
                <a:solidFill>
                  <a:srgbClr val="595959"/>
                </a:solidFill>
                <a:latin typeface="Arial"/>
                <a:cs typeface="Arial"/>
              </a:rPr>
              <a:t>PS</a:t>
            </a:r>
            <a:endParaRPr sz="2400" baseline="1736">
              <a:latin typeface="Arial"/>
              <a:cs typeface="Arial"/>
            </a:endParaRPr>
          </a:p>
          <a:p>
            <a:pPr marL="2554605">
              <a:lnSpc>
                <a:spcPts val="225"/>
              </a:lnSpc>
              <a:tabLst>
                <a:tab pos="4018915" algn="l"/>
              </a:tabLst>
            </a:pPr>
            <a:r>
              <a:rPr sz="1600" b="0" dirty="0">
                <a:solidFill>
                  <a:srgbClr val="595959"/>
                </a:solidFill>
                <a:latin typeface="Arial"/>
                <a:cs typeface="Arial"/>
              </a:rPr>
              <a:t>3	G</a:t>
            </a:r>
            <a:endParaRPr sz="1600">
              <a:latin typeface="Arial"/>
              <a:cs typeface="Arial"/>
            </a:endParaRPr>
          </a:p>
          <a:p>
            <a:pPr marL="2554605">
              <a:lnSpc>
                <a:spcPct val="100000"/>
              </a:lnSpc>
              <a:tabLst>
                <a:tab pos="3725545" algn="l"/>
              </a:tabLst>
            </a:pPr>
            <a:r>
              <a:rPr sz="1600" b="0" spc="-25" dirty="0">
                <a:solidFill>
                  <a:srgbClr val="595959"/>
                </a:solidFill>
                <a:latin typeface="Arial"/>
                <a:cs typeface="Arial"/>
              </a:rPr>
              <a:t>IL	</a:t>
            </a:r>
            <a:r>
              <a:rPr sz="2400" b="0" spc="7" baseline="-31250" dirty="0">
                <a:solidFill>
                  <a:srgbClr val="595959"/>
                </a:solidFill>
                <a:latin typeface="Arial"/>
                <a:cs typeface="Arial"/>
              </a:rPr>
              <a:t>PS </a:t>
            </a:r>
            <a:r>
              <a:rPr sz="2400" b="0" baseline="6944" dirty="0">
                <a:solidFill>
                  <a:srgbClr val="595959"/>
                </a:solidFill>
                <a:latin typeface="Arial"/>
                <a:cs typeface="Arial"/>
              </a:rPr>
              <a:t>T</a:t>
            </a:r>
            <a:endParaRPr sz="2400" baseline="6944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0426700" y="6250170"/>
            <a:ext cx="1397000" cy="5849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253655" y="825052"/>
            <a:ext cx="5189220" cy="5269230"/>
          </a:xfrm>
          <a:custGeom>
            <a:avLst/>
            <a:gdLst/>
            <a:ahLst/>
            <a:cxnLst/>
            <a:rect l="l" t="t" r="r" b="b"/>
            <a:pathLst>
              <a:path w="5189220" h="5269230">
                <a:moveTo>
                  <a:pt x="0" y="5268805"/>
                </a:moveTo>
                <a:lnTo>
                  <a:pt x="5188701" y="5268805"/>
                </a:lnTo>
                <a:lnTo>
                  <a:pt x="5188701" y="0"/>
                </a:lnTo>
                <a:lnTo>
                  <a:pt x="0" y="0"/>
                </a:lnTo>
                <a:lnTo>
                  <a:pt x="0" y="52688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77887" y="1115120"/>
            <a:ext cx="5000879" cy="41298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014730" y="5326121"/>
            <a:ext cx="1608455" cy="729615"/>
          </a:xfrm>
          <a:custGeom>
            <a:avLst/>
            <a:gdLst/>
            <a:ahLst/>
            <a:cxnLst/>
            <a:rect l="l" t="t" r="r" b="b"/>
            <a:pathLst>
              <a:path w="1608454" h="729614">
                <a:moveTo>
                  <a:pt x="1481733" y="0"/>
                </a:moveTo>
                <a:lnTo>
                  <a:pt x="126286" y="0"/>
                </a:lnTo>
                <a:lnTo>
                  <a:pt x="77129" y="9939"/>
                </a:lnTo>
                <a:lnTo>
                  <a:pt x="36987" y="37045"/>
                </a:lnTo>
                <a:lnTo>
                  <a:pt x="9924" y="77244"/>
                </a:lnTo>
                <a:lnTo>
                  <a:pt x="0" y="126466"/>
                </a:lnTo>
                <a:lnTo>
                  <a:pt x="0" y="602867"/>
                </a:lnTo>
                <a:lnTo>
                  <a:pt x="9924" y="652084"/>
                </a:lnTo>
                <a:lnTo>
                  <a:pt x="36987" y="692284"/>
                </a:lnTo>
                <a:lnTo>
                  <a:pt x="77129" y="719393"/>
                </a:lnTo>
                <a:lnTo>
                  <a:pt x="126286" y="729334"/>
                </a:lnTo>
                <a:lnTo>
                  <a:pt x="1481733" y="729334"/>
                </a:lnTo>
                <a:lnTo>
                  <a:pt x="1530889" y="719393"/>
                </a:lnTo>
                <a:lnTo>
                  <a:pt x="1571031" y="692284"/>
                </a:lnTo>
                <a:lnTo>
                  <a:pt x="1598095" y="652084"/>
                </a:lnTo>
                <a:lnTo>
                  <a:pt x="1608019" y="602867"/>
                </a:lnTo>
                <a:lnTo>
                  <a:pt x="1608019" y="126466"/>
                </a:lnTo>
                <a:lnTo>
                  <a:pt x="1598095" y="77244"/>
                </a:lnTo>
                <a:lnTo>
                  <a:pt x="1571031" y="37045"/>
                </a:lnTo>
                <a:lnTo>
                  <a:pt x="1530889" y="9939"/>
                </a:lnTo>
                <a:lnTo>
                  <a:pt x="1481733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014731" y="5326120"/>
            <a:ext cx="1608455" cy="729615"/>
          </a:xfrm>
          <a:custGeom>
            <a:avLst/>
            <a:gdLst/>
            <a:ahLst/>
            <a:cxnLst/>
            <a:rect l="l" t="t" r="r" b="b"/>
            <a:pathLst>
              <a:path w="1608454" h="729614">
                <a:moveTo>
                  <a:pt x="1608018" y="602868"/>
                </a:moveTo>
                <a:lnTo>
                  <a:pt x="1598094" y="652085"/>
                </a:lnTo>
                <a:lnTo>
                  <a:pt x="1571030" y="692285"/>
                </a:lnTo>
                <a:lnTo>
                  <a:pt x="1530889" y="719393"/>
                </a:lnTo>
                <a:lnTo>
                  <a:pt x="1481732" y="729335"/>
                </a:lnTo>
                <a:lnTo>
                  <a:pt x="126285" y="729335"/>
                </a:lnTo>
                <a:lnTo>
                  <a:pt x="77128" y="719393"/>
                </a:lnTo>
                <a:lnTo>
                  <a:pt x="36987" y="692285"/>
                </a:lnTo>
                <a:lnTo>
                  <a:pt x="9923" y="652085"/>
                </a:lnTo>
                <a:lnTo>
                  <a:pt x="0" y="602868"/>
                </a:lnTo>
                <a:lnTo>
                  <a:pt x="0" y="126467"/>
                </a:lnTo>
                <a:lnTo>
                  <a:pt x="9923" y="77244"/>
                </a:lnTo>
                <a:lnTo>
                  <a:pt x="36987" y="37045"/>
                </a:lnTo>
                <a:lnTo>
                  <a:pt x="77128" y="9939"/>
                </a:lnTo>
                <a:lnTo>
                  <a:pt x="126285" y="0"/>
                </a:lnTo>
                <a:lnTo>
                  <a:pt x="1481732" y="0"/>
                </a:lnTo>
                <a:lnTo>
                  <a:pt x="1530889" y="9939"/>
                </a:lnTo>
                <a:lnTo>
                  <a:pt x="1571030" y="37045"/>
                </a:lnTo>
                <a:lnTo>
                  <a:pt x="1598094" y="77244"/>
                </a:lnTo>
                <a:lnTo>
                  <a:pt x="1608018" y="126467"/>
                </a:lnTo>
                <a:lnTo>
                  <a:pt x="1608018" y="602868"/>
                </a:lnTo>
                <a:close/>
              </a:path>
            </a:pathLst>
          </a:custGeom>
          <a:ln w="12643">
            <a:solidFill>
              <a:srgbClr val="8284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101587" y="3864136"/>
            <a:ext cx="1558290" cy="455295"/>
          </a:xfrm>
          <a:custGeom>
            <a:avLst/>
            <a:gdLst/>
            <a:ahLst/>
            <a:cxnLst/>
            <a:rect l="l" t="t" r="r" b="b"/>
            <a:pathLst>
              <a:path w="1558290" h="455295">
                <a:moveTo>
                  <a:pt x="1457219" y="0"/>
                </a:moveTo>
                <a:lnTo>
                  <a:pt x="101027" y="0"/>
                </a:lnTo>
                <a:lnTo>
                  <a:pt x="61704" y="7951"/>
                </a:lnTo>
                <a:lnTo>
                  <a:pt x="29591" y="29633"/>
                </a:lnTo>
                <a:lnTo>
                  <a:pt x="7939" y="61792"/>
                </a:lnTo>
                <a:lnTo>
                  <a:pt x="0" y="101172"/>
                </a:lnTo>
                <a:lnTo>
                  <a:pt x="0" y="354106"/>
                </a:lnTo>
                <a:lnTo>
                  <a:pt x="7939" y="393486"/>
                </a:lnTo>
                <a:lnTo>
                  <a:pt x="29591" y="425646"/>
                </a:lnTo>
                <a:lnTo>
                  <a:pt x="61704" y="447329"/>
                </a:lnTo>
                <a:lnTo>
                  <a:pt x="101027" y="455281"/>
                </a:lnTo>
                <a:lnTo>
                  <a:pt x="1457219" y="455281"/>
                </a:lnTo>
                <a:lnTo>
                  <a:pt x="1496542" y="447329"/>
                </a:lnTo>
                <a:lnTo>
                  <a:pt x="1528655" y="425646"/>
                </a:lnTo>
                <a:lnTo>
                  <a:pt x="1550308" y="393486"/>
                </a:lnTo>
                <a:lnTo>
                  <a:pt x="1558248" y="354106"/>
                </a:lnTo>
                <a:lnTo>
                  <a:pt x="1558248" y="101172"/>
                </a:lnTo>
                <a:lnTo>
                  <a:pt x="1550308" y="61792"/>
                </a:lnTo>
                <a:lnTo>
                  <a:pt x="1528655" y="29633"/>
                </a:lnTo>
                <a:lnTo>
                  <a:pt x="1496542" y="7951"/>
                </a:lnTo>
                <a:lnTo>
                  <a:pt x="1457219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101586" y="3864136"/>
            <a:ext cx="1558290" cy="455295"/>
          </a:xfrm>
          <a:custGeom>
            <a:avLst/>
            <a:gdLst/>
            <a:ahLst/>
            <a:cxnLst/>
            <a:rect l="l" t="t" r="r" b="b"/>
            <a:pathLst>
              <a:path w="1558290" h="455295">
                <a:moveTo>
                  <a:pt x="1558249" y="354107"/>
                </a:moveTo>
                <a:lnTo>
                  <a:pt x="1550309" y="393487"/>
                </a:lnTo>
                <a:lnTo>
                  <a:pt x="1528657" y="425647"/>
                </a:lnTo>
                <a:lnTo>
                  <a:pt x="1496544" y="447330"/>
                </a:lnTo>
                <a:lnTo>
                  <a:pt x="1457220" y="455281"/>
                </a:lnTo>
                <a:lnTo>
                  <a:pt x="101028" y="455281"/>
                </a:lnTo>
                <a:lnTo>
                  <a:pt x="61705" y="447330"/>
                </a:lnTo>
                <a:lnTo>
                  <a:pt x="29591" y="425647"/>
                </a:lnTo>
                <a:lnTo>
                  <a:pt x="7939" y="393487"/>
                </a:lnTo>
                <a:lnTo>
                  <a:pt x="0" y="354107"/>
                </a:lnTo>
                <a:lnTo>
                  <a:pt x="0" y="101173"/>
                </a:lnTo>
                <a:lnTo>
                  <a:pt x="7939" y="61793"/>
                </a:lnTo>
                <a:lnTo>
                  <a:pt x="29591" y="29634"/>
                </a:lnTo>
                <a:lnTo>
                  <a:pt x="61705" y="7951"/>
                </a:lnTo>
                <a:lnTo>
                  <a:pt x="101028" y="0"/>
                </a:lnTo>
                <a:lnTo>
                  <a:pt x="1457220" y="0"/>
                </a:lnTo>
                <a:lnTo>
                  <a:pt x="1496544" y="7951"/>
                </a:lnTo>
                <a:lnTo>
                  <a:pt x="1528657" y="29634"/>
                </a:lnTo>
                <a:lnTo>
                  <a:pt x="1550309" y="61793"/>
                </a:lnTo>
                <a:lnTo>
                  <a:pt x="1558249" y="101173"/>
                </a:lnTo>
                <a:lnTo>
                  <a:pt x="1558249" y="354107"/>
                </a:lnTo>
                <a:close/>
              </a:path>
            </a:pathLst>
          </a:custGeom>
          <a:ln w="12645">
            <a:solidFill>
              <a:srgbClr val="8284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081594" y="1188572"/>
            <a:ext cx="1400175" cy="520700"/>
          </a:xfrm>
          <a:custGeom>
            <a:avLst/>
            <a:gdLst/>
            <a:ahLst/>
            <a:cxnLst/>
            <a:rect l="l" t="t" r="r" b="b"/>
            <a:pathLst>
              <a:path w="1400175" h="520700">
                <a:moveTo>
                  <a:pt x="1323889" y="0"/>
                </a:moveTo>
                <a:lnTo>
                  <a:pt x="75772" y="0"/>
                </a:lnTo>
                <a:lnTo>
                  <a:pt x="46281" y="5964"/>
                </a:lnTo>
                <a:lnTo>
                  <a:pt x="22196" y="22228"/>
                </a:lnTo>
                <a:lnTo>
                  <a:pt x="5955" y="46348"/>
                </a:lnTo>
                <a:lnTo>
                  <a:pt x="0" y="75881"/>
                </a:lnTo>
                <a:lnTo>
                  <a:pt x="0" y="444747"/>
                </a:lnTo>
                <a:lnTo>
                  <a:pt x="5955" y="474284"/>
                </a:lnTo>
                <a:lnTo>
                  <a:pt x="22196" y="498403"/>
                </a:lnTo>
                <a:lnTo>
                  <a:pt x="46281" y="514663"/>
                </a:lnTo>
                <a:lnTo>
                  <a:pt x="75772" y="520626"/>
                </a:lnTo>
                <a:lnTo>
                  <a:pt x="1323889" y="520626"/>
                </a:lnTo>
                <a:lnTo>
                  <a:pt x="1353384" y="514663"/>
                </a:lnTo>
                <a:lnTo>
                  <a:pt x="1377468" y="498403"/>
                </a:lnTo>
                <a:lnTo>
                  <a:pt x="1393705" y="474284"/>
                </a:lnTo>
                <a:lnTo>
                  <a:pt x="1399659" y="444747"/>
                </a:lnTo>
                <a:lnTo>
                  <a:pt x="1399659" y="75881"/>
                </a:lnTo>
                <a:lnTo>
                  <a:pt x="1393705" y="46348"/>
                </a:lnTo>
                <a:lnTo>
                  <a:pt x="1377468" y="22228"/>
                </a:lnTo>
                <a:lnTo>
                  <a:pt x="1353384" y="5964"/>
                </a:lnTo>
                <a:lnTo>
                  <a:pt x="1323889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081595" y="1188573"/>
            <a:ext cx="1400175" cy="520700"/>
          </a:xfrm>
          <a:custGeom>
            <a:avLst/>
            <a:gdLst/>
            <a:ahLst/>
            <a:cxnLst/>
            <a:rect l="l" t="t" r="r" b="b"/>
            <a:pathLst>
              <a:path w="1400175" h="520700">
                <a:moveTo>
                  <a:pt x="1399659" y="444746"/>
                </a:moveTo>
                <a:lnTo>
                  <a:pt x="1393705" y="474284"/>
                </a:lnTo>
                <a:lnTo>
                  <a:pt x="1377468" y="498403"/>
                </a:lnTo>
                <a:lnTo>
                  <a:pt x="1353383" y="514664"/>
                </a:lnTo>
                <a:lnTo>
                  <a:pt x="1323888" y="520626"/>
                </a:lnTo>
                <a:lnTo>
                  <a:pt x="75771" y="520626"/>
                </a:lnTo>
                <a:lnTo>
                  <a:pt x="46281" y="514664"/>
                </a:lnTo>
                <a:lnTo>
                  <a:pt x="22196" y="498403"/>
                </a:lnTo>
                <a:lnTo>
                  <a:pt x="5955" y="474284"/>
                </a:lnTo>
                <a:lnTo>
                  <a:pt x="0" y="444746"/>
                </a:lnTo>
                <a:lnTo>
                  <a:pt x="0" y="75880"/>
                </a:lnTo>
                <a:lnTo>
                  <a:pt x="5955" y="46348"/>
                </a:lnTo>
                <a:lnTo>
                  <a:pt x="22196" y="22228"/>
                </a:lnTo>
                <a:lnTo>
                  <a:pt x="46281" y="5964"/>
                </a:lnTo>
                <a:lnTo>
                  <a:pt x="75771" y="0"/>
                </a:lnTo>
                <a:lnTo>
                  <a:pt x="1323888" y="0"/>
                </a:lnTo>
                <a:lnTo>
                  <a:pt x="1353383" y="5964"/>
                </a:lnTo>
                <a:lnTo>
                  <a:pt x="1377468" y="22228"/>
                </a:lnTo>
                <a:lnTo>
                  <a:pt x="1393705" y="46348"/>
                </a:lnTo>
                <a:lnTo>
                  <a:pt x="1399659" y="75880"/>
                </a:lnTo>
                <a:lnTo>
                  <a:pt x="1399659" y="444746"/>
                </a:lnTo>
                <a:close/>
              </a:path>
            </a:pathLst>
          </a:custGeom>
          <a:ln w="12644">
            <a:solidFill>
              <a:srgbClr val="8284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909745" y="1262353"/>
            <a:ext cx="1331595" cy="448309"/>
          </a:xfrm>
          <a:custGeom>
            <a:avLst/>
            <a:gdLst/>
            <a:ahLst/>
            <a:cxnLst/>
            <a:rect l="l" t="t" r="r" b="b"/>
            <a:pathLst>
              <a:path w="1331595" h="448310">
                <a:moveTo>
                  <a:pt x="1255480" y="0"/>
                </a:moveTo>
                <a:lnTo>
                  <a:pt x="75772" y="0"/>
                </a:lnTo>
                <a:lnTo>
                  <a:pt x="46277" y="5962"/>
                </a:lnTo>
                <a:lnTo>
                  <a:pt x="22192" y="22223"/>
                </a:lnTo>
                <a:lnTo>
                  <a:pt x="5954" y="46342"/>
                </a:lnTo>
                <a:lnTo>
                  <a:pt x="0" y="75879"/>
                </a:lnTo>
                <a:lnTo>
                  <a:pt x="0" y="372016"/>
                </a:lnTo>
                <a:lnTo>
                  <a:pt x="5954" y="401553"/>
                </a:lnTo>
                <a:lnTo>
                  <a:pt x="22192" y="425672"/>
                </a:lnTo>
                <a:lnTo>
                  <a:pt x="46277" y="441933"/>
                </a:lnTo>
                <a:lnTo>
                  <a:pt x="75772" y="447895"/>
                </a:lnTo>
                <a:lnTo>
                  <a:pt x="1255480" y="447895"/>
                </a:lnTo>
                <a:lnTo>
                  <a:pt x="1284975" y="441933"/>
                </a:lnTo>
                <a:lnTo>
                  <a:pt x="1309060" y="425672"/>
                </a:lnTo>
                <a:lnTo>
                  <a:pt x="1325298" y="401553"/>
                </a:lnTo>
                <a:lnTo>
                  <a:pt x="1331252" y="372016"/>
                </a:lnTo>
                <a:lnTo>
                  <a:pt x="1331252" y="75879"/>
                </a:lnTo>
                <a:lnTo>
                  <a:pt x="1325298" y="46342"/>
                </a:lnTo>
                <a:lnTo>
                  <a:pt x="1309060" y="22223"/>
                </a:lnTo>
                <a:lnTo>
                  <a:pt x="1284975" y="5962"/>
                </a:lnTo>
                <a:lnTo>
                  <a:pt x="1255480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909746" y="1262354"/>
            <a:ext cx="1331595" cy="448309"/>
          </a:xfrm>
          <a:custGeom>
            <a:avLst/>
            <a:gdLst/>
            <a:ahLst/>
            <a:cxnLst/>
            <a:rect l="l" t="t" r="r" b="b"/>
            <a:pathLst>
              <a:path w="1331595" h="448310">
                <a:moveTo>
                  <a:pt x="1331250" y="372015"/>
                </a:moveTo>
                <a:lnTo>
                  <a:pt x="1325296" y="401553"/>
                </a:lnTo>
                <a:lnTo>
                  <a:pt x="1309059" y="425672"/>
                </a:lnTo>
                <a:lnTo>
                  <a:pt x="1284974" y="441933"/>
                </a:lnTo>
                <a:lnTo>
                  <a:pt x="1255479" y="447895"/>
                </a:lnTo>
                <a:lnTo>
                  <a:pt x="75771" y="447895"/>
                </a:lnTo>
                <a:lnTo>
                  <a:pt x="46276" y="441933"/>
                </a:lnTo>
                <a:lnTo>
                  <a:pt x="22191" y="425672"/>
                </a:lnTo>
                <a:lnTo>
                  <a:pt x="5953" y="401553"/>
                </a:lnTo>
                <a:lnTo>
                  <a:pt x="0" y="372015"/>
                </a:lnTo>
                <a:lnTo>
                  <a:pt x="0" y="75880"/>
                </a:lnTo>
                <a:lnTo>
                  <a:pt x="5953" y="46342"/>
                </a:lnTo>
                <a:lnTo>
                  <a:pt x="22191" y="22223"/>
                </a:lnTo>
                <a:lnTo>
                  <a:pt x="46276" y="5962"/>
                </a:lnTo>
                <a:lnTo>
                  <a:pt x="75771" y="0"/>
                </a:lnTo>
                <a:lnTo>
                  <a:pt x="1255479" y="0"/>
                </a:lnTo>
                <a:lnTo>
                  <a:pt x="1284974" y="5962"/>
                </a:lnTo>
                <a:lnTo>
                  <a:pt x="1309059" y="22223"/>
                </a:lnTo>
                <a:lnTo>
                  <a:pt x="1325296" y="46342"/>
                </a:lnTo>
                <a:lnTo>
                  <a:pt x="1331250" y="75880"/>
                </a:lnTo>
                <a:lnTo>
                  <a:pt x="1331250" y="372015"/>
                </a:lnTo>
                <a:close/>
              </a:path>
            </a:pathLst>
          </a:custGeom>
          <a:ln w="12644">
            <a:solidFill>
              <a:srgbClr val="8284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204328" y="3909715"/>
            <a:ext cx="1385570" cy="438784"/>
          </a:xfrm>
          <a:custGeom>
            <a:avLst/>
            <a:gdLst/>
            <a:ahLst/>
            <a:cxnLst/>
            <a:rect l="l" t="t" r="r" b="b"/>
            <a:pathLst>
              <a:path w="1385570" h="438785">
                <a:moveTo>
                  <a:pt x="1309480" y="0"/>
                </a:moveTo>
                <a:lnTo>
                  <a:pt x="75772" y="0"/>
                </a:lnTo>
                <a:lnTo>
                  <a:pt x="46271" y="5964"/>
                </a:lnTo>
                <a:lnTo>
                  <a:pt x="22186" y="22228"/>
                </a:lnTo>
                <a:lnTo>
                  <a:pt x="5952" y="46347"/>
                </a:lnTo>
                <a:lnTo>
                  <a:pt x="0" y="75879"/>
                </a:lnTo>
                <a:lnTo>
                  <a:pt x="0" y="362541"/>
                </a:lnTo>
                <a:lnTo>
                  <a:pt x="5952" y="392079"/>
                </a:lnTo>
                <a:lnTo>
                  <a:pt x="22186" y="416199"/>
                </a:lnTo>
                <a:lnTo>
                  <a:pt x="46271" y="432460"/>
                </a:lnTo>
                <a:lnTo>
                  <a:pt x="75772" y="438423"/>
                </a:lnTo>
                <a:lnTo>
                  <a:pt x="1309480" y="438423"/>
                </a:lnTo>
                <a:lnTo>
                  <a:pt x="1338969" y="432460"/>
                </a:lnTo>
                <a:lnTo>
                  <a:pt x="1363054" y="416199"/>
                </a:lnTo>
                <a:lnTo>
                  <a:pt x="1379294" y="392079"/>
                </a:lnTo>
                <a:lnTo>
                  <a:pt x="1385249" y="362541"/>
                </a:lnTo>
                <a:lnTo>
                  <a:pt x="1385249" y="75879"/>
                </a:lnTo>
                <a:lnTo>
                  <a:pt x="1379294" y="46347"/>
                </a:lnTo>
                <a:lnTo>
                  <a:pt x="1363054" y="22228"/>
                </a:lnTo>
                <a:lnTo>
                  <a:pt x="1338969" y="5964"/>
                </a:lnTo>
                <a:lnTo>
                  <a:pt x="1309480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204328" y="3909714"/>
            <a:ext cx="1385570" cy="438784"/>
          </a:xfrm>
          <a:custGeom>
            <a:avLst/>
            <a:gdLst/>
            <a:ahLst/>
            <a:cxnLst/>
            <a:rect l="l" t="t" r="r" b="b"/>
            <a:pathLst>
              <a:path w="1385570" h="438785">
                <a:moveTo>
                  <a:pt x="1385250" y="362543"/>
                </a:moveTo>
                <a:lnTo>
                  <a:pt x="1379294" y="392080"/>
                </a:lnTo>
                <a:lnTo>
                  <a:pt x="1363054" y="416199"/>
                </a:lnTo>
                <a:lnTo>
                  <a:pt x="1338969" y="432460"/>
                </a:lnTo>
                <a:lnTo>
                  <a:pt x="1309479" y="438423"/>
                </a:lnTo>
                <a:lnTo>
                  <a:pt x="75771" y="438423"/>
                </a:lnTo>
                <a:lnTo>
                  <a:pt x="46270" y="432460"/>
                </a:lnTo>
                <a:lnTo>
                  <a:pt x="22186" y="416199"/>
                </a:lnTo>
                <a:lnTo>
                  <a:pt x="5952" y="392080"/>
                </a:lnTo>
                <a:lnTo>
                  <a:pt x="0" y="362543"/>
                </a:lnTo>
                <a:lnTo>
                  <a:pt x="0" y="75880"/>
                </a:lnTo>
                <a:lnTo>
                  <a:pt x="5952" y="46348"/>
                </a:lnTo>
                <a:lnTo>
                  <a:pt x="22186" y="22228"/>
                </a:lnTo>
                <a:lnTo>
                  <a:pt x="46270" y="5964"/>
                </a:lnTo>
                <a:lnTo>
                  <a:pt x="75771" y="0"/>
                </a:lnTo>
                <a:lnTo>
                  <a:pt x="1309479" y="0"/>
                </a:lnTo>
                <a:lnTo>
                  <a:pt x="1338969" y="5964"/>
                </a:lnTo>
                <a:lnTo>
                  <a:pt x="1363054" y="22228"/>
                </a:lnTo>
                <a:lnTo>
                  <a:pt x="1379294" y="46348"/>
                </a:lnTo>
                <a:lnTo>
                  <a:pt x="1385250" y="75880"/>
                </a:lnTo>
                <a:lnTo>
                  <a:pt x="1385250" y="362543"/>
                </a:lnTo>
                <a:close/>
              </a:path>
            </a:pathLst>
          </a:custGeom>
          <a:ln w="12645">
            <a:solidFill>
              <a:srgbClr val="8284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3980703" y="1254243"/>
            <a:ext cx="1021080" cy="410845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5"/>
              </a:spcBef>
            </a:pPr>
            <a:r>
              <a:rPr sz="600" b="1" spc="-65" dirty="0">
                <a:solidFill>
                  <a:srgbClr val="231F20"/>
                </a:solidFill>
                <a:latin typeface="Tahoma"/>
                <a:cs typeface="Tahoma"/>
              </a:rPr>
              <a:t>Key </a:t>
            </a:r>
            <a:r>
              <a:rPr sz="600" b="1" spc="-60" dirty="0">
                <a:solidFill>
                  <a:srgbClr val="231F20"/>
                </a:solidFill>
                <a:latin typeface="Tahoma"/>
                <a:cs typeface="Tahoma"/>
              </a:rPr>
              <a:t>variables </a:t>
            </a:r>
            <a:r>
              <a:rPr sz="600" b="1" spc="-35" dirty="0">
                <a:solidFill>
                  <a:srgbClr val="231F20"/>
                </a:solidFill>
                <a:latin typeface="Tahoma"/>
                <a:cs typeface="Tahoma"/>
              </a:rPr>
              <a:t>in </a:t>
            </a:r>
            <a:r>
              <a:rPr sz="600" b="1" spc="-45" dirty="0">
                <a:solidFill>
                  <a:srgbClr val="231F20"/>
                </a:solidFill>
                <a:latin typeface="Tahoma"/>
                <a:cs typeface="Tahoma"/>
              </a:rPr>
              <a:t>T-cell</a:t>
            </a:r>
            <a:r>
              <a:rPr sz="600" b="1" spc="-1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600" b="1" spc="-50" dirty="0">
                <a:solidFill>
                  <a:srgbClr val="231F20"/>
                </a:solidFill>
                <a:latin typeface="Tahoma"/>
                <a:cs typeface="Tahoma"/>
              </a:rPr>
              <a:t>isolation</a:t>
            </a:r>
            <a:endParaRPr sz="600">
              <a:latin typeface="Tahoma"/>
              <a:cs typeface="Tahoma"/>
            </a:endParaRPr>
          </a:p>
          <a:p>
            <a:pPr marL="128270" indent="-53975">
              <a:lnSpc>
                <a:spcPct val="100000"/>
              </a:lnSpc>
              <a:spcBef>
                <a:spcPts val="125"/>
              </a:spcBef>
              <a:buChar char="-"/>
              <a:tabLst>
                <a:tab pos="128905" algn="l"/>
              </a:tabLst>
            </a:pPr>
            <a:r>
              <a:rPr sz="500" spc="25" dirty="0">
                <a:solidFill>
                  <a:srgbClr val="231F20"/>
                </a:solidFill>
                <a:latin typeface="Calibri"/>
                <a:cs typeface="Calibri"/>
              </a:rPr>
              <a:t>Unselected</a:t>
            </a:r>
            <a:r>
              <a:rPr sz="5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500" spc="60" dirty="0">
                <a:solidFill>
                  <a:srgbClr val="231F20"/>
                </a:solidFill>
                <a:latin typeface="Calibri"/>
                <a:cs typeface="Calibri"/>
              </a:rPr>
              <a:t>PBMC</a:t>
            </a:r>
            <a:endParaRPr sz="500">
              <a:latin typeface="Calibri"/>
              <a:cs typeface="Calibri"/>
            </a:endParaRPr>
          </a:p>
          <a:p>
            <a:pPr marL="128270" indent="-53975">
              <a:lnSpc>
                <a:spcPct val="100000"/>
              </a:lnSpc>
              <a:spcBef>
                <a:spcPts val="120"/>
              </a:spcBef>
              <a:buChar char="-"/>
              <a:tabLst>
                <a:tab pos="128905" algn="l"/>
              </a:tabLst>
            </a:pPr>
            <a:r>
              <a:rPr sz="500" spc="25" dirty="0">
                <a:solidFill>
                  <a:srgbClr val="231F20"/>
                </a:solidFill>
                <a:latin typeface="Calibri"/>
                <a:cs typeface="Calibri"/>
              </a:rPr>
              <a:t>Enriched </a:t>
            </a:r>
            <a:r>
              <a:rPr sz="500" spc="10" dirty="0">
                <a:solidFill>
                  <a:srgbClr val="231F20"/>
                </a:solidFill>
                <a:latin typeface="Calibri"/>
                <a:cs typeface="Calibri"/>
              </a:rPr>
              <a:t>memory</a:t>
            </a:r>
            <a:r>
              <a:rPr sz="5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500" spc="25" dirty="0">
                <a:solidFill>
                  <a:srgbClr val="231F20"/>
                </a:solidFill>
                <a:latin typeface="Calibri"/>
                <a:cs typeface="Calibri"/>
              </a:rPr>
              <a:t>subsets</a:t>
            </a:r>
            <a:endParaRPr sz="500">
              <a:latin typeface="Calibri"/>
              <a:cs typeface="Calibri"/>
            </a:endParaRPr>
          </a:p>
          <a:p>
            <a:pPr marL="128270" indent="-53975">
              <a:lnSpc>
                <a:spcPct val="100000"/>
              </a:lnSpc>
              <a:spcBef>
                <a:spcPts val="125"/>
              </a:spcBef>
              <a:buChar char="-"/>
              <a:tabLst>
                <a:tab pos="128905" algn="l"/>
              </a:tabLst>
            </a:pPr>
            <a:r>
              <a:rPr sz="500" spc="25" dirty="0">
                <a:solidFill>
                  <a:srgbClr val="231F20"/>
                </a:solidFill>
                <a:latin typeface="Calibri"/>
                <a:cs typeface="Calibri"/>
              </a:rPr>
              <a:t>Defined </a:t>
            </a:r>
            <a:r>
              <a:rPr sz="500" spc="40" dirty="0">
                <a:solidFill>
                  <a:srgbClr val="231F20"/>
                </a:solidFill>
                <a:latin typeface="Calibri"/>
                <a:cs typeface="Calibri"/>
              </a:rPr>
              <a:t>CD4/CD8</a:t>
            </a:r>
            <a:r>
              <a:rPr sz="5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500" spc="15" dirty="0">
                <a:solidFill>
                  <a:srgbClr val="231F20"/>
                </a:solidFill>
                <a:latin typeface="Calibri"/>
                <a:cs typeface="Calibri"/>
              </a:rPr>
              <a:t>ratios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754463" y="1814538"/>
            <a:ext cx="751205" cy="2076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3340" marR="5080" indent="-41275">
              <a:lnSpc>
                <a:spcPct val="100000"/>
              </a:lnSpc>
              <a:spcBef>
                <a:spcPts val="95"/>
              </a:spcBef>
            </a:pPr>
            <a:r>
              <a:rPr sz="600" spc="-10" dirty="0">
                <a:solidFill>
                  <a:srgbClr val="231F20"/>
                </a:solidFill>
                <a:latin typeface="Calibri"/>
                <a:cs typeface="Calibri"/>
              </a:rPr>
              <a:t>1. </a:t>
            </a:r>
            <a:r>
              <a:rPr sz="600" spc="30" dirty="0">
                <a:solidFill>
                  <a:srgbClr val="231F20"/>
                </a:solidFill>
                <a:latin typeface="Calibri"/>
                <a:cs typeface="Calibri"/>
              </a:rPr>
              <a:t>Leukapheresis</a:t>
            </a:r>
            <a:r>
              <a:rPr sz="600" spc="-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00" spc="25" dirty="0">
                <a:solidFill>
                  <a:srgbClr val="231F20"/>
                </a:solidFill>
                <a:latin typeface="Calibri"/>
                <a:cs typeface="Calibri"/>
              </a:rPr>
              <a:t>and  T-cell</a:t>
            </a:r>
            <a:r>
              <a:rPr sz="6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00" spc="15" dirty="0">
                <a:solidFill>
                  <a:srgbClr val="231F20"/>
                </a:solidFill>
                <a:latin typeface="Calibri"/>
                <a:cs typeface="Calibri"/>
              </a:rPr>
              <a:t>enrichment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627367" y="3084491"/>
            <a:ext cx="1236980" cy="11683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650875" algn="l"/>
              </a:tabLst>
            </a:pPr>
            <a:r>
              <a:rPr sz="500" spc="75" dirty="0">
                <a:solidFill>
                  <a:srgbClr val="231F20"/>
                </a:solidFill>
                <a:latin typeface="Calibri"/>
                <a:cs typeface="Calibri"/>
              </a:rPr>
              <a:t>+</a:t>
            </a:r>
            <a:r>
              <a:rPr sz="500" spc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500" spc="25" dirty="0">
                <a:solidFill>
                  <a:srgbClr val="231F20"/>
                </a:solidFill>
                <a:latin typeface="Calibri"/>
                <a:cs typeface="Calibri"/>
              </a:rPr>
              <a:t>Stimulation</a:t>
            </a:r>
            <a:r>
              <a:rPr sz="500" spc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500" spc="75" dirty="0">
                <a:solidFill>
                  <a:srgbClr val="231F20"/>
                </a:solidFill>
                <a:latin typeface="Calibri"/>
                <a:cs typeface="Calibri"/>
              </a:rPr>
              <a:t>=	</a:t>
            </a:r>
            <a:r>
              <a:rPr sz="600" spc="-5" dirty="0">
                <a:solidFill>
                  <a:srgbClr val="231F20"/>
                </a:solidFill>
                <a:latin typeface="Calibri"/>
                <a:cs typeface="Calibri"/>
              </a:rPr>
              <a:t>2. </a:t>
            </a:r>
            <a:r>
              <a:rPr sz="600" spc="35" dirty="0">
                <a:solidFill>
                  <a:srgbClr val="231F20"/>
                </a:solidFill>
                <a:latin typeface="Calibri"/>
                <a:cs typeface="Calibri"/>
              </a:rPr>
              <a:t>Activate</a:t>
            </a:r>
            <a:r>
              <a:rPr sz="6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00" spc="35" dirty="0">
                <a:solidFill>
                  <a:srgbClr val="231F20"/>
                </a:solidFill>
                <a:latin typeface="Calibri"/>
                <a:cs typeface="Calibri"/>
              </a:rPr>
              <a:t>cells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378515" y="4347573"/>
            <a:ext cx="871855" cy="11683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spc="-10" dirty="0">
                <a:solidFill>
                  <a:srgbClr val="231F20"/>
                </a:solidFill>
                <a:latin typeface="Calibri"/>
                <a:cs typeface="Calibri"/>
              </a:rPr>
              <a:t>3. </a:t>
            </a:r>
            <a:r>
              <a:rPr sz="600" spc="25" dirty="0">
                <a:solidFill>
                  <a:srgbClr val="231F20"/>
                </a:solidFill>
                <a:latin typeface="Calibri"/>
                <a:cs typeface="Calibri"/>
              </a:rPr>
              <a:t>Engineer </a:t>
            </a:r>
            <a:r>
              <a:rPr sz="600" spc="105" dirty="0">
                <a:solidFill>
                  <a:srgbClr val="231F20"/>
                </a:solidFill>
                <a:latin typeface="Calibri"/>
                <a:cs typeface="Calibri"/>
              </a:rPr>
              <a:t>CAR </a:t>
            </a:r>
            <a:r>
              <a:rPr sz="600" spc="114" dirty="0">
                <a:solidFill>
                  <a:srgbClr val="231F20"/>
                </a:solidFill>
                <a:latin typeface="Calibri"/>
                <a:cs typeface="Calibri"/>
              </a:rPr>
              <a:t>T</a:t>
            </a:r>
            <a:r>
              <a:rPr sz="600" spc="-6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00" spc="35" dirty="0">
                <a:solidFill>
                  <a:srgbClr val="231F20"/>
                </a:solidFill>
                <a:latin typeface="Calibri"/>
                <a:cs typeface="Calibri"/>
              </a:rPr>
              <a:t>cells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178083" y="3078839"/>
            <a:ext cx="544830" cy="2076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3505" marR="5080" indent="-91440">
              <a:lnSpc>
                <a:spcPct val="100000"/>
              </a:lnSpc>
              <a:spcBef>
                <a:spcPts val="95"/>
              </a:spcBef>
            </a:pPr>
            <a:r>
              <a:rPr sz="600" spc="-5" dirty="0">
                <a:solidFill>
                  <a:srgbClr val="231F20"/>
                </a:solidFill>
                <a:latin typeface="Calibri"/>
                <a:cs typeface="Calibri"/>
              </a:rPr>
              <a:t>4. </a:t>
            </a:r>
            <a:r>
              <a:rPr sz="600" spc="25" dirty="0">
                <a:solidFill>
                  <a:srgbClr val="231F20"/>
                </a:solidFill>
                <a:latin typeface="Calibri"/>
                <a:cs typeface="Calibri"/>
              </a:rPr>
              <a:t>Expand  </a:t>
            </a:r>
            <a:r>
              <a:rPr sz="600" spc="105" dirty="0">
                <a:solidFill>
                  <a:srgbClr val="231F20"/>
                </a:solidFill>
                <a:latin typeface="Calibri"/>
                <a:cs typeface="Calibri"/>
              </a:rPr>
              <a:t>CAR</a:t>
            </a:r>
            <a:r>
              <a:rPr sz="600" spc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00" spc="114" dirty="0">
                <a:solidFill>
                  <a:srgbClr val="231F20"/>
                </a:solidFill>
                <a:latin typeface="Calibri"/>
                <a:cs typeface="Calibri"/>
              </a:rPr>
              <a:t>T</a:t>
            </a:r>
            <a:r>
              <a:rPr sz="6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00" spc="35" dirty="0">
                <a:solidFill>
                  <a:srgbClr val="231F20"/>
                </a:solidFill>
                <a:latin typeface="Calibri"/>
                <a:cs typeface="Calibri"/>
              </a:rPr>
              <a:t>cells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523510" y="1793967"/>
            <a:ext cx="782955" cy="11683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spc="-5" dirty="0">
                <a:solidFill>
                  <a:srgbClr val="231F20"/>
                </a:solidFill>
                <a:latin typeface="Calibri"/>
                <a:cs typeface="Calibri"/>
              </a:rPr>
              <a:t>5. </a:t>
            </a:r>
            <a:r>
              <a:rPr sz="600" spc="25" dirty="0">
                <a:solidFill>
                  <a:srgbClr val="231F20"/>
                </a:solidFill>
                <a:latin typeface="Calibri"/>
                <a:cs typeface="Calibri"/>
              </a:rPr>
              <a:t>Infuse </a:t>
            </a:r>
            <a:r>
              <a:rPr sz="600" spc="105" dirty="0">
                <a:solidFill>
                  <a:srgbClr val="231F20"/>
                </a:solidFill>
                <a:latin typeface="Calibri"/>
                <a:cs typeface="Calibri"/>
              </a:rPr>
              <a:t>CAR </a:t>
            </a:r>
            <a:r>
              <a:rPr sz="600" spc="114" dirty="0">
                <a:solidFill>
                  <a:srgbClr val="231F20"/>
                </a:solidFill>
                <a:latin typeface="Calibri"/>
                <a:cs typeface="Calibri"/>
              </a:rPr>
              <a:t>T</a:t>
            </a:r>
            <a:r>
              <a:rPr sz="600" spc="-9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00" spc="35" dirty="0">
                <a:solidFill>
                  <a:srgbClr val="231F20"/>
                </a:solidFill>
                <a:latin typeface="Calibri"/>
                <a:cs typeface="Calibri"/>
              </a:rPr>
              <a:t>cells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245092" y="3910820"/>
            <a:ext cx="1119505" cy="40513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5"/>
              </a:spcBef>
            </a:pPr>
            <a:r>
              <a:rPr sz="600" b="1" spc="-65" dirty="0">
                <a:solidFill>
                  <a:srgbClr val="231F20"/>
                </a:solidFill>
                <a:latin typeface="Tahoma"/>
                <a:cs typeface="Tahoma"/>
              </a:rPr>
              <a:t>Key </a:t>
            </a:r>
            <a:r>
              <a:rPr sz="600" b="1" spc="-60" dirty="0">
                <a:solidFill>
                  <a:srgbClr val="231F20"/>
                </a:solidFill>
                <a:latin typeface="Tahoma"/>
                <a:cs typeface="Tahoma"/>
              </a:rPr>
              <a:t>variables </a:t>
            </a:r>
            <a:r>
              <a:rPr sz="600" b="1" spc="-35" dirty="0">
                <a:solidFill>
                  <a:srgbClr val="231F20"/>
                </a:solidFill>
                <a:latin typeface="Tahoma"/>
                <a:cs typeface="Tahoma"/>
              </a:rPr>
              <a:t>in </a:t>
            </a:r>
            <a:r>
              <a:rPr sz="600" b="1" spc="-45" dirty="0">
                <a:solidFill>
                  <a:srgbClr val="231F20"/>
                </a:solidFill>
                <a:latin typeface="Tahoma"/>
                <a:cs typeface="Tahoma"/>
              </a:rPr>
              <a:t>T-cell</a:t>
            </a:r>
            <a:r>
              <a:rPr sz="600" b="1" spc="-2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600" b="1" spc="-50" dirty="0">
                <a:solidFill>
                  <a:srgbClr val="231F20"/>
                </a:solidFill>
                <a:latin typeface="Tahoma"/>
                <a:cs typeface="Tahoma"/>
              </a:rPr>
              <a:t>activaction</a:t>
            </a:r>
            <a:endParaRPr sz="600">
              <a:latin typeface="Tahoma"/>
              <a:cs typeface="Tahoma"/>
            </a:endParaRPr>
          </a:p>
          <a:p>
            <a:pPr marL="124460" indent="-48895">
              <a:lnSpc>
                <a:spcPct val="100000"/>
              </a:lnSpc>
              <a:spcBef>
                <a:spcPts val="75"/>
              </a:spcBef>
              <a:buChar char="-"/>
              <a:tabLst>
                <a:tab pos="125095" algn="l"/>
              </a:tabLst>
            </a:pPr>
            <a:r>
              <a:rPr sz="500" spc="50" dirty="0">
                <a:solidFill>
                  <a:srgbClr val="231F20"/>
                </a:solidFill>
                <a:latin typeface="Calibri"/>
                <a:cs typeface="Calibri"/>
              </a:rPr>
              <a:t>Anti-CD3</a:t>
            </a:r>
            <a:r>
              <a:rPr sz="5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500" spc="50" dirty="0">
                <a:solidFill>
                  <a:srgbClr val="231F20"/>
                </a:solidFill>
                <a:latin typeface="Calibri"/>
                <a:cs typeface="Calibri"/>
              </a:rPr>
              <a:t>(OKT3)</a:t>
            </a:r>
            <a:endParaRPr sz="500">
              <a:latin typeface="Calibri"/>
              <a:cs typeface="Calibri"/>
            </a:endParaRPr>
          </a:p>
          <a:p>
            <a:pPr marL="129539" indent="-53975">
              <a:lnSpc>
                <a:spcPct val="100000"/>
              </a:lnSpc>
              <a:spcBef>
                <a:spcPts val="135"/>
              </a:spcBef>
              <a:buChar char="-"/>
              <a:tabLst>
                <a:tab pos="130175" algn="l"/>
              </a:tabLst>
            </a:pPr>
            <a:r>
              <a:rPr sz="500" spc="30" dirty="0">
                <a:solidFill>
                  <a:srgbClr val="231F20"/>
                </a:solidFill>
                <a:latin typeface="Calibri"/>
                <a:cs typeface="Calibri"/>
              </a:rPr>
              <a:t>CD3/CD28</a:t>
            </a:r>
            <a:r>
              <a:rPr sz="5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500" spc="15" dirty="0">
                <a:solidFill>
                  <a:srgbClr val="231F20"/>
                </a:solidFill>
                <a:latin typeface="Calibri"/>
                <a:cs typeface="Calibri"/>
              </a:rPr>
              <a:t>costimulation</a:t>
            </a:r>
            <a:endParaRPr sz="500">
              <a:latin typeface="Calibri"/>
              <a:cs typeface="Calibri"/>
            </a:endParaRPr>
          </a:p>
          <a:p>
            <a:pPr marL="124460" indent="-48895">
              <a:lnSpc>
                <a:spcPct val="100000"/>
              </a:lnSpc>
              <a:spcBef>
                <a:spcPts val="170"/>
              </a:spcBef>
              <a:buChar char="-"/>
              <a:tabLst>
                <a:tab pos="125095" algn="l"/>
              </a:tabLst>
            </a:pPr>
            <a:r>
              <a:rPr sz="500" spc="25" dirty="0">
                <a:solidFill>
                  <a:srgbClr val="231F20"/>
                </a:solidFill>
                <a:latin typeface="Calibri"/>
                <a:cs typeface="Calibri"/>
              </a:rPr>
              <a:t>Artificial </a:t>
            </a:r>
            <a:r>
              <a:rPr sz="500" spc="15" dirty="0">
                <a:solidFill>
                  <a:srgbClr val="231F20"/>
                </a:solidFill>
                <a:latin typeface="Calibri"/>
                <a:cs typeface="Calibri"/>
              </a:rPr>
              <a:t>antigen-presenting</a:t>
            </a:r>
            <a:r>
              <a:rPr sz="5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500" spc="30" dirty="0">
                <a:solidFill>
                  <a:srgbClr val="231F20"/>
                </a:solidFill>
                <a:latin typeface="Calibri"/>
                <a:cs typeface="Calibri"/>
              </a:rPr>
              <a:t>cells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147035" y="1170510"/>
            <a:ext cx="1099820" cy="513715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sz="600" b="1" spc="-65" dirty="0">
                <a:solidFill>
                  <a:srgbClr val="231F20"/>
                </a:solidFill>
                <a:latin typeface="Tahoma"/>
                <a:cs typeface="Tahoma"/>
              </a:rPr>
              <a:t>Key </a:t>
            </a:r>
            <a:r>
              <a:rPr sz="600" b="1" spc="-60" dirty="0">
                <a:solidFill>
                  <a:srgbClr val="231F20"/>
                </a:solidFill>
                <a:latin typeface="Tahoma"/>
                <a:cs typeface="Tahoma"/>
              </a:rPr>
              <a:t>variables </a:t>
            </a:r>
            <a:r>
              <a:rPr sz="600" b="1" spc="-35" dirty="0">
                <a:solidFill>
                  <a:srgbClr val="231F20"/>
                </a:solidFill>
                <a:latin typeface="Tahoma"/>
                <a:cs typeface="Tahoma"/>
              </a:rPr>
              <a:t>in </a:t>
            </a:r>
            <a:r>
              <a:rPr sz="600" b="1" spc="-65" dirty="0">
                <a:solidFill>
                  <a:srgbClr val="231F20"/>
                </a:solidFill>
                <a:latin typeface="Tahoma"/>
                <a:cs typeface="Tahoma"/>
              </a:rPr>
              <a:t>adoptive</a:t>
            </a:r>
            <a:r>
              <a:rPr sz="600" b="1" spc="1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600" b="1" spc="-50" dirty="0">
                <a:solidFill>
                  <a:srgbClr val="231F20"/>
                </a:solidFill>
                <a:latin typeface="Tahoma"/>
                <a:cs typeface="Tahoma"/>
              </a:rPr>
              <a:t>transfer</a:t>
            </a:r>
            <a:endParaRPr sz="600">
              <a:latin typeface="Tahoma"/>
              <a:cs typeface="Tahoma"/>
            </a:endParaRPr>
          </a:p>
          <a:p>
            <a:pPr marL="135890" indent="-53975">
              <a:lnSpc>
                <a:spcPct val="100000"/>
              </a:lnSpc>
              <a:spcBef>
                <a:spcPts val="125"/>
              </a:spcBef>
              <a:buChar char="-"/>
              <a:tabLst>
                <a:tab pos="136525" algn="l"/>
              </a:tabLst>
            </a:pPr>
            <a:r>
              <a:rPr sz="500" spc="15" dirty="0">
                <a:solidFill>
                  <a:srgbClr val="231F20"/>
                </a:solidFill>
                <a:latin typeface="Calibri"/>
                <a:cs typeface="Calibri"/>
              </a:rPr>
              <a:t>Preconditoning</a:t>
            </a:r>
            <a:r>
              <a:rPr sz="5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500" spc="15" dirty="0">
                <a:solidFill>
                  <a:srgbClr val="231F20"/>
                </a:solidFill>
                <a:latin typeface="Calibri"/>
                <a:cs typeface="Calibri"/>
              </a:rPr>
              <a:t>regimens</a:t>
            </a:r>
            <a:endParaRPr sz="500">
              <a:latin typeface="Calibri"/>
              <a:cs typeface="Calibri"/>
            </a:endParaRPr>
          </a:p>
          <a:p>
            <a:pPr marL="135890" indent="-53975">
              <a:lnSpc>
                <a:spcPct val="100000"/>
              </a:lnSpc>
              <a:spcBef>
                <a:spcPts val="55"/>
              </a:spcBef>
              <a:buChar char="-"/>
              <a:tabLst>
                <a:tab pos="136525" algn="l"/>
              </a:tabLst>
            </a:pPr>
            <a:r>
              <a:rPr sz="500" spc="25" dirty="0">
                <a:solidFill>
                  <a:srgbClr val="231F20"/>
                </a:solidFill>
                <a:latin typeface="Calibri"/>
                <a:cs typeface="Calibri"/>
              </a:rPr>
              <a:t>Route </a:t>
            </a:r>
            <a:r>
              <a:rPr sz="500" spc="5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5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500" spc="15" dirty="0">
                <a:solidFill>
                  <a:srgbClr val="231F20"/>
                </a:solidFill>
                <a:latin typeface="Calibri"/>
                <a:cs typeface="Calibri"/>
              </a:rPr>
              <a:t>administration</a:t>
            </a:r>
            <a:endParaRPr sz="500">
              <a:latin typeface="Calibri"/>
              <a:cs typeface="Calibri"/>
            </a:endParaRPr>
          </a:p>
          <a:p>
            <a:pPr marL="124460" indent="-42545">
              <a:lnSpc>
                <a:spcPct val="100000"/>
              </a:lnSpc>
              <a:spcBef>
                <a:spcPts val="254"/>
              </a:spcBef>
              <a:buChar char="-"/>
              <a:tabLst>
                <a:tab pos="125095" algn="l"/>
              </a:tabLst>
            </a:pPr>
            <a:r>
              <a:rPr sz="500" spc="25" dirty="0">
                <a:solidFill>
                  <a:srgbClr val="231F20"/>
                </a:solidFill>
                <a:latin typeface="Calibri"/>
                <a:cs typeface="Calibri"/>
              </a:rPr>
              <a:t>T-cell</a:t>
            </a:r>
            <a:r>
              <a:rPr sz="5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500" spc="25" dirty="0">
                <a:solidFill>
                  <a:srgbClr val="231F20"/>
                </a:solidFill>
                <a:latin typeface="Calibri"/>
                <a:cs typeface="Calibri"/>
              </a:rPr>
              <a:t>dosage</a:t>
            </a:r>
            <a:endParaRPr sz="500">
              <a:latin typeface="Calibri"/>
              <a:cs typeface="Calibri"/>
            </a:endParaRPr>
          </a:p>
          <a:p>
            <a:pPr marL="120650" indent="-38735">
              <a:lnSpc>
                <a:spcPct val="100000"/>
              </a:lnSpc>
              <a:spcBef>
                <a:spcPts val="135"/>
              </a:spcBef>
              <a:buChar char="-"/>
              <a:tabLst>
                <a:tab pos="121285" algn="l"/>
              </a:tabLst>
            </a:pPr>
            <a:r>
              <a:rPr sz="500" spc="15" dirty="0">
                <a:solidFill>
                  <a:srgbClr val="231F20"/>
                </a:solidFill>
                <a:latin typeface="Calibri"/>
                <a:cs typeface="Calibri"/>
              </a:rPr>
              <a:t>Frequency </a:t>
            </a:r>
            <a:r>
              <a:rPr sz="500" spc="5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5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500" spc="15" dirty="0">
                <a:solidFill>
                  <a:srgbClr val="231F20"/>
                </a:solidFill>
                <a:latin typeface="Calibri"/>
                <a:cs typeface="Calibri"/>
              </a:rPr>
              <a:t>infusion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165728" y="3860925"/>
            <a:ext cx="1143000" cy="414020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5"/>
              </a:spcBef>
            </a:pPr>
            <a:r>
              <a:rPr sz="600" b="1" spc="-65" dirty="0">
                <a:solidFill>
                  <a:srgbClr val="231F20"/>
                </a:solidFill>
                <a:latin typeface="Tahoma"/>
                <a:cs typeface="Tahoma"/>
              </a:rPr>
              <a:t>Key </a:t>
            </a:r>
            <a:r>
              <a:rPr sz="600" b="1" spc="-60" dirty="0">
                <a:solidFill>
                  <a:srgbClr val="231F20"/>
                </a:solidFill>
                <a:latin typeface="Tahoma"/>
                <a:cs typeface="Tahoma"/>
              </a:rPr>
              <a:t>variables </a:t>
            </a:r>
            <a:r>
              <a:rPr sz="600" b="1" spc="-35" dirty="0">
                <a:solidFill>
                  <a:srgbClr val="231F20"/>
                </a:solidFill>
                <a:latin typeface="Tahoma"/>
                <a:cs typeface="Tahoma"/>
              </a:rPr>
              <a:t>in </a:t>
            </a:r>
            <a:r>
              <a:rPr sz="600" b="1" spc="-45" dirty="0">
                <a:solidFill>
                  <a:srgbClr val="231F20"/>
                </a:solidFill>
                <a:latin typeface="Tahoma"/>
                <a:cs typeface="Tahoma"/>
              </a:rPr>
              <a:t>T-cell</a:t>
            </a:r>
            <a:r>
              <a:rPr sz="600" b="1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600" b="1" spc="-65" dirty="0">
                <a:solidFill>
                  <a:srgbClr val="231F20"/>
                </a:solidFill>
                <a:latin typeface="Tahoma"/>
                <a:cs typeface="Tahoma"/>
              </a:rPr>
              <a:t>expansion</a:t>
            </a:r>
            <a:endParaRPr sz="600">
              <a:latin typeface="Tahoma"/>
              <a:cs typeface="Tahoma"/>
            </a:endParaRPr>
          </a:p>
          <a:p>
            <a:pPr marL="73660">
              <a:lnSpc>
                <a:spcPct val="100000"/>
              </a:lnSpc>
              <a:spcBef>
                <a:spcPts val="150"/>
              </a:spcBef>
            </a:pPr>
            <a:r>
              <a:rPr sz="500" spc="25" dirty="0">
                <a:solidFill>
                  <a:srgbClr val="231F20"/>
                </a:solidFill>
                <a:latin typeface="Calibri"/>
                <a:cs typeface="Calibri"/>
              </a:rPr>
              <a:t>-  Cytokines, </a:t>
            </a:r>
            <a:r>
              <a:rPr sz="500" spc="5" dirty="0">
                <a:solidFill>
                  <a:srgbClr val="231F20"/>
                </a:solidFill>
                <a:latin typeface="Calibri"/>
                <a:cs typeface="Calibri"/>
              </a:rPr>
              <a:t>e.g. </a:t>
            </a:r>
            <a:r>
              <a:rPr sz="500" spc="15" dirty="0">
                <a:solidFill>
                  <a:srgbClr val="231F20"/>
                </a:solidFill>
                <a:latin typeface="Calibri"/>
                <a:cs typeface="Calibri"/>
              </a:rPr>
              <a:t>IL–2, </a:t>
            </a:r>
            <a:r>
              <a:rPr sz="500" spc="-5" dirty="0">
                <a:solidFill>
                  <a:srgbClr val="231F20"/>
                </a:solidFill>
                <a:latin typeface="Calibri"/>
                <a:cs typeface="Calibri"/>
              </a:rPr>
              <a:t>–7, </a:t>
            </a:r>
            <a:r>
              <a:rPr sz="500" spc="-10" dirty="0">
                <a:solidFill>
                  <a:srgbClr val="231F20"/>
                </a:solidFill>
                <a:latin typeface="Calibri"/>
                <a:cs typeface="Calibri"/>
              </a:rPr>
              <a:t>–15,</a:t>
            </a:r>
            <a:r>
              <a:rPr sz="500" spc="-7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500" spc="-15" dirty="0">
                <a:solidFill>
                  <a:srgbClr val="231F20"/>
                </a:solidFill>
                <a:latin typeface="Calibri"/>
                <a:cs typeface="Calibri"/>
              </a:rPr>
              <a:t>–21</a:t>
            </a:r>
            <a:endParaRPr sz="500">
              <a:latin typeface="Calibri"/>
              <a:cs typeface="Calibri"/>
            </a:endParaRPr>
          </a:p>
          <a:p>
            <a:pPr marL="127635" indent="-53975">
              <a:lnSpc>
                <a:spcPct val="100000"/>
              </a:lnSpc>
              <a:spcBef>
                <a:spcPts val="115"/>
              </a:spcBef>
              <a:buChar char="-"/>
              <a:tabLst>
                <a:tab pos="128270" algn="l"/>
              </a:tabLst>
            </a:pPr>
            <a:r>
              <a:rPr sz="500" spc="10" dirty="0">
                <a:solidFill>
                  <a:srgbClr val="231F20"/>
                </a:solidFill>
                <a:latin typeface="Calibri"/>
                <a:cs typeface="Calibri"/>
              </a:rPr>
              <a:t>Immune</a:t>
            </a:r>
            <a:r>
              <a:rPr sz="5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500" spc="10" dirty="0">
                <a:solidFill>
                  <a:srgbClr val="231F20"/>
                </a:solidFill>
                <a:latin typeface="Calibri"/>
                <a:cs typeface="Calibri"/>
              </a:rPr>
              <a:t>modulators,</a:t>
            </a:r>
            <a:r>
              <a:rPr sz="5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500" spc="5" dirty="0">
                <a:solidFill>
                  <a:srgbClr val="231F20"/>
                </a:solidFill>
                <a:latin typeface="Calibri"/>
                <a:cs typeface="Calibri"/>
              </a:rPr>
              <a:t>e.g.</a:t>
            </a:r>
            <a:r>
              <a:rPr sz="500" spc="-6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500" spc="15" dirty="0">
                <a:solidFill>
                  <a:srgbClr val="231F20"/>
                </a:solidFill>
                <a:latin typeface="Calibri"/>
                <a:cs typeface="Calibri"/>
              </a:rPr>
              <a:t>Wnt,</a:t>
            </a:r>
            <a:r>
              <a:rPr sz="5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500" spc="100" dirty="0">
                <a:solidFill>
                  <a:srgbClr val="231F20"/>
                </a:solidFill>
                <a:latin typeface="Calibri"/>
                <a:cs typeface="Calibri"/>
              </a:rPr>
              <a:t>AKT</a:t>
            </a:r>
            <a:endParaRPr sz="500">
              <a:latin typeface="Calibri"/>
              <a:cs typeface="Calibri"/>
            </a:endParaRPr>
          </a:p>
          <a:p>
            <a:pPr marL="127635" indent="-53975">
              <a:lnSpc>
                <a:spcPct val="100000"/>
              </a:lnSpc>
              <a:spcBef>
                <a:spcPts val="95"/>
              </a:spcBef>
              <a:buChar char="-"/>
              <a:tabLst>
                <a:tab pos="128270" algn="l"/>
              </a:tabLst>
            </a:pPr>
            <a:r>
              <a:rPr sz="500" spc="25" dirty="0">
                <a:solidFill>
                  <a:srgbClr val="231F20"/>
                </a:solidFill>
                <a:latin typeface="Calibri"/>
                <a:cs typeface="Calibri"/>
              </a:rPr>
              <a:t>Ex-vivo </a:t>
            </a:r>
            <a:r>
              <a:rPr sz="500" spc="10" dirty="0">
                <a:solidFill>
                  <a:srgbClr val="231F20"/>
                </a:solidFill>
                <a:latin typeface="Calibri"/>
                <a:cs typeface="Calibri"/>
              </a:rPr>
              <a:t>culture </a:t>
            </a:r>
            <a:r>
              <a:rPr sz="500" spc="15" dirty="0">
                <a:solidFill>
                  <a:srgbClr val="231F20"/>
                </a:solidFill>
                <a:latin typeface="Calibri"/>
                <a:cs typeface="Calibri"/>
              </a:rPr>
              <a:t>and fold</a:t>
            </a:r>
            <a:r>
              <a:rPr sz="500" spc="-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500" spc="15" dirty="0">
                <a:solidFill>
                  <a:srgbClr val="231F20"/>
                </a:solidFill>
                <a:latin typeface="Calibri"/>
                <a:cs typeface="Calibri"/>
              </a:rPr>
              <a:t>expansion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157123" y="5806658"/>
            <a:ext cx="1179195" cy="207010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57785" indent="-45085">
              <a:lnSpc>
                <a:spcPct val="100000"/>
              </a:lnSpc>
              <a:spcBef>
                <a:spcPts val="215"/>
              </a:spcBef>
              <a:buChar char="-"/>
              <a:tabLst>
                <a:tab pos="58419" algn="l"/>
              </a:tabLst>
            </a:pPr>
            <a:r>
              <a:rPr sz="500" spc="25" dirty="0">
                <a:solidFill>
                  <a:srgbClr val="231F20"/>
                </a:solidFill>
                <a:latin typeface="Calibri"/>
                <a:cs typeface="Calibri"/>
              </a:rPr>
              <a:t>Viral </a:t>
            </a:r>
            <a:r>
              <a:rPr sz="500" spc="5" dirty="0">
                <a:solidFill>
                  <a:srgbClr val="231F20"/>
                </a:solidFill>
                <a:latin typeface="Calibri"/>
                <a:cs typeface="Calibri"/>
              </a:rPr>
              <a:t>delivery, e.g. </a:t>
            </a:r>
            <a:r>
              <a:rPr sz="500" spc="10" dirty="0">
                <a:solidFill>
                  <a:srgbClr val="231F20"/>
                </a:solidFill>
                <a:latin typeface="Calibri"/>
                <a:cs typeface="Calibri"/>
              </a:rPr>
              <a:t>lentivirus,</a:t>
            </a:r>
            <a:r>
              <a:rPr sz="5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500" spc="10" dirty="0">
                <a:solidFill>
                  <a:srgbClr val="231F20"/>
                </a:solidFill>
                <a:latin typeface="Calibri"/>
                <a:cs typeface="Calibri"/>
              </a:rPr>
              <a:t>retrovirus</a:t>
            </a:r>
            <a:endParaRPr sz="500">
              <a:latin typeface="Calibri"/>
              <a:cs typeface="Calibri"/>
            </a:endParaRPr>
          </a:p>
          <a:p>
            <a:pPr marL="66675" indent="-53975">
              <a:lnSpc>
                <a:spcPct val="100000"/>
              </a:lnSpc>
              <a:spcBef>
                <a:spcPts val="110"/>
              </a:spcBef>
              <a:buChar char="-"/>
              <a:tabLst>
                <a:tab pos="67310" algn="l"/>
              </a:tabLst>
            </a:pPr>
            <a:r>
              <a:rPr sz="500" spc="15" dirty="0">
                <a:solidFill>
                  <a:srgbClr val="231F20"/>
                </a:solidFill>
                <a:latin typeface="Calibri"/>
                <a:cs typeface="Calibri"/>
              </a:rPr>
              <a:t>Nonviral </a:t>
            </a:r>
            <a:r>
              <a:rPr sz="500" spc="5" dirty="0">
                <a:solidFill>
                  <a:srgbClr val="231F20"/>
                </a:solidFill>
                <a:latin typeface="Calibri"/>
                <a:cs typeface="Calibri"/>
              </a:rPr>
              <a:t>delivery, e.g.</a:t>
            </a:r>
            <a:r>
              <a:rPr sz="500" spc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500" spc="10" dirty="0">
                <a:solidFill>
                  <a:srgbClr val="231F20"/>
                </a:solidFill>
                <a:latin typeface="Calibri"/>
                <a:cs typeface="Calibri"/>
              </a:rPr>
              <a:t>electroporation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083586" y="5331426"/>
            <a:ext cx="1016000" cy="49657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5"/>
              </a:spcBef>
            </a:pPr>
            <a:r>
              <a:rPr sz="600" b="1" spc="-65" dirty="0">
                <a:solidFill>
                  <a:srgbClr val="231F20"/>
                </a:solidFill>
                <a:latin typeface="Tahoma"/>
                <a:cs typeface="Tahoma"/>
              </a:rPr>
              <a:t>Key </a:t>
            </a:r>
            <a:r>
              <a:rPr sz="600" b="1" spc="-60" dirty="0">
                <a:solidFill>
                  <a:srgbClr val="231F20"/>
                </a:solidFill>
                <a:latin typeface="Tahoma"/>
                <a:cs typeface="Tahoma"/>
              </a:rPr>
              <a:t>variables </a:t>
            </a:r>
            <a:r>
              <a:rPr sz="600" b="1" spc="-35" dirty="0">
                <a:solidFill>
                  <a:srgbClr val="231F20"/>
                </a:solidFill>
                <a:latin typeface="Tahoma"/>
                <a:cs typeface="Tahoma"/>
              </a:rPr>
              <a:t>in </a:t>
            </a:r>
            <a:r>
              <a:rPr sz="600" b="1" spc="-30" dirty="0">
                <a:solidFill>
                  <a:srgbClr val="231F20"/>
                </a:solidFill>
                <a:latin typeface="Tahoma"/>
                <a:cs typeface="Tahoma"/>
              </a:rPr>
              <a:t>CAR</a:t>
            </a:r>
            <a:r>
              <a:rPr sz="600" b="1" spc="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600" b="1" spc="-65" dirty="0">
                <a:solidFill>
                  <a:srgbClr val="231F20"/>
                </a:solidFill>
                <a:latin typeface="Tahoma"/>
                <a:cs typeface="Tahoma"/>
              </a:rPr>
              <a:t>design</a:t>
            </a:r>
            <a:endParaRPr sz="600">
              <a:latin typeface="Tahoma"/>
              <a:cs typeface="Tahoma"/>
            </a:endParaRPr>
          </a:p>
          <a:p>
            <a:pPr marL="12700" indent="73025">
              <a:lnSpc>
                <a:spcPct val="100000"/>
              </a:lnSpc>
              <a:spcBef>
                <a:spcPts val="75"/>
              </a:spcBef>
              <a:buChar char="-"/>
              <a:tabLst>
                <a:tab pos="135255" algn="l"/>
              </a:tabLst>
            </a:pPr>
            <a:r>
              <a:rPr sz="500" spc="25" dirty="0">
                <a:solidFill>
                  <a:srgbClr val="231F20"/>
                </a:solidFill>
                <a:latin typeface="Calibri"/>
                <a:cs typeface="Calibri"/>
              </a:rPr>
              <a:t>Antigen-binding</a:t>
            </a:r>
            <a:r>
              <a:rPr sz="5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500" spc="15" dirty="0">
                <a:solidFill>
                  <a:srgbClr val="231F20"/>
                </a:solidFill>
                <a:latin typeface="Calibri"/>
                <a:cs typeface="Calibri"/>
              </a:rPr>
              <a:t>domain</a:t>
            </a:r>
            <a:endParaRPr sz="500">
              <a:latin typeface="Calibri"/>
              <a:cs typeface="Calibri"/>
            </a:endParaRPr>
          </a:p>
          <a:p>
            <a:pPr marL="139700" indent="-53975">
              <a:lnSpc>
                <a:spcPct val="100000"/>
              </a:lnSpc>
              <a:spcBef>
                <a:spcPts val="120"/>
              </a:spcBef>
              <a:buChar char="-"/>
              <a:tabLst>
                <a:tab pos="140335" algn="l"/>
              </a:tabLst>
            </a:pPr>
            <a:r>
              <a:rPr sz="500" spc="15" dirty="0">
                <a:solidFill>
                  <a:srgbClr val="231F20"/>
                </a:solidFill>
                <a:latin typeface="Calibri"/>
                <a:cs typeface="Calibri"/>
              </a:rPr>
              <a:t>Extracellular</a:t>
            </a:r>
            <a:r>
              <a:rPr sz="500" spc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500" spc="10" dirty="0">
                <a:solidFill>
                  <a:srgbClr val="231F20"/>
                </a:solidFill>
                <a:latin typeface="Calibri"/>
                <a:cs typeface="Calibri"/>
              </a:rPr>
              <a:t>linker/spacer</a:t>
            </a:r>
            <a:endParaRPr sz="500">
              <a:latin typeface="Calibri"/>
              <a:cs typeface="Calibri"/>
            </a:endParaRPr>
          </a:p>
          <a:p>
            <a:pPr marL="12700" marR="5080" indent="73025">
              <a:lnSpc>
                <a:spcPts val="760"/>
              </a:lnSpc>
              <a:spcBef>
                <a:spcPts val="35"/>
              </a:spcBef>
              <a:buChar char="-"/>
              <a:tabLst>
                <a:tab pos="140335" algn="l"/>
              </a:tabLst>
            </a:pPr>
            <a:r>
              <a:rPr sz="500" spc="15" dirty="0">
                <a:solidFill>
                  <a:srgbClr val="231F20"/>
                </a:solidFill>
                <a:latin typeface="Calibri"/>
                <a:cs typeface="Calibri"/>
              </a:rPr>
              <a:t>Intracellular </a:t>
            </a:r>
            <a:r>
              <a:rPr sz="500" spc="25" dirty="0">
                <a:solidFill>
                  <a:srgbClr val="231F20"/>
                </a:solidFill>
                <a:latin typeface="Calibri"/>
                <a:cs typeface="Calibri"/>
              </a:rPr>
              <a:t>signaling </a:t>
            </a:r>
            <a:r>
              <a:rPr sz="500" spc="15" dirty="0">
                <a:solidFill>
                  <a:srgbClr val="231F20"/>
                </a:solidFill>
                <a:latin typeface="Calibri"/>
                <a:cs typeface="Calibri"/>
              </a:rPr>
              <a:t>domain  </a:t>
            </a:r>
            <a:r>
              <a:rPr sz="500" spc="25" dirty="0">
                <a:solidFill>
                  <a:srgbClr val="231F20"/>
                </a:solidFill>
                <a:latin typeface="Calibri"/>
                <a:cs typeface="Calibri"/>
              </a:rPr>
              <a:t>Engineering</a:t>
            </a:r>
            <a:r>
              <a:rPr sz="5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500" spc="25" dirty="0">
                <a:solidFill>
                  <a:srgbClr val="231F20"/>
                </a:solidFill>
                <a:latin typeface="Calibri"/>
                <a:cs typeface="Calibri"/>
              </a:rPr>
              <a:t>strategies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5512573" y="4882259"/>
            <a:ext cx="68800" cy="688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017842" y="4886950"/>
            <a:ext cx="68580" cy="43180"/>
          </a:xfrm>
          <a:custGeom>
            <a:avLst/>
            <a:gdLst/>
            <a:ahLst/>
            <a:cxnLst/>
            <a:rect l="l" t="t" r="r" b="b"/>
            <a:pathLst>
              <a:path w="68579" h="43179">
                <a:moveTo>
                  <a:pt x="68546" y="29315"/>
                </a:moveTo>
                <a:lnTo>
                  <a:pt x="0" y="29315"/>
                </a:lnTo>
                <a:lnTo>
                  <a:pt x="0" y="42607"/>
                </a:lnTo>
                <a:lnTo>
                  <a:pt x="68546" y="42607"/>
                </a:lnTo>
                <a:lnTo>
                  <a:pt x="68546" y="29315"/>
                </a:lnTo>
                <a:close/>
              </a:path>
              <a:path w="68579" h="43179">
                <a:moveTo>
                  <a:pt x="68546" y="0"/>
                </a:moveTo>
                <a:lnTo>
                  <a:pt x="0" y="0"/>
                </a:lnTo>
                <a:lnTo>
                  <a:pt x="0" y="13290"/>
                </a:lnTo>
                <a:lnTo>
                  <a:pt x="68546" y="13290"/>
                </a:lnTo>
                <a:lnTo>
                  <a:pt x="6854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21567" y="213359"/>
            <a:ext cx="864044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spc="5" dirty="0"/>
              <a:t>CD19-CAR </a:t>
            </a:r>
            <a:r>
              <a:rPr sz="2300" spc="-85" dirty="0"/>
              <a:t>T </a:t>
            </a:r>
            <a:r>
              <a:rPr sz="2300" spc="15" dirty="0"/>
              <a:t>cells </a:t>
            </a:r>
            <a:r>
              <a:rPr sz="2300" spc="25" dirty="0"/>
              <a:t>for </a:t>
            </a:r>
            <a:r>
              <a:rPr sz="2300" spc="5" dirty="0"/>
              <a:t>Relapsed </a:t>
            </a:r>
            <a:r>
              <a:rPr sz="2300" spc="30" dirty="0"/>
              <a:t>B-Cell </a:t>
            </a:r>
            <a:r>
              <a:rPr sz="2300" spc="25" dirty="0"/>
              <a:t>Lymphoma and</a:t>
            </a:r>
            <a:r>
              <a:rPr sz="2300" spc="275" dirty="0"/>
              <a:t> </a:t>
            </a:r>
            <a:r>
              <a:rPr sz="2300" spc="5" dirty="0"/>
              <a:t>Leukemia</a:t>
            </a:r>
            <a:endParaRPr sz="2300"/>
          </a:p>
        </p:txBody>
      </p:sp>
      <p:sp>
        <p:nvSpPr>
          <p:cNvPr id="3" name="object 3"/>
          <p:cNvSpPr txBox="1"/>
          <p:nvPr/>
        </p:nvSpPr>
        <p:spPr>
          <a:xfrm>
            <a:off x="1265778" y="1103884"/>
            <a:ext cx="3170555" cy="1449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860"/>
              </a:lnSpc>
              <a:spcBef>
                <a:spcPts val="100"/>
              </a:spcBef>
            </a:pPr>
            <a:r>
              <a:rPr sz="1600" b="1" u="sng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Case</a:t>
            </a:r>
            <a:r>
              <a:rPr sz="1600" b="1" u="sng" spc="-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600" b="1" u="sng" spc="-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Report: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1850"/>
              </a:lnSpc>
            </a:pPr>
            <a:r>
              <a:rPr sz="1600" spc="-15" dirty="0">
                <a:latin typeface="Calibri"/>
                <a:cs typeface="Calibri"/>
              </a:rPr>
              <a:t>61 yr;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male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1895"/>
              </a:lnSpc>
            </a:pPr>
            <a:r>
              <a:rPr sz="1600" spc="-25" dirty="0">
                <a:latin typeface="Calibri"/>
                <a:cs typeface="Calibri"/>
              </a:rPr>
              <a:t>Relapsed </a:t>
            </a:r>
            <a:r>
              <a:rPr sz="1600" spc="-20" dirty="0">
                <a:latin typeface="Calibri"/>
                <a:cs typeface="Calibri"/>
              </a:rPr>
              <a:t>high-grade </a:t>
            </a:r>
            <a:r>
              <a:rPr sz="1600" dirty="0">
                <a:latin typeface="Calibri"/>
                <a:cs typeface="Calibri"/>
              </a:rPr>
              <a:t>B </a:t>
            </a:r>
            <a:r>
              <a:rPr sz="1600" spc="-15" dirty="0">
                <a:latin typeface="Calibri"/>
                <a:cs typeface="Calibri"/>
              </a:rPr>
              <a:t>cell</a:t>
            </a:r>
            <a:r>
              <a:rPr sz="1600" spc="-80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lymphoma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1850"/>
              </a:lnSpc>
            </a:pPr>
            <a:r>
              <a:rPr sz="1600" b="1" spc="-25" dirty="0">
                <a:solidFill>
                  <a:srgbClr val="3158A7"/>
                </a:solidFill>
                <a:latin typeface="Calibri"/>
                <a:cs typeface="Calibri"/>
              </a:rPr>
              <a:t>Lymphodepletion:</a:t>
            </a:r>
            <a:r>
              <a:rPr sz="1600" b="1" spc="-35" dirty="0">
                <a:solidFill>
                  <a:srgbClr val="3158A7"/>
                </a:solidFill>
                <a:latin typeface="Calibri"/>
                <a:cs typeface="Calibri"/>
              </a:rPr>
              <a:t> </a:t>
            </a:r>
            <a:r>
              <a:rPr sz="1600" b="1" spc="-20" dirty="0">
                <a:solidFill>
                  <a:srgbClr val="3158A7"/>
                </a:solidFill>
                <a:latin typeface="Calibri"/>
                <a:cs typeface="Calibri"/>
              </a:rPr>
              <a:t>Flu/Cy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1850"/>
              </a:lnSpc>
            </a:pPr>
            <a:r>
              <a:rPr sz="1600" b="1" spc="-25" dirty="0">
                <a:solidFill>
                  <a:srgbClr val="3158A7"/>
                </a:solidFill>
                <a:latin typeface="Calibri"/>
                <a:cs typeface="Calibri"/>
              </a:rPr>
              <a:t>CD19-28z </a:t>
            </a:r>
            <a:r>
              <a:rPr sz="1600" b="1" spc="-15" dirty="0">
                <a:solidFill>
                  <a:srgbClr val="3158A7"/>
                </a:solidFill>
                <a:latin typeface="Calibri"/>
                <a:cs typeface="Calibri"/>
              </a:rPr>
              <a:t>CAR </a:t>
            </a:r>
            <a:r>
              <a:rPr sz="1600" b="1" dirty="0">
                <a:solidFill>
                  <a:srgbClr val="3158A7"/>
                </a:solidFill>
                <a:latin typeface="Calibri"/>
                <a:cs typeface="Calibri"/>
              </a:rPr>
              <a:t>T </a:t>
            </a:r>
            <a:r>
              <a:rPr sz="1600" b="1" spc="-15" dirty="0">
                <a:solidFill>
                  <a:srgbClr val="3158A7"/>
                </a:solidFill>
                <a:latin typeface="Calibri"/>
                <a:cs typeface="Calibri"/>
              </a:rPr>
              <a:t>cells </a:t>
            </a:r>
            <a:r>
              <a:rPr sz="1600" b="1" spc="-25" dirty="0">
                <a:solidFill>
                  <a:srgbClr val="3158A7"/>
                </a:solidFill>
                <a:latin typeface="Calibri"/>
                <a:cs typeface="Calibri"/>
              </a:rPr>
              <a:t>(200M;</a:t>
            </a:r>
            <a:r>
              <a:rPr sz="1600" b="1" spc="-100" dirty="0">
                <a:solidFill>
                  <a:srgbClr val="3158A7"/>
                </a:solidFill>
                <a:latin typeface="Calibri"/>
                <a:cs typeface="Calibri"/>
              </a:rPr>
              <a:t> </a:t>
            </a:r>
            <a:r>
              <a:rPr sz="1600" b="1" spc="-35" dirty="0">
                <a:solidFill>
                  <a:srgbClr val="3158A7"/>
                </a:solidFill>
                <a:latin typeface="Calibri"/>
                <a:cs typeface="Calibri"/>
              </a:rPr>
              <a:t>Tn/mem)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1910"/>
              </a:lnSpc>
            </a:pPr>
            <a:r>
              <a:rPr sz="1600" spc="-25" dirty="0">
                <a:latin typeface="Calibri"/>
                <a:cs typeface="Calibri"/>
              </a:rPr>
              <a:t>Grade </a:t>
            </a:r>
            <a:r>
              <a:rPr sz="1600" dirty="0">
                <a:latin typeface="Calibri"/>
                <a:cs typeface="Calibri"/>
              </a:rPr>
              <a:t>2 </a:t>
            </a:r>
            <a:r>
              <a:rPr sz="1600" spc="-20" dirty="0">
                <a:latin typeface="Calibri"/>
                <a:cs typeface="Calibri"/>
              </a:rPr>
              <a:t>CRS </a:t>
            </a:r>
            <a:r>
              <a:rPr sz="1600" spc="-15" dirty="0">
                <a:latin typeface="Calibri"/>
                <a:cs typeface="Calibri"/>
              </a:rPr>
              <a:t>(1x toci); </a:t>
            </a:r>
            <a:r>
              <a:rPr sz="1600" spc="-10" dirty="0">
                <a:latin typeface="Calibri"/>
                <a:cs typeface="Calibri"/>
              </a:rPr>
              <a:t>no</a:t>
            </a:r>
            <a:r>
              <a:rPr sz="1600" spc="-175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neurotoxicity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610227" y="791310"/>
            <a:ext cx="1420348" cy="20940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605295" y="787516"/>
            <a:ext cx="1430655" cy="2101850"/>
          </a:xfrm>
          <a:custGeom>
            <a:avLst/>
            <a:gdLst/>
            <a:ahLst/>
            <a:cxnLst/>
            <a:rect l="l" t="t" r="r" b="b"/>
            <a:pathLst>
              <a:path w="1430654" h="2101850">
                <a:moveTo>
                  <a:pt x="0" y="0"/>
                </a:moveTo>
                <a:lnTo>
                  <a:pt x="1430212" y="0"/>
                </a:lnTo>
                <a:lnTo>
                  <a:pt x="1430212" y="2101664"/>
                </a:lnTo>
                <a:lnTo>
                  <a:pt x="0" y="2101664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697550" y="1587656"/>
            <a:ext cx="10795" cy="29845"/>
          </a:xfrm>
          <a:custGeom>
            <a:avLst/>
            <a:gdLst/>
            <a:ahLst/>
            <a:cxnLst/>
            <a:rect l="l" t="t" r="r" b="b"/>
            <a:pathLst>
              <a:path w="10795" h="29844">
                <a:moveTo>
                  <a:pt x="0" y="0"/>
                </a:moveTo>
                <a:lnTo>
                  <a:pt x="0" y="29329"/>
                </a:lnTo>
                <a:lnTo>
                  <a:pt x="10276" y="14664"/>
                </a:lnTo>
                <a:lnTo>
                  <a:pt x="0" y="0"/>
                </a:lnTo>
                <a:close/>
              </a:path>
            </a:pathLst>
          </a:custGeom>
          <a:solidFill>
            <a:srgbClr val="0085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697550" y="1587657"/>
            <a:ext cx="10795" cy="29845"/>
          </a:xfrm>
          <a:custGeom>
            <a:avLst/>
            <a:gdLst/>
            <a:ahLst/>
            <a:cxnLst/>
            <a:rect l="l" t="t" r="r" b="b"/>
            <a:pathLst>
              <a:path w="10795" h="29844">
                <a:moveTo>
                  <a:pt x="0" y="0"/>
                </a:moveTo>
                <a:lnTo>
                  <a:pt x="10276" y="14663"/>
                </a:lnTo>
                <a:lnTo>
                  <a:pt x="0" y="29326"/>
                </a:lnTo>
              </a:path>
            </a:pathLst>
          </a:custGeom>
          <a:ln w="9643">
            <a:solidFill>
              <a:srgbClr val="5185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707829" y="797803"/>
            <a:ext cx="1424985" cy="20947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702881" y="794008"/>
            <a:ext cx="1435100" cy="2102485"/>
          </a:xfrm>
          <a:custGeom>
            <a:avLst/>
            <a:gdLst/>
            <a:ahLst/>
            <a:cxnLst/>
            <a:rect l="l" t="t" r="r" b="b"/>
            <a:pathLst>
              <a:path w="1435100" h="2102485">
                <a:moveTo>
                  <a:pt x="0" y="0"/>
                </a:moveTo>
                <a:lnTo>
                  <a:pt x="1434882" y="0"/>
                </a:lnTo>
                <a:lnTo>
                  <a:pt x="1434882" y="2102376"/>
                </a:lnTo>
                <a:lnTo>
                  <a:pt x="0" y="2102376"/>
                </a:lnTo>
                <a:lnTo>
                  <a:pt x="0" y="0"/>
                </a:lnTo>
                <a:close/>
              </a:path>
            </a:pathLst>
          </a:custGeom>
          <a:ln w="916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717195" y="841758"/>
            <a:ext cx="387350" cy="443230"/>
          </a:xfrm>
          <a:custGeom>
            <a:avLst/>
            <a:gdLst/>
            <a:ahLst/>
            <a:cxnLst/>
            <a:rect l="l" t="t" r="r" b="b"/>
            <a:pathLst>
              <a:path w="387350" h="443230">
                <a:moveTo>
                  <a:pt x="0" y="443114"/>
                </a:moveTo>
                <a:lnTo>
                  <a:pt x="386875" y="443114"/>
                </a:lnTo>
                <a:lnTo>
                  <a:pt x="386875" y="0"/>
                </a:lnTo>
                <a:lnTo>
                  <a:pt x="0" y="0"/>
                </a:lnTo>
                <a:lnTo>
                  <a:pt x="0" y="44311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717196" y="841757"/>
            <a:ext cx="387350" cy="443230"/>
          </a:xfrm>
          <a:custGeom>
            <a:avLst/>
            <a:gdLst/>
            <a:ahLst/>
            <a:cxnLst/>
            <a:rect l="l" t="t" r="r" b="b"/>
            <a:pathLst>
              <a:path w="387350" h="443230">
                <a:moveTo>
                  <a:pt x="0" y="0"/>
                </a:moveTo>
                <a:lnTo>
                  <a:pt x="386875" y="0"/>
                </a:lnTo>
                <a:lnTo>
                  <a:pt x="386875" y="443115"/>
                </a:lnTo>
                <a:lnTo>
                  <a:pt x="0" y="443115"/>
                </a:lnTo>
                <a:lnTo>
                  <a:pt x="0" y="0"/>
                </a:lnTo>
                <a:close/>
              </a:path>
            </a:pathLst>
          </a:custGeom>
          <a:ln w="889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707829" y="817923"/>
            <a:ext cx="387350" cy="545465"/>
          </a:xfrm>
          <a:custGeom>
            <a:avLst/>
            <a:gdLst/>
            <a:ahLst/>
            <a:cxnLst/>
            <a:rect l="l" t="t" r="r" b="b"/>
            <a:pathLst>
              <a:path w="387350" h="545465">
                <a:moveTo>
                  <a:pt x="0" y="544924"/>
                </a:moveTo>
                <a:lnTo>
                  <a:pt x="386873" y="544924"/>
                </a:lnTo>
                <a:lnTo>
                  <a:pt x="386873" y="0"/>
                </a:lnTo>
                <a:lnTo>
                  <a:pt x="0" y="0"/>
                </a:lnTo>
                <a:lnTo>
                  <a:pt x="0" y="5449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707829" y="817923"/>
            <a:ext cx="387350" cy="545465"/>
          </a:xfrm>
          <a:custGeom>
            <a:avLst/>
            <a:gdLst/>
            <a:ahLst/>
            <a:cxnLst/>
            <a:rect l="l" t="t" r="r" b="b"/>
            <a:pathLst>
              <a:path w="387350" h="545465">
                <a:moveTo>
                  <a:pt x="0" y="0"/>
                </a:moveTo>
                <a:lnTo>
                  <a:pt x="386874" y="0"/>
                </a:lnTo>
                <a:lnTo>
                  <a:pt x="386874" y="544924"/>
                </a:lnTo>
                <a:lnTo>
                  <a:pt x="0" y="544924"/>
                </a:lnTo>
                <a:lnTo>
                  <a:pt x="0" y="0"/>
                </a:lnTo>
                <a:close/>
              </a:path>
            </a:pathLst>
          </a:custGeom>
          <a:ln w="912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17298" y="1559071"/>
            <a:ext cx="697818" cy="4171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3846" y="1665262"/>
            <a:ext cx="464184" cy="182245"/>
          </a:xfrm>
          <a:custGeom>
            <a:avLst/>
            <a:gdLst/>
            <a:ahLst/>
            <a:cxnLst/>
            <a:rect l="l" t="t" r="r" b="b"/>
            <a:pathLst>
              <a:path w="464184" h="182244">
                <a:moveTo>
                  <a:pt x="281645" y="121359"/>
                </a:moveTo>
                <a:lnTo>
                  <a:pt x="281645" y="182039"/>
                </a:lnTo>
                <a:lnTo>
                  <a:pt x="403004" y="121359"/>
                </a:lnTo>
                <a:lnTo>
                  <a:pt x="281645" y="121359"/>
                </a:lnTo>
                <a:close/>
              </a:path>
              <a:path w="464184" h="182244">
                <a:moveTo>
                  <a:pt x="281645" y="0"/>
                </a:moveTo>
                <a:lnTo>
                  <a:pt x="281645" y="121359"/>
                </a:lnTo>
                <a:lnTo>
                  <a:pt x="311985" y="121359"/>
                </a:lnTo>
                <a:lnTo>
                  <a:pt x="311985" y="60679"/>
                </a:lnTo>
                <a:lnTo>
                  <a:pt x="403004" y="60679"/>
                </a:lnTo>
                <a:lnTo>
                  <a:pt x="281645" y="0"/>
                </a:lnTo>
                <a:close/>
              </a:path>
              <a:path w="464184" h="182244">
                <a:moveTo>
                  <a:pt x="403004" y="60679"/>
                </a:moveTo>
                <a:lnTo>
                  <a:pt x="311985" y="60679"/>
                </a:lnTo>
                <a:lnTo>
                  <a:pt x="311985" y="121359"/>
                </a:lnTo>
                <a:lnTo>
                  <a:pt x="403007" y="121358"/>
                </a:lnTo>
                <a:lnTo>
                  <a:pt x="463685" y="91019"/>
                </a:lnTo>
                <a:lnTo>
                  <a:pt x="403004" y="60679"/>
                </a:lnTo>
                <a:close/>
              </a:path>
              <a:path w="464184" h="182244">
                <a:moveTo>
                  <a:pt x="281645" y="60679"/>
                </a:moveTo>
                <a:lnTo>
                  <a:pt x="0" y="60679"/>
                </a:lnTo>
                <a:lnTo>
                  <a:pt x="0" y="121358"/>
                </a:lnTo>
                <a:lnTo>
                  <a:pt x="281645" y="121359"/>
                </a:lnTo>
                <a:lnTo>
                  <a:pt x="281645" y="60679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909782" y="2915460"/>
            <a:ext cx="829944" cy="1898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Pre-treatment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713691" y="2915460"/>
            <a:ext cx="1402715" cy="1898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Post </a:t>
            </a:r>
            <a:r>
              <a:rPr sz="1050" b="1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CAR T </a:t>
            </a: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cells: </a:t>
            </a:r>
            <a:r>
              <a:rPr sz="1050" b="1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28</a:t>
            </a:r>
            <a:r>
              <a:rPr sz="1050" b="1" u="sng" spc="-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0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days</a:t>
            </a:r>
            <a:endParaRPr sz="1050">
              <a:latin typeface="Calibri"/>
              <a:cs typeface="Calibri"/>
            </a:endParaRPr>
          </a:p>
        </p:txBody>
      </p:sp>
      <p:graphicFrame>
        <p:nvGraphicFramePr>
          <p:cNvPr id="18" name="object 18"/>
          <p:cNvGraphicFramePr>
            <a:graphicFrameLocks noGrp="1"/>
          </p:cNvGraphicFramePr>
          <p:nvPr/>
        </p:nvGraphicFramePr>
        <p:xfrm>
          <a:off x="1265510" y="3266766"/>
          <a:ext cx="9404985" cy="28054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95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64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62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82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837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837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15620">
                <a:tc>
                  <a:txBody>
                    <a:bodyPr/>
                    <a:lstStyle/>
                    <a:p>
                      <a:pPr marL="344805" marR="220979" indent="-105410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</a:t>
                      </a:r>
                      <a:r>
                        <a:rPr sz="1400" b="1" spc="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sz="1400" b="1" spc="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  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Trial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3019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Disease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3019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Cell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Population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3019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415290" marR="303530" indent="-88900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Cell</a:t>
                      </a:r>
                      <a:r>
                        <a:rPr sz="1400" b="1" spc="-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Dose  (CAR+)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3019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sz="14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Treated</a:t>
                      </a:r>
                      <a:r>
                        <a:rPr sz="14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Patients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3019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732155" marR="523240" indent="-184785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sz="14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pon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se 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Rate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3019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12065" algn="ctr">
                        <a:lnSpc>
                          <a:spcPts val="1675"/>
                        </a:lnSpc>
                        <a:spcBef>
                          <a:spcPts val="25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NCT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675"/>
                        </a:lnSpc>
                        <a:spcBef>
                          <a:spcPts val="25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NHL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ts val="1675"/>
                        </a:lnSpc>
                        <a:spcBef>
                          <a:spcPts val="250"/>
                        </a:spcBef>
                      </a:pPr>
                      <a:r>
                        <a:rPr sz="1400" spc="-20" dirty="0">
                          <a:latin typeface="Calibri"/>
                          <a:cs typeface="Calibri"/>
                        </a:rPr>
                        <a:t>Tn/mem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454025">
                        <a:lnSpc>
                          <a:spcPts val="1675"/>
                        </a:lnSpc>
                        <a:spcBef>
                          <a:spcPts val="25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200M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675"/>
                        </a:lnSpc>
                        <a:spcBef>
                          <a:spcPts val="25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6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55244" algn="ctr">
                        <a:lnSpc>
                          <a:spcPts val="1675"/>
                        </a:lnSpc>
                        <a:spcBef>
                          <a:spcPts val="25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Pending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12700" algn="ctr">
                        <a:lnSpc>
                          <a:spcPts val="1605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02051257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605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w/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auto-transplant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462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590"/>
                        </a:lnSpc>
                      </a:pPr>
                      <a:r>
                        <a:rPr sz="1400" i="1" dirty="0">
                          <a:latin typeface="Calibri"/>
                          <a:cs typeface="Calibri"/>
                        </a:rPr>
                        <a:t>(MRD;</a:t>
                      </a:r>
                      <a:r>
                        <a:rPr sz="1400" i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i="1" spc="-10" dirty="0">
                          <a:latin typeface="Calibri"/>
                          <a:cs typeface="Calibri"/>
                        </a:rPr>
                        <a:t>low/neg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33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600"/>
                        </a:lnSpc>
                      </a:pPr>
                      <a:r>
                        <a:rPr sz="1400" i="1" spc="-5" dirty="0">
                          <a:latin typeface="Calibri"/>
                          <a:cs typeface="Calibri"/>
                        </a:rPr>
                        <a:t>antigen)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6540">
                <a:tc>
                  <a:txBody>
                    <a:bodyPr/>
                    <a:lstStyle/>
                    <a:p>
                      <a:pPr marL="12065" algn="ctr">
                        <a:lnSpc>
                          <a:spcPts val="1675"/>
                        </a:lnSpc>
                        <a:spcBef>
                          <a:spcPts val="24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NCT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675"/>
                        </a:lnSpc>
                        <a:spcBef>
                          <a:spcPts val="24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CD19+ B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cell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ts val="1675"/>
                        </a:lnSpc>
                        <a:spcBef>
                          <a:spcPts val="245"/>
                        </a:spcBef>
                      </a:pPr>
                      <a:r>
                        <a:rPr sz="1400" spc="-20" dirty="0">
                          <a:latin typeface="Calibri"/>
                          <a:cs typeface="Calibri"/>
                        </a:rPr>
                        <a:t>Tn/mem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454025">
                        <a:lnSpc>
                          <a:spcPts val="1675"/>
                        </a:lnSpc>
                        <a:spcBef>
                          <a:spcPts val="24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200M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675"/>
                        </a:lnSpc>
                        <a:spcBef>
                          <a:spcPts val="24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5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16510" algn="ctr">
                        <a:lnSpc>
                          <a:spcPts val="1675"/>
                        </a:lnSpc>
                        <a:spcBef>
                          <a:spcPts val="24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1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of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1 CR (4</a:t>
                      </a:r>
                      <a:r>
                        <a:rPr sz="14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Pending)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12700" algn="ctr">
                        <a:lnSpc>
                          <a:spcPts val="1605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02153580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605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Neoplasms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590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610"/>
                        </a:lnSpc>
                      </a:pPr>
                      <a:r>
                        <a:rPr sz="1400" i="1" dirty="0">
                          <a:latin typeface="Calibri"/>
                          <a:cs typeface="Calibri"/>
                        </a:rPr>
                        <a:t>(Active</a:t>
                      </a:r>
                      <a:r>
                        <a:rPr sz="1400" i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i="1" spc="-5" dirty="0">
                          <a:latin typeface="Calibri"/>
                          <a:cs typeface="Calibri"/>
                        </a:rPr>
                        <a:t>disease)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454025">
                        <a:lnSpc>
                          <a:spcPts val="161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600M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61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ts val="1610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Pending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2260">
                <a:tc rowSpan="2">
                  <a:txBody>
                    <a:bodyPr/>
                    <a:lstStyle/>
                    <a:p>
                      <a:pPr marL="142240" marR="121285" indent="212725">
                        <a:lnSpc>
                          <a:spcPct val="101400"/>
                        </a:lnSpc>
                        <a:spcBef>
                          <a:spcPts val="2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NCT  02146924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730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B-ALL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2700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i="1" dirty="0">
                          <a:latin typeface="Calibri"/>
                          <a:cs typeface="Calibri"/>
                        </a:rPr>
                        <a:t>(Active</a:t>
                      </a:r>
                      <a:r>
                        <a:rPr sz="1400" i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i="1" spc="-5" dirty="0">
                          <a:latin typeface="Calibri"/>
                          <a:cs typeface="Calibri"/>
                        </a:rPr>
                        <a:t>disease)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 spc="-45" dirty="0">
                          <a:latin typeface="Calibri"/>
                          <a:cs typeface="Calibri"/>
                        </a:rPr>
                        <a:t>Tcm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43434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200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3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30% CR (1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3)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226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730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048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sz="1400" b="1" spc="-20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Tn/mem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3019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432434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sz="1400" b="1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200</a:t>
                      </a:r>
                      <a:r>
                        <a:rPr sz="1400" b="1" spc="-15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M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3019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sz="1400" b="1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13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3019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sz="1400" b="1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100% </a:t>
                      </a:r>
                      <a:r>
                        <a:rPr sz="1400" b="1" spc="-5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CR </a:t>
                      </a:r>
                      <a:r>
                        <a:rPr sz="1400" b="1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(13 </a:t>
                      </a:r>
                      <a:r>
                        <a:rPr sz="1400" b="1" spc="-5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of</a:t>
                      </a:r>
                      <a:r>
                        <a:rPr sz="1400" b="1" spc="-60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13)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3019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9" name="object 19"/>
          <p:cNvSpPr/>
          <p:nvPr/>
        </p:nvSpPr>
        <p:spPr>
          <a:xfrm>
            <a:off x="10426700" y="6250170"/>
            <a:ext cx="1397000" cy="5849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79032" y="2602026"/>
            <a:ext cx="3575685" cy="0"/>
          </a:xfrm>
          <a:custGeom>
            <a:avLst/>
            <a:gdLst/>
            <a:ahLst/>
            <a:cxnLst/>
            <a:rect l="l" t="t" r="r" b="b"/>
            <a:pathLst>
              <a:path w="3575684">
                <a:moveTo>
                  <a:pt x="0" y="0"/>
                </a:moveTo>
                <a:lnTo>
                  <a:pt x="3575400" y="0"/>
                </a:lnTo>
              </a:path>
            </a:pathLst>
          </a:custGeom>
          <a:ln w="7536">
            <a:solidFill>
              <a:srgbClr val="9B9B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81430" y="2602026"/>
            <a:ext cx="167005" cy="0"/>
          </a:xfrm>
          <a:custGeom>
            <a:avLst/>
            <a:gdLst/>
            <a:ahLst/>
            <a:cxnLst/>
            <a:rect l="l" t="t" r="r" b="b"/>
            <a:pathLst>
              <a:path w="167004">
                <a:moveTo>
                  <a:pt x="0" y="0"/>
                </a:moveTo>
                <a:lnTo>
                  <a:pt x="166413" y="0"/>
                </a:lnTo>
              </a:path>
            </a:pathLst>
          </a:custGeom>
          <a:ln w="7536">
            <a:solidFill>
              <a:srgbClr val="9B9B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83828" y="2602026"/>
            <a:ext cx="167005" cy="0"/>
          </a:xfrm>
          <a:custGeom>
            <a:avLst/>
            <a:gdLst/>
            <a:ahLst/>
            <a:cxnLst/>
            <a:rect l="l" t="t" r="r" b="b"/>
            <a:pathLst>
              <a:path w="167004">
                <a:moveTo>
                  <a:pt x="0" y="0"/>
                </a:moveTo>
                <a:lnTo>
                  <a:pt x="166412" y="0"/>
                </a:lnTo>
              </a:path>
            </a:pathLst>
          </a:custGeom>
          <a:ln w="7536">
            <a:solidFill>
              <a:srgbClr val="9B9B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291079" y="2602026"/>
            <a:ext cx="1162050" cy="0"/>
          </a:xfrm>
          <a:custGeom>
            <a:avLst/>
            <a:gdLst/>
            <a:ahLst/>
            <a:cxnLst/>
            <a:rect l="l" t="t" r="r" b="b"/>
            <a:pathLst>
              <a:path w="1162050">
                <a:moveTo>
                  <a:pt x="0" y="0"/>
                </a:moveTo>
                <a:lnTo>
                  <a:pt x="1161559" y="0"/>
                </a:lnTo>
              </a:path>
            </a:pathLst>
          </a:custGeom>
          <a:ln w="7536">
            <a:solidFill>
              <a:srgbClr val="9B9B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798311" y="2602026"/>
            <a:ext cx="1162050" cy="0"/>
          </a:xfrm>
          <a:custGeom>
            <a:avLst/>
            <a:gdLst/>
            <a:ahLst/>
            <a:cxnLst/>
            <a:rect l="l" t="t" r="r" b="b"/>
            <a:pathLst>
              <a:path w="1162050">
                <a:moveTo>
                  <a:pt x="0" y="0"/>
                </a:moveTo>
                <a:lnTo>
                  <a:pt x="1161578" y="0"/>
                </a:lnTo>
              </a:path>
            </a:pathLst>
          </a:custGeom>
          <a:ln w="7536">
            <a:solidFill>
              <a:srgbClr val="9B9B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300710" y="2602026"/>
            <a:ext cx="167005" cy="0"/>
          </a:xfrm>
          <a:custGeom>
            <a:avLst/>
            <a:gdLst/>
            <a:ahLst/>
            <a:cxnLst/>
            <a:rect l="l" t="t" r="r" b="b"/>
            <a:pathLst>
              <a:path w="167005">
                <a:moveTo>
                  <a:pt x="0" y="0"/>
                </a:moveTo>
                <a:lnTo>
                  <a:pt x="166430" y="0"/>
                </a:lnTo>
              </a:path>
            </a:pathLst>
          </a:custGeom>
          <a:ln w="7536">
            <a:solidFill>
              <a:srgbClr val="9B9B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905957" y="2602026"/>
            <a:ext cx="64135" cy="0"/>
          </a:xfrm>
          <a:custGeom>
            <a:avLst/>
            <a:gdLst/>
            <a:ahLst/>
            <a:cxnLst/>
            <a:rect l="l" t="t" r="r" b="b"/>
            <a:pathLst>
              <a:path w="64135">
                <a:moveTo>
                  <a:pt x="0" y="0"/>
                </a:moveTo>
                <a:lnTo>
                  <a:pt x="63582" y="0"/>
                </a:lnTo>
              </a:path>
            </a:pathLst>
          </a:custGeom>
          <a:ln w="7536">
            <a:solidFill>
              <a:srgbClr val="9B9B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779032" y="2346258"/>
            <a:ext cx="3575685" cy="0"/>
          </a:xfrm>
          <a:custGeom>
            <a:avLst/>
            <a:gdLst/>
            <a:ahLst/>
            <a:cxnLst/>
            <a:rect l="l" t="t" r="r" b="b"/>
            <a:pathLst>
              <a:path w="3575684">
                <a:moveTo>
                  <a:pt x="0" y="0"/>
                </a:moveTo>
                <a:lnTo>
                  <a:pt x="3575400" y="0"/>
                </a:lnTo>
              </a:path>
            </a:pathLst>
          </a:custGeom>
          <a:ln w="7536">
            <a:solidFill>
              <a:srgbClr val="9B9B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281430" y="2346258"/>
            <a:ext cx="167005" cy="0"/>
          </a:xfrm>
          <a:custGeom>
            <a:avLst/>
            <a:gdLst/>
            <a:ahLst/>
            <a:cxnLst/>
            <a:rect l="l" t="t" r="r" b="b"/>
            <a:pathLst>
              <a:path w="167004">
                <a:moveTo>
                  <a:pt x="0" y="0"/>
                </a:moveTo>
                <a:lnTo>
                  <a:pt x="166413" y="0"/>
                </a:lnTo>
              </a:path>
            </a:pathLst>
          </a:custGeom>
          <a:ln w="7536">
            <a:solidFill>
              <a:srgbClr val="9B9B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783828" y="2346258"/>
            <a:ext cx="167005" cy="0"/>
          </a:xfrm>
          <a:custGeom>
            <a:avLst/>
            <a:gdLst/>
            <a:ahLst/>
            <a:cxnLst/>
            <a:rect l="l" t="t" r="r" b="b"/>
            <a:pathLst>
              <a:path w="167004">
                <a:moveTo>
                  <a:pt x="0" y="0"/>
                </a:moveTo>
                <a:lnTo>
                  <a:pt x="166412" y="0"/>
                </a:lnTo>
              </a:path>
            </a:pathLst>
          </a:custGeom>
          <a:ln w="7536">
            <a:solidFill>
              <a:srgbClr val="9B9B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291079" y="2346258"/>
            <a:ext cx="1162050" cy="0"/>
          </a:xfrm>
          <a:custGeom>
            <a:avLst/>
            <a:gdLst/>
            <a:ahLst/>
            <a:cxnLst/>
            <a:rect l="l" t="t" r="r" b="b"/>
            <a:pathLst>
              <a:path w="1162050">
                <a:moveTo>
                  <a:pt x="0" y="0"/>
                </a:moveTo>
                <a:lnTo>
                  <a:pt x="1161559" y="0"/>
                </a:lnTo>
              </a:path>
            </a:pathLst>
          </a:custGeom>
          <a:ln w="7536">
            <a:solidFill>
              <a:srgbClr val="9B9B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905957" y="2346258"/>
            <a:ext cx="2054225" cy="0"/>
          </a:xfrm>
          <a:custGeom>
            <a:avLst/>
            <a:gdLst/>
            <a:ahLst/>
            <a:cxnLst/>
            <a:rect l="l" t="t" r="r" b="b"/>
            <a:pathLst>
              <a:path w="2054225">
                <a:moveTo>
                  <a:pt x="0" y="0"/>
                </a:moveTo>
                <a:lnTo>
                  <a:pt x="2053932" y="0"/>
                </a:lnTo>
              </a:path>
            </a:pathLst>
          </a:custGeom>
          <a:ln w="7536">
            <a:solidFill>
              <a:srgbClr val="9B9B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779032" y="2088795"/>
            <a:ext cx="3575685" cy="0"/>
          </a:xfrm>
          <a:custGeom>
            <a:avLst/>
            <a:gdLst/>
            <a:ahLst/>
            <a:cxnLst/>
            <a:rect l="l" t="t" r="r" b="b"/>
            <a:pathLst>
              <a:path w="3575684">
                <a:moveTo>
                  <a:pt x="0" y="0"/>
                </a:moveTo>
                <a:lnTo>
                  <a:pt x="3575400" y="0"/>
                </a:lnTo>
              </a:path>
            </a:pathLst>
          </a:custGeom>
          <a:ln w="7536">
            <a:solidFill>
              <a:srgbClr val="9B9B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291079" y="2088795"/>
            <a:ext cx="2157095" cy="0"/>
          </a:xfrm>
          <a:custGeom>
            <a:avLst/>
            <a:gdLst/>
            <a:ahLst/>
            <a:cxnLst/>
            <a:rect l="l" t="t" r="r" b="b"/>
            <a:pathLst>
              <a:path w="2157095">
                <a:moveTo>
                  <a:pt x="0" y="0"/>
                </a:moveTo>
                <a:lnTo>
                  <a:pt x="2156763" y="0"/>
                </a:lnTo>
              </a:path>
            </a:pathLst>
          </a:custGeom>
          <a:ln w="7536">
            <a:solidFill>
              <a:srgbClr val="9B9B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905957" y="2088795"/>
            <a:ext cx="2054225" cy="0"/>
          </a:xfrm>
          <a:custGeom>
            <a:avLst/>
            <a:gdLst/>
            <a:ahLst/>
            <a:cxnLst/>
            <a:rect l="l" t="t" r="r" b="b"/>
            <a:pathLst>
              <a:path w="2054225">
                <a:moveTo>
                  <a:pt x="0" y="0"/>
                </a:moveTo>
                <a:lnTo>
                  <a:pt x="2053932" y="0"/>
                </a:lnTo>
              </a:path>
            </a:pathLst>
          </a:custGeom>
          <a:ln w="7536">
            <a:solidFill>
              <a:srgbClr val="9B9B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905957" y="1833008"/>
            <a:ext cx="8448675" cy="0"/>
          </a:xfrm>
          <a:custGeom>
            <a:avLst/>
            <a:gdLst/>
            <a:ahLst/>
            <a:cxnLst/>
            <a:rect l="l" t="t" r="r" b="b"/>
            <a:pathLst>
              <a:path w="8448675">
                <a:moveTo>
                  <a:pt x="0" y="0"/>
                </a:moveTo>
                <a:lnTo>
                  <a:pt x="8448475" y="0"/>
                </a:lnTo>
              </a:path>
            </a:pathLst>
          </a:custGeom>
          <a:ln w="7536">
            <a:solidFill>
              <a:srgbClr val="9B9B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291079" y="1290085"/>
            <a:ext cx="4386580" cy="0"/>
          </a:xfrm>
          <a:custGeom>
            <a:avLst/>
            <a:gdLst/>
            <a:ahLst/>
            <a:cxnLst/>
            <a:rect l="l" t="t" r="r" b="b"/>
            <a:pathLst>
              <a:path w="4386580">
                <a:moveTo>
                  <a:pt x="0" y="0"/>
                </a:moveTo>
                <a:lnTo>
                  <a:pt x="4386135" y="0"/>
                </a:lnTo>
              </a:path>
            </a:pathLst>
          </a:custGeom>
          <a:ln w="7536">
            <a:solidFill>
              <a:srgbClr val="9B9B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905957" y="1290085"/>
            <a:ext cx="2054225" cy="0"/>
          </a:xfrm>
          <a:custGeom>
            <a:avLst/>
            <a:gdLst/>
            <a:ahLst/>
            <a:cxnLst/>
            <a:rect l="l" t="t" r="r" b="b"/>
            <a:pathLst>
              <a:path w="2054225">
                <a:moveTo>
                  <a:pt x="0" y="0"/>
                </a:moveTo>
                <a:lnTo>
                  <a:pt x="2053932" y="0"/>
                </a:lnTo>
              </a:path>
            </a:pathLst>
          </a:custGeom>
          <a:ln w="7536">
            <a:solidFill>
              <a:srgbClr val="9B9B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291079" y="1153109"/>
            <a:ext cx="4386580" cy="0"/>
          </a:xfrm>
          <a:custGeom>
            <a:avLst/>
            <a:gdLst/>
            <a:ahLst/>
            <a:cxnLst/>
            <a:rect l="l" t="t" r="r" b="b"/>
            <a:pathLst>
              <a:path w="4386580">
                <a:moveTo>
                  <a:pt x="0" y="0"/>
                </a:moveTo>
                <a:lnTo>
                  <a:pt x="4386135" y="0"/>
                </a:lnTo>
              </a:path>
            </a:pathLst>
          </a:custGeom>
          <a:ln w="7536">
            <a:solidFill>
              <a:srgbClr val="9B9B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905957" y="1153109"/>
            <a:ext cx="2054225" cy="0"/>
          </a:xfrm>
          <a:custGeom>
            <a:avLst/>
            <a:gdLst/>
            <a:ahLst/>
            <a:cxnLst/>
            <a:rect l="l" t="t" r="r" b="b"/>
            <a:pathLst>
              <a:path w="2054225">
                <a:moveTo>
                  <a:pt x="0" y="0"/>
                </a:moveTo>
                <a:lnTo>
                  <a:pt x="2053932" y="0"/>
                </a:lnTo>
              </a:path>
            </a:pathLst>
          </a:custGeom>
          <a:ln w="7536">
            <a:solidFill>
              <a:srgbClr val="9B9B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905957" y="1016153"/>
            <a:ext cx="6771640" cy="0"/>
          </a:xfrm>
          <a:custGeom>
            <a:avLst/>
            <a:gdLst/>
            <a:ahLst/>
            <a:cxnLst/>
            <a:rect l="l" t="t" r="r" b="b"/>
            <a:pathLst>
              <a:path w="6771640">
                <a:moveTo>
                  <a:pt x="0" y="0"/>
                </a:moveTo>
                <a:lnTo>
                  <a:pt x="6771257" y="0"/>
                </a:lnTo>
              </a:path>
            </a:pathLst>
          </a:custGeom>
          <a:ln w="7536">
            <a:solidFill>
              <a:srgbClr val="9B9B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905957" y="877521"/>
            <a:ext cx="6771640" cy="0"/>
          </a:xfrm>
          <a:custGeom>
            <a:avLst/>
            <a:gdLst/>
            <a:ahLst/>
            <a:cxnLst/>
            <a:rect l="l" t="t" r="r" b="b"/>
            <a:pathLst>
              <a:path w="6771640">
                <a:moveTo>
                  <a:pt x="0" y="0"/>
                </a:moveTo>
                <a:lnTo>
                  <a:pt x="6771257" y="0"/>
                </a:lnTo>
              </a:path>
            </a:pathLst>
          </a:custGeom>
          <a:ln w="7536">
            <a:solidFill>
              <a:srgbClr val="9B9B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354430" y="272909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1304">
            <a:solidFill>
              <a:srgbClr val="8586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262131" y="2729094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0" y="0"/>
                </a:moveTo>
                <a:lnTo>
                  <a:pt x="54652" y="0"/>
                </a:lnTo>
              </a:path>
            </a:pathLst>
          </a:custGeom>
          <a:ln w="11304">
            <a:solidFill>
              <a:srgbClr val="858685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276614" y="2729094"/>
            <a:ext cx="2654935" cy="0"/>
          </a:xfrm>
          <a:custGeom>
            <a:avLst/>
            <a:gdLst/>
            <a:ahLst/>
            <a:cxnLst/>
            <a:rect l="l" t="t" r="r" b="b"/>
            <a:pathLst>
              <a:path w="2654934">
                <a:moveTo>
                  <a:pt x="0" y="0"/>
                </a:moveTo>
                <a:lnTo>
                  <a:pt x="2654347" y="0"/>
                </a:lnTo>
              </a:path>
            </a:pathLst>
          </a:custGeom>
          <a:ln w="11304">
            <a:solidFill>
              <a:srgbClr val="858685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779032" y="2729094"/>
            <a:ext cx="167005" cy="0"/>
          </a:xfrm>
          <a:custGeom>
            <a:avLst/>
            <a:gdLst/>
            <a:ahLst/>
            <a:cxnLst/>
            <a:rect l="l" t="t" r="r" b="b"/>
            <a:pathLst>
              <a:path w="167004">
                <a:moveTo>
                  <a:pt x="0" y="0"/>
                </a:moveTo>
                <a:lnTo>
                  <a:pt x="166392" y="0"/>
                </a:lnTo>
              </a:path>
            </a:pathLst>
          </a:custGeom>
          <a:ln w="11304">
            <a:solidFill>
              <a:srgbClr val="858685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281430" y="2729094"/>
            <a:ext cx="167005" cy="0"/>
          </a:xfrm>
          <a:custGeom>
            <a:avLst/>
            <a:gdLst/>
            <a:ahLst/>
            <a:cxnLst/>
            <a:rect l="l" t="t" r="r" b="b"/>
            <a:pathLst>
              <a:path w="167004">
                <a:moveTo>
                  <a:pt x="0" y="0"/>
                </a:moveTo>
                <a:lnTo>
                  <a:pt x="166413" y="0"/>
                </a:lnTo>
              </a:path>
            </a:pathLst>
          </a:custGeom>
          <a:ln w="11304">
            <a:solidFill>
              <a:srgbClr val="858685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783828" y="2729094"/>
            <a:ext cx="167005" cy="0"/>
          </a:xfrm>
          <a:custGeom>
            <a:avLst/>
            <a:gdLst/>
            <a:ahLst/>
            <a:cxnLst/>
            <a:rect l="l" t="t" r="r" b="b"/>
            <a:pathLst>
              <a:path w="167004">
                <a:moveTo>
                  <a:pt x="0" y="0"/>
                </a:moveTo>
                <a:lnTo>
                  <a:pt x="166412" y="0"/>
                </a:lnTo>
              </a:path>
            </a:pathLst>
          </a:custGeom>
          <a:ln w="11304">
            <a:solidFill>
              <a:srgbClr val="858685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291079" y="2729094"/>
            <a:ext cx="1162050" cy="0"/>
          </a:xfrm>
          <a:custGeom>
            <a:avLst/>
            <a:gdLst/>
            <a:ahLst/>
            <a:cxnLst/>
            <a:rect l="l" t="t" r="r" b="b"/>
            <a:pathLst>
              <a:path w="1162050">
                <a:moveTo>
                  <a:pt x="0" y="0"/>
                </a:moveTo>
                <a:lnTo>
                  <a:pt x="1161559" y="0"/>
                </a:lnTo>
              </a:path>
            </a:pathLst>
          </a:custGeom>
          <a:ln w="11304">
            <a:solidFill>
              <a:srgbClr val="858685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798311" y="2729094"/>
            <a:ext cx="1162050" cy="0"/>
          </a:xfrm>
          <a:custGeom>
            <a:avLst/>
            <a:gdLst/>
            <a:ahLst/>
            <a:cxnLst/>
            <a:rect l="l" t="t" r="r" b="b"/>
            <a:pathLst>
              <a:path w="1162050">
                <a:moveTo>
                  <a:pt x="0" y="0"/>
                </a:moveTo>
                <a:lnTo>
                  <a:pt x="1161578" y="0"/>
                </a:lnTo>
              </a:path>
            </a:pathLst>
          </a:custGeom>
          <a:ln w="11304">
            <a:solidFill>
              <a:srgbClr val="858685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300710" y="2729094"/>
            <a:ext cx="167005" cy="0"/>
          </a:xfrm>
          <a:custGeom>
            <a:avLst/>
            <a:gdLst/>
            <a:ahLst/>
            <a:cxnLst/>
            <a:rect l="l" t="t" r="r" b="b"/>
            <a:pathLst>
              <a:path w="167005">
                <a:moveTo>
                  <a:pt x="0" y="0"/>
                </a:moveTo>
                <a:lnTo>
                  <a:pt x="166430" y="0"/>
                </a:lnTo>
              </a:path>
            </a:pathLst>
          </a:custGeom>
          <a:ln w="11304">
            <a:solidFill>
              <a:srgbClr val="858685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937213" y="2729094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326" y="0"/>
                </a:lnTo>
              </a:path>
            </a:pathLst>
          </a:custGeom>
          <a:ln w="11304">
            <a:solidFill>
              <a:srgbClr val="858685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918200" y="272909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1304">
            <a:solidFill>
              <a:srgbClr val="8586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0354430" y="247332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1304">
            <a:solidFill>
              <a:srgbClr val="8586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779032" y="2473326"/>
            <a:ext cx="3538220" cy="0"/>
          </a:xfrm>
          <a:custGeom>
            <a:avLst/>
            <a:gdLst/>
            <a:ahLst/>
            <a:cxnLst/>
            <a:rect l="l" t="t" r="r" b="b"/>
            <a:pathLst>
              <a:path w="3538220">
                <a:moveTo>
                  <a:pt x="0" y="0"/>
                </a:moveTo>
                <a:lnTo>
                  <a:pt x="3537751" y="0"/>
                </a:lnTo>
              </a:path>
            </a:pathLst>
          </a:custGeom>
          <a:ln w="11304">
            <a:solidFill>
              <a:srgbClr val="858685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281430" y="2473326"/>
            <a:ext cx="167005" cy="0"/>
          </a:xfrm>
          <a:custGeom>
            <a:avLst/>
            <a:gdLst/>
            <a:ahLst/>
            <a:cxnLst/>
            <a:rect l="l" t="t" r="r" b="b"/>
            <a:pathLst>
              <a:path w="167004">
                <a:moveTo>
                  <a:pt x="0" y="0"/>
                </a:moveTo>
                <a:lnTo>
                  <a:pt x="166413" y="0"/>
                </a:lnTo>
              </a:path>
            </a:pathLst>
          </a:custGeom>
          <a:ln w="11304">
            <a:solidFill>
              <a:srgbClr val="858685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291079" y="2473326"/>
            <a:ext cx="1659255" cy="0"/>
          </a:xfrm>
          <a:custGeom>
            <a:avLst/>
            <a:gdLst/>
            <a:ahLst/>
            <a:cxnLst/>
            <a:rect l="l" t="t" r="r" b="b"/>
            <a:pathLst>
              <a:path w="1659254">
                <a:moveTo>
                  <a:pt x="0" y="0"/>
                </a:moveTo>
                <a:lnTo>
                  <a:pt x="1659161" y="0"/>
                </a:lnTo>
              </a:path>
            </a:pathLst>
          </a:custGeom>
          <a:ln w="11304">
            <a:solidFill>
              <a:srgbClr val="858685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937213" y="2473326"/>
            <a:ext cx="2023110" cy="0"/>
          </a:xfrm>
          <a:custGeom>
            <a:avLst/>
            <a:gdLst/>
            <a:ahLst/>
            <a:cxnLst/>
            <a:rect l="l" t="t" r="r" b="b"/>
            <a:pathLst>
              <a:path w="2023110">
                <a:moveTo>
                  <a:pt x="0" y="0"/>
                </a:moveTo>
                <a:lnTo>
                  <a:pt x="2022677" y="0"/>
                </a:lnTo>
              </a:path>
            </a:pathLst>
          </a:custGeom>
          <a:ln w="11304">
            <a:solidFill>
              <a:srgbClr val="858685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918200" y="247332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1304">
            <a:solidFill>
              <a:srgbClr val="8586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0354430" y="221753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1304">
            <a:solidFill>
              <a:srgbClr val="8586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779032" y="2217540"/>
            <a:ext cx="3538220" cy="0"/>
          </a:xfrm>
          <a:custGeom>
            <a:avLst/>
            <a:gdLst/>
            <a:ahLst/>
            <a:cxnLst/>
            <a:rect l="l" t="t" r="r" b="b"/>
            <a:pathLst>
              <a:path w="3538220">
                <a:moveTo>
                  <a:pt x="0" y="0"/>
                </a:moveTo>
                <a:lnTo>
                  <a:pt x="3537751" y="0"/>
                </a:lnTo>
              </a:path>
            </a:pathLst>
          </a:custGeom>
          <a:ln w="11304">
            <a:solidFill>
              <a:srgbClr val="858685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281430" y="2217540"/>
            <a:ext cx="167005" cy="0"/>
          </a:xfrm>
          <a:custGeom>
            <a:avLst/>
            <a:gdLst/>
            <a:ahLst/>
            <a:cxnLst/>
            <a:rect l="l" t="t" r="r" b="b"/>
            <a:pathLst>
              <a:path w="167004">
                <a:moveTo>
                  <a:pt x="0" y="0"/>
                </a:moveTo>
                <a:lnTo>
                  <a:pt x="166413" y="0"/>
                </a:lnTo>
              </a:path>
            </a:pathLst>
          </a:custGeom>
          <a:ln w="11304">
            <a:solidFill>
              <a:srgbClr val="858685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783828" y="2217540"/>
            <a:ext cx="167005" cy="0"/>
          </a:xfrm>
          <a:custGeom>
            <a:avLst/>
            <a:gdLst/>
            <a:ahLst/>
            <a:cxnLst/>
            <a:rect l="l" t="t" r="r" b="b"/>
            <a:pathLst>
              <a:path w="167004">
                <a:moveTo>
                  <a:pt x="0" y="0"/>
                </a:moveTo>
                <a:lnTo>
                  <a:pt x="166412" y="0"/>
                </a:lnTo>
              </a:path>
            </a:pathLst>
          </a:custGeom>
          <a:ln w="11304">
            <a:solidFill>
              <a:srgbClr val="858685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291079" y="2217540"/>
            <a:ext cx="1162050" cy="0"/>
          </a:xfrm>
          <a:custGeom>
            <a:avLst/>
            <a:gdLst/>
            <a:ahLst/>
            <a:cxnLst/>
            <a:rect l="l" t="t" r="r" b="b"/>
            <a:pathLst>
              <a:path w="1162050">
                <a:moveTo>
                  <a:pt x="0" y="0"/>
                </a:moveTo>
                <a:lnTo>
                  <a:pt x="1161559" y="0"/>
                </a:lnTo>
              </a:path>
            </a:pathLst>
          </a:custGeom>
          <a:ln w="11304">
            <a:solidFill>
              <a:srgbClr val="858685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937213" y="2217540"/>
            <a:ext cx="2023110" cy="0"/>
          </a:xfrm>
          <a:custGeom>
            <a:avLst/>
            <a:gdLst/>
            <a:ahLst/>
            <a:cxnLst/>
            <a:rect l="l" t="t" r="r" b="b"/>
            <a:pathLst>
              <a:path w="2023110">
                <a:moveTo>
                  <a:pt x="0" y="0"/>
                </a:moveTo>
                <a:lnTo>
                  <a:pt x="2022677" y="0"/>
                </a:lnTo>
              </a:path>
            </a:pathLst>
          </a:custGeom>
          <a:ln w="11304">
            <a:solidFill>
              <a:srgbClr val="858685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918200" y="221753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1304">
            <a:solidFill>
              <a:srgbClr val="8586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0354430" y="196007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1304">
            <a:solidFill>
              <a:srgbClr val="8586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779032" y="1960095"/>
            <a:ext cx="3538220" cy="0"/>
          </a:xfrm>
          <a:custGeom>
            <a:avLst/>
            <a:gdLst/>
            <a:ahLst/>
            <a:cxnLst/>
            <a:rect l="l" t="t" r="r" b="b"/>
            <a:pathLst>
              <a:path w="3538220">
                <a:moveTo>
                  <a:pt x="0" y="0"/>
                </a:moveTo>
                <a:lnTo>
                  <a:pt x="3537751" y="0"/>
                </a:lnTo>
              </a:path>
            </a:pathLst>
          </a:custGeom>
          <a:ln w="11304">
            <a:solidFill>
              <a:srgbClr val="858685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291079" y="1960095"/>
            <a:ext cx="2157095" cy="0"/>
          </a:xfrm>
          <a:custGeom>
            <a:avLst/>
            <a:gdLst/>
            <a:ahLst/>
            <a:cxnLst/>
            <a:rect l="l" t="t" r="r" b="b"/>
            <a:pathLst>
              <a:path w="2157095">
                <a:moveTo>
                  <a:pt x="0" y="0"/>
                </a:moveTo>
                <a:lnTo>
                  <a:pt x="2156763" y="0"/>
                </a:lnTo>
              </a:path>
            </a:pathLst>
          </a:custGeom>
          <a:ln w="11304">
            <a:solidFill>
              <a:srgbClr val="858685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937213" y="1960095"/>
            <a:ext cx="2023110" cy="0"/>
          </a:xfrm>
          <a:custGeom>
            <a:avLst/>
            <a:gdLst/>
            <a:ahLst/>
            <a:cxnLst/>
            <a:rect l="l" t="t" r="r" b="b"/>
            <a:pathLst>
              <a:path w="2023110">
                <a:moveTo>
                  <a:pt x="0" y="0"/>
                </a:moveTo>
                <a:lnTo>
                  <a:pt x="2022677" y="0"/>
                </a:lnTo>
              </a:path>
            </a:pathLst>
          </a:custGeom>
          <a:ln w="11304">
            <a:solidFill>
              <a:srgbClr val="858685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918200" y="196009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1304">
            <a:solidFill>
              <a:srgbClr val="8586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0354430" y="170432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1304">
            <a:solidFill>
              <a:srgbClr val="8586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291079" y="1704328"/>
            <a:ext cx="6026150" cy="0"/>
          </a:xfrm>
          <a:custGeom>
            <a:avLst/>
            <a:gdLst/>
            <a:ahLst/>
            <a:cxnLst/>
            <a:rect l="l" t="t" r="r" b="b"/>
            <a:pathLst>
              <a:path w="6026150">
                <a:moveTo>
                  <a:pt x="0" y="0"/>
                </a:moveTo>
                <a:lnTo>
                  <a:pt x="6025704" y="0"/>
                </a:lnTo>
              </a:path>
            </a:pathLst>
          </a:custGeom>
          <a:ln w="11304">
            <a:solidFill>
              <a:srgbClr val="858685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937213" y="1704328"/>
            <a:ext cx="2023110" cy="0"/>
          </a:xfrm>
          <a:custGeom>
            <a:avLst/>
            <a:gdLst/>
            <a:ahLst/>
            <a:cxnLst/>
            <a:rect l="l" t="t" r="r" b="b"/>
            <a:pathLst>
              <a:path w="2023110">
                <a:moveTo>
                  <a:pt x="0" y="0"/>
                </a:moveTo>
                <a:lnTo>
                  <a:pt x="2022677" y="0"/>
                </a:lnTo>
              </a:path>
            </a:pathLst>
          </a:custGeom>
          <a:ln w="11304">
            <a:solidFill>
              <a:srgbClr val="858685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918200" y="170432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1304">
            <a:solidFill>
              <a:srgbClr val="8586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291079" y="1357765"/>
            <a:ext cx="4386580" cy="0"/>
          </a:xfrm>
          <a:custGeom>
            <a:avLst/>
            <a:gdLst/>
            <a:ahLst/>
            <a:cxnLst/>
            <a:rect l="l" t="t" r="r" b="b"/>
            <a:pathLst>
              <a:path w="4386580">
                <a:moveTo>
                  <a:pt x="0" y="0"/>
                </a:moveTo>
                <a:lnTo>
                  <a:pt x="4386135" y="0"/>
                </a:lnTo>
              </a:path>
            </a:pathLst>
          </a:custGeom>
          <a:ln w="11304">
            <a:solidFill>
              <a:srgbClr val="858685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937213" y="1357765"/>
            <a:ext cx="2023110" cy="0"/>
          </a:xfrm>
          <a:custGeom>
            <a:avLst/>
            <a:gdLst/>
            <a:ahLst/>
            <a:cxnLst/>
            <a:rect l="l" t="t" r="r" b="b"/>
            <a:pathLst>
              <a:path w="2023110">
                <a:moveTo>
                  <a:pt x="0" y="0"/>
                </a:moveTo>
                <a:lnTo>
                  <a:pt x="2022677" y="0"/>
                </a:lnTo>
              </a:path>
            </a:pathLst>
          </a:custGeom>
          <a:ln w="11304">
            <a:solidFill>
              <a:srgbClr val="858685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918200" y="135776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1304">
            <a:solidFill>
              <a:srgbClr val="8586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4291079" y="1220809"/>
            <a:ext cx="4386580" cy="0"/>
          </a:xfrm>
          <a:custGeom>
            <a:avLst/>
            <a:gdLst/>
            <a:ahLst/>
            <a:cxnLst/>
            <a:rect l="l" t="t" r="r" b="b"/>
            <a:pathLst>
              <a:path w="4386580">
                <a:moveTo>
                  <a:pt x="0" y="0"/>
                </a:moveTo>
                <a:lnTo>
                  <a:pt x="4386135" y="0"/>
                </a:lnTo>
              </a:path>
            </a:pathLst>
          </a:custGeom>
          <a:ln w="11304">
            <a:solidFill>
              <a:srgbClr val="858685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937213" y="1220809"/>
            <a:ext cx="2023110" cy="0"/>
          </a:xfrm>
          <a:custGeom>
            <a:avLst/>
            <a:gdLst/>
            <a:ahLst/>
            <a:cxnLst/>
            <a:rect l="l" t="t" r="r" b="b"/>
            <a:pathLst>
              <a:path w="2023110">
                <a:moveTo>
                  <a:pt x="0" y="0"/>
                </a:moveTo>
                <a:lnTo>
                  <a:pt x="2022677" y="0"/>
                </a:lnTo>
              </a:path>
            </a:pathLst>
          </a:custGeom>
          <a:ln w="11304">
            <a:solidFill>
              <a:srgbClr val="858685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918200" y="122080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1304">
            <a:solidFill>
              <a:srgbClr val="8586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4291079" y="1083834"/>
            <a:ext cx="4386580" cy="0"/>
          </a:xfrm>
          <a:custGeom>
            <a:avLst/>
            <a:gdLst/>
            <a:ahLst/>
            <a:cxnLst/>
            <a:rect l="l" t="t" r="r" b="b"/>
            <a:pathLst>
              <a:path w="4386580">
                <a:moveTo>
                  <a:pt x="0" y="0"/>
                </a:moveTo>
                <a:lnTo>
                  <a:pt x="4386135" y="0"/>
                </a:lnTo>
              </a:path>
            </a:pathLst>
          </a:custGeom>
          <a:ln w="11304">
            <a:solidFill>
              <a:srgbClr val="858685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937213" y="1083834"/>
            <a:ext cx="2023110" cy="0"/>
          </a:xfrm>
          <a:custGeom>
            <a:avLst/>
            <a:gdLst/>
            <a:ahLst/>
            <a:cxnLst/>
            <a:rect l="l" t="t" r="r" b="b"/>
            <a:pathLst>
              <a:path w="2023110">
                <a:moveTo>
                  <a:pt x="0" y="0"/>
                </a:moveTo>
                <a:lnTo>
                  <a:pt x="2022677" y="0"/>
                </a:lnTo>
              </a:path>
            </a:pathLst>
          </a:custGeom>
          <a:ln w="11304">
            <a:solidFill>
              <a:srgbClr val="858685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918200" y="108383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1304">
            <a:solidFill>
              <a:srgbClr val="8586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937213" y="946878"/>
            <a:ext cx="6740525" cy="0"/>
          </a:xfrm>
          <a:custGeom>
            <a:avLst/>
            <a:gdLst/>
            <a:ahLst/>
            <a:cxnLst/>
            <a:rect l="l" t="t" r="r" b="b"/>
            <a:pathLst>
              <a:path w="6740525">
                <a:moveTo>
                  <a:pt x="0" y="0"/>
                </a:moveTo>
                <a:lnTo>
                  <a:pt x="6740002" y="0"/>
                </a:lnTo>
              </a:path>
            </a:pathLst>
          </a:custGeom>
          <a:ln w="11304">
            <a:solidFill>
              <a:srgbClr val="858685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918200" y="94687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1304">
            <a:solidFill>
              <a:srgbClr val="8586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4291079" y="1575602"/>
            <a:ext cx="6063615" cy="0"/>
          </a:xfrm>
          <a:custGeom>
            <a:avLst/>
            <a:gdLst/>
            <a:ahLst/>
            <a:cxnLst/>
            <a:rect l="l" t="t" r="r" b="b"/>
            <a:pathLst>
              <a:path w="6063615">
                <a:moveTo>
                  <a:pt x="0" y="0"/>
                </a:moveTo>
                <a:lnTo>
                  <a:pt x="6063353" y="0"/>
                </a:lnTo>
              </a:path>
            </a:pathLst>
          </a:custGeom>
          <a:ln w="7536">
            <a:solidFill>
              <a:srgbClr val="9B9B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944810" y="1575602"/>
            <a:ext cx="2015489" cy="0"/>
          </a:xfrm>
          <a:custGeom>
            <a:avLst/>
            <a:gdLst/>
            <a:ahLst/>
            <a:cxnLst/>
            <a:rect l="l" t="t" r="r" b="b"/>
            <a:pathLst>
              <a:path w="2015489">
                <a:moveTo>
                  <a:pt x="0" y="0"/>
                </a:moveTo>
                <a:lnTo>
                  <a:pt x="2015079" y="0"/>
                </a:lnTo>
              </a:path>
            </a:pathLst>
          </a:custGeom>
          <a:ln w="7536">
            <a:solidFill>
              <a:srgbClr val="9B9B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291079" y="1427078"/>
            <a:ext cx="6063615" cy="0"/>
          </a:xfrm>
          <a:custGeom>
            <a:avLst/>
            <a:gdLst/>
            <a:ahLst/>
            <a:cxnLst/>
            <a:rect l="l" t="t" r="r" b="b"/>
            <a:pathLst>
              <a:path w="6063615">
                <a:moveTo>
                  <a:pt x="0" y="0"/>
                </a:moveTo>
                <a:lnTo>
                  <a:pt x="6063353" y="0"/>
                </a:lnTo>
              </a:path>
            </a:pathLst>
          </a:custGeom>
          <a:ln w="7536">
            <a:solidFill>
              <a:srgbClr val="9B9B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944810" y="1427078"/>
            <a:ext cx="2015489" cy="0"/>
          </a:xfrm>
          <a:custGeom>
            <a:avLst/>
            <a:gdLst/>
            <a:ahLst/>
            <a:cxnLst/>
            <a:rect l="l" t="t" r="r" b="b"/>
            <a:pathLst>
              <a:path w="2015489">
                <a:moveTo>
                  <a:pt x="0" y="0"/>
                </a:moveTo>
                <a:lnTo>
                  <a:pt x="2015079" y="0"/>
                </a:lnTo>
              </a:path>
            </a:pathLst>
          </a:custGeom>
          <a:ln w="7536">
            <a:solidFill>
              <a:srgbClr val="9B9B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969540" y="2473323"/>
            <a:ext cx="331470" cy="384810"/>
          </a:xfrm>
          <a:custGeom>
            <a:avLst/>
            <a:gdLst/>
            <a:ahLst/>
            <a:cxnLst/>
            <a:rect l="l" t="t" r="r" b="b"/>
            <a:pathLst>
              <a:path w="331469" h="384810">
                <a:moveTo>
                  <a:pt x="0" y="384490"/>
                </a:moveTo>
                <a:lnTo>
                  <a:pt x="331170" y="384490"/>
                </a:lnTo>
                <a:lnTo>
                  <a:pt x="331170" y="0"/>
                </a:lnTo>
                <a:lnTo>
                  <a:pt x="0" y="0"/>
                </a:lnTo>
                <a:lnTo>
                  <a:pt x="0" y="384490"/>
                </a:lnTo>
                <a:close/>
              </a:path>
            </a:pathLst>
          </a:custGeom>
          <a:solidFill>
            <a:srgbClr val="007D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467141" y="2473323"/>
            <a:ext cx="331470" cy="384810"/>
          </a:xfrm>
          <a:custGeom>
            <a:avLst/>
            <a:gdLst/>
            <a:ahLst/>
            <a:cxnLst/>
            <a:rect l="l" t="t" r="r" b="b"/>
            <a:pathLst>
              <a:path w="331469" h="384810">
                <a:moveTo>
                  <a:pt x="0" y="384490"/>
                </a:moveTo>
                <a:lnTo>
                  <a:pt x="331170" y="384490"/>
                </a:lnTo>
                <a:lnTo>
                  <a:pt x="331170" y="0"/>
                </a:lnTo>
                <a:lnTo>
                  <a:pt x="0" y="0"/>
                </a:lnTo>
                <a:lnTo>
                  <a:pt x="0" y="384490"/>
                </a:lnTo>
                <a:close/>
              </a:path>
            </a:pathLst>
          </a:custGeom>
          <a:solidFill>
            <a:srgbClr val="007D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2964724" y="2730749"/>
            <a:ext cx="331470" cy="127635"/>
          </a:xfrm>
          <a:custGeom>
            <a:avLst/>
            <a:gdLst/>
            <a:ahLst/>
            <a:cxnLst/>
            <a:rect l="l" t="t" r="r" b="b"/>
            <a:pathLst>
              <a:path w="331470" h="127635">
                <a:moveTo>
                  <a:pt x="0" y="127064"/>
                </a:moveTo>
                <a:lnTo>
                  <a:pt x="331189" y="127064"/>
                </a:lnTo>
                <a:lnTo>
                  <a:pt x="331189" y="0"/>
                </a:lnTo>
                <a:lnTo>
                  <a:pt x="0" y="0"/>
                </a:lnTo>
                <a:lnTo>
                  <a:pt x="0" y="127064"/>
                </a:lnTo>
                <a:close/>
              </a:path>
            </a:pathLst>
          </a:custGeom>
          <a:solidFill>
            <a:srgbClr val="007D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462306" y="2730749"/>
            <a:ext cx="331470" cy="127635"/>
          </a:xfrm>
          <a:custGeom>
            <a:avLst/>
            <a:gdLst/>
            <a:ahLst/>
            <a:cxnLst/>
            <a:rect l="l" t="t" r="r" b="b"/>
            <a:pathLst>
              <a:path w="331470" h="127635">
                <a:moveTo>
                  <a:pt x="0" y="127064"/>
                </a:moveTo>
                <a:lnTo>
                  <a:pt x="331189" y="127064"/>
                </a:lnTo>
                <a:lnTo>
                  <a:pt x="331189" y="0"/>
                </a:lnTo>
                <a:lnTo>
                  <a:pt x="0" y="0"/>
                </a:lnTo>
                <a:lnTo>
                  <a:pt x="0" y="127064"/>
                </a:lnTo>
                <a:close/>
              </a:path>
            </a:pathLst>
          </a:custGeom>
          <a:solidFill>
            <a:srgbClr val="007D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4457474" y="2730749"/>
            <a:ext cx="331470" cy="127635"/>
          </a:xfrm>
          <a:custGeom>
            <a:avLst/>
            <a:gdLst/>
            <a:ahLst/>
            <a:cxnLst/>
            <a:rect l="l" t="t" r="r" b="b"/>
            <a:pathLst>
              <a:path w="331470" h="127635">
                <a:moveTo>
                  <a:pt x="0" y="127064"/>
                </a:moveTo>
                <a:lnTo>
                  <a:pt x="331189" y="127064"/>
                </a:lnTo>
                <a:lnTo>
                  <a:pt x="331189" y="0"/>
                </a:lnTo>
                <a:lnTo>
                  <a:pt x="0" y="0"/>
                </a:lnTo>
                <a:lnTo>
                  <a:pt x="0" y="127064"/>
                </a:lnTo>
                <a:close/>
              </a:path>
            </a:pathLst>
          </a:custGeom>
          <a:solidFill>
            <a:srgbClr val="007D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4955075" y="2730749"/>
            <a:ext cx="331470" cy="127635"/>
          </a:xfrm>
          <a:custGeom>
            <a:avLst/>
            <a:gdLst/>
            <a:ahLst/>
            <a:cxnLst/>
            <a:rect l="l" t="t" r="r" b="b"/>
            <a:pathLst>
              <a:path w="331470" h="127635">
                <a:moveTo>
                  <a:pt x="0" y="127064"/>
                </a:moveTo>
                <a:lnTo>
                  <a:pt x="331189" y="127064"/>
                </a:lnTo>
                <a:lnTo>
                  <a:pt x="331189" y="0"/>
                </a:lnTo>
                <a:lnTo>
                  <a:pt x="0" y="0"/>
                </a:lnTo>
                <a:lnTo>
                  <a:pt x="0" y="127064"/>
                </a:lnTo>
                <a:close/>
              </a:path>
            </a:pathLst>
          </a:custGeom>
          <a:solidFill>
            <a:srgbClr val="007D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5452639" y="2088795"/>
            <a:ext cx="331470" cy="384810"/>
          </a:xfrm>
          <a:custGeom>
            <a:avLst/>
            <a:gdLst/>
            <a:ahLst/>
            <a:cxnLst/>
            <a:rect l="l" t="t" r="r" b="b"/>
            <a:pathLst>
              <a:path w="331470" h="384810">
                <a:moveTo>
                  <a:pt x="0" y="384527"/>
                </a:moveTo>
                <a:lnTo>
                  <a:pt x="331189" y="384527"/>
                </a:lnTo>
                <a:lnTo>
                  <a:pt x="331189" y="0"/>
                </a:lnTo>
                <a:lnTo>
                  <a:pt x="0" y="0"/>
                </a:lnTo>
                <a:lnTo>
                  <a:pt x="0" y="384527"/>
                </a:lnTo>
                <a:close/>
              </a:path>
            </a:pathLst>
          </a:custGeom>
          <a:solidFill>
            <a:srgbClr val="007D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950240" y="2088795"/>
            <a:ext cx="331470" cy="769620"/>
          </a:xfrm>
          <a:custGeom>
            <a:avLst/>
            <a:gdLst/>
            <a:ahLst/>
            <a:cxnLst/>
            <a:rect l="l" t="t" r="r" b="b"/>
            <a:pathLst>
              <a:path w="331470" h="769619">
                <a:moveTo>
                  <a:pt x="0" y="769018"/>
                </a:moveTo>
                <a:lnTo>
                  <a:pt x="331189" y="769018"/>
                </a:lnTo>
                <a:lnTo>
                  <a:pt x="331189" y="0"/>
                </a:lnTo>
                <a:lnTo>
                  <a:pt x="0" y="0"/>
                </a:lnTo>
                <a:lnTo>
                  <a:pt x="0" y="769018"/>
                </a:lnTo>
                <a:close/>
              </a:path>
            </a:pathLst>
          </a:custGeom>
          <a:solidFill>
            <a:srgbClr val="007D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6447843" y="1833009"/>
            <a:ext cx="331470" cy="1024890"/>
          </a:xfrm>
          <a:custGeom>
            <a:avLst/>
            <a:gdLst/>
            <a:ahLst/>
            <a:cxnLst/>
            <a:rect l="l" t="t" r="r" b="b"/>
            <a:pathLst>
              <a:path w="331470" h="1024889">
                <a:moveTo>
                  <a:pt x="0" y="1024804"/>
                </a:moveTo>
                <a:lnTo>
                  <a:pt x="331189" y="1024804"/>
                </a:lnTo>
                <a:lnTo>
                  <a:pt x="331189" y="0"/>
                </a:lnTo>
                <a:lnTo>
                  <a:pt x="0" y="0"/>
                </a:lnTo>
                <a:lnTo>
                  <a:pt x="0" y="1024804"/>
                </a:lnTo>
                <a:close/>
              </a:path>
            </a:pathLst>
          </a:custGeom>
          <a:solidFill>
            <a:srgbClr val="007D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6945425" y="2602027"/>
            <a:ext cx="331470" cy="255904"/>
          </a:xfrm>
          <a:custGeom>
            <a:avLst/>
            <a:gdLst/>
            <a:ahLst/>
            <a:cxnLst/>
            <a:rect l="l" t="t" r="r" b="b"/>
            <a:pathLst>
              <a:path w="331470" h="255905">
                <a:moveTo>
                  <a:pt x="0" y="255786"/>
                </a:moveTo>
                <a:lnTo>
                  <a:pt x="331189" y="255786"/>
                </a:lnTo>
                <a:lnTo>
                  <a:pt x="331189" y="0"/>
                </a:lnTo>
                <a:lnTo>
                  <a:pt x="0" y="0"/>
                </a:lnTo>
                <a:lnTo>
                  <a:pt x="0" y="255786"/>
                </a:lnTo>
                <a:close/>
              </a:path>
            </a:pathLst>
          </a:custGeom>
          <a:solidFill>
            <a:srgbClr val="007D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7443027" y="2730749"/>
            <a:ext cx="331470" cy="127635"/>
          </a:xfrm>
          <a:custGeom>
            <a:avLst/>
            <a:gdLst/>
            <a:ahLst/>
            <a:cxnLst/>
            <a:rect l="l" t="t" r="r" b="b"/>
            <a:pathLst>
              <a:path w="331470" h="127635">
                <a:moveTo>
                  <a:pt x="0" y="127064"/>
                </a:moveTo>
                <a:lnTo>
                  <a:pt x="331189" y="127064"/>
                </a:lnTo>
                <a:lnTo>
                  <a:pt x="331189" y="0"/>
                </a:lnTo>
                <a:lnTo>
                  <a:pt x="0" y="0"/>
                </a:lnTo>
                <a:lnTo>
                  <a:pt x="0" y="127064"/>
                </a:lnTo>
                <a:close/>
              </a:path>
            </a:pathLst>
          </a:custGeom>
          <a:solidFill>
            <a:srgbClr val="007D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7940609" y="2730749"/>
            <a:ext cx="331470" cy="127635"/>
          </a:xfrm>
          <a:custGeom>
            <a:avLst/>
            <a:gdLst/>
            <a:ahLst/>
            <a:cxnLst/>
            <a:rect l="l" t="t" r="r" b="b"/>
            <a:pathLst>
              <a:path w="331470" h="127635">
                <a:moveTo>
                  <a:pt x="0" y="127064"/>
                </a:moveTo>
                <a:lnTo>
                  <a:pt x="331189" y="127064"/>
                </a:lnTo>
                <a:lnTo>
                  <a:pt x="331189" y="0"/>
                </a:lnTo>
                <a:lnTo>
                  <a:pt x="0" y="0"/>
                </a:lnTo>
                <a:lnTo>
                  <a:pt x="0" y="127064"/>
                </a:lnTo>
                <a:close/>
              </a:path>
            </a:pathLst>
          </a:custGeom>
          <a:solidFill>
            <a:srgbClr val="007D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438212" y="2730749"/>
            <a:ext cx="331470" cy="127635"/>
          </a:xfrm>
          <a:custGeom>
            <a:avLst/>
            <a:gdLst/>
            <a:ahLst/>
            <a:cxnLst/>
            <a:rect l="l" t="t" r="r" b="b"/>
            <a:pathLst>
              <a:path w="331470" h="127635">
                <a:moveTo>
                  <a:pt x="0" y="127064"/>
                </a:moveTo>
                <a:lnTo>
                  <a:pt x="331151" y="127064"/>
                </a:lnTo>
                <a:lnTo>
                  <a:pt x="331151" y="0"/>
                </a:lnTo>
                <a:lnTo>
                  <a:pt x="0" y="0"/>
                </a:lnTo>
                <a:lnTo>
                  <a:pt x="0" y="127064"/>
                </a:lnTo>
                <a:close/>
              </a:path>
            </a:pathLst>
          </a:custGeom>
          <a:solidFill>
            <a:srgbClr val="007D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8935794" y="2730749"/>
            <a:ext cx="331470" cy="127635"/>
          </a:xfrm>
          <a:custGeom>
            <a:avLst/>
            <a:gdLst/>
            <a:ahLst/>
            <a:cxnLst/>
            <a:rect l="l" t="t" r="r" b="b"/>
            <a:pathLst>
              <a:path w="331470" h="127635">
                <a:moveTo>
                  <a:pt x="0" y="127064"/>
                </a:moveTo>
                <a:lnTo>
                  <a:pt x="331170" y="127064"/>
                </a:lnTo>
                <a:lnTo>
                  <a:pt x="331170" y="0"/>
                </a:lnTo>
                <a:lnTo>
                  <a:pt x="0" y="0"/>
                </a:lnTo>
                <a:lnTo>
                  <a:pt x="0" y="127064"/>
                </a:lnTo>
                <a:close/>
              </a:path>
            </a:pathLst>
          </a:custGeom>
          <a:solidFill>
            <a:srgbClr val="007D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9433359" y="2730749"/>
            <a:ext cx="331470" cy="127635"/>
          </a:xfrm>
          <a:custGeom>
            <a:avLst/>
            <a:gdLst/>
            <a:ahLst/>
            <a:cxnLst/>
            <a:rect l="l" t="t" r="r" b="b"/>
            <a:pathLst>
              <a:path w="331470" h="127635">
                <a:moveTo>
                  <a:pt x="0" y="127064"/>
                </a:moveTo>
                <a:lnTo>
                  <a:pt x="331170" y="127064"/>
                </a:lnTo>
                <a:lnTo>
                  <a:pt x="331170" y="0"/>
                </a:lnTo>
                <a:lnTo>
                  <a:pt x="0" y="0"/>
                </a:lnTo>
                <a:lnTo>
                  <a:pt x="0" y="127064"/>
                </a:lnTo>
                <a:close/>
              </a:path>
            </a:pathLst>
          </a:custGeom>
          <a:solidFill>
            <a:srgbClr val="007D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9930962" y="2602027"/>
            <a:ext cx="331470" cy="255904"/>
          </a:xfrm>
          <a:custGeom>
            <a:avLst/>
            <a:gdLst/>
            <a:ahLst/>
            <a:cxnLst/>
            <a:rect l="l" t="t" r="r" b="b"/>
            <a:pathLst>
              <a:path w="331470" h="255905">
                <a:moveTo>
                  <a:pt x="0" y="255786"/>
                </a:moveTo>
                <a:lnTo>
                  <a:pt x="331170" y="255786"/>
                </a:lnTo>
                <a:lnTo>
                  <a:pt x="331170" y="0"/>
                </a:lnTo>
                <a:lnTo>
                  <a:pt x="0" y="0"/>
                </a:lnTo>
                <a:lnTo>
                  <a:pt x="0" y="255786"/>
                </a:lnTo>
                <a:close/>
              </a:path>
            </a:pathLst>
          </a:custGeom>
          <a:solidFill>
            <a:srgbClr val="007D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3959890" y="1833009"/>
            <a:ext cx="331470" cy="1024890"/>
          </a:xfrm>
          <a:custGeom>
            <a:avLst/>
            <a:gdLst/>
            <a:ahLst/>
            <a:cxnLst/>
            <a:rect l="l" t="t" r="r" b="b"/>
            <a:pathLst>
              <a:path w="331470" h="1024889">
                <a:moveTo>
                  <a:pt x="0" y="1024804"/>
                </a:moveTo>
                <a:lnTo>
                  <a:pt x="331189" y="1024804"/>
                </a:lnTo>
                <a:lnTo>
                  <a:pt x="331189" y="0"/>
                </a:lnTo>
                <a:lnTo>
                  <a:pt x="0" y="0"/>
                </a:lnTo>
                <a:lnTo>
                  <a:pt x="0" y="1024804"/>
                </a:lnTo>
                <a:close/>
              </a:path>
            </a:pathLst>
          </a:custGeom>
          <a:solidFill>
            <a:srgbClr val="A2C6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5452639" y="2473323"/>
            <a:ext cx="331470" cy="384810"/>
          </a:xfrm>
          <a:custGeom>
            <a:avLst/>
            <a:gdLst/>
            <a:ahLst/>
            <a:cxnLst/>
            <a:rect l="l" t="t" r="r" b="b"/>
            <a:pathLst>
              <a:path w="331470" h="384810">
                <a:moveTo>
                  <a:pt x="0" y="384490"/>
                </a:moveTo>
                <a:lnTo>
                  <a:pt x="331189" y="384490"/>
                </a:lnTo>
                <a:lnTo>
                  <a:pt x="331189" y="0"/>
                </a:lnTo>
                <a:lnTo>
                  <a:pt x="0" y="0"/>
                </a:lnTo>
                <a:lnTo>
                  <a:pt x="0" y="384490"/>
                </a:lnTo>
                <a:close/>
              </a:path>
            </a:pathLst>
          </a:custGeom>
          <a:solidFill>
            <a:srgbClr val="A2C6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 txBox="1"/>
          <p:nvPr/>
        </p:nvSpPr>
        <p:spPr>
          <a:xfrm>
            <a:off x="4850081" y="3461636"/>
            <a:ext cx="2533015" cy="1841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b="1" spc="0" dirty="0">
                <a:latin typeface="Arial"/>
                <a:cs typeface="Arial"/>
              </a:rPr>
              <a:t>Antigens </a:t>
            </a:r>
            <a:r>
              <a:rPr sz="1000" b="1" spc="10" dirty="0">
                <a:latin typeface="Arial"/>
                <a:cs typeface="Arial"/>
              </a:rPr>
              <a:t>of </a:t>
            </a:r>
            <a:r>
              <a:rPr sz="1000" b="1" spc="15" dirty="0">
                <a:latin typeface="Arial"/>
                <a:cs typeface="Arial"/>
              </a:rPr>
              <a:t>hematological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spc="10" dirty="0">
                <a:latin typeface="Arial"/>
                <a:cs typeface="Arial"/>
              </a:rPr>
              <a:t>malignancies</a:t>
            </a:r>
            <a:endParaRPr sz="1000">
              <a:latin typeface="Arial"/>
              <a:cs typeface="Arial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1406463" y="1110677"/>
            <a:ext cx="182880" cy="1599565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00" b="1" spc="50" dirty="0">
                <a:latin typeface="Arial"/>
                <a:cs typeface="Arial"/>
              </a:rPr>
              <a:t>Number </a:t>
            </a:r>
            <a:r>
              <a:rPr sz="1000" b="1" spc="25" dirty="0">
                <a:latin typeface="Arial"/>
                <a:cs typeface="Arial"/>
              </a:rPr>
              <a:t>of clinical</a:t>
            </a:r>
            <a:r>
              <a:rPr sz="1000" b="1" spc="40" dirty="0">
                <a:latin typeface="Arial"/>
                <a:cs typeface="Arial"/>
              </a:rPr>
              <a:t> </a:t>
            </a:r>
            <a:r>
              <a:rPr sz="1000" b="1" spc="30" dirty="0">
                <a:latin typeface="Arial"/>
                <a:cs typeface="Arial"/>
              </a:rPr>
              <a:t>trials</a:t>
            </a:r>
            <a:endParaRPr sz="1000">
              <a:latin typeface="Arial"/>
              <a:cs typeface="Arial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3959890" y="1016172"/>
            <a:ext cx="331470" cy="415290"/>
          </a:xfrm>
          <a:custGeom>
            <a:avLst/>
            <a:gdLst/>
            <a:ahLst/>
            <a:cxnLst/>
            <a:rect l="l" t="t" r="r" b="b"/>
            <a:pathLst>
              <a:path w="331470" h="415290">
                <a:moveTo>
                  <a:pt x="0" y="414673"/>
                </a:moveTo>
                <a:lnTo>
                  <a:pt x="331189" y="414673"/>
                </a:lnTo>
                <a:lnTo>
                  <a:pt x="331189" y="0"/>
                </a:lnTo>
                <a:lnTo>
                  <a:pt x="0" y="0"/>
                </a:lnTo>
                <a:lnTo>
                  <a:pt x="0" y="414673"/>
                </a:lnTo>
                <a:close/>
              </a:path>
            </a:pathLst>
          </a:custGeom>
          <a:solidFill>
            <a:srgbClr val="007D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3959890" y="1571306"/>
            <a:ext cx="331470" cy="262255"/>
          </a:xfrm>
          <a:custGeom>
            <a:avLst/>
            <a:gdLst/>
            <a:ahLst/>
            <a:cxnLst/>
            <a:rect l="l" t="t" r="r" b="b"/>
            <a:pathLst>
              <a:path w="331470" h="262255">
                <a:moveTo>
                  <a:pt x="0" y="261721"/>
                </a:moveTo>
                <a:lnTo>
                  <a:pt x="331189" y="261721"/>
                </a:lnTo>
                <a:lnTo>
                  <a:pt x="331189" y="0"/>
                </a:lnTo>
                <a:lnTo>
                  <a:pt x="0" y="0"/>
                </a:lnTo>
                <a:lnTo>
                  <a:pt x="0" y="261721"/>
                </a:lnTo>
                <a:close/>
              </a:path>
            </a:pathLst>
          </a:custGeom>
          <a:solidFill>
            <a:srgbClr val="007D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1877278" y="2857813"/>
            <a:ext cx="8477250" cy="0"/>
          </a:xfrm>
          <a:custGeom>
            <a:avLst/>
            <a:gdLst/>
            <a:ahLst/>
            <a:cxnLst/>
            <a:rect l="l" t="t" r="r" b="b"/>
            <a:pathLst>
              <a:path w="8477250">
                <a:moveTo>
                  <a:pt x="0" y="0"/>
                </a:moveTo>
                <a:lnTo>
                  <a:pt x="8477154" y="0"/>
                </a:lnTo>
              </a:path>
            </a:pathLst>
          </a:custGeom>
          <a:ln w="113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2134316" y="2857814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56089"/>
                </a:moveTo>
                <a:lnTo>
                  <a:pt x="0" y="0"/>
                </a:lnTo>
              </a:path>
            </a:pathLst>
          </a:custGeom>
          <a:ln w="112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2631899" y="2857814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56089"/>
                </a:moveTo>
                <a:lnTo>
                  <a:pt x="0" y="0"/>
                </a:lnTo>
              </a:path>
            </a:pathLst>
          </a:custGeom>
          <a:ln w="112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3129501" y="2857814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56089"/>
                </a:moveTo>
                <a:lnTo>
                  <a:pt x="0" y="0"/>
                </a:lnTo>
              </a:path>
            </a:pathLst>
          </a:custGeom>
          <a:ln w="112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3627103" y="2857814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56089"/>
                </a:moveTo>
                <a:lnTo>
                  <a:pt x="0" y="0"/>
                </a:lnTo>
              </a:path>
            </a:pathLst>
          </a:custGeom>
          <a:ln w="112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124685" y="2857814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56089"/>
                </a:moveTo>
                <a:lnTo>
                  <a:pt x="0" y="0"/>
                </a:lnTo>
              </a:path>
            </a:pathLst>
          </a:custGeom>
          <a:ln w="112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622269" y="2857814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56089"/>
                </a:moveTo>
                <a:lnTo>
                  <a:pt x="0" y="0"/>
                </a:lnTo>
              </a:path>
            </a:pathLst>
          </a:custGeom>
          <a:ln w="112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5118215" y="2857814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56089"/>
                </a:moveTo>
                <a:lnTo>
                  <a:pt x="0" y="0"/>
                </a:lnTo>
              </a:path>
            </a:pathLst>
          </a:custGeom>
          <a:ln w="112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5615799" y="2857814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56089"/>
                </a:moveTo>
                <a:lnTo>
                  <a:pt x="0" y="0"/>
                </a:lnTo>
              </a:path>
            </a:pathLst>
          </a:custGeom>
          <a:ln w="112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6113400" y="2857814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56089"/>
                </a:moveTo>
                <a:lnTo>
                  <a:pt x="0" y="0"/>
                </a:lnTo>
              </a:path>
            </a:pathLst>
          </a:custGeom>
          <a:ln w="112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6611002" y="2857814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56089"/>
                </a:moveTo>
                <a:lnTo>
                  <a:pt x="0" y="0"/>
                </a:lnTo>
              </a:path>
            </a:pathLst>
          </a:custGeom>
          <a:ln w="112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7108584" y="2857814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56089"/>
                </a:moveTo>
                <a:lnTo>
                  <a:pt x="0" y="0"/>
                </a:lnTo>
              </a:path>
            </a:pathLst>
          </a:custGeom>
          <a:ln w="112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7606187" y="2857814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56089"/>
                </a:moveTo>
                <a:lnTo>
                  <a:pt x="0" y="0"/>
                </a:lnTo>
              </a:path>
            </a:pathLst>
          </a:custGeom>
          <a:ln w="112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8103769" y="2857814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56089"/>
                </a:moveTo>
                <a:lnTo>
                  <a:pt x="0" y="0"/>
                </a:lnTo>
              </a:path>
            </a:pathLst>
          </a:custGeom>
          <a:ln w="112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8601371" y="2857814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56089"/>
                </a:moveTo>
                <a:lnTo>
                  <a:pt x="0" y="0"/>
                </a:lnTo>
              </a:path>
            </a:pathLst>
          </a:custGeom>
          <a:ln w="112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9098954" y="2857814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56089"/>
                </a:moveTo>
                <a:lnTo>
                  <a:pt x="0" y="0"/>
                </a:lnTo>
              </a:path>
            </a:pathLst>
          </a:custGeom>
          <a:ln w="112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9596537" y="2857814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56089"/>
                </a:moveTo>
                <a:lnTo>
                  <a:pt x="0" y="0"/>
                </a:lnTo>
              </a:path>
            </a:pathLst>
          </a:custGeom>
          <a:ln w="112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10094138" y="2857814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56089"/>
                </a:moveTo>
                <a:lnTo>
                  <a:pt x="0" y="0"/>
                </a:lnTo>
              </a:path>
            </a:pathLst>
          </a:custGeom>
          <a:ln w="112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1887151" y="1526635"/>
            <a:ext cx="0" cy="1334135"/>
          </a:xfrm>
          <a:custGeom>
            <a:avLst/>
            <a:gdLst/>
            <a:ahLst/>
            <a:cxnLst/>
            <a:rect l="l" t="t" r="r" b="b"/>
            <a:pathLst>
              <a:path h="1334135">
                <a:moveTo>
                  <a:pt x="0" y="1333534"/>
                </a:moveTo>
                <a:lnTo>
                  <a:pt x="0" y="0"/>
                </a:lnTo>
              </a:path>
            </a:pathLst>
          </a:custGeom>
          <a:ln w="112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1837729" y="1575583"/>
            <a:ext cx="99060" cy="0"/>
          </a:xfrm>
          <a:custGeom>
            <a:avLst/>
            <a:gdLst/>
            <a:ahLst/>
            <a:cxnLst/>
            <a:rect l="l" t="t" r="r" b="b"/>
            <a:pathLst>
              <a:path w="99060">
                <a:moveTo>
                  <a:pt x="0" y="0"/>
                </a:moveTo>
                <a:lnTo>
                  <a:pt x="98843" y="0"/>
                </a:lnTo>
              </a:path>
            </a:pathLst>
          </a:custGeom>
          <a:ln w="113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1831128" y="2857813"/>
            <a:ext cx="56515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56022" y="0"/>
                </a:moveTo>
                <a:lnTo>
                  <a:pt x="0" y="0"/>
                </a:lnTo>
              </a:path>
            </a:pathLst>
          </a:custGeom>
          <a:ln w="113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1831128" y="2602026"/>
            <a:ext cx="56515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56022" y="0"/>
                </a:moveTo>
                <a:lnTo>
                  <a:pt x="0" y="0"/>
                </a:lnTo>
              </a:path>
            </a:pathLst>
          </a:custGeom>
          <a:ln w="113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1831128" y="2346258"/>
            <a:ext cx="56515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56022" y="0"/>
                </a:moveTo>
                <a:lnTo>
                  <a:pt x="0" y="0"/>
                </a:lnTo>
              </a:path>
            </a:pathLst>
          </a:custGeom>
          <a:ln w="113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1831128" y="2088795"/>
            <a:ext cx="56515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56022" y="0"/>
                </a:moveTo>
                <a:lnTo>
                  <a:pt x="0" y="0"/>
                </a:lnTo>
              </a:path>
            </a:pathLst>
          </a:custGeom>
          <a:ln w="113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1831128" y="1833008"/>
            <a:ext cx="56515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56022" y="0"/>
                </a:moveTo>
                <a:lnTo>
                  <a:pt x="0" y="0"/>
                </a:lnTo>
              </a:path>
            </a:pathLst>
          </a:custGeom>
          <a:ln w="113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1855858" y="2729091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31292" y="0"/>
                </a:moveTo>
                <a:lnTo>
                  <a:pt x="0" y="0"/>
                </a:lnTo>
              </a:path>
            </a:pathLst>
          </a:custGeom>
          <a:ln w="113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1855858" y="2473323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31292" y="0"/>
                </a:moveTo>
                <a:lnTo>
                  <a:pt x="0" y="0"/>
                </a:lnTo>
              </a:path>
            </a:pathLst>
          </a:custGeom>
          <a:ln w="113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1855858" y="2217536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31292" y="0"/>
                </a:moveTo>
                <a:lnTo>
                  <a:pt x="0" y="0"/>
                </a:lnTo>
              </a:path>
            </a:pathLst>
          </a:custGeom>
          <a:ln w="113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1855858" y="1960073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31292" y="0"/>
                </a:moveTo>
                <a:lnTo>
                  <a:pt x="0" y="0"/>
                </a:lnTo>
              </a:path>
            </a:pathLst>
          </a:custGeom>
          <a:ln w="113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1855858" y="1704305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31292" y="0"/>
                </a:moveTo>
                <a:lnTo>
                  <a:pt x="0" y="0"/>
                </a:lnTo>
              </a:path>
            </a:pathLst>
          </a:custGeom>
          <a:ln w="113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 txBox="1"/>
          <p:nvPr/>
        </p:nvSpPr>
        <p:spPr>
          <a:xfrm>
            <a:off x="1551144" y="782569"/>
            <a:ext cx="245110" cy="216408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ts val="1145"/>
              </a:lnSpc>
              <a:spcBef>
                <a:spcPts val="135"/>
              </a:spcBef>
            </a:pPr>
            <a:r>
              <a:rPr sz="1000" spc="15" dirty="0">
                <a:latin typeface="Arial"/>
                <a:cs typeface="Arial"/>
              </a:rPr>
              <a:t>100</a:t>
            </a:r>
            <a:endParaRPr sz="1000">
              <a:latin typeface="Arial"/>
              <a:cs typeface="Arial"/>
            </a:endParaRPr>
          </a:p>
          <a:p>
            <a:pPr marL="73025" algn="ctr">
              <a:lnSpc>
                <a:spcPts val="1085"/>
              </a:lnSpc>
            </a:pPr>
            <a:r>
              <a:rPr sz="1000" spc="10" dirty="0">
                <a:latin typeface="Arial"/>
                <a:cs typeface="Arial"/>
              </a:rPr>
              <a:t>95</a:t>
            </a:r>
            <a:endParaRPr sz="1000">
              <a:latin typeface="Arial"/>
              <a:cs typeface="Arial"/>
            </a:endParaRPr>
          </a:p>
          <a:p>
            <a:pPr marL="73025" algn="ctr">
              <a:lnSpc>
                <a:spcPts val="1080"/>
              </a:lnSpc>
            </a:pPr>
            <a:r>
              <a:rPr sz="1000" spc="10" dirty="0">
                <a:latin typeface="Arial"/>
                <a:cs typeface="Arial"/>
              </a:rPr>
              <a:t>90</a:t>
            </a:r>
            <a:endParaRPr sz="1000">
              <a:latin typeface="Arial"/>
              <a:cs typeface="Arial"/>
            </a:endParaRPr>
          </a:p>
          <a:p>
            <a:pPr marL="73025" algn="ctr">
              <a:lnSpc>
                <a:spcPts val="1080"/>
              </a:lnSpc>
            </a:pPr>
            <a:r>
              <a:rPr sz="1000" spc="10" dirty="0">
                <a:latin typeface="Arial"/>
                <a:cs typeface="Arial"/>
              </a:rPr>
              <a:t>85</a:t>
            </a:r>
            <a:endParaRPr sz="1000">
              <a:latin typeface="Arial"/>
              <a:cs typeface="Arial"/>
            </a:endParaRPr>
          </a:p>
          <a:p>
            <a:pPr marL="73025" algn="ctr">
              <a:lnSpc>
                <a:spcPts val="1125"/>
              </a:lnSpc>
            </a:pPr>
            <a:r>
              <a:rPr sz="1000" spc="10" dirty="0">
                <a:latin typeface="Arial"/>
                <a:cs typeface="Arial"/>
              </a:rPr>
              <a:t>80</a:t>
            </a:r>
            <a:endParaRPr sz="1000">
              <a:latin typeface="Arial"/>
              <a:cs typeface="Arial"/>
            </a:endParaRPr>
          </a:p>
          <a:p>
            <a:pPr marL="73025" algn="ctr">
              <a:lnSpc>
                <a:spcPts val="1185"/>
              </a:lnSpc>
            </a:pPr>
            <a:r>
              <a:rPr sz="1000" spc="10" dirty="0">
                <a:latin typeface="Arial"/>
                <a:cs typeface="Arial"/>
              </a:rPr>
              <a:t>10</a:t>
            </a:r>
            <a:endParaRPr sz="1000">
              <a:latin typeface="Arial"/>
              <a:cs typeface="Arial"/>
            </a:endParaRPr>
          </a:p>
          <a:p>
            <a:pPr marL="146050" algn="ctr">
              <a:lnSpc>
                <a:spcPct val="100000"/>
              </a:lnSpc>
              <a:spcBef>
                <a:spcPts val="830"/>
              </a:spcBef>
            </a:pPr>
            <a:r>
              <a:rPr sz="1000" spc="15" dirty="0">
                <a:latin typeface="Arial"/>
                <a:cs typeface="Arial"/>
              </a:rPr>
              <a:t>8</a:t>
            </a:r>
            <a:endParaRPr sz="1000">
              <a:latin typeface="Arial"/>
              <a:cs typeface="Arial"/>
            </a:endParaRPr>
          </a:p>
          <a:p>
            <a:pPr marL="146050" algn="ctr">
              <a:lnSpc>
                <a:spcPct val="100000"/>
              </a:lnSpc>
              <a:spcBef>
                <a:spcPts val="815"/>
              </a:spcBef>
            </a:pPr>
            <a:r>
              <a:rPr sz="1000" spc="15" dirty="0">
                <a:latin typeface="Arial"/>
                <a:cs typeface="Arial"/>
              </a:rPr>
              <a:t>6</a:t>
            </a:r>
            <a:endParaRPr sz="1000">
              <a:latin typeface="Arial"/>
              <a:cs typeface="Arial"/>
            </a:endParaRPr>
          </a:p>
          <a:p>
            <a:pPr marL="146050" algn="ctr">
              <a:lnSpc>
                <a:spcPct val="100000"/>
              </a:lnSpc>
              <a:spcBef>
                <a:spcPts val="825"/>
              </a:spcBef>
            </a:pPr>
            <a:r>
              <a:rPr sz="1000" spc="15" dirty="0">
                <a:latin typeface="Arial"/>
                <a:cs typeface="Arial"/>
              </a:rPr>
              <a:t>4</a:t>
            </a:r>
            <a:endParaRPr sz="1000">
              <a:latin typeface="Arial"/>
              <a:cs typeface="Arial"/>
            </a:endParaRPr>
          </a:p>
          <a:p>
            <a:pPr marL="146050" algn="ctr">
              <a:lnSpc>
                <a:spcPct val="100000"/>
              </a:lnSpc>
              <a:spcBef>
                <a:spcPts val="815"/>
              </a:spcBef>
            </a:pPr>
            <a:r>
              <a:rPr sz="1000" spc="15" dirty="0">
                <a:latin typeface="Arial"/>
                <a:cs typeface="Arial"/>
              </a:rPr>
              <a:t>2</a:t>
            </a:r>
            <a:endParaRPr sz="1000">
              <a:latin typeface="Arial"/>
              <a:cs typeface="Arial"/>
            </a:endParaRPr>
          </a:p>
          <a:p>
            <a:pPr marL="146050" algn="ctr">
              <a:lnSpc>
                <a:spcPct val="100000"/>
              </a:lnSpc>
              <a:spcBef>
                <a:spcPts val="815"/>
              </a:spcBef>
            </a:pPr>
            <a:r>
              <a:rPr sz="1000" spc="15" dirty="0">
                <a:latin typeface="Arial"/>
                <a:cs typeface="Arial"/>
              </a:rPr>
              <a:t>0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1887151" y="877540"/>
            <a:ext cx="0" cy="604520"/>
          </a:xfrm>
          <a:custGeom>
            <a:avLst/>
            <a:gdLst/>
            <a:ahLst/>
            <a:cxnLst/>
            <a:rect l="l" t="t" r="r" b="b"/>
            <a:pathLst>
              <a:path h="604519">
                <a:moveTo>
                  <a:pt x="0" y="604045"/>
                </a:moveTo>
                <a:lnTo>
                  <a:pt x="0" y="0"/>
                </a:lnTo>
              </a:path>
            </a:pathLst>
          </a:custGeom>
          <a:ln w="112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1837729" y="1427078"/>
            <a:ext cx="99060" cy="0"/>
          </a:xfrm>
          <a:custGeom>
            <a:avLst/>
            <a:gdLst/>
            <a:ahLst/>
            <a:cxnLst/>
            <a:rect l="l" t="t" r="r" b="b"/>
            <a:pathLst>
              <a:path w="99060">
                <a:moveTo>
                  <a:pt x="0" y="0"/>
                </a:moveTo>
                <a:lnTo>
                  <a:pt x="98843" y="0"/>
                </a:lnTo>
              </a:path>
            </a:pathLst>
          </a:custGeom>
          <a:ln w="113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1831128" y="1290102"/>
            <a:ext cx="56515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56022" y="0"/>
                </a:moveTo>
                <a:lnTo>
                  <a:pt x="0" y="0"/>
                </a:lnTo>
              </a:path>
            </a:pathLst>
          </a:custGeom>
          <a:ln w="113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1831128" y="1153128"/>
            <a:ext cx="56515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56022" y="0"/>
                </a:moveTo>
                <a:lnTo>
                  <a:pt x="0" y="0"/>
                </a:lnTo>
              </a:path>
            </a:pathLst>
          </a:custGeom>
          <a:ln w="113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1831128" y="1016172"/>
            <a:ext cx="56515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56022" y="0"/>
                </a:moveTo>
                <a:lnTo>
                  <a:pt x="0" y="0"/>
                </a:lnTo>
              </a:path>
            </a:pathLst>
          </a:custGeom>
          <a:ln w="113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1831128" y="877539"/>
            <a:ext cx="56515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56022" y="0"/>
                </a:moveTo>
                <a:lnTo>
                  <a:pt x="0" y="0"/>
                </a:lnTo>
              </a:path>
            </a:pathLst>
          </a:custGeom>
          <a:ln w="113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1855858" y="1357762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31292" y="0"/>
                </a:moveTo>
                <a:lnTo>
                  <a:pt x="0" y="0"/>
                </a:lnTo>
              </a:path>
            </a:pathLst>
          </a:custGeom>
          <a:ln w="113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1855858" y="1220805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31292" y="0"/>
                </a:moveTo>
                <a:lnTo>
                  <a:pt x="0" y="0"/>
                </a:lnTo>
              </a:path>
            </a:pathLst>
          </a:custGeom>
          <a:ln w="113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1855858" y="1083830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31292" y="0"/>
                </a:moveTo>
                <a:lnTo>
                  <a:pt x="0" y="0"/>
                </a:lnTo>
              </a:path>
            </a:pathLst>
          </a:custGeom>
          <a:ln w="113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1855858" y="946875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31292" y="0"/>
                </a:moveTo>
                <a:lnTo>
                  <a:pt x="0" y="0"/>
                </a:lnTo>
              </a:path>
            </a:pathLst>
          </a:custGeom>
          <a:ln w="113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8869316" y="902014"/>
            <a:ext cx="1509395" cy="481330"/>
          </a:xfrm>
          <a:custGeom>
            <a:avLst/>
            <a:gdLst/>
            <a:ahLst/>
            <a:cxnLst/>
            <a:rect l="l" t="t" r="r" b="b"/>
            <a:pathLst>
              <a:path w="1509395" h="481330">
                <a:moveTo>
                  <a:pt x="0" y="481126"/>
                </a:moveTo>
                <a:lnTo>
                  <a:pt x="1509053" y="481126"/>
                </a:lnTo>
                <a:lnTo>
                  <a:pt x="1509053" y="0"/>
                </a:lnTo>
                <a:lnTo>
                  <a:pt x="0" y="0"/>
                </a:lnTo>
                <a:lnTo>
                  <a:pt x="0" y="481126"/>
                </a:lnTo>
                <a:close/>
              </a:path>
            </a:pathLst>
          </a:custGeom>
          <a:solidFill>
            <a:srgbClr val="E4E9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8842631" y="875279"/>
            <a:ext cx="1509395" cy="481330"/>
          </a:xfrm>
          <a:custGeom>
            <a:avLst/>
            <a:gdLst/>
            <a:ahLst/>
            <a:cxnLst/>
            <a:rect l="l" t="t" r="r" b="b"/>
            <a:pathLst>
              <a:path w="1509395" h="481330">
                <a:moveTo>
                  <a:pt x="0" y="481126"/>
                </a:moveTo>
                <a:lnTo>
                  <a:pt x="1509053" y="481126"/>
                </a:lnTo>
                <a:lnTo>
                  <a:pt x="1509053" y="0"/>
                </a:lnTo>
                <a:lnTo>
                  <a:pt x="0" y="0"/>
                </a:lnTo>
                <a:lnTo>
                  <a:pt x="0" y="48112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 txBox="1"/>
          <p:nvPr/>
        </p:nvSpPr>
        <p:spPr>
          <a:xfrm>
            <a:off x="8842615" y="875282"/>
            <a:ext cx="1509395" cy="481330"/>
          </a:xfrm>
          <a:prstGeom prst="rect">
            <a:avLst/>
          </a:prstGeom>
          <a:ln w="6593">
            <a:solidFill>
              <a:srgbClr val="000000"/>
            </a:solidFill>
          </a:ln>
        </p:spPr>
        <p:txBody>
          <a:bodyPr vert="horz" wrap="square" lIns="0" tIns="1905" rIns="0" bIns="0" rtlCol="0">
            <a:spAutoFit/>
          </a:bodyPr>
          <a:lstStyle/>
          <a:p>
            <a:pPr marL="457200" marR="83185">
              <a:lnSpc>
                <a:spcPct val="136000"/>
              </a:lnSpc>
              <a:spcBef>
                <a:spcPts val="15"/>
              </a:spcBef>
            </a:pPr>
            <a:r>
              <a:rPr sz="1000" spc="15" dirty="0">
                <a:latin typeface="Arial"/>
                <a:cs typeface="Arial"/>
              </a:rPr>
              <a:t>Ongoing </a:t>
            </a:r>
            <a:r>
              <a:rPr sz="1000" spc="10" dirty="0">
                <a:latin typeface="Arial"/>
                <a:cs typeface="Arial"/>
              </a:rPr>
              <a:t>trials  </a:t>
            </a:r>
            <a:r>
              <a:rPr sz="1000" spc="25" dirty="0">
                <a:latin typeface="Arial"/>
                <a:cs typeface="Arial"/>
              </a:rPr>
              <a:t>Non-active</a:t>
            </a:r>
            <a:r>
              <a:rPr sz="1000" spc="-45" dirty="0">
                <a:latin typeface="Arial"/>
                <a:cs typeface="Arial"/>
              </a:rPr>
              <a:t> </a:t>
            </a:r>
            <a:r>
              <a:rPr sz="1000" spc="10" dirty="0">
                <a:latin typeface="Arial"/>
                <a:cs typeface="Arial"/>
              </a:rPr>
              <a:t>trials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8" name="object 138"/>
          <p:cNvSpPr/>
          <p:nvPr/>
        </p:nvSpPr>
        <p:spPr>
          <a:xfrm>
            <a:off x="8920863" y="938226"/>
            <a:ext cx="338455" cy="160655"/>
          </a:xfrm>
          <a:custGeom>
            <a:avLst/>
            <a:gdLst/>
            <a:ahLst/>
            <a:cxnLst/>
            <a:rect l="l" t="t" r="r" b="b"/>
            <a:pathLst>
              <a:path w="338454" h="160655">
                <a:moveTo>
                  <a:pt x="0" y="160375"/>
                </a:moveTo>
                <a:lnTo>
                  <a:pt x="337940" y="160375"/>
                </a:lnTo>
                <a:lnTo>
                  <a:pt x="337940" y="0"/>
                </a:lnTo>
                <a:lnTo>
                  <a:pt x="0" y="0"/>
                </a:lnTo>
                <a:lnTo>
                  <a:pt x="0" y="160375"/>
                </a:lnTo>
                <a:close/>
              </a:path>
            </a:pathLst>
          </a:custGeom>
          <a:solidFill>
            <a:srgbClr val="007D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8920863" y="1143163"/>
            <a:ext cx="338455" cy="160655"/>
          </a:xfrm>
          <a:custGeom>
            <a:avLst/>
            <a:gdLst/>
            <a:ahLst/>
            <a:cxnLst/>
            <a:rect l="l" t="t" r="r" b="b"/>
            <a:pathLst>
              <a:path w="338454" h="160655">
                <a:moveTo>
                  <a:pt x="0" y="160354"/>
                </a:moveTo>
                <a:lnTo>
                  <a:pt x="337940" y="160354"/>
                </a:lnTo>
                <a:lnTo>
                  <a:pt x="337940" y="0"/>
                </a:lnTo>
                <a:lnTo>
                  <a:pt x="0" y="0"/>
                </a:lnTo>
                <a:lnTo>
                  <a:pt x="0" y="160354"/>
                </a:lnTo>
                <a:close/>
              </a:path>
            </a:pathLst>
          </a:custGeom>
          <a:solidFill>
            <a:srgbClr val="A2C6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 txBox="1"/>
          <p:nvPr/>
        </p:nvSpPr>
        <p:spPr>
          <a:xfrm rot="18900000">
            <a:off x="1855307" y="3042251"/>
            <a:ext cx="408047" cy="132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40"/>
              </a:lnSpc>
            </a:pPr>
            <a:r>
              <a:rPr sz="1000" spc="30" dirty="0">
                <a:latin typeface="Arial"/>
                <a:cs typeface="Arial"/>
              </a:rPr>
              <a:t>BCMA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1" name="object 141"/>
          <p:cNvSpPr txBox="1"/>
          <p:nvPr/>
        </p:nvSpPr>
        <p:spPr>
          <a:xfrm rot="18900000">
            <a:off x="2318303" y="3049339"/>
            <a:ext cx="429136" cy="132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40"/>
              </a:lnSpc>
            </a:pPr>
            <a:r>
              <a:rPr sz="1000" spc="10" dirty="0">
                <a:latin typeface="Arial"/>
                <a:cs typeface="Arial"/>
              </a:rPr>
              <a:t>CD123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2" name="object 142"/>
          <p:cNvSpPr txBox="1"/>
          <p:nvPr/>
        </p:nvSpPr>
        <p:spPr>
          <a:xfrm rot="18900000">
            <a:off x="2820653" y="3049339"/>
            <a:ext cx="429136" cy="132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40"/>
              </a:lnSpc>
            </a:pPr>
            <a:r>
              <a:rPr sz="1000" spc="10" dirty="0">
                <a:latin typeface="Arial"/>
                <a:cs typeface="Arial"/>
              </a:rPr>
              <a:t>CD138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3" name="object 143"/>
          <p:cNvSpPr txBox="1"/>
          <p:nvPr/>
        </p:nvSpPr>
        <p:spPr>
          <a:xfrm rot="18900000">
            <a:off x="3302225" y="3052089"/>
            <a:ext cx="435787" cy="132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40"/>
              </a:lnSpc>
            </a:pPr>
            <a:r>
              <a:rPr sz="1000" spc="0" dirty="0">
                <a:latin typeface="Arial"/>
                <a:cs typeface="Arial"/>
              </a:rPr>
              <a:t>CD16V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4" name="object 144"/>
          <p:cNvSpPr txBox="1"/>
          <p:nvPr/>
        </p:nvSpPr>
        <p:spPr>
          <a:xfrm rot="18900000">
            <a:off x="3866281" y="3023412"/>
            <a:ext cx="359767" cy="132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40"/>
              </a:lnSpc>
            </a:pPr>
            <a:r>
              <a:rPr sz="1000" spc="10" dirty="0">
                <a:latin typeface="Arial"/>
                <a:cs typeface="Arial"/>
              </a:rPr>
              <a:t>CD19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5" name="object 145"/>
          <p:cNvSpPr txBox="1"/>
          <p:nvPr/>
        </p:nvSpPr>
        <p:spPr>
          <a:xfrm rot="18900000">
            <a:off x="4029060" y="3166601"/>
            <a:ext cx="751473" cy="132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40"/>
              </a:lnSpc>
            </a:pPr>
            <a:r>
              <a:rPr sz="1000" spc="40" dirty="0">
                <a:latin typeface="Arial"/>
                <a:cs typeface="Arial"/>
              </a:rPr>
              <a:t>CD19/</a:t>
            </a:r>
            <a:r>
              <a:rPr sz="1000" spc="-240" dirty="0">
                <a:latin typeface="Arial"/>
                <a:cs typeface="Arial"/>
              </a:rPr>
              <a:t> </a:t>
            </a:r>
            <a:r>
              <a:rPr sz="1000" spc="10" dirty="0">
                <a:latin typeface="Arial"/>
                <a:cs typeface="Arial"/>
              </a:rPr>
              <a:t>CD20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6" name="object 146"/>
          <p:cNvSpPr txBox="1"/>
          <p:nvPr/>
        </p:nvSpPr>
        <p:spPr>
          <a:xfrm rot="18900000">
            <a:off x="5857674" y="3023421"/>
            <a:ext cx="359767" cy="132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40"/>
              </a:lnSpc>
            </a:pPr>
            <a:r>
              <a:rPr sz="1000" spc="10" dirty="0">
                <a:latin typeface="Arial"/>
                <a:cs typeface="Arial"/>
              </a:rPr>
              <a:t>CD22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7" name="object 147"/>
          <p:cNvSpPr txBox="1"/>
          <p:nvPr/>
        </p:nvSpPr>
        <p:spPr>
          <a:xfrm rot="18900000">
            <a:off x="5360295" y="3023422"/>
            <a:ext cx="359767" cy="132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40"/>
              </a:lnSpc>
            </a:pPr>
            <a:r>
              <a:rPr sz="1000" spc="10" dirty="0">
                <a:latin typeface="Arial"/>
                <a:cs typeface="Arial"/>
              </a:rPr>
              <a:t>CD20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8" name="object 148"/>
          <p:cNvSpPr txBox="1"/>
          <p:nvPr/>
        </p:nvSpPr>
        <p:spPr>
          <a:xfrm rot="18900000">
            <a:off x="6348390" y="3023421"/>
            <a:ext cx="359767" cy="132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40"/>
              </a:lnSpc>
            </a:pPr>
            <a:r>
              <a:rPr sz="1000" spc="10" dirty="0">
                <a:latin typeface="Arial"/>
                <a:cs typeface="Arial"/>
              </a:rPr>
              <a:t>CD30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9" name="object 149"/>
          <p:cNvSpPr txBox="1"/>
          <p:nvPr/>
        </p:nvSpPr>
        <p:spPr>
          <a:xfrm rot="18900000">
            <a:off x="6862611" y="3023412"/>
            <a:ext cx="359767" cy="132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40"/>
              </a:lnSpc>
            </a:pPr>
            <a:r>
              <a:rPr sz="1000" spc="10" dirty="0">
                <a:latin typeface="Arial"/>
                <a:cs typeface="Arial"/>
              </a:rPr>
              <a:t>CD33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0" name="object 150"/>
          <p:cNvSpPr txBox="1"/>
          <p:nvPr/>
        </p:nvSpPr>
        <p:spPr>
          <a:xfrm rot="18900000">
            <a:off x="7348895" y="3023412"/>
            <a:ext cx="359767" cy="132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40"/>
              </a:lnSpc>
            </a:pPr>
            <a:r>
              <a:rPr sz="1000" spc="10" dirty="0">
                <a:latin typeface="Arial"/>
                <a:cs typeface="Arial"/>
              </a:rPr>
              <a:t>CD70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1" name="object 151"/>
          <p:cNvSpPr txBox="1"/>
          <p:nvPr/>
        </p:nvSpPr>
        <p:spPr>
          <a:xfrm rot="18900000">
            <a:off x="7927800" y="2981088"/>
            <a:ext cx="252555" cy="132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40"/>
              </a:lnSpc>
            </a:pPr>
            <a:r>
              <a:rPr sz="1000" spc="10" dirty="0">
                <a:latin typeface="Arial"/>
                <a:cs typeface="Arial"/>
              </a:rPr>
              <a:t>Ig</a:t>
            </a:r>
            <a:r>
              <a:rPr sz="1000" spc="-90" dirty="0">
                <a:latin typeface="Arial"/>
                <a:cs typeface="Arial"/>
              </a:rPr>
              <a:t> </a:t>
            </a:r>
            <a:r>
              <a:rPr sz="1000" spc="30" dirty="0">
                <a:latin typeface="Arial"/>
                <a:cs typeface="Arial"/>
              </a:rPr>
              <a:t>k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2" name="object 152"/>
          <p:cNvSpPr txBox="1"/>
          <p:nvPr/>
        </p:nvSpPr>
        <p:spPr>
          <a:xfrm rot="18900000">
            <a:off x="8202056" y="3079498"/>
            <a:ext cx="510767" cy="132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40"/>
              </a:lnSpc>
            </a:pPr>
            <a:r>
              <a:rPr sz="1000" spc="5" dirty="0">
                <a:latin typeface="Arial"/>
                <a:cs typeface="Arial"/>
              </a:rPr>
              <a:t>IL-1RAP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3" name="object 153"/>
          <p:cNvSpPr txBox="1"/>
          <p:nvPr/>
        </p:nvSpPr>
        <p:spPr>
          <a:xfrm rot="18900000">
            <a:off x="8720908" y="3073399"/>
            <a:ext cx="494225" cy="132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40"/>
              </a:lnSpc>
            </a:pPr>
            <a:r>
              <a:rPr sz="1000" spc="25" dirty="0">
                <a:latin typeface="Arial"/>
                <a:cs typeface="Arial"/>
              </a:rPr>
              <a:t>Lewis-Y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4" name="object 154"/>
          <p:cNvSpPr txBox="1"/>
          <p:nvPr/>
        </p:nvSpPr>
        <p:spPr>
          <a:xfrm rot="18900000">
            <a:off x="9831419" y="3030323"/>
            <a:ext cx="378146" cy="132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40"/>
              </a:lnSpc>
            </a:pPr>
            <a:r>
              <a:rPr sz="1000" dirty="0">
                <a:latin typeface="Arial"/>
                <a:cs typeface="Arial"/>
              </a:rPr>
              <a:t>ROR1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5" name="object 155"/>
          <p:cNvSpPr txBox="1"/>
          <p:nvPr/>
        </p:nvSpPr>
        <p:spPr>
          <a:xfrm rot="18900000">
            <a:off x="8838782" y="3226317"/>
            <a:ext cx="917605" cy="132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40"/>
              </a:lnSpc>
            </a:pPr>
            <a:r>
              <a:rPr sz="1000" spc="10" dirty="0">
                <a:latin typeface="Arial"/>
                <a:cs typeface="Arial"/>
              </a:rPr>
              <a:t>NKG2D</a:t>
            </a:r>
            <a:r>
              <a:rPr sz="1000" spc="-65" dirty="0">
                <a:latin typeface="Arial"/>
                <a:cs typeface="Arial"/>
              </a:rPr>
              <a:t> </a:t>
            </a:r>
            <a:r>
              <a:rPr sz="1000" spc="15" dirty="0">
                <a:latin typeface="Arial"/>
                <a:cs typeface="Arial"/>
              </a:rPr>
              <a:t>ligands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6" name="object 156"/>
          <p:cNvSpPr txBox="1"/>
          <p:nvPr/>
        </p:nvSpPr>
        <p:spPr>
          <a:xfrm rot="18900000">
            <a:off x="4529672" y="3166609"/>
            <a:ext cx="751473" cy="132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40"/>
              </a:lnSpc>
            </a:pPr>
            <a:r>
              <a:rPr sz="1000" spc="40" dirty="0">
                <a:latin typeface="Arial"/>
                <a:cs typeface="Arial"/>
              </a:rPr>
              <a:t>CD19/</a:t>
            </a:r>
            <a:r>
              <a:rPr sz="1000" spc="-245" dirty="0">
                <a:latin typeface="Arial"/>
                <a:cs typeface="Arial"/>
              </a:rPr>
              <a:t> </a:t>
            </a:r>
            <a:r>
              <a:rPr sz="1000" spc="10" dirty="0">
                <a:latin typeface="Arial"/>
                <a:cs typeface="Arial"/>
              </a:rPr>
              <a:t>CD22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7" name="object 157"/>
          <p:cNvSpPr/>
          <p:nvPr/>
        </p:nvSpPr>
        <p:spPr>
          <a:xfrm>
            <a:off x="1863738" y="1459504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89" h="46990">
                <a:moveTo>
                  <a:pt x="0" y="46594"/>
                </a:moveTo>
                <a:lnTo>
                  <a:pt x="46525" y="0"/>
                </a:lnTo>
              </a:path>
            </a:pathLst>
          </a:custGeom>
          <a:ln w="112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1859676" y="1505023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89" h="46990">
                <a:moveTo>
                  <a:pt x="0" y="46594"/>
                </a:moveTo>
                <a:lnTo>
                  <a:pt x="46525" y="0"/>
                </a:lnTo>
              </a:path>
            </a:pathLst>
          </a:custGeom>
          <a:ln w="112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1380591" y="3643705"/>
            <a:ext cx="9086850" cy="2878455"/>
          </a:xfrm>
          <a:custGeom>
            <a:avLst/>
            <a:gdLst/>
            <a:ahLst/>
            <a:cxnLst/>
            <a:rect l="l" t="t" r="r" b="b"/>
            <a:pathLst>
              <a:path w="9086850" h="2878454">
                <a:moveTo>
                  <a:pt x="0" y="2878433"/>
                </a:moveTo>
                <a:lnTo>
                  <a:pt x="9086822" y="2878433"/>
                </a:lnTo>
                <a:lnTo>
                  <a:pt x="9086822" y="0"/>
                </a:lnTo>
                <a:lnTo>
                  <a:pt x="0" y="0"/>
                </a:lnTo>
                <a:lnTo>
                  <a:pt x="0" y="287843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9493364" y="5441102"/>
            <a:ext cx="833755" cy="0"/>
          </a:xfrm>
          <a:custGeom>
            <a:avLst/>
            <a:gdLst/>
            <a:ahLst/>
            <a:cxnLst/>
            <a:rect l="l" t="t" r="r" b="b"/>
            <a:pathLst>
              <a:path w="833754">
                <a:moveTo>
                  <a:pt x="0" y="0"/>
                </a:moveTo>
                <a:lnTo>
                  <a:pt x="833495" y="0"/>
                </a:lnTo>
              </a:path>
            </a:pathLst>
          </a:custGeom>
          <a:ln w="7529">
            <a:solidFill>
              <a:srgbClr val="9B9B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8341457" y="5441102"/>
            <a:ext cx="897255" cy="0"/>
          </a:xfrm>
          <a:custGeom>
            <a:avLst/>
            <a:gdLst/>
            <a:ahLst/>
            <a:cxnLst/>
            <a:rect l="l" t="t" r="r" b="b"/>
            <a:pathLst>
              <a:path w="897254">
                <a:moveTo>
                  <a:pt x="0" y="0"/>
                </a:moveTo>
                <a:lnTo>
                  <a:pt x="896809" y="0"/>
                </a:lnTo>
              </a:path>
            </a:pathLst>
          </a:custGeom>
          <a:ln w="7529">
            <a:solidFill>
              <a:srgbClr val="9B9B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7957211" y="5441102"/>
            <a:ext cx="129539" cy="0"/>
          </a:xfrm>
          <a:custGeom>
            <a:avLst/>
            <a:gdLst/>
            <a:ahLst/>
            <a:cxnLst/>
            <a:rect l="l" t="t" r="r" b="b"/>
            <a:pathLst>
              <a:path w="129540">
                <a:moveTo>
                  <a:pt x="0" y="0"/>
                </a:moveTo>
                <a:lnTo>
                  <a:pt x="129185" y="0"/>
                </a:lnTo>
              </a:path>
            </a:pathLst>
          </a:custGeom>
          <a:ln w="7529">
            <a:solidFill>
              <a:srgbClr val="9B9B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6805285" y="5441102"/>
            <a:ext cx="897255" cy="0"/>
          </a:xfrm>
          <a:custGeom>
            <a:avLst/>
            <a:gdLst/>
            <a:ahLst/>
            <a:cxnLst/>
            <a:rect l="l" t="t" r="r" b="b"/>
            <a:pathLst>
              <a:path w="897254">
                <a:moveTo>
                  <a:pt x="0" y="0"/>
                </a:moveTo>
                <a:lnTo>
                  <a:pt x="896848" y="0"/>
                </a:lnTo>
              </a:path>
            </a:pathLst>
          </a:custGeom>
          <a:ln w="7529">
            <a:solidFill>
              <a:srgbClr val="9B9B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6421867" y="5441102"/>
            <a:ext cx="128905" cy="0"/>
          </a:xfrm>
          <a:custGeom>
            <a:avLst/>
            <a:gdLst/>
            <a:ahLst/>
            <a:cxnLst/>
            <a:rect l="l" t="t" r="r" b="b"/>
            <a:pathLst>
              <a:path w="128904">
                <a:moveTo>
                  <a:pt x="0" y="0"/>
                </a:moveTo>
                <a:lnTo>
                  <a:pt x="128339" y="0"/>
                </a:lnTo>
              </a:path>
            </a:pathLst>
          </a:custGeom>
          <a:ln w="7529">
            <a:solidFill>
              <a:srgbClr val="9B9B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6037603" y="5441102"/>
            <a:ext cx="129539" cy="0"/>
          </a:xfrm>
          <a:custGeom>
            <a:avLst/>
            <a:gdLst/>
            <a:ahLst/>
            <a:cxnLst/>
            <a:rect l="l" t="t" r="r" b="b"/>
            <a:pathLst>
              <a:path w="129539">
                <a:moveTo>
                  <a:pt x="0" y="0"/>
                </a:moveTo>
                <a:lnTo>
                  <a:pt x="129165" y="0"/>
                </a:lnTo>
              </a:path>
            </a:pathLst>
          </a:custGeom>
          <a:ln w="7529">
            <a:solidFill>
              <a:srgbClr val="9B9B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5269959" y="5441102"/>
            <a:ext cx="513080" cy="0"/>
          </a:xfrm>
          <a:custGeom>
            <a:avLst/>
            <a:gdLst/>
            <a:ahLst/>
            <a:cxnLst/>
            <a:rect l="l" t="t" r="r" b="b"/>
            <a:pathLst>
              <a:path w="513079">
                <a:moveTo>
                  <a:pt x="0" y="0"/>
                </a:moveTo>
                <a:lnTo>
                  <a:pt x="512584" y="0"/>
                </a:lnTo>
              </a:path>
            </a:pathLst>
          </a:custGeom>
          <a:ln w="7529">
            <a:solidFill>
              <a:srgbClr val="9B9B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4501449" y="5441102"/>
            <a:ext cx="513715" cy="0"/>
          </a:xfrm>
          <a:custGeom>
            <a:avLst/>
            <a:gdLst/>
            <a:ahLst/>
            <a:cxnLst/>
            <a:rect l="l" t="t" r="r" b="b"/>
            <a:pathLst>
              <a:path w="513714">
                <a:moveTo>
                  <a:pt x="0" y="0"/>
                </a:moveTo>
                <a:lnTo>
                  <a:pt x="513431" y="0"/>
                </a:lnTo>
              </a:path>
            </a:pathLst>
          </a:custGeom>
          <a:ln w="7529">
            <a:solidFill>
              <a:srgbClr val="9B9B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4118012" y="5441102"/>
            <a:ext cx="128905" cy="0"/>
          </a:xfrm>
          <a:custGeom>
            <a:avLst/>
            <a:gdLst/>
            <a:ahLst/>
            <a:cxnLst/>
            <a:rect l="l" t="t" r="r" b="b"/>
            <a:pathLst>
              <a:path w="128904">
                <a:moveTo>
                  <a:pt x="0" y="0"/>
                </a:moveTo>
                <a:lnTo>
                  <a:pt x="128376" y="0"/>
                </a:lnTo>
              </a:path>
            </a:pathLst>
          </a:custGeom>
          <a:ln w="7529">
            <a:solidFill>
              <a:srgbClr val="9B9B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3732958" y="5441102"/>
            <a:ext cx="130175" cy="0"/>
          </a:xfrm>
          <a:custGeom>
            <a:avLst/>
            <a:gdLst/>
            <a:ahLst/>
            <a:cxnLst/>
            <a:rect l="l" t="t" r="r" b="b"/>
            <a:pathLst>
              <a:path w="130175">
                <a:moveTo>
                  <a:pt x="0" y="0"/>
                </a:moveTo>
                <a:lnTo>
                  <a:pt x="130012" y="0"/>
                </a:lnTo>
              </a:path>
            </a:pathLst>
          </a:custGeom>
          <a:ln w="7529">
            <a:solidFill>
              <a:srgbClr val="9B9B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2966932" y="5441102"/>
            <a:ext cx="511175" cy="0"/>
          </a:xfrm>
          <a:custGeom>
            <a:avLst/>
            <a:gdLst/>
            <a:ahLst/>
            <a:cxnLst/>
            <a:rect l="l" t="t" r="r" b="b"/>
            <a:pathLst>
              <a:path w="511175">
                <a:moveTo>
                  <a:pt x="0" y="0"/>
                </a:moveTo>
                <a:lnTo>
                  <a:pt x="510965" y="0"/>
                </a:lnTo>
              </a:path>
            </a:pathLst>
          </a:custGeom>
          <a:ln w="7529">
            <a:solidFill>
              <a:srgbClr val="9B9B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1897185" y="5441102"/>
            <a:ext cx="814705" cy="0"/>
          </a:xfrm>
          <a:custGeom>
            <a:avLst/>
            <a:gdLst/>
            <a:ahLst/>
            <a:cxnLst/>
            <a:rect l="l" t="t" r="r" b="b"/>
            <a:pathLst>
              <a:path w="814705">
                <a:moveTo>
                  <a:pt x="0" y="0"/>
                </a:moveTo>
                <a:lnTo>
                  <a:pt x="814687" y="0"/>
                </a:lnTo>
              </a:path>
            </a:pathLst>
          </a:custGeom>
          <a:ln w="7529">
            <a:solidFill>
              <a:srgbClr val="9B9B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7957211" y="5111936"/>
            <a:ext cx="2369820" cy="0"/>
          </a:xfrm>
          <a:custGeom>
            <a:avLst/>
            <a:gdLst/>
            <a:ahLst/>
            <a:cxnLst/>
            <a:rect l="l" t="t" r="r" b="b"/>
            <a:pathLst>
              <a:path w="2369820">
                <a:moveTo>
                  <a:pt x="0" y="0"/>
                </a:moveTo>
                <a:lnTo>
                  <a:pt x="2369647" y="0"/>
                </a:lnTo>
              </a:path>
            </a:pathLst>
          </a:custGeom>
          <a:ln w="7529">
            <a:solidFill>
              <a:srgbClr val="9B9B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6805285" y="5111936"/>
            <a:ext cx="897255" cy="0"/>
          </a:xfrm>
          <a:custGeom>
            <a:avLst/>
            <a:gdLst/>
            <a:ahLst/>
            <a:cxnLst/>
            <a:rect l="l" t="t" r="r" b="b"/>
            <a:pathLst>
              <a:path w="897254">
                <a:moveTo>
                  <a:pt x="0" y="0"/>
                </a:moveTo>
                <a:lnTo>
                  <a:pt x="896848" y="0"/>
                </a:lnTo>
              </a:path>
            </a:pathLst>
          </a:custGeom>
          <a:ln w="7529">
            <a:solidFill>
              <a:srgbClr val="9B9B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6421867" y="5111936"/>
            <a:ext cx="128905" cy="0"/>
          </a:xfrm>
          <a:custGeom>
            <a:avLst/>
            <a:gdLst/>
            <a:ahLst/>
            <a:cxnLst/>
            <a:rect l="l" t="t" r="r" b="b"/>
            <a:pathLst>
              <a:path w="128904">
                <a:moveTo>
                  <a:pt x="0" y="0"/>
                </a:moveTo>
                <a:lnTo>
                  <a:pt x="128339" y="0"/>
                </a:lnTo>
              </a:path>
            </a:pathLst>
          </a:custGeom>
          <a:ln w="7529">
            <a:solidFill>
              <a:srgbClr val="9B9B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5269959" y="5111936"/>
            <a:ext cx="897255" cy="0"/>
          </a:xfrm>
          <a:custGeom>
            <a:avLst/>
            <a:gdLst/>
            <a:ahLst/>
            <a:cxnLst/>
            <a:rect l="l" t="t" r="r" b="b"/>
            <a:pathLst>
              <a:path w="897254">
                <a:moveTo>
                  <a:pt x="0" y="0"/>
                </a:moveTo>
                <a:lnTo>
                  <a:pt x="896809" y="0"/>
                </a:lnTo>
              </a:path>
            </a:pathLst>
          </a:custGeom>
          <a:ln w="7529">
            <a:solidFill>
              <a:srgbClr val="9B9B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2966932" y="5111936"/>
            <a:ext cx="2048510" cy="0"/>
          </a:xfrm>
          <a:custGeom>
            <a:avLst/>
            <a:gdLst/>
            <a:ahLst/>
            <a:cxnLst/>
            <a:rect l="l" t="t" r="r" b="b"/>
            <a:pathLst>
              <a:path w="2048510">
                <a:moveTo>
                  <a:pt x="0" y="0"/>
                </a:moveTo>
                <a:lnTo>
                  <a:pt x="2047947" y="0"/>
                </a:lnTo>
              </a:path>
            </a:pathLst>
          </a:custGeom>
          <a:ln w="7529">
            <a:solidFill>
              <a:srgbClr val="9B9B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1897185" y="5111936"/>
            <a:ext cx="814705" cy="0"/>
          </a:xfrm>
          <a:custGeom>
            <a:avLst/>
            <a:gdLst/>
            <a:ahLst/>
            <a:cxnLst/>
            <a:rect l="l" t="t" r="r" b="b"/>
            <a:pathLst>
              <a:path w="814705">
                <a:moveTo>
                  <a:pt x="0" y="0"/>
                </a:moveTo>
                <a:lnTo>
                  <a:pt x="814687" y="0"/>
                </a:lnTo>
              </a:path>
            </a:pathLst>
          </a:custGeom>
          <a:ln w="7529">
            <a:solidFill>
              <a:srgbClr val="9B9B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7957211" y="4782789"/>
            <a:ext cx="2369820" cy="0"/>
          </a:xfrm>
          <a:custGeom>
            <a:avLst/>
            <a:gdLst/>
            <a:ahLst/>
            <a:cxnLst/>
            <a:rect l="l" t="t" r="r" b="b"/>
            <a:pathLst>
              <a:path w="2369820">
                <a:moveTo>
                  <a:pt x="0" y="0"/>
                </a:moveTo>
                <a:lnTo>
                  <a:pt x="2369647" y="0"/>
                </a:lnTo>
              </a:path>
            </a:pathLst>
          </a:custGeom>
          <a:ln w="7529">
            <a:solidFill>
              <a:srgbClr val="9B9B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6421867" y="4782789"/>
            <a:ext cx="1280795" cy="0"/>
          </a:xfrm>
          <a:custGeom>
            <a:avLst/>
            <a:gdLst/>
            <a:ahLst/>
            <a:cxnLst/>
            <a:rect l="l" t="t" r="r" b="b"/>
            <a:pathLst>
              <a:path w="1280795">
                <a:moveTo>
                  <a:pt x="0" y="0"/>
                </a:moveTo>
                <a:lnTo>
                  <a:pt x="1280266" y="0"/>
                </a:lnTo>
              </a:path>
            </a:pathLst>
          </a:custGeom>
          <a:ln w="7529">
            <a:solidFill>
              <a:srgbClr val="9B9B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5269959" y="4782789"/>
            <a:ext cx="897255" cy="0"/>
          </a:xfrm>
          <a:custGeom>
            <a:avLst/>
            <a:gdLst/>
            <a:ahLst/>
            <a:cxnLst/>
            <a:rect l="l" t="t" r="r" b="b"/>
            <a:pathLst>
              <a:path w="897254">
                <a:moveTo>
                  <a:pt x="0" y="0"/>
                </a:moveTo>
                <a:lnTo>
                  <a:pt x="896809" y="0"/>
                </a:lnTo>
              </a:path>
            </a:pathLst>
          </a:custGeom>
          <a:ln w="7529">
            <a:solidFill>
              <a:srgbClr val="9B9B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2966932" y="4782789"/>
            <a:ext cx="2048510" cy="0"/>
          </a:xfrm>
          <a:custGeom>
            <a:avLst/>
            <a:gdLst/>
            <a:ahLst/>
            <a:cxnLst/>
            <a:rect l="l" t="t" r="r" b="b"/>
            <a:pathLst>
              <a:path w="2048510">
                <a:moveTo>
                  <a:pt x="0" y="0"/>
                </a:moveTo>
                <a:lnTo>
                  <a:pt x="2047947" y="0"/>
                </a:lnTo>
              </a:path>
            </a:pathLst>
          </a:custGeom>
          <a:ln w="7529">
            <a:solidFill>
              <a:srgbClr val="9B9B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1897185" y="4782789"/>
            <a:ext cx="814705" cy="0"/>
          </a:xfrm>
          <a:custGeom>
            <a:avLst/>
            <a:gdLst/>
            <a:ahLst/>
            <a:cxnLst/>
            <a:rect l="l" t="t" r="r" b="b"/>
            <a:pathLst>
              <a:path w="814705">
                <a:moveTo>
                  <a:pt x="0" y="0"/>
                </a:moveTo>
                <a:lnTo>
                  <a:pt x="814687" y="0"/>
                </a:lnTo>
              </a:path>
            </a:pathLst>
          </a:custGeom>
          <a:ln w="7529">
            <a:solidFill>
              <a:srgbClr val="9B9B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7957211" y="4453642"/>
            <a:ext cx="2369820" cy="0"/>
          </a:xfrm>
          <a:custGeom>
            <a:avLst/>
            <a:gdLst/>
            <a:ahLst/>
            <a:cxnLst/>
            <a:rect l="l" t="t" r="r" b="b"/>
            <a:pathLst>
              <a:path w="2369820">
                <a:moveTo>
                  <a:pt x="0" y="0"/>
                </a:moveTo>
                <a:lnTo>
                  <a:pt x="2369647" y="0"/>
                </a:lnTo>
              </a:path>
            </a:pathLst>
          </a:custGeom>
          <a:ln w="7529">
            <a:solidFill>
              <a:srgbClr val="9B9B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5269959" y="4453642"/>
            <a:ext cx="2432685" cy="0"/>
          </a:xfrm>
          <a:custGeom>
            <a:avLst/>
            <a:gdLst/>
            <a:ahLst/>
            <a:cxnLst/>
            <a:rect l="l" t="t" r="r" b="b"/>
            <a:pathLst>
              <a:path w="2432684">
                <a:moveTo>
                  <a:pt x="0" y="0"/>
                </a:moveTo>
                <a:lnTo>
                  <a:pt x="2432173" y="0"/>
                </a:lnTo>
              </a:path>
            </a:pathLst>
          </a:custGeom>
          <a:ln w="7529">
            <a:solidFill>
              <a:srgbClr val="9B9B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2966123" y="4453642"/>
            <a:ext cx="2049145" cy="0"/>
          </a:xfrm>
          <a:custGeom>
            <a:avLst/>
            <a:gdLst/>
            <a:ahLst/>
            <a:cxnLst/>
            <a:rect l="l" t="t" r="r" b="b"/>
            <a:pathLst>
              <a:path w="2049145">
                <a:moveTo>
                  <a:pt x="0" y="0"/>
                </a:moveTo>
                <a:lnTo>
                  <a:pt x="2048757" y="0"/>
                </a:lnTo>
              </a:path>
            </a:pathLst>
          </a:custGeom>
          <a:ln w="7529">
            <a:solidFill>
              <a:srgbClr val="9B9B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1897185" y="4453642"/>
            <a:ext cx="814069" cy="0"/>
          </a:xfrm>
          <a:custGeom>
            <a:avLst/>
            <a:gdLst/>
            <a:ahLst/>
            <a:cxnLst/>
            <a:rect l="l" t="t" r="r" b="b"/>
            <a:pathLst>
              <a:path w="814069">
                <a:moveTo>
                  <a:pt x="0" y="0"/>
                </a:moveTo>
                <a:lnTo>
                  <a:pt x="813859" y="0"/>
                </a:lnTo>
              </a:path>
            </a:pathLst>
          </a:custGeom>
          <a:ln w="7529">
            <a:solidFill>
              <a:srgbClr val="9B9B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2966123" y="4124457"/>
            <a:ext cx="5723255" cy="0"/>
          </a:xfrm>
          <a:custGeom>
            <a:avLst/>
            <a:gdLst/>
            <a:ahLst/>
            <a:cxnLst/>
            <a:rect l="l" t="t" r="r" b="b"/>
            <a:pathLst>
              <a:path w="5723255">
                <a:moveTo>
                  <a:pt x="0" y="0"/>
                </a:moveTo>
                <a:lnTo>
                  <a:pt x="5722881" y="0"/>
                </a:lnTo>
              </a:path>
            </a:pathLst>
          </a:custGeom>
          <a:ln w="7529">
            <a:solidFill>
              <a:srgbClr val="9B9B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1897185" y="4124457"/>
            <a:ext cx="814069" cy="0"/>
          </a:xfrm>
          <a:custGeom>
            <a:avLst/>
            <a:gdLst/>
            <a:ahLst/>
            <a:cxnLst/>
            <a:rect l="l" t="t" r="r" b="b"/>
            <a:pathLst>
              <a:path w="814069">
                <a:moveTo>
                  <a:pt x="0" y="0"/>
                </a:moveTo>
                <a:lnTo>
                  <a:pt x="813859" y="0"/>
                </a:lnTo>
              </a:path>
            </a:pathLst>
          </a:custGeom>
          <a:ln w="7529">
            <a:solidFill>
              <a:srgbClr val="9B9B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1897185" y="3795309"/>
            <a:ext cx="6791959" cy="0"/>
          </a:xfrm>
          <a:custGeom>
            <a:avLst/>
            <a:gdLst/>
            <a:ahLst/>
            <a:cxnLst/>
            <a:rect l="l" t="t" r="r" b="b"/>
            <a:pathLst>
              <a:path w="6791959">
                <a:moveTo>
                  <a:pt x="0" y="0"/>
                </a:moveTo>
                <a:lnTo>
                  <a:pt x="6791819" y="0"/>
                </a:lnTo>
              </a:path>
            </a:pathLst>
          </a:custGeom>
          <a:ln w="7529">
            <a:solidFill>
              <a:srgbClr val="9B9B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9493364" y="5605687"/>
            <a:ext cx="833755" cy="0"/>
          </a:xfrm>
          <a:custGeom>
            <a:avLst/>
            <a:gdLst/>
            <a:ahLst/>
            <a:cxnLst/>
            <a:rect l="l" t="t" r="r" b="b"/>
            <a:pathLst>
              <a:path w="833754">
                <a:moveTo>
                  <a:pt x="0" y="0"/>
                </a:moveTo>
                <a:lnTo>
                  <a:pt x="833457" y="0"/>
                </a:lnTo>
              </a:path>
            </a:pathLst>
          </a:custGeom>
          <a:ln w="11294">
            <a:solidFill>
              <a:srgbClr val="858685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7189530" y="5605687"/>
            <a:ext cx="2049145" cy="0"/>
          </a:xfrm>
          <a:custGeom>
            <a:avLst/>
            <a:gdLst/>
            <a:ahLst/>
            <a:cxnLst/>
            <a:rect l="l" t="t" r="r" b="b"/>
            <a:pathLst>
              <a:path w="2049145">
                <a:moveTo>
                  <a:pt x="0" y="0"/>
                </a:moveTo>
                <a:lnTo>
                  <a:pt x="2048736" y="0"/>
                </a:lnTo>
              </a:path>
            </a:pathLst>
          </a:custGeom>
          <a:ln w="11294">
            <a:solidFill>
              <a:srgbClr val="858685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6805285" y="5605687"/>
            <a:ext cx="129539" cy="0"/>
          </a:xfrm>
          <a:custGeom>
            <a:avLst/>
            <a:gdLst/>
            <a:ahLst/>
            <a:cxnLst/>
            <a:rect l="l" t="t" r="r" b="b"/>
            <a:pathLst>
              <a:path w="129540">
                <a:moveTo>
                  <a:pt x="0" y="0"/>
                </a:moveTo>
                <a:lnTo>
                  <a:pt x="129166" y="0"/>
                </a:lnTo>
              </a:path>
            </a:pathLst>
          </a:custGeom>
          <a:ln w="11294">
            <a:solidFill>
              <a:srgbClr val="858685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6037603" y="5605687"/>
            <a:ext cx="513080" cy="0"/>
          </a:xfrm>
          <a:custGeom>
            <a:avLst/>
            <a:gdLst/>
            <a:ahLst/>
            <a:cxnLst/>
            <a:rect l="l" t="t" r="r" b="b"/>
            <a:pathLst>
              <a:path w="513079">
                <a:moveTo>
                  <a:pt x="0" y="0"/>
                </a:moveTo>
                <a:lnTo>
                  <a:pt x="512602" y="0"/>
                </a:lnTo>
              </a:path>
            </a:pathLst>
          </a:custGeom>
          <a:ln w="11294">
            <a:solidFill>
              <a:srgbClr val="858685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4501449" y="5605687"/>
            <a:ext cx="1281430" cy="0"/>
          </a:xfrm>
          <a:custGeom>
            <a:avLst/>
            <a:gdLst/>
            <a:ahLst/>
            <a:cxnLst/>
            <a:rect l="l" t="t" r="r" b="b"/>
            <a:pathLst>
              <a:path w="1281429">
                <a:moveTo>
                  <a:pt x="0" y="0"/>
                </a:moveTo>
                <a:lnTo>
                  <a:pt x="1281093" y="0"/>
                </a:lnTo>
              </a:path>
            </a:pathLst>
          </a:custGeom>
          <a:ln w="11294">
            <a:solidFill>
              <a:srgbClr val="858685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3732958" y="5605687"/>
            <a:ext cx="513715" cy="0"/>
          </a:xfrm>
          <a:custGeom>
            <a:avLst/>
            <a:gdLst/>
            <a:ahLst/>
            <a:cxnLst/>
            <a:rect l="l" t="t" r="r" b="b"/>
            <a:pathLst>
              <a:path w="513714">
                <a:moveTo>
                  <a:pt x="0" y="0"/>
                </a:moveTo>
                <a:lnTo>
                  <a:pt x="513431" y="0"/>
                </a:lnTo>
              </a:path>
            </a:pathLst>
          </a:custGeom>
          <a:ln w="11294">
            <a:solidFill>
              <a:srgbClr val="858685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2966932" y="5605687"/>
            <a:ext cx="511175" cy="0"/>
          </a:xfrm>
          <a:custGeom>
            <a:avLst/>
            <a:gdLst/>
            <a:ahLst/>
            <a:cxnLst/>
            <a:rect l="l" t="t" r="r" b="b"/>
            <a:pathLst>
              <a:path w="511175">
                <a:moveTo>
                  <a:pt x="0" y="0"/>
                </a:moveTo>
                <a:lnTo>
                  <a:pt x="510965" y="0"/>
                </a:lnTo>
              </a:path>
            </a:pathLst>
          </a:custGeom>
          <a:ln w="11294">
            <a:solidFill>
              <a:srgbClr val="858685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1898407" y="5605687"/>
            <a:ext cx="814069" cy="0"/>
          </a:xfrm>
          <a:custGeom>
            <a:avLst/>
            <a:gdLst/>
            <a:ahLst/>
            <a:cxnLst/>
            <a:rect l="l" t="t" r="r" b="b"/>
            <a:pathLst>
              <a:path w="814069">
                <a:moveTo>
                  <a:pt x="0" y="0"/>
                </a:moveTo>
                <a:lnTo>
                  <a:pt x="813464" y="0"/>
                </a:lnTo>
              </a:path>
            </a:pathLst>
          </a:custGeom>
          <a:ln w="11294">
            <a:solidFill>
              <a:srgbClr val="858685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8341457" y="5276520"/>
            <a:ext cx="1985645" cy="0"/>
          </a:xfrm>
          <a:custGeom>
            <a:avLst/>
            <a:gdLst/>
            <a:ahLst/>
            <a:cxnLst/>
            <a:rect l="l" t="t" r="r" b="b"/>
            <a:pathLst>
              <a:path w="1985645">
                <a:moveTo>
                  <a:pt x="0" y="0"/>
                </a:moveTo>
                <a:lnTo>
                  <a:pt x="1985364" y="0"/>
                </a:lnTo>
              </a:path>
            </a:pathLst>
          </a:custGeom>
          <a:ln w="11294">
            <a:solidFill>
              <a:srgbClr val="858685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7957211" y="5276520"/>
            <a:ext cx="129539" cy="0"/>
          </a:xfrm>
          <a:custGeom>
            <a:avLst/>
            <a:gdLst/>
            <a:ahLst/>
            <a:cxnLst/>
            <a:rect l="l" t="t" r="r" b="b"/>
            <a:pathLst>
              <a:path w="129540">
                <a:moveTo>
                  <a:pt x="0" y="0"/>
                </a:moveTo>
                <a:lnTo>
                  <a:pt x="129185" y="0"/>
                </a:lnTo>
              </a:path>
            </a:pathLst>
          </a:custGeom>
          <a:ln w="11294">
            <a:solidFill>
              <a:srgbClr val="858685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6805285" y="5276520"/>
            <a:ext cx="897255" cy="0"/>
          </a:xfrm>
          <a:custGeom>
            <a:avLst/>
            <a:gdLst/>
            <a:ahLst/>
            <a:cxnLst/>
            <a:rect l="l" t="t" r="r" b="b"/>
            <a:pathLst>
              <a:path w="897254">
                <a:moveTo>
                  <a:pt x="0" y="0"/>
                </a:moveTo>
                <a:lnTo>
                  <a:pt x="896848" y="0"/>
                </a:lnTo>
              </a:path>
            </a:pathLst>
          </a:custGeom>
          <a:ln w="11294">
            <a:solidFill>
              <a:srgbClr val="858685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6421867" y="5276520"/>
            <a:ext cx="128905" cy="0"/>
          </a:xfrm>
          <a:custGeom>
            <a:avLst/>
            <a:gdLst/>
            <a:ahLst/>
            <a:cxnLst/>
            <a:rect l="l" t="t" r="r" b="b"/>
            <a:pathLst>
              <a:path w="128904">
                <a:moveTo>
                  <a:pt x="0" y="0"/>
                </a:moveTo>
                <a:lnTo>
                  <a:pt x="128339" y="0"/>
                </a:lnTo>
              </a:path>
            </a:pathLst>
          </a:custGeom>
          <a:ln w="11294">
            <a:solidFill>
              <a:srgbClr val="858685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5269959" y="5276520"/>
            <a:ext cx="897255" cy="0"/>
          </a:xfrm>
          <a:custGeom>
            <a:avLst/>
            <a:gdLst/>
            <a:ahLst/>
            <a:cxnLst/>
            <a:rect l="l" t="t" r="r" b="b"/>
            <a:pathLst>
              <a:path w="897254">
                <a:moveTo>
                  <a:pt x="0" y="0"/>
                </a:moveTo>
                <a:lnTo>
                  <a:pt x="896809" y="0"/>
                </a:lnTo>
              </a:path>
            </a:pathLst>
          </a:custGeom>
          <a:ln w="11294">
            <a:solidFill>
              <a:srgbClr val="858685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4118012" y="5276520"/>
            <a:ext cx="897255" cy="0"/>
          </a:xfrm>
          <a:custGeom>
            <a:avLst/>
            <a:gdLst/>
            <a:ahLst/>
            <a:cxnLst/>
            <a:rect l="l" t="t" r="r" b="b"/>
            <a:pathLst>
              <a:path w="897254">
                <a:moveTo>
                  <a:pt x="0" y="0"/>
                </a:moveTo>
                <a:lnTo>
                  <a:pt x="896867" y="0"/>
                </a:lnTo>
              </a:path>
            </a:pathLst>
          </a:custGeom>
          <a:ln w="11294">
            <a:solidFill>
              <a:srgbClr val="858685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3732958" y="5276520"/>
            <a:ext cx="130175" cy="0"/>
          </a:xfrm>
          <a:custGeom>
            <a:avLst/>
            <a:gdLst/>
            <a:ahLst/>
            <a:cxnLst/>
            <a:rect l="l" t="t" r="r" b="b"/>
            <a:pathLst>
              <a:path w="130175">
                <a:moveTo>
                  <a:pt x="0" y="0"/>
                </a:moveTo>
                <a:lnTo>
                  <a:pt x="130012" y="0"/>
                </a:lnTo>
              </a:path>
            </a:pathLst>
          </a:custGeom>
          <a:ln w="11294">
            <a:solidFill>
              <a:srgbClr val="858685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2966932" y="5276520"/>
            <a:ext cx="511175" cy="0"/>
          </a:xfrm>
          <a:custGeom>
            <a:avLst/>
            <a:gdLst/>
            <a:ahLst/>
            <a:cxnLst/>
            <a:rect l="l" t="t" r="r" b="b"/>
            <a:pathLst>
              <a:path w="511175">
                <a:moveTo>
                  <a:pt x="0" y="0"/>
                </a:moveTo>
                <a:lnTo>
                  <a:pt x="510965" y="0"/>
                </a:lnTo>
              </a:path>
            </a:pathLst>
          </a:custGeom>
          <a:ln w="11294">
            <a:solidFill>
              <a:srgbClr val="858685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1898407" y="5276520"/>
            <a:ext cx="814069" cy="0"/>
          </a:xfrm>
          <a:custGeom>
            <a:avLst/>
            <a:gdLst/>
            <a:ahLst/>
            <a:cxnLst/>
            <a:rect l="l" t="t" r="r" b="b"/>
            <a:pathLst>
              <a:path w="814069">
                <a:moveTo>
                  <a:pt x="0" y="0"/>
                </a:moveTo>
                <a:lnTo>
                  <a:pt x="813464" y="0"/>
                </a:lnTo>
              </a:path>
            </a:pathLst>
          </a:custGeom>
          <a:ln w="11294">
            <a:solidFill>
              <a:srgbClr val="858685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7957211" y="4947373"/>
            <a:ext cx="2369820" cy="0"/>
          </a:xfrm>
          <a:custGeom>
            <a:avLst/>
            <a:gdLst/>
            <a:ahLst/>
            <a:cxnLst/>
            <a:rect l="l" t="t" r="r" b="b"/>
            <a:pathLst>
              <a:path w="2369820">
                <a:moveTo>
                  <a:pt x="0" y="0"/>
                </a:moveTo>
                <a:lnTo>
                  <a:pt x="2369609" y="0"/>
                </a:lnTo>
              </a:path>
            </a:pathLst>
          </a:custGeom>
          <a:ln w="11294">
            <a:solidFill>
              <a:srgbClr val="858685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6805285" y="4947373"/>
            <a:ext cx="897255" cy="0"/>
          </a:xfrm>
          <a:custGeom>
            <a:avLst/>
            <a:gdLst/>
            <a:ahLst/>
            <a:cxnLst/>
            <a:rect l="l" t="t" r="r" b="b"/>
            <a:pathLst>
              <a:path w="897254">
                <a:moveTo>
                  <a:pt x="0" y="0"/>
                </a:moveTo>
                <a:lnTo>
                  <a:pt x="896848" y="0"/>
                </a:lnTo>
              </a:path>
            </a:pathLst>
          </a:custGeom>
          <a:ln w="11294">
            <a:solidFill>
              <a:srgbClr val="858685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6421867" y="4947373"/>
            <a:ext cx="128905" cy="0"/>
          </a:xfrm>
          <a:custGeom>
            <a:avLst/>
            <a:gdLst/>
            <a:ahLst/>
            <a:cxnLst/>
            <a:rect l="l" t="t" r="r" b="b"/>
            <a:pathLst>
              <a:path w="128904">
                <a:moveTo>
                  <a:pt x="0" y="0"/>
                </a:moveTo>
                <a:lnTo>
                  <a:pt x="128339" y="0"/>
                </a:lnTo>
              </a:path>
            </a:pathLst>
          </a:custGeom>
          <a:ln w="11294">
            <a:solidFill>
              <a:srgbClr val="858685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5269959" y="4947373"/>
            <a:ext cx="897255" cy="0"/>
          </a:xfrm>
          <a:custGeom>
            <a:avLst/>
            <a:gdLst/>
            <a:ahLst/>
            <a:cxnLst/>
            <a:rect l="l" t="t" r="r" b="b"/>
            <a:pathLst>
              <a:path w="897254">
                <a:moveTo>
                  <a:pt x="0" y="0"/>
                </a:moveTo>
                <a:lnTo>
                  <a:pt x="896809" y="0"/>
                </a:lnTo>
              </a:path>
            </a:pathLst>
          </a:custGeom>
          <a:ln w="11294">
            <a:solidFill>
              <a:srgbClr val="858685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2966932" y="4947373"/>
            <a:ext cx="2048510" cy="0"/>
          </a:xfrm>
          <a:custGeom>
            <a:avLst/>
            <a:gdLst/>
            <a:ahLst/>
            <a:cxnLst/>
            <a:rect l="l" t="t" r="r" b="b"/>
            <a:pathLst>
              <a:path w="2048510">
                <a:moveTo>
                  <a:pt x="0" y="0"/>
                </a:moveTo>
                <a:lnTo>
                  <a:pt x="2047947" y="0"/>
                </a:lnTo>
              </a:path>
            </a:pathLst>
          </a:custGeom>
          <a:ln w="11294">
            <a:solidFill>
              <a:srgbClr val="858685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1898407" y="4947373"/>
            <a:ext cx="814069" cy="0"/>
          </a:xfrm>
          <a:custGeom>
            <a:avLst/>
            <a:gdLst/>
            <a:ahLst/>
            <a:cxnLst/>
            <a:rect l="l" t="t" r="r" b="b"/>
            <a:pathLst>
              <a:path w="814069">
                <a:moveTo>
                  <a:pt x="0" y="0"/>
                </a:moveTo>
                <a:lnTo>
                  <a:pt x="813464" y="0"/>
                </a:lnTo>
              </a:path>
            </a:pathLst>
          </a:custGeom>
          <a:ln w="11294">
            <a:solidFill>
              <a:srgbClr val="858685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7957211" y="4618226"/>
            <a:ext cx="2369820" cy="0"/>
          </a:xfrm>
          <a:custGeom>
            <a:avLst/>
            <a:gdLst/>
            <a:ahLst/>
            <a:cxnLst/>
            <a:rect l="l" t="t" r="r" b="b"/>
            <a:pathLst>
              <a:path w="2369820">
                <a:moveTo>
                  <a:pt x="0" y="0"/>
                </a:moveTo>
                <a:lnTo>
                  <a:pt x="2369609" y="0"/>
                </a:lnTo>
              </a:path>
            </a:pathLst>
          </a:custGeom>
          <a:ln w="11294">
            <a:solidFill>
              <a:srgbClr val="858685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6421867" y="4618226"/>
            <a:ext cx="1280795" cy="0"/>
          </a:xfrm>
          <a:custGeom>
            <a:avLst/>
            <a:gdLst/>
            <a:ahLst/>
            <a:cxnLst/>
            <a:rect l="l" t="t" r="r" b="b"/>
            <a:pathLst>
              <a:path w="1280795">
                <a:moveTo>
                  <a:pt x="0" y="0"/>
                </a:moveTo>
                <a:lnTo>
                  <a:pt x="1280266" y="0"/>
                </a:lnTo>
              </a:path>
            </a:pathLst>
          </a:custGeom>
          <a:ln w="11294">
            <a:solidFill>
              <a:srgbClr val="858685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5269959" y="4618226"/>
            <a:ext cx="897255" cy="0"/>
          </a:xfrm>
          <a:custGeom>
            <a:avLst/>
            <a:gdLst/>
            <a:ahLst/>
            <a:cxnLst/>
            <a:rect l="l" t="t" r="r" b="b"/>
            <a:pathLst>
              <a:path w="897254">
                <a:moveTo>
                  <a:pt x="0" y="0"/>
                </a:moveTo>
                <a:lnTo>
                  <a:pt x="896809" y="0"/>
                </a:lnTo>
              </a:path>
            </a:pathLst>
          </a:custGeom>
          <a:ln w="11294">
            <a:solidFill>
              <a:srgbClr val="858685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1898407" y="4618226"/>
            <a:ext cx="3116580" cy="0"/>
          </a:xfrm>
          <a:custGeom>
            <a:avLst/>
            <a:gdLst/>
            <a:ahLst/>
            <a:cxnLst/>
            <a:rect l="l" t="t" r="r" b="b"/>
            <a:pathLst>
              <a:path w="3116579">
                <a:moveTo>
                  <a:pt x="0" y="0"/>
                </a:moveTo>
                <a:lnTo>
                  <a:pt x="3116472" y="0"/>
                </a:lnTo>
              </a:path>
            </a:pathLst>
          </a:custGeom>
          <a:ln w="11294">
            <a:solidFill>
              <a:srgbClr val="858685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7957211" y="4289060"/>
            <a:ext cx="732155" cy="0"/>
          </a:xfrm>
          <a:custGeom>
            <a:avLst/>
            <a:gdLst/>
            <a:ahLst/>
            <a:cxnLst/>
            <a:rect l="l" t="t" r="r" b="b"/>
            <a:pathLst>
              <a:path w="732154">
                <a:moveTo>
                  <a:pt x="0" y="0"/>
                </a:moveTo>
                <a:lnTo>
                  <a:pt x="731792" y="0"/>
                </a:lnTo>
              </a:path>
            </a:pathLst>
          </a:custGeom>
          <a:ln w="11294">
            <a:solidFill>
              <a:srgbClr val="858685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2966123" y="4289060"/>
            <a:ext cx="4736465" cy="0"/>
          </a:xfrm>
          <a:custGeom>
            <a:avLst/>
            <a:gdLst/>
            <a:ahLst/>
            <a:cxnLst/>
            <a:rect l="l" t="t" r="r" b="b"/>
            <a:pathLst>
              <a:path w="4736465">
                <a:moveTo>
                  <a:pt x="0" y="0"/>
                </a:moveTo>
                <a:lnTo>
                  <a:pt x="4736009" y="0"/>
                </a:lnTo>
              </a:path>
            </a:pathLst>
          </a:custGeom>
          <a:ln w="11294">
            <a:solidFill>
              <a:srgbClr val="858685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1898407" y="4289060"/>
            <a:ext cx="812800" cy="0"/>
          </a:xfrm>
          <a:custGeom>
            <a:avLst/>
            <a:gdLst/>
            <a:ahLst/>
            <a:cxnLst/>
            <a:rect l="l" t="t" r="r" b="b"/>
            <a:pathLst>
              <a:path w="812800">
                <a:moveTo>
                  <a:pt x="0" y="0"/>
                </a:moveTo>
                <a:lnTo>
                  <a:pt x="812636" y="0"/>
                </a:lnTo>
              </a:path>
            </a:pathLst>
          </a:custGeom>
          <a:ln w="11294">
            <a:solidFill>
              <a:srgbClr val="858685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1898407" y="3959894"/>
            <a:ext cx="6790690" cy="0"/>
          </a:xfrm>
          <a:custGeom>
            <a:avLst/>
            <a:gdLst/>
            <a:ahLst/>
            <a:cxnLst/>
            <a:rect l="l" t="t" r="r" b="b"/>
            <a:pathLst>
              <a:path w="6790690">
                <a:moveTo>
                  <a:pt x="0" y="0"/>
                </a:moveTo>
                <a:lnTo>
                  <a:pt x="6790596" y="0"/>
                </a:lnTo>
              </a:path>
            </a:pathLst>
          </a:custGeom>
          <a:ln w="11294">
            <a:solidFill>
              <a:srgbClr val="858685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 txBox="1"/>
          <p:nvPr/>
        </p:nvSpPr>
        <p:spPr>
          <a:xfrm>
            <a:off x="5318869" y="6294092"/>
            <a:ext cx="1558925" cy="1841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b="1" spc="0" dirty="0">
                <a:latin typeface="Arial"/>
                <a:cs typeface="Arial"/>
              </a:rPr>
              <a:t>Antigens </a:t>
            </a:r>
            <a:r>
              <a:rPr sz="1000" b="1" spc="10" dirty="0">
                <a:latin typeface="Arial"/>
                <a:cs typeface="Arial"/>
              </a:rPr>
              <a:t>of </a:t>
            </a:r>
            <a:r>
              <a:rPr sz="1000" b="1" spc="0" dirty="0">
                <a:latin typeface="Arial"/>
                <a:cs typeface="Arial"/>
              </a:rPr>
              <a:t>solid</a:t>
            </a:r>
            <a:r>
              <a:rPr sz="1000" b="1" spc="-40" dirty="0">
                <a:latin typeface="Arial"/>
                <a:cs typeface="Arial"/>
              </a:rPr>
              <a:t> </a:t>
            </a:r>
            <a:r>
              <a:rPr sz="1000" b="1" spc="15" dirty="0">
                <a:latin typeface="Arial"/>
                <a:cs typeface="Arial"/>
              </a:rPr>
              <a:t>tumors</a:t>
            </a:r>
            <a:endParaRPr sz="1000">
              <a:latin typeface="Arial"/>
              <a:cs typeface="Arial"/>
            </a:endParaRPr>
          </a:p>
        </p:txBody>
      </p:sp>
      <p:sp>
        <p:nvSpPr>
          <p:cNvPr id="222" name="object 222"/>
          <p:cNvSpPr txBox="1"/>
          <p:nvPr/>
        </p:nvSpPr>
        <p:spPr>
          <a:xfrm>
            <a:off x="1416738" y="3988905"/>
            <a:ext cx="182880" cy="1598295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00" b="1" spc="50" dirty="0">
                <a:latin typeface="Arial"/>
                <a:cs typeface="Arial"/>
              </a:rPr>
              <a:t>Number </a:t>
            </a:r>
            <a:r>
              <a:rPr sz="1000" b="1" spc="25" dirty="0">
                <a:latin typeface="Arial"/>
                <a:cs typeface="Arial"/>
              </a:rPr>
              <a:t>of clinical</a:t>
            </a:r>
            <a:r>
              <a:rPr sz="1000" b="1" spc="30" dirty="0">
                <a:latin typeface="Arial"/>
                <a:cs typeface="Arial"/>
              </a:rPr>
              <a:t> trials</a:t>
            </a:r>
            <a:endParaRPr sz="1000">
              <a:latin typeface="Arial"/>
              <a:cs typeface="Arial"/>
            </a:endParaRPr>
          </a:p>
        </p:txBody>
      </p:sp>
      <p:sp>
        <p:nvSpPr>
          <p:cNvPr id="223" name="object 223"/>
          <p:cNvSpPr/>
          <p:nvPr/>
        </p:nvSpPr>
        <p:spPr>
          <a:xfrm>
            <a:off x="1878375" y="3954961"/>
            <a:ext cx="5080" cy="10160"/>
          </a:xfrm>
          <a:custGeom>
            <a:avLst/>
            <a:gdLst/>
            <a:ahLst/>
            <a:cxnLst/>
            <a:rect l="l" t="t" r="r" b="b"/>
            <a:pathLst>
              <a:path w="5080" h="10160">
                <a:moveTo>
                  <a:pt x="2877" y="0"/>
                </a:moveTo>
                <a:lnTo>
                  <a:pt x="0" y="0"/>
                </a:lnTo>
                <a:lnTo>
                  <a:pt x="0" y="9883"/>
                </a:lnTo>
                <a:lnTo>
                  <a:pt x="2877" y="9883"/>
                </a:lnTo>
                <a:lnTo>
                  <a:pt x="4946" y="7811"/>
                </a:lnTo>
                <a:lnTo>
                  <a:pt x="4946" y="2466"/>
                </a:lnTo>
                <a:lnTo>
                  <a:pt x="287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1877529" y="3954133"/>
            <a:ext cx="6985" cy="12065"/>
          </a:xfrm>
          <a:custGeom>
            <a:avLst/>
            <a:gdLst/>
            <a:ahLst/>
            <a:cxnLst/>
            <a:rect l="l" t="t" r="r" b="b"/>
            <a:pathLst>
              <a:path w="6985" h="12064">
                <a:moveTo>
                  <a:pt x="4288" y="0"/>
                </a:moveTo>
                <a:lnTo>
                  <a:pt x="826" y="0"/>
                </a:lnTo>
                <a:lnTo>
                  <a:pt x="0" y="828"/>
                </a:lnTo>
                <a:lnTo>
                  <a:pt x="0" y="10711"/>
                </a:lnTo>
                <a:lnTo>
                  <a:pt x="826" y="11539"/>
                </a:lnTo>
                <a:lnTo>
                  <a:pt x="4175" y="11539"/>
                </a:lnTo>
                <a:lnTo>
                  <a:pt x="5906" y="9806"/>
                </a:lnTo>
                <a:lnTo>
                  <a:pt x="1654" y="9806"/>
                </a:lnTo>
                <a:lnTo>
                  <a:pt x="1654" y="1731"/>
                </a:lnTo>
                <a:lnTo>
                  <a:pt x="5626" y="1731"/>
                </a:lnTo>
                <a:lnTo>
                  <a:pt x="4288" y="0"/>
                </a:lnTo>
                <a:close/>
              </a:path>
              <a:path w="6985" h="12064">
                <a:moveTo>
                  <a:pt x="5626" y="1731"/>
                </a:moveTo>
                <a:lnTo>
                  <a:pt x="1654" y="1731"/>
                </a:lnTo>
                <a:lnTo>
                  <a:pt x="3667" y="2145"/>
                </a:lnTo>
                <a:lnTo>
                  <a:pt x="4946" y="4009"/>
                </a:lnTo>
                <a:lnTo>
                  <a:pt x="4946" y="7905"/>
                </a:lnTo>
                <a:lnTo>
                  <a:pt x="3629" y="9467"/>
                </a:lnTo>
                <a:lnTo>
                  <a:pt x="1654" y="9806"/>
                </a:lnTo>
                <a:lnTo>
                  <a:pt x="5906" y="9806"/>
                </a:lnTo>
                <a:lnTo>
                  <a:pt x="6601" y="9110"/>
                </a:lnTo>
                <a:lnTo>
                  <a:pt x="6601" y="2992"/>
                </a:lnTo>
                <a:lnTo>
                  <a:pt x="5626" y="17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2325971" y="5605686"/>
            <a:ext cx="255270" cy="165100"/>
          </a:xfrm>
          <a:custGeom>
            <a:avLst/>
            <a:gdLst/>
            <a:ahLst/>
            <a:cxnLst/>
            <a:rect l="l" t="t" r="r" b="b"/>
            <a:pathLst>
              <a:path w="255269" h="165100">
                <a:moveTo>
                  <a:pt x="0" y="164564"/>
                </a:moveTo>
                <a:lnTo>
                  <a:pt x="255078" y="164564"/>
                </a:lnTo>
                <a:lnTo>
                  <a:pt x="255078" y="0"/>
                </a:lnTo>
                <a:lnTo>
                  <a:pt x="0" y="0"/>
                </a:lnTo>
                <a:lnTo>
                  <a:pt x="0" y="164564"/>
                </a:lnTo>
                <a:close/>
              </a:path>
            </a:pathLst>
          </a:custGeom>
          <a:solidFill>
            <a:srgbClr val="007D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2711044" y="3959893"/>
            <a:ext cx="255270" cy="658495"/>
          </a:xfrm>
          <a:custGeom>
            <a:avLst/>
            <a:gdLst/>
            <a:ahLst/>
            <a:cxnLst/>
            <a:rect l="l" t="t" r="r" b="b"/>
            <a:pathLst>
              <a:path w="255269" h="658495">
                <a:moveTo>
                  <a:pt x="0" y="658332"/>
                </a:moveTo>
                <a:lnTo>
                  <a:pt x="255078" y="658332"/>
                </a:lnTo>
                <a:lnTo>
                  <a:pt x="255078" y="0"/>
                </a:lnTo>
                <a:lnTo>
                  <a:pt x="0" y="0"/>
                </a:lnTo>
                <a:lnTo>
                  <a:pt x="0" y="658332"/>
                </a:lnTo>
                <a:close/>
              </a:path>
            </a:pathLst>
          </a:custGeom>
          <a:solidFill>
            <a:srgbClr val="007D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3094482" y="5605686"/>
            <a:ext cx="255270" cy="165100"/>
          </a:xfrm>
          <a:custGeom>
            <a:avLst/>
            <a:gdLst/>
            <a:ahLst/>
            <a:cxnLst/>
            <a:rect l="l" t="t" r="r" b="b"/>
            <a:pathLst>
              <a:path w="255270" h="165100">
                <a:moveTo>
                  <a:pt x="0" y="164564"/>
                </a:moveTo>
                <a:lnTo>
                  <a:pt x="255078" y="164564"/>
                </a:lnTo>
                <a:lnTo>
                  <a:pt x="255078" y="0"/>
                </a:lnTo>
                <a:lnTo>
                  <a:pt x="0" y="0"/>
                </a:lnTo>
                <a:lnTo>
                  <a:pt x="0" y="164564"/>
                </a:lnTo>
                <a:close/>
              </a:path>
            </a:pathLst>
          </a:custGeom>
          <a:solidFill>
            <a:srgbClr val="007D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3477898" y="5111918"/>
            <a:ext cx="255270" cy="658495"/>
          </a:xfrm>
          <a:custGeom>
            <a:avLst/>
            <a:gdLst/>
            <a:ahLst/>
            <a:cxnLst/>
            <a:rect l="l" t="t" r="r" b="b"/>
            <a:pathLst>
              <a:path w="255270" h="658495">
                <a:moveTo>
                  <a:pt x="0" y="658332"/>
                </a:moveTo>
                <a:lnTo>
                  <a:pt x="255059" y="658332"/>
                </a:lnTo>
                <a:lnTo>
                  <a:pt x="255059" y="0"/>
                </a:lnTo>
                <a:lnTo>
                  <a:pt x="0" y="0"/>
                </a:lnTo>
                <a:lnTo>
                  <a:pt x="0" y="658332"/>
                </a:lnTo>
                <a:close/>
              </a:path>
            </a:pathLst>
          </a:custGeom>
          <a:solidFill>
            <a:srgbClr val="007D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3862971" y="5111918"/>
            <a:ext cx="255270" cy="494030"/>
          </a:xfrm>
          <a:custGeom>
            <a:avLst/>
            <a:gdLst/>
            <a:ahLst/>
            <a:cxnLst/>
            <a:rect l="l" t="t" r="r" b="b"/>
            <a:pathLst>
              <a:path w="255270" h="494029">
                <a:moveTo>
                  <a:pt x="0" y="493767"/>
                </a:moveTo>
                <a:lnTo>
                  <a:pt x="255041" y="493767"/>
                </a:lnTo>
                <a:lnTo>
                  <a:pt x="255041" y="0"/>
                </a:lnTo>
                <a:lnTo>
                  <a:pt x="0" y="0"/>
                </a:lnTo>
                <a:lnTo>
                  <a:pt x="0" y="493767"/>
                </a:lnTo>
                <a:close/>
              </a:path>
            </a:pathLst>
          </a:custGeom>
          <a:solidFill>
            <a:srgbClr val="007D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4246389" y="5276501"/>
            <a:ext cx="255270" cy="494030"/>
          </a:xfrm>
          <a:custGeom>
            <a:avLst/>
            <a:gdLst/>
            <a:ahLst/>
            <a:cxnLst/>
            <a:rect l="l" t="t" r="r" b="b"/>
            <a:pathLst>
              <a:path w="255270" h="494029">
                <a:moveTo>
                  <a:pt x="0" y="493749"/>
                </a:moveTo>
                <a:lnTo>
                  <a:pt x="255059" y="493749"/>
                </a:lnTo>
                <a:lnTo>
                  <a:pt x="255059" y="0"/>
                </a:lnTo>
                <a:lnTo>
                  <a:pt x="0" y="0"/>
                </a:lnTo>
                <a:lnTo>
                  <a:pt x="0" y="493749"/>
                </a:lnTo>
                <a:close/>
              </a:path>
            </a:pathLst>
          </a:custGeom>
          <a:solidFill>
            <a:srgbClr val="007D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4629807" y="5605686"/>
            <a:ext cx="255270" cy="165100"/>
          </a:xfrm>
          <a:custGeom>
            <a:avLst/>
            <a:gdLst/>
            <a:ahLst/>
            <a:cxnLst/>
            <a:rect l="l" t="t" r="r" b="b"/>
            <a:pathLst>
              <a:path w="255270" h="165100">
                <a:moveTo>
                  <a:pt x="0" y="164564"/>
                </a:moveTo>
                <a:lnTo>
                  <a:pt x="255059" y="164564"/>
                </a:lnTo>
                <a:lnTo>
                  <a:pt x="255059" y="0"/>
                </a:lnTo>
                <a:lnTo>
                  <a:pt x="0" y="0"/>
                </a:lnTo>
                <a:lnTo>
                  <a:pt x="0" y="164564"/>
                </a:lnTo>
                <a:close/>
              </a:path>
            </a:pathLst>
          </a:custGeom>
          <a:solidFill>
            <a:srgbClr val="007D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5014880" y="4289040"/>
            <a:ext cx="255270" cy="1316990"/>
          </a:xfrm>
          <a:custGeom>
            <a:avLst/>
            <a:gdLst/>
            <a:ahLst/>
            <a:cxnLst/>
            <a:rect l="l" t="t" r="r" b="b"/>
            <a:pathLst>
              <a:path w="255270" h="1316989">
                <a:moveTo>
                  <a:pt x="0" y="1316645"/>
                </a:moveTo>
                <a:lnTo>
                  <a:pt x="255078" y="1316645"/>
                </a:lnTo>
                <a:lnTo>
                  <a:pt x="255078" y="0"/>
                </a:lnTo>
                <a:lnTo>
                  <a:pt x="0" y="0"/>
                </a:lnTo>
                <a:lnTo>
                  <a:pt x="0" y="1316645"/>
                </a:lnTo>
                <a:close/>
              </a:path>
            </a:pathLst>
          </a:custGeom>
          <a:solidFill>
            <a:srgbClr val="007D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5398316" y="5605686"/>
            <a:ext cx="255270" cy="165100"/>
          </a:xfrm>
          <a:custGeom>
            <a:avLst/>
            <a:gdLst/>
            <a:ahLst/>
            <a:cxnLst/>
            <a:rect l="l" t="t" r="r" b="b"/>
            <a:pathLst>
              <a:path w="255270" h="165100">
                <a:moveTo>
                  <a:pt x="0" y="164564"/>
                </a:moveTo>
                <a:lnTo>
                  <a:pt x="255059" y="164564"/>
                </a:lnTo>
                <a:lnTo>
                  <a:pt x="255059" y="0"/>
                </a:lnTo>
                <a:lnTo>
                  <a:pt x="0" y="0"/>
                </a:lnTo>
                <a:lnTo>
                  <a:pt x="0" y="164564"/>
                </a:lnTo>
                <a:close/>
              </a:path>
            </a:pathLst>
          </a:custGeom>
          <a:solidFill>
            <a:srgbClr val="007D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6166769" y="4453623"/>
            <a:ext cx="255270" cy="1152525"/>
          </a:xfrm>
          <a:custGeom>
            <a:avLst/>
            <a:gdLst/>
            <a:ahLst/>
            <a:cxnLst/>
            <a:rect l="l" t="t" r="r" b="b"/>
            <a:pathLst>
              <a:path w="255270" h="1152525">
                <a:moveTo>
                  <a:pt x="0" y="1152062"/>
                </a:moveTo>
                <a:lnTo>
                  <a:pt x="255097" y="1152062"/>
                </a:lnTo>
                <a:lnTo>
                  <a:pt x="255097" y="0"/>
                </a:lnTo>
                <a:lnTo>
                  <a:pt x="0" y="0"/>
                </a:lnTo>
                <a:lnTo>
                  <a:pt x="0" y="1152062"/>
                </a:lnTo>
                <a:close/>
              </a:path>
            </a:pathLst>
          </a:custGeom>
          <a:solidFill>
            <a:srgbClr val="007D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6550206" y="4782770"/>
            <a:ext cx="255270" cy="988060"/>
          </a:xfrm>
          <a:custGeom>
            <a:avLst/>
            <a:gdLst/>
            <a:ahLst/>
            <a:cxnLst/>
            <a:rect l="l" t="t" r="r" b="b"/>
            <a:pathLst>
              <a:path w="255270" h="988060">
                <a:moveTo>
                  <a:pt x="0" y="987479"/>
                </a:moveTo>
                <a:lnTo>
                  <a:pt x="255078" y="987479"/>
                </a:lnTo>
                <a:lnTo>
                  <a:pt x="255078" y="0"/>
                </a:lnTo>
                <a:lnTo>
                  <a:pt x="0" y="0"/>
                </a:lnTo>
                <a:lnTo>
                  <a:pt x="0" y="987479"/>
                </a:lnTo>
                <a:close/>
              </a:path>
            </a:pathLst>
          </a:custGeom>
          <a:solidFill>
            <a:srgbClr val="007D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6933623" y="5276519"/>
            <a:ext cx="255270" cy="165100"/>
          </a:xfrm>
          <a:custGeom>
            <a:avLst/>
            <a:gdLst/>
            <a:ahLst/>
            <a:cxnLst/>
            <a:rect l="l" t="t" r="r" b="b"/>
            <a:pathLst>
              <a:path w="255270" h="165100">
                <a:moveTo>
                  <a:pt x="0" y="164583"/>
                </a:moveTo>
                <a:lnTo>
                  <a:pt x="255078" y="164583"/>
                </a:lnTo>
                <a:lnTo>
                  <a:pt x="255078" y="0"/>
                </a:lnTo>
                <a:lnTo>
                  <a:pt x="0" y="0"/>
                </a:lnTo>
                <a:lnTo>
                  <a:pt x="0" y="164583"/>
                </a:lnTo>
                <a:close/>
              </a:path>
            </a:pathLst>
          </a:custGeom>
          <a:solidFill>
            <a:srgbClr val="007D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7318715" y="5441086"/>
            <a:ext cx="255270" cy="165100"/>
          </a:xfrm>
          <a:custGeom>
            <a:avLst/>
            <a:gdLst/>
            <a:ahLst/>
            <a:cxnLst/>
            <a:rect l="l" t="t" r="r" b="b"/>
            <a:pathLst>
              <a:path w="255270" h="165100">
                <a:moveTo>
                  <a:pt x="0" y="164600"/>
                </a:moveTo>
                <a:lnTo>
                  <a:pt x="255059" y="164600"/>
                </a:lnTo>
                <a:lnTo>
                  <a:pt x="255059" y="0"/>
                </a:lnTo>
                <a:lnTo>
                  <a:pt x="0" y="0"/>
                </a:lnTo>
                <a:lnTo>
                  <a:pt x="0" y="164600"/>
                </a:lnTo>
                <a:close/>
              </a:path>
            </a:pathLst>
          </a:custGeom>
          <a:solidFill>
            <a:srgbClr val="007D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7702133" y="4124438"/>
            <a:ext cx="255270" cy="1481455"/>
          </a:xfrm>
          <a:custGeom>
            <a:avLst/>
            <a:gdLst/>
            <a:ahLst/>
            <a:cxnLst/>
            <a:rect l="l" t="t" r="r" b="b"/>
            <a:pathLst>
              <a:path w="255270" h="1481454">
                <a:moveTo>
                  <a:pt x="0" y="1481247"/>
                </a:moveTo>
                <a:lnTo>
                  <a:pt x="255078" y="1481247"/>
                </a:lnTo>
                <a:lnTo>
                  <a:pt x="255078" y="0"/>
                </a:lnTo>
                <a:lnTo>
                  <a:pt x="0" y="0"/>
                </a:lnTo>
                <a:lnTo>
                  <a:pt x="0" y="1481247"/>
                </a:lnTo>
                <a:close/>
              </a:path>
            </a:pathLst>
          </a:custGeom>
          <a:solidFill>
            <a:srgbClr val="007D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8086397" y="5111918"/>
            <a:ext cx="255270" cy="494030"/>
          </a:xfrm>
          <a:custGeom>
            <a:avLst/>
            <a:gdLst/>
            <a:ahLst/>
            <a:cxnLst/>
            <a:rect l="l" t="t" r="r" b="b"/>
            <a:pathLst>
              <a:path w="255270" h="494029">
                <a:moveTo>
                  <a:pt x="0" y="493767"/>
                </a:moveTo>
                <a:lnTo>
                  <a:pt x="255059" y="493767"/>
                </a:lnTo>
                <a:lnTo>
                  <a:pt x="255059" y="0"/>
                </a:lnTo>
                <a:lnTo>
                  <a:pt x="0" y="0"/>
                </a:lnTo>
                <a:lnTo>
                  <a:pt x="0" y="493767"/>
                </a:lnTo>
                <a:close/>
              </a:path>
            </a:pathLst>
          </a:custGeom>
          <a:solidFill>
            <a:srgbClr val="007D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8470641" y="5605686"/>
            <a:ext cx="255270" cy="165100"/>
          </a:xfrm>
          <a:custGeom>
            <a:avLst/>
            <a:gdLst/>
            <a:ahLst/>
            <a:cxnLst/>
            <a:rect l="l" t="t" r="r" b="b"/>
            <a:pathLst>
              <a:path w="255270" h="165100">
                <a:moveTo>
                  <a:pt x="0" y="164564"/>
                </a:moveTo>
                <a:lnTo>
                  <a:pt x="255041" y="164564"/>
                </a:lnTo>
                <a:lnTo>
                  <a:pt x="255041" y="0"/>
                </a:lnTo>
                <a:lnTo>
                  <a:pt x="0" y="0"/>
                </a:lnTo>
                <a:lnTo>
                  <a:pt x="0" y="164564"/>
                </a:lnTo>
                <a:close/>
              </a:path>
            </a:pathLst>
          </a:custGeom>
          <a:solidFill>
            <a:srgbClr val="007D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8854060" y="5605686"/>
            <a:ext cx="255270" cy="165100"/>
          </a:xfrm>
          <a:custGeom>
            <a:avLst/>
            <a:gdLst/>
            <a:ahLst/>
            <a:cxnLst/>
            <a:rect l="l" t="t" r="r" b="b"/>
            <a:pathLst>
              <a:path w="255270" h="165100">
                <a:moveTo>
                  <a:pt x="0" y="164564"/>
                </a:moveTo>
                <a:lnTo>
                  <a:pt x="255059" y="164564"/>
                </a:lnTo>
                <a:lnTo>
                  <a:pt x="255059" y="0"/>
                </a:lnTo>
                <a:lnTo>
                  <a:pt x="0" y="0"/>
                </a:lnTo>
                <a:lnTo>
                  <a:pt x="0" y="164564"/>
                </a:lnTo>
                <a:close/>
              </a:path>
            </a:pathLst>
          </a:custGeom>
          <a:solidFill>
            <a:srgbClr val="007D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9237457" y="5111936"/>
            <a:ext cx="255270" cy="165100"/>
          </a:xfrm>
          <a:custGeom>
            <a:avLst/>
            <a:gdLst/>
            <a:ahLst/>
            <a:cxnLst/>
            <a:rect l="l" t="t" r="r" b="b"/>
            <a:pathLst>
              <a:path w="255270" h="165100">
                <a:moveTo>
                  <a:pt x="0" y="164583"/>
                </a:moveTo>
                <a:lnTo>
                  <a:pt x="255078" y="164583"/>
                </a:lnTo>
                <a:lnTo>
                  <a:pt x="255078" y="0"/>
                </a:lnTo>
                <a:lnTo>
                  <a:pt x="0" y="0"/>
                </a:lnTo>
                <a:lnTo>
                  <a:pt x="0" y="164583"/>
                </a:lnTo>
                <a:close/>
              </a:path>
            </a:pathLst>
          </a:custGeom>
          <a:solidFill>
            <a:srgbClr val="007D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9622531" y="5605686"/>
            <a:ext cx="255270" cy="165100"/>
          </a:xfrm>
          <a:custGeom>
            <a:avLst/>
            <a:gdLst/>
            <a:ahLst/>
            <a:cxnLst/>
            <a:rect l="l" t="t" r="r" b="b"/>
            <a:pathLst>
              <a:path w="255270" h="165100">
                <a:moveTo>
                  <a:pt x="0" y="164564"/>
                </a:moveTo>
                <a:lnTo>
                  <a:pt x="255078" y="164564"/>
                </a:lnTo>
                <a:lnTo>
                  <a:pt x="255078" y="0"/>
                </a:lnTo>
                <a:lnTo>
                  <a:pt x="0" y="0"/>
                </a:lnTo>
                <a:lnTo>
                  <a:pt x="0" y="164564"/>
                </a:lnTo>
                <a:close/>
              </a:path>
            </a:pathLst>
          </a:custGeom>
          <a:solidFill>
            <a:srgbClr val="007D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1943381" y="5605686"/>
            <a:ext cx="255270" cy="166370"/>
          </a:xfrm>
          <a:custGeom>
            <a:avLst/>
            <a:gdLst/>
            <a:ahLst/>
            <a:cxnLst/>
            <a:rect l="l" t="t" r="r" b="b"/>
            <a:pathLst>
              <a:path w="255269" h="166370">
                <a:moveTo>
                  <a:pt x="0" y="166201"/>
                </a:moveTo>
                <a:lnTo>
                  <a:pt x="255078" y="166201"/>
                </a:lnTo>
                <a:lnTo>
                  <a:pt x="255078" y="0"/>
                </a:lnTo>
                <a:lnTo>
                  <a:pt x="0" y="0"/>
                </a:lnTo>
                <a:lnTo>
                  <a:pt x="0" y="166201"/>
                </a:lnTo>
                <a:close/>
              </a:path>
            </a:pathLst>
          </a:custGeom>
          <a:solidFill>
            <a:srgbClr val="A2C6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2711872" y="4618206"/>
            <a:ext cx="255270" cy="1153795"/>
          </a:xfrm>
          <a:custGeom>
            <a:avLst/>
            <a:gdLst/>
            <a:ahLst/>
            <a:cxnLst/>
            <a:rect l="l" t="t" r="r" b="b"/>
            <a:pathLst>
              <a:path w="255269" h="1153795">
                <a:moveTo>
                  <a:pt x="0" y="1153681"/>
                </a:moveTo>
                <a:lnTo>
                  <a:pt x="255059" y="1153681"/>
                </a:lnTo>
                <a:lnTo>
                  <a:pt x="255059" y="0"/>
                </a:lnTo>
                <a:lnTo>
                  <a:pt x="0" y="0"/>
                </a:lnTo>
                <a:lnTo>
                  <a:pt x="0" y="1153681"/>
                </a:lnTo>
                <a:close/>
              </a:path>
            </a:pathLst>
          </a:custGeom>
          <a:solidFill>
            <a:srgbClr val="A2C6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3863780" y="5605686"/>
            <a:ext cx="255270" cy="166370"/>
          </a:xfrm>
          <a:custGeom>
            <a:avLst/>
            <a:gdLst/>
            <a:ahLst/>
            <a:cxnLst/>
            <a:rect l="l" t="t" r="r" b="b"/>
            <a:pathLst>
              <a:path w="255270" h="166370">
                <a:moveTo>
                  <a:pt x="0" y="166201"/>
                </a:moveTo>
                <a:lnTo>
                  <a:pt x="255078" y="166201"/>
                </a:lnTo>
                <a:lnTo>
                  <a:pt x="255078" y="0"/>
                </a:lnTo>
                <a:lnTo>
                  <a:pt x="0" y="0"/>
                </a:lnTo>
                <a:lnTo>
                  <a:pt x="0" y="166201"/>
                </a:lnTo>
                <a:close/>
              </a:path>
            </a:pathLst>
          </a:custGeom>
          <a:solidFill>
            <a:srgbClr val="A2C6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5015707" y="5605686"/>
            <a:ext cx="255270" cy="166370"/>
          </a:xfrm>
          <a:custGeom>
            <a:avLst/>
            <a:gdLst/>
            <a:ahLst/>
            <a:cxnLst/>
            <a:rect l="l" t="t" r="r" b="b"/>
            <a:pathLst>
              <a:path w="255270" h="166370">
                <a:moveTo>
                  <a:pt x="0" y="166201"/>
                </a:moveTo>
                <a:lnTo>
                  <a:pt x="255078" y="166201"/>
                </a:lnTo>
                <a:lnTo>
                  <a:pt x="255078" y="0"/>
                </a:lnTo>
                <a:lnTo>
                  <a:pt x="0" y="0"/>
                </a:lnTo>
                <a:lnTo>
                  <a:pt x="0" y="166201"/>
                </a:lnTo>
                <a:close/>
              </a:path>
            </a:pathLst>
          </a:custGeom>
          <a:solidFill>
            <a:srgbClr val="A2C6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5782543" y="5276501"/>
            <a:ext cx="255270" cy="495934"/>
          </a:xfrm>
          <a:custGeom>
            <a:avLst/>
            <a:gdLst/>
            <a:ahLst/>
            <a:cxnLst/>
            <a:rect l="l" t="t" r="r" b="b"/>
            <a:pathLst>
              <a:path w="255270" h="495935">
                <a:moveTo>
                  <a:pt x="0" y="495386"/>
                </a:moveTo>
                <a:lnTo>
                  <a:pt x="255059" y="495386"/>
                </a:lnTo>
                <a:lnTo>
                  <a:pt x="255059" y="0"/>
                </a:lnTo>
                <a:lnTo>
                  <a:pt x="0" y="0"/>
                </a:lnTo>
                <a:lnTo>
                  <a:pt x="0" y="495386"/>
                </a:lnTo>
                <a:close/>
              </a:path>
            </a:pathLst>
          </a:custGeom>
          <a:solidFill>
            <a:srgbClr val="A2C6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6167597" y="5605686"/>
            <a:ext cx="255270" cy="166370"/>
          </a:xfrm>
          <a:custGeom>
            <a:avLst/>
            <a:gdLst/>
            <a:ahLst/>
            <a:cxnLst/>
            <a:rect l="l" t="t" r="r" b="b"/>
            <a:pathLst>
              <a:path w="255270" h="166370">
                <a:moveTo>
                  <a:pt x="0" y="166201"/>
                </a:moveTo>
                <a:lnTo>
                  <a:pt x="255097" y="166201"/>
                </a:lnTo>
                <a:lnTo>
                  <a:pt x="255097" y="0"/>
                </a:lnTo>
                <a:lnTo>
                  <a:pt x="0" y="0"/>
                </a:lnTo>
                <a:lnTo>
                  <a:pt x="0" y="166201"/>
                </a:lnTo>
                <a:close/>
              </a:path>
            </a:pathLst>
          </a:custGeom>
          <a:solidFill>
            <a:srgbClr val="A2C6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6934451" y="5441084"/>
            <a:ext cx="255270" cy="330835"/>
          </a:xfrm>
          <a:custGeom>
            <a:avLst/>
            <a:gdLst/>
            <a:ahLst/>
            <a:cxnLst/>
            <a:rect l="l" t="t" r="r" b="b"/>
            <a:pathLst>
              <a:path w="255270" h="330835">
                <a:moveTo>
                  <a:pt x="0" y="330803"/>
                </a:moveTo>
                <a:lnTo>
                  <a:pt x="255078" y="330803"/>
                </a:lnTo>
                <a:lnTo>
                  <a:pt x="255078" y="0"/>
                </a:lnTo>
                <a:lnTo>
                  <a:pt x="0" y="0"/>
                </a:lnTo>
                <a:lnTo>
                  <a:pt x="0" y="330803"/>
                </a:lnTo>
                <a:close/>
              </a:path>
            </a:pathLst>
          </a:custGeom>
          <a:solidFill>
            <a:srgbClr val="A2C6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7319524" y="5605686"/>
            <a:ext cx="255270" cy="166370"/>
          </a:xfrm>
          <a:custGeom>
            <a:avLst/>
            <a:gdLst/>
            <a:ahLst/>
            <a:cxnLst/>
            <a:rect l="l" t="t" r="r" b="b"/>
            <a:pathLst>
              <a:path w="255270" h="166370">
                <a:moveTo>
                  <a:pt x="0" y="166201"/>
                </a:moveTo>
                <a:lnTo>
                  <a:pt x="255078" y="166201"/>
                </a:lnTo>
                <a:lnTo>
                  <a:pt x="255078" y="0"/>
                </a:lnTo>
                <a:lnTo>
                  <a:pt x="0" y="0"/>
                </a:lnTo>
                <a:lnTo>
                  <a:pt x="0" y="166201"/>
                </a:lnTo>
                <a:close/>
              </a:path>
            </a:pathLst>
          </a:custGeom>
          <a:solidFill>
            <a:srgbClr val="A2C6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7702960" y="5605686"/>
            <a:ext cx="255270" cy="166370"/>
          </a:xfrm>
          <a:custGeom>
            <a:avLst/>
            <a:gdLst/>
            <a:ahLst/>
            <a:cxnLst/>
            <a:rect l="l" t="t" r="r" b="b"/>
            <a:pathLst>
              <a:path w="255270" h="166370">
                <a:moveTo>
                  <a:pt x="0" y="166201"/>
                </a:moveTo>
                <a:lnTo>
                  <a:pt x="255078" y="166201"/>
                </a:lnTo>
                <a:lnTo>
                  <a:pt x="255078" y="0"/>
                </a:lnTo>
                <a:lnTo>
                  <a:pt x="0" y="0"/>
                </a:lnTo>
                <a:lnTo>
                  <a:pt x="0" y="166201"/>
                </a:lnTo>
                <a:close/>
              </a:path>
            </a:pathLst>
          </a:custGeom>
          <a:solidFill>
            <a:srgbClr val="A2C6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8086378" y="5605686"/>
            <a:ext cx="255270" cy="166370"/>
          </a:xfrm>
          <a:custGeom>
            <a:avLst/>
            <a:gdLst/>
            <a:ahLst/>
            <a:cxnLst/>
            <a:rect l="l" t="t" r="r" b="b"/>
            <a:pathLst>
              <a:path w="255270" h="166370">
                <a:moveTo>
                  <a:pt x="0" y="166201"/>
                </a:moveTo>
                <a:lnTo>
                  <a:pt x="255097" y="166201"/>
                </a:lnTo>
                <a:lnTo>
                  <a:pt x="255097" y="0"/>
                </a:lnTo>
                <a:lnTo>
                  <a:pt x="0" y="0"/>
                </a:lnTo>
                <a:lnTo>
                  <a:pt x="0" y="166201"/>
                </a:lnTo>
                <a:close/>
              </a:path>
            </a:pathLst>
          </a:custGeom>
          <a:solidFill>
            <a:srgbClr val="A2C6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9238267" y="5276501"/>
            <a:ext cx="255270" cy="495934"/>
          </a:xfrm>
          <a:custGeom>
            <a:avLst/>
            <a:gdLst/>
            <a:ahLst/>
            <a:cxnLst/>
            <a:rect l="l" t="t" r="r" b="b"/>
            <a:pathLst>
              <a:path w="255270" h="495935">
                <a:moveTo>
                  <a:pt x="0" y="495386"/>
                </a:moveTo>
                <a:lnTo>
                  <a:pt x="255097" y="495386"/>
                </a:lnTo>
                <a:lnTo>
                  <a:pt x="255097" y="0"/>
                </a:lnTo>
                <a:lnTo>
                  <a:pt x="0" y="0"/>
                </a:lnTo>
                <a:lnTo>
                  <a:pt x="0" y="495386"/>
                </a:lnTo>
                <a:close/>
              </a:path>
            </a:pathLst>
          </a:custGeom>
          <a:solidFill>
            <a:srgbClr val="A2C6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10006796" y="5605686"/>
            <a:ext cx="255270" cy="166370"/>
          </a:xfrm>
          <a:custGeom>
            <a:avLst/>
            <a:gdLst/>
            <a:ahLst/>
            <a:cxnLst/>
            <a:rect l="l" t="t" r="r" b="b"/>
            <a:pathLst>
              <a:path w="255270" h="166370">
                <a:moveTo>
                  <a:pt x="0" y="166201"/>
                </a:moveTo>
                <a:lnTo>
                  <a:pt x="255059" y="166201"/>
                </a:lnTo>
                <a:lnTo>
                  <a:pt x="255059" y="0"/>
                </a:lnTo>
                <a:lnTo>
                  <a:pt x="0" y="0"/>
                </a:lnTo>
                <a:lnTo>
                  <a:pt x="0" y="166201"/>
                </a:lnTo>
                <a:close/>
              </a:path>
            </a:pathLst>
          </a:custGeom>
          <a:solidFill>
            <a:srgbClr val="A2C6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1868501" y="5770250"/>
            <a:ext cx="8458835" cy="0"/>
          </a:xfrm>
          <a:custGeom>
            <a:avLst/>
            <a:gdLst/>
            <a:ahLst/>
            <a:cxnLst/>
            <a:rect l="l" t="t" r="r" b="b"/>
            <a:pathLst>
              <a:path w="8458835">
                <a:moveTo>
                  <a:pt x="0" y="0"/>
                </a:moveTo>
                <a:lnTo>
                  <a:pt x="8458321" y="0"/>
                </a:lnTo>
              </a:path>
            </a:pathLst>
          </a:custGeom>
          <a:ln w="112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2067620" y="5770250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55965"/>
                </a:moveTo>
                <a:lnTo>
                  <a:pt x="0" y="0"/>
                </a:lnTo>
              </a:path>
            </a:pathLst>
          </a:custGeom>
          <a:ln w="112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2452693" y="5770250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55965"/>
                </a:moveTo>
                <a:lnTo>
                  <a:pt x="0" y="0"/>
                </a:lnTo>
              </a:path>
            </a:pathLst>
          </a:custGeom>
          <a:ln w="112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2836110" y="5770250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55965"/>
                </a:moveTo>
                <a:lnTo>
                  <a:pt x="0" y="0"/>
                </a:lnTo>
              </a:path>
            </a:pathLst>
          </a:custGeom>
          <a:ln w="112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3219547" y="5770250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55965"/>
                </a:moveTo>
                <a:lnTo>
                  <a:pt x="0" y="0"/>
                </a:lnTo>
              </a:path>
            </a:pathLst>
          </a:custGeom>
          <a:ln w="112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3604620" y="5770250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55965"/>
                </a:moveTo>
                <a:lnTo>
                  <a:pt x="0" y="0"/>
                </a:lnTo>
              </a:path>
            </a:pathLst>
          </a:custGeom>
          <a:ln w="112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3988056" y="5770250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55965"/>
                </a:moveTo>
                <a:lnTo>
                  <a:pt x="0" y="0"/>
                </a:lnTo>
              </a:path>
            </a:pathLst>
          </a:custGeom>
          <a:ln w="112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4371474" y="5770250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55965"/>
                </a:moveTo>
                <a:lnTo>
                  <a:pt x="0" y="0"/>
                </a:lnTo>
              </a:path>
            </a:pathLst>
          </a:custGeom>
          <a:ln w="112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4756547" y="5770250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55965"/>
                </a:moveTo>
                <a:lnTo>
                  <a:pt x="0" y="0"/>
                </a:lnTo>
              </a:path>
            </a:pathLst>
          </a:custGeom>
          <a:ln w="112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5139965" y="5770250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55965"/>
                </a:moveTo>
                <a:lnTo>
                  <a:pt x="0" y="0"/>
                </a:lnTo>
              </a:path>
            </a:pathLst>
          </a:custGeom>
          <a:ln w="112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5523382" y="5770250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55965"/>
                </a:moveTo>
                <a:lnTo>
                  <a:pt x="0" y="0"/>
                </a:lnTo>
              </a:path>
            </a:pathLst>
          </a:custGeom>
          <a:ln w="112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5908474" y="5770250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55965"/>
                </a:moveTo>
                <a:lnTo>
                  <a:pt x="0" y="0"/>
                </a:lnTo>
              </a:path>
            </a:pathLst>
          </a:custGeom>
          <a:ln w="112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6291892" y="5770250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55965"/>
                </a:moveTo>
                <a:lnTo>
                  <a:pt x="0" y="0"/>
                </a:lnTo>
              </a:path>
            </a:pathLst>
          </a:custGeom>
          <a:ln w="112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6675309" y="5770250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55965"/>
                </a:moveTo>
                <a:lnTo>
                  <a:pt x="0" y="0"/>
                </a:lnTo>
              </a:path>
            </a:pathLst>
          </a:custGeom>
          <a:ln w="112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7060382" y="5770250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55965"/>
                </a:moveTo>
                <a:lnTo>
                  <a:pt x="0" y="0"/>
                </a:lnTo>
              </a:path>
            </a:pathLst>
          </a:custGeom>
          <a:ln w="112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7443799" y="5770250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55965"/>
                </a:moveTo>
                <a:lnTo>
                  <a:pt x="0" y="0"/>
                </a:lnTo>
              </a:path>
            </a:pathLst>
          </a:custGeom>
          <a:ln w="112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7827254" y="5770250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55965"/>
                </a:moveTo>
                <a:lnTo>
                  <a:pt x="0" y="0"/>
                </a:lnTo>
              </a:path>
            </a:pathLst>
          </a:custGeom>
          <a:ln w="112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8210653" y="5770250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55965"/>
                </a:moveTo>
                <a:lnTo>
                  <a:pt x="0" y="0"/>
                </a:lnTo>
              </a:path>
            </a:pathLst>
          </a:custGeom>
          <a:ln w="112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8595745" y="5770250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55965"/>
                </a:moveTo>
                <a:lnTo>
                  <a:pt x="0" y="0"/>
                </a:lnTo>
              </a:path>
            </a:pathLst>
          </a:custGeom>
          <a:ln w="112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8979162" y="5770250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55965"/>
                </a:moveTo>
                <a:lnTo>
                  <a:pt x="0" y="0"/>
                </a:lnTo>
              </a:path>
            </a:pathLst>
          </a:custGeom>
          <a:ln w="112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9362599" y="5770250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55965"/>
                </a:moveTo>
                <a:lnTo>
                  <a:pt x="0" y="0"/>
                </a:lnTo>
              </a:path>
            </a:pathLst>
          </a:custGeom>
          <a:ln w="112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9747653" y="5770250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55965"/>
                </a:moveTo>
                <a:lnTo>
                  <a:pt x="0" y="0"/>
                </a:lnTo>
              </a:path>
            </a:pathLst>
          </a:custGeom>
          <a:ln w="112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10131072" y="5770250"/>
            <a:ext cx="0" cy="56515"/>
          </a:xfrm>
          <a:custGeom>
            <a:avLst/>
            <a:gdLst/>
            <a:ahLst/>
            <a:cxnLst/>
            <a:rect l="l" t="t" r="r" b="b"/>
            <a:pathLst>
              <a:path h="56514">
                <a:moveTo>
                  <a:pt x="0" y="55965"/>
                </a:moveTo>
                <a:lnTo>
                  <a:pt x="0" y="0"/>
                </a:lnTo>
              </a:path>
            </a:pathLst>
          </a:custGeom>
          <a:ln w="112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 txBox="1"/>
          <p:nvPr/>
        </p:nvSpPr>
        <p:spPr>
          <a:xfrm>
            <a:off x="1707860" y="4358491"/>
            <a:ext cx="99060" cy="150050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15" dirty="0">
                <a:latin typeface="Arial"/>
                <a:cs typeface="Arial"/>
              </a:rPr>
              <a:t>8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00" spc="15" dirty="0">
                <a:latin typeface="Arial"/>
                <a:cs typeface="Arial"/>
              </a:rPr>
              <a:t>6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000" spc="15" dirty="0">
                <a:latin typeface="Arial"/>
                <a:cs typeface="Arial"/>
              </a:rPr>
              <a:t>4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000" spc="15" dirty="0">
                <a:latin typeface="Arial"/>
                <a:cs typeface="Arial"/>
              </a:rPr>
              <a:t>2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000" spc="15" dirty="0">
                <a:latin typeface="Arial"/>
                <a:cs typeface="Arial"/>
              </a:rPr>
              <a:t>0</a:t>
            </a:r>
            <a:endParaRPr sz="1000">
              <a:latin typeface="Arial"/>
              <a:cs typeface="Arial"/>
            </a:endParaRPr>
          </a:p>
        </p:txBody>
      </p:sp>
      <p:sp>
        <p:nvSpPr>
          <p:cNvPr id="280" name="object 280"/>
          <p:cNvSpPr txBox="1"/>
          <p:nvPr/>
        </p:nvSpPr>
        <p:spPr>
          <a:xfrm>
            <a:off x="1634639" y="4029576"/>
            <a:ext cx="172085" cy="1841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10" dirty="0">
                <a:latin typeface="Arial"/>
                <a:cs typeface="Arial"/>
              </a:rPr>
              <a:t>10</a:t>
            </a:r>
            <a:endParaRPr sz="1000">
              <a:latin typeface="Arial"/>
              <a:cs typeface="Arial"/>
            </a:endParaRPr>
          </a:p>
        </p:txBody>
      </p:sp>
      <p:sp>
        <p:nvSpPr>
          <p:cNvPr id="281" name="object 281"/>
          <p:cNvSpPr txBox="1"/>
          <p:nvPr/>
        </p:nvSpPr>
        <p:spPr>
          <a:xfrm>
            <a:off x="1634639" y="3700225"/>
            <a:ext cx="172085" cy="1841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10" dirty="0">
                <a:latin typeface="Arial"/>
                <a:cs typeface="Arial"/>
              </a:rPr>
              <a:t>12</a:t>
            </a:r>
            <a:endParaRPr sz="1000">
              <a:latin typeface="Arial"/>
              <a:cs typeface="Arial"/>
            </a:endParaRPr>
          </a:p>
        </p:txBody>
      </p:sp>
      <p:sp>
        <p:nvSpPr>
          <p:cNvPr id="282" name="object 282"/>
          <p:cNvSpPr/>
          <p:nvPr/>
        </p:nvSpPr>
        <p:spPr>
          <a:xfrm>
            <a:off x="1878375" y="3795310"/>
            <a:ext cx="0" cy="1975485"/>
          </a:xfrm>
          <a:custGeom>
            <a:avLst/>
            <a:gdLst/>
            <a:ahLst/>
            <a:cxnLst/>
            <a:rect l="l" t="t" r="r" b="b"/>
            <a:pathLst>
              <a:path h="1975485">
                <a:moveTo>
                  <a:pt x="0" y="1974939"/>
                </a:moveTo>
                <a:lnTo>
                  <a:pt x="0" y="0"/>
                </a:lnTo>
              </a:path>
            </a:pathLst>
          </a:custGeom>
          <a:ln w="112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1822435" y="5770250"/>
            <a:ext cx="56515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55940" y="0"/>
                </a:moveTo>
                <a:lnTo>
                  <a:pt x="0" y="0"/>
                </a:lnTo>
              </a:path>
            </a:pathLst>
          </a:custGeom>
          <a:ln w="112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1822435" y="5441083"/>
            <a:ext cx="56515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55940" y="0"/>
                </a:moveTo>
                <a:lnTo>
                  <a:pt x="0" y="0"/>
                </a:lnTo>
              </a:path>
            </a:pathLst>
          </a:custGeom>
          <a:ln w="112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1822435" y="5111917"/>
            <a:ext cx="56515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55940" y="0"/>
                </a:moveTo>
                <a:lnTo>
                  <a:pt x="0" y="0"/>
                </a:lnTo>
              </a:path>
            </a:pathLst>
          </a:custGeom>
          <a:ln w="112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1822435" y="4782770"/>
            <a:ext cx="56515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55940" y="0"/>
                </a:moveTo>
                <a:lnTo>
                  <a:pt x="0" y="0"/>
                </a:lnTo>
              </a:path>
            </a:pathLst>
          </a:custGeom>
          <a:ln w="112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1822435" y="4453623"/>
            <a:ext cx="56515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55940" y="0"/>
                </a:moveTo>
                <a:lnTo>
                  <a:pt x="0" y="0"/>
                </a:lnTo>
              </a:path>
            </a:pathLst>
          </a:custGeom>
          <a:ln w="112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1822435" y="4124439"/>
            <a:ext cx="56515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55940" y="0"/>
                </a:moveTo>
                <a:lnTo>
                  <a:pt x="0" y="0"/>
                </a:lnTo>
              </a:path>
            </a:pathLst>
          </a:custGeom>
          <a:ln w="112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1822435" y="3795309"/>
            <a:ext cx="56515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55940" y="0"/>
                </a:moveTo>
                <a:lnTo>
                  <a:pt x="0" y="0"/>
                </a:lnTo>
              </a:path>
            </a:pathLst>
          </a:custGeom>
          <a:ln w="112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1847113" y="5605686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31261" y="0"/>
                </a:moveTo>
                <a:lnTo>
                  <a:pt x="0" y="0"/>
                </a:lnTo>
              </a:path>
            </a:pathLst>
          </a:custGeom>
          <a:ln w="112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1847113" y="5276500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31261" y="0"/>
                </a:moveTo>
                <a:lnTo>
                  <a:pt x="0" y="0"/>
                </a:lnTo>
              </a:path>
            </a:pathLst>
          </a:custGeom>
          <a:ln w="112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1847113" y="4947353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31261" y="0"/>
                </a:moveTo>
                <a:lnTo>
                  <a:pt x="0" y="0"/>
                </a:lnTo>
              </a:path>
            </a:pathLst>
          </a:custGeom>
          <a:ln w="112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1847113" y="4618206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31261" y="0"/>
                </a:moveTo>
                <a:lnTo>
                  <a:pt x="0" y="0"/>
                </a:lnTo>
              </a:path>
            </a:pathLst>
          </a:custGeom>
          <a:ln w="112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1847113" y="4289040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31261" y="0"/>
                </a:moveTo>
                <a:lnTo>
                  <a:pt x="0" y="0"/>
                </a:lnTo>
              </a:path>
            </a:pathLst>
          </a:custGeom>
          <a:ln w="112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1847113" y="3959873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31261" y="0"/>
                </a:moveTo>
                <a:lnTo>
                  <a:pt x="0" y="0"/>
                </a:lnTo>
              </a:path>
            </a:pathLst>
          </a:custGeom>
          <a:ln w="112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8689004" y="3691267"/>
            <a:ext cx="1722755" cy="694690"/>
          </a:xfrm>
          <a:custGeom>
            <a:avLst/>
            <a:gdLst/>
            <a:ahLst/>
            <a:cxnLst/>
            <a:rect l="l" t="t" r="r" b="b"/>
            <a:pathLst>
              <a:path w="1722754" h="694689">
                <a:moveTo>
                  <a:pt x="0" y="694117"/>
                </a:moveTo>
                <a:lnTo>
                  <a:pt x="1722652" y="694117"/>
                </a:lnTo>
                <a:lnTo>
                  <a:pt x="1722652" y="0"/>
                </a:lnTo>
                <a:lnTo>
                  <a:pt x="0" y="0"/>
                </a:lnTo>
                <a:lnTo>
                  <a:pt x="0" y="6941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8841438" y="3824676"/>
            <a:ext cx="1509395" cy="481330"/>
          </a:xfrm>
          <a:custGeom>
            <a:avLst/>
            <a:gdLst/>
            <a:ahLst/>
            <a:cxnLst/>
            <a:rect l="l" t="t" r="r" b="b"/>
            <a:pathLst>
              <a:path w="1509395" h="481329">
                <a:moveTo>
                  <a:pt x="0" y="480722"/>
                </a:moveTo>
                <a:lnTo>
                  <a:pt x="1509387" y="480722"/>
                </a:lnTo>
                <a:lnTo>
                  <a:pt x="1509387" y="0"/>
                </a:lnTo>
                <a:lnTo>
                  <a:pt x="0" y="0"/>
                </a:lnTo>
                <a:lnTo>
                  <a:pt x="0" y="480722"/>
                </a:lnTo>
                <a:close/>
              </a:path>
            </a:pathLst>
          </a:custGeom>
          <a:solidFill>
            <a:srgbClr val="E4E9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8814747" y="3797983"/>
            <a:ext cx="1509395" cy="481330"/>
          </a:xfrm>
          <a:custGeom>
            <a:avLst/>
            <a:gdLst/>
            <a:ahLst/>
            <a:cxnLst/>
            <a:rect l="l" t="t" r="r" b="b"/>
            <a:pathLst>
              <a:path w="1509395" h="481329">
                <a:moveTo>
                  <a:pt x="0" y="480703"/>
                </a:moveTo>
                <a:lnTo>
                  <a:pt x="1509387" y="480703"/>
                </a:lnTo>
                <a:lnTo>
                  <a:pt x="1509387" y="0"/>
                </a:lnTo>
                <a:lnTo>
                  <a:pt x="0" y="0"/>
                </a:lnTo>
                <a:lnTo>
                  <a:pt x="0" y="4807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 txBox="1"/>
          <p:nvPr/>
        </p:nvSpPr>
        <p:spPr>
          <a:xfrm>
            <a:off x="8814726" y="3797984"/>
            <a:ext cx="1509395" cy="481330"/>
          </a:xfrm>
          <a:prstGeom prst="rect">
            <a:avLst/>
          </a:prstGeom>
          <a:ln w="6588">
            <a:solidFill>
              <a:srgbClr val="000000"/>
            </a:solidFill>
          </a:ln>
        </p:spPr>
        <p:txBody>
          <a:bodyPr vert="horz" wrap="square" lIns="0" tIns="1905" rIns="0" bIns="0" rtlCol="0">
            <a:spAutoFit/>
          </a:bodyPr>
          <a:lstStyle/>
          <a:p>
            <a:pPr marL="457200" marR="83185">
              <a:lnSpc>
                <a:spcPct val="135900"/>
              </a:lnSpc>
              <a:spcBef>
                <a:spcPts val="15"/>
              </a:spcBef>
            </a:pPr>
            <a:r>
              <a:rPr sz="1000" spc="25" dirty="0">
                <a:latin typeface="Arial"/>
                <a:cs typeface="Arial"/>
              </a:rPr>
              <a:t>Ongoing </a:t>
            </a:r>
            <a:r>
              <a:rPr sz="1000" spc="10" dirty="0">
                <a:latin typeface="Arial"/>
                <a:cs typeface="Arial"/>
              </a:rPr>
              <a:t>trials  </a:t>
            </a:r>
            <a:r>
              <a:rPr sz="1000" spc="25" dirty="0">
                <a:latin typeface="Arial"/>
                <a:cs typeface="Arial"/>
              </a:rPr>
              <a:t>Non-active</a:t>
            </a:r>
            <a:r>
              <a:rPr sz="1000" spc="-45" dirty="0">
                <a:latin typeface="Arial"/>
                <a:cs typeface="Arial"/>
              </a:rPr>
              <a:t> </a:t>
            </a:r>
            <a:r>
              <a:rPr sz="1000" spc="10" dirty="0">
                <a:latin typeface="Arial"/>
                <a:cs typeface="Arial"/>
              </a:rPr>
              <a:t>trials</a:t>
            </a:r>
            <a:endParaRPr sz="1000">
              <a:latin typeface="Arial"/>
              <a:cs typeface="Arial"/>
            </a:endParaRPr>
          </a:p>
        </p:txBody>
      </p:sp>
      <p:sp>
        <p:nvSpPr>
          <p:cNvPr id="300" name="object 300"/>
          <p:cNvSpPr/>
          <p:nvPr/>
        </p:nvSpPr>
        <p:spPr>
          <a:xfrm>
            <a:off x="8893015" y="3860857"/>
            <a:ext cx="338455" cy="160655"/>
          </a:xfrm>
          <a:custGeom>
            <a:avLst/>
            <a:gdLst/>
            <a:ahLst/>
            <a:cxnLst/>
            <a:rect l="l" t="t" r="r" b="b"/>
            <a:pathLst>
              <a:path w="338454" h="160654">
                <a:moveTo>
                  <a:pt x="0" y="160253"/>
                </a:moveTo>
                <a:lnTo>
                  <a:pt x="338010" y="160253"/>
                </a:lnTo>
                <a:lnTo>
                  <a:pt x="338010" y="0"/>
                </a:lnTo>
                <a:lnTo>
                  <a:pt x="0" y="0"/>
                </a:lnTo>
                <a:lnTo>
                  <a:pt x="0" y="160253"/>
                </a:lnTo>
                <a:close/>
              </a:path>
            </a:pathLst>
          </a:custGeom>
          <a:solidFill>
            <a:srgbClr val="007D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8893015" y="4065613"/>
            <a:ext cx="338455" cy="160655"/>
          </a:xfrm>
          <a:custGeom>
            <a:avLst/>
            <a:gdLst/>
            <a:ahLst/>
            <a:cxnLst/>
            <a:rect l="l" t="t" r="r" b="b"/>
            <a:pathLst>
              <a:path w="338454" h="160654">
                <a:moveTo>
                  <a:pt x="0" y="160232"/>
                </a:moveTo>
                <a:lnTo>
                  <a:pt x="338010" y="160232"/>
                </a:lnTo>
                <a:lnTo>
                  <a:pt x="338010" y="0"/>
                </a:lnTo>
                <a:lnTo>
                  <a:pt x="0" y="0"/>
                </a:lnTo>
                <a:lnTo>
                  <a:pt x="0" y="160232"/>
                </a:lnTo>
                <a:close/>
              </a:path>
            </a:pathLst>
          </a:custGeom>
          <a:solidFill>
            <a:srgbClr val="A2C6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 txBox="1"/>
          <p:nvPr/>
        </p:nvSpPr>
        <p:spPr>
          <a:xfrm rot="18900000">
            <a:off x="1841465" y="5926718"/>
            <a:ext cx="323469" cy="1314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35"/>
              </a:lnSpc>
            </a:pPr>
            <a:r>
              <a:rPr sz="1000" spc="-10" dirty="0">
                <a:latin typeface="Arial"/>
                <a:cs typeface="Arial"/>
              </a:rPr>
              <a:t>CAIX</a:t>
            </a:r>
            <a:endParaRPr sz="1000">
              <a:latin typeface="Arial"/>
              <a:cs typeface="Arial"/>
            </a:endParaRPr>
          </a:p>
        </p:txBody>
      </p:sp>
      <p:sp>
        <p:nvSpPr>
          <p:cNvPr id="325" name="object 325"/>
          <p:cNvSpPr txBox="1"/>
          <p:nvPr/>
        </p:nvSpPr>
        <p:spPr>
          <a:xfrm>
            <a:off x="8963925" y="6615048"/>
            <a:ext cx="2844165" cy="24257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400" spc="-5" dirty="0">
                <a:latin typeface="Calibri"/>
                <a:cs typeface="Calibri"/>
              </a:rPr>
              <a:t>Hartmann, et </a:t>
            </a:r>
            <a:r>
              <a:rPr sz="1400" dirty="0">
                <a:latin typeface="Calibri"/>
                <a:cs typeface="Calibri"/>
              </a:rPr>
              <a:t>al. EMBO Mol Med,</a:t>
            </a:r>
            <a:r>
              <a:rPr sz="1400" spc="-8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2017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03" name="object 303"/>
          <p:cNvSpPr txBox="1"/>
          <p:nvPr/>
        </p:nvSpPr>
        <p:spPr>
          <a:xfrm rot="18900000">
            <a:off x="2132139" y="5956935"/>
            <a:ext cx="428532" cy="1314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35"/>
              </a:lnSpc>
            </a:pPr>
            <a:r>
              <a:rPr sz="1000" spc="10" dirty="0">
                <a:latin typeface="Arial"/>
                <a:cs typeface="Arial"/>
              </a:rPr>
              <a:t>CD133</a:t>
            </a:r>
            <a:endParaRPr sz="1000">
              <a:latin typeface="Arial"/>
              <a:cs typeface="Arial"/>
            </a:endParaRPr>
          </a:p>
        </p:txBody>
      </p:sp>
      <p:sp>
        <p:nvSpPr>
          <p:cNvPr id="304" name="object 304"/>
          <p:cNvSpPr txBox="1"/>
          <p:nvPr/>
        </p:nvSpPr>
        <p:spPr>
          <a:xfrm rot="18900000">
            <a:off x="2651918" y="5905876"/>
            <a:ext cx="293070" cy="1314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35"/>
              </a:lnSpc>
            </a:pPr>
            <a:r>
              <a:rPr sz="1000" spc="-5" dirty="0">
                <a:latin typeface="Arial"/>
                <a:cs typeface="Arial"/>
              </a:rPr>
              <a:t>CEA</a:t>
            </a:r>
            <a:endParaRPr sz="1000">
              <a:latin typeface="Arial"/>
              <a:cs typeface="Arial"/>
            </a:endParaRPr>
          </a:p>
        </p:txBody>
      </p:sp>
      <p:sp>
        <p:nvSpPr>
          <p:cNvPr id="305" name="object 305"/>
          <p:cNvSpPr txBox="1"/>
          <p:nvPr/>
        </p:nvSpPr>
        <p:spPr>
          <a:xfrm rot="18900000">
            <a:off x="2905986" y="5951745"/>
            <a:ext cx="414662" cy="1314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35"/>
              </a:lnSpc>
            </a:pPr>
            <a:r>
              <a:rPr sz="1000" spc="25" dirty="0">
                <a:latin typeface="Arial"/>
                <a:cs typeface="Arial"/>
              </a:rPr>
              <a:t>c-MET</a:t>
            </a:r>
            <a:endParaRPr sz="1000">
              <a:latin typeface="Arial"/>
              <a:cs typeface="Arial"/>
            </a:endParaRPr>
          </a:p>
        </p:txBody>
      </p:sp>
      <p:sp>
        <p:nvSpPr>
          <p:cNvPr id="306" name="object 306"/>
          <p:cNvSpPr txBox="1"/>
          <p:nvPr/>
        </p:nvSpPr>
        <p:spPr>
          <a:xfrm rot="18900000">
            <a:off x="3338963" y="5935319"/>
            <a:ext cx="371016" cy="1314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35"/>
              </a:lnSpc>
            </a:pPr>
            <a:r>
              <a:rPr sz="1000" spc="-20" dirty="0">
                <a:latin typeface="Arial"/>
                <a:cs typeface="Arial"/>
              </a:rPr>
              <a:t>EGFR</a:t>
            </a:r>
            <a:endParaRPr sz="1000">
              <a:latin typeface="Arial"/>
              <a:cs typeface="Arial"/>
            </a:endParaRPr>
          </a:p>
        </p:txBody>
      </p:sp>
      <p:sp>
        <p:nvSpPr>
          <p:cNvPr id="307" name="object 307"/>
          <p:cNvSpPr txBox="1"/>
          <p:nvPr/>
        </p:nvSpPr>
        <p:spPr>
          <a:xfrm rot="18900000">
            <a:off x="3587445" y="5994775"/>
            <a:ext cx="531652" cy="1314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35"/>
              </a:lnSpc>
            </a:pPr>
            <a:r>
              <a:rPr sz="1000" spc="-10" dirty="0">
                <a:latin typeface="Arial"/>
                <a:cs typeface="Arial"/>
              </a:rPr>
              <a:t>EGFRvIII</a:t>
            </a:r>
            <a:endParaRPr sz="1000">
              <a:latin typeface="Arial"/>
              <a:cs typeface="Arial"/>
            </a:endParaRPr>
          </a:p>
        </p:txBody>
      </p:sp>
      <p:sp>
        <p:nvSpPr>
          <p:cNvPr id="308" name="object 308"/>
          <p:cNvSpPr txBox="1"/>
          <p:nvPr/>
        </p:nvSpPr>
        <p:spPr>
          <a:xfrm rot="18900000">
            <a:off x="4005177" y="5967305"/>
            <a:ext cx="456409" cy="1314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35"/>
              </a:lnSpc>
            </a:pPr>
            <a:r>
              <a:rPr sz="1000" spc="15" dirty="0">
                <a:latin typeface="Arial"/>
                <a:cs typeface="Arial"/>
              </a:rPr>
              <a:t>EpCam</a:t>
            </a:r>
            <a:endParaRPr sz="1000">
              <a:latin typeface="Arial"/>
              <a:cs typeface="Arial"/>
            </a:endParaRPr>
          </a:p>
        </p:txBody>
      </p:sp>
      <p:sp>
        <p:nvSpPr>
          <p:cNvPr id="309" name="object 309"/>
          <p:cNvSpPr txBox="1"/>
          <p:nvPr/>
        </p:nvSpPr>
        <p:spPr>
          <a:xfrm rot="18900000">
            <a:off x="4449543" y="5950896"/>
            <a:ext cx="412255" cy="1314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35"/>
              </a:lnSpc>
            </a:pPr>
            <a:r>
              <a:rPr sz="1000" spc="5" dirty="0">
                <a:latin typeface="Arial"/>
                <a:cs typeface="Arial"/>
              </a:rPr>
              <a:t>EphA2</a:t>
            </a:r>
            <a:endParaRPr sz="1000">
              <a:latin typeface="Arial"/>
              <a:cs typeface="Arial"/>
            </a:endParaRPr>
          </a:p>
        </p:txBody>
      </p:sp>
      <p:sp>
        <p:nvSpPr>
          <p:cNvPr id="310" name="object 310"/>
          <p:cNvSpPr txBox="1"/>
          <p:nvPr/>
        </p:nvSpPr>
        <p:spPr>
          <a:xfrm rot="18900000">
            <a:off x="4591902" y="6057807"/>
            <a:ext cx="705263" cy="1314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35"/>
              </a:lnSpc>
            </a:pPr>
            <a:r>
              <a:rPr sz="1000" spc="15" dirty="0">
                <a:latin typeface="Arial"/>
                <a:cs typeface="Arial"/>
              </a:rPr>
              <a:t>ErbB2/Her2</a:t>
            </a:r>
            <a:endParaRPr sz="1000">
              <a:latin typeface="Arial"/>
              <a:cs typeface="Arial"/>
            </a:endParaRPr>
          </a:p>
        </p:txBody>
      </p:sp>
      <p:sp>
        <p:nvSpPr>
          <p:cNvPr id="311" name="object 311"/>
          <p:cNvSpPr txBox="1"/>
          <p:nvPr/>
        </p:nvSpPr>
        <p:spPr>
          <a:xfrm rot="18900000">
            <a:off x="5341973" y="5897367"/>
            <a:ext cx="273413" cy="1314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35"/>
              </a:lnSpc>
            </a:pPr>
            <a:r>
              <a:rPr sz="1000" spc="-65" dirty="0">
                <a:latin typeface="Arial"/>
                <a:cs typeface="Arial"/>
              </a:rPr>
              <a:t>F</a:t>
            </a:r>
            <a:r>
              <a:rPr sz="1000" spc="-15" dirty="0">
                <a:latin typeface="Arial"/>
                <a:cs typeface="Arial"/>
              </a:rPr>
              <a:t>A</a:t>
            </a:r>
            <a:r>
              <a:rPr sz="1000" spc="0" dirty="0">
                <a:latin typeface="Arial"/>
                <a:cs typeface="Arial"/>
              </a:rPr>
              <a:t>P</a:t>
            </a:r>
            <a:endParaRPr sz="1000">
              <a:latin typeface="Arial"/>
              <a:cs typeface="Arial"/>
            </a:endParaRPr>
          </a:p>
        </p:txBody>
      </p:sp>
      <p:sp>
        <p:nvSpPr>
          <p:cNvPr id="312" name="object 312"/>
          <p:cNvSpPr txBox="1"/>
          <p:nvPr/>
        </p:nvSpPr>
        <p:spPr>
          <a:xfrm rot="18900000">
            <a:off x="5670705" y="5914586"/>
            <a:ext cx="317106" cy="1314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35"/>
              </a:lnSpc>
            </a:pPr>
            <a:r>
              <a:rPr sz="1000" spc="5" dirty="0">
                <a:latin typeface="Arial"/>
                <a:cs typeface="Arial"/>
              </a:rPr>
              <a:t>FR-a</a:t>
            </a:r>
            <a:endParaRPr sz="1000">
              <a:latin typeface="Arial"/>
              <a:cs typeface="Arial"/>
            </a:endParaRPr>
          </a:p>
        </p:txBody>
      </p:sp>
      <p:sp>
        <p:nvSpPr>
          <p:cNvPr id="313" name="object 313"/>
          <p:cNvSpPr txBox="1"/>
          <p:nvPr/>
        </p:nvSpPr>
        <p:spPr>
          <a:xfrm rot="18900000">
            <a:off x="6087517" y="5906863"/>
            <a:ext cx="297044" cy="1314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35"/>
              </a:lnSpc>
            </a:pPr>
            <a:r>
              <a:rPr sz="1000" spc="5" dirty="0">
                <a:latin typeface="Arial"/>
                <a:cs typeface="Arial"/>
              </a:rPr>
              <a:t>GD2</a:t>
            </a:r>
            <a:endParaRPr sz="1000">
              <a:latin typeface="Arial"/>
              <a:cs typeface="Arial"/>
            </a:endParaRPr>
          </a:p>
        </p:txBody>
      </p:sp>
      <p:sp>
        <p:nvSpPr>
          <p:cNvPr id="314" name="object 314"/>
          <p:cNvSpPr txBox="1"/>
          <p:nvPr/>
        </p:nvSpPr>
        <p:spPr>
          <a:xfrm rot="18900000">
            <a:off x="6409952" y="5937900"/>
            <a:ext cx="378146" cy="1314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35"/>
              </a:lnSpc>
            </a:pPr>
            <a:r>
              <a:rPr sz="1000" spc="10" dirty="0">
                <a:latin typeface="Arial"/>
                <a:cs typeface="Arial"/>
              </a:rPr>
              <a:t>GPC3</a:t>
            </a:r>
            <a:endParaRPr sz="1000">
              <a:latin typeface="Arial"/>
              <a:cs typeface="Arial"/>
            </a:endParaRPr>
          </a:p>
        </p:txBody>
      </p:sp>
      <p:sp>
        <p:nvSpPr>
          <p:cNvPr id="315" name="object 315"/>
          <p:cNvSpPr txBox="1"/>
          <p:nvPr/>
        </p:nvSpPr>
        <p:spPr>
          <a:xfrm rot="18900000">
            <a:off x="6636368" y="6003495"/>
            <a:ext cx="555675" cy="1314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35"/>
              </a:lnSpc>
            </a:pPr>
            <a:r>
              <a:rPr sz="1000" spc="10" dirty="0">
                <a:latin typeface="Arial"/>
                <a:cs typeface="Arial"/>
              </a:rPr>
              <a:t>IL-13Ra2</a:t>
            </a:r>
            <a:endParaRPr sz="1000">
              <a:latin typeface="Arial"/>
              <a:cs typeface="Arial"/>
            </a:endParaRPr>
          </a:p>
        </p:txBody>
      </p:sp>
      <p:sp>
        <p:nvSpPr>
          <p:cNvPr id="316" name="object 316"/>
          <p:cNvSpPr txBox="1"/>
          <p:nvPr/>
        </p:nvSpPr>
        <p:spPr>
          <a:xfrm rot="18900000">
            <a:off x="7058841" y="5987105"/>
            <a:ext cx="510767" cy="1314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35"/>
              </a:lnSpc>
            </a:pPr>
            <a:r>
              <a:rPr sz="1000" spc="30" dirty="0">
                <a:latin typeface="Arial"/>
                <a:cs typeface="Arial"/>
              </a:rPr>
              <a:t>L1-CAM</a:t>
            </a:r>
            <a:endParaRPr sz="1000">
              <a:latin typeface="Arial"/>
              <a:cs typeface="Arial"/>
            </a:endParaRPr>
          </a:p>
        </p:txBody>
      </p:sp>
      <p:sp>
        <p:nvSpPr>
          <p:cNvPr id="317" name="object 317"/>
          <p:cNvSpPr txBox="1"/>
          <p:nvPr/>
        </p:nvSpPr>
        <p:spPr>
          <a:xfrm rot="18900000">
            <a:off x="7307945" y="6040598"/>
            <a:ext cx="657919" cy="1314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35"/>
              </a:lnSpc>
            </a:pPr>
            <a:r>
              <a:rPr sz="1000" spc="15" dirty="0">
                <a:latin typeface="Arial"/>
                <a:cs typeface="Arial"/>
              </a:rPr>
              <a:t>Mesothelin</a:t>
            </a:r>
            <a:endParaRPr sz="1000">
              <a:latin typeface="Arial"/>
              <a:cs typeface="Arial"/>
            </a:endParaRPr>
          </a:p>
        </p:txBody>
      </p:sp>
      <p:sp>
        <p:nvSpPr>
          <p:cNvPr id="318" name="object 318"/>
          <p:cNvSpPr txBox="1"/>
          <p:nvPr/>
        </p:nvSpPr>
        <p:spPr>
          <a:xfrm rot="18900000">
            <a:off x="7930693" y="5946527"/>
            <a:ext cx="400845" cy="1314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35"/>
              </a:lnSpc>
            </a:pPr>
            <a:r>
              <a:rPr sz="1000" spc="30" dirty="0">
                <a:latin typeface="Arial"/>
                <a:cs typeface="Arial"/>
              </a:rPr>
              <a:t>MUC1</a:t>
            </a:r>
            <a:endParaRPr sz="1000">
              <a:latin typeface="Arial"/>
              <a:cs typeface="Arial"/>
            </a:endParaRPr>
          </a:p>
        </p:txBody>
      </p:sp>
      <p:sp>
        <p:nvSpPr>
          <p:cNvPr id="319" name="object 319"/>
          <p:cNvSpPr txBox="1"/>
          <p:nvPr/>
        </p:nvSpPr>
        <p:spPr>
          <a:xfrm rot="18900000">
            <a:off x="8319977" y="5945707"/>
            <a:ext cx="398448" cy="1314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35"/>
              </a:lnSpc>
            </a:pPr>
            <a:r>
              <a:rPr sz="1000" spc="15" dirty="0">
                <a:latin typeface="Arial"/>
                <a:cs typeface="Arial"/>
              </a:rPr>
              <a:t>PD-L1</a:t>
            </a:r>
            <a:endParaRPr sz="1000">
              <a:latin typeface="Arial"/>
              <a:cs typeface="Arial"/>
            </a:endParaRPr>
          </a:p>
        </p:txBody>
      </p:sp>
      <p:sp>
        <p:nvSpPr>
          <p:cNvPr id="320" name="object 320"/>
          <p:cNvSpPr txBox="1"/>
          <p:nvPr/>
        </p:nvSpPr>
        <p:spPr>
          <a:xfrm rot="18900000">
            <a:off x="8734954" y="5937741"/>
            <a:ext cx="375767" cy="1314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35"/>
              </a:lnSpc>
            </a:pPr>
            <a:r>
              <a:rPr sz="1000" spc="5" dirty="0">
                <a:latin typeface="Arial"/>
                <a:cs typeface="Arial"/>
              </a:rPr>
              <a:t>PSCA</a:t>
            </a:r>
            <a:endParaRPr sz="1000">
              <a:latin typeface="Arial"/>
              <a:cs typeface="Arial"/>
            </a:endParaRPr>
          </a:p>
        </p:txBody>
      </p:sp>
      <p:sp>
        <p:nvSpPr>
          <p:cNvPr id="321" name="object 321"/>
          <p:cNvSpPr txBox="1"/>
          <p:nvPr/>
        </p:nvSpPr>
        <p:spPr>
          <a:xfrm rot="18900000">
            <a:off x="9095168" y="5944691"/>
            <a:ext cx="394257" cy="1314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35"/>
              </a:lnSpc>
            </a:pPr>
            <a:r>
              <a:rPr sz="1000" spc="15" dirty="0">
                <a:latin typeface="Arial"/>
                <a:cs typeface="Arial"/>
              </a:rPr>
              <a:t>PSMA</a:t>
            </a:r>
            <a:endParaRPr sz="1000">
              <a:latin typeface="Arial"/>
              <a:cs typeface="Arial"/>
            </a:endParaRPr>
          </a:p>
        </p:txBody>
      </p:sp>
      <p:sp>
        <p:nvSpPr>
          <p:cNvPr id="322" name="object 322"/>
          <p:cNvSpPr txBox="1"/>
          <p:nvPr/>
        </p:nvSpPr>
        <p:spPr>
          <a:xfrm rot="18900000">
            <a:off x="9496412" y="5937946"/>
            <a:ext cx="378146" cy="1314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35"/>
              </a:lnSpc>
            </a:pPr>
            <a:r>
              <a:rPr sz="1000" dirty="0">
                <a:latin typeface="Arial"/>
                <a:cs typeface="Arial"/>
              </a:rPr>
              <a:t>ROR1</a:t>
            </a:r>
            <a:endParaRPr sz="1000">
              <a:latin typeface="Arial"/>
              <a:cs typeface="Arial"/>
            </a:endParaRPr>
          </a:p>
        </p:txBody>
      </p:sp>
      <p:sp>
        <p:nvSpPr>
          <p:cNvPr id="323" name="object 323"/>
          <p:cNvSpPr txBox="1"/>
          <p:nvPr/>
        </p:nvSpPr>
        <p:spPr>
          <a:xfrm rot="18900000">
            <a:off x="9701492" y="6007762"/>
            <a:ext cx="567401" cy="1314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35"/>
              </a:lnSpc>
            </a:pPr>
            <a:r>
              <a:rPr sz="1000" dirty="0">
                <a:latin typeface="Arial"/>
                <a:cs typeface="Arial"/>
              </a:rPr>
              <a:t>VEGFR-2</a:t>
            </a:r>
            <a:endParaRPr sz="1000">
              <a:latin typeface="Arial"/>
              <a:cs typeface="Arial"/>
            </a:endParaRPr>
          </a:p>
        </p:txBody>
      </p:sp>
      <p:sp>
        <p:nvSpPr>
          <p:cNvPr id="324" name="object 324"/>
          <p:cNvSpPr txBox="1">
            <a:spLocks noGrp="1"/>
          </p:cNvSpPr>
          <p:nvPr>
            <p:ph type="title"/>
          </p:nvPr>
        </p:nvSpPr>
        <p:spPr>
          <a:xfrm>
            <a:off x="3497261" y="100076"/>
            <a:ext cx="48933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Clinical </a:t>
            </a:r>
            <a:r>
              <a:rPr spc="10" dirty="0"/>
              <a:t>development </a:t>
            </a:r>
            <a:r>
              <a:rPr spc="35" dirty="0"/>
              <a:t>of </a:t>
            </a:r>
            <a:r>
              <a:rPr spc="-50" dirty="0"/>
              <a:t>CAR </a:t>
            </a:r>
            <a:r>
              <a:rPr spc="-90" dirty="0"/>
              <a:t>T</a:t>
            </a:r>
            <a:r>
              <a:rPr spc="-60" dirty="0"/>
              <a:t> </a:t>
            </a:r>
            <a:r>
              <a:rPr spc="0" dirty="0"/>
              <a:t>cells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842615" y="875282"/>
            <a:ext cx="1509395" cy="481330"/>
          </a:xfrm>
          <a:custGeom>
            <a:avLst/>
            <a:gdLst/>
            <a:ahLst/>
            <a:cxnLst/>
            <a:rect l="l" t="t" r="r" b="b"/>
            <a:pathLst>
              <a:path w="1509395" h="481330">
                <a:moveTo>
                  <a:pt x="0" y="481125"/>
                </a:moveTo>
                <a:lnTo>
                  <a:pt x="1509053" y="481125"/>
                </a:lnTo>
                <a:lnTo>
                  <a:pt x="1509053" y="0"/>
                </a:lnTo>
                <a:lnTo>
                  <a:pt x="0" y="0"/>
                </a:lnTo>
                <a:lnTo>
                  <a:pt x="0" y="481125"/>
                </a:lnTo>
                <a:close/>
              </a:path>
            </a:pathLst>
          </a:custGeom>
          <a:ln w="65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63738" y="1459504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89" h="46990">
                <a:moveTo>
                  <a:pt x="0" y="46594"/>
                </a:moveTo>
                <a:lnTo>
                  <a:pt x="46525" y="0"/>
                </a:lnTo>
              </a:path>
            </a:pathLst>
          </a:custGeom>
          <a:ln w="112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59676" y="1505023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89" h="46990">
                <a:moveTo>
                  <a:pt x="0" y="46594"/>
                </a:moveTo>
                <a:lnTo>
                  <a:pt x="46525" y="0"/>
                </a:lnTo>
              </a:path>
            </a:pathLst>
          </a:custGeom>
          <a:ln w="112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814726" y="3797984"/>
            <a:ext cx="1509395" cy="481330"/>
          </a:xfrm>
          <a:custGeom>
            <a:avLst/>
            <a:gdLst/>
            <a:ahLst/>
            <a:cxnLst/>
            <a:rect l="l" t="t" r="r" b="b"/>
            <a:pathLst>
              <a:path w="1509395" h="481329">
                <a:moveTo>
                  <a:pt x="0" y="480703"/>
                </a:moveTo>
                <a:lnTo>
                  <a:pt x="1509386" y="480703"/>
                </a:lnTo>
                <a:lnTo>
                  <a:pt x="1509386" y="0"/>
                </a:lnTo>
                <a:lnTo>
                  <a:pt x="0" y="0"/>
                </a:lnTo>
                <a:lnTo>
                  <a:pt x="0" y="480703"/>
                </a:lnTo>
                <a:close/>
              </a:path>
            </a:pathLst>
          </a:custGeom>
          <a:ln w="65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419163" y="801600"/>
            <a:ext cx="8841740" cy="56661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8324850" algn="ctr">
              <a:lnSpc>
                <a:spcPts val="1135"/>
              </a:lnSpc>
            </a:pPr>
            <a:r>
              <a:rPr sz="1000" spc="15" dirty="0">
                <a:latin typeface="Arial"/>
                <a:cs typeface="Arial"/>
              </a:rPr>
              <a:t>100</a:t>
            </a:r>
            <a:endParaRPr sz="1000">
              <a:latin typeface="Arial"/>
              <a:cs typeface="Arial"/>
            </a:endParaRPr>
          </a:p>
          <a:p>
            <a:pPr marL="217804">
              <a:lnSpc>
                <a:spcPts val="1085"/>
              </a:lnSpc>
              <a:tabLst>
                <a:tab pos="7880984" algn="l"/>
              </a:tabLst>
            </a:pPr>
            <a:r>
              <a:rPr sz="1000" spc="10" dirty="0">
                <a:latin typeface="Arial"/>
                <a:cs typeface="Arial"/>
              </a:rPr>
              <a:t>95	</a:t>
            </a:r>
            <a:r>
              <a:rPr sz="1500" spc="22" baseline="2777" dirty="0">
                <a:latin typeface="Arial"/>
                <a:cs typeface="Arial"/>
              </a:rPr>
              <a:t>Ongoing</a:t>
            </a:r>
            <a:r>
              <a:rPr sz="1500" spc="-7" baseline="2777" dirty="0">
                <a:latin typeface="Arial"/>
                <a:cs typeface="Arial"/>
              </a:rPr>
              <a:t> </a:t>
            </a:r>
            <a:r>
              <a:rPr sz="1500" spc="15" baseline="2777" dirty="0">
                <a:latin typeface="Arial"/>
                <a:cs typeface="Arial"/>
              </a:rPr>
              <a:t>trials</a:t>
            </a:r>
            <a:endParaRPr sz="1500" baseline="2777">
              <a:latin typeface="Arial"/>
              <a:cs typeface="Arial"/>
            </a:endParaRPr>
          </a:p>
          <a:p>
            <a:pPr marR="8251825" algn="ctr">
              <a:lnSpc>
                <a:spcPts val="790"/>
              </a:lnSpc>
            </a:pPr>
            <a:r>
              <a:rPr sz="1000" spc="10" dirty="0">
                <a:latin typeface="Arial"/>
                <a:cs typeface="Arial"/>
              </a:rPr>
              <a:t>90</a:t>
            </a:r>
            <a:endParaRPr sz="1000">
              <a:latin typeface="Arial"/>
              <a:cs typeface="Arial"/>
            </a:endParaRPr>
          </a:p>
          <a:p>
            <a:pPr>
              <a:lnSpc>
                <a:spcPts val="850"/>
              </a:lnSpc>
              <a:tabLst>
                <a:tab pos="7880984" algn="l"/>
              </a:tabLst>
            </a:pPr>
            <a:r>
              <a:rPr sz="1500" b="1" spc="37" baseline="-83333" dirty="0">
                <a:latin typeface="Arial"/>
                <a:cs typeface="Arial"/>
              </a:rPr>
              <a:t>trials</a:t>
            </a:r>
            <a:r>
              <a:rPr sz="1500" b="1" spc="337" baseline="-83333" dirty="0">
                <a:latin typeface="Arial"/>
                <a:cs typeface="Arial"/>
              </a:rPr>
              <a:t> </a:t>
            </a:r>
            <a:r>
              <a:rPr sz="1500" spc="15" baseline="-30555" dirty="0">
                <a:latin typeface="Arial"/>
                <a:cs typeface="Arial"/>
              </a:rPr>
              <a:t>85	</a:t>
            </a:r>
            <a:r>
              <a:rPr sz="1000" spc="25" dirty="0">
                <a:latin typeface="Arial"/>
                <a:cs typeface="Arial"/>
              </a:rPr>
              <a:t>Non-active</a:t>
            </a:r>
            <a:r>
              <a:rPr sz="1000" spc="-50" dirty="0">
                <a:latin typeface="Arial"/>
                <a:cs typeface="Arial"/>
              </a:rPr>
              <a:t> </a:t>
            </a:r>
            <a:r>
              <a:rPr sz="1000" spc="10" dirty="0">
                <a:latin typeface="Arial"/>
                <a:cs typeface="Arial"/>
              </a:rPr>
              <a:t>trials</a:t>
            </a:r>
            <a:endParaRPr sz="1000">
              <a:latin typeface="Arial"/>
              <a:cs typeface="Arial"/>
            </a:endParaRPr>
          </a:p>
          <a:p>
            <a:pPr marR="8251825" algn="ctr">
              <a:lnSpc>
                <a:spcPct val="100000"/>
              </a:lnSpc>
              <a:spcBef>
                <a:spcPts val="450"/>
              </a:spcBef>
            </a:pPr>
            <a:r>
              <a:rPr sz="1000" spc="10" dirty="0">
                <a:latin typeface="Arial"/>
                <a:cs typeface="Arial"/>
              </a:rPr>
              <a:t>80</a:t>
            </a:r>
            <a:endParaRPr sz="1000">
              <a:latin typeface="Arial"/>
              <a:cs typeface="Arial"/>
            </a:endParaRPr>
          </a:p>
          <a:p>
            <a:pPr>
              <a:lnSpc>
                <a:spcPts val="2050"/>
              </a:lnSpc>
              <a:spcBef>
                <a:spcPts val="580"/>
              </a:spcBef>
              <a:tabLst>
                <a:tab pos="290830" algn="l"/>
              </a:tabLst>
            </a:pPr>
            <a:r>
              <a:rPr sz="1000" b="1" spc="30" dirty="0">
                <a:latin typeface="Arial"/>
                <a:cs typeface="Arial"/>
              </a:rPr>
              <a:t>clinica</a:t>
            </a:r>
            <a:r>
              <a:rPr sz="1000" b="1" spc="0" dirty="0">
                <a:latin typeface="Arial"/>
                <a:cs typeface="Arial"/>
              </a:rPr>
              <a:t>l</a:t>
            </a:r>
            <a:r>
              <a:rPr sz="1000" b="1" dirty="0">
                <a:latin typeface="Arial"/>
                <a:cs typeface="Arial"/>
              </a:rPr>
              <a:t>	</a:t>
            </a:r>
            <a:r>
              <a:rPr sz="1500" spc="22" baseline="36111" dirty="0">
                <a:latin typeface="Arial"/>
                <a:cs typeface="Arial"/>
              </a:rPr>
              <a:t>8</a:t>
            </a:r>
            <a:endParaRPr sz="1500" baseline="36111">
              <a:latin typeface="Arial"/>
              <a:cs typeface="Arial"/>
            </a:endParaRPr>
          </a:p>
          <a:p>
            <a:pPr marR="8251825" algn="ctr">
              <a:lnSpc>
                <a:spcPts val="1460"/>
              </a:lnSpc>
            </a:pPr>
            <a:r>
              <a:rPr sz="1000" spc="10" dirty="0">
                <a:latin typeface="Arial"/>
                <a:cs typeface="Arial"/>
              </a:rPr>
              <a:t>10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tabLst>
                <a:tab pos="290830" algn="l"/>
              </a:tabLst>
            </a:pPr>
            <a:r>
              <a:rPr sz="1500" b="1" spc="37" baseline="2777" dirty="0">
                <a:latin typeface="Arial"/>
                <a:cs typeface="Arial"/>
              </a:rPr>
              <a:t>of	</a:t>
            </a:r>
            <a:r>
              <a:rPr sz="1000" spc="15" dirty="0">
                <a:latin typeface="Arial"/>
                <a:cs typeface="Arial"/>
              </a:rPr>
              <a:t>6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50">
              <a:latin typeface="Times New Roman"/>
              <a:cs typeface="Times New Roman"/>
            </a:endParaRPr>
          </a:p>
          <a:p>
            <a:pPr>
              <a:lnSpc>
                <a:spcPts val="1760"/>
              </a:lnSpc>
              <a:tabLst>
                <a:tab pos="290830" algn="l"/>
              </a:tabLst>
            </a:pPr>
            <a:r>
              <a:rPr sz="1000" b="1" spc="50" dirty="0">
                <a:latin typeface="Arial"/>
                <a:cs typeface="Arial"/>
              </a:rPr>
              <a:t>Numbe</a:t>
            </a:r>
            <a:r>
              <a:rPr sz="1000" b="1" spc="10" dirty="0">
                <a:latin typeface="Arial"/>
                <a:cs typeface="Arial"/>
              </a:rPr>
              <a:t>r</a:t>
            </a:r>
            <a:r>
              <a:rPr sz="1000" b="1" dirty="0">
                <a:latin typeface="Arial"/>
                <a:cs typeface="Arial"/>
              </a:rPr>
              <a:t>	</a:t>
            </a:r>
            <a:r>
              <a:rPr sz="1500" spc="22" baseline="19444" dirty="0">
                <a:latin typeface="Arial"/>
                <a:cs typeface="Arial"/>
              </a:rPr>
              <a:t>2</a:t>
            </a:r>
            <a:endParaRPr sz="1500" baseline="19444">
              <a:latin typeface="Arial"/>
              <a:cs typeface="Arial"/>
            </a:endParaRPr>
          </a:p>
          <a:p>
            <a:pPr marR="8178165" algn="ctr">
              <a:lnSpc>
                <a:spcPts val="1175"/>
              </a:lnSpc>
            </a:pPr>
            <a:r>
              <a:rPr sz="1000" spc="15" dirty="0">
                <a:latin typeface="Arial"/>
                <a:cs typeface="Arial"/>
              </a:rPr>
              <a:t>4</a:t>
            </a:r>
            <a:endParaRPr sz="1000">
              <a:latin typeface="Arial"/>
              <a:cs typeface="Arial"/>
            </a:endParaRPr>
          </a:p>
          <a:p>
            <a:pPr marR="8178165" algn="ctr">
              <a:lnSpc>
                <a:spcPct val="100000"/>
              </a:lnSpc>
              <a:spcBef>
                <a:spcPts val="484"/>
              </a:spcBef>
            </a:pPr>
            <a:r>
              <a:rPr sz="1000" spc="15" dirty="0">
                <a:latin typeface="Arial"/>
                <a:cs typeface="Arial"/>
              </a:rPr>
              <a:t>0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 marL="2669540">
              <a:lnSpc>
                <a:spcPts val="80"/>
              </a:lnSpc>
              <a:spcBef>
                <a:spcPts val="855"/>
              </a:spcBef>
              <a:tabLst>
                <a:tab pos="6809105" algn="l"/>
              </a:tabLst>
            </a:pPr>
            <a:r>
              <a:rPr sz="1500" spc="-104" baseline="-75000" dirty="0">
                <a:latin typeface="Arial"/>
                <a:cs typeface="Arial"/>
              </a:rPr>
              <a:t>CD1</a:t>
            </a:r>
            <a:r>
              <a:rPr sz="1500" spc="-104" baseline="5555" dirty="0">
                <a:latin typeface="Arial"/>
                <a:cs typeface="Arial"/>
              </a:rPr>
              <a:t>9/   </a:t>
            </a:r>
            <a:r>
              <a:rPr sz="1500" spc="75" baseline="5555" dirty="0">
                <a:latin typeface="Arial"/>
                <a:cs typeface="Arial"/>
              </a:rPr>
              <a:t> </a:t>
            </a:r>
            <a:r>
              <a:rPr sz="1500" spc="-104" baseline="-75000" dirty="0">
                <a:latin typeface="Arial"/>
                <a:cs typeface="Arial"/>
              </a:rPr>
              <a:t>CD1</a:t>
            </a:r>
            <a:r>
              <a:rPr sz="1500" spc="-104" baseline="5555" dirty="0">
                <a:latin typeface="Arial"/>
                <a:cs typeface="Arial"/>
              </a:rPr>
              <a:t>9/	</a:t>
            </a:r>
            <a:r>
              <a:rPr sz="1000" spc="5" dirty="0">
                <a:latin typeface="Arial"/>
                <a:cs typeface="Arial"/>
              </a:rPr>
              <a:t>IL-1RAP </a:t>
            </a:r>
            <a:r>
              <a:rPr sz="1500" spc="37" baseline="5555" dirty="0">
                <a:latin typeface="Arial"/>
                <a:cs typeface="Arial"/>
              </a:rPr>
              <a:t>Lewis-Y</a:t>
            </a:r>
            <a:r>
              <a:rPr sz="1500" spc="300" baseline="5555" dirty="0">
                <a:latin typeface="Arial"/>
                <a:cs typeface="Arial"/>
              </a:rPr>
              <a:t> </a:t>
            </a:r>
            <a:r>
              <a:rPr sz="1500" spc="22" baseline="22222" dirty="0">
                <a:latin typeface="Arial"/>
                <a:cs typeface="Arial"/>
              </a:rPr>
              <a:t>ligands</a:t>
            </a:r>
            <a:endParaRPr sz="1500" baseline="22222">
              <a:latin typeface="Arial"/>
              <a:cs typeface="Arial"/>
            </a:endParaRPr>
          </a:p>
          <a:p>
            <a:pPr marL="449580">
              <a:lnSpc>
                <a:spcPts val="315"/>
              </a:lnSpc>
              <a:tabLst>
                <a:tab pos="2454275" algn="l"/>
                <a:tab pos="2955290" algn="l"/>
                <a:tab pos="3456304" algn="l"/>
                <a:tab pos="3948429" algn="l"/>
                <a:tab pos="4445635" algn="l"/>
                <a:tab pos="4936490" algn="l"/>
                <a:tab pos="5450840" algn="l"/>
                <a:tab pos="5936615" algn="l"/>
                <a:tab pos="6504305" algn="l"/>
                <a:tab pos="8421370" algn="l"/>
              </a:tabLst>
            </a:pPr>
            <a:r>
              <a:rPr sz="1500" spc="44" baseline="-16666" dirty="0">
                <a:latin typeface="Arial"/>
                <a:cs typeface="Arial"/>
              </a:rPr>
              <a:t>BCMA  </a:t>
            </a:r>
            <a:r>
              <a:rPr sz="1500" spc="15" baseline="-22222" dirty="0">
                <a:latin typeface="Arial"/>
                <a:cs typeface="Arial"/>
              </a:rPr>
              <a:t>CD123  </a:t>
            </a:r>
            <a:r>
              <a:rPr sz="1500" spc="44" baseline="-22222" dirty="0">
                <a:latin typeface="Arial"/>
                <a:cs typeface="Arial"/>
              </a:rPr>
              <a:t> </a:t>
            </a:r>
            <a:r>
              <a:rPr sz="1500" spc="15" baseline="-22222" dirty="0">
                <a:latin typeface="Arial"/>
                <a:cs typeface="Arial"/>
              </a:rPr>
              <a:t>CD138 </a:t>
            </a:r>
            <a:r>
              <a:rPr sz="1500" spc="172" baseline="-22222" dirty="0">
                <a:latin typeface="Arial"/>
                <a:cs typeface="Arial"/>
              </a:rPr>
              <a:t> </a:t>
            </a:r>
            <a:r>
              <a:rPr sz="1500" spc="0" baseline="-25000" dirty="0">
                <a:latin typeface="Arial"/>
                <a:cs typeface="Arial"/>
              </a:rPr>
              <a:t>CD16V	</a:t>
            </a:r>
            <a:r>
              <a:rPr sz="1000" spc="10" dirty="0">
                <a:latin typeface="Arial"/>
                <a:cs typeface="Arial"/>
              </a:rPr>
              <a:t>CD19	CD20	CD22	CD20	CD22	CD30	CD33	CD70	</a:t>
            </a:r>
            <a:r>
              <a:rPr sz="1500" spc="-262" baseline="36111" dirty="0">
                <a:latin typeface="Arial"/>
                <a:cs typeface="Arial"/>
              </a:rPr>
              <a:t>Ig</a:t>
            </a:r>
            <a:r>
              <a:rPr sz="1500" spc="-262" baseline="83333" dirty="0">
                <a:latin typeface="Arial"/>
                <a:cs typeface="Arial"/>
              </a:rPr>
              <a:t>k	</a:t>
            </a:r>
            <a:r>
              <a:rPr sz="1500" baseline="-5555" dirty="0">
                <a:latin typeface="Arial"/>
                <a:cs typeface="Arial"/>
              </a:rPr>
              <a:t>ROR1</a:t>
            </a:r>
            <a:endParaRPr sz="1500" baseline="-5555">
              <a:latin typeface="Arial"/>
              <a:cs typeface="Arial"/>
            </a:endParaRPr>
          </a:p>
          <a:p>
            <a:pPr marL="3443604">
              <a:lnSpc>
                <a:spcPct val="100000"/>
              </a:lnSpc>
              <a:spcBef>
                <a:spcPts val="1670"/>
              </a:spcBef>
              <a:tabLst>
                <a:tab pos="7503159" algn="l"/>
              </a:tabLst>
            </a:pPr>
            <a:r>
              <a:rPr sz="1000" b="1" spc="0" dirty="0">
                <a:latin typeface="Arial"/>
                <a:cs typeface="Arial"/>
              </a:rPr>
              <a:t>Antigens </a:t>
            </a:r>
            <a:r>
              <a:rPr sz="1000" b="1" spc="10" dirty="0">
                <a:latin typeface="Arial"/>
                <a:cs typeface="Arial"/>
              </a:rPr>
              <a:t>of</a:t>
            </a:r>
            <a:r>
              <a:rPr sz="1000" b="1" spc="40" dirty="0">
                <a:latin typeface="Arial"/>
                <a:cs typeface="Arial"/>
              </a:rPr>
              <a:t> </a:t>
            </a:r>
            <a:r>
              <a:rPr sz="1000" b="1" spc="15" dirty="0">
                <a:latin typeface="Arial"/>
                <a:cs typeface="Arial"/>
              </a:rPr>
              <a:t>hematological</a:t>
            </a:r>
            <a:r>
              <a:rPr sz="1000" b="1" spc="25" dirty="0">
                <a:latin typeface="Arial"/>
                <a:cs typeface="Arial"/>
              </a:rPr>
              <a:t> </a:t>
            </a:r>
            <a:r>
              <a:rPr sz="1000" b="1" spc="10" dirty="0">
                <a:latin typeface="Arial"/>
                <a:cs typeface="Arial"/>
              </a:rPr>
              <a:t>malignancies	</a:t>
            </a:r>
            <a:r>
              <a:rPr sz="1500" spc="15" baseline="-19444" dirty="0">
                <a:latin typeface="Arial"/>
                <a:cs typeface="Arial"/>
              </a:rPr>
              <a:t>NKG2D</a:t>
            </a:r>
            <a:endParaRPr sz="1500" baseline="-19444">
              <a:latin typeface="Arial"/>
              <a:cs typeface="Arial"/>
            </a:endParaRPr>
          </a:p>
          <a:p>
            <a:pPr marR="8230870" algn="ctr">
              <a:lnSpc>
                <a:spcPts val="1140"/>
              </a:lnSpc>
              <a:spcBef>
                <a:spcPts val="680"/>
              </a:spcBef>
            </a:pPr>
            <a:r>
              <a:rPr sz="1000" spc="10" dirty="0">
                <a:latin typeface="Arial"/>
                <a:cs typeface="Arial"/>
              </a:rPr>
              <a:t>12</a:t>
            </a:r>
            <a:endParaRPr sz="1000">
              <a:latin typeface="Arial"/>
              <a:cs typeface="Arial"/>
            </a:endParaRPr>
          </a:p>
          <a:p>
            <a:pPr marR="160655" algn="r">
              <a:lnSpc>
                <a:spcPts val="1140"/>
              </a:lnSpc>
            </a:pPr>
            <a:r>
              <a:rPr sz="1000" spc="25" dirty="0">
                <a:latin typeface="Arial"/>
                <a:cs typeface="Arial"/>
              </a:rPr>
              <a:t>Ongoing</a:t>
            </a:r>
            <a:r>
              <a:rPr sz="1000" spc="-85" dirty="0">
                <a:latin typeface="Arial"/>
                <a:cs typeface="Arial"/>
              </a:rPr>
              <a:t> </a:t>
            </a:r>
            <a:r>
              <a:rPr sz="1000" spc="10" dirty="0">
                <a:latin typeface="Arial"/>
                <a:cs typeface="Arial"/>
              </a:rPr>
              <a:t>trials</a:t>
            </a:r>
            <a:endParaRPr sz="1000">
              <a:latin typeface="Arial"/>
              <a:cs typeface="Arial"/>
            </a:endParaRPr>
          </a:p>
          <a:p>
            <a:pPr marL="10160">
              <a:lnSpc>
                <a:spcPct val="100000"/>
              </a:lnSpc>
              <a:spcBef>
                <a:spcPts val="430"/>
              </a:spcBef>
              <a:tabLst>
                <a:tab pos="7853045" algn="l"/>
              </a:tabLst>
            </a:pPr>
            <a:r>
              <a:rPr sz="1500" b="1" spc="37" baseline="-63888" dirty="0">
                <a:latin typeface="Arial"/>
                <a:cs typeface="Arial"/>
              </a:rPr>
              <a:t>trials</a:t>
            </a:r>
            <a:r>
              <a:rPr sz="1500" b="1" spc="337" baseline="-63888" dirty="0">
                <a:latin typeface="Arial"/>
                <a:cs typeface="Arial"/>
              </a:rPr>
              <a:t> </a:t>
            </a:r>
            <a:r>
              <a:rPr sz="1500" spc="15" baseline="5555" dirty="0">
                <a:latin typeface="Arial"/>
                <a:cs typeface="Arial"/>
              </a:rPr>
              <a:t>10	</a:t>
            </a:r>
            <a:r>
              <a:rPr sz="1000" spc="25" dirty="0">
                <a:latin typeface="Arial"/>
                <a:cs typeface="Arial"/>
              </a:rPr>
              <a:t>Non-active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10" dirty="0">
                <a:latin typeface="Arial"/>
                <a:cs typeface="Arial"/>
              </a:rPr>
              <a:t>trials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400">
              <a:latin typeface="Times New Roman"/>
              <a:cs typeface="Times New Roman"/>
            </a:endParaRPr>
          </a:p>
          <a:p>
            <a:pPr marL="10160">
              <a:lnSpc>
                <a:spcPts val="545"/>
              </a:lnSpc>
              <a:tabLst>
                <a:tab pos="300990" algn="l"/>
              </a:tabLst>
            </a:pPr>
            <a:r>
              <a:rPr sz="1000" b="1" spc="30" dirty="0">
                <a:latin typeface="Arial"/>
                <a:cs typeface="Arial"/>
              </a:rPr>
              <a:t>clinica</a:t>
            </a:r>
            <a:r>
              <a:rPr sz="1000" b="1" spc="0" dirty="0">
                <a:latin typeface="Arial"/>
                <a:cs typeface="Arial"/>
              </a:rPr>
              <a:t>l</a:t>
            </a:r>
            <a:r>
              <a:rPr sz="1000" b="1" dirty="0">
                <a:latin typeface="Arial"/>
                <a:cs typeface="Arial"/>
              </a:rPr>
              <a:t>	</a:t>
            </a:r>
            <a:r>
              <a:rPr sz="1500" spc="22" baseline="147222" dirty="0">
                <a:latin typeface="Arial"/>
                <a:cs typeface="Arial"/>
              </a:rPr>
              <a:t>8</a:t>
            </a:r>
            <a:endParaRPr sz="1500" baseline="147222">
              <a:latin typeface="Arial"/>
              <a:cs typeface="Arial"/>
            </a:endParaRPr>
          </a:p>
          <a:p>
            <a:pPr marR="8157845" algn="ctr">
              <a:lnSpc>
                <a:spcPts val="590"/>
              </a:lnSpc>
            </a:pPr>
            <a:r>
              <a:rPr sz="1000" spc="15" dirty="0">
                <a:latin typeface="Arial"/>
                <a:cs typeface="Arial"/>
              </a:rPr>
              <a:t>6</a:t>
            </a:r>
            <a:endParaRPr sz="1000">
              <a:latin typeface="Arial"/>
              <a:cs typeface="Arial"/>
            </a:endParaRPr>
          </a:p>
          <a:p>
            <a:pPr marL="10160">
              <a:lnSpc>
                <a:spcPts val="1190"/>
              </a:lnSpc>
              <a:spcBef>
                <a:spcPts val="215"/>
              </a:spcBef>
            </a:pPr>
            <a:r>
              <a:rPr sz="1000" b="1" spc="35" dirty="0">
                <a:latin typeface="Arial"/>
                <a:cs typeface="Arial"/>
              </a:rPr>
              <a:t>of</a:t>
            </a:r>
            <a:endParaRPr sz="1000">
              <a:latin typeface="Arial"/>
              <a:cs typeface="Arial"/>
            </a:endParaRPr>
          </a:p>
          <a:p>
            <a:pPr marR="8157845" algn="ctr">
              <a:lnSpc>
                <a:spcPts val="1190"/>
              </a:lnSpc>
            </a:pPr>
            <a:r>
              <a:rPr sz="1000" spc="15" dirty="0">
                <a:latin typeface="Arial"/>
                <a:cs typeface="Arial"/>
              </a:rPr>
              <a:t>4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750">
              <a:latin typeface="Times New Roman"/>
              <a:cs typeface="Times New Roman"/>
            </a:endParaRPr>
          </a:p>
          <a:p>
            <a:pPr marL="10160">
              <a:lnSpc>
                <a:spcPct val="100000"/>
              </a:lnSpc>
              <a:tabLst>
                <a:tab pos="300990" algn="l"/>
              </a:tabLst>
            </a:pPr>
            <a:r>
              <a:rPr sz="1000" b="1" spc="50" dirty="0">
                <a:latin typeface="Arial"/>
                <a:cs typeface="Arial"/>
              </a:rPr>
              <a:t>Numbe</a:t>
            </a:r>
            <a:r>
              <a:rPr sz="1000" b="1" spc="10" dirty="0">
                <a:latin typeface="Arial"/>
                <a:cs typeface="Arial"/>
              </a:rPr>
              <a:t>r</a:t>
            </a:r>
            <a:r>
              <a:rPr sz="1000" b="1" dirty="0">
                <a:latin typeface="Arial"/>
                <a:cs typeface="Arial"/>
              </a:rPr>
              <a:t>	</a:t>
            </a:r>
            <a:r>
              <a:rPr sz="1500" spc="22" baseline="36111" dirty="0">
                <a:latin typeface="Arial"/>
                <a:cs typeface="Arial"/>
              </a:rPr>
              <a:t>2</a:t>
            </a:r>
            <a:endParaRPr sz="1500" baseline="36111">
              <a:latin typeface="Arial"/>
              <a:cs typeface="Arial"/>
            </a:endParaRPr>
          </a:p>
          <a:p>
            <a:pPr marR="8157845" algn="ctr">
              <a:lnSpc>
                <a:spcPct val="100000"/>
              </a:lnSpc>
              <a:spcBef>
                <a:spcPts val="735"/>
              </a:spcBef>
            </a:pPr>
            <a:r>
              <a:rPr sz="1000" spc="15" dirty="0">
                <a:latin typeface="Arial"/>
                <a:cs typeface="Arial"/>
              </a:rPr>
              <a:t>0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300">
              <a:latin typeface="Times New Roman"/>
              <a:cs typeface="Times New Roman"/>
            </a:endParaRPr>
          </a:p>
          <a:p>
            <a:pPr marL="398145" algn="ctr">
              <a:lnSpc>
                <a:spcPct val="100000"/>
              </a:lnSpc>
            </a:pPr>
            <a:r>
              <a:rPr sz="1500" spc="-7" baseline="13888" dirty="0">
                <a:latin typeface="Arial"/>
                <a:cs typeface="Arial"/>
              </a:rPr>
              <a:t>CAIX</a:t>
            </a:r>
            <a:r>
              <a:rPr sz="1500" spc="-7" baseline="-16666" dirty="0">
                <a:latin typeface="Arial"/>
                <a:cs typeface="Arial"/>
              </a:rPr>
              <a:t>CD133 </a:t>
            </a:r>
            <a:r>
              <a:rPr sz="1500" spc="-15" baseline="27777" dirty="0">
                <a:latin typeface="Arial"/>
                <a:cs typeface="Arial"/>
              </a:rPr>
              <a:t>CEA</a:t>
            </a:r>
            <a:r>
              <a:rPr sz="1500" spc="-15" baseline="-11111" dirty="0">
                <a:latin typeface="Arial"/>
                <a:cs typeface="Arial"/>
              </a:rPr>
              <a:t>c-MET </a:t>
            </a:r>
            <a:r>
              <a:rPr sz="1500" spc="-89" baseline="2777" dirty="0">
                <a:latin typeface="Arial"/>
                <a:cs typeface="Arial"/>
              </a:rPr>
              <a:t>EGFR</a:t>
            </a:r>
            <a:r>
              <a:rPr sz="1500" spc="-89" baseline="-50000" dirty="0">
                <a:latin typeface="Arial"/>
                <a:cs typeface="Arial"/>
              </a:rPr>
              <a:t>EGFRvIII</a:t>
            </a:r>
            <a:r>
              <a:rPr sz="1500" spc="-89" baseline="-25000" dirty="0">
                <a:latin typeface="Arial"/>
                <a:cs typeface="Arial"/>
              </a:rPr>
              <a:t>EpCam </a:t>
            </a:r>
            <a:r>
              <a:rPr sz="1500" spc="-30" baseline="-11111" dirty="0">
                <a:latin typeface="Arial"/>
                <a:cs typeface="Arial"/>
              </a:rPr>
              <a:t>EphA2</a:t>
            </a:r>
            <a:r>
              <a:rPr sz="1500" spc="-30" baseline="-105555" dirty="0">
                <a:latin typeface="Arial"/>
                <a:cs typeface="Arial"/>
              </a:rPr>
              <a:t>ErbB2/Her2 </a:t>
            </a:r>
            <a:r>
              <a:rPr sz="1500" spc="-367" baseline="36111" dirty="0">
                <a:latin typeface="Arial"/>
                <a:cs typeface="Arial"/>
              </a:rPr>
              <a:t>FA</a:t>
            </a:r>
            <a:r>
              <a:rPr sz="1500" spc="-367" baseline="83333" dirty="0">
                <a:latin typeface="Arial"/>
                <a:cs typeface="Arial"/>
              </a:rPr>
              <a:t>P </a:t>
            </a:r>
            <a:r>
              <a:rPr sz="1500" spc="7" baseline="19444" dirty="0">
                <a:latin typeface="Arial"/>
                <a:cs typeface="Arial"/>
              </a:rPr>
              <a:t>FR-a </a:t>
            </a:r>
            <a:r>
              <a:rPr sz="1500" spc="7" baseline="27777" dirty="0">
                <a:latin typeface="Arial"/>
                <a:cs typeface="Arial"/>
              </a:rPr>
              <a:t>GD2 </a:t>
            </a:r>
            <a:r>
              <a:rPr sz="1000" spc="-50" dirty="0">
                <a:latin typeface="Arial"/>
                <a:cs typeface="Arial"/>
              </a:rPr>
              <a:t>GPC3</a:t>
            </a:r>
            <a:r>
              <a:rPr sz="1500" spc="-75" baseline="-58333" dirty="0">
                <a:latin typeface="Arial"/>
                <a:cs typeface="Arial"/>
              </a:rPr>
              <a:t>IL-13Ra2</a:t>
            </a:r>
            <a:r>
              <a:rPr sz="1500" spc="-75" baseline="-44444" dirty="0">
                <a:latin typeface="Arial"/>
                <a:cs typeface="Arial"/>
              </a:rPr>
              <a:t>L1-CAM</a:t>
            </a:r>
            <a:r>
              <a:rPr sz="1500" spc="-75" baseline="-88888" dirty="0">
                <a:latin typeface="Arial"/>
                <a:cs typeface="Arial"/>
              </a:rPr>
              <a:t>Mesothelin </a:t>
            </a:r>
            <a:r>
              <a:rPr sz="1500" spc="44" baseline="-8333" dirty="0">
                <a:latin typeface="Arial"/>
                <a:cs typeface="Arial"/>
              </a:rPr>
              <a:t>MUC1 </a:t>
            </a:r>
            <a:r>
              <a:rPr sz="1500" spc="22" baseline="-5555" dirty="0">
                <a:latin typeface="Arial"/>
                <a:cs typeface="Arial"/>
              </a:rPr>
              <a:t>PD-L1 </a:t>
            </a:r>
            <a:r>
              <a:rPr sz="1000" spc="15" dirty="0">
                <a:latin typeface="Arial"/>
                <a:cs typeface="Arial"/>
              </a:rPr>
              <a:t>PSCA</a:t>
            </a:r>
            <a:r>
              <a:rPr sz="1500" spc="22" baseline="-5555" dirty="0">
                <a:latin typeface="Arial"/>
                <a:cs typeface="Arial"/>
              </a:rPr>
              <a:t>PSMA  </a:t>
            </a:r>
            <a:r>
              <a:rPr sz="1000" spc="-165" dirty="0">
                <a:latin typeface="Arial"/>
                <a:cs typeface="Arial"/>
              </a:rPr>
              <a:t>ROR1</a:t>
            </a:r>
            <a:r>
              <a:rPr sz="1500" spc="-247" baseline="-61111" dirty="0">
                <a:latin typeface="Arial"/>
                <a:cs typeface="Arial"/>
              </a:rPr>
              <a:t>VEGFR-2</a:t>
            </a:r>
            <a:endParaRPr sz="1500" baseline="-61111">
              <a:latin typeface="Arial"/>
              <a:cs typeface="Arial"/>
            </a:endParaRPr>
          </a:p>
          <a:p>
            <a:pPr marL="516255" algn="ctr">
              <a:lnSpc>
                <a:spcPct val="100000"/>
              </a:lnSpc>
              <a:spcBef>
                <a:spcPts val="969"/>
              </a:spcBef>
            </a:pPr>
            <a:r>
              <a:rPr sz="1000" b="1" spc="0" dirty="0">
                <a:latin typeface="Arial"/>
                <a:cs typeface="Arial"/>
              </a:rPr>
              <a:t>Antigens </a:t>
            </a:r>
            <a:r>
              <a:rPr sz="1000" b="1" spc="10" dirty="0">
                <a:latin typeface="Arial"/>
                <a:cs typeface="Arial"/>
              </a:rPr>
              <a:t>of </a:t>
            </a:r>
            <a:r>
              <a:rPr sz="1000" b="1" spc="0" dirty="0">
                <a:latin typeface="Arial"/>
                <a:cs typeface="Arial"/>
              </a:rPr>
              <a:t>solid </a:t>
            </a:r>
            <a:r>
              <a:rPr sz="1000" b="1" spc="15" dirty="0">
                <a:latin typeface="Arial"/>
                <a:cs typeface="Arial"/>
              </a:rPr>
              <a:t>tumors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" y="0"/>
            <a:ext cx="11887200" cy="6858000"/>
          </a:xfrm>
          <a:custGeom>
            <a:avLst/>
            <a:gdLst/>
            <a:ahLst/>
            <a:cxnLst/>
            <a:rect l="l" t="t" r="r" b="b"/>
            <a:pathLst>
              <a:path w="11887200" h="6858000">
                <a:moveTo>
                  <a:pt x="0" y="6857998"/>
                </a:moveTo>
                <a:lnTo>
                  <a:pt x="11887200" y="6857998"/>
                </a:lnTo>
                <a:lnTo>
                  <a:pt x="11887200" y="0"/>
                </a:lnTo>
                <a:lnTo>
                  <a:pt x="0" y="0"/>
                </a:lnTo>
                <a:lnTo>
                  <a:pt x="0" y="6857998"/>
                </a:lnTo>
                <a:close/>
              </a:path>
            </a:pathLst>
          </a:custGeom>
          <a:solidFill>
            <a:srgbClr val="BFBFBF">
              <a:alpha val="811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299601" y="3965525"/>
            <a:ext cx="9249410" cy="1200785"/>
          </a:xfrm>
          <a:prstGeom prst="rect">
            <a:avLst/>
          </a:prstGeom>
          <a:solidFill>
            <a:srgbClr val="FFFFFF"/>
          </a:solidFill>
          <a:ln w="12700">
            <a:solidFill>
              <a:srgbClr val="7F7F7F"/>
            </a:solidFill>
          </a:ln>
        </p:spPr>
        <p:txBody>
          <a:bodyPr vert="horz" wrap="square" lIns="0" tIns="45719" rIns="0" bIns="0" rtlCol="0">
            <a:spAutoFit/>
          </a:bodyPr>
          <a:lstStyle/>
          <a:p>
            <a:pPr marL="3030220">
              <a:lnSpc>
                <a:spcPct val="100000"/>
              </a:lnSpc>
              <a:spcBef>
                <a:spcPts val="359"/>
              </a:spcBef>
            </a:pPr>
            <a:r>
              <a:rPr sz="1800" u="sng" spc="10" dirty="0">
                <a:solidFill>
                  <a:srgbClr val="4BACC6"/>
                </a:solidFill>
                <a:uFill>
                  <a:solidFill>
                    <a:srgbClr val="4BACC6"/>
                  </a:solidFill>
                </a:uFill>
                <a:latin typeface="Arial"/>
                <a:cs typeface="Arial"/>
              </a:rPr>
              <a:t>Moving </a:t>
            </a:r>
            <a:r>
              <a:rPr sz="1800" u="sng" spc="5" dirty="0">
                <a:solidFill>
                  <a:srgbClr val="4BACC6"/>
                </a:solidFill>
                <a:uFill>
                  <a:solidFill>
                    <a:srgbClr val="4BACC6"/>
                  </a:solidFill>
                </a:uFill>
                <a:latin typeface="Arial"/>
                <a:cs typeface="Arial"/>
              </a:rPr>
              <a:t>Beyond </a:t>
            </a:r>
            <a:r>
              <a:rPr sz="1800" u="sng" spc="25" dirty="0">
                <a:solidFill>
                  <a:srgbClr val="4BACC6"/>
                </a:solidFill>
                <a:uFill>
                  <a:solidFill>
                    <a:srgbClr val="4BACC6"/>
                  </a:solidFill>
                </a:uFill>
                <a:latin typeface="Arial"/>
                <a:cs typeface="Arial"/>
              </a:rPr>
              <a:t>Blood</a:t>
            </a:r>
            <a:r>
              <a:rPr sz="1800" u="sng" spc="-40" dirty="0">
                <a:solidFill>
                  <a:srgbClr val="4BACC6"/>
                </a:solidFill>
                <a:uFill>
                  <a:solidFill>
                    <a:srgbClr val="4BACC6"/>
                  </a:solidFill>
                </a:uFill>
                <a:latin typeface="Arial"/>
                <a:cs typeface="Arial"/>
              </a:rPr>
              <a:t> </a:t>
            </a:r>
            <a:r>
              <a:rPr sz="1800" u="sng" spc="-5" dirty="0">
                <a:solidFill>
                  <a:srgbClr val="4BACC6"/>
                </a:solidFill>
                <a:uFill>
                  <a:solidFill>
                    <a:srgbClr val="4BACC6"/>
                  </a:solidFill>
                </a:uFill>
                <a:latin typeface="Arial"/>
                <a:cs typeface="Arial"/>
              </a:rPr>
              <a:t>Cancers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950">
              <a:latin typeface="Times New Roman"/>
              <a:cs typeface="Times New Roman"/>
            </a:endParaRPr>
          </a:p>
          <a:p>
            <a:pPr marL="1963420" marR="1956435" algn="ctr">
              <a:lnSpc>
                <a:spcPts val="2110"/>
              </a:lnSpc>
            </a:pPr>
            <a:r>
              <a:rPr sz="1800" spc="-5" dirty="0">
                <a:solidFill>
                  <a:srgbClr val="4BACC6"/>
                </a:solidFill>
                <a:latin typeface="Arial"/>
                <a:cs typeface="Arial"/>
              </a:rPr>
              <a:t>Do </a:t>
            </a:r>
            <a:r>
              <a:rPr sz="1800" spc="-40" dirty="0">
                <a:solidFill>
                  <a:srgbClr val="4BACC6"/>
                </a:solidFill>
                <a:latin typeface="Arial"/>
                <a:cs typeface="Arial"/>
              </a:rPr>
              <a:t>CAR </a:t>
            </a:r>
            <a:r>
              <a:rPr sz="1800" spc="-70" dirty="0">
                <a:solidFill>
                  <a:srgbClr val="4BACC6"/>
                </a:solidFill>
                <a:latin typeface="Arial"/>
                <a:cs typeface="Arial"/>
              </a:rPr>
              <a:t>T </a:t>
            </a:r>
            <a:r>
              <a:rPr sz="1800" dirty="0">
                <a:solidFill>
                  <a:srgbClr val="4BACC6"/>
                </a:solidFill>
                <a:latin typeface="Arial"/>
                <a:cs typeface="Arial"/>
              </a:rPr>
              <a:t>cells </a:t>
            </a:r>
            <a:r>
              <a:rPr sz="1800" spc="0" dirty="0">
                <a:solidFill>
                  <a:srgbClr val="4BACC6"/>
                </a:solidFill>
                <a:latin typeface="Arial"/>
                <a:cs typeface="Arial"/>
              </a:rPr>
              <a:t>offer </a:t>
            </a:r>
            <a:r>
              <a:rPr sz="1800" spc="-5" dirty="0">
                <a:solidFill>
                  <a:srgbClr val="4BACC6"/>
                </a:solidFill>
                <a:latin typeface="Arial"/>
                <a:cs typeface="Arial"/>
              </a:rPr>
              <a:t>similar </a:t>
            </a:r>
            <a:r>
              <a:rPr sz="1800" spc="0" dirty="0">
                <a:solidFill>
                  <a:srgbClr val="4BACC6"/>
                </a:solidFill>
                <a:latin typeface="Arial"/>
                <a:cs typeface="Arial"/>
              </a:rPr>
              <a:t>promise </a:t>
            </a:r>
            <a:r>
              <a:rPr sz="1800" spc="15" dirty="0">
                <a:solidFill>
                  <a:srgbClr val="4BACC6"/>
                </a:solidFill>
                <a:latin typeface="Arial"/>
                <a:cs typeface="Arial"/>
              </a:rPr>
              <a:t>for </a:t>
            </a:r>
            <a:r>
              <a:rPr sz="1800" spc="0" dirty="0">
                <a:solidFill>
                  <a:srgbClr val="4BACC6"/>
                </a:solidFill>
                <a:latin typeface="Arial"/>
                <a:cs typeface="Arial"/>
              </a:rPr>
              <a:t>treatment </a:t>
            </a:r>
            <a:r>
              <a:rPr sz="1800" spc="25" dirty="0">
                <a:solidFill>
                  <a:srgbClr val="4BACC6"/>
                </a:solidFill>
                <a:latin typeface="Arial"/>
                <a:cs typeface="Arial"/>
              </a:rPr>
              <a:t>of  </a:t>
            </a:r>
            <a:r>
              <a:rPr sz="1800" spc="10" dirty="0">
                <a:solidFill>
                  <a:srgbClr val="4BACC6"/>
                </a:solidFill>
                <a:latin typeface="Arial"/>
                <a:cs typeface="Arial"/>
              </a:rPr>
              <a:t>solid</a:t>
            </a:r>
            <a:r>
              <a:rPr sz="1800" spc="-10" dirty="0">
                <a:solidFill>
                  <a:srgbClr val="4BACC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BACC6"/>
                </a:solidFill>
                <a:latin typeface="Arial"/>
                <a:cs typeface="Arial"/>
              </a:rPr>
              <a:t>cancers?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963925" y="6615048"/>
            <a:ext cx="2844165" cy="24257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400" spc="-5" dirty="0">
                <a:latin typeface="Calibri"/>
                <a:cs typeface="Calibri"/>
              </a:rPr>
              <a:t>Hartmann, et </a:t>
            </a:r>
            <a:r>
              <a:rPr sz="1400" dirty="0">
                <a:latin typeface="Calibri"/>
                <a:cs typeface="Calibri"/>
              </a:rPr>
              <a:t>al. EMBO Mol Med,</a:t>
            </a:r>
            <a:r>
              <a:rPr sz="1400" spc="-8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2017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497261" y="100076"/>
            <a:ext cx="48933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Clinical </a:t>
            </a:r>
            <a:r>
              <a:rPr spc="10" dirty="0"/>
              <a:t>development </a:t>
            </a:r>
            <a:r>
              <a:rPr spc="35" dirty="0"/>
              <a:t>of </a:t>
            </a:r>
            <a:r>
              <a:rPr spc="-50" dirty="0"/>
              <a:t>CAR </a:t>
            </a:r>
            <a:r>
              <a:rPr spc="-90" dirty="0"/>
              <a:t>T</a:t>
            </a:r>
            <a:r>
              <a:rPr spc="-60" dirty="0"/>
              <a:t> </a:t>
            </a:r>
            <a:r>
              <a:rPr spc="0" dirty="0"/>
              <a:t>cells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299601" y="872050"/>
            <a:ext cx="9249410" cy="1785620"/>
          </a:xfrm>
          <a:prstGeom prst="rect">
            <a:avLst/>
          </a:prstGeom>
          <a:solidFill>
            <a:srgbClr val="FFFFFF"/>
          </a:solidFill>
          <a:ln w="12700">
            <a:solidFill>
              <a:srgbClr val="7F7F7F"/>
            </a:solidFill>
          </a:ln>
        </p:spPr>
        <p:txBody>
          <a:bodyPr vert="horz" wrap="square" lIns="0" tIns="45085" rIns="0" bIns="0" rtlCol="0">
            <a:spAutoFit/>
          </a:bodyPr>
          <a:lstStyle/>
          <a:p>
            <a:pPr marL="2310130">
              <a:lnSpc>
                <a:spcPct val="100000"/>
              </a:lnSpc>
              <a:spcBef>
                <a:spcPts val="355"/>
              </a:spcBef>
            </a:pPr>
            <a:r>
              <a:rPr sz="1800" u="sng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CD19 </a:t>
            </a:r>
            <a:r>
              <a:rPr sz="1800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is </a:t>
            </a:r>
            <a:r>
              <a:rPr sz="1800" u="sng" spc="-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an </a:t>
            </a:r>
            <a:r>
              <a:rPr sz="1800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ideal </a:t>
            </a:r>
            <a:r>
              <a:rPr sz="1800" u="sng" spc="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target </a:t>
            </a:r>
            <a:r>
              <a:rPr sz="1800" u="sng" spc="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for </a:t>
            </a:r>
            <a:r>
              <a:rPr sz="1800" u="sng" spc="-4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CAR </a:t>
            </a:r>
            <a:r>
              <a:rPr sz="1800" u="sng" spc="-7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 </a:t>
            </a:r>
            <a:r>
              <a:rPr sz="1800" u="sng" spc="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cell</a:t>
            </a:r>
            <a:r>
              <a:rPr sz="1800" u="sng" spc="10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spc="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therapy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400">
              <a:latin typeface="Times New Roman"/>
              <a:cs typeface="Times New Roman"/>
            </a:endParaRPr>
          </a:p>
          <a:p>
            <a:pPr marL="2999740" marR="2992120" algn="ctr">
              <a:lnSpc>
                <a:spcPct val="125600"/>
              </a:lnSpc>
            </a:pPr>
            <a:r>
              <a:rPr sz="1800" spc="-5" dirty="0">
                <a:latin typeface="Arial"/>
                <a:cs typeface="Arial"/>
              </a:rPr>
              <a:t>2017: </a:t>
            </a:r>
            <a:r>
              <a:rPr sz="1800" spc="0" dirty="0">
                <a:latin typeface="Arial"/>
                <a:cs typeface="Arial"/>
              </a:rPr>
              <a:t>Landmark </a:t>
            </a:r>
            <a:r>
              <a:rPr sz="1800" spc="-50" dirty="0">
                <a:latin typeface="Arial"/>
                <a:cs typeface="Arial"/>
              </a:rPr>
              <a:t>FDA </a:t>
            </a:r>
            <a:r>
              <a:rPr sz="1800" dirty="0">
                <a:latin typeface="Arial"/>
                <a:cs typeface="Arial"/>
              </a:rPr>
              <a:t>Approvals  </a:t>
            </a:r>
            <a:r>
              <a:rPr sz="1800" spc="-5" dirty="0">
                <a:latin typeface="Arial"/>
                <a:cs typeface="Arial"/>
              </a:rPr>
              <a:t>DLBCL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(Kite/Gilead)</a:t>
            </a:r>
            <a:endParaRPr sz="1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25"/>
              </a:spcBef>
            </a:pPr>
            <a:r>
              <a:rPr sz="1800" spc="0" dirty="0">
                <a:latin typeface="Arial"/>
                <a:cs typeface="Arial"/>
              </a:rPr>
              <a:t>Pediatric </a:t>
            </a:r>
            <a:r>
              <a:rPr sz="1800" spc="10" dirty="0">
                <a:latin typeface="Arial"/>
                <a:cs typeface="Arial"/>
              </a:rPr>
              <a:t>B-ALL </a:t>
            </a:r>
            <a:r>
              <a:rPr sz="1800" spc="25" dirty="0">
                <a:latin typeface="Arial"/>
                <a:cs typeface="Arial"/>
              </a:rPr>
              <a:t>+ </a:t>
            </a:r>
            <a:r>
              <a:rPr sz="1800" spc="-5" dirty="0">
                <a:latin typeface="Arial"/>
                <a:cs typeface="Arial"/>
              </a:rPr>
              <a:t>DLBCL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(Novartis)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30072" y="839949"/>
            <a:ext cx="3715385" cy="1673225"/>
          </a:xfrm>
          <a:prstGeom prst="rect">
            <a:avLst/>
          </a:prstGeom>
        </p:spPr>
        <p:txBody>
          <a:bodyPr vert="horz" wrap="square" lIns="0" tIns="14541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14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5" dirty="0">
                <a:latin typeface="Calibri"/>
                <a:cs typeface="Calibri"/>
              </a:rPr>
              <a:t>Antigen</a:t>
            </a:r>
            <a:r>
              <a:rPr sz="220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Heterogeneity:</a:t>
            </a:r>
            <a:endParaRPr sz="2200">
              <a:latin typeface="Calibri"/>
              <a:cs typeface="Calibri"/>
            </a:endParaRPr>
          </a:p>
          <a:p>
            <a:pPr marL="469265">
              <a:lnSpc>
                <a:spcPts val="2135"/>
              </a:lnSpc>
              <a:spcBef>
                <a:spcPts val="855"/>
              </a:spcBef>
              <a:tabLst>
                <a:tab pos="755015" algn="l"/>
              </a:tabLst>
            </a:pPr>
            <a:r>
              <a:rPr sz="1800" dirty="0">
                <a:latin typeface="Arial"/>
                <a:cs typeface="Arial"/>
              </a:rPr>
              <a:t>–	</a:t>
            </a:r>
            <a:r>
              <a:rPr sz="1800" dirty="0">
                <a:latin typeface="Calibri"/>
                <a:cs typeface="Calibri"/>
              </a:rPr>
              <a:t>New CAR T </a:t>
            </a:r>
            <a:r>
              <a:rPr sz="1800" spc="-5" dirty="0">
                <a:latin typeface="Calibri"/>
                <a:cs typeface="Calibri"/>
              </a:rPr>
              <a:t>cells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against</a:t>
            </a:r>
            <a:endParaRPr sz="1800">
              <a:latin typeface="Calibri"/>
              <a:cs typeface="Calibri"/>
            </a:endParaRPr>
          </a:p>
          <a:p>
            <a:pPr marL="755015" marR="107314">
              <a:lnSpc>
                <a:spcPts val="2180"/>
              </a:lnSpc>
              <a:spcBef>
                <a:spcPts val="35"/>
              </a:spcBef>
            </a:pPr>
            <a:r>
              <a:rPr sz="1800" spc="-5" dirty="0">
                <a:latin typeface="Calibri"/>
                <a:cs typeface="Calibri"/>
              </a:rPr>
              <a:t>novel </a:t>
            </a:r>
            <a:r>
              <a:rPr sz="1800" dirty="0">
                <a:latin typeface="Calibri"/>
                <a:cs typeface="Calibri"/>
              </a:rPr>
              <a:t>tumor </a:t>
            </a:r>
            <a:r>
              <a:rPr sz="1800" spc="-5" dirty="0">
                <a:latin typeface="Calibri"/>
                <a:cs typeface="Calibri"/>
              </a:rPr>
              <a:t>antigens required  to address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heterogeneity</a:t>
            </a:r>
            <a:endParaRPr sz="1800">
              <a:latin typeface="Calibri"/>
              <a:cs typeface="Calibri"/>
            </a:endParaRPr>
          </a:p>
          <a:p>
            <a:pPr marL="755015">
              <a:lnSpc>
                <a:spcPts val="1905"/>
              </a:lnSpc>
            </a:pPr>
            <a:r>
              <a:rPr sz="1600" spc="-30" dirty="0">
                <a:latin typeface="Calibri"/>
                <a:cs typeface="Calibri"/>
              </a:rPr>
              <a:t>(Restifo, </a:t>
            </a:r>
            <a:r>
              <a:rPr sz="1600" spc="-15" dirty="0">
                <a:latin typeface="Calibri"/>
                <a:cs typeface="Calibri"/>
              </a:rPr>
              <a:t>Hinrichs, </a:t>
            </a:r>
            <a:r>
              <a:rPr sz="1600" i="1" spc="-20" dirty="0">
                <a:latin typeface="Calibri"/>
                <a:cs typeface="Calibri"/>
              </a:rPr>
              <a:t>Nat. Biotech</a:t>
            </a:r>
            <a:r>
              <a:rPr sz="1600" i="1" spc="-75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2013)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30072" y="2769333"/>
            <a:ext cx="3719195" cy="1393190"/>
          </a:xfrm>
          <a:prstGeom prst="rect">
            <a:avLst/>
          </a:prstGeom>
        </p:spPr>
        <p:txBody>
          <a:bodyPr vert="horz" wrap="square" lIns="0" tIns="14541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14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spc="-5" dirty="0">
                <a:latin typeface="Calibri"/>
                <a:cs typeface="Calibri"/>
              </a:rPr>
              <a:t>CAR </a:t>
            </a:r>
            <a:r>
              <a:rPr sz="2200" dirty="0">
                <a:latin typeface="Calibri"/>
                <a:cs typeface="Calibri"/>
              </a:rPr>
              <a:t>T Cell</a:t>
            </a:r>
            <a:r>
              <a:rPr sz="2200" spc="15" dirty="0">
                <a:latin typeface="Calibri"/>
                <a:cs typeface="Calibri"/>
              </a:rPr>
              <a:t> </a:t>
            </a:r>
            <a:r>
              <a:rPr sz="2200" spc="-15" dirty="0">
                <a:latin typeface="Calibri"/>
                <a:cs typeface="Calibri"/>
              </a:rPr>
              <a:t>Persistence:</a:t>
            </a:r>
            <a:endParaRPr sz="2200">
              <a:latin typeface="Calibri"/>
              <a:cs typeface="Calibri"/>
            </a:endParaRPr>
          </a:p>
          <a:p>
            <a:pPr marL="755015" marR="5080" indent="-285750">
              <a:lnSpc>
                <a:spcPts val="2110"/>
              </a:lnSpc>
              <a:spcBef>
                <a:spcPts val="970"/>
              </a:spcBef>
              <a:tabLst>
                <a:tab pos="755015" algn="l"/>
              </a:tabLst>
            </a:pPr>
            <a:r>
              <a:rPr sz="1800" dirty="0">
                <a:latin typeface="Arial"/>
                <a:cs typeface="Arial"/>
              </a:rPr>
              <a:t>–	</a:t>
            </a:r>
            <a:r>
              <a:rPr sz="1800" spc="-5" dirty="0">
                <a:latin typeface="Calibri"/>
                <a:cs typeface="Calibri"/>
              </a:rPr>
              <a:t>Modified </a:t>
            </a:r>
            <a:r>
              <a:rPr sz="1800" dirty="0">
                <a:latin typeface="Calibri"/>
                <a:cs typeface="Calibri"/>
              </a:rPr>
              <a:t>CAR T cell designs can  </a:t>
            </a:r>
            <a:r>
              <a:rPr sz="1800" spc="-5" dirty="0">
                <a:latin typeface="Calibri"/>
                <a:cs typeface="Calibri"/>
              </a:rPr>
              <a:t>increase</a:t>
            </a:r>
            <a:r>
              <a:rPr sz="1800" spc="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durability</a:t>
            </a:r>
            <a:endParaRPr sz="1800">
              <a:latin typeface="Calibri"/>
              <a:cs typeface="Calibri"/>
            </a:endParaRPr>
          </a:p>
          <a:p>
            <a:pPr marL="755015">
              <a:lnSpc>
                <a:spcPts val="1889"/>
              </a:lnSpc>
            </a:pPr>
            <a:r>
              <a:rPr sz="1600" spc="-20" dirty="0">
                <a:latin typeface="Calibri"/>
                <a:cs typeface="Calibri"/>
              </a:rPr>
              <a:t>(Zheng </a:t>
            </a:r>
            <a:r>
              <a:rPr sz="1600" spc="-15" dirty="0">
                <a:latin typeface="Calibri"/>
                <a:cs typeface="Calibri"/>
              </a:rPr>
              <a:t>et </a:t>
            </a:r>
            <a:r>
              <a:rPr sz="1600" spc="-10" dirty="0">
                <a:latin typeface="Calibri"/>
                <a:cs typeface="Calibri"/>
              </a:rPr>
              <a:t>al., </a:t>
            </a:r>
            <a:r>
              <a:rPr sz="1600" i="1" spc="-25" dirty="0">
                <a:latin typeface="Calibri"/>
                <a:cs typeface="Calibri"/>
              </a:rPr>
              <a:t>Oncotarget</a:t>
            </a:r>
            <a:r>
              <a:rPr sz="1600" i="1" spc="-75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2018)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01806" y="1645919"/>
            <a:ext cx="4139859" cy="43840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603319" y="6103619"/>
            <a:ext cx="2575560" cy="99060"/>
          </a:xfrm>
          <a:custGeom>
            <a:avLst/>
            <a:gdLst/>
            <a:ahLst/>
            <a:cxnLst/>
            <a:rect l="l" t="t" r="r" b="b"/>
            <a:pathLst>
              <a:path w="2575559" h="99060">
                <a:moveTo>
                  <a:pt x="0" y="99060"/>
                </a:moveTo>
                <a:lnTo>
                  <a:pt x="2575559" y="99060"/>
                </a:lnTo>
                <a:lnTo>
                  <a:pt x="2575559" y="0"/>
                </a:lnTo>
                <a:lnTo>
                  <a:pt x="0" y="0"/>
                </a:lnTo>
                <a:lnTo>
                  <a:pt x="0" y="990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853664" y="2257987"/>
            <a:ext cx="1054735" cy="710565"/>
          </a:xfrm>
          <a:custGeom>
            <a:avLst/>
            <a:gdLst/>
            <a:ahLst/>
            <a:cxnLst/>
            <a:rect l="l" t="t" r="r" b="b"/>
            <a:pathLst>
              <a:path w="1054734" h="710564">
                <a:moveTo>
                  <a:pt x="0" y="709954"/>
                </a:moveTo>
                <a:lnTo>
                  <a:pt x="44336" y="655979"/>
                </a:lnTo>
                <a:lnTo>
                  <a:pt x="89034" y="603660"/>
                </a:lnTo>
                <a:lnTo>
                  <a:pt x="133995" y="553061"/>
                </a:lnTo>
                <a:lnTo>
                  <a:pt x="179119" y="504245"/>
                </a:lnTo>
                <a:lnTo>
                  <a:pt x="224309" y="457276"/>
                </a:lnTo>
                <a:lnTo>
                  <a:pt x="269466" y="412216"/>
                </a:lnTo>
                <a:lnTo>
                  <a:pt x="314489" y="369131"/>
                </a:lnTo>
                <a:lnTo>
                  <a:pt x="359281" y="328082"/>
                </a:lnTo>
                <a:lnTo>
                  <a:pt x="403743" y="289134"/>
                </a:lnTo>
                <a:lnTo>
                  <a:pt x="447776" y="252350"/>
                </a:lnTo>
                <a:lnTo>
                  <a:pt x="491280" y="217794"/>
                </a:lnTo>
                <a:lnTo>
                  <a:pt x="534157" y="185529"/>
                </a:lnTo>
                <a:lnTo>
                  <a:pt x="576309" y="155619"/>
                </a:lnTo>
                <a:lnTo>
                  <a:pt x="617635" y="128127"/>
                </a:lnTo>
                <a:lnTo>
                  <a:pt x="658038" y="103117"/>
                </a:lnTo>
                <a:lnTo>
                  <a:pt x="697419" y="80652"/>
                </a:lnTo>
                <a:lnTo>
                  <a:pt x="735678" y="60795"/>
                </a:lnTo>
                <a:lnTo>
                  <a:pt x="772717" y="43611"/>
                </a:lnTo>
                <a:lnTo>
                  <a:pt x="808437" y="29163"/>
                </a:lnTo>
                <a:lnTo>
                  <a:pt x="875523" y="8729"/>
                </a:lnTo>
                <a:lnTo>
                  <a:pt x="936147" y="0"/>
                </a:lnTo>
                <a:lnTo>
                  <a:pt x="963788" y="183"/>
                </a:lnTo>
                <a:lnTo>
                  <a:pt x="989516" y="3484"/>
                </a:lnTo>
                <a:lnTo>
                  <a:pt x="1013233" y="9965"/>
                </a:lnTo>
                <a:lnTo>
                  <a:pt x="1034840" y="19690"/>
                </a:lnTo>
                <a:lnTo>
                  <a:pt x="1054238" y="32723"/>
                </a:lnTo>
              </a:path>
            </a:pathLst>
          </a:custGeom>
          <a:ln w="9524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921999" y="2101652"/>
            <a:ext cx="1185545" cy="471805"/>
          </a:xfrm>
          <a:custGeom>
            <a:avLst/>
            <a:gdLst/>
            <a:ahLst/>
            <a:cxnLst/>
            <a:rect l="l" t="t" r="r" b="b"/>
            <a:pathLst>
              <a:path w="1185545" h="471805">
                <a:moveTo>
                  <a:pt x="0" y="471691"/>
                </a:moveTo>
                <a:lnTo>
                  <a:pt x="55949" y="429875"/>
                </a:lnTo>
                <a:lnTo>
                  <a:pt x="111854" y="389753"/>
                </a:lnTo>
                <a:lnTo>
                  <a:pt x="167604" y="351364"/>
                </a:lnTo>
                <a:lnTo>
                  <a:pt x="223087" y="314746"/>
                </a:lnTo>
                <a:lnTo>
                  <a:pt x="278191" y="279936"/>
                </a:lnTo>
                <a:lnTo>
                  <a:pt x="332807" y="246972"/>
                </a:lnTo>
                <a:lnTo>
                  <a:pt x="386822" y="215894"/>
                </a:lnTo>
                <a:lnTo>
                  <a:pt x="440126" y="186738"/>
                </a:lnTo>
                <a:lnTo>
                  <a:pt x="492606" y="159543"/>
                </a:lnTo>
                <a:lnTo>
                  <a:pt x="544153" y="134347"/>
                </a:lnTo>
                <a:lnTo>
                  <a:pt x="594655" y="111188"/>
                </a:lnTo>
                <a:lnTo>
                  <a:pt x="644000" y="90104"/>
                </a:lnTo>
                <a:lnTo>
                  <a:pt x="692078" y="71133"/>
                </a:lnTo>
                <a:lnTo>
                  <a:pt x="738777" y="54313"/>
                </a:lnTo>
                <a:lnTo>
                  <a:pt x="783986" y="39682"/>
                </a:lnTo>
                <a:lnTo>
                  <a:pt x="827594" y="27278"/>
                </a:lnTo>
                <a:lnTo>
                  <a:pt x="869489" y="17140"/>
                </a:lnTo>
                <a:lnTo>
                  <a:pt x="909561" y="9305"/>
                </a:lnTo>
                <a:lnTo>
                  <a:pt x="947699" y="3811"/>
                </a:lnTo>
                <a:lnTo>
                  <a:pt x="1017725" y="0"/>
                </a:lnTo>
                <a:lnTo>
                  <a:pt x="1049391" y="1758"/>
                </a:lnTo>
                <a:lnTo>
                  <a:pt x="1105474" y="12794"/>
                </a:lnTo>
                <a:lnTo>
                  <a:pt x="1151150" y="34108"/>
                </a:lnTo>
                <a:lnTo>
                  <a:pt x="1169807" y="48714"/>
                </a:lnTo>
                <a:lnTo>
                  <a:pt x="1185529" y="66005"/>
                </a:lnTo>
              </a:path>
            </a:pathLst>
          </a:custGeom>
          <a:ln w="9524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556485" y="2456108"/>
            <a:ext cx="1054735" cy="710565"/>
          </a:xfrm>
          <a:custGeom>
            <a:avLst/>
            <a:gdLst/>
            <a:ahLst/>
            <a:cxnLst/>
            <a:rect l="l" t="t" r="r" b="b"/>
            <a:pathLst>
              <a:path w="1054734" h="710564">
                <a:moveTo>
                  <a:pt x="0" y="709954"/>
                </a:moveTo>
                <a:lnTo>
                  <a:pt x="44336" y="655979"/>
                </a:lnTo>
                <a:lnTo>
                  <a:pt x="89034" y="603660"/>
                </a:lnTo>
                <a:lnTo>
                  <a:pt x="133995" y="553061"/>
                </a:lnTo>
                <a:lnTo>
                  <a:pt x="179119" y="504245"/>
                </a:lnTo>
                <a:lnTo>
                  <a:pt x="224309" y="457276"/>
                </a:lnTo>
                <a:lnTo>
                  <a:pt x="269466" y="412216"/>
                </a:lnTo>
                <a:lnTo>
                  <a:pt x="314489" y="369131"/>
                </a:lnTo>
                <a:lnTo>
                  <a:pt x="359281" y="328082"/>
                </a:lnTo>
                <a:lnTo>
                  <a:pt x="403743" y="289134"/>
                </a:lnTo>
                <a:lnTo>
                  <a:pt x="447776" y="252350"/>
                </a:lnTo>
                <a:lnTo>
                  <a:pt x="491280" y="217794"/>
                </a:lnTo>
                <a:lnTo>
                  <a:pt x="534157" y="185529"/>
                </a:lnTo>
                <a:lnTo>
                  <a:pt x="576309" y="155619"/>
                </a:lnTo>
                <a:lnTo>
                  <a:pt x="617635" y="128127"/>
                </a:lnTo>
                <a:lnTo>
                  <a:pt x="658038" y="103117"/>
                </a:lnTo>
                <a:lnTo>
                  <a:pt x="697419" y="80652"/>
                </a:lnTo>
                <a:lnTo>
                  <a:pt x="735678" y="60795"/>
                </a:lnTo>
                <a:lnTo>
                  <a:pt x="772717" y="43611"/>
                </a:lnTo>
                <a:lnTo>
                  <a:pt x="808437" y="29163"/>
                </a:lnTo>
                <a:lnTo>
                  <a:pt x="875523" y="8729"/>
                </a:lnTo>
                <a:lnTo>
                  <a:pt x="936147" y="0"/>
                </a:lnTo>
                <a:lnTo>
                  <a:pt x="963788" y="183"/>
                </a:lnTo>
                <a:lnTo>
                  <a:pt x="989516" y="3484"/>
                </a:lnTo>
                <a:lnTo>
                  <a:pt x="1013233" y="9965"/>
                </a:lnTo>
                <a:lnTo>
                  <a:pt x="1034840" y="19690"/>
                </a:lnTo>
                <a:lnTo>
                  <a:pt x="1054238" y="32723"/>
                </a:lnTo>
              </a:path>
            </a:pathLst>
          </a:custGeom>
          <a:ln w="9524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561968" y="2088649"/>
            <a:ext cx="1054735" cy="710565"/>
          </a:xfrm>
          <a:custGeom>
            <a:avLst/>
            <a:gdLst/>
            <a:ahLst/>
            <a:cxnLst/>
            <a:rect l="l" t="t" r="r" b="b"/>
            <a:pathLst>
              <a:path w="1054734" h="710564">
                <a:moveTo>
                  <a:pt x="0" y="709954"/>
                </a:moveTo>
                <a:lnTo>
                  <a:pt x="44336" y="655979"/>
                </a:lnTo>
                <a:lnTo>
                  <a:pt x="89034" y="603660"/>
                </a:lnTo>
                <a:lnTo>
                  <a:pt x="133995" y="553061"/>
                </a:lnTo>
                <a:lnTo>
                  <a:pt x="179119" y="504245"/>
                </a:lnTo>
                <a:lnTo>
                  <a:pt x="224309" y="457276"/>
                </a:lnTo>
                <a:lnTo>
                  <a:pt x="269466" y="412216"/>
                </a:lnTo>
                <a:lnTo>
                  <a:pt x="314489" y="369131"/>
                </a:lnTo>
                <a:lnTo>
                  <a:pt x="359281" y="328082"/>
                </a:lnTo>
                <a:lnTo>
                  <a:pt x="403743" y="289134"/>
                </a:lnTo>
                <a:lnTo>
                  <a:pt x="447776" y="252350"/>
                </a:lnTo>
                <a:lnTo>
                  <a:pt x="491280" y="217794"/>
                </a:lnTo>
                <a:lnTo>
                  <a:pt x="534157" y="185529"/>
                </a:lnTo>
                <a:lnTo>
                  <a:pt x="576309" y="155619"/>
                </a:lnTo>
                <a:lnTo>
                  <a:pt x="617635" y="128127"/>
                </a:lnTo>
                <a:lnTo>
                  <a:pt x="658038" y="103117"/>
                </a:lnTo>
                <a:lnTo>
                  <a:pt x="697419" y="80652"/>
                </a:lnTo>
                <a:lnTo>
                  <a:pt x="735678" y="60795"/>
                </a:lnTo>
                <a:lnTo>
                  <a:pt x="772717" y="43611"/>
                </a:lnTo>
                <a:lnTo>
                  <a:pt x="808437" y="29163"/>
                </a:lnTo>
                <a:lnTo>
                  <a:pt x="875523" y="8729"/>
                </a:lnTo>
                <a:lnTo>
                  <a:pt x="936147" y="0"/>
                </a:lnTo>
                <a:lnTo>
                  <a:pt x="963788" y="183"/>
                </a:lnTo>
                <a:lnTo>
                  <a:pt x="989516" y="3484"/>
                </a:lnTo>
                <a:lnTo>
                  <a:pt x="1013233" y="9965"/>
                </a:lnTo>
                <a:lnTo>
                  <a:pt x="1034840" y="19690"/>
                </a:lnTo>
                <a:lnTo>
                  <a:pt x="1054238" y="32723"/>
                </a:lnTo>
              </a:path>
            </a:pathLst>
          </a:custGeom>
          <a:ln w="9524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944944" y="1690386"/>
            <a:ext cx="1160780" cy="556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75"/>
              </a:lnSpc>
            </a:pPr>
            <a:r>
              <a:rPr sz="1800" spc="0" dirty="0">
                <a:latin typeface="Calibri"/>
                <a:cs typeface="Calibri"/>
              </a:rPr>
              <a:t>E</a:t>
            </a:r>
            <a:r>
              <a:rPr sz="1800" spc="5" dirty="0">
                <a:latin typeface="Calibri"/>
                <a:cs typeface="Calibri"/>
              </a:rPr>
              <a:t>x</a:t>
            </a:r>
            <a:r>
              <a:rPr sz="1800" spc="0" dirty="0">
                <a:latin typeface="Calibri"/>
                <a:cs typeface="Calibri"/>
              </a:rPr>
              <a:t>t</a:t>
            </a:r>
            <a:r>
              <a:rPr sz="1800" spc="-30" dirty="0">
                <a:latin typeface="Calibri"/>
                <a:cs typeface="Calibri"/>
              </a:rPr>
              <a:t>r</a:t>
            </a:r>
            <a:r>
              <a:rPr sz="1800" spc="5" dirty="0">
                <a:latin typeface="Calibri"/>
                <a:cs typeface="Calibri"/>
              </a:rPr>
              <a:t>ac</a:t>
            </a:r>
            <a:r>
              <a:rPr sz="1800" dirty="0">
                <a:latin typeface="Calibri"/>
                <a:cs typeface="Calibri"/>
              </a:rPr>
              <a:t>e</a:t>
            </a:r>
            <a:r>
              <a:rPr sz="1800" spc="-5" dirty="0">
                <a:latin typeface="Calibri"/>
                <a:cs typeface="Calibri"/>
              </a:rPr>
              <a:t>ll</a:t>
            </a:r>
            <a:r>
              <a:rPr sz="1800" dirty="0">
                <a:latin typeface="Calibri"/>
                <a:cs typeface="Calibri"/>
              </a:rPr>
              <a:t>u</a:t>
            </a:r>
            <a:r>
              <a:rPr sz="1800" spc="-5" dirty="0">
                <a:latin typeface="Calibri"/>
                <a:cs typeface="Calibri"/>
              </a:rPr>
              <a:t>l</a:t>
            </a:r>
            <a:r>
              <a:rPr sz="1800" spc="5" dirty="0">
                <a:latin typeface="Calibri"/>
                <a:cs typeface="Calibri"/>
              </a:rPr>
              <a:t>a</a:t>
            </a:r>
            <a:r>
              <a:rPr sz="1800" dirty="0">
                <a:latin typeface="Calibri"/>
                <a:cs typeface="Calibri"/>
              </a:rPr>
              <a:t>r</a:t>
            </a:r>
            <a:endParaRPr sz="1800">
              <a:latin typeface="Calibri"/>
              <a:cs typeface="Calibri"/>
            </a:endParaRPr>
          </a:p>
          <a:p>
            <a:pPr marL="543560">
              <a:lnSpc>
                <a:spcPct val="100000"/>
              </a:lnSpc>
              <a:spcBef>
                <a:spcPts val="20"/>
              </a:spcBef>
            </a:pPr>
            <a:r>
              <a:rPr sz="1800" spc="5" dirty="0">
                <a:latin typeface="Calibri"/>
                <a:cs typeface="Calibri"/>
              </a:rPr>
              <a:t>M</a:t>
            </a:r>
            <a:r>
              <a:rPr sz="1800" spc="-5" dirty="0">
                <a:latin typeface="Calibri"/>
                <a:cs typeface="Calibri"/>
              </a:rPr>
              <a:t>a</a:t>
            </a:r>
            <a:r>
              <a:rPr sz="1800" spc="0" dirty="0">
                <a:latin typeface="Calibri"/>
                <a:cs typeface="Calibri"/>
              </a:rPr>
              <a:t>tr</a:t>
            </a:r>
            <a:r>
              <a:rPr sz="1800" spc="-5" dirty="0">
                <a:latin typeface="Calibri"/>
                <a:cs typeface="Calibri"/>
              </a:rPr>
              <a:t>i</a:t>
            </a:r>
            <a:r>
              <a:rPr sz="1800" dirty="0">
                <a:latin typeface="Calibri"/>
                <a:cs typeface="Calibri"/>
              </a:rPr>
              <a:t>x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8741" y="4433541"/>
            <a:ext cx="4943475" cy="2308860"/>
          </a:xfrm>
          <a:prstGeom prst="rect">
            <a:avLst/>
          </a:prstGeom>
        </p:spPr>
        <p:txBody>
          <a:bodyPr vert="horz" wrap="square" lIns="0" tIns="145415" rIns="0" bIns="0" rtlCol="0">
            <a:spAutoFit/>
          </a:bodyPr>
          <a:lstStyle/>
          <a:p>
            <a:pPr marL="1306830" indent="-342900">
              <a:lnSpc>
                <a:spcPct val="100000"/>
              </a:lnSpc>
              <a:spcBef>
                <a:spcPts val="1145"/>
              </a:spcBef>
              <a:buFont typeface="Arial"/>
              <a:buChar char="•"/>
              <a:tabLst>
                <a:tab pos="1306830" algn="l"/>
                <a:tab pos="1307465" algn="l"/>
              </a:tabLst>
            </a:pPr>
            <a:r>
              <a:rPr sz="2200" dirty="0">
                <a:latin typeface="Calibri"/>
                <a:cs typeface="Calibri"/>
              </a:rPr>
              <a:t>Solid </a:t>
            </a:r>
            <a:r>
              <a:rPr sz="2200" spc="-30" dirty="0">
                <a:latin typeface="Calibri"/>
                <a:cs typeface="Calibri"/>
              </a:rPr>
              <a:t>Tumor</a:t>
            </a:r>
            <a:r>
              <a:rPr sz="2200" spc="3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Microenvironment:</a:t>
            </a:r>
            <a:endParaRPr sz="2200">
              <a:latin typeface="Calibri"/>
              <a:cs typeface="Calibri"/>
            </a:endParaRPr>
          </a:p>
          <a:p>
            <a:pPr marL="1706880" marR="740410" indent="-285750">
              <a:lnSpc>
                <a:spcPct val="100499"/>
              </a:lnSpc>
              <a:spcBef>
                <a:spcPts val="844"/>
              </a:spcBef>
              <a:tabLst>
                <a:tab pos="1706880" algn="l"/>
              </a:tabLst>
            </a:pPr>
            <a:r>
              <a:rPr sz="1800" dirty="0">
                <a:latin typeface="Arial"/>
                <a:cs typeface="Arial"/>
              </a:rPr>
              <a:t>–	</a:t>
            </a:r>
            <a:r>
              <a:rPr sz="1800" spc="-5" dirty="0">
                <a:latin typeface="Calibri"/>
                <a:cs typeface="Calibri"/>
              </a:rPr>
              <a:t>Cellular/extracellular  </a:t>
            </a:r>
            <a:r>
              <a:rPr sz="1800" spc="-10" dirty="0">
                <a:latin typeface="Calibri"/>
                <a:cs typeface="Calibri"/>
              </a:rPr>
              <a:t>factors </a:t>
            </a:r>
            <a:r>
              <a:rPr sz="1800" spc="-5" dirty="0">
                <a:latin typeface="Calibri"/>
                <a:cs typeface="Calibri"/>
              </a:rPr>
              <a:t>suppress </a:t>
            </a:r>
            <a:r>
              <a:rPr sz="1800" dirty="0">
                <a:latin typeface="Calibri"/>
                <a:cs typeface="Calibri"/>
              </a:rPr>
              <a:t>CAR T cell  activity and </a:t>
            </a:r>
            <a:r>
              <a:rPr sz="1800" spc="-5" dirty="0">
                <a:latin typeface="Calibri"/>
                <a:cs typeface="Calibri"/>
              </a:rPr>
              <a:t>persistence  </a:t>
            </a:r>
            <a:r>
              <a:rPr sz="1600" spc="-25" dirty="0">
                <a:latin typeface="Calibri"/>
                <a:cs typeface="Calibri"/>
              </a:rPr>
              <a:t>(Kakarla </a:t>
            </a:r>
            <a:r>
              <a:rPr sz="1600" spc="-15" dirty="0">
                <a:latin typeface="Calibri"/>
                <a:cs typeface="Calibri"/>
              </a:rPr>
              <a:t>et </a:t>
            </a:r>
            <a:r>
              <a:rPr sz="1600" spc="-10" dirty="0">
                <a:latin typeface="Calibri"/>
                <a:cs typeface="Calibri"/>
              </a:rPr>
              <a:t>al., </a:t>
            </a:r>
            <a:r>
              <a:rPr sz="1600" i="1" spc="-20" dirty="0">
                <a:latin typeface="Calibri"/>
                <a:cs typeface="Calibri"/>
              </a:rPr>
              <a:t>Cancer </a:t>
            </a:r>
            <a:r>
              <a:rPr sz="1600" i="1" spc="-15" dirty="0">
                <a:latin typeface="Calibri"/>
                <a:cs typeface="Calibri"/>
              </a:rPr>
              <a:t>J.</a:t>
            </a:r>
            <a:r>
              <a:rPr sz="1600" i="1" spc="-90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2014)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260"/>
              </a:spcBef>
            </a:pPr>
            <a:r>
              <a:rPr sz="1300" spc="-5" dirty="0">
                <a:latin typeface="Calibri"/>
                <a:cs typeface="Calibri"/>
              </a:rPr>
              <a:t>Adapted </a:t>
            </a:r>
            <a:r>
              <a:rPr sz="1300" spc="-10" dirty="0">
                <a:latin typeface="Calibri"/>
                <a:cs typeface="Calibri"/>
              </a:rPr>
              <a:t>from </a:t>
            </a:r>
            <a:r>
              <a:rPr sz="1300" spc="-5" dirty="0">
                <a:latin typeface="Calibri"/>
                <a:cs typeface="Calibri"/>
              </a:rPr>
              <a:t>Mahoney et al., </a:t>
            </a:r>
            <a:r>
              <a:rPr sz="1300" dirty="0">
                <a:latin typeface="Calibri"/>
                <a:cs typeface="Calibri"/>
              </a:rPr>
              <a:t>2015, </a:t>
            </a:r>
            <a:r>
              <a:rPr sz="1300" i="1" spc="-5" dirty="0">
                <a:latin typeface="Calibri"/>
                <a:cs typeface="Calibri"/>
              </a:rPr>
              <a:t>Nature</a:t>
            </a:r>
            <a:r>
              <a:rPr sz="1300" i="1" spc="65" dirty="0">
                <a:latin typeface="Calibri"/>
                <a:cs typeface="Calibri"/>
              </a:rPr>
              <a:t> </a:t>
            </a:r>
            <a:r>
              <a:rPr sz="1300" i="1" spc="-10" dirty="0">
                <a:latin typeface="Calibri"/>
                <a:cs typeface="Calibri"/>
              </a:rPr>
              <a:t>Reviews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336363" y="4419600"/>
            <a:ext cx="123825" cy="426084"/>
          </a:xfrm>
          <a:custGeom>
            <a:avLst/>
            <a:gdLst/>
            <a:ahLst/>
            <a:cxnLst/>
            <a:rect l="l" t="t" r="r" b="b"/>
            <a:pathLst>
              <a:path w="123825" h="426085">
                <a:moveTo>
                  <a:pt x="123825" y="0"/>
                </a:moveTo>
                <a:lnTo>
                  <a:pt x="91814" y="19376"/>
                </a:lnTo>
                <a:lnTo>
                  <a:pt x="63692" y="38927"/>
                </a:lnTo>
                <a:lnTo>
                  <a:pt x="43348" y="58826"/>
                </a:lnTo>
                <a:lnTo>
                  <a:pt x="34671" y="79248"/>
                </a:lnTo>
                <a:lnTo>
                  <a:pt x="45969" y="100452"/>
                </a:lnTo>
                <a:lnTo>
                  <a:pt x="72746" y="122276"/>
                </a:lnTo>
                <a:lnTo>
                  <a:pt x="99678" y="144255"/>
                </a:lnTo>
                <a:lnTo>
                  <a:pt x="111442" y="165925"/>
                </a:lnTo>
                <a:lnTo>
                  <a:pt x="98053" y="186859"/>
                </a:lnTo>
                <a:lnTo>
                  <a:pt x="69651" y="207406"/>
                </a:lnTo>
                <a:lnTo>
                  <a:pt x="41094" y="228263"/>
                </a:lnTo>
                <a:lnTo>
                  <a:pt x="27241" y="250126"/>
                </a:lnTo>
                <a:lnTo>
                  <a:pt x="38230" y="273807"/>
                </a:lnTo>
                <a:lnTo>
                  <a:pt x="64079" y="298727"/>
                </a:lnTo>
                <a:lnTo>
                  <a:pt x="89463" y="323492"/>
                </a:lnTo>
                <a:lnTo>
                  <a:pt x="99060" y="346710"/>
                </a:lnTo>
                <a:lnTo>
                  <a:pt x="88312" y="367943"/>
                </a:lnTo>
                <a:lnTo>
                  <a:pt x="65549" y="387959"/>
                </a:lnTo>
                <a:lnTo>
                  <a:pt x="34777" y="407161"/>
                </a:lnTo>
                <a:lnTo>
                  <a:pt x="0" y="425958"/>
                </a:lnTo>
              </a:path>
            </a:pathLst>
          </a:custGeom>
          <a:ln w="28575">
            <a:solidFill>
              <a:srgbClr val="4F81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297310" y="4487723"/>
            <a:ext cx="211836" cy="662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282451" y="4644568"/>
            <a:ext cx="211836" cy="662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079877" y="3193050"/>
            <a:ext cx="274955" cy="348615"/>
          </a:xfrm>
          <a:custGeom>
            <a:avLst/>
            <a:gdLst/>
            <a:ahLst/>
            <a:cxnLst/>
            <a:rect l="l" t="t" r="r" b="b"/>
            <a:pathLst>
              <a:path w="274954" h="348614">
                <a:moveTo>
                  <a:pt x="274375" y="0"/>
                </a:moveTo>
                <a:lnTo>
                  <a:pt x="237436" y="5974"/>
                </a:lnTo>
                <a:lnTo>
                  <a:pt x="204038" y="13566"/>
                </a:lnTo>
                <a:lnTo>
                  <a:pt x="177721" y="24396"/>
                </a:lnTo>
                <a:lnTo>
                  <a:pt x="162026" y="40079"/>
                </a:lnTo>
                <a:lnTo>
                  <a:pt x="164558" y="63973"/>
                </a:lnTo>
                <a:lnTo>
                  <a:pt x="181210" y="94239"/>
                </a:lnTo>
                <a:lnTo>
                  <a:pt x="197948" y="124706"/>
                </a:lnTo>
                <a:lnTo>
                  <a:pt x="200737" y="149204"/>
                </a:lnTo>
                <a:lnTo>
                  <a:pt x="180481" y="163598"/>
                </a:lnTo>
                <a:lnTo>
                  <a:pt x="146450" y="172010"/>
                </a:lnTo>
                <a:lnTo>
                  <a:pt x="112159" y="180650"/>
                </a:lnTo>
                <a:lnTo>
                  <a:pt x="91125" y="195732"/>
                </a:lnTo>
                <a:lnTo>
                  <a:pt x="92443" y="221806"/>
                </a:lnTo>
                <a:lnTo>
                  <a:pt x="107074" y="254594"/>
                </a:lnTo>
                <a:lnTo>
                  <a:pt x="121333" y="287065"/>
                </a:lnTo>
                <a:lnTo>
                  <a:pt x="121533" y="312186"/>
                </a:lnTo>
                <a:lnTo>
                  <a:pt x="103614" y="327848"/>
                </a:lnTo>
                <a:lnTo>
                  <a:pt x="75011" y="337879"/>
                </a:lnTo>
                <a:lnTo>
                  <a:pt x="39286" y="344155"/>
                </a:lnTo>
                <a:lnTo>
                  <a:pt x="0" y="348555"/>
                </a:lnTo>
              </a:path>
            </a:pathLst>
          </a:custGeom>
          <a:ln w="2857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170188" y="3202317"/>
            <a:ext cx="193852" cy="10870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097654" y="3342175"/>
            <a:ext cx="193852" cy="10870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855646" y="3268114"/>
            <a:ext cx="358140" cy="262255"/>
          </a:xfrm>
          <a:custGeom>
            <a:avLst/>
            <a:gdLst/>
            <a:ahLst/>
            <a:cxnLst/>
            <a:rect l="l" t="t" r="r" b="b"/>
            <a:pathLst>
              <a:path w="358140" h="262254">
                <a:moveTo>
                  <a:pt x="357918" y="262043"/>
                </a:moveTo>
                <a:lnTo>
                  <a:pt x="350659" y="225336"/>
                </a:lnTo>
                <a:lnTo>
                  <a:pt x="341905" y="192223"/>
                </a:lnTo>
                <a:lnTo>
                  <a:pt x="330164" y="166300"/>
                </a:lnTo>
                <a:lnTo>
                  <a:pt x="313942" y="151161"/>
                </a:lnTo>
                <a:lnTo>
                  <a:pt x="290152" y="154526"/>
                </a:lnTo>
                <a:lnTo>
                  <a:pt x="260485" y="172224"/>
                </a:lnTo>
                <a:lnTo>
                  <a:pt x="230621" y="190015"/>
                </a:lnTo>
                <a:lnTo>
                  <a:pt x="206235" y="193657"/>
                </a:lnTo>
                <a:lnTo>
                  <a:pt x="191142" y="173916"/>
                </a:lnTo>
                <a:lnTo>
                  <a:pt x="181548" y="140199"/>
                </a:lnTo>
                <a:lnTo>
                  <a:pt x="171717" y="106231"/>
                </a:lnTo>
                <a:lnTo>
                  <a:pt x="155910" y="85736"/>
                </a:lnTo>
                <a:lnTo>
                  <a:pt x="129898" y="87963"/>
                </a:lnTo>
                <a:lnTo>
                  <a:pt x="97640" y="103730"/>
                </a:lnTo>
                <a:lnTo>
                  <a:pt x="65687" y="119113"/>
                </a:lnTo>
                <a:lnTo>
                  <a:pt x="40588" y="120190"/>
                </a:lnTo>
                <a:lnTo>
                  <a:pt x="24310" y="102828"/>
                </a:lnTo>
                <a:lnTo>
                  <a:pt x="13287" y="74593"/>
                </a:lnTo>
                <a:lnTo>
                  <a:pt x="5768" y="39108"/>
                </a:lnTo>
                <a:lnTo>
                  <a:pt x="0" y="0"/>
                </a:lnTo>
              </a:path>
            </a:pathLst>
          </a:custGeom>
          <a:ln w="2857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095497" y="3347019"/>
            <a:ext cx="102889" cy="19654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953194" y="3279412"/>
            <a:ext cx="102889" cy="19654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242486" y="4060594"/>
            <a:ext cx="358140" cy="262255"/>
          </a:xfrm>
          <a:custGeom>
            <a:avLst/>
            <a:gdLst/>
            <a:ahLst/>
            <a:cxnLst/>
            <a:rect l="l" t="t" r="r" b="b"/>
            <a:pathLst>
              <a:path w="358140" h="262254">
                <a:moveTo>
                  <a:pt x="357918" y="262043"/>
                </a:moveTo>
                <a:lnTo>
                  <a:pt x="350659" y="225336"/>
                </a:lnTo>
                <a:lnTo>
                  <a:pt x="341905" y="192223"/>
                </a:lnTo>
                <a:lnTo>
                  <a:pt x="330164" y="166300"/>
                </a:lnTo>
                <a:lnTo>
                  <a:pt x="313942" y="151161"/>
                </a:lnTo>
                <a:lnTo>
                  <a:pt x="290152" y="154526"/>
                </a:lnTo>
                <a:lnTo>
                  <a:pt x="260485" y="172224"/>
                </a:lnTo>
                <a:lnTo>
                  <a:pt x="230621" y="190015"/>
                </a:lnTo>
                <a:lnTo>
                  <a:pt x="206235" y="193657"/>
                </a:lnTo>
                <a:lnTo>
                  <a:pt x="191142" y="173916"/>
                </a:lnTo>
                <a:lnTo>
                  <a:pt x="181548" y="140199"/>
                </a:lnTo>
                <a:lnTo>
                  <a:pt x="171717" y="106231"/>
                </a:lnTo>
                <a:lnTo>
                  <a:pt x="155910" y="85736"/>
                </a:lnTo>
                <a:lnTo>
                  <a:pt x="129898" y="87963"/>
                </a:lnTo>
                <a:lnTo>
                  <a:pt x="97640" y="103730"/>
                </a:lnTo>
                <a:lnTo>
                  <a:pt x="65687" y="119113"/>
                </a:lnTo>
                <a:lnTo>
                  <a:pt x="40588" y="120190"/>
                </a:lnTo>
                <a:lnTo>
                  <a:pt x="24310" y="102828"/>
                </a:lnTo>
                <a:lnTo>
                  <a:pt x="13287" y="74593"/>
                </a:lnTo>
                <a:lnTo>
                  <a:pt x="5768" y="39108"/>
                </a:lnTo>
                <a:lnTo>
                  <a:pt x="0" y="0"/>
                </a:lnTo>
              </a:path>
            </a:pathLst>
          </a:custGeom>
          <a:ln w="2857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482338" y="4139499"/>
            <a:ext cx="102889" cy="19654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340034" y="4071892"/>
            <a:ext cx="102889" cy="19654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945305" y="4357774"/>
            <a:ext cx="358140" cy="262255"/>
          </a:xfrm>
          <a:custGeom>
            <a:avLst/>
            <a:gdLst/>
            <a:ahLst/>
            <a:cxnLst/>
            <a:rect l="l" t="t" r="r" b="b"/>
            <a:pathLst>
              <a:path w="358140" h="262254">
                <a:moveTo>
                  <a:pt x="357918" y="262043"/>
                </a:moveTo>
                <a:lnTo>
                  <a:pt x="350659" y="225336"/>
                </a:lnTo>
                <a:lnTo>
                  <a:pt x="341905" y="192223"/>
                </a:lnTo>
                <a:lnTo>
                  <a:pt x="330164" y="166300"/>
                </a:lnTo>
                <a:lnTo>
                  <a:pt x="313942" y="151161"/>
                </a:lnTo>
                <a:lnTo>
                  <a:pt x="290152" y="154526"/>
                </a:lnTo>
                <a:lnTo>
                  <a:pt x="260485" y="172224"/>
                </a:lnTo>
                <a:lnTo>
                  <a:pt x="230621" y="190015"/>
                </a:lnTo>
                <a:lnTo>
                  <a:pt x="206235" y="193657"/>
                </a:lnTo>
                <a:lnTo>
                  <a:pt x="191142" y="173916"/>
                </a:lnTo>
                <a:lnTo>
                  <a:pt x="181548" y="140199"/>
                </a:lnTo>
                <a:lnTo>
                  <a:pt x="171717" y="106231"/>
                </a:lnTo>
                <a:lnTo>
                  <a:pt x="155910" y="85736"/>
                </a:lnTo>
                <a:lnTo>
                  <a:pt x="129898" y="87963"/>
                </a:lnTo>
                <a:lnTo>
                  <a:pt x="97640" y="103730"/>
                </a:lnTo>
                <a:lnTo>
                  <a:pt x="65687" y="119113"/>
                </a:lnTo>
                <a:lnTo>
                  <a:pt x="40588" y="120190"/>
                </a:lnTo>
                <a:lnTo>
                  <a:pt x="24310" y="102828"/>
                </a:lnTo>
                <a:lnTo>
                  <a:pt x="13287" y="74593"/>
                </a:lnTo>
                <a:lnTo>
                  <a:pt x="5768" y="39108"/>
                </a:lnTo>
                <a:lnTo>
                  <a:pt x="0" y="0"/>
                </a:lnTo>
              </a:path>
            </a:pathLst>
          </a:custGeom>
          <a:ln w="28574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185157" y="4436679"/>
            <a:ext cx="102889" cy="19654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042853" y="4369072"/>
            <a:ext cx="102889" cy="19654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515815" y="3105474"/>
            <a:ext cx="223520" cy="383540"/>
          </a:xfrm>
          <a:custGeom>
            <a:avLst/>
            <a:gdLst/>
            <a:ahLst/>
            <a:cxnLst/>
            <a:rect l="l" t="t" r="r" b="b"/>
            <a:pathLst>
              <a:path w="223520" h="383539">
                <a:moveTo>
                  <a:pt x="0" y="383349"/>
                </a:moveTo>
                <a:lnTo>
                  <a:pt x="35747" y="372292"/>
                </a:lnTo>
                <a:lnTo>
                  <a:pt x="67763" y="360125"/>
                </a:lnTo>
                <a:lnTo>
                  <a:pt x="92317" y="345739"/>
                </a:lnTo>
                <a:lnTo>
                  <a:pt x="105677" y="328023"/>
                </a:lnTo>
                <a:lnTo>
                  <a:pt x="99844" y="304715"/>
                </a:lnTo>
                <a:lnTo>
                  <a:pt x="79142" y="277061"/>
                </a:lnTo>
                <a:lnTo>
                  <a:pt x="58327" y="249219"/>
                </a:lnTo>
                <a:lnTo>
                  <a:pt x="52155" y="225348"/>
                </a:lnTo>
                <a:lnTo>
                  <a:pt x="70211" y="208274"/>
                </a:lnTo>
                <a:lnTo>
                  <a:pt x="102740" y="195209"/>
                </a:lnTo>
                <a:lnTo>
                  <a:pt x="135495" y="181880"/>
                </a:lnTo>
                <a:lnTo>
                  <a:pt x="154225" y="164018"/>
                </a:lnTo>
                <a:lnTo>
                  <a:pt x="149291" y="138381"/>
                </a:lnTo>
                <a:lnTo>
                  <a:pt x="130239" y="107948"/>
                </a:lnTo>
                <a:lnTo>
                  <a:pt x="111600" y="77778"/>
                </a:lnTo>
                <a:lnTo>
                  <a:pt x="107906" y="52929"/>
                </a:lnTo>
                <a:lnTo>
                  <a:pt x="123471" y="34926"/>
                </a:lnTo>
                <a:lnTo>
                  <a:pt x="150399" y="21012"/>
                </a:lnTo>
                <a:lnTo>
                  <a:pt x="184903" y="9824"/>
                </a:lnTo>
                <a:lnTo>
                  <a:pt x="223195" y="0"/>
                </a:lnTo>
              </a:path>
            </a:pathLst>
          </a:custGeom>
          <a:ln w="2857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491551" y="3371232"/>
            <a:ext cx="203396" cy="849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543913" y="3222641"/>
            <a:ext cx="203396" cy="849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817976" y="4008191"/>
            <a:ext cx="437515" cy="176530"/>
          </a:xfrm>
          <a:custGeom>
            <a:avLst/>
            <a:gdLst/>
            <a:ahLst/>
            <a:cxnLst/>
            <a:rect l="l" t="t" r="r" b="b"/>
            <a:pathLst>
              <a:path w="437515" h="176529">
                <a:moveTo>
                  <a:pt x="437129" y="46543"/>
                </a:moveTo>
                <a:lnTo>
                  <a:pt x="405681" y="26267"/>
                </a:lnTo>
                <a:lnTo>
                  <a:pt x="375781" y="9561"/>
                </a:lnTo>
                <a:lnTo>
                  <a:pt x="348978" y="0"/>
                </a:lnTo>
                <a:lnTo>
                  <a:pt x="326819" y="1152"/>
                </a:lnTo>
                <a:lnTo>
                  <a:pt x="312713" y="20603"/>
                </a:lnTo>
                <a:lnTo>
                  <a:pt x="304836" y="54238"/>
                </a:lnTo>
                <a:lnTo>
                  <a:pt x="296888" y="88079"/>
                </a:lnTo>
                <a:lnTo>
                  <a:pt x="282568" y="108151"/>
                </a:lnTo>
                <a:lnTo>
                  <a:pt x="257884" y="105294"/>
                </a:lnTo>
                <a:lnTo>
                  <a:pt x="226965" y="88774"/>
                </a:lnTo>
                <a:lnTo>
                  <a:pt x="195701" y="72250"/>
                </a:lnTo>
                <a:lnTo>
                  <a:pt x="169978" y="69383"/>
                </a:lnTo>
                <a:lnTo>
                  <a:pt x="153510" y="89641"/>
                </a:lnTo>
                <a:lnTo>
                  <a:pt x="142444" y="123798"/>
                </a:lnTo>
                <a:lnTo>
                  <a:pt x="131313" y="157469"/>
                </a:lnTo>
                <a:lnTo>
                  <a:pt x="114652" y="176272"/>
                </a:lnTo>
                <a:lnTo>
                  <a:pt x="90856" y="175921"/>
                </a:lnTo>
                <a:lnTo>
                  <a:pt x="62888" y="164236"/>
                </a:lnTo>
                <a:lnTo>
                  <a:pt x="32139" y="144996"/>
                </a:lnTo>
                <a:lnTo>
                  <a:pt x="0" y="121978"/>
                </a:lnTo>
              </a:path>
            </a:pathLst>
          </a:custGeom>
          <a:ln w="28574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093947" y="3944350"/>
            <a:ext cx="104826" cy="19871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946462" y="3999751"/>
            <a:ext cx="104826" cy="19871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304708" y="3826543"/>
            <a:ext cx="437515" cy="176530"/>
          </a:xfrm>
          <a:custGeom>
            <a:avLst/>
            <a:gdLst/>
            <a:ahLst/>
            <a:cxnLst/>
            <a:rect l="l" t="t" r="r" b="b"/>
            <a:pathLst>
              <a:path w="437515" h="176529">
                <a:moveTo>
                  <a:pt x="437129" y="46543"/>
                </a:moveTo>
                <a:lnTo>
                  <a:pt x="405681" y="26267"/>
                </a:lnTo>
                <a:lnTo>
                  <a:pt x="375781" y="9561"/>
                </a:lnTo>
                <a:lnTo>
                  <a:pt x="348978" y="0"/>
                </a:lnTo>
                <a:lnTo>
                  <a:pt x="326819" y="1152"/>
                </a:lnTo>
                <a:lnTo>
                  <a:pt x="312713" y="20603"/>
                </a:lnTo>
                <a:lnTo>
                  <a:pt x="304836" y="54238"/>
                </a:lnTo>
                <a:lnTo>
                  <a:pt x="296888" y="88079"/>
                </a:lnTo>
                <a:lnTo>
                  <a:pt x="282568" y="108151"/>
                </a:lnTo>
                <a:lnTo>
                  <a:pt x="257884" y="105294"/>
                </a:lnTo>
                <a:lnTo>
                  <a:pt x="226965" y="88774"/>
                </a:lnTo>
                <a:lnTo>
                  <a:pt x="195701" y="72250"/>
                </a:lnTo>
                <a:lnTo>
                  <a:pt x="169978" y="69383"/>
                </a:lnTo>
                <a:lnTo>
                  <a:pt x="153510" y="89641"/>
                </a:lnTo>
                <a:lnTo>
                  <a:pt x="142444" y="123798"/>
                </a:lnTo>
                <a:lnTo>
                  <a:pt x="131313" y="157469"/>
                </a:lnTo>
                <a:lnTo>
                  <a:pt x="114652" y="176272"/>
                </a:lnTo>
                <a:lnTo>
                  <a:pt x="90856" y="175921"/>
                </a:lnTo>
                <a:lnTo>
                  <a:pt x="62888" y="164236"/>
                </a:lnTo>
                <a:lnTo>
                  <a:pt x="32139" y="144996"/>
                </a:lnTo>
                <a:lnTo>
                  <a:pt x="0" y="121978"/>
                </a:lnTo>
              </a:path>
            </a:pathLst>
          </a:custGeom>
          <a:ln w="28574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580680" y="3762702"/>
            <a:ext cx="104826" cy="19871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433194" y="3818102"/>
            <a:ext cx="104826" cy="19871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585481" y="4243636"/>
            <a:ext cx="210185" cy="422909"/>
          </a:xfrm>
          <a:custGeom>
            <a:avLst/>
            <a:gdLst/>
            <a:ahLst/>
            <a:cxnLst/>
            <a:rect l="l" t="t" r="r" b="b"/>
            <a:pathLst>
              <a:path w="210184" h="422910">
                <a:moveTo>
                  <a:pt x="176310" y="422377"/>
                </a:moveTo>
                <a:lnTo>
                  <a:pt x="192013" y="388413"/>
                </a:lnTo>
                <a:lnTo>
                  <a:pt x="204394" y="356479"/>
                </a:lnTo>
                <a:lnTo>
                  <a:pt x="210133" y="328605"/>
                </a:lnTo>
                <a:lnTo>
                  <a:pt x="205907" y="306823"/>
                </a:lnTo>
                <a:lnTo>
                  <a:pt x="184682" y="295562"/>
                </a:lnTo>
                <a:lnTo>
                  <a:pt x="150279" y="292442"/>
                </a:lnTo>
                <a:lnTo>
                  <a:pt x="115661" y="289281"/>
                </a:lnTo>
                <a:lnTo>
                  <a:pt x="93792" y="277894"/>
                </a:lnTo>
                <a:lnTo>
                  <a:pt x="93185" y="253052"/>
                </a:lnTo>
                <a:lnTo>
                  <a:pt x="105242" y="220135"/>
                </a:lnTo>
                <a:lnTo>
                  <a:pt x="117254" y="186875"/>
                </a:lnTo>
                <a:lnTo>
                  <a:pt x="116513" y="161004"/>
                </a:lnTo>
                <a:lnTo>
                  <a:pt x="94159" y="147516"/>
                </a:lnTo>
                <a:lnTo>
                  <a:pt x="58795" y="141311"/>
                </a:lnTo>
                <a:lnTo>
                  <a:pt x="23902" y="134974"/>
                </a:lnTo>
                <a:lnTo>
                  <a:pt x="2963" y="121093"/>
                </a:lnTo>
                <a:lnTo>
                  <a:pt x="0" y="97479"/>
                </a:lnTo>
                <a:lnTo>
                  <a:pt x="7678" y="68157"/>
                </a:lnTo>
                <a:lnTo>
                  <a:pt x="22452" y="35030"/>
                </a:lnTo>
                <a:lnTo>
                  <a:pt x="40773" y="0"/>
                </a:lnTo>
              </a:path>
            </a:pathLst>
          </a:custGeom>
          <a:ln w="28575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588672" y="4359463"/>
            <a:ext cx="262818" cy="25915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4997881" y="2715259"/>
            <a:ext cx="230504" cy="58039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 indent="21590">
              <a:lnSpc>
                <a:spcPct val="102200"/>
              </a:lnSpc>
              <a:spcBef>
                <a:spcPts val="50"/>
              </a:spcBef>
            </a:pPr>
            <a:r>
              <a:rPr sz="1800" spc="-65" dirty="0">
                <a:solidFill>
                  <a:srgbClr val="292929"/>
                </a:solidFill>
                <a:latin typeface="Calibri"/>
                <a:cs typeface="Calibri"/>
              </a:rPr>
              <a:t>Ly  </a:t>
            </a:r>
            <a:r>
              <a:rPr sz="1800" dirty="0">
                <a:solidFill>
                  <a:srgbClr val="292929"/>
                </a:solidFill>
                <a:latin typeface="Calibri"/>
                <a:cs typeface="Calibri"/>
              </a:rPr>
              <a:t>(T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6267574" y="2822948"/>
            <a:ext cx="511076" cy="52769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9187815" y="2624137"/>
            <a:ext cx="990600" cy="693420"/>
          </a:xfrm>
          <a:custGeom>
            <a:avLst/>
            <a:gdLst/>
            <a:ahLst/>
            <a:cxnLst/>
            <a:rect l="l" t="t" r="r" b="b"/>
            <a:pathLst>
              <a:path w="990600" h="693420">
                <a:moveTo>
                  <a:pt x="0" y="0"/>
                </a:moveTo>
                <a:lnTo>
                  <a:pt x="990600" y="0"/>
                </a:lnTo>
                <a:lnTo>
                  <a:pt x="990600" y="693420"/>
                </a:lnTo>
                <a:lnTo>
                  <a:pt x="0" y="69342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9202673" y="3441382"/>
            <a:ext cx="990600" cy="285115"/>
          </a:xfrm>
          <a:custGeom>
            <a:avLst/>
            <a:gdLst/>
            <a:ahLst/>
            <a:cxnLst/>
            <a:rect l="l" t="t" r="r" b="b"/>
            <a:pathLst>
              <a:path w="990600" h="285114">
                <a:moveTo>
                  <a:pt x="0" y="0"/>
                </a:moveTo>
                <a:lnTo>
                  <a:pt x="990600" y="0"/>
                </a:lnTo>
                <a:lnTo>
                  <a:pt x="990600" y="284798"/>
                </a:lnTo>
                <a:lnTo>
                  <a:pt x="0" y="284798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519159" y="4010977"/>
            <a:ext cx="1664335" cy="86995"/>
          </a:xfrm>
          <a:custGeom>
            <a:avLst/>
            <a:gdLst/>
            <a:ahLst/>
            <a:cxnLst/>
            <a:rect l="l" t="t" r="r" b="b"/>
            <a:pathLst>
              <a:path w="1664334" h="86995">
                <a:moveTo>
                  <a:pt x="0" y="86679"/>
                </a:moveTo>
                <a:lnTo>
                  <a:pt x="1664208" y="86679"/>
                </a:lnTo>
                <a:lnTo>
                  <a:pt x="1664208" y="0"/>
                </a:lnTo>
                <a:lnTo>
                  <a:pt x="0" y="0"/>
                </a:lnTo>
                <a:lnTo>
                  <a:pt x="0" y="86679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551334" y="4630334"/>
            <a:ext cx="1689100" cy="729615"/>
          </a:xfrm>
          <a:custGeom>
            <a:avLst/>
            <a:gdLst/>
            <a:ahLst/>
            <a:cxnLst/>
            <a:rect l="l" t="t" r="r" b="b"/>
            <a:pathLst>
              <a:path w="1689100" h="729614">
                <a:moveTo>
                  <a:pt x="1603011" y="0"/>
                </a:moveTo>
                <a:lnTo>
                  <a:pt x="1520822" y="16561"/>
                </a:lnTo>
                <a:lnTo>
                  <a:pt x="1453725" y="51774"/>
                </a:lnTo>
                <a:lnTo>
                  <a:pt x="1392175" y="97076"/>
                </a:lnTo>
                <a:lnTo>
                  <a:pt x="1358297" y="126906"/>
                </a:lnTo>
                <a:lnTo>
                  <a:pt x="1283775" y="194894"/>
                </a:lnTo>
                <a:lnTo>
                  <a:pt x="1242908" y="230640"/>
                </a:lnTo>
                <a:lnTo>
                  <a:pt x="1199488" y="265947"/>
                </a:lnTo>
                <a:lnTo>
                  <a:pt x="1153404" y="299610"/>
                </a:lnTo>
                <a:lnTo>
                  <a:pt x="1104544" y="330422"/>
                </a:lnTo>
                <a:lnTo>
                  <a:pt x="1052796" y="357178"/>
                </a:lnTo>
                <a:lnTo>
                  <a:pt x="998049" y="378672"/>
                </a:lnTo>
                <a:lnTo>
                  <a:pt x="958416" y="390653"/>
                </a:lnTo>
                <a:lnTo>
                  <a:pt x="916987" y="401275"/>
                </a:lnTo>
                <a:lnTo>
                  <a:pt x="873882" y="410626"/>
                </a:lnTo>
                <a:lnTo>
                  <a:pt x="829221" y="418799"/>
                </a:lnTo>
                <a:lnTo>
                  <a:pt x="783124" y="425883"/>
                </a:lnTo>
                <a:lnTo>
                  <a:pt x="735709" y="431970"/>
                </a:lnTo>
                <a:lnTo>
                  <a:pt x="687098" y="437150"/>
                </a:lnTo>
                <a:lnTo>
                  <a:pt x="637408" y="441513"/>
                </a:lnTo>
                <a:lnTo>
                  <a:pt x="586762" y="445151"/>
                </a:lnTo>
                <a:lnTo>
                  <a:pt x="535277" y="448154"/>
                </a:lnTo>
                <a:lnTo>
                  <a:pt x="430272" y="452619"/>
                </a:lnTo>
                <a:lnTo>
                  <a:pt x="215475" y="457920"/>
                </a:lnTo>
                <a:lnTo>
                  <a:pt x="47073" y="467826"/>
                </a:lnTo>
                <a:lnTo>
                  <a:pt x="25517" y="526786"/>
                </a:lnTo>
                <a:lnTo>
                  <a:pt x="8360" y="582894"/>
                </a:lnTo>
                <a:lnTo>
                  <a:pt x="0" y="633296"/>
                </a:lnTo>
                <a:lnTo>
                  <a:pt x="4834" y="675139"/>
                </a:lnTo>
                <a:lnTo>
                  <a:pt x="27261" y="705570"/>
                </a:lnTo>
                <a:lnTo>
                  <a:pt x="50798" y="719259"/>
                </a:lnTo>
                <a:lnTo>
                  <a:pt x="77080" y="726941"/>
                </a:lnTo>
                <a:lnTo>
                  <a:pt x="109657" y="729483"/>
                </a:lnTo>
                <a:lnTo>
                  <a:pt x="152082" y="727750"/>
                </a:lnTo>
                <a:lnTo>
                  <a:pt x="207908" y="722609"/>
                </a:lnTo>
                <a:lnTo>
                  <a:pt x="373971" y="705570"/>
                </a:lnTo>
                <a:lnTo>
                  <a:pt x="883002" y="665306"/>
                </a:lnTo>
                <a:lnTo>
                  <a:pt x="1003966" y="653815"/>
                </a:lnTo>
                <a:lnTo>
                  <a:pt x="1122354" y="640656"/>
                </a:lnTo>
                <a:lnTo>
                  <a:pt x="1179382" y="633382"/>
                </a:lnTo>
                <a:lnTo>
                  <a:pt x="1234327" y="625607"/>
                </a:lnTo>
                <a:lnTo>
                  <a:pt x="1286707" y="617304"/>
                </a:lnTo>
                <a:lnTo>
                  <a:pt x="1336044" y="608445"/>
                </a:lnTo>
                <a:lnTo>
                  <a:pt x="1381856" y="599001"/>
                </a:lnTo>
                <a:lnTo>
                  <a:pt x="1423664" y="588945"/>
                </a:lnTo>
                <a:lnTo>
                  <a:pt x="1460989" y="578250"/>
                </a:lnTo>
                <a:lnTo>
                  <a:pt x="1546332" y="540852"/>
                </a:lnTo>
                <a:lnTo>
                  <a:pt x="1587452" y="510233"/>
                </a:lnTo>
                <a:lnTo>
                  <a:pt x="1618272" y="476013"/>
                </a:lnTo>
                <a:lnTo>
                  <a:pt x="1640354" y="439172"/>
                </a:lnTo>
                <a:lnTo>
                  <a:pt x="1655261" y="400694"/>
                </a:lnTo>
                <a:lnTo>
                  <a:pt x="1664557" y="361561"/>
                </a:lnTo>
                <a:lnTo>
                  <a:pt x="1669804" y="322756"/>
                </a:lnTo>
                <a:lnTo>
                  <a:pt x="1674403" y="250058"/>
                </a:lnTo>
                <a:lnTo>
                  <a:pt x="1676881" y="218129"/>
                </a:lnTo>
                <a:lnTo>
                  <a:pt x="1681563" y="190458"/>
                </a:lnTo>
                <a:lnTo>
                  <a:pt x="1688915" y="126843"/>
                </a:lnTo>
                <a:lnTo>
                  <a:pt x="1679705" y="75301"/>
                </a:lnTo>
                <a:lnTo>
                  <a:pt x="1659042" y="36760"/>
                </a:lnTo>
                <a:lnTo>
                  <a:pt x="1632033" y="12150"/>
                </a:lnTo>
                <a:lnTo>
                  <a:pt x="16030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812665" y="1464310"/>
            <a:ext cx="4853940" cy="4342130"/>
          </a:xfrm>
          <a:custGeom>
            <a:avLst/>
            <a:gdLst/>
            <a:ahLst/>
            <a:cxnLst/>
            <a:rect l="l" t="t" r="r" b="b"/>
            <a:pathLst>
              <a:path w="4853940" h="4342130">
                <a:moveTo>
                  <a:pt x="2369185" y="3351529"/>
                </a:moveTo>
                <a:lnTo>
                  <a:pt x="998855" y="3623945"/>
                </a:lnTo>
                <a:lnTo>
                  <a:pt x="4259580" y="4342129"/>
                </a:lnTo>
                <a:lnTo>
                  <a:pt x="4619886" y="3467100"/>
                </a:lnTo>
                <a:lnTo>
                  <a:pt x="2616835" y="3467100"/>
                </a:lnTo>
                <a:lnTo>
                  <a:pt x="2369185" y="3351529"/>
                </a:lnTo>
                <a:close/>
              </a:path>
              <a:path w="4853940" h="4342130">
                <a:moveTo>
                  <a:pt x="2476500" y="0"/>
                </a:moveTo>
                <a:lnTo>
                  <a:pt x="520064" y="619125"/>
                </a:lnTo>
                <a:lnTo>
                  <a:pt x="0" y="1675764"/>
                </a:lnTo>
                <a:lnTo>
                  <a:pt x="1015364" y="3599179"/>
                </a:lnTo>
                <a:lnTo>
                  <a:pt x="2360930" y="3335020"/>
                </a:lnTo>
                <a:lnTo>
                  <a:pt x="2146300" y="2971800"/>
                </a:lnTo>
                <a:lnTo>
                  <a:pt x="1964689" y="2732404"/>
                </a:lnTo>
                <a:lnTo>
                  <a:pt x="1254760" y="2319654"/>
                </a:lnTo>
                <a:lnTo>
                  <a:pt x="1246505" y="2113279"/>
                </a:lnTo>
                <a:lnTo>
                  <a:pt x="1684020" y="1956435"/>
                </a:lnTo>
                <a:lnTo>
                  <a:pt x="2179319" y="1684019"/>
                </a:lnTo>
                <a:lnTo>
                  <a:pt x="2526030" y="1651000"/>
                </a:lnTo>
                <a:lnTo>
                  <a:pt x="2980055" y="1601469"/>
                </a:lnTo>
                <a:lnTo>
                  <a:pt x="4851921" y="1601469"/>
                </a:lnTo>
                <a:lnTo>
                  <a:pt x="4853940" y="1560194"/>
                </a:lnTo>
                <a:lnTo>
                  <a:pt x="4548505" y="214629"/>
                </a:lnTo>
                <a:lnTo>
                  <a:pt x="2476500" y="0"/>
                </a:lnTo>
                <a:close/>
              </a:path>
              <a:path w="4853940" h="4342130">
                <a:moveTo>
                  <a:pt x="3318510" y="3178175"/>
                </a:moveTo>
                <a:lnTo>
                  <a:pt x="3202940" y="3178175"/>
                </a:lnTo>
                <a:lnTo>
                  <a:pt x="3054350" y="3227704"/>
                </a:lnTo>
                <a:lnTo>
                  <a:pt x="2905760" y="3244215"/>
                </a:lnTo>
                <a:lnTo>
                  <a:pt x="2724150" y="3310254"/>
                </a:lnTo>
                <a:lnTo>
                  <a:pt x="2616835" y="3467100"/>
                </a:lnTo>
                <a:lnTo>
                  <a:pt x="4619886" y="3467100"/>
                </a:lnTo>
                <a:lnTo>
                  <a:pt x="4732057" y="3194685"/>
                </a:lnTo>
                <a:lnTo>
                  <a:pt x="3524885" y="3194685"/>
                </a:lnTo>
                <a:lnTo>
                  <a:pt x="3318510" y="3178175"/>
                </a:lnTo>
                <a:close/>
              </a:path>
              <a:path w="4853940" h="4342130">
                <a:moveTo>
                  <a:pt x="4851921" y="1601469"/>
                </a:moveTo>
                <a:lnTo>
                  <a:pt x="3202940" y="1601469"/>
                </a:lnTo>
                <a:lnTo>
                  <a:pt x="3524885" y="1651000"/>
                </a:lnTo>
                <a:lnTo>
                  <a:pt x="3698240" y="1981200"/>
                </a:lnTo>
                <a:lnTo>
                  <a:pt x="3954144" y="2352675"/>
                </a:lnTo>
                <a:lnTo>
                  <a:pt x="4003675" y="2459990"/>
                </a:lnTo>
                <a:lnTo>
                  <a:pt x="3970655" y="2666365"/>
                </a:lnTo>
                <a:lnTo>
                  <a:pt x="3871594" y="2905760"/>
                </a:lnTo>
                <a:lnTo>
                  <a:pt x="3681730" y="2922270"/>
                </a:lnTo>
                <a:lnTo>
                  <a:pt x="3533140" y="3046095"/>
                </a:lnTo>
                <a:lnTo>
                  <a:pt x="3524885" y="3194685"/>
                </a:lnTo>
                <a:lnTo>
                  <a:pt x="4732057" y="3194685"/>
                </a:lnTo>
                <a:lnTo>
                  <a:pt x="4779645" y="3079115"/>
                </a:lnTo>
                <a:lnTo>
                  <a:pt x="4851921" y="16014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812665" y="1464310"/>
            <a:ext cx="4853940" cy="4342130"/>
          </a:xfrm>
          <a:custGeom>
            <a:avLst/>
            <a:gdLst/>
            <a:ahLst/>
            <a:cxnLst/>
            <a:rect l="l" t="t" r="r" b="b"/>
            <a:pathLst>
              <a:path w="4853940" h="4342130">
                <a:moveTo>
                  <a:pt x="2616835" y="3467100"/>
                </a:moveTo>
                <a:lnTo>
                  <a:pt x="2724150" y="3310255"/>
                </a:lnTo>
                <a:lnTo>
                  <a:pt x="2905760" y="3244215"/>
                </a:lnTo>
                <a:lnTo>
                  <a:pt x="3054350" y="3227705"/>
                </a:lnTo>
                <a:lnTo>
                  <a:pt x="3202940" y="3178175"/>
                </a:lnTo>
                <a:lnTo>
                  <a:pt x="3318510" y="3178175"/>
                </a:lnTo>
                <a:lnTo>
                  <a:pt x="3524885" y="3194685"/>
                </a:lnTo>
                <a:lnTo>
                  <a:pt x="3533140" y="3046095"/>
                </a:lnTo>
                <a:lnTo>
                  <a:pt x="3681730" y="2922270"/>
                </a:lnTo>
                <a:lnTo>
                  <a:pt x="3871595" y="2905760"/>
                </a:lnTo>
                <a:lnTo>
                  <a:pt x="3970655" y="2666365"/>
                </a:lnTo>
                <a:lnTo>
                  <a:pt x="4003675" y="2459990"/>
                </a:lnTo>
                <a:lnTo>
                  <a:pt x="3954145" y="2352675"/>
                </a:lnTo>
                <a:lnTo>
                  <a:pt x="3698240" y="1981200"/>
                </a:lnTo>
                <a:lnTo>
                  <a:pt x="3524885" y="1651000"/>
                </a:lnTo>
                <a:lnTo>
                  <a:pt x="3202940" y="1601470"/>
                </a:lnTo>
                <a:lnTo>
                  <a:pt x="2980055" y="1601470"/>
                </a:lnTo>
                <a:lnTo>
                  <a:pt x="2526030" y="1651000"/>
                </a:lnTo>
                <a:lnTo>
                  <a:pt x="2179320" y="1684020"/>
                </a:lnTo>
                <a:lnTo>
                  <a:pt x="1684020" y="1956435"/>
                </a:lnTo>
                <a:lnTo>
                  <a:pt x="1246505" y="2113280"/>
                </a:lnTo>
                <a:lnTo>
                  <a:pt x="1254760" y="2319655"/>
                </a:lnTo>
                <a:lnTo>
                  <a:pt x="1708785" y="2583815"/>
                </a:lnTo>
                <a:lnTo>
                  <a:pt x="1964690" y="2732405"/>
                </a:lnTo>
                <a:lnTo>
                  <a:pt x="2146300" y="2971800"/>
                </a:lnTo>
                <a:lnTo>
                  <a:pt x="2360930" y="3335020"/>
                </a:lnTo>
                <a:lnTo>
                  <a:pt x="1015365" y="3599180"/>
                </a:lnTo>
                <a:lnTo>
                  <a:pt x="0" y="1675765"/>
                </a:lnTo>
                <a:lnTo>
                  <a:pt x="520065" y="619125"/>
                </a:lnTo>
                <a:lnTo>
                  <a:pt x="2476500" y="0"/>
                </a:lnTo>
                <a:lnTo>
                  <a:pt x="4548505" y="214630"/>
                </a:lnTo>
                <a:lnTo>
                  <a:pt x="4853940" y="1560195"/>
                </a:lnTo>
                <a:lnTo>
                  <a:pt x="4779645" y="3079115"/>
                </a:lnTo>
                <a:lnTo>
                  <a:pt x="4259580" y="4342130"/>
                </a:lnTo>
                <a:lnTo>
                  <a:pt x="998855" y="3623945"/>
                </a:lnTo>
                <a:lnTo>
                  <a:pt x="2369185" y="3351530"/>
                </a:lnTo>
                <a:lnTo>
                  <a:pt x="2616835" y="346710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265689" y="2547899"/>
            <a:ext cx="436245" cy="436245"/>
          </a:xfrm>
          <a:custGeom>
            <a:avLst/>
            <a:gdLst/>
            <a:ahLst/>
            <a:cxnLst/>
            <a:rect l="l" t="t" r="r" b="b"/>
            <a:pathLst>
              <a:path w="436245" h="436244">
                <a:moveTo>
                  <a:pt x="233348" y="0"/>
                </a:moveTo>
                <a:lnTo>
                  <a:pt x="182993" y="2193"/>
                </a:lnTo>
                <a:lnTo>
                  <a:pt x="135977" y="15312"/>
                </a:lnTo>
                <a:lnTo>
                  <a:pt x="93701" y="38143"/>
                </a:lnTo>
                <a:lnTo>
                  <a:pt x="57564" y="69471"/>
                </a:lnTo>
                <a:lnTo>
                  <a:pt x="28967" y="108082"/>
                </a:lnTo>
                <a:lnTo>
                  <a:pt x="9312" y="152762"/>
                </a:lnTo>
                <a:lnTo>
                  <a:pt x="0" y="202297"/>
                </a:lnTo>
                <a:lnTo>
                  <a:pt x="2193" y="252652"/>
                </a:lnTo>
                <a:lnTo>
                  <a:pt x="15312" y="299668"/>
                </a:lnTo>
                <a:lnTo>
                  <a:pt x="38143" y="341945"/>
                </a:lnTo>
                <a:lnTo>
                  <a:pt x="69471" y="378082"/>
                </a:lnTo>
                <a:lnTo>
                  <a:pt x="108082" y="406678"/>
                </a:lnTo>
                <a:lnTo>
                  <a:pt x="152762" y="426333"/>
                </a:lnTo>
                <a:lnTo>
                  <a:pt x="202297" y="435645"/>
                </a:lnTo>
                <a:lnTo>
                  <a:pt x="252651" y="433452"/>
                </a:lnTo>
                <a:lnTo>
                  <a:pt x="299668" y="420333"/>
                </a:lnTo>
                <a:lnTo>
                  <a:pt x="341945" y="397503"/>
                </a:lnTo>
                <a:lnTo>
                  <a:pt x="378081" y="366175"/>
                </a:lnTo>
                <a:lnTo>
                  <a:pt x="406677" y="327563"/>
                </a:lnTo>
                <a:lnTo>
                  <a:pt x="426332" y="282883"/>
                </a:lnTo>
                <a:lnTo>
                  <a:pt x="435645" y="233348"/>
                </a:lnTo>
                <a:lnTo>
                  <a:pt x="433452" y="182993"/>
                </a:lnTo>
                <a:lnTo>
                  <a:pt x="420333" y="135977"/>
                </a:lnTo>
                <a:lnTo>
                  <a:pt x="397502" y="93700"/>
                </a:lnTo>
                <a:lnTo>
                  <a:pt x="366174" y="57563"/>
                </a:lnTo>
                <a:lnTo>
                  <a:pt x="327562" y="28967"/>
                </a:lnTo>
                <a:lnTo>
                  <a:pt x="282882" y="9312"/>
                </a:lnTo>
                <a:lnTo>
                  <a:pt x="233348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265690" y="2547899"/>
            <a:ext cx="436245" cy="436245"/>
          </a:xfrm>
          <a:custGeom>
            <a:avLst/>
            <a:gdLst/>
            <a:ahLst/>
            <a:cxnLst/>
            <a:rect l="l" t="t" r="r" b="b"/>
            <a:pathLst>
              <a:path w="436245" h="436244">
                <a:moveTo>
                  <a:pt x="0" y="202297"/>
                </a:moveTo>
                <a:lnTo>
                  <a:pt x="9312" y="152762"/>
                </a:lnTo>
                <a:lnTo>
                  <a:pt x="28967" y="108082"/>
                </a:lnTo>
                <a:lnTo>
                  <a:pt x="57563" y="69471"/>
                </a:lnTo>
                <a:lnTo>
                  <a:pt x="93700" y="38142"/>
                </a:lnTo>
                <a:lnTo>
                  <a:pt x="135977" y="15312"/>
                </a:lnTo>
                <a:lnTo>
                  <a:pt x="182993" y="2193"/>
                </a:lnTo>
                <a:lnTo>
                  <a:pt x="233347" y="0"/>
                </a:lnTo>
                <a:lnTo>
                  <a:pt x="282882" y="9312"/>
                </a:lnTo>
                <a:lnTo>
                  <a:pt x="327562" y="28967"/>
                </a:lnTo>
                <a:lnTo>
                  <a:pt x="366173" y="57563"/>
                </a:lnTo>
                <a:lnTo>
                  <a:pt x="397502" y="93700"/>
                </a:lnTo>
                <a:lnTo>
                  <a:pt x="420332" y="135977"/>
                </a:lnTo>
                <a:lnTo>
                  <a:pt x="433451" y="182993"/>
                </a:lnTo>
                <a:lnTo>
                  <a:pt x="435644" y="233348"/>
                </a:lnTo>
                <a:lnTo>
                  <a:pt x="426332" y="282883"/>
                </a:lnTo>
                <a:lnTo>
                  <a:pt x="406677" y="327563"/>
                </a:lnTo>
                <a:lnTo>
                  <a:pt x="378081" y="366174"/>
                </a:lnTo>
                <a:lnTo>
                  <a:pt x="341944" y="397502"/>
                </a:lnTo>
                <a:lnTo>
                  <a:pt x="299667" y="420333"/>
                </a:lnTo>
                <a:lnTo>
                  <a:pt x="252651" y="433452"/>
                </a:lnTo>
                <a:lnTo>
                  <a:pt x="202296" y="435645"/>
                </a:lnTo>
                <a:lnTo>
                  <a:pt x="152762" y="426333"/>
                </a:lnTo>
                <a:lnTo>
                  <a:pt x="108082" y="406678"/>
                </a:lnTo>
                <a:lnTo>
                  <a:pt x="69470" y="378082"/>
                </a:lnTo>
                <a:lnTo>
                  <a:pt x="38142" y="341945"/>
                </a:lnTo>
                <a:lnTo>
                  <a:pt x="15311" y="299668"/>
                </a:lnTo>
                <a:lnTo>
                  <a:pt x="2192" y="252652"/>
                </a:lnTo>
                <a:lnTo>
                  <a:pt x="0" y="202297"/>
                </a:lnTo>
                <a:close/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286463" y="2957622"/>
            <a:ext cx="70861" cy="17504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286463" y="3132668"/>
            <a:ext cx="125475" cy="2395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286463" y="2957622"/>
            <a:ext cx="186010" cy="19899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411938" y="2957622"/>
            <a:ext cx="60536" cy="19899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485357" y="2468240"/>
            <a:ext cx="436880" cy="436880"/>
          </a:xfrm>
          <a:custGeom>
            <a:avLst/>
            <a:gdLst/>
            <a:ahLst/>
            <a:cxnLst/>
            <a:rect l="l" t="t" r="r" b="b"/>
            <a:pathLst>
              <a:path w="436879" h="436880">
                <a:moveTo>
                  <a:pt x="212635" y="0"/>
                </a:moveTo>
                <a:lnTo>
                  <a:pt x="162745" y="7172"/>
                </a:lnTo>
                <a:lnTo>
                  <a:pt x="115793" y="25498"/>
                </a:lnTo>
                <a:lnTo>
                  <a:pt x="75527" y="53089"/>
                </a:lnTo>
                <a:lnTo>
                  <a:pt x="42880" y="88342"/>
                </a:lnTo>
                <a:lnTo>
                  <a:pt x="18788" y="129657"/>
                </a:lnTo>
                <a:lnTo>
                  <a:pt x="4183" y="175431"/>
                </a:lnTo>
                <a:lnTo>
                  <a:pt x="0" y="224063"/>
                </a:lnTo>
                <a:lnTo>
                  <a:pt x="7171" y="273953"/>
                </a:lnTo>
                <a:lnTo>
                  <a:pt x="25498" y="320906"/>
                </a:lnTo>
                <a:lnTo>
                  <a:pt x="53089" y="361172"/>
                </a:lnTo>
                <a:lnTo>
                  <a:pt x="88342" y="393819"/>
                </a:lnTo>
                <a:lnTo>
                  <a:pt x="129656" y="417911"/>
                </a:lnTo>
                <a:lnTo>
                  <a:pt x="175430" y="432516"/>
                </a:lnTo>
                <a:lnTo>
                  <a:pt x="224063" y="436699"/>
                </a:lnTo>
                <a:lnTo>
                  <a:pt x="273953" y="429527"/>
                </a:lnTo>
                <a:lnTo>
                  <a:pt x="320905" y="411200"/>
                </a:lnTo>
                <a:lnTo>
                  <a:pt x="361172" y="383610"/>
                </a:lnTo>
                <a:lnTo>
                  <a:pt x="393818" y="348357"/>
                </a:lnTo>
                <a:lnTo>
                  <a:pt x="417910" y="307042"/>
                </a:lnTo>
                <a:lnTo>
                  <a:pt x="432515" y="261268"/>
                </a:lnTo>
                <a:lnTo>
                  <a:pt x="436698" y="212635"/>
                </a:lnTo>
                <a:lnTo>
                  <a:pt x="429526" y="162746"/>
                </a:lnTo>
                <a:lnTo>
                  <a:pt x="411200" y="115793"/>
                </a:lnTo>
                <a:lnTo>
                  <a:pt x="383609" y="75526"/>
                </a:lnTo>
                <a:lnTo>
                  <a:pt x="348356" y="42880"/>
                </a:lnTo>
                <a:lnTo>
                  <a:pt x="307042" y="18787"/>
                </a:lnTo>
                <a:lnTo>
                  <a:pt x="261267" y="4183"/>
                </a:lnTo>
                <a:lnTo>
                  <a:pt x="212635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485357" y="2468240"/>
            <a:ext cx="436880" cy="436880"/>
          </a:xfrm>
          <a:custGeom>
            <a:avLst/>
            <a:gdLst/>
            <a:ahLst/>
            <a:cxnLst/>
            <a:rect l="l" t="t" r="r" b="b"/>
            <a:pathLst>
              <a:path w="436879" h="436880">
                <a:moveTo>
                  <a:pt x="7172" y="273953"/>
                </a:moveTo>
                <a:lnTo>
                  <a:pt x="0" y="224063"/>
                </a:lnTo>
                <a:lnTo>
                  <a:pt x="4183" y="175431"/>
                </a:lnTo>
                <a:lnTo>
                  <a:pt x="18788" y="129656"/>
                </a:lnTo>
                <a:lnTo>
                  <a:pt x="42880" y="88342"/>
                </a:lnTo>
                <a:lnTo>
                  <a:pt x="75526" y="53089"/>
                </a:lnTo>
                <a:lnTo>
                  <a:pt x="115793" y="25498"/>
                </a:lnTo>
                <a:lnTo>
                  <a:pt x="162745" y="7172"/>
                </a:lnTo>
                <a:lnTo>
                  <a:pt x="212635" y="0"/>
                </a:lnTo>
                <a:lnTo>
                  <a:pt x="261267" y="4183"/>
                </a:lnTo>
                <a:lnTo>
                  <a:pt x="307042" y="18788"/>
                </a:lnTo>
                <a:lnTo>
                  <a:pt x="348356" y="42880"/>
                </a:lnTo>
                <a:lnTo>
                  <a:pt x="383609" y="75527"/>
                </a:lnTo>
                <a:lnTo>
                  <a:pt x="411200" y="115793"/>
                </a:lnTo>
                <a:lnTo>
                  <a:pt x="429526" y="162746"/>
                </a:lnTo>
                <a:lnTo>
                  <a:pt x="436698" y="212636"/>
                </a:lnTo>
                <a:lnTo>
                  <a:pt x="432515" y="261268"/>
                </a:lnTo>
                <a:lnTo>
                  <a:pt x="417910" y="307042"/>
                </a:lnTo>
                <a:lnTo>
                  <a:pt x="393818" y="348357"/>
                </a:lnTo>
                <a:lnTo>
                  <a:pt x="361171" y="383610"/>
                </a:lnTo>
                <a:lnTo>
                  <a:pt x="320905" y="411201"/>
                </a:lnTo>
                <a:lnTo>
                  <a:pt x="273953" y="429527"/>
                </a:lnTo>
                <a:lnTo>
                  <a:pt x="224063" y="436699"/>
                </a:lnTo>
                <a:lnTo>
                  <a:pt x="175430" y="432516"/>
                </a:lnTo>
                <a:lnTo>
                  <a:pt x="129656" y="417911"/>
                </a:lnTo>
                <a:lnTo>
                  <a:pt x="88342" y="393818"/>
                </a:lnTo>
                <a:lnTo>
                  <a:pt x="53089" y="361172"/>
                </a:lnTo>
                <a:lnTo>
                  <a:pt x="25498" y="320905"/>
                </a:lnTo>
                <a:lnTo>
                  <a:pt x="7172" y="273953"/>
                </a:lnTo>
                <a:close/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628502" y="2914745"/>
            <a:ext cx="141546" cy="16246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532455" y="2701891"/>
            <a:ext cx="435609" cy="435609"/>
          </a:xfrm>
          <a:custGeom>
            <a:avLst/>
            <a:gdLst/>
            <a:ahLst/>
            <a:cxnLst/>
            <a:rect l="l" t="t" r="r" b="b"/>
            <a:pathLst>
              <a:path w="435609" h="435610">
                <a:moveTo>
                  <a:pt x="235852" y="0"/>
                </a:moveTo>
                <a:lnTo>
                  <a:pt x="187820" y="1238"/>
                </a:lnTo>
                <a:lnTo>
                  <a:pt x="140512" y="13259"/>
                </a:lnTo>
                <a:lnTo>
                  <a:pt x="95745" y="36418"/>
                </a:lnTo>
                <a:lnTo>
                  <a:pt x="57416" y="69148"/>
                </a:lnTo>
                <a:lnTo>
                  <a:pt x="28445" y="108433"/>
                </a:lnTo>
                <a:lnTo>
                  <a:pt x="9187" y="152452"/>
                </a:lnTo>
                <a:lnTo>
                  <a:pt x="0" y="199388"/>
                </a:lnTo>
                <a:lnTo>
                  <a:pt x="1238" y="247419"/>
                </a:lnTo>
                <a:lnTo>
                  <a:pt x="13259" y="294728"/>
                </a:lnTo>
                <a:lnTo>
                  <a:pt x="36418" y="339495"/>
                </a:lnTo>
                <a:lnTo>
                  <a:pt x="69149" y="377824"/>
                </a:lnTo>
                <a:lnTo>
                  <a:pt x="108433" y="406796"/>
                </a:lnTo>
                <a:lnTo>
                  <a:pt x="152453" y="426053"/>
                </a:lnTo>
                <a:lnTo>
                  <a:pt x="199388" y="435241"/>
                </a:lnTo>
                <a:lnTo>
                  <a:pt x="247419" y="434002"/>
                </a:lnTo>
                <a:lnTo>
                  <a:pt x="294728" y="421982"/>
                </a:lnTo>
                <a:lnTo>
                  <a:pt x="339495" y="398823"/>
                </a:lnTo>
                <a:lnTo>
                  <a:pt x="377824" y="366092"/>
                </a:lnTo>
                <a:lnTo>
                  <a:pt x="406796" y="326808"/>
                </a:lnTo>
                <a:lnTo>
                  <a:pt x="426053" y="282788"/>
                </a:lnTo>
                <a:lnTo>
                  <a:pt x="435241" y="235853"/>
                </a:lnTo>
                <a:lnTo>
                  <a:pt x="434002" y="187821"/>
                </a:lnTo>
                <a:lnTo>
                  <a:pt x="421981" y="140512"/>
                </a:lnTo>
                <a:lnTo>
                  <a:pt x="398822" y="95745"/>
                </a:lnTo>
                <a:lnTo>
                  <a:pt x="366091" y="57416"/>
                </a:lnTo>
                <a:lnTo>
                  <a:pt x="326806" y="28445"/>
                </a:lnTo>
                <a:lnTo>
                  <a:pt x="282787" y="9187"/>
                </a:lnTo>
                <a:lnTo>
                  <a:pt x="23585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532455" y="2701891"/>
            <a:ext cx="435609" cy="435609"/>
          </a:xfrm>
          <a:custGeom>
            <a:avLst/>
            <a:gdLst/>
            <a:ahLst/>
            <a:cxnLst/>
            <a:rect l="l" t="t" r="r" b="b"/>
            <a:pathLst>
              <a:path w="435609" h="435610">
                <a:moveTo>
                  <a:pt x="36418" y="339495"/>
                </a:moveTo>
                <a:lnTo>
                  <a:pt x="13259" y="294728"/>
                </a:lnTo>
                <a:lnTo>
                  <a:pt x="1238" y="247419"/>
                </a:lnTo>
                <a:lnTo>
                  <a:pt x="0" y="199388"/>
                </a:lnTo>
                <a:lnTo>
                  <a:pt x="9187" y="152453"/>
                </a:lnTo>
                <a:lnTo>
                  <a:pt x="28444" y="108433"/>
                </a:lnTo>
                <a:lnTo>
                  <a:pt x="57416" y="69148"/>
                </a:lnTo>
                <a:lnTo>
                  <a:pt x="95745" y="36418"/>
                </a:lnTo>
                <a:lnTo>
                  <a:pt x="140512" y="13259"/>
                </a:lnTo>
                <a:lnTo>
                  <a:pt x="187820" y="1238"/>
                </a:lnTo>
                <a:lnTo>
                  <a:pt x="235852" y="0"/>
                </a:lnTo>
                <a:lnTo>
                  <a:pt x="282787" y="9187"/>
                </a:lnTo>
                <a:lnTo>
                  <a:pt x="326807" y="28445"/>
                </a:lnTo>
                <a:lnTo>
                  <a:pt x="366092" y="57416"/>
                </a:lnTo>
                <a:lnTo>
                  <a:pt x="398822" y="95745"/>
                </a:lnTo>
                <a:lnTo>
                  <a:pt x="421981" y="140512"/>
                </a:lnTo>
                <a:lnTo>
                  <a:pt x="434002" y="187821"/>
                </a:lnTo>
                <a:lnTo>
                  <a:pt x="435241" y="235853"/>
                </a:lnTo>
                <a:lnTo>
                  <a:pt x="426053" y="282788"/>
                </a:lnTo>
                <a:lnTo>
                  <a:pt x="406796" y="326807"/>
                </a:lnTo>
                <a:lnTo>
                  <a:pt x="377824" y="366092"/>
                </a:lnTo>
                <a:lnTo>
                  <a:pt x="339495" y="398823"/>
                </a:lnTo>
                <a:lnTo>
                  <a:pt x="294729" y="421982"/>
                </a:lnTo>
                <a:lnTo>
                  <a:pt x="247420" y="434003"/>
                </a:lnTo>
                <a:lnTo>
                  <a:pt x="199388" y="435241"/>
                </a:lnTo>
                <a:lnTo>
                  <a:pt x="152453" y="426053"/>
                </a:lnTo>
                <a:lnTo>
                  <a:pt x="108433" y="406796"/>
                </a:lnTo>
                <a:lnTo>
                  <a:pt x="69149" y="377824"/>
                </a:lnTo>
                <a:lnTo>
                  <a:pt x="36418" y="339495"/>
                </a:lnTo>
                <a:close/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754637" y="3113800"/>
            <a:ext cx="60069" cy="19878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814707" y="3289005"/>
            <a:ext cx="125655" cy="23577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754637" y="3113800"/>
            <a:ext cx="185724" cy="19878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870047" y="3113800"/>
            <a:ext cx="70314" cy="175205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 txBox="1"/>
          <p:nvPr/>
        </p:nvSpPr>
        <p:spPr>
          <a:xfrm>
            <a:off x="5225050" y="2558668"/>
            <a:ext cx="3413125" cy="739775"/>
          </a:xfrm>
          <a:prstGeom prst="rect">
            <a:avLst/>
          </a:prstGeom>
        </p:spPr>
        <p:txBody>
          <a:bodyPr vert="horz" wrap="square" lIns="0" tIns="172085" rIns="0" bIns="0" rtlCol="0">
            <a:spAutoFit/>
          </a:bodyPr>
          <a:lstStyle/>
          <a:p>
            <a:pPr>
              <a:lnSpc>
                <a:spcPts val="1510"/>
              </a:lnSpc>
              <a:spcBef>
                <a:spcPts val="1355"/>
              </a:spcBef>
              <a:tabLst>
                <a:tab pos="1544955" algn="l"/>
                <a:tab pos="2310765" algn="l"/>
                <a:tab pos="3091815" algn="l"/>
              </a:tabLst>
            </a:pPr>
            <a:r>
              <a:rPr sz="1800" dirty="0">
                <a:solidFill>
                  <a:srgbClr val="292929"/>
                </a:solidFill>
                <a:latin typeface="Calibri"/>
                <a:cs typeface="Calibri"/>
              </a:rPr>
              <a:t>mphocytes	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R	</a:t>
            </a:r>
            <a:r>
              <a:rPr sz="2100" b="1" spc="0" baseline="71428" dirty="0">
                <a:solidFill>
                  <a:srgbClr val="FFFFFF"/>
                </a:solidFill>
                <a:latin typeface="Calibri"/>
                <a:cs typeface="Calibri"/>
              </a:rPr>
              <a:t>CAR	</a:t>
            </a:r>
            <a:r>
              <a:rPr sz="2100" b="1" spc="-52" baseline="49603" dirty="0">
                <a:solidFill>
                  <a:srgbClr val="FFFFFF"/>
                </a:solidFill>
                <a:latin typeface="Calibri"/>
                <a:cs typeface="Calibri"/>
              </a:rPr>
              <a:t>CA</a:t>
            </a:r>
            <a:r>
              <a:rPr sz="2100" b="1" spc="-52" baseline="45634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endParaRPr sz="2100" baseline="45634">
              <a:latin typeface="Calibri"/>
              <a:cs typeface="Calibri"/>
            </a:endParaRPr>
          </a:p>
          <a:p>
            <a:pPr marR="450215" algn="ctr">
              <a:lnSpc>
                <a:spcPts val="855"/>
              </a:lnSpc>
            </a:pPr>
            <a:r>
              <a:rPr sz="1400" b="1" spc="10" dirty="0">
                <a:solidFill>
                  <a:srgbClr val="FFFFFF"/>
                </a:solidFill>
                <a:latin typeface="Calibri"/>
                <a:cs typeface="Calibri"/>
              </a:rPr>
              <a:t>CA</a:t>
            </a:r>
            <a:endParaRPr sz="1400">
              <a:latin typeface="Calibri"/>
              <a:cs typeface="Calibri"/>
            </a:endParaRPr>
          </a:p>
          <a:p>
            <a:pPr marL="20320">
              <a:lnSpc>
                <a:spcPts val="1985"/>
              </a:lnSpc>
            </a:pPr>
            <a:r>
              <a:rPr sz="1800" dirty="0">
                <a:solidFill>
                  <a:srgbClr val="292929"/>
                </a:solidFill>
                <a:latin typeface="Calibri"/>
                <a:cs typeface="Calibri"/>
              </a:rPr>
              <a:t>cells/T</a:t>
            </a:r>
            <a:r>
              <a:rPr sz="1800" spc="5" dirty="0">
                <a:solidFill>
                  <a:srgbClr val="292929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292929"/>
                </a:solidFill>
                <a:latin typeface="Calibri"/>
                <a:cs typeface="Calibri"/>
              </a:rPr>
              <a:t>reg)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5250179" y="1447799"/>
            <a:ext cx="5052060" cy="4655820"/>
          </a:xfrm>
          <a:custGeom>
            <a:avLst/>
            <a:gdLst/>
            <a:ahLst/>
            <a:cxnLst/>
            <a:rect l="l" t="t" r="r" b="b"/>
            <a:pathLst>
              <a:path w="5052059" h="4655820">
                <a:moveTo>
                  <a:pt x="0" y="4655820"/>
                </a:moveTo>
                <a:lnTo>
                  <a:pt x="5052060" y="4655820"/>
                </a:lnTo>
                <a:lnTo>
                  <a:pt x="5052060" y="0"/>
                </a:lnTo>
                <a:lnTo>
                  <a:pt x="0" y="0"/>
                </a:lnTo>
                <a:lnTo>
                  <a:pt x="0" y="46558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250179" y="1447800"/>
            <a:ext cx="5052060" cy="4655820"/>
          </a:xfrm>
          <a:custGeom>
            <a:avLst/>
            <a:gdLst/>
            <a:ahLst/>
            <a:cxnLst/>
            <a:rect l="l" t="t" r="r" b="b"/>
            <a:pathLst>
              <a:path w="5052059" h="4655820">
                <a:moveTo>
                  <a:pt x="0" y="0"/>
                </a:moveTo>
                <a:lnTo>
                  <a:pt x="5052060" y="0"/>
                </a:lnTo>
                <a:lnTo>
                  <a:pt x="5052060" y="4655820"/>
                </a:lnTo>
                <a:lnTo>
                  <a:pt x="0" y="465582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446997" y="1285916"/>
            <a:ext cx="3426879" cy="450905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 txBox="1">
            <a:spLocks noGrp="1"/>
          </p:cNvSpPr>
          <p:nvPr>
            <p:ph type="title"/>
          </p:nvPr>
        </p:nvSpPr>
        <p:spPr>
          <a:xfrm>
            <a:off x="2498280" y="118363"/>
            <a:ext cx="68910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Barriers to CAR </a:t>
            </a:r>
            <a:r>
              <a:rPr dirty="0"/>
              <a:t>T Cell </a:t>
            </a:r>
            <a:r>
              <a:rPr spc="-5" dirty="0"/>
              <a:t>Therapies for Solid</a:t>
            </a:r>
            <a:r>
              <a:rPr spc="-130" dirty="0"/>
              <a:t> </a:t>
            </a:r>
            <a:r>
              <a:rPr dirty="0"/>
              <a:t>Cancers</a:t>
            </a:r>
          </a:p>
        </p:txBody>
      </p:sp>
      <p:sp>
        <p:nvSpPr>
          <p:cNvPr id="66" name="object 66"/>
          <p:cNvSpPr/>
          <p:nvPr/>
        </p:nvSpPr>
        <p:spPr>
          <a:xfrm>
            <a:off x="10426700" y="6250170"/>
            <a:ext cx="1397000" cy="584994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83023" y="3779520"/>
            <a:ext cx="2740152" cy="6065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25859" y="3799109"/>
            <a:ext cx="2656205" cy="523240"/>
          </a:xfrm>
          <a:custGeom>
            <a:avLst/>
            <a:gdLst/>
            <a:ahLst/>
            <a:cxnLst/>
            <a:rect l="l" t="t" r="r" b="b"/>
            <a:pathLst>
              <a:path w="2656204" h="523239">
                <a:moveTo>
                  <a:pt x="2568862" y="0"/>
                </a:moveTo>
                <a:lnTo>
                  <a:pt x="87202" y="0"/>
                </a:lnTo>
                <a:lnTo>
                  <a:pt x="53259" y="6852"/>
                </a:lnTo>
                <a:lnTo>
                  <a:pt x="25541" y="25541"/>
                </a:lnTo>
                <a:lnTo>
                  <a:pt x="6852" y="53259"/>
                </a:lnTo>
                <a:lnTo>
                  <a:pt x="0" y="87202"/>
                </a:lnTo>
                <a:lnTo>
                  <a:pt x="0" y="436017"/>
                </a:lnTo>
                <a:lnTo>
                  <a:pt x="6852" y="469960"/>
                </a:lnTo>
                <a:lnTo>
                  <a:pt x="25541" y="497679"/>
                </a:lnTo>
                <a:lnTo>
                  <a:pt x="53259" y="516366"/>
                </a:lnTo>
                <a:lnTo>
                  <a:pt x="87202" y="523219"/>
                </a:lnTo>
                <a:lnTo>
                  <a:pt x="2568862" y="523219"/>
                </a:lnTo>
                <a:lnTo>
                  <a:pt x="2602804" y="516366"/>
                </a:lnTo>
                <a:lnTo>
                  <a:pt x="2630522" y="497679"/>
                </a:lnTo>
                <a:lnTo>
                  <a:pt x="2649211" y="469960"/>
                </a:lnTo>
                <a:lnTo>
                  <a:pt x="2656064" y="436017"/>
                </a:lnTo>
                <a:lnTo>
                  <a:pt x="2656064" y="87202"/>
                </a:lnTo>
                <a:lnTo>
                  <a:pt x="2649211" y="53259"/>
                </a:lnTo>
                <a:lnTo>
                  <a:pt x="2630522" y="25541"/>
                </a:lnTo>
                <a:lnTo>
                  <a:pt x="2602804" y="6852"/>
                </a:lnTo>
                <a:lnTo>
                  <a:pt x="2568862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982711" y="3779520"/>
            <a:ext cx="3011424" cy="6065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023964" y="3799109"/>
            <a:ext cx="2929255" cy="523240"/>
          </a:xfrm>
          <a:custGeom>
            <a:avLst/>
            <a:gdLst/>
            <a:ahLst/>
            <a:cxnLst/>
            <a:rect l="l" t="t" r="r" b="b"/>
            <a:pathLst>
              <a:path w="2929254" h="523239">
                <a:moveTo>
                  <a:pt x="2841433" y="0"/>
                </a:moveTo>
                <a:lnTo>
                  <a:pt x="87203" y="0"/>
                </a:lnTo>
                <a:lnTo>
                  <a:pt x="53259" y="6852"/>
                </a:lnTo>
                <a:lnTo>
                  <a:pt x="25541" y="25541"/>
                </a:lnTo>
                <a:lnTo>
                  <a:pt x="6852" y="53259"/>
                </a:lnTo>
                <a:lnTo>
                  <a:pt x="0" y="87203"/>
                </a:lnTo>
                <a:lnTo>
                  <a:pt x="0" y="436017"/>
                </a:lnTo>
                <a:lnTo>
                  <a:pt x="6852" y="469960"/>
                </a:lnTo>
                <a:lnTo>
                  <a:pt x="25541" y="497679"/>
                </a:lnTo>
                <a:lnTo>
                  <a:pt x="53259" y="516366"/>
                </a:lnTo>
                <a:lnTo>
                  <a:pt x="87203" y="523219"/>
                </a:lnTo>
                <a:lnTo>
                  <a:pt x="2841433" y="523219"/>
                </a:lnTo>
                <a:lnTo>
                  <a:pt x="2875376" y="516366"/>
                </a:lnTo>
                <a:lnTo>
                  <a:pt x="2903094" y="497679"/>
                </a:lnTo>
                <a:lnTo>
                  <a:pt x="2921782" y="469960"/>
                </a:lnTo>
                <a:lnTo>
                  <a:pt x="2928635" y="436017"/>
                </a:lnTo>
                <a:lnTo>
                  <a:pt x="2928635" y="87203"/>
                </a:lnTo>
                <a:lnTo>
                  <a:pt x="2921782" y="53259"/>
                </a:lnTo>
                <a:lnTo>
                  <a:pt x="2903094" y="25541"/>
                </a:lnTo>
                <a:lnTo>
                  <a:pt x="2875376" y="6852"/>
                </a:lnTo>
                <a:lnTo>
                  <a:pt x="2841433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63880" y="3779520"/>
            <a:ext cx="1481327" cy="6065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4776" y="3799109"/>
            <a:ext cx="1400175" cy="523240"/>
          </a:xfrm>
          <a:custGeom>
            <a:avLst/>
            <a:gdLst/>
            <a:ahLst/>
            <a:cxnLst/>
            <a:rect l="l" t="t" r="r" b="b"/>
            <a:pathLst>
              <a:path w="1400175" h="523239">
                <a:moveTo>
                  <a:pt x="1312967" y="0"/>
                </a:moveTo>
                <a:lnTo>
                  <a:pt x="87202" y="0"/>
                </a:lnTo>
                <a:lnTo>
                  <a:pt x="53259" y="6852"/>
                </a:lnTo>
                <a:lnTo>
                  <a:pt x="25541" y="25541"/>
                </a:lnTo>
                <a:lnTo>
                  <a:pt x="6852" y="53259"/>
                </a:lnTo>
                <a:lnTo>
                  <a:pt x="0" y="87203"/>
                </a:lnTo>
                <a:lnTo>
                  <a:pt x="0" y="436016"/>
                </a:lnTo>
                <a:lnTo>
                  <a:pt x="6852" y="469959"/>
                </a:lnTo>
                <a:lnTo>
                  <a:pt x="25541" y="497678"/>
                </a:lnTo>
                <a:lnTo>
                  <a:pt x="53259" y="516366"/>
                </a:lnTo>
                <a:lnTo>
                  <a:pt x="87202" y="523219"/>
                </a:lnTo>
                <a:lnTo>
                  <a:pt x="1312967" y="523219"/>
                </a:lnTo>
                <a:lnTo>
                  <a:pt x="1346910" y="516366"/>
                </a:lnTo>
                <a:lnTo>
                  <a:pt x="1374629" y="497678"/>
                </a:lnTo>
                <a:lnTo>
                  <a:pt x="1393317" y="469959"/>
                </a:lnTo>
                <a:lnTo>
                  <a:pt x="1400170" y="436016"/>
                </a:lnTo>
                <a:lnTo>
                  <a:pt x="1400170" y="87203"/>
                </a:lnTo>
                <a:lnTo>
                  <a:pt x="1393317" y="53259"/>
                </a:lnTo>
                <a:lnTo>
                  <a:pt x="1374629" y="25541"/>
                </a:lnTo>
                <a:lnTo>
                  <a:pt x="1346910" y="6852"/>
                </a:lnTo>
                <a:lnTo>
                  <a:pt x="1312967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39117" y="2347254"/>
            <a:ext cx="3933190" cy="1439545"/>
          </a:xfrm>
          <a:custGeom>
            <a:avLst/>
            <a:gdLst/>
            <a:ahLst/>
            <a:cxnLst/>
            <a:rect l="l" t="t" r="r" b="b"/>
            <a:pathLst>
              <a:path w="3933190" h="1439545">
                <a:moveTo>
                  <a:pt x="119538" y="1276019"/>
                </a:moveTo>
                <a:lnTo>
                  <a:pt x="112510" y="1278004"/>
                </a:lnTo>
                <a:lnTo>
                  <a:pt x="106577" y="1282697"/>
                </a:lnTo>
                <a:lnTo>
                  <a:pt x="0" y="1408635"/>
                </a:lnTo>
                <a:lnTo>
                  <a:pt x="162086" y="1439416"/>
                </a:lnTo>
                <a:lnTo>
                  <a:pt x="169650" y="1439329"/>
                </a:lnTo>
                <a:lnTo>
                  <a:pt x="176360" y="1436448"/>
                </a:lnTo>
                <a:lnTo>
                  <a:pt x="181501" y="1431261"/>
                </a:lnTo>
                <a:lnTo>
                  <a:pt x="184355" y="1424255"/>
                </a:lnTo>
                <a:lnTo>
                  <a:pt x="184268" y="1416691"/>
                </a:lnTo>
                <a:lnTo>
                  <a:pt x="183095" y="1413959"/>
                </a:lnTo>
                <a:lnTo>
                  <a:pt x="42026" y="1413959"/>
                </a:lnTo>
                <a:lnTo>
                  <a:pt x="29306" y="1378046"/>
                </a:lnTo>
                <a:lnTo>
                  <a:pt x="95699" y="1354530"/>
                </a:lnTo>
                <a:lnTo>
                  <a:pt x="135661" y="1307308"/>
                </a:lnTo>
                <a:lnTo>
                  <a:pt x="139308" y="1300681"/>
                </a:lnTo>
                <a:lnTo>
                  <a:pt x="140103" y="1293421"/>
                </a:lnTo>
                <a:lnTo>
                  <a:pt x="138118" y="1286394"/>
                </a:lnTo>
                <a:lnTo>
                  <a:pt x="133424" y="1280460"/>
                </a:lnTo>
                <a:lnTo>
                  <a:pt x="126798" y="1276814"/>
                </a:lnTo>
                <a:lnTo>
                  <a:pt x="119538" y="1276019"/>
                </a:lnTo>
                <a:close/>
              </a:path>
              <a:path w="3933190" h="1439545">
                <a:moveTo>
                  <a:pt x="95699" y="1354530"/>
                </a:moveTo>
                <a:lnTo>
                  <a:pt x="29306" y="1378046"/>
                </a:lnTo>
                <a:lnTo>
                  <a:pt x="42026" y="1413959"/>
                </a:lnTo>
                <a:lnTo>
                  <a:pt x="57950" y="1408319"/>
                </a:lnTo>
                <a:lnTo>
                  <a:pt x="50180" y="1408319"/>
                </a:lnTo>
                <a:lnTo>
                  <a:pt x="39192" y="1377297"/>
                </a:lnTo>
                <a:lnTo>
                  <a:pt x="76433" y="1377297"/>
                </a:lnTo>
                <a:lnTo>
                  <a:pt x="95699" y="1354530"/>
                </a:lnTo>
                <a:close/>
              </a:path>
              <a:path w="3933190" h="1439545">
                <a:moveTo>
                  <a:pt x="108418" y="1390444"/>
                </a:moveTo>
                <a:lnTo>
                  <a:pt x="42026" y="1413959"/>
                </a:lnTo>
                <a:lnTo>
                  <a:pt x="183095" y="1413959"/>
                </a:lnTo>
                <a:lnTo>
                  <a:pt x="181387" y="1409980"/>
                </a:lnTo>
                <a:lnTo>
                  <a:pt x="176200" y="1404840"/>
                </a:lnTo>
                <a:lnTo>
                  <a:pt x="169194" y="1401986"/>
                </a:lnTo>
                <a:lnTo>
                  <a:pt x="108418" y="1390444"/>
                </a:lnTo>
                <a:close/>
              </a:path>
              <a:path w="3933190" h="1439545">
                <a:moveTo>
                  <a:pt x="39192" y="1377297"/>
                </a:moveTo>
                <a:lnTo>
                  <a:pt x="50180" y="1408319"/>
                </a:lnTo>
                <a:lnTo>
                  <a:pt x="71276" y="1383390"/>
                </a:lnTo>
                <a:lnTo>
                  <a:pt x="39192" y="1377297"/>
                </a:lnTo>
                <a:close/>
              </a:path>
              <a:path w="3933190" h="1439545">
                <a:moveTo>
                  <a:pt x="71276" y="1383390"/>
                </a:moveTo>
                <a:lnTo>
                  <a:pt x="50180" y="1408319"/>
                </a:lnTo>
                <a:lnTo>
                  <a:pt x="57950" y="1408319"/>
                </a:lnTo>
                <a:lnTo>
                  <a:pt x="108418" y="1390444"/>
                </a:lnTo>
                <a:lnTo>
                  <a:pt x="71276" y="1383390"/>
                </a:lnTo>
                <a:close/>
              </a:path>
              <a:path w="3933190" h="1439545">
                <a:moveTo>
                  <a:pt x="3919997" y="0"/>
                </a:moveTo>
                <a:lnTo>
                  <a:pt x="95699" y="1354530"/>
                </a:lnTo>
                <a:lnTo>
                  <a:pt x="71276" y="1383390"/>
                </a:lnTo>
                <a:lnTo>
                  <a:pt x="108418" y="1390444"/>
                </a:lnTo>
                <a:lnTo>
                  <a:pt x="3932717" y="35913"/>
                </a:lnTo>
                <a:lnTo>
                  <a:pt x="3919997" y="0"/>
                </a:lnTo>
                <a:close/>
              </a:path>
              <a:path w="3933190" h="1439545">
                <a:moveTo>
                  <a:pt x="76433" y="1377297"/>
                </a:moveTo>
                <a:lnTo>
                  <a:pt x="39192" y="1377297"/>
                </a:lnTo>
                <a:lnTo>
                  <a:pt x="71276" y="1383390"/>
                </a:lnTo>
                <a:lnTo>
                  <a:pt x="76433" y="13772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26456" y="3721664"/>
            <a:ext cx="1854835" cy="1180465"/>
          </a:xfrm>
          <a:prstGeom prst="rect">
            <a:avLst/>
          </a:prstGeom>
        </p:spPr>
        <p:txBody>
          <a:bodyPr vert="horz" wrap="square" lIns="0" tIns="169545" rIns="0" bIns="0" rtlCol="0">
            <a:spAutoFit/>
          </a:bodyPr>
          <a:lstStyle/>
          <a:p>
            <a:pPr marR="835660" algn="ctr">
              <a:lnSpc>
                <a:spcPct val="100000"/>
              </a:lnSpc>
              <a:spcBef>
                <a:spcPts val="1335"/>
              </a:spcBef>
            </a:pP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Brain</a:t>
            </a:r>
            <a:endParaRPr sz="2000">
              <a:latin typeface="Arial"/>
              <a:cs typeface="Arial"/>
            </a:endParaRPr>
          </a:p>
          <a:p>
            <a:pPr marL="152400" indent="-139700">
              <a:lnSpc>
                <a:spcPct val="100000"/>
              </a:lnSpc>
              <a:spcBef>
                <a:spcPts val="1110"/>
              </a:spcBef>
              <a:buChar char="-"/>
              <a:tabLst>
                <a:tab pos="152400" algn="l"/>
              </a:tabLst>
            </a:pPr>
            <a:r>
              <a:rPr sz="1800" spc="-5" dirty="0">
                <a:latin typeface="Arial"/>
                <a:cs typeface="Arial"/>
              </a:rPr>
              <a:t>Glioma</a:t>
            </a:r>
            <a:endParaRPr sz="1800">
              <a:latin typeface="Arial"/>
              <a:cs typeface="Arial"/>
            </a:endParaRPr>
          </a:p>
          <a:p>
            <a:pPr marL="152400" indent="-139700">
              <a:lnSpc>
                <a:spcPct val="100000"/>
              </a:lnSpc>
              <a:spcBef>
                <a:spcPts val="25"/>
              </a:spcBef>
              <a:buChar char="-"/>
              <a:tabLst>
                <a:tab pos="152400" algn="l"/>
              </a:tabLst>
            </a:pPr>
            <a:r>
              <a:rPr sz="1800" spc="-5" dirty="0">
                <a:latin typeface="Arial"/>
                <a:cs typeface="Arial"/>
              </a:rPr>
              <a:t>Brain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Metastasis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267340" y="3718616"/>
            <a:ext cx="2388235" cy="1448435"/>
          </a:xfrm>
          <a:prstGeom prst="rect">
            <a:avLst/>
          </a:prstGeom>
        </p:spPr>
        <p:txBody>
          <a:bodyPr vert="horz" wrap="square" lIns="0" tIns="169545" rIns="0" bIns="0" rtlCol="0">
            <a:spAutoFit/>
          </a:bodyPr>
          <a:lstStyle/>
          <a:p>
            <a:pPr marL="433070">
              <a:lnSpc>
                <a:spcPct val="100000"/>
              </a:lnSpc>
              <a:spcBef>
                <a:spcPts val="1335"/>
              </a:spcBef>
            </a:pP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Hematological</a:t>
            </a:r>
            <a:endParaRPr sz="2000">
              <a:latin typeface="Arial"/>
              <a:cs typeface="Arial"/>
            </a:endParaRPr>
          </a:p>
          <a:p>
            <a:pPr marL="152400" indent="-139700">
              <a:lnSpc>
                <a:spcPct val="100000"/>
              </a:lnSpc>
              <a:spcBef>
                <a:spcPts val="1110"/>
              </a:spcBef>
              <a:buChar char="-"/>
              <a:tabLst>
                <a:tab pos="152400" algn="l"/>
              </a:tabLst>
            </a:pPr>
            <a:r>
              <a:rPr sz="1800" spc="-5" dirty="0">
                <a:latin typeface="Arial"/>
                <a:cs typeface="Arial"/>
              </a:rPr>
              <a:t>Leukemia </a:t>
            </a:r>
            <a:r>
              <a:rPr sz="1800" dirty="0">
                <a:latin typeface="Arial"/>
                <a:cs typeface="Arial"/>
              </a:rPr>
              <a:t>– </a:t>
            </a:r>
            <a:r>
              <a:rPr sz="1800" spc="-5" dirty="0">
                <a:latin typeface="Arial"/>
                <a:cs typeface="Arial"/>
              </a:rPr>
              <a:t>AML,</a:t>
            </a:r>
            <a:r>
              <a:rPr sz="1800" spc="-27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ALL</a:t>
            </a:r>
            <a:endParaRPr sz="1800">
              <a:latin typeface="Arial"/>
              <a:cs typeface="Arial"/>
            </a:endParaRPr>
          </a:p>
          <a:p>
            <a:pPr marL="152400" indent="-139700">
              <a:lnSpc>
                <a:spcPts val="2135"/>
              </a:lnSpc>
              <a:spcBef>
                <a:spcPts val="25"/>
              </a:spcBef>
              <a:buChar char="-"/>
              <a:tabLst>
                <a:tab pos="152400" algn="l"/>
              </a:tabLst>
            </a:pPr>
            <a:r>
              <a:rPr sz="1800" spc="-15" dirty="0">
                <a:latin typeface="Arial"/>
                <a:cs typeface="Arial"/>
              </a:rPr>
              <a:t>Lymphoma</a:t>
            </a:r>
            <a:endParaRPr sz="1800">
              <a:latin typeface="Arial"/>
              <a:cs typeface="Arial"/>
            </a:endParaRPr>
          </a:p>
          <a:p>
            <a:pPr marL="152400" indent="-139700">
              <a:lnSpc>
                <a:spcPts val="2135"/>
              </a:lnSpc>
              <a:buChar char="-"/>
              <a:tabLst>
                <a:tab pos="152400" algn="l"/>
              </a:tabLst>
            </a:pPr>
            <a:r>
              <a:rPr sz="1800" spc="-5" dirty="0">
                <a:latin typeface="Arial"/>
                <a:cs typeface="Arial"/>
              </a:rPr>
              <a:t>Multiple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Myeloma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642191" y="3729453"/>
            <a:ext cx="1911985" cy="1416685"/>
          </a:xfrm>
          <a:prstGeom prst="rect">
            <a:avLst/>
          </a:prstGeom>
        </p:spPr>
        <p:txBody>
          <a:bodyPr vert="horz" wrap="square" lIns="0" tIns="152400" rIns="0" bIns="0" rtlCol="0">
            <a:spAutoFit/>
          </a:bodyPr>
          <a:lstStyle/>
          <a:p>
            <a:pPr marL="294640">
              <a:lnSpc>
                <a:spcPct val="100000"/>
              </a:lnSpc>
              <a:spcBef>
                <a:spcPts val="1200"/>
              </a:spcBef>
            </a:pP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Solid</a:t>
            </a:r>
            <a:r>
              <a:rPr sz="20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30" dirty="0">
                <a:solidFill>
                  <a:srgbClr val="FFFFFF"/>
                </a:solidFill>
                <a:latin typeface="Arial"/>
                <a:cs typeface="Arial"/>
              </a:rPr>
              <a:t>Tumors</a:t>
            </a:r>
            <a:endParaRPr sz="2000">
              <a:latin typeface="Arial"/>
              <a:cs typeface="Arial"/>
            </a:endParaRPr>
          </a:p>
          <a:p>
            <a:pPr marL="152400" indent="-139700">
              <a:lnSpc>
                <a:spcPct val="100000"/>
              </a:lnSpc>
              <a:spcBef>
                <a:spcPts val="995"/>
              </a:spcBef>
              <a:buChar char="-"/>
              <a:tabLst>
                <a:tab pos="152400" algn="l"/>
              </a:tabLst>
            </a:pPr>
            <a:r>
              <a:rPr sz="1800" spc="-5" dirty="0">
                <a:latin typeface="Arial"/>
                <a:cs typeface="Arial"/>
              </a:rPr>
              <a:t>Prostate</a:t>
            </a:r>
            <a:endParaRPr sz="1800">
              <a:latin typeface="Arial"/>
              <a:cs typeface="Arial"/>
            </a:endParaRPr>
          </a:p>
          <a:p>
            <a:pPr marL="152400" indent="-139700">
              <a:lnSpc>
                <a:spcPts val="2125"/>
              </a:lnSpc>
              <a:spcBef>
                <a:spcPts val="45"/>
              </a:spcBef>
              <a:buChar char="-"/>
              <a:tabLst>
                <a:tab pos="152400" algn="l"/>
              </a:tabLst>
            </a:pPr>
            <a:r>
              <a:rPr sz="1800" spc="-5" dirty="0">
                <a:latin typeface="Arial"/>
                <a:cs typeface="Arial"/>
              </a:rPr>
              <a:t>Breast</a:t>
            </a:r>
            <a:endParaRPr sz="1800">
              <a:latin typeface="Arial"/>
              <a:cs typeface="Arial"/>
            </a:endParaRPr>
          </a:p>
          <a:p>
            <a:pPr marL="152400" indent="-139700">
              <a:lnSpc>
                <a:spcPts val="2125"/>
              </a:lnSpc>
              <a:buChar char="-"/>
              <a:tabLst>
                <a:tab pos="152400" algn="l"/>
              </a:tabLst>
            </a:pPr>
            <a:r>
              <a:rPr sz="1800" spc="-5" dirty="0">
                <a:latin typeface="Arial"/>
                <a:cs typeface="Arial"/>
              </a:rPr>
              <a:t>Pancreatic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673566" y="2365527"/>
            <a:ext cx="171450" cy="1442085"/>
          </a:xfrm>
          <a:custGeom>
            <a:avLst/>
            <a:gdLst/>
            <a:ahLst/>
            <a:cxnLst/>
            <a:rect l="l" t="t" r="r" b="b"/>
            <a:pathLst>
              <a:path w="171450" h="1442085">
                <a:moveTo>
                  <a:pt x="16459" y="1270541"/>
                </a:moveTo>
                <a:lnTo>
                  <a:pt x="9299" y="1272984"/>
                </a:lnTo>
                <a:lnTo>
                  <a:pt x="3648" y="1278013"/>
                </a:lnTo>
                <a:lnTo>
                  <a:pt x="475" y="1284591"/>
                </a:lnTo>
                <a:lnTo>
                  <a:pt x="0" y="1291879"/>
                </a:lnTo>
                <a:lnTo>
                  <a:pt x="2443" y="1299038"/>
                </a:lnTo>
                <a:lnTo>
                  <a:pt x="85573" y="1441546"/>
                </a:lnTo>
                <a:lnTo>
                  <a:pt x="107625" y="1403743"/>
                </a:lnTo>
                <a:lnTo>
                  <a:pt x="66523" y="1403743"/>
                </a:lnTo>
                <a:lnTo>
                  <a:pt x="66522" y="1333274"/>
                </a:lnTo>
                <a:lnTo>
                  <a:pt x="35353" y="1279841"/>
                </a:lnTo>
                <a:lnTo>
                  <a:pt x="30323" y="1274190"/>
                </a:lnTo>
                <a:lnTo>
                  <a:pt x="23746" y="1271016"/>
                </a:lnTo>
                <a:lnTo>
                  <a:pt x="16459" y="1270541"/>
                </a:lnTo>
                <a:close/>
              </a:path>
              <a:path w="171450" h="1442085">
                <a:moveTo>
                  <a:pt x="66523" y="1333275"/>
                </a:moveTo>
                <a:lnTo>
                  <a:pt x="66523" y="1403743"/>
                </a:lnTo>
                <a:lnTo>
                  <a:pt x="104623" y="1403743"/>
                </a:lnTo>
                <a:lnTo>
                  <a:pt x="104623" y="1394141"/>
                </a:lnTo>
                <a:lnTo>
                  <a:pt x="69118" y="1394141"/>
                </a:lnTo>
                <a:lnTo>
                  <a:pt x="85572" y="1365932"/>
                </a:lnTo>
                <a:lnTo>
                  <a:pt x="66523" y="1333275"/>
                </a:lnTo>
                <a:close/>
              </a:path>
              <a:path w="171450" h="1442085">
                <a:moveTo>
                  <a:pt x="154687" y="1270541"/>
                </a:moveTo>
                <a:lnTo>
                  <a:pt x="104623" y="1333274"/>
                </a:lnTo>
                <a:lnTo>
                  <a:pt x="104623" y="1403743"/>
                </a:lnTo>
                <a:lnTo>
                  <a:pt x="107625" y="1403743"/>
                </a:lnTo>
                <a:lnTo>
                  <a:pt x="168703" y="1299038"/>
                </a:lnTo>
                <a:lnTo>
                  <a:pt x="171146" y="1291879"/>
                </a:lnTo>
                <a:lnTo>
                  <a:pt x="170671" y="1284591"/>
                </a:lnTo>
                <a:lnTo>
                  <a:pt x="167497" y="1278013"/>
                </a:lnTo>
                <a:lnTo>
                  <a:pt x="161847" y="1272984"/>
                </a:lnTo>
                <a:lnTo>
                  <a:pt x="154687" y="1270541"/>
                </a:lnTo>
                <a:close/>
              </a:path>
              <a:path w="171450" h="1442085">
                <a:moveTo>
                  <a:pt x="85572" y="1365932"/>
                </a:moveTo>
                <a:lnTo>
                  <a:pt x="69118" y="1394141"/>
                </a:lnTo>
                <a:lnTo>
                  <a:pt x="102027" y="1394141"/>
                </a:lnTo>
                <a:lnTo>
                  <a:pt x="85572" y="1365932"/>
                </a:lnTo>
                <a:close/>
              </a:path>
              <a:path w="171450" h="1442085">
                <a:moveTo>
                  <a:pt x="104623" y="1333274"/>
                </a:moveTo>
                <a:lnTo>
                  <a:pt x="85572" y="1365932"/>
                </a:lnTo>
                <a:lnTo>
                  <a:pt x="102027" y="1394141"/>
                </a:lnTo>
                <a:lnTo>
                  <a:pt x="104623" y="1394141"/>
                </a:lnTo>
                <a:lnTo>
                  <a:pt x="104623" y="1333274"/>
                </a:lnTo>
                <a:close/>
              </a:path>
              <a:path w="171450" h="1442085">
                <a:moveTo>
                  <a:pt x="104624" y="0"/>
                </a:moveTo>
                <a:lnTo>
                  <a:pt x="66524" y="0"/>
                </a:lnTo>
                <a:lnTo>
                  <a:pt x="66523" y="1333275"/>
                </a:lnTo>
                <a:lnTo>
                  <a:pt x="85572" y="1365932"/>
                </a:lnTo>
                <a:lnTo>
                  <a:pt x="104622" y="1333275"/>
                </a:lnTo>
                <a:lnTo>
                  <a:pt x="104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742955" y="2347673"/>
            <a:ext cx="3772535" cy="1449705"/>
          </a:xfrm>
          <a:custGeom>
            <a:avLst/>
            <a:gdLst/>
            <a:ahLst/>
            <a:cxnLst/>
            <a:rect l="l" t="t" r="r" b="b"/>
            <a:pathLst>
              <a:path w="3772534" h="1449704">
                <a:moveTo>
                  <a:pt x="3663889" y="1401268"/>
                </a:moveTo>
                <a:lnTo>
                  <a:pt x="3602932" y="1411814"/>
                </a:lnTo>
                <a:lnTo>
                  <a:pt x="3587408" y="1433832"/>
                </a:lnTo>
                <a:lnTo>
                  <a:pt x="3590148" y="1440883"/>
                </a:lnTo>
                <a:lnTo>
                  <a:pt x="3595203" y="1446154"/>
                </a:lnTo>
                <a:lnTo>
                  <a:pt x="3601865" y="1449145"/>
                </a:lnTo>
                <a:lnTo>
                  <a:pt x="3609427" y="1449355"/>
                </a:lnTo>
                <a:lnTo>
                  <a:pt x="3745119" y="1425881"/>
                </a:lnTo>
                <a:lnTo>
                  <a:pt x="3729926" y="1425881"/>
                </a:lnTo>
                <a:lnTo>
                  <a:pt x="3663889" y="1401268"/>
                </a:lnTo>
                <a:close/>
              </a:path>
              <a:path w="3772534" h="1449704">
                <a:moveTo>
                  <a:pt x="3701141" y="1394823"/>
                </a:moveTo>
                <a:lnTo>
                  <a:pt x="3663889" y="1401268"/>
                </a:lnTo>
                <a:lnTo>
                  <a:pt x="3729926" y="1425881"/>
                </a:lnTo>
                <a:lnTo>
                  <a:pt x="3732083" y="1420093"/>
                </a:lnTo>
                <a:lnTo>
                  <a:pt x="3721827" y="1420093"/>
                </a:lnTo>
                <a:lnTo>
                  <a:pt x="3701141" y="1394823"/>
                </a:lnTo>
                <a:close/>
              </a:path>
              <a:path w="3772534" h="1449704">
                <a:moveTo>
                  <a:pt x="3654642" y="1286676"/>
                </a:moveTo>
                <a:lnTo>
                  <a:pt x="3647370" y="1287352"/>
                </a:lnTo>
                <a:lnTo>
                  <a:pt x="3640684" y="1290891"/>
                </a:lnTo>
                <a:lnTo>
                  <a:pt x="3635895" y="1296746"/>
                </a:lnTo>
                <a:lnTo>
                  <a:pt x="3633795" y="1303740"/>
                </a:lnTo>
                <a:lnTo>
                  <a:pt x="3634472" y="1311012"/>
                </a:lnTo>
                <a:lnTo>
                  <a:pt x="3638010" y="1317698"/>
                </a:lnTo>
                <a:lnTo>
                  <a:pt x="3677193" y="1365566"/>
                </a:lnTo>
                <a:lnTo>
                  <a:pt x="3743232" y="1390180"/>
                </a:lnTo>
                <a:lnTo>
                  <a:pt x="3729926" y="1425881"/>
                </a:lnTo>
                <a:lnTo>
                  <a:pt x="3745119" y="1425881"/>
                </a:lnTo>
                <a:lnTo>
                  <a:pt x="3771995" y="1421231"/>
                </a:lnTo>
                <a:lnTo>
                  <a:pt x="3667492" y="1293566"/>
                </a:lnTo>
                <a:lnTo>
                  <a:pt x="3661636" y="1288776"/>
                </a:lnTo>
                <a:lnTo>
                  <a:pt x="3654642" y="1286676"/>
                </a:lnTo>
                <a:close/>
              </a:path>
              <a:path w="3772534" h="1449704">
                <a:moveTo>
                  <a:pt x="3733321" y="1389255"/>
                </a:moveTo>
                <a:lnTo>
                  <a:pt x="3701141" y="1394823"/>
                </a:lnTo>
                <a:lnTo>
                  <a:pt x="3721827" y="1420093"/>
                </a:lnTo>
                <a:lnTo>
                  <a:pt x="3733321" y="1389255"/>
                </a:lnTo>
                <a:close/>
              </a:path>
              <a:path w="3772534" h="1449704">
                <a:moveTo>
                  <a:pt x="3740751" y="1389255"/>
                </a:moveTo>
                <a:lnTo>
                  <a:pt x="3733321" y="1389255"/>
                </a:lnTo>
                <a:lnTo>
                  <a:pt x="3721827" y="1420093"/>
                </a:lnTo>
                <a:lnTo>
                  <a:pt x="3732083" y="1420093"/>
                </a:lnTo>
                <a:lnTo>
                  <a:pt x="3743232" y="1390180"/>
                </a:lnTo>
                <a:lnTo>
                  <a:pt x="3740751" y="1389255"/>
                </a:lnTo>
                <a:close/>
              </a:path>
              <a:path w="3772534" h="1449704">
                <a:moveTo>
                  <a:pt x="13307" y="0"/>
                </a:moveTo>
                <a:lnTo>
                  <a:pt x="0" y="35700"/>
                </a:lnTo>
                <a:lnTo>
                  <a:pt x="3663889" y="1401268"/>
                </a:lnTo>
                <a:lnTo>
                  <a:pt x="3701141" y="1394823"/>
                </a:lnTo>
                <a:lnTo>
                  <a:pt x="3677193" y="1365566"/>
                </a:lnTo>
                <a:lnTo>
                  <a:pt x="13307" y="0"/>
                </a:lnTo>
                <a:close/>
              </a:path>
              <a:path w="3772534" h="1449704">
                <a:moveTo>
                  <a:pt x="3677193" y="1365566"/>
                </a:moveTo>
                <a:lnTo>
                  <a:pt x="3701141" y="1394823"/>
                </a:lnTo>
                <a:lnTo>
                  <a:pt x="3733321" y="1389255"/>
                </a:lnTo>
                <a:lnTo>
                  <a:pt x="3740751" y="1389255"/>
                </a:lnTo>
                <a:lnTo>
                  <a:pt x="3677193" y="136556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426700" y="6250170"/>
            <a:ext cx="1397000" cy="5849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572511" y="1539239"/>
            <a:ext cx="6333744" cy="7772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615209" y="1557526"/>
            <a:ext cx="6249035" cy="695960"/>
          </a:xfrm>
          <a:custGeom>
            <a:avLst/>
            <a:gdLst/>
            <a:ahLst/>
            <a:cxnLst/>
            <a:rect l="l" t="t" r="r" b="b"/>
            <a:pathLst>
              <a:path w="6249034" h="695960">
                <a:moveTo>
                  <a:pt x="6132875" y="0"/>
                </a:moveTo>
                <a:lnTo>
                  <a:pt x="115962" y="0"/>
                </a:lnTo>
                <a:lnTo>
                  <a:pt x="70824" y="9113"/>
                </a:lnTo>
                <a:lnTo>
                  <a:pt x="33964" y="33965"/>
                </a:lnTo>
                <a:lnTo>
                  <a:pt x="9112" y="70825"/>
                </a:lnTo>
                <a:lnTo>
                  <a:pt x="0" y="115963"/>
                </a:lnTo>
                <a:lnTo>
                  <a:pt x="0" y="579823"/>
                </a:lnTo>
                <a:lnTo>
                  <a:pt x="9112" y="624961"/>
                </a:lnTo>
                <a:lnTo>
                  <a:pt x="33964" y="661821"/>
                </a:lnTo>
                <a:lnTo>
                  <a:pt x="70824" y="686673"/>
                </a:lnTo>
                <a:lnTo>
                  <a:pt x="115962" y="695786"/>
                </a:lnTo>
                <a:lnTo>
                  <a:pt x="6132875" y="695786"/>
                </a:lnTo>
                <a:lnTo>
                  <a:pt x="6178013" y="686673"/>
                </a:lnTo>
                <a:lnTo>
                  <a:pt x="6214873" y="661821"/>
                </a:lnTo>
                <a:lnTo>
                  <a:pt x="6239725" y="624961"/>
                </a:lnTo>
                <a:lnTo>
                  <a:pt x="6248838" y="579823"/>
                </a:lnTo>
                <a:lnTo>
                  <a:pt x="6248838" y="115963"/>
                </a:lnTo>
                <a:lnTo>
                  <a:pt x="6239725" y="70825"/>
                </a:lnTo>
                <a:lnTo>
                  <a:pt x="6214873" y="33965"/>
                </a:lnTo>
                <a:lnTo>
                  <a:pt x="6178013" y="9113"/>
                </a:lnTo>
                <a:lnTo>
                  <a:pt x="6132875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4134591" y="1685035"/>
            <a:ext cx="32423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>
                <a:solidFill>
                  <a:srgbClr val="FFFFFF"/>
                </a:solidFill>
                <a:latin typeface="Arial"/>
                <a:cs typeface="Arial"/>
              </a:rPr>
              <a:t>T </a:t>
            </a:r>
            <a:r>
              <a:rPr b="1" spc="-5" dirty="0">
                <a:solidFill>
                  <a:srgbClr val="FFFFFF"/>
                </a:solidFill>
                <a:latin typeface="Arial"/>
                <a:cs typeface="Arial"/>
              </a:rPr>
              <a:t>Cell Therapy </a:t>
            </a:r>
            <a:r>
              <a:rPr b="1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spc="-5" dirty="0">
                <a:solidFill>
                  <a:srgbClr val="FFFFFF"/>
                </a:solidFill>
                <a:latin typeface="Arial"/>
                <a:cs typeface="Arial"/>
              </a:rPr>
              <a:t>COH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642191" y="5147882"/>
            <a:ext cx="965835" cy="561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z="1800" dirty="0">
                <a:latin typeface="Arial"/>
                <a:cs typeface="Arial"/>
              </a:rPr>
              <a:t>-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Ovarian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800" dirty="0">
                <a:latin typeface="Arial"/>
                <a:cs typeface="Arial"/>
              </a:rPr>
              <a:t>-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Liver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83023" y="3779520"/>
            <a:ext cx="2740152" cy="6065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25859" y="3799109"/>
            <a:ext cx="2656205" cy="523240"/>
          </a:xfrm>
          <a:custGeom>
            <a:avLst/>
            <a:gdLst/>
            <a:ahLst/>
            <a:cxnLst/>
            <a:rect l="l" t="t" r="r" b="b"/>
            <a:pathLst>
              <a:path w="2656204" h="523239">
                <a:moveTo>
                  <a:pt x="2568862" y="0"/>
                </a:moveTo>
                <a:lnTo>
                  <a:pt x="87202" y="0"/>
                </a:lnTo>
                <a:lnTo>
                  <a:pt x="53259" y="6852"/>
                </a:lnTo>
                <a:lnTo>
                  <a:pt x="25541" y="25541"/>
                </a:lnTo>
                <a:lnTo>
                  <a:pt x="6852" y="53259"/>
                </a:lnTo>
                <a:lnTo>
                  <a:pt x="0" y="87202"/>
                </a:lnTo>
                <a:lnTo>
                  <a:pt x="0" y="436017"/>
                </a:lnTo>
                <a:lnTo>
                  <a:pt x="6852" y="469960"/>
                </a:lnTo>
                <a:lnTo>
                  <a:pt x="25541" y="497679"/>
                </a:lnTo>
                <a:lnTo>
                  <a:pt x="53259" y="516366"/>
                </a:lnTo>
                <a:lnTo>
                  <a:pt x="87202" y="523219"/>
                </a:lnTo>
                <a:lnTo>
                  <a:pt x="2568862" y="523219"/>
                </a:lnTo>
                <a:lnTo>
                  <a:pt x="2602804" y="516366"/>
                </a:lnTo>
                <a:lnTo>
                  <a:pt x="2630522" y="497679"/>
                </a:lnTo>
                <a:lnTo>
                  <a:pt x="2649211" y="469960"/>
                </a:lnTo>
                <a:lnTo>
                  <a:pt x="2656064" y="436017"/>
                </a:lnTo>
                <a:lnTo>
                  <a:pt x="2656064" y="87202"/>
                </a:lnTo>
                <a:lnTo>
                  <a:pt x="2649211" y="53259"/>
                </a:lnTo>
                <a:lnTo>
                  <a:pt x="2630522" y="25541"/>
                </a:lnTo>
                <a:lnTo>
                  <a:pt x="2602804" y="6852"/>
                </a:lnTo>
                <a:lnTo>
                  <a:pt x="2568862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982711" y="3779520"/>
            <a:ext cx="3011424" cy="6065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023964" y="3799109"/>
            <a:ext cx="2929255" cy="523240"/>
          </a:xfrm>
          <a:custGeom>
            <a:avLst/>
            <a:gdLst/>
            <a:ahLst/>
            <a:cxnLst/>
            <a:rect l="l" t="t" r="r" b="b"/>
            <a:pathLst>
              <a:path w="2929254" h="523239">
                <a:moveTo>
                  <a:pt x="2841433" y="0"/>
                </a:moveTo>
                <a:lnTo>
                  <a:pt x="87203" y="0"/>
                </a:lnTo>
                <a:lnTo>
                  <a:pt x="53259" y="6852"/>
                </a:lnTo>
                <a:lnTo>
                  <a:pt x="25541" y="25541"/>
                </a:lnTo>
                <a:lnTo>
                  <a:pt x="6852" y="53259"/>
                </a:lnTo>
                <a:lnTo>
                  <a:pt x="0" y="87203"/>
                </a:lnTo>
                <a:lnTo>
                  <a:pt x="0" y="436017"/>
                </a:lnTo>
                <a:lnTo>
                  <a:pt x="6852" y="469960"/>
                </a:lnTo>
                <a:lnTo>
                  <a:pt x="25541" y="497679"/>
                </a:lnTo>
                <a:lnTo>
                  <a:pt x="53259" y="516366"/>
                </a:lnTo>
                <a:lnTo>
                  <a:pt x="87203" y="523219"/>
                </a:lnTo>
                <a:lnTo>
                  <a:pt x="2841433" y="523219"/>
                </a:lnTo>
                <a:lnTo>
                  <a:pt x="2875376" y="516366"/>
                </a:lnTo>
                <a:lnTo>
                  <a:pt x="2903094" y="497679"/>
                </a:lnTo>
                <a:lnTo>
                  <a:pt x="2921782" y="469960"/>
                </a:lnTo>
                <a:lnTo>
                  <a:pt x="2928635" y="436017"/>
                </a:lnTo>
                <a:lnTo>
                  <a:pt x="2928635" y="87203"/>
                </a:lnTo>
                <a:lnTo>
                  <a:pt x="2921782" y="53259"/>
                </a:lnTo>
                <a:lnTo>
                  <a:pt x="2903094" y="25541"/>
                </a:lnTo>
                <a:lnTo>
                  <a:pt x="2875376" y="6852"/>
                </a:lnTo>
                <a:lnTo>
                  <a:pt x="2841433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63880" y="3779520"/>
            <a:ext cx="1481327" cy="6065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4776" y="3799109"/>
            <a:ext cx="1400175" cy="523240"/>
          </a:xfrm>
          <a:custGeom>
            <a:avLst/>
            <a:gdLst/>
            <a:ahLst/>
            <a:cxnLst/>
            <a:rect l="l" t="t" r="r" b="b"/>
            <a:pathLst>
              <a:path w="1400175" h="523239">
                <a:moveTo>
                  <a:pt x="1312967" y="0"/>
                </a:moveTo>
                <a:lnTo>
                  <a:pt x="87202" y="0"/>
                </a:lnTo>
                <a:lnTo>
                  <a:pt x="53259" y="6852"/>
                </a:lnTo>
                <a:lnTo>
                  <a:pt x="25541" y="25541"/>
                </a:lnTo>
                <a:lnTo>
                  <a:pt x="6852" y="53259"/>
                </a:lnTo>
                <a:lnTo>
                  <a:pt x="0" y="87203"/>
                </a:lnTo>
                <a:lnTo>
                  <a:pt x="0" y="436016"/>
                </a:lnTo>
                <a:lnTo>
                  <a:pt x="6852" y="469959"/>
                </a:lnTo>
                <a:lnTo>
                  <a:pt x="25541" y="497678"/>
                </a:lnTo>
                <a:lnTo>
                  <a:pt x="53259" y="516366"/>
                </a:lnTo>
                <a:lnTo>
                  <a:pt x="87202" y="523219"/>
                </a:lnTo>
                <a:lnTo>
                  <a:pt x="1312967" y="523219"/>
                </a:lnTo>
                <a:lnTo>
                  <a:pt x="1346910" y="516366"/>
                </a:lnTo>
                <a:lnTo>
                  <a:pt x="1374629" y="497678"/>
                </a:lnTo>
                <a:lnTo>
                  <a:pt x="1393317" y="469959"/>
                </a:lnTo>
                <a:lnTo>
                  <a:pt x="1400170" y="436016"/>
                </a:lnTo>
                <a:lnTo>
                  <a:pt x="1400170" y="87203"/>
                </a:lnTo>
                <a:lnTo>
                  <a:pt x="1393317" y="53259"/>
                </a:lnTo>
                <a:lnTo>
                  <a:pt x="1374629" y="25541"/>
                </a:lnTo>
                <a:lnTo>
                  <a:pt x="1346910" y="6852"/>
                </a:lnTo>
                <a:lnTo>
                  <a:pt x="1312967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39117" y="2347254"/>
            <a:ext cx="3933190" cy="1439545"/>
          </a:xfrm>
          <a:custGeom>
            <a:avLst/>
            <a:gdLst/>
            <a:ahLst/>
            <a:cxnLst/>
            <a:rect l="l" t="t" r="r" b="b"/>
            <a:pathLst>
              <a:path w="3933190" h="1439545">
                <a:moveTo>
                  <a:pt x="119538" y="1276019"/>
                </a:moveTo>
                <a:lnTo>
                  <a:pt x="112510" y="1278004"/>
                </a:lnTo>
                <a:lnTo>
                  <a:pt x="106577" y="1282697"/>
                </a:lnTo>
                <a:lnTo>
                  <a:pt x="0" y="1408635"/>
                </a:lnTo>
                <a:lnTo>
                  <a:pt x="162086" y="1439416"/>
                </a:lnTo>
                <a:lnTo>
                  <a:pt x="169650" y="1439329"/>
                </a:lnTo>
                <a:lnTo>
                  <a:pt x="176360" y="1436448"/>
                </a:lnTo>
                <a:lnTo>
                  <a:pt x="181501" y="1431261"/>
                </a:lnTo>
                <a:lnTo>
                  <a:pt x="184355" y="1424255"/>
                </a:lnTo>
                <a:lnTo>
                  <a:pt x="184268" y="1416691"/>
                </a:lnTo>
                <a:lnTo>
                  <a:pt x="183095" y="1413959"/>
                </a:lnTo>
                <a:lnTo>
                  <a:pt x="42026" y="1413959"/>
                </a:lnTo>
                <a:lnTo>
                  <a:pt x="29306" y="1378046"/>
                </a:lnTo>
                <a:lnTo>
                  <a:pt x="95699" y="1354530"/>
                </a:lnTo>
                <a:lnTo>
                  <a:pt x="135661" y="1307308"/>
                </a:lnTo>
                <a:lnTo>
                  <a:pt x="139308" y="1300681"/>
                </a:lnTo>
                <a:lnTo>
                  <a:pt x="140103" y="1293421"/>
                </a:lnTo>
                <a:lnTo>
                  <a:pt x="138118" y="1286394"/>
                </a:lnTo>
                <a:lnTo>
                  <a:pt x="133424" y="1280460"/>
                </a:lnTo>
                <a:lnTo>
                  <a:pt x="126798" y="1276814"/>
                </a:lnTo>
                <a:lnTo>
                  <a:pt x="119538" y="1276019"/>
                </a:lnTo>
                <a:close/>
              </a:path>
              <a:path w="3933190" h="1439545">
                <a:moveTo>
                  <a:pt x="95699" y="1354530"/>
                </a:moveTo>
                <a:lnTo>
                  <a:pt x="29306" y="1378046"/>
                </a:lnTo>
                <a:lnTo>
                  <a:pt x="42026" y="1413959"/>
                </a:lnTo>
                <a:lnTo>
                  <a:pt x="57950" y="1408319"/>
                </a:lnTo>
                <a:lnTo>
                  <a:pt x="50180" y="1408319"/>
                </a:lnTo>
                <a:lnTo>
                  <a:pt x="39192" y="1377297"/>
                </a:lnTo>
                <a:lnTo>
                  <a:pt x="76433" y="1377297"/>
                </a:lnTo>
                <a:lnTo>
                  <a:pt x="95699" y="1354530"/>
                </a:lnTo>
                <a:close/>
              </a:path>
              <a:path w="3933190" h="1439545">
                <a:moveTo>
                  <a:pt x="108418" y="1390444"/>
                </a:moveTo>
                <a:lnTo>
                  <a:pt x="42026" y="1413959"/>
                </a:lnTo>
                <a:lnTo>
                  <a:pt x="183095" y="1413959"/>
                </a:lnTo>
                <a:lnTo>
                  <a:pt x="181387" y="1409980"/>
                </a:lnTo>
                <a:lnTo>
                  <a:pt x="176200" y="1404840"/>
                </a:lnTo>
                <a:lnTo>
                  <a:pt x="169194" y="1401986"/>
                </a:lnTo>
                <a:lnTo>
                  <a:pt x="108418" y="1390444"/>
                </a:lnTo>
                <a:close/>
              </a:path>
              <a:path w="3933190" h="1439545">
                <a:moveTo>
                  <a:pt x="39192" y="1377297"/>
                </a:moveTo>
                <a:lnTo>
                  <a:pt x="50180" y="1408319"/>
                </a:lnTo>
                <a:lnTo>
                  <a:pt x="71276" y="1383390"/>
                </a:lnTo>
                <a:lnTo>
                  <a:pt x="39192" y="1377297"/>
                </a:lnTo>
                <a:close/>
              </a:path>
              <a:path w="3933190" h="1439545">
                <a:moveTo>
                  <a:pt x="71276" y="1383390"/>
                </a:moveTo>
                <a:lnTo>
                  <a:pt x="50180" y="1408319"/>
                </a:lnTo>
                <a:lnTo>
                  <a:pt x="57950" y="1408319"/>
                </a:lnTo>
                <a:lnTo>
                  <a:pt x="108418" y="1390444"/>
                </a:lnTo>
                <a:lnTo>
                  <a:pt x="71276" y="1383390"/>
                </a:lnTo>
                <a:close/>
              </a:path>
              <a:path w="3933190" h="1439545">
                <a:moveTo>
                  <a:pt x="3919997" y="0"/>
                </a:moveTo>
                <a:lnTo>
                  <a:pt x="95699" y="1354530"/>
                </a:lnTo>
                <a:lnTo>
                  <a:pt x="71276" y="1383390"/>
                </a:lnTo>
                <a:lnTo>
                  <a:pt x="108418" y="1390444"/>
                </a:lnTo>
                <a:lnTo>
                  <a:pt x="3932717" y="35913"/>
                </a:lnTo>
                <a:lnTo>
                  <a:pt x="3919997" y="0"/>
                </a:lnTo>
                <a:close/>
              </a:path>
              <a:path w="3933190" h="1439545">
                <a:moveTo>
                  <a:pt x="76433" y="1377297"/>
                </a:moveTo>
                <a:lnTo>
                  <a:pt x="39192" y="1377297"/>
                </a:lnTo>
                <a:lnTo>
                  <a:pt x="71276" y="1383390"/>
                </a:lnTo>
                <a:lnTo>
                  <a:pt x="76433" y="13772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26456" y="3721664"/>
            <a:ext cx="1854835" cy="1180465"/>
          </a:xfrm>
          <a:prstGeom prst="rect">
            <a:avLst/>
          </a:prstGeom>
        </p:spPr>
        <p:txBody>
          <a:bodyPr vert="horz" wrap="square" lIns="0" tIns="169545" rIns="0" bIns="0" rtlCol="0">
            <a:spAutoFit/>
          </a:bodyPr>
          <a:lstStyle/>
          <a:p>
            <a:pPr marR="835660" algn="ctr">
              <a:lnSpc>
                <a:spcPct val="100000"/>
              </a:lnSpc>
              <a:spcBef>
                <a:spcPts val="1335"/>
              </a:spcBef>
            </a:pP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Brain</a:t>
            </a:r>
            <a:endParaRPr sz="2000">
              <a:latin typeface="Arial"/>
              <a:cs typeface="Arial"/>
            </a:endParaRPr>
          </a:p>
          <a:p>
            <a:pPr marL="152400" indent="-139700">
              <a:lnSpc>
                <a:spcPct val="100000"/>
              </a:lnSpc>
              <a:spcBef>
                <a:spcPts val="1110"/>
              </a:spcBef>
              <a:buFont typeface="Arial"/>
              <a:buChar char="-"/>
              <a:tabLst>
                <a:tab pos="152400" algn="l"/>
              </a:tabLst>
            </a:pPr>
            <a:r>
              <a:rPr sz="1800" b="1" spc="-5" dirty="0">
                <a:latin typeface="Arial"/>
                <a:cs typeface="Arial"/>
              </a:rPr>
              <a:t>Glioma</a:t>
            </a:r>
            <a:endParaRPr sz="1800">
              <a:latin typeface="Arial"/>
              <a:cs typeface="Arial"/>
            </a:endParaRPr>
          </a:p>
          <a:p>
            <a:pPr marL="152400" indent="-139700">
              <a:lnSpc>
                <a:spcPct val="100000"/>
              </a:lnSpc>
              <a:spcBef>
                <a:spcPts val="25"/>
              </a:spcBef>
              <a:buChar char="-"/>
              <a:tabLst>
                <a:tab pos="152400" algn="l"/>
              </a:tabLst>
            </a:pPr>
            <a:r>
              <a:rPr sz="1800" spc="-5" dirty="0">
                <a:latin typeface="Arial"/>
                <a:cs typeface="Arial"/>
              </a:rPr>
              <a:t>Brain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Metastasis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267340" y="3718616"/>
            <a:ext cx="2388235" cy="1448435"/>
          </a:xfrm>
          <a:prstGeom prst="rect">
            <a:avLst/>
          </a:prstGeom>
        </p:spPr>
        <p:txBody>
          <a:bodyPr vert="horz" wrap="square" lIns="0" tIns="169545" rIns="0" bIns="0" rtlCol="0">
            <a:spAutoFit/>
          </a:bodyPr>
          <a:lstStyle/>
          <a:p>
            <a:pPr marL="433070">
              <a:lnSpc>
                <a:spcPct val="100000"/>
              </a:lnSpc>
              <a:spcBef>
                <a:spcPts val="1335"/>
              </a:spcBef>
            </a:pP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Hematological</a:t>
            </a:r>
            <a:endParaRPr sz="2000">
              <a:latin typeface="Arial"/>
              <a:cs typeface="Arial"/>
            </a:endParaRPr>
          </a:p>
          <a:p>
            <a:pPr marL="152400" indent="-139700">
              <a:lnSpc>
                <a:spcPct val="100000"/>
              </a:lnSpc>
              <a:spcBef>
                <a:spcPts val="1110"/>
              </a:spcBef>
              <a:buChar char="-"/>
              <a:tabLst>
                <a:tab pos="152400" algn="l"/>
              </a:tabLst>
            </a:pPr>
            <a:r>
              <a:rPr sz="1800" spc="-5" dirty="0">
                <a:latin typeface="Arial"/>
                <a:cs typeface="Arial"/>
              </a:rPr>
              <a:t>Leukemia </a:t>
            </a:r>
            <a:r>
              <a:rPr sz="1800" dirty="0">
                <a:latin typeface="Arial"/>
                <a:cs typeface="Arial"/>
              </a:rPr>
              <a:t>– </a:t>
            </a:r>
            <a:r>
              <a:rPr sz="1800" spc="-5" dirty="0">
                <a:latin typeface="Arial"/>
                <a:cs typeface="Arial"/>
              </a:rPr>
              <a:t>AML,</a:t>
            </a:r>
            <a:r>
              <a:rPr sz="1800" spc="-27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ALL</a:t>
            </a:r>
            <a:endParaRPr sz="1800">
              <a:latin typeface="Arial"/>
              <a:cs typeface="Arial"/>
            </a:endParaRPr>
          </a:p>
          <a:p>
            <a:pPr marL="152400" indent="-139700">
              <a:lnSpc>
                <a:spcPts val="2135"/>
              </a:lnSpc>
              <a:spcBef>
                <a:spcPts val="25"/>
              </a:spcBef>
              <a:buChar char="-"/>
              <a:tabLst>
                <a:tab pos="152400" algn="l"/>
              </a:tabLst>
            </a:pPr>
            <a:r>
              <a:rPr sz="1800" spc="-15" dirty="0">
                <a:latin typeface="Arial"/>
                <a:cs typeface="Arial"/>
              </a:rPr>
              <a:t>Lymphoma</a:t>
            </a:r>
            <a:endParaRPr sz="1800">
              <a:latin typeface="Arial"/>
              <a:cs typeface="Arial"/>
            </a:endParaRPr>
          </a:p>
          <a:p>
            <a:pPr marL="152400" indent="-139700">
              <a:lnSpc>
                <a:spcPts val="2135"/>
              </a:lnSpc>
              <a:buChar char="-"/>
              <a:tabLst>
                <a:tab pos="152400" algn="l"/>
              </a:tabLst>
            </a:pPr>
            <a:r>
              <a:rPr sz="1800" spc="-5" dirty="0">
                <a:latin typeface="Arial"/>
                <a:cs typeface="Arial"/>
              </a:rPr>
              <a:t>Multiple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Myeloma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642191" y="3729453"/>
            <a:ext cx="1911985" cy="1416685"/>
          </a:xfrm>
          <a:prstGeom prst="rect">
            <a:avLst/>
          </a:prstGeom>
        </p:spPr>
        <p:txBody>
          <a:bodyPr vert="horz" wrap="square" lIns="0" tIns="152400" rIns="0" bIns="0" rtlCol="0">
            <a:spAutoFit/>
          </a:bodyPr>
          <a:lstStyle/>
          <a:p>
            <a:pPr marL="294640">
              <a:lnSpc>
                <a:spcPct val="100000"/>
              </a:lnSpc>
              <a:spcBef>
                <a:spcPts val="1200"/>
              </a:spcBef>
            </a:pP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Solid</a:t>
            </a:r>
            <a:r>
              <a:rPr sz="20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30" dirty="0">
                <a:solidFill>
                  <a:srgbClr val="FFFFFF"/>
                </a:solidFill>
                <a:latin typeface="Arial"/>
                <a:cs typeface="Arial"/>
              </a:rPr>
              <a:t>Tumors</a:t>
            </a:r>
            <a:endParaRPr sz="2000">
              <a:latin typeface="Arial"/>
              <a:cs typeface="Arial"/>
            </a:endParaRPr>
          </a:p>
          <a:p>
            <a:pPr marL="152400" indent="-139700">
              <a:lnSpc>
                <a:spcPct val="100000"/>
              </a:lnSpc>
              <a:spcBef>
                <a:spcPts val="995"/>
              </a:spcBef>
              <a:buChar char="-"/>
              <a:tabLst>
                <a:tab pos="152400" algn="l"/>
              </a:tabLst>
            </a:pPr>
            <a:r>
              <a:rPr sz="1800" spc="-5" dirty="0">
                <a:latin typeface="Arial"/>
                <a:cs typeface="Arial"/>
              </a:rPr>
              <a:t>Prostate</a:t>
            </a:r>
            <a:endParaRPr sz="1800">
              <a:latin typeface="Arial"/>
              <a:cs typeface="Arial"/>
            </a:endParaRPr>
          </a:p>
          <a:p>
            <a:pPr marL="152400" indent="-139700">
              <a:lnSpc>
                <a:spcPts val="2125"/>
              </a:lnSpc>
              <a:spcBef>
                <a:spcPts val="45"/>
              </a:spcBef>
              <a:buChar char="-"/>
              <a:tabLst>
                <a:tab pos="152400" algn="l"/>
              </a:tabLst>
            </a:pPr>
            <a:r>
              <a:rPr sz="1800" spc="-5" dirty="0">
                <a:latin typeface="Arial"/>
                <a:cs typeface="Arial"/>
              </a:rPr>
              <a:t>Breast</a:t>
            </a:r>
            <a:endParaRPr sz="1800">
              <a:latin typeface="Arial"/>
              <a:cs typeface="Arial"/>
            </a:endParaRPr>
          </a:p>
          <a:p>
            <a:pPr marL="152400" indent="-139700">
              <a:lnSpc>
                <a:spcPts val="2125"/>
              </a:lnSpc>
              <a:buChar char="-"/>
              <a:tabLst>
                <a:tab pos="152400" algn="l"/>
              </a:tabLst>
            </a:pPr>
            <a:r>
              <a:rPr sz="1800" spc="-5" dirty="0">
                <a:latin typeface="Arial"/>
                <a:cs typeface="Arial"/>
              </a:rPr>
              <a:t>Pancreatic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673566" y="2365527"/>
            <a:ext cx="171450" cy="1442085"/>
          </a:xfrm>
          <a:custGeom>
            <a:avLst/>
            <a:gdLst/>
            <a:ahLst/>
            <a:cxnLst/>
            <a:rect l="l" t="t" r="r" b="b"/>
            <a:pathLst>
              <a:path w="171450" h="1442085">
                <a:moveTo>
                  <a:pt x="16459" y="1270541"/>
                </a:moveTo>
                <a:lnTo>
                  <a:pt x="9299" y="1272984"/>
                </a:lnTo>
                <a:lnTo>
                  <a:pt x="3648" y="1278013"/>
                </a:lnTo>
                <a:lnTo>
                  <a:pt x="475" y="1284591"/>
                </a:lnTo>
                <a:lnTo>
                  <a:pt x="0" y="1291879"/>
                </a:lnTo>
                <a:lnTo>
                  <a:pt x="2443" y="1299038"/>
                </a:lnTo>
                <a:lnTo>
                  <a:pt x="85573" y="1441546"/>
                </a:lnTo>
                <a:lnTo>
                  <a:pt x="107625" y="1403743"/>
                </a:lnTo>
                <a:lnTo>
                  <a:pt x="66523" y="1403743"/>
                </a:lnTo>
                <a:lnTo>
                  <a:pt x="66522" y="1333274"/>
                </a:lnTo>
                <a:lnTo>
                  <a:pt x="35353" y="1279841"/>
                </a:lnTo>
                <a:lnTo>
                  <a:pt x="30323" y="1274190"/>
                </a:lnTo>
                <a:lnTo>
                  <a:pt x="23746" y="1271016"/>
                </a:lnTo>
                <a:lnTo>
                  <a:pt x="16459" y="1270541"/>
                </a:lnTo>
                <a:close/>
              </a:path>
              <a:path w="171450" h="1442085">
                <a:moveTo>
                  <a:pt x="66523" y="1333275"/>
                </a:moveTo>
                <a:lnTo>
                  <a:pt x="66523" y="1403743"/>
                </a:lnTo>
                <a:lnTo>
                  <a:pt x="104623" y="1403743"/>
                </a:lnTo>
                <a:lnTo>
                  <a:pt x="104623" y="1394141"/>
                </a:lnTo>
                <a:lnTo>
                  <a:pt x="69118" y="1394141"/>
                </a:lnTo>
                <a:lnTo>
                  <a:pt x="85572" y="1365932"/>
                </a:lnTo>
                <a:lnTo>
                  <a:pt x="66523" y="1333275"/>
                </a:lnTo>
                <a:close/>
              </a:path>
              <a:path w="171450" h="1442085">
                <a:moveTo>
                  <a:pt x="154687" y="1270541"/>
                </a:moveTo>
                <a:lnTo>
                  <a:pt x="104623" y="1333274"/>
                </a:lnTo>
                <a:lnTo>
                  <a:pt x="104623" y="1403743"/>
                </a:lnTo>
                <a:lnTo>
                  <a:pt x="107625" y="1403743"/>
                </a:lnTo>
                <a:lnTo>
                  <a:pt x="168703" y="1299038"/>
                </a:lnTo>
                <a:lnTo>
                  <a:pt x="171146" y="1291879"/>
                </a:lnTo>
                <a:lnTo>
                  <a:pt x="170671" y="1284591"/>
                </a:lnTo>
                <a:lnTo>
                  <a:pt x="167497" y="1278013"/>
                </a:lnTo>
                <a:lnTo>
                  <a:pt x="161847" y="1272984"/>
                </a:lnTo>
                <a:lnTo>
                  <a:pt x="154687" y="1270541"/>
                </a:lnTo>
                <a:close/>
              </a:path>
              <a:path w="171450" h="1442085">
                <a:moveTo>
                  <a:pt x="85572" y="1365932"/>
                </a:moveTo>
                <a:lnTo>
                  <a:pt x="69118" y="1394141"/>
                </a:lnTo>
                <a:lnTo>
                  <a:pt x="102027" y="1394141"/>
                </a:lnTo>
                <a:lnTo>
                  <a:pt x="85572" y="1365932"/>
                </a:lnTo>
                <a:close/>
              </a:path>
              <a:path w="171450" h="1442085">
                <a:moveTo>
                  <a:pt x="104623" y="1333274"/>
                </a:moveTo>
                <a:lnTo>
                  <a:pt x="85572" y="1365932"/>
                </a:lnTo>
                <a:lnTo>
                  <a:pt x="102027" y="1394141"/>
                </a:lnTo>
                <a:lnTo>
                  <a:pt x="104623" y="1394141"/>
                </a:lnTo>
                <a:lnTo>
                  <a:pt x="104623" y="1333274"/>
                </a:lnTo>
                <a:close/>
              </a:path>
              <a:path w="171450" h="1442085">
                <a:moveTo>
                  <a:pt x="104624" y="0"/>
                </a:moveTo>
                <a:lnTo>
                  <a:pt x="66524" y="0"/>
                </a:lnTo>
                <a:lnTo>
                  <a:pt x="66523" y="1333275"/>
                </a:lnTo>
                <a:lnTo>
                  <a:pt x="85572" y="1365932"/>
                </a:lnTo>
                <a:lnTo>
                  <a:pt x="104622" y="1333275"/>
                </a:lnTo>
                <a:lnTo>
                  <a:pt x="104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742955" y="2347673"/>
            <a:ext cx="3772535" cy="1449705"/>
          </a:xfrm>
          <a:custGeom>
            <a:avLst/>
            <a:gdLst/>
            <a:ahLst/>
            <a:cxnLst/>
            <a:rect l="l" t="t" r="r" b="b"/>
            <a:pathLst>
              <a:path w="3772534" h="1449704">
                <a:moveTo>
                  <a:pt x="3663889" y="1401268"/>
                </a:moveTo>
                <a:lnTo>
                  <a:pt x="3602932" y="1411814"/>
                </a:lnTo>
                <a:lnTo>
                  <a:pt x="3587408" y="1433832"/>
                </a:lnTo>
                <a:lnTo>
                  <a:pt x="3590148" y="1440883"/>
                </a:lnTo>
                <a:lnTo>
                  <a:pt x="3595203" y="1446154"/>
                </a:lnTo>
                <a:lnTo>
                  <a:pt x="3601865" y="1449145"/>
                </a:lnTo>
                <a:lnTo>
                  <a:pt x="3609427" y="1449355"/>
                </a:lnTo>
                <a:lnTo>
                  <a:pt x="3745119" y="1425881"/>
                </a:lnTo>
                <a:lnTo>
                  <a:pt x="3729926" y="1425881"/>
                </a:lnTo>
                <a:lnTo>
                  <a:pt x="3663889" y="1401268"/>
                </a:lnTo>
                <a:close/>
              </a:path>
              <a:path w="3772534" h="1449704">
                <a:moveTo>
                  <a:pt x="3701141" y="1394823"/>
                </a:moveTo>
                <a:lnTo>
                  <a:pt x="3663889" y="1401268"/>
                </a:lnTo>
                <a:lnTo>
                  <a:pt x="3729926" y="1425881"/>
                </a:lnTo>
                <a:lnTo>
                  <a:pt x="3732083" y="1420093"/>
                </a:lnTo>
                <a:lnTo>
                  <a:pt x="3721827" y="1420093"/>
                </a:lnTo>
                <a:lnTo>
                  <a:pt x="3701141" y="1394823"/>
                </a:lnTo>
                <a:close/>
              </a:path>
              <a:path w="3772534" h="1449704">
                <a:moveTo>
                  <a:pt x="3654642" y="1286676"/>
                </a:moveTo>
                <a:lnTo>
                  <a:pt x="3647370" y="1287352"/>
                </a:lnTo>
                <a:lnTo>
                  <a:pt x="3640684" y="1290891"/>
                </a:lnTo>
                <a:lnTo>
                  <a:pt x="3635895" y="1296746"/>
                </a:lnTo>
                <a:lnTo>
                  <a:pt x="3633795" y="1303740"/>
                </a:lnTo>
                <a:lnTo>
                  <a:pt x="3634472" y="1311012"/>
                </a:lnTo>
                <a:lnTo>
                  <a:pt x="3638010" y="1317698"/>
                </a:lnTo>
                <a:lnTo>
                  <a:pt x="3677193" y="1365566"/>
                </a:lnTo>
                <a:lnTo>
                  <a:pt x="3743232" y="1390180"/>
                </a:lnTo>
                <a:lnTo>
                  <a:pt x="3729926" y="1425881"/>
                </a:lnTo>
                <a:lnTo>
                  <a:pt x="3745119" y="1425881"/>
                </a:lnTo>
                <a:lnTo>
                  <a:pt x="3771995" y="1421231"/>
                </a:lnTo>
                <a:lnTo>
                  <a:pt x="3667492" y="1293566"/>
                </a:lnTo>
                <a:lnTo>
                  <a:pt x="3661636" y="1288776"/>
                </a:lnTo>
                <a:lnTo>
                  <a:pt x="3654642" y="1286676"/>
                </a:lnTo>
                <a:close/>
              </a:path>
              <a:path w="3772534" h="1449704">
                <a:moveTo>
                  <a:pt x="3733321" y="1389255"/>
                </a:moveTo>
                <a:lnTo>
                  <a:pt x="3701141" y="1394823"/>
                </a:lnTo>
                <a:lnTo>
                  <a:pt x="3721827" y="1420093"/>
                </a:lnTo>
                <a:lnTo>
                  <a:pt x="3733321" y="1389255"/>
                </a:lnTo>
                <a:close/>
              </a:path>
              <a:path w="3772534" h="1449704">
                <a:moveTo>
                  <a:pt x="3740751" y="1389255"/>
                </a:moveTo>
                <a:lnTo>
                  <a:pt x="3733321" y="1389255"/>
                </a:lnTo>
                <a:lnTo>
                  <a:pt x="3721827" y="1420093"/>
                </a:lnTo>
                <a:lnTo>
                  <a:pt x="3732083" y="1420093"/>
                </a:lnTo>
                <a:lnTo>
                  <a:pt x="3743232" y="1390180"/>
                </a:lnTo>
                <a:lnTo>
                  <a:pt x="3740751" y="1389255"/>
                </a:lnTo>
                <a:close/>
              </a:path>
              <a:path w="3772534" h="1449704">
                <a:moveTo>
                  <a:pt x="13307" y="0"/>
                </a:moveTo>
                <a:lnTo>
                  <a:pt x="0" y="35700"/>
                </a:lnTo>
                <a:lnTo>
                  <a:pt x="3663889" y="1401268"/>
                </a:lnTo>
                <a:lnTo>
                  <a:pt x="3701141" y="1394823"/>
                </a:lnTo>
                <a:lnTo>
                  <a:pt x="3677193" y="1365566"/>
                </a:lnTo>
                <a:lnTo>
                  <a:pt x="13307" y="0"/>
                </a:lnTo>
                <a:close/>
              </a:path>
              <a:path w="3772534" h="1449704">
                <a:moveTo>
                  <a:pt x="3677193" y="1365566"/>
                </a:moveTo>
                <a:lnTo>
                  <a:pt x="3701141" y="1394823"/>
                </a:lnTo>
                <a:lnTo>
                  <a:pt x="3733321" y="1389255"/>
                </a:lnTo>
                <a:lnTo>
                  <a:pt x="3740751" y="1389255"/>
                </a:lnTo>
                <a:lnTo>
                  <a:pt x="3677193" y="136556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426700" y="6250170"/>
            <a:ext cx="1397000" cy="5849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572511" y="1539239"/>
            <a:ext cx="6333744" cy="7772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615209" y="1557526"/>
            <a:ext cx="6249035" cy="695960"/>
          </a:xfrm>
          <a:custGeom>
            <a:avLst/>
            <a:gdLst/>
            <a:ahLst/>
            <a:cxnLst/>
            <a:rect l="l" t="t" r="r" b="b"/>
            <a:pathLst>
              <a:path w="6249034" h="695960">
                <a:moveTo>
                  <a:pt x="6132875" y="0"/>
                </a:moveTo>
                <a:lnTo>
                  <a:pt x="115962" y="0"/>
                </a:lnTo>
                <a:lnTo>
                  <a:pt x="70824" y="9113"/>
                </a:lnTo>
                <a:lnTo>
                  <a:pt x="33964" y="33965"/>
                </a:lnTo>
                <a:lnTo>
                  <a:pt x="9112" y="70825"/>
                </a:lnTo>
                <a:lnTo>
                  <a:pt x="0" y="115963"/>
                </a:lnTo>
                <a:lnTo>
                  <a:pt x="0" y="579823"/>
                </a:lnTo>
                <a:lnTo>
                  <a:pt x="9112" y="624961"/>
                </a:lnTo>
                <a:lnTo>
                  <a:pt x="33964" y="661821"/>
                </a:lnTo>
                <a:lnTo>
                  <a:pt x="70824" y="686673"/>
                </a:lnTo>
                <a:lnTo>
                  <a:pt x="115962" y="695786"/>
                </a:lnTo>
                <a:lnTo>
                  <a:pt x="6132875" y="695786"/>
                </a:lnTo>
                <a:lnTo>
                  <a:pt x="6178013" y="686673"/>
                </a:lnTo>
                <a:lnTo>
                  <a:pt x="6214873" y="661821"/>
                </a:lnTo>
                <a:lnTo>
                  <a:pt x="6239725" y="624961"/>
                </a:lnTo>
                <a:lnTo>
                  <a:pt x="6248838" y="579823"/>
                </a:lnTo>
                <a:lnTo>
                  <a:pt x="6248838" y="115963"/>
                </a:lnTo>
                <a:lnTo>
                  <a:pt x="6239725" y="70825"/>
                </a:lnTo>
                <a:lnTo>
                  <a:pt x="6214873" y="33965"/>
                </a:lnTo>
                <a:lnTo>
                  <a:pt x="6178013" y="9113"/>
                </a:lnTo>
                <a:lnTo>
                  <a:pt x="6132875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4134591" y="1685035"/>
            <a:ext cx="32423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>
                <a:solidFill>
                  <a:srgbClr val="FFFFFF"/>
                </a:solidFill>
                <a:latin typeface="Arial"/>
                <a:cs typeface="Arial"/>
              </a:rPr>
              <a:t>T </a:t>
            </a:r>
            <a:r>
              <a:rPr b="1" spc="-5" dirty="0">
                <a:solidFill>
                  <a:srgbClr val="FFFFFF"/>
                </a:solidFill>
                <a:latin typeface="Arial"/>
                <a:cs typeface="Arial"/>
              </a:rPr>
              <a:t>Cell Therapy </a:t>
            </a:r>
            <a:r>
              <a:rPr b="1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spc="-5" dirty="0">
                <a:solidFill>
                  <a:srgbClr val="FFFFFF"/>
                </a:solidFill>
                <a:latin typeface="Arial"/>
                <a:cs typeface="Arial"/>
              </a:rPr>
              <a:t>COH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642191" y="5147882"/>
            <a:ext cx="965835" cy="561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z="1800" dirty="0">
                <a:latin typeface="Arial"/>
                <a:cs typeface="Arial"/>
              </a:rPr>
              <a:t>-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Ovarian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800" dirty="0">
                <a:latin typeface="Arial"/>
                <a:cs typeface="Arial"/>
              </a:rPr>
              <a:t>-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Liver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06129" y="24891"/>
            <a:ext cx="7278370" cy="88519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692910" marR="5080" indent="-1680845">
              <a:lnSpc>
                <a:spcPct val="101400"/>
              </a:lnSpc>
              <a:spcBef>
                <a:spcPts val="50"/>
              </a:spcBef>
            </a:pPr>
            <a:r>
              <a:rPr sz="2800" spc="-15" dirty="0">
                <a:latin typeface="Calibri"/>
                <a:cs typeface="Calibri"/>
              </a:rPr>
              <a:t>Regression </a:t>
            </a:r>
            <a:r>
              <a:rPr sz="2800" spc="-5" dirty="0">
                <a:latin typeface="Calibri"/>
                <a:cs typeface="Calibri"/>
              </a:rPr>
              <a:t>of </a:t>
            </a:r>
            <a:r>
              <a:rPr sz="2800" spc="-15" dirty="0">
                <a:latin typeface="Calibri"/>
                <a:cs typeface="Calibri"/>
              </a:rPr>
              <a:t>Recurrent Multifocal </a:t>
            </a:r>
            <a:r>
              <a:rPr sz="2800" spc="-5" dirty="0">
                <a:latin typeface="Calibri"/>
                <a:cs typeface="Calibri"/>
              </a:rPr>
              <a:t>GBM </a:t>
            </a:r>
            <a:r>
              <a:rPr sz="2800" spc="-10" dirty="0">
                <a:latin typeface="Calibri"/>
                <a:cs typeface="Calibri"/>
              </a:rPr>
              <a:t>Following  </a:t>
            </a:r>
            <a:r>
              <a:rPr sz="2800" spc="-5" dirty="0">
                <a:latin typeface="Calibri"/>
                <a:cs typeface="Calibri"/>
              </a:rPr>
              <a:t>IL13BB</a:t>
            </a:r>
            <a:r>
              <a:rPr sz="2800" spc="-5" dirty="0"/>
              <a:t>ζ </a:t>
            </a:r>
            <a:r>
              <a:rPr sz="2800" spc="-5" dirty="0">
                <a:latin typeface="Calibri"/>
                <a:cs typeface="Calibri"/>
              </a:rPr>
              <a:t>CAR </a:t>
            </a:r>
            <a:r>
              <a:rPr sz="2800" dirty="0">
                <a:latin typeface="Calibri"/>
                <a:cs typeface="Calibri"/>
              </a:rPr>
              <a:t>T </a:t>
            </a:r>
            <a:r>
              <a:rPr sz="2800" spc="-5" dirty="0">
                <a:latin typeface="Calibri"/>
                <a:cs typeface="Calibri"/>
              </a:rPr>
              <a:t>cell</a:t>
            </a:r>
            <a:r>
              <a:rPr sz="2800" spc="-13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Therapy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12540" y="1698244"/>
            <a:ext cx="4100829" cy="19704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0175" indent="-117475">
              <a:lnSpc>
                <a:spcPts val="1910"/>
              </a:lnSpc>
              <a:spcBef>
                <a:spcPts val="100"/>
              </a:spcBef>
              <a:buFont typeface="Arial"/>
              <a:buChar char="•"/>
              <a:tabLst>
                <a:tab pos="130175" algn="l"/>
              </a:tabLst>
            </a:pPr>
            <a:r>
              <a:rPr sz="1600" dirty="0">
                <a:latin typeface="Calibri"/>
                <a:cs typeface="Calibri"/>
              </a:rPr>
              <a:t>50 yr;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male</a:t>
            </a:r>
            <a:endParaRPr sz="1600">
              <a:latin typeface="Calibri"/>
              <a:cs typeface="Calibri"/>
            </a:endParaRPr>
          </a:p>
          <a:p>
            <a:pPr marL="130175" indent="-117475">
              <a:lnSpc>
                <a:spcPts val="1895"/>
              </a:lnSpc>
              <a:buFont typeface="Arial"/>
              <a:buChar char="•"/>
              <a:tabLst>
                <a:tab pos="130175" algn="l"/>
              </a:tabLst>
            </a:pPr>
            <a:r>
              <a:rPr sz="1600" spc="-10" dirty="0">
                <a:latin typeface="Calibri"/>
                <a:cs typeface="Calibri"/>
              </a:rPr>
              <a:t>Recurrent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GBM</a:t>
            </a:r>
            <a:endParaRPr sz="1600">
              <a:latin typeface="Calibri"/>
              <a:cs typeface="Calibri"/>
            </a:endParaRPr>
          </a:p>
          <a:p>
            <a:pPr marL="130175" indent="-117475">
              <a:lnSpc>
                <a:spcPts val="1910"/>
              </a:lnSpc>
              <a:buFont typeface="Arial"/>
              <a:buChar char="•"/>
              <a:tabLst>
                <a:tab pos="130175" algn="l"/>
              </a:tabLst>
            </a:pPr>
            <a:r>
              <a:rPr sz="1600" spc="-5" dirty="0">
                <a:latin typeface="Calibri"/>
                <a:cs typeface="Calibri"/>
              </a:rPr>
              <a:t>Prior </a:t>
            </a:r>
            <a:r>
              <a:rPr sz="1600" spc="-10" dirty="0">
                <a:latin typeface="Calibri"/>
                <a:cs typeface="Calibri"/>
              </a:rPr>
              <a:t>therapy: </a:t>
            </a:r>
            <a:r>
              <a:rPr sz="1600" spc="-20" dirty="0">
                <a:latin typeface="Calibri"/>
                <a:cs typeface="Calibri"/>
              </a:rPr>
              <a:t>surgery, </a:t>
            </a:r>
            <a:r>
              <a:rPr sz="1600" spc="-10" dirty="0">
                <a:latin typeface="Calibri"/>
                <a:cs typeface="Calibri"/>
              </a:rPr>
              <a:t>radiation,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temozolamide,</a:t>
            </a:r>
            <a:endParaRPr sz="1600">
              <a:latin typeface="Calibri"/>
              <a:cs typeface="Calibri"/>
            </a:endParaRPr>
          </a:p>
          <a:p>
            <a:pPr marL="1393825">
              <a:lnSpc>
                <a:spcPts val="1910"/>
              </a:lnSpc>
              <a:spcBef>
                <a:spcPts val="70"/>
              </a:spcBef>
            </a:pPr>
            <a:r>
              <a:rPr sz="1600" spc="-10" dirty="0">
                <a:latin typeface="Calibri"/>
                <a:cs typeface="Calibri"/>
              </a:rPr>
              <a:t>Novacure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device</a:t>
            </a:r>
            <a:endParaRPr sz="1600">
              <a:latin typeface="Calibri"/>
              <a:cs typeface="Calibri"/>
            </a:endParaRPr>
          </a:p>
          <a:p>
            <a:pPr marL="130175" indent="-117475">
              <a:lnSpc>
                <a:spcPts val="1910"/>
              </a:lnSpc>
              <a:buFont typeface="Arial"/>
              <a:buChar char="•"/>
              <a:tabLst>
                <a:tab pos="130175" algn="l"/>
              </a:tabLst>
            </a:pPr>
            <a:r>
              <a:rPr sz="1600" dirty="0">
                <a:latin typeface="Calibri"/>
                <a:cs typeface="Calibri"/>
              </a:rPr>
              <a:t>GBM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IL13Rα2+</a:t>
            </a:r>
            <a:endParaRPr sz="1600">
              <a:latin typeface="Calibri"/>
              <a:cs typeface="Calibri"/>
            </a:endParaRPr>
          </a:p>
          <a:p>
            <a:pPr marL="130175" indent="-117475">
              <a:lnSpc>
                <a:spcPts val="1910"/>
              </a:lnSpc>
              <a:buFont typeface="Arial"/>
              <a:buChar char="•"/>
              <a:tabLst>
                <a:tab pos="130175" algn="l"/>
              </a:tabLst>
            </a:pPr>
            <a:r>
              <a:rPr sz="1600" spc="-10" dirty="0">
                <a:latin typeface="Calibri"/>
                <a:cs typeface="Calibri"/>
              </a:rPr>
              <a:t>Multifocal </a:t>
            </a:r>
            <a:r>
              <a:rPr sz="1600" spc="-5" dirty="0">
                <a:latin typeface="Calibri"/>
                <a:cs typeface="Calibri"/>
              </a:rPr>
              <a:t>disease, highly</a:t>
            </a:r>
            <a:r>
              <a:rPr sz="1600" spc="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proliferative</a:t>
            </a:r>
            <a:endParaRPr sz="1600">
              <a:latin typeface="Calibri"/>
              <a:cs typeface="Calibri"/>
            </a:endParaRPr>
          </a:p>
          <a:p>
            <a:pPr marL="130175" indent="-117475">
              <a:lnSpc>
                <a:spcPts val="1895"/>
              </a:lnSpc>
              <a:buFont typeface="Arial"/>
              <a:buChar char="•"/>
              <a:tabLst>
                <a:tab pos="130175" algn="l"/>
              </a:tabLst>
            </a:pPr>
            <a:r>
              <a:rPr sz="1600" dirty="0">
                <a:latin typeface="Calibri"/>
                <a:cs typeface="Calibri"/>
              </a:rPr>
              <a:t>3 </a:t>
            </a:r>
            <a:r>
              <a:rPr sz="1600" spc="-5" dirty="0">
                <a:latin typeface="Calibri"/>
                <a:cs typeface="Calibri"/>
              </a:rPr>
              <a:t>lesions</a:t>
            </a:r>
            <a:r>
              <a:rPr sz="1600" spc="-10" dirty="0">
                <a:latin typeface="Calibri"/>
                <a:cs typeface="Calibri"/>
              </a:rPr>
              <a:t> resected</a:t>
            </a:r>
            <a:endParaRPr sz="1600">
              <a:latin typeface="Calibri"/>
              <a:cs typeface="Calibri"/>
            </a:endParaRPr>
          </a:p>
          <a:p>
            <a:pPr marL="130175" indent="-117475">
              <a:lnSpc>
                <a:spcPts val="1910"/>
              </a:lnSpc>
              <a:buFont typeface="Arial"/>
              <a:buChar char="•"/>
              <a:tabLst>
                <a:tab pos="130175" algn="l"/>
              </a:tabLst>
            </a:pPr>
            <a:r>
              <a:rPr sz="1600" spc="-25" dirty="0">
                <a:latin typeface="Calibri"/>
                <a:cs typeface="Calibri"/>
              </a:rPr>
              <a:t>Treated </a:t>
            </a:r>
            <a:r>
              <a:rPr sz="1600" spc="-5" dirty="0">
                <a:latin typeface="Calibri"/>
                <a:cs typeface="Calibri"/>
              </a:rPr>
              <a:t>with </a:t>
            </a:r>
            <a:r>
              <a:rPr sz="1600" dirty="0">
                <a:latin typeface="Calibri"/>
                <a:cs typeface="Calibri"/>
              </a:rPr>
              <a:t>11 </a:t>
            </a:r>
            <a:r>
              <a:rPr sz="1600" spc="-5" dirty="0">
                <a:latin typeface="Calibri"/>
                <a:cs typeface="Calibri"/>
              </a:rPr>
              <a:t>infusions </a:t>
            </a:r>
            <a:r>
              <a:rPr sz="1600" dirty="0">
                <a:latin typeface="Calibri"/>
                <a:cs typeface="Calibri"/>
              </a:rPr>
              <a:t>of </a:t>
            </a:r>
            <a:r>
              <a:rPr sz="1600" spc="-5" dirty="0">
                <a:latin typeface="Calibri"/>
                <a:cs typeface="Calibri"/>
              </a:rPr>
              <a:t>IL13Rα2-CAR </a:t>
            </a:r>
            <a:r>
              <a:rPr sz="1600" dirty="0">
                <a:latin typeface="Calibri"/>
                <a:cs typeface="Calibri"/>
              </a:rPr>
              <a:t>T </a:t>
            </a:r>
            <a:r>
              <a:rPr sz="1600" spc="-5" dirty="0">
                <a:latin typeface="Calibri"/>
                <a:cs typeface="Calibri"/>
              </a:rPr>
              <a:t>cells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743202" y="4492643"/>
            <a:ext cx="1458147" cy="1905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315202" y="4480162"/>
            <a:ext cx="1447800" cy="1905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305099" y="5625541"/>
            <a:ext cx="238749" cy="2387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74163" y="4495804"/>
            <a:ext cx="1425793" cy="1905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333299" y="5552502"/>
            <a:ext cx="238749" cy="2387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387513" y="4066540"/>
            <a:ext cx="1308735" cy="4292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ts val="1710"/>
              </a:lnSpc>
              <a:spcBef>
                <a:spcPts val="100"/>
              </a:spcBef>
            </a:pPr>
            <a:r>
              <a:rPr sz="1600" b="1" spc="-15" dirty="0">
                <a:latin typeface="Calibri"/>
                <a:cs typeface="Calibri"/>
              </a:rPr>
              <a:t>Post-CAR</a:t>
            </a:r>
            <a:r>
              <a:rPr sz="1600" b="1" spc="-20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T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ts val="1470"/>
              </a:lnSpc>
            </a:pPr>
            <a:r>
              <a:rPr sz="1400" spc="-10" dirty="0">
                <a:latin typeface="Calibri"/>
                <a:cs typeface="Calibri"/>
              </a:rPr>
              <a:t>Day </a:t>
            </a:r>
            <a:r>
              <a:rPr sz="1400" dirty="0">
                <a:latin typeface="Calibri"/>
                <a:cs typeface="Calibri"/>
              </a:rPr>
              <a:t>45; </a:t>
            </a:r>
            <a:r>
              <a:rPr sz="1400" spc="-10" dirty="0">
                <a:latin typeface="Calibri"/>
                <a:cs typeface="Calibri"/>
              </a:rPr>
              <a:t>cycles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3-6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799252" y="4495804"/>
            <a:ext cx="1439749" cy="1905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841906" y="4066540"/>
            <a:ext cx="1308735" cy="4292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ts val="1710"/>
              </a:lnSpc>
              <a:spcBef>
                <a:spcPts val="100"/>
              </a:spcBef>
            </a:pPr>
            <a:r>
              <a:rPr sz="1600" b="1" spc="-15" dirty="0">
                <a:latin typeface="Calibri"/>
                <a:cs typeface="Calibri"/>
              </a:rPr>
              <a:t>Post-CAR</a:t>
            </a:r>
            <a:r>
              <a:rPr sz="1600" b="1" spc="-20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T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ts val="1470"/>
              </a:lnSpc>
            </a:pPr>
            <a:r>
              <a:rPr sz="1400" spc="-10" dirty="0">
                <a:latin typeface="Calibri"/>
                <a:cs typeface="Calibri"/>
              </a:rPr>
              <a:t>Day </a:t>
            </a:r>
            <a:r>
              <a:rPr sz="1400" dirty="0">
                <a:latin typeface="Calibri"/>
                <a:cs typeface="Calibri"/>
              </a:rPr>
              <a:t>21; </a:t>
            </a:r>
            <a:r>
              <a:rPr sz="1400" spc="-10" dirty="0">
                <a:latin typeface="Calibri"/>
                <a:cs typeface="Calibri"/>
              </a:rPr>
              <a:t>cycles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1-3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556126" y="4066540"/>
            <a:ext cx="860425" cy="4292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710"/>
              </a:lnSpc>
              <a:spcBef>
                <a:spcPts val="100"/>
              </a:spcBef>
            </a:pPr>
            <a:r>
              <a:rPr sz="1600" b="1" spc="-5" dirty="0">
                <a:latin typeface="Calibri"/>
                <a:cs typeface="Calibri"/>
              </a:rPr>
              <a:t>Pre-CAR</a:t>
            </a:r>
            <a:r>
              <a:rPr sz="1600" b="1" spc="-8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T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ts val="1470"/>
              </a:lnSpc>
            </a:pPr>
            <a:r>
              <a:rPr sz="1400" spc="-10" dirty="0">
                <a:latin typeface="Calibri"/>
                <a:cs typeface="Calibri"/>
              </a:rPr>
              <a:t>Day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-5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164589" y="4066540"/>
            <a:ext cx="615950" cy="4292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710"/>
              </a:lnSpc>
              <a:spcBef>
                <a:spcPts val="100"/>
              </a:spcBef>
            </a:pPr>
            <a:r>
              <a:rPr sz="1600" b="1" spc="-10" dirty="0">
                <a:latin typeface="Calibri"/>
                <a:cs typeface="Calibri"/>
              </a:rPr>
              <a:t>Pre-Op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ts val="1470"/>
              </a:lnSpc>
            </a:pPr>
            <a:r>
              <a:rPr sz="1400" spc="-10" dirty="0">
                <a:latin typeface="Calibri"/>
                <a:cs typeface="Calibri"/>
              </a:rPr>
              <a:t>Day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-6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781099" y="5552502"/>
            <a:ext cx="238749" cy="2387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895600" y="1279480"/>
            <a:ext cx="838200" cy="27665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426700" y="6250170"/>
            <a:ext cx="1397000" cy="5849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78739" y="6584567"/>
            <a:ext cx="1746250" cy="24257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400" spc="-10" dirty="0">
                <a:latin typeface="Calibri"/>
                <a:cs typeface="Calibri"/>
              </a:rPr>
              <a:t>Brown </a:t>
            </a:r>
            <a:r>
              <a:rPr sz="1400" spc="-5" dirty="0">
                <a:latin typeface="Calibri"/>
                <a:cs typeface="Calibri"/>
              </a:rPr>
              <a:t>et </a:t>
            </a:r>
            <a:r>
              <a:rPr sz="1400" dirty="0">
                <a:latin typeface="Calibri"/>
                <a:cs typeface="Calibri"/>
              </a:rPr>
              <a:t>al, </a:t>
            </a:r>
            <a:r>
              <a:rPr sz="1400" spc="-5" dirty="0">
                <a:latin typeface="Calibri"/>
                <a:cs typeface="Calibri"/>
              </a:rPr>
              <a:t>NEJM</a:t>
            </a:r>
            <a:r>
              <a:rPr sz="1400" spc="-6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2016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91128" y="1847088"/>
            <a:ext cx="1978152" cy="28102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57655" y="1847088"/>
            <a:ext cx="1981200" cy="28133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242303" y="1847088"/>
            <a:ext cx="1972055" cy="28102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212812" y="145795"/>
            <a:ext cx="34620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Pillars </a:t>
            </a:r>
            <a:r>
              <a:rPr dirty="0"/>
              <a:t>of Cancer</a:t>
            </a:r>
            <a:r>
              <a:rPr spc="-100" dirty="0"/>
              <a:t> </a:t>
            </a:r>
            <a:r>
              <a:rPr spc="-5" dirty="0"/>
              <a:t>Therapy</a:t>
            </a:r>
          </a:p>
        </p:txBody>
      </p:sp>
      <p:sp>
        <p:nvSpPr>
          <p:cNvPr id="6" name="object 6"/>
          <p:cNvSpPr/>
          <p:nvPr/>
        </p:nvSpPr>
        <p:spPr>
          <a:xfrm>
            <a:off x="10426700" y="6250170"/>
            <a:ext cx="1397000" cy="5849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8739" y="6505219"/>
            <a:ext cx="2105660" cy="227329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300" spc="-5" dirty="0">
                <a:latin typeface="Calibri"/>
                <a:cs typeface="Calibri"/>
              </a:rPr>
              <a:t>Smyth, </a:t>
            </a:r>
            <a:r>
              <a:rPr sz="1300" i="1" spc="-10" dirty="0">
                <a:latin typeface="Calibri"/>
                <a:cs typeface="Calibri"/>
              </a:rPr>
              <a:t>Immunol </a:t>
            </a:r>
            <a:r>
              <a:rPr sz="1300" i="1" spc="-5" dirty="0">
                <a:latin typeface="Calibri"/>
                <a:cs typeface="Calibri"/>
              </a:rPr>
              <a:t>Cell Biol</a:t>
            </a:r>
            <a:r>
              <a:rPr sz="1300" i="1" spc="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2017.</a:t>
            </a:r>
            <a:endParaRPr sz="1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84684" y="4045911"/>
            <a:ext cx="1982856" cy="1522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04356" y="2338750"/>
            <a:ext cx="1870895" cy="15929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807022" y="3940555"/>
            <a:ext cx="5607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Calibri"/>
                <a:cs typeface="Calibri"/>
              </a:rPr>
              <a:t>FDG-PET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46492" y="2655276"/>
            <a:ext cx="364490" cy="358775"/>
          </a:xfrm>
          <a:custGeom>
            <a:avLst/>
            <a:gdLst/>
            <a:ahLst/>
            <a:cxnLst/>
            <a:rect l="l" t="t" r="r" b="b"/>
            <a:pathLst>
              <a:path w="364489" h="358775">
                <a:moveTo>
                  <a:pt x="0" y="179302"/>
                </a:moveTo>
                <a:lnTo>
                  <a:pt x="6507" y="131636"/>
                </a:lnTo>
                <a:lnTo>
                  <a:pt x="24872" y="88804"/>
                </a:lnTo>
                <a:lnTo>
                  <a:pt x="53358" y="52516"/>
                </a:lnTo>
                <a:lnTo>
                  <a:pt x="90229" y="24479"/>
                </a:lnTo>
                <a:lnTo>
                  <a:pt x="133748" y="6404"/>
                </a:lnTo>
                <a:lnTo>
                  <a:pt x="182179" y="0"/>
                </a:lnTo>
                <a:lnTo>
                  <a:pt x="230609" y="6404"/>
                </a:lnTo>
                <a:lnTo>
                  <a:pt x="274128" y="24479"/>
                </a:lnTo>
                <a:lnTo>
                  <a:pt x="310999" y="52516"/>
                </a:lnTo>
                <a:lnTo>
                  <a:pt x="339485" y="88804"/>
                </a:lnTo>
                <a:lnTo>
                  <a:pt x="357850" y="131636"/>
                </a:lnTo>
                <a:lnTo>
                  <a:pt x="364358" y="179302"/>
                </a:lnTo>
                <a:lnTo>
                  <a:pt x="357850" y="226967"/>
                </a:lnTo>
                <a:lnTo>
                  <a:pt x="339485" y="269799"/>
                </a:lnTo>
                <a:lnTo>
                  <a:pt x="310999" y="306087"/>
                </a:lnTo>
                <a:lnTo>
                  <a:pt x="274128" y="334124"/>
                </a:lnTo>
                <a:lnTo>
                  <a:pt x="230609" y="352199"/>
                </a:lnTo>
                <a:lnTo>
                  <a:pt x="182179" y="358604"/>
                </a:lnTo>
                <a:lnTo>
                  <a:pt x="133748" y="352199"/>
                </a:lnTo>
                <a:lnTo>
                  <a:pt x="90229" y="334124"/>
                </a:lnTo>
                <a:lnTo>
                  <a:pt x="53358" y="306087"/>
                </a:lnTo>
                <a:lnTo>
                  <a:pt x="24872" y="269799"/>
                </a:lnTo>
                <a:lnTo>
                  <a:pt x="6507" y="226967"/>
                </a:lnTo>
                <a:lnTo>
                  <a:pt x="0" y="179302"/>
                </a:lnTo>
                <a:close/>
              </a:path>
            </a:pathLst>
          </a:custGeom>
          <a:ln w="127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018880" y="3077305"/>
            <a:ext cx="396875" cy="383540"/>
          </a:xfrm>
          <a:custGeom>
            <a:avLst/>
            <a:gdLst/>
            <a:ahLst/>
            <a:cxnLst/>
            <a:rect l="l" t="t" r="r" b="b"/>
            <a:pathLst>
              <a:path w="396875" h="383539">
                <a:moveTo>
                  <a:pt x="0" y="191499"/>
                </a:moveTo>
                <a:lnTo>
                  <a:pt x="5233" y="147590"/>
                </a:lnTo>
                <a:lnTo>
                  <a:pt x="20141" y="107282"/>
                </a:lnTo>
                <a:lnTo>
                  <a:pt x="43534" y="71726"/>
                </a:lnTo>
                <a:lnTo>
                  <a:pt x="74222" y="42070"/>
                </a:lnTo>
                <a:lnTo>
                  <a:pt x="111017" y="19464"/>
                </a:lnTo>
                <a:lnTo>
                  <a:pt x="152727" y="5057"/>
                </a:lnTo>
                <a:lnTo>
                  <a:pt x="198165" y="0"/>
                </a:lnTo>
                <a:lnTo>
                  <a:pt x="243602" y="5057"/>
                </a:lnTo>
                <a:lnTo>
                  <a:pt x="285312" y="19464"/>
                </a:lnTo>
                <a:lnTo>
                  <a:pt x="322107" y="42070"/>
                </a:lnTo>
                <a:lnTo>
                  <a:pt x="352795" y="71726"/>
                </a:lnTo>
                <a:lnTo>
                  <a:pt x="376188" y="107282"/>
                </a:lnTo>
                <a:lnTo>
                  <a:pt x="391096" y="147590"/>
                </a:lnTo>
                <a:lnTo>
                  <a:pt x="396330" y="191499"/>
                </a:lnTo>
                <a:lnTo>
                  <a:pt x="391096" y="235407"/>
                </a:lnTo>
                <a:lnTo>
                  <a:pt x="376188" y="275715"/>
                </a:lnTo>
                <a:lnTo>
                  <a:pt x="352795" y="311271"/>
                </a:lnTo>
                <a:lnTo>
                  <a:pt x="322107" y="340927"/>
                </a:lnTo>
                <a:lnTo>
                  <a:pt x="285312" y="363533"/>
                </a:lnTo>
                <a:lnTo>
                  <a:pt x="243602" y="377940"/>
                </a:lnTo>
                <a:lnTo>
                  <a:pt x="198165" y="382998"/>
                </a:lnTo>
                <a:lnTo>
                  <a:pt x="152727" y="377940"/>
                </a:lnTo>
                <a:lnTo>
                  <a:pt x="111017" y="363533"/>
                </a:lnTo>
                <a:lnTo>
                  <a:pt x="74222" y="340927"/>
                </a:lnTo>
                <a:lnTo>
                  <a:pt x="43534" y="311271"/>
                </a:lnTo>
                <a:lnTo>
                  <a:pt x="20141" y="275715"/>
                </a:lnTo>
                <a:lnTo>
                  <a:pt x="5233" y="235407"/>
                </a:lnTo>
                <a:lnTo>
                  <a:pt x="0" y="191499"/>
                </a:lnTo>
                <a:close/>
              </a:path>
            </a:pathLst>
          </a:custGeom>
          <a:ln w="127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503326" y="1632203"/>
            <a:ext cx="1938655" cy="1127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Arial"/>
                <a:cs typeface="Arial"/>
              </a:rPr>
              <a:t>A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400">
              <a:latin typeface="Times New Roman"/>
              <a:cs typeface="Times New Roman"/>
            </a:endParaRPr>
          </a:p>
          <a:p>
            <a:pPr marL="530860">
              <a:lnSpc>
                <a:spcPct val="100000"/>
              </a:lnSpc>
            </a:pPr>
            <a:r>
              <a:rPr sz="1200" spc="-5" dirty="0">
                <a:latin typeface="Arial"/>
                <a:cs typeface="Arial"/>
              </a:rPr>
              <a:t>Pre-CAR </a:t>
            </a:r>
            <a:r>
              <a:rPr sz="1200" dirty="0">
                <a:latin typeface="Arial"/>
                <a:cs typeface="Arial"/>
              </a:rPr>
              <a:t>T</a:t>
            </a:r>
            <a:r>
              <a:rPr sz="1200" spc="-8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(C7-C11)</a:t>
            </a:r>
            <a:endParaRPr sz="1200">
              <a:latin typeface="Arial"/>
              <a:cs typeface="Arial"/>
            </a:endParaRPr>
          </a:p>
          <a:p>
            <a:pPr marR="109855" algn="r">
              <a:lnSpc>
                <a:spcPct val="100000"/>
              </a:lnSpc>
              <a:spcBef>
                <a:spcPts val="430"/>
              </a:spcBef>
            </a:pP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MRI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+</a:t>
            </a:r>
            <a:r>
              <a:rPr sz="1200" spc="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endParaRPr sz="1200">
              <a:latin typeface="Calibri"/>
              <a:cs typeface="Calibri"/>
            </a:endParaRPr>
          </a:p>
          <a:p>
            <a:pPr marR="201295" algn="ctr">
              <a:lnSpc>
                <a:spcPct val="100000"/>
              </a:lnSpc>
              <a:spcBef>
                <a:spcPts val="850"/>
              </a:spcBef>
            </a:pPr>
            <a:r>
              <a:rPr sz="1000" spc="-10" dirty="0">
                <a:solidFill>
                  <a:srgbClr val="FFC000"/>
                </a:solidFill>
                <a:latin typeface="Arial"/>
                <a:cs typeface="Arial"/>
              </a:rPr>
              <a:t>L6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389581" y="3005835"/>
            <a:ext cx="1651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solidFill>
                  <a:srgbClr val="FFC000"/>
                </a:solidFill>
                <a:latin typeface="Arial"/>
                <a:cs typeface="Arial"/>
              </a:rPr>
              <a:t>L7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306129" y="24891"/>
            <a:ext cx="7278370" cy="88519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692910" marR="5080" indent="-1680845">
              <a:lnSpc>
                <a:spcPct val="101400"/>
              </a:lnSpc>
              <a:spcBef>
                <a:spcPts val="50"/>
              </a:spcBef>
            </a:pPr>
            <a:r>
              <a:rPr sz="2800" spc="-15" dirty="0">
                <a:latin typeface="Calibri"/>
                <a:cs typeface="Calibri"/>
              </a:rPr>
              <a:t>Regression </a:t>
            </a:r>
            <a:r>
              <a:rPr sz="2800" spc="-5" dirty="0">
                <a:latin typeface="Calibri"/>
                <a:cs typeface="Calibri"/>
              </a:rPr>
              <a:t>of </a:t>
            </a:r>
            <a:r>
              <a:rPr sz="2800" spc="-15" dirty="0">
                <a:latin typeface="Calibri"/>
                <a:cs typeface="Calibri"/>
              </a:rPr>
              <a:t>Recurrent Multifocal </a:t>
            </a:r>
            <a:r>
              <a:rPr sz="2800" spc="-5" dirty="0">
                <a:latin typeface="Calibri"/>
                <a:cs typeface="Calibri"/>
              </a:rPr>
              <a:t>GBM </a:t>
            </a:r>
            <a:r>
              <a:rPr sz="2800" spc="-10" dirty="0">
                <a:latin typeface="Calibri"/>
                <a:cs typeface="Calibri"/>
              </a:rPr>
              <a:t>Following  </a:t>
            </a:r>
            <a:r>
              <a:rPr sz="2800" spc="-5" dirty="0">
                <a:latin typeface="Calibri"/>
                <a:cs typeface="Calibri"/>
              </a:rPr>
              <a:t>IL13BB</a:t>
            </a:r>
            <a:r>
              <a:rPr sz="2800" spc="-5" dirty="0"/>
              <a:t>ζ </a:t>
            </a:r>
            <a:r>
              <a:rPr sz="2800" spc="-5" dirty="0">
                <a:latin typeface="Calibri"/>
                <a:cs typeface="Calibri"/>
              </a:rPr>
              <a:t>CAR </a:t>
            </a:r>
            <a:r>
              <a:rPr sz="2800" dirty="0">
                <a:latin typeface="Calibri"/>
                <a:cs typeface="Calibri"/>
              </a:rPr>
              <a:t>T </a:t>
            </a:r>
            <a:r>
              <a:rPr sz="2800" spc="-5" dirty="0">
                <a:latin typeface="Calibri"/>
                <a:cs typeface="Calibri"/>
              </a:rPr>
              <a:t>cell</a:t>
            </a:r>
            <a:r>
              <a:rPr sz="2800" spc="-13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Therapy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426700" y="6250170"/>
            <a:ext cx="1397000" cy="5849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8739" y="6584567"/>
            <a:ext cx="1746250" cy="24257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400" spc="-10" dirty="0">
                <a:latin typeface="Calibri"/>
                <a:cs typeface="Calibri"/>
              </a:rPr>
              <a:t>Brown </a:t>
            </a:r>
            <a:r>
              <a:rPr sz="1400" spc="-5" dirty="0">
                <a:latin typeface="Calibri"/>
                <a:cs typeface="Calibri"/>
              </a:rPr>
              <a:t>et </a:t>
            </a:r>
            <a:r>
              <a:rPr sz="1400" dirty="0">
                <a:latin typeface="Calibri"/>
                <a:cs typeface="Calibri"/>
              </a:rPr>
              <a:t>al, </a:t>
            </a:r>
            <a:r>
              <a:rPr sz="1400" spc="-5" dirty="0">
                <a:latin typeface="Calibri"/>
                <a:cs typeface="Calibri"/>
              </a:rPr>
              <a:t>NEJM</a:t>
            </a:r>
            <a:r>
              <a:rPr sz="1400" spc="-6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2016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84684" y="4045911"/>
            <a:ext cx="1982856" cy="1522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04356" y="2338750"/>
            <a:ext cx="1870895" cy="15929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807022" y="3940555"/>
            <a:ext cx="5607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Calibri"/>
                <a:cs typeface="Calibri"/>
              </a:rPr>
              <a:t>FDG-PET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03326" y="1632203"/>
            <a:ext cx="1543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Arial"/>
                <a:cs typeface="Arial"/>
              </a:rPr>
              <a:t>A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946492" y="2655276"/>
            <a:ext cx="364490" cy="358775"/>
          </a:xfrm>
          <a:custGeom>
            <a:avLst/>
            <a:gdLst/>
            <a:ahLst/>
            <a:cxnLst/>
            <a:rect l="l" t="t" r="r" b="b"/>
            <a:pathLst>
              <a:path w="364489" h="358775">
                <a:moveTo>
                  <a:pt x="0" y="179302"/>
                </a:moveTo>
                <a:lnTo>
                  <a:pt x="6507" y="131636"/>
                </a:lnTo>
                <a:lnTo>
                  <a:pt x="24872" y="88804"/>
                </a:lnTo>
                <a:lnTo>
                  <a:pt x="53358" y="52516"/>
                </a:lnTo>
                <a:lnTo>
                  <a:pt x="90229" y="24479"/>
                </a:lnTo>
                <a:lnTo>
                  <a:pt x="133748" y="6404"/>
                </a:lnTo>
                <a:lnTo>
                  <a:pt x="182179" y="0"/>
                </a:lnTo>
                <a:lnTo>
                  <a:pt x="230609" y="6404"/>
                </a:lnTo>
                <a:lnTo>
                  <a:pt x="274128" y="24479"/>
                </a:lnTo>
                <a:lnTo>
                  <a:pt x="310999" y="52516"/>
                </a:lnTo>
                <a:lnTo>
                  <a:pt x="339485" y="88804"/>
                </a:lnTo>
                <a:lnTo>
                  <a:pt x="357850" y="131636"/>
                </a:lnTo>
                <a:lnTo>
                  <a:pt x="364358" y="179302"/>
                </a:lnTo>
                <a:lnTo>
                  <a:pt x="357850" y="226967"/>
                </a:lnTo>
                <a:lnTo>
                  <a:pt x="339485" y="269799"/>
                </a:lnTo>
                <a:lnTo>
                  <a:pt x="310999" y="306087"/>
                </a:lnTo>
                <a:lnTo>
                  <a:pt x="274128" y="334124"/>
                </a:lnTo>
                <a:lnTo>
                  <a:pt x="230609" y="352199"/>
                </a:lnTo>
                <a:lnTo>
                  <a:pt x="182179" y="358604"/>
                </a:lnTo>
                <a:lnTo>
                  <a:pt x="133748" y="352199"/>
                </a:lnTo>
                <a:lnTo>
                  <a:pt x="90229" y="334124"/>
                </a:lnTo>
                <a:lnTo>
                  <a:pt x="53358" y="306087"/>
                </a:lnTo>
                <a:lnTo>
                  <a:pt x="24872" y="269799"/>
                </a:lnTo>
                <a:lnTo>
                  <a:pt x="6507" y="226967"/>
                </a:lnTo>
                <a:lnTo>
                  <a:pt x="0" y="179302"/>
                </a:lnTo>
                <a:close/>
              </a:path>
            </a:pathLst>
          </a:custGeom>
          <a:ln w="127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018880" y="3077305"/>
            <a:ext cx="396875" cy="383540"/>
          </a:xfrm>
          <a:custGeom>
            <a:avLst/>
            <a:gdLst/>
            <a:ahLst/>
            <a:cxnLst/>
            <a:rect l="l" t="t" r="r" b="b"/>
            <a:pathLst>
              <a:path w="396875" h="383539">
                <a:moveTo>
                  <a:pt x="0" y="191499"/>
                </a:moveTo>
                <a:lnTo>
                  <a:pt x="5233" y="147590"/>
                </a:lnTo>
                <a:lnTo>
                  <a:pt x="20141" y="107282"/>
                </a:lnTo>
                <a:lnTo>
                  <a:pt x="43534" y="71726"/>
                </a:lnTo>
                <a:lnTo>
                  <a:pt x="74222" y="42070"/>
                </a:lnTo>
                <a:lnTo>
                  <a:pt x="111017" y="19464"/>
                </a:lnTo>
                <a:lnTo>
                  <a:pt x="152727" y="5057"/>
                </a:lnTo>
                <a:lnTo>
                  <a:pt x="198165" y="0"/>
                </a:lnTo>
                <a:lnTo>
                  <a:pt x="243602" y="5057"/>
                </a:lnTo>
                <a:lnTo>
                  <a:pt x="285312" y="19464"/>
                </a:lnTo>
                <a:lnTo>
                  <a:pt x="322107" y="42070"/>
                </a:lnTo>
                <a:lnTo>
                  <a:pt x="352795" y="71726"/>
                </a:lnTo>
                <a:lnTo>
                  <a:pt x="376188" y="107282"/>
                </a:lnTo>
                <a:lnTo>
                  <a:pt x="391096" y="147590"/>
                </a:lnTo>
                <a:lnTo>
                  <a:pt x="396330" y="191499"/>
                </a:lnTo>
                <a:lnTo>
                  <a:pt x="391096" y="235407"/>
                </a:lnTo>
                <a:lnTo>
                  <a:pt x="376188" y="275715"/>
                </a:lnTo>
                <a:lnTo>
                  <a:pt x="352795" y="311271"/>
                </a:lnTo>
                <a:lnTo>
                  <a:pt x="322107" y="340927"/>
                </a:lnTo>
                <a:lnTo>
                  <a:pt x="285312" y="363533"/>
                </a:lnTo>
                <a:lnTo>
                  <a:pt x="243602" y="377940"/>
                </a:lnTo>
                <a:lnTo>
                  <a:pt x="198165" y="382998"/>
                </a:lnTo>
                <a:lnTo>
                  <a:pt x="152727" y="377940"/>
                </a:lnTo>
                <a:lnTo>
                  <a:pt x="111017" y="363533"/>
                </a:lnTo>
                <a:lnTo>
                  <a:pt x="74222" y="340927"/>
                </a:lnTo>
                <a:lnTo>
                  <a:pt x="43534" y="311271"/>
                </a:lnTo>
                <a:lnTo>
                  <a:pt x="20141" y="275715"/>
                </a:lnTo>
                <a:lnTo>
                  <a:pt x="5233" y="235407"/>
                </a:lnTo>
                <a:lnTo>
                  <a:pt x="0" y="191499"/>
                </a:lnTo>
                <a:close/>
              </a:path>
            </a:pathLst>
          </a:custGeom>
          <a:ln w="127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021832" y="1998979"/>
            <a:ext cx="1419860" cy="761365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1200" spc="-5" dirty="0">
                <a:latin typeface="Arial"/>
                <a:cs typeface="Arial"/>
              </a:rPr>
              <a:t>Pre-CAR </a:t>
            </a:r>
            <a:r>
              <a:rPr sz="1200" dirty="0">
                <a:latin typeface="Arial"/>
                <a:cs typeface="Arial"/>
              </a:rPr>
              <a:t>T</a:t>
            </a:r>
            <a:r>
              <a:rPr sz="1200" spc="-8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(C7-C11)</a:t>
            </a:r>
            <a:endParaRPr sz="1200">
              <a:latin typeface="Arial"/>
              <a:cs typeface="Arial"/>
            </a:endParaRPr>
          </a:p>
          <a:p>
            <a:pPr marL="797560">
              <a:lnSpc>
                <a:spcPct val="100000"/>
              </a:lnSpc>
              <a:spcBef>
                <a:spcPts val="434"/>
              </a:spcBef>
            </a:pP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MRI+Gd</a:t>
            </a:r>
            <a:endParaRPr sz="1200">
              <a:latin typeface="Calibri"/>
              <a:cs typeface="Calibri"/>
            </a:endParaRPr>
          </a:p>
          <a:p>
            <a:pPr marL="275590">
              <a:lnSpc>
                <a:spcPct val="100000"/>
              </a:lnSpc>
              <a:spcBef>
                <a:spcPts val="844"/>
              </a:spcBef>
            </a:pPr>
            <a:r>
              <a:rPr sz="1000" spc="-10" dirty="0">
                <a:solidFill>
                  <a:srgbClr val="FFC000"/>
                </a:solidFill>
                <a:latin typeface="Arial"/>
                <a:cs typeface="Arial"/>
              </a:rPr>
              <a:t>L6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389581" y="3005835"/>
            <a:ext cx="1651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solidFill>
                  <a:srgbClr val="FFC000"/>
                </a:solidFill>
                <a:latin typeface="Arial"/>
                <a:cs typeface="Arial"/>
              </a:rPr>
              <a:t>L7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771905" y="4083024"/>
            <a:ext cx="1982856" cy="15921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771905" y="2338749"/>
            <a:ext cx="1848679" cy="15952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019237" y="2053844"/>
            <a:ext cx="14884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"/>
                <a:cs typeface="Arial"/>
              </a:rPr>
              <a:t>Post-CAR </a:t>
            </a:r>
            <a:r>
              <a:rPr sz="1200" dirty="0">
                <a:latin typeface="Arial"/>
                <a:cs typeface="Arial"/>
              </a:rPr>
              <a:t>T</a:t>
            </a:r>
            <a:r>
              <a:rPr sz="1200" spc="-7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(C7-C11)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840720" y="3958844"/>
            <a:ext cx="5607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Calibri"/>
                <a:cs typeface="Calibri"/>
              </a:rPr>
              <a:t>FDG-PET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980625" y="2655275"/>
            <a:ext cx="364490" cy="358775"/>
          </a:xfrm>
          <a:custGeom>
            <a:avLst/>
            <a:gdLst/>
            <a:ahLst/>
            <a:cxnLst/>
            <a:rect l="l" t="t" r="r" b="b"/>
            <a:pathLst>
              <a:path w="364489" h="358775">
                <a:moveTo>
                  <a:pt x="0" y="179302"/>
                </a:moveTo>
                <a:lnTo>
                  <a:pt x="6507" y="131636"/>
                </a:lnTo>
                <a:lnTo>
                  <a:pt x="24872" y="88804"/>
                </a:lnTo>
                <a:lnTo>
                  <a:pt x="53358" y="52516"/>
                </a:lnTo>
                <a:lnTo>
                  <a:pt x="90229" y="24479"/>
                </a:lnTo>
                <a:lnTo>
                  <a:pt x="133748" y="6404"/>
                </a:lnTo>
                <a:lnTo>
                  <a:pt x="182179" y="0"/>
                </a:lnTo>
                <a:lnTo>
                  <a:pt x="230609" y="6404"/>
                </a:lnTo>
                <a:lnTo>
                  <a:pt x="274128" y="24479"/>
                </a:lnTo>
                <a:lnTo>
                  <a:pt x="310999" y="52516"/>
                </a:lnTo>
                <a:lnTo>
                  <a:pt x="339485" y="88804"/>
                </a:lnTo>
                <a:lnTo>
                  <a:pt x="357850" y="131636"/>
                </a:lnTo>
                <a:lnTo>
                  <a:pt x="364358" y="179302"/>
                </a:lnTo>
                <a:lnTo>
                  <a:pt x="357850" y="226967"/>
                </a:lnTo>
                <a:lnTo>
                  <a:pt x="339485" y="269799"/>
                </a:lnTo>
                <a:lnTo>
                  <a:pt x="310999" y="306087"/>
                </a:lnTo>
                <a:lnTo>
                  <a:pt x="274128" y="334124"/>
                </a:lnTo>
                <a:lnTo>
                  <a:pt x="230609" y="352199"/>
                </a:lnTo>
                <a:lnTo>
                  <a:pt x="182179" y="358604"/>
                </a:lnTo>
                <a:lnTo>
                  <a:pt x="133748" y="352199"/>
                </a:lnTo>
                <a:lnTo>
                  <a:pt x="90229" y="334124"/>
                </a:lnTo>
                <a:lnTo>
                  <a:pt x="53358" y="306087"/>
                </a:lnTo>
                <a:lnTo>
                  <a:pt x="24872" y="269799"/>
                </a:lnTo>
                <a:lnTo>
                  <a:pt x="6507" y="226967"/>
                </a:lnTo>
                <a:lnTo>
                  <a:pt x="0" y="179302"/>
                </a:lnTo>
                <a:close/>
              </a:path>
            </a:pathLst>
          </a:custGeom>
          <a:ln w="127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084986" y="3077305"/>
            <a:ext cx="396875" cy="383540"/>
          </a:xfrm>
          <a:custGeom>
            <a:avLst/>
            <a:gdLst/>
            <a:ahLst/>
            <a:cxnLst/>
            <a:rect l="l" t="t" r="r" b="b"/>
            <a:pathLst>
              <a:path w="396875" h="383539">
                <a:moveTo>
                  <a:pt x="0" y="191499"/>
                </a:moveTo>
                <a:lnTo>
                  <a:pt x="5233" y="147590"/>
                </a:lnTo>
                <a:lnTo>
                  <a:pt x="20141" y="107282"/>
                </a:lnTo>
                <a:lnTo>
                  <a:pt x="43534" y="71726"/>
                </a:lnTo>
                <a:lnTo>
                  <a:pt x="74222" y="42070"/>
                </a:lnTo>
                <a:lnTo>
                  <a:pt x="111017" y="19464"/>
                </a:lnTo>
                <a:lnTo>
                  <a:pt x="152727" y="5057"/>
                </a:lnTo>
                <a:lnTo>
                  <a:pt x="198165" y="0"/>
                </a:lnTo>
                <a:lnTo>
                  <a:pt x="243602" y="5057"/>
                </a:lnTo>
                <a:lnTo>
                  <a:pt x="285312" y="19464"/>
                </a:lnTo>
                <a:lnTo>
                  <a:pt x="322107" y="42070"/>
                </a:lnTo>
                <a:lnTo>
                  <a:pt x="352795" y="71726"/>
                </a:lnTo>
                <a:lnTo>
                  <a:pt x="376188" y="107282"/>
                </a:lnTo>
                <a:lnTo>
                  <a:pt x="391096" y="147590"/>
                </a:lnTo>
                <a:lnTo>
                  <a:pt x="396330" y="191499"/>
                </a:lnTo>
                <a:lnTo>
                  <a:pt x="391096" y="235407"/>
                </a:lnTo>
                <a:lnTo>
                  <a:pt x="376188" y="275715"/>
                </a:lnTo>
                <a:lnTo>
                  <a:pt x="352795" y="311271"/>
                </a:lnTo>
                <a:lnTo>
                  <a:pt x="322107" y="340927"/>
                </a:lnTo>
                <a:lnTo>
                  <a:pt x="285312" y="363533"/>
                </a:lnTo>
                <a:lnTo>
                  <a:pt x="243602" y="377940"/>
                </a:lnTo>
                <a:lnTo>
                  <a:pt x="198165" y="382998"/>
                </a:lnTo>
                <a:lnTo>
                  <a:pt x="152727" y="377940"/>
                </a:lnTo>
                <a:lnTo>
                  <a:pt x="111017" y="363533"/>
                </a:lnTo>
                <a:lnTo>
                  <a:pt x="74222" y="340927"/>
                </a:lnTo>
                <a:lnTo>
                  <a:pt x="43534" y="311271"/>
                </a:lnTo>
                <a:lnTo>
                  <a:pt x="20141" y="275715"/>
                </a:lnTo>
                <a:lnTo>
                  <a:pt x="5233" y="235407"/>
                </a:lnTo>
                <a:lnTo>
                  <a:pt x="0" y="191499"/>
                </a:lnTo>
                <a:close/>
              </a:path>
            </a:pathLst>
          </a:custGeom>
          <a:ln w="127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4372437" y="2582164"/>
            <a:ext cx="1651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solidFill>
                  <a:srgbClr val="FFC000"/>
                </a:solidFill>
                <a:latin typeface="Arial"/>
                <a:cs typeface="Arial"/>
              </a:rPr>
              <a:t>L6</a:t>
            </a:r>
            <a:endParaRPr sz="10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476800" y="3005835"/>
            <a:ext cx="1651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solidFill>
                  <a:srgbClr val="FFC000"/>
                </a:solidFill>
                <a:latin typeface="Arial"/>
                <a:cs typeface="Arial"/>
              </a:rPr>
              <a:t>L7</a:t>
            </a:r>
            <a:endParaRPr sz="10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996992" y="1708403"/>
            <a:ext cx="1543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Arial"/>
                <a:cs typeface="Arial"/>
              </a:rPr>
              <a:t>B</a:t>
            </a:r>
            <a:endParaRPr sz="14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590452" y="2146303"/>
            <a:ext cx="1492201" cy="19221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375181" y="2146303"/>
            <a:ext cx="1575842" cy="19221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716010" y="2413264"/>
            <a:ext cx="314960" cy="309245"/>
          </a:xfrm>
          <a:custGeom>
            <a:avLst/>
            <a:gdLst/>
            <a:ahLst/>
            <a:cxnLst/>
            <a:rect l="l" t="t" r="r" b="b"/>
            <a:pathLst>
              <a:path w="314959" h="309244">
                <a:moveTo>
                  <a:pt x="30533" y="207711"/>
                </a:moveTo>
                <a:lnTo>
                  <a:pt x="27040" y="209704"/>
                </a:lnTo>
                <a:lnTo>
                  <a:pt x="0" y="308687"/>
                </a:lnTo>
                <a:lnTo>
                  <a:pt x="16969" y="304391"/>
                </a:lnTo>
                <a:lnTo>
                  <a:pt x="13444" y="304391"/>
                </a:lnTo>
                <a:lnTo>
                  <a:pt x="4547" y="295327"/>
                </a:lnTo>
                <a:lnTo>
                  <a:pt x="21310" y="278875"/>
                </a:lnTo>
                <a:lnTo>
                  <a:pt x="39292" y="213051"/>
                </a:lnTo>
                <a:lnTo>
                  <a:pt x="37298" y="209560"/>
                </a:lnTo>
                <a:lnTo>
                  <a:pt x="30533" y="207711"/>
                </a:lnTo>
                <a:close/>
              </a:path>
              <a:path w="314959" h="309244">
                <a:moveTo>
                  <a:pt x="21310" y="278875"/>
                </a:moveTo>
                <a:lnTo>
                  <a:pt x="4547" y="295327"/>
                </a:lnTo>
                <a:lnTo>
                  <a:pt x="13444" y="304391"/>
                </a:lnTo>
                <a:lnTo>
                  <a:pt x="16355" y="301533"/>
                </a:lnTo>
                <a:lnTo>
                  <a:pt x="15120" y="301533"/>
                </a:lnTo>
                <a:lnTo>
                  <a:pt x="7435" y="293704"/>
                </a:lnTo>
                <a:lnTo>
                  <a:pt x="17989" y="291032"/>
                </a:lnTo>
                <a:lnTo>
                  <a:pt x="21310" y="278875"/>
                </a:lnTo>
                <a:close/>
              </a:path>
              <a:path w="314959" h="309244">
                <a:moveTo>
                  <a:pt x="96354" y="271191"/>
                </a:moveTo>
                <a:lnTo>
                  <a:pt x="30207" y="287938"/>
                </a:lnTo>
                <a:lnTo>
                  <a:pt x="13444" y="304391"/>
                </a:lnTo>
                <a:lnTo>
                  <a:pt x="16969" y="304391"/>
                </a:lnTo>
                <a:lnTo>
                  <a:pt x="99471" y="283503"/>
                </a:lnTo>
                <a:lnTo>
                  <a:pt x="101530" y="280050"/>
                </a:lnTo>
                <a:lnTo>
                  <a:pt x="99808" y="273250"/>
                </a:lnTo>
                <a:lnTo>
                  <a:pt x="96354" y="271191"/>
                </a:lnTo>
                <a:close/>
              </a:path>
              <a:path w="314959" h="309244">
                <a:moveTo>
                  <a:pt x="17989" y="291032"/>
                </a:moveTo>
                <a:lnTo>
                  <a:pt x="7435" y="293704"/>
                </a:lnTo>
                <a:lnTo>
                  <a:pt x="15120" y="301533"/>
                </a:lnTo>
                <a:lnTo>
                  <a:pt x="17989" y="291032"/>
                </a:lnTo>
                <a:close/>
              </a:path>
              <a:path w="314959" h="309244">
                <a:moveTo>
                  <a:pt x="30207" y="287938"/>
                </a:moveTo>
                <a:lnTo>
                  <a:pt x="17989" y="291032"/>
                </a:lnTo>
                <a:lnTo>
                  <a:pt x="15120" y="301533"/>
                </a:lnTo>
                <a:lnTo>
                  <a:pt x="16355" y="301533"/>
                </a:lnTo>
                <a:lnTo>
                  <a:pt x="30207" y="287938"/>
                </a:lnTo>
                <a:close/>
              </a:path>
              <a:path w="314959" h="309244">
                <a:moveTo>
                  <a:pt x="305454" y="0"/>
                </a:moveTo>
                <a:lnTo>
                  <a:pt x="21310" y="278875"/>
                </a:lnTo>
                <a:lnTo>
                  <a:pt x="17989" y="291032"/>
                </a:lnTo>
                <a:lnTo>
                  <a:pt x="30207" y="287938"/>
                </a:lnTo>
                <a:lnTo>
                  <a:pt x="314349" y="9063"/>
                </a:lnTo>
                <a:lnTo>
                  <a:pt x="30545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544762" y="2388318"/>
            <a:ext cx="314960" cy="309245"/>
          </a:xfrm>
          <a:custGeom>
            <a:avLst/>
            <a:gdLst/>
            <a:ahLst/>
            <a:cxnLst/>
            <a:rect l="l" t="t" r="r" b="b"/>
            <a:pathLst>
              <a:path w="314959" h="309244">
                <a:moveTo>
                  <a:pt x="30532" y="207712"/>
                </a:moveTo>
                <a:lnTo>
                  <a:pt x="27040" y="209704"/>
                </a:lnTo>
                <a:lnTo>
                  <a:pt x="0" y="308687"/>
                </a:lnTo>
                <a:lnTo>
                  <a:pt x="16969" y="304391"/>
                </a:lnTo>
                <a:lnTo>
                  <a:pt x="13442" y="304391"/>
                </a:lnTo>
                <a:lnTo>
                  <a:pt x="4546" y="295327"/>
                </a:lnTo>
                <a:lnTo>
                  <a:pt x="21309" y="278875"/>
                </a:lnTo>
                <a:lnTo>
                  <a:pt x="39291" y="213051"/>
                </a:lnTo>
                <a:lnTo>
                  <a:pt x="37298" y="209560"/>
                </a:lnTo>
                <a:lnTo>
                  <a:pt x="30532" y="207712"/>
                </a:lnTo>
                <a:close/>
              </a:path>
              <a:path w="314959" h="309244">
                <a:moveTo>
                  <a:pt x="21309" y="278875"/>
                </a:moveTo>
                <a:lnTo>
                  <a:pt x="4546" y="295327"/>
                </a:lnTo>
                <a:lnTo>
                  <a:pt x="13442" y="304391"/>
                </a:lnTo>
                <a:lnTo>
                  <a:pt x="16354" y="301533"/>
                </a:lnTo>
                <a:lnTo>
                  <a:pt x="15119" y="301533"/>
                </a:lnTo>
                <a:lnTo>
                  <a:pt x="7435" y="293704"/>
                </a:lnTo>
                <a:lnTo>
                  <a:pt x="17988" y="291032"/>
                </a:lnTo>
                <a:lnTo>
                  <a:pt x="21309" y="278875"/>
                </a:lnTo>
                <a:close/>
              </a:path>
              <a:path w="314959" h="309244">
                <a:moveTo>
                  <a:pt x="96353" y="271191"/>
                </a:moveTo>
                <a:lnTo>
                  <a:pt x="30205" y="287939"/>
                </a:lnTo>
                <a:lnTo>
                  <a:pt x="13442" y="304391"/>
                </a:lnTo>
                <a:lnTo>
                  <a:pt x="16969" y="304391"/>
                </a:lnTo>
                <a:lnTo>
                  <a:pt x="99470" y="283503"/>
                </a:lnTo>
                <a:lnTo>
                  <a:pt x="101528" y="280050"/>
                </a:lnTo>
                <a:lnTo>
                  <a:pt x="99808" y="273250"/>
                </a:lnTo>
                <a:lnTo>
                  <a:pt x="96353" y="271191"/>
                </a:lnTo>
                <a:close/>
              </a:path>
              <a:path w="314959" h="309244">
                <a:moveTo>
                  <a:pt x="17988" y="291032"/>
                </a:moveTo>
                <a:lnTo>
                  <a:pt x="7435" y="293704"/>
                </a:lnTo>
                <a:lnTo>
                  <a:pt x="15119" y="301533"/>
                </a:lnTo>
                <a:lnTo>
                  <a:pt x="17988" y="291032"/>
                </a:lnTo>
                <a:close/>
              </a:path>
              <a:path w="314959" h="309244">
                <a:moveTo>
                  <a:pt x="30205" y="287939"/>
                </a:moveTo>
                <a:lnTo>
                  <a:pt x="17988" y="291032"/>
                </a:lnTo>
                <a:lnTo>
                  <a:pt x="15119" y="301533"/>
                </a:lnTo>
                <a:lnTo>
                  <a:pt x="16354" y="301533"/>
                </a:lnTo>
                <a:lnTo>
                  <a:pt x="30205" y="287939"/>
                </a:lnTo>
                <a:close/>
              </a:path>
              <a:path w="314959" h="309244">
                <a:moveTo>
                  <a:pt x="305452" y="0"/>
                </a:moveTo>
                <a:lnTo>
                  <a:pt x="21309" y="278875"/>
                </a:lnTo>
                <a:lnTo>
                  <a:pt x="17988" y="291032"/>
                </a:lnTo>
                <a:lnTo>
                  <a:pt x="30205" y="287939"/>
                </a:lnTo>
                <a:lnTo>
                  <a:pt x="314347" y="9063"/>
                </a:lnTo>
                <a:lnTo>
                  <a:pt x="30545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8531985" y="1870963"/>
            <a:ext cx="1488440" cy="440055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1200" spc="-5" dirty="0">
                <a:latin typeface="Arial"/>
                <a:cs typeface="Arial"/>
              </a:rPr>
              <a:t>Post-CAR </a:t>
            </a:r>
            <a:r>
              <a:rPr sz="1200" dirty="0">
                <a:latin typeface="Arial"/>
                <a:cs typeface="Arial"/>
              </a:rPr>
              <a:t>T</a:t>
            </a:r>
            <a:r>
              <a:rPr sz="1200" spc="-7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(C7-C11)</a:t>
            </a:r>
            <a:endParaRPr sz="1200">
              <a:latin typeface="Arial"/>
              <a:cs typeface="Arial"/>
            </a:endParaRPr>
          </a:p>
          <a:p>
            <a:pPr marL="657225">
              <a:lnSpc>
                <a:spcPct val="100000"/>
              </a:lnSpc>
              <a:spcBef>
                <a:spcPts val="195"/>
              </a:spcBef>
            </a:pP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MRI+Gd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636215" y="1895348"/>
            <a:ext cx="1419860" cy="41592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95"/>
              </a:spcBef>
            </a:pPr>
            <a:r>
              <a:rPr sz="1200" spc="-5" dirty="0">
                <a:latin typeface="Arial"/>
                <a:cs typeface="Arial"/>
              </a:rPr>
              <a:t>Pre-CAR </a:t>
            </a:r>
            <a:r>
              <a:rPr sz="1200" dirty="0">
                <a:latin typeface="Arial"/>
                <a:cs typeface="Arial"/>
              </a:rPr>
              <a:t>T</a:t>
            </a:r>
            <a:r>
              <a:rPr sz="1200" spc="-8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(C7-C11)</a:t>
            </a:r>
            <a:endParaRPr sz="1200">
              <a:latin typeface="Arial"/>
              <a:cs typeface="Arial"/>
            </a:endParaRPr>
          </a:p>
          <a:p>
            <a:pPr marL="40005" algn="ctr">
              <a:lnSpc>
                <a:spcPct val="100000"/>
              </a:lnSpc>
              <a:spcBef>
                <a:spcPts val="95"/>
              </a:spcBef>
            </a:pP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MRI+Gd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474180" y="2843784"/>
            <a:ext cx="1809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L4</a:t>
            </a:r>
            <a:endParaRPr sz="11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383559" y="2843784"/>
            <a:ext cx="1809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L4</a:t>
            </a:r>
            <a:endParaRPr sz="11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8375181" y="4173868"/>
            <a:ext cx="1575222" cy="19221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9436756" y="4916423"/>
            <a:ext cx="1809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L5</a:t>
            </a:r>
            <a:endParaRPr sz="11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9559711" y="4408331"/>
            <a:ext cx="314960" cy="309245"/>
          </a:xfrm>
          <a:custGeom>
            <a:avLst/>
            <a:gdLst/>
            <a:ahLst/>
            <a:cxnLst/>
            <a:rect l="l" t="t" r="r" b="b"/>
            <a:pathLst>
              <a:path w="314959" h="309245">
                <a:moveTo>
                  <a:pt x="30532" y="207711"/>
                </a:moveTo>
                <a:lnTo>
                  <a:pt x="27040" y="209704"/>
                </a:lnTo>
                <a:lnTo>
                  <a:pt x="0" y="308687"/>
                </a:lnTo>
                <a:lnTo>
                  <a:pt x="16969" y="304391"/>
                </a:lnTo>
                <a:lnTo>
                  <a:pt x="13442" y="304391"/>
                </a:lnTo>
                <a:lnTo>
                  <a:pt x="4546" y="295327"/>
                </a:lnTo>
                <a:lnTo>
                  <a:pt x="21309" y="278875"/>
                </a:lnTo>
                <a:lnTo>
                  <a:pt x="39291" y="213051"/>
                </a:lnTo>
                <a:lnTo>
                  <a:pt x="37298" y="209560"/>
                </a:lnTo>
                <a:lnTo>
                  <a:pt x="30532" y="207711"/>
                </a:lnTo>
                <a:close/>
              </a:path>
              <a:path w="314959" h="309245">
                <a:moveTo>
                  <a:pt x="21309" y="278875"/>
                </a:moveTo>
                <a:lnTo>
                  <a:pt x="4546" y="295327"/>
                </a:lnTo>
                <a:lnTo>
                  <a:pt x="13442" y="304391"/>
                </a:lnTo>
                <a:lnTo>
                  <a:pt x="16354" y="301533"/>
                </a:lnTo>
                <a:lnTo>
                  <a:pt x="15119" y="301533"/>
                </a:lnTo>
                <a:lnTo>
                  <a:pt x="7434" y="293704"/>
                </a:lnTo>
                <a:lnTo>
                  <a:pt x="17988" y="291032"/>
                </a:lnTo>
                <a:lnTo>
                  <a:pt x="21309" y="278875"/>
                </a:lnTo>
                <a:close/>
              </a:path>
              <a:path w="314959" h="309245">
                <a:moveTo>
                  <a:pt x="96353" y="271191"/>
                </a:moveTo>
                <a:lnTo>
                  <a:pt x="30205" y="287938"/>
                </a:lnTo>
                <a:lnTo>
                  <a:pt x="13442" y="304391"/>
                </a:lnTo>
                <a:lnTo>
                  <a:pt x="16969" y="304391"/>
                </a:lnTo>
                <a:lnTo>
                  <a:pt x="99470" y="283503"/>
                </a:lnTo>
                <a:lnTo>
                  <a:pt x="101528" y="280048"/>
                </a:lnTo>
                <a:lnTo>
                  <a:pt x="99808" y="273250"/>
                </a:lnTo>
                <a:lnTo>
                  <a:pt x="96353" y="271191"/>
                </a:lnTo>
                <a:close/>
              </a:path>
              <a:path w="314959" h="309245">
                <a:moveTo>
                  <a:pt x="17988" y="291032"/>
                </a:moveTo>
                <a:lnTo>
                  <a:pt x="7434" y="293704"/>
                </a:lnTo>
                <a:lnTo>
                  <a:pt x="15119" y="301533"/>
                </a:lnTo>
                <a:lnTo>
                  <a:pt x="17988" y="291032"/>
                </a:lnTo>
                <a:close/>
              </a:path>
              <a:path w="314959" h="309245">
                <a:moveTo>
                  <a:pt x="30205" y="287938"/>
                </a:moveTo>
                <a:lnTo>
                  <a:pt x="17988" y="291032"/>
                </a:lnTo>
                <a:lnTo>
                  <a:pt x="15119" y="301533"/>
                </a:lnTo>
                <a:lnTo>
                  <a:pt x="16354" y="301533"/>
                </a:lnTo>
                <a:lnTo>
                  <a:pt x="30205" y="287938"/>
                </a:lnTo>
                <a:close/>
              </a:path>
              <a:path w="314959" h="309245">
                <a:moveTo>
                  <a:pt x="305452" y="0"/>
                </a:moveTo>
                <a:lnTo>
                  <a:pt x="21309" y="278875"/>
                </a:lnTo>
                <a:lnTo>
                  <a:pt x="17988" y="291032"/>
                </a:lnTo>
                <a:lnTo>
                  <a:pt x="30205" y="287938"/>
                </a:lnTo>
                <a:lnTo>
                  <a:pt x="314347" y="9063"/>
                </a:lnTo>
                <a:lnTo>
                  <a:pt x="30545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619195" y="4173868"/>
            <a:ext cx="1444839" cy="192213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144620" y="4170646"/>
            <a:ext cx="345440" cy="246379"/>
          </a:xfrm>
          <a:custGeom>
            <a:avLst/>
            <a:gdLst/>
            <a:ahLst/>
            <a:cxnLst/>
            <a:rect l="l" t="t" r="r" b="b"/>
            <a:pathLst>
              <a:path w="345440" h="246379">
                <a:moveTo>
                  <a:pt x="46436" y="151183"/>
                </a:moveTo>
                <a:lnTo>
                  <a:pt x="42669" y="152586"/>
                </a:lnTo>
                <a:lnTo>
                  <a:pt x="0" y="245903"/>
                </a:lnTo>
                <a:lnTo>
                  <a:pt x="24055" y="243834"/>
                </a:lnTo>
                <a:lnTo>
                  <a:pt x="13959" y="243834"/>
                </a:lnTo>
                <a:lnTo>
                  <a:pt x="6644" y="233453"/>
                </a:lnTo>
                <a:lnTo>
                  <a:pt x="25843" y="219924"/>
                </a:lnTo>
                <a:lnTo>
                  <a:pt x="54218" y="157867"/>
                </a:lnTo>
                <a:lnTo>
                  <a:pt x="52815" y="154099"/>
                </a:lnTo>
                <a:lnTo>
                  <a:pt x="46436" y="151183"/>
                </a:lnTo>
                <a:close/>
              </a:path>
              <a:path w="345440" h="246379">
                <a:moveTo>
                  <a:pt x="25843" y="219924"/>
                </a:moveTo>
                <a:lnTo>
                  <a:pt x="6644" y="233453"/>
                </a:lnTo>
                <a:lnTo>
                  <a:pt x="13959" y="243834"/>
                </a:lnTo>
                <a:lnTo>
                  <a:pt x="17578" y="241284"/>
                </a:lnTo>
                <a:lnTo>
                  <a:pt x="16076" y="241284"/>
                </a:lnTo>
                <a:lnTo>
                  <a:pt x="9757" y="232318"/>
                </a:lnTo>
                <a:lnTo>
                  <a:pt x="20603" y="231385"/>
                </a:lnTo>
                <a:lnTo>
                  <a:pt x="25843" y="219924"/>
                </a:lnTo>
                <a:close/>
              </a:path>
              <a:path w="345440" h="246379">
                <a:moveTo>
                  <a:pt x="101144" y="224458"/>
                </a:moveTo>
                <a:lnTo>
                  <a:pt x="33158" y="230305"/>
                </a:lnTo>
                <a:lnTo>
                  <a:pt x="13959" y="243834"/>
                </a:lnTo>
                <a:lnTo>
                  <a:pt x="24055" y="243834"/>
                </a:lnTo>
                <a:lnTo>
                  <a:pt x="102232" y="237111"/>
                </a:lnTo>
                <a:lnTo>
                  <a:pt x="104821" y="234035"/>
                </a:lnTo>
                <a:lnTo>
                  <a:pt x="104221" y="227048"/>
                </a:lnTo>
                <a:lnTo>
                  <a:pt x="101144" y="224458"/>
                </a:lnTo>
                <a:close/>
              </a:path>
              <a:path w="345440" h="246379">
                <a:moveTo>
                  <a:pt x="20603" y="231385"/>
                </a:moveTo>
                <a:lnTo>
                  <a:pt x="9757" y="232318"/>
                </a:lnTo>
                <a:lnTo>
                  <a:pt x="16076" y="241284"/>
                </a:lnTo>
                <a:lnTo>
                  <a:pt x="20603" y="231385"/>
                </a:lnTo>
                <a:close/>
              </a:path>
              <a:path w="345440" h="246379">
                <a:moveTo>
                  <a:pt x="33158" y="230305"/>
                </a:moveTo>
                <a:lnTo>
                  <a:pt x="20603" y="231385"/>
                </a:lnTo>
                <a:lnTo>
                  <a:pt x="16076" y="241284"/>
                </a:lnTo>
                <a:lnTo>
                  <a:pt x="17578" y="241284"/>
                </a:lnTo>
                <a:lnTo>
                  <a:pt x="33158" y="230305"/>
                </a:lnTo>
                <a:close/>
              </a:path>
              <a:path w="345440" h="246379">
                <a:moveTo>
                  <a:pt x="337933" y="0"/>
                </a:moveTo>
                <a:lnTo>
                  <a:pt x="25843" y="219924"/>
                </a:lnTo>
                <a:lnTo>
                  <a:pt x="20603" y="231385"/>
                </a:lnTo>
                <a:lnTo>
                  <a:pt x="33158" y="230305"/>
                </a:lnTo>
                <a:lnTo>
                  <a:pt x="345248" y="10382"/>
                </a:lnTo>
                <a:lnTo>
                  <a:pt x="337933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8867094" y="4611623"/>
            <a:ext cx="1809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L7</a:t>
            </a:r>
            <a:endParaRPr sz="11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627573" y="4916423"/>
            <a:ext cx="1809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L5</a:t>
            </a:r>
            <a:endParaRPr sz="110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7751677" y="4424491"/>
            <a:ext cx="314960" cy="309245"/>
          </a:xfrm>
          <a:custGeom>
            <a:avLst/>
            <a:gdLst/>
            <a:ahLst/>
            <a:cxnLst/>
            <a:rect l="l" t="t" r="r" b="b"/>
            <a:pathLst>
              <a:path w="314959" h="309245">
                <a:moveTo>
                  <a:pt x="30533" y="207712"/>
                </a:moveTo>
                <a:lnTo>
                  <a:pt x="27040" y="209704"/>
                </a:lnTo>
                <a:lnTo>
                  <a:pt x="0" y="308687"/>
                </a:lnTo>
                <a:lnTo>
                  <a:pt x="16969" y="304391"/>
                </a:lnTo>
                <a:lnTo>
                  <a:pt x="13444" y="304391"/>
                </a:lnTo>
                <a:lnTo>
                  <a:pt x="4547" y="295327"/>
                </a:lnTo>
                <a:lnTo>
                  <a:pt x="21310" y="278875"/>
                </a:lnTo>
                <a:lnTo>
                  <a:pt x="39292" y="213051"/>
                </a:lnTo>
                <a:lnTo>
                  <a:pt x="37298" y="209560"/>
                </a:lnTo>
                <a:lnTo>
                  <a:pt x="30533" y="207712"/>
                </a:lnTo>
                <a:close/>
              </a:path>
              <a:path w="314959" h="309245">
                <a:moveTo>
                  <a:pt x="21310" y="278875"/>
                </a:moveTo>
                <a:lnTo>
                  <a:pt x="4547" y="295327"/>
                </a:lnTo>
                <a:lnTo>
                  <a:pt x="13444" y="304391"/>
                </a:lnTo>
                <a:lnTo>
                  <a:pt x="16355" y="301533"/>
                </a:lnTo>
                <a:lnTo>
                  <a:pt x="15120" y="301533"/>
                </a:lnTo>
                <a:lnTo>
                  <a:pt x="7435" y="293704"/>
                </a:lnTo>
                <a:lnTo>
                  <a:pt x="17989" y="291032"/>
                </a:lnTo>
                <a:lnTo>
                  <a:pt x="21310" y="278875"/>
                </a:lnTo>
                <a:close/>
              </a:path>
              <a:path w="314959" h="309245">
                <a:moveTo>
                  <a:pt x="96354" y="271191"/>
                </a:moveTo>
                <a:lnTo>
                  <a:pt x="30207" y="287938"/>
                </a:lnTo>
                <a:lnTo>
                  <a:pt x="13444" y="304391"/>
                </a:lnTo>
                <a:lnTo>
                  <a:pt x="16969" y="304391"/>
                </a:lnTo>
                <a:lnTo>
                  <a:pt x="99471" y="283503"/>
                </a:lnTo>
                <a:lnTo>
                  <a:pt x="101530" y="280050"/>
                </a:lnTo>
                <a:lnTo>
                  <a:pt x="99808" y="273250"/>
                </a:lnTo>
                <a:lnTo>
                  <a:pt x="96354" y="271191"/>
                </a:lnTo>
                <a:close/>
              </a:path>
              <a:path w="314959" h="309245">
                <a:moveTo>
                  <a:pt x="17989" y="291032"/>
                </a:moveTo>
                <a:lnTo>
                  <a:pt x="7435" y="293704"/>
                </a:lnTo>
                <a:lnTo>
                  <a:pt x="15120" y="301533"/>
                </a:lnTo>
                <a:lnTo>
                  <a:pt x="17989" y="291032"/>
                </a:lnTo>
                <a:close/>
              </a:path>
              <a:path w="314959" h="309245">
                <a:moveTo>
                  <a:pt x="30207" y="287938"/>
                </a:moveTo>
                <a:lnTo>
                  <a:pt x="17989" y="291032"/>
                </a:lnTo>
                <a:lnTo>
                  <a:pt x="15120" y="301533"/>
                </a:lnTo>
                <a:lnTo>
                  <a:pt x="16355" y="301533"/>
                </a:lnTo>
                <a:lnTo>
                  <a:pt x="30207" y="287938"/>
                </a:lnTo>
                <a:close/>
              </a:path>
              <a:path w="314959" h="309245">
                <a:moveTo>
                  <a:pt x="305454" y="0"/>
                </a:moveTo>
                <a:lnTo>
                  <a:pt x="21310" y="278875"/>
                </a:lnTo>
                <a:lnTo>
                  <a:pt x="17989" y="291032"/>
                </a:lnTo>
                <a:lnTo>
                  <a:pt x="30207" y="287938"/>
                </a:lnTo>
                <a:lnTo>
                  <a:pt x="314349" y="9063"/>
                </a:lnTo>
                <a:lnTo>
                  <a:pt x="30545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422069" y="4168678"/>
            <a:ext cx="345440" cy="246379"/>
          </a:xfrm>
          <a:custGeom>
            <a:avLst/>
            <a:gdLst/>
            <a:ahLst/>
            <a:cxnLst/>
            <a:rect l="l" t="t" r="r" b="b"/>
            <a:pathLst>
              <a:path w="345440" h="246379">
                <a:moveTo>
                  <a:pt x="46436" y="151182"/>
                </a:moveTo>
                <a:lnTo>
                  <a:pt x="42669" y="152585"/>
                </a:lnTo>
                <a:lnTo>
                  <a:pt x="0" y="245903"/>
                </a:lnTo>
                <a:lnTo>
                  <a:pt x="24055" y="243834"/>
                </a:lnTo>
                <a:lnTo>
                  <a:pt x="13959" y="243834"/>
                </a:lnTo>
                <a:lnTo>
                  <a:pt x="6644" y="233452"/>
                </a:lnTo>
                <a:lnTo>
                  <a:pt x="25844" y="219922"/>
                </a:lnTo>
                <a:lnTo>
                  <a:pt x="54218" y="157867"/>
                </a:lnTo>
                <a:lnTo>
                  <a:pt x="52815" y="154099"/>
                </a:lnTo>
                <a:lnTo>
                  <a:pt x="46436" y="151182"/>
                </a:lnTo>
                <a:close/>
              </a:path>
              <a:path w="345440" h="246379">
                <a:moveTo>
                  <a:pt x="25844" y="219922"/>
                </a:moveTo>
                <a:lnTo>
                  <a:pt x="6644" y="233452"/>
                </a:lnTo>
                <a:lnTo>
                  <a:pt x="13959" y="243834"/>
                </a:lnTo>
                <a:lnTo>
                  <a:pt x="17578" y="241284"/>
                </a:lnTo>
                <a:lnTo>
                  <a:pt x="16076" y="241284"/>
                </a:lnTo>
                <a:lnTo>
                  <a:pt x="9758" y="232317"/>
                </a:lnTo>
                <a:lnTo>
                  <a:pt x="20603" y="231384"/>
                </a:lnTo>
                <a:lnTo>
                  <a:pt x="25844" y="219922"/>
                </a:lnTo>
                <a:close/>
              </a:path>
              <a:path w="345440" h="246379">
                <a:moveTo>
                  <a:pt x="101145" y="224458"/>
                </a:moveTo>
                <a:lnTo>
                  <a:pt x="33159" y="230304"/>
                </a:lnTo>
                <a:lnTo>
                  <a:pt x="13959" y="243834"/>
                </a:lnTo>
                <a:lnTo>
                  <a:pt x="24055" y="243834"/>
                </a:lnTo>
                <a:lnTo>
                  <a:pt x="102232" y="237111"/>
                </a:lnTo>
                <a:lnTo>
                  <a:pt x="104821" y="234035"/>
                </a:lnTo>
                <a:lnTo>
                  <a:pt x="104221" y="227046"/>
                </a:lnTo>
                <a:lnTo>
                  <a:pt x="101145" y="224458"/>
                </a:lnTo>
                <a:close/>
              </a:path>
              <a:path w="345440" h="246379">
                <a:moveTo>
                  <a:pt x="20603" y="231384"/>
                </a:moveTo>
                <a:lnTo>
                  <a:pt x="9758" y="232317"/>
                </a:lnTo>
                <a:lnTo>
                  <a:pt x="16076" y="241284"/>
                </a:lnTo>
                <a:lnTo>
                  <a:pt x="20603" y="231384"/>
                </a:lnTo>
                <a:close/>
              </a:path>
              <a:path w="345440" h="246379">
                <a:moveTo>
                  <a:pt x="33159" y="230304"/>
                </a:moveTo>
                <a:lnTo>
                  <a:pt x="20603" y="231384"/>
                </a:lnTo>
                <a:lnTo>
                  <a:pt x="16076" y="241284"/>
                </a:lnTo>
                <a:lnTo>
                  <a:pt x="17578" y="241284"/>
                </a:lnTo>
                <a:lnTo>
                  <a:pt x="33159" y="230304"/>
                </a:lnTo>
                <a:close/>
              </a:path>
              <a:path w="345440" h="246379">
                <a:moveTo>
                  <a:pt x="337933" y="0"/>
                </a:moveTo>
                <a:lnTo>
                  <a:pt x="25844" y="219922"/>
                </a:lnTo>
                <a:lnTo>
                  <a:pt x="20603" y="231384"/>
                </a:lnTo>
                <a:lnTo>
                  <a:pt x="33159" y="230304"/>
                </a:lnTo>
                <a:lnTo>
                  <a:pt x="345248" y="10380"/>
                </a:lnTo>
                <a:lnTo>
                  <a:pt x="337933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7111107" y="4669535"/>
            <a:ext cx="1809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L7</a:t>
            </a:r>
            <a:endParaRPr sz="1100">
              <a:latin typeface="Arial"/>
              <a:cs typeface="Arial"/>
            </a:endParaRPr>
          </a:p>
        </p:txBody>
      </p:sp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xfrm>
            <a:off x="2306129" y="24891"/>
            <a:ext cx="7278370" cy="88519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692910" marR="5080" indent="-1680845">
              <a:lnSpc>
                <a:spcPct val="101400"/>
              </a:lnSpc>
              <a:spcBef>
                <a:spcPts val="50"/>
              </a:spcBef>
            </a:pPr>
            <a:r>
              <a:rPr sz="2800" spc="-15" dirty="0">
                <a:latin typeface="Calibri"/>
                <a:cs typeface="Calibri"/>
              </a:rPr>
              <a:t>Regression </a:t>
            </a:r>
            <a:r>
              <a:rPr sz="2800" spc="-5" dirty="0">
                <a:latin typeface="Calibri"/>
                <a:cs typeface="Calibri"/>
              </a:rPr>
              <a:t>of </a:t>
            </a:r>
            <a:r>
              <a:rPr sz="2800" spc="-15" dirty="0">
                <a:latin typeface="Calibri"/>
                <a:cs typeface="Calibri"/>
              </a:rPr>
              <a:t>Recurrent Multifocal </a:t>
            </a:r>
            <a:r>
              <a:rPr sz="2800" spc="-5" dirty="0">
                <a:latin typeface="Calibri"/>
                <a:cs typeface="Calibri"/>
              </a:rPr>
              <a:t>GBM </a:t>
            </a:r>
            <a:r>
              <a:rPr sz="2800" spc="-10" dirty="0">
                <a:latin typeface="Calibri"/>
                <a:cs typeface="Calibri"/>
              </a:rPr>
              <a:t>Following  </a:t>
            </a:r>
            <a:r>
              <a:rPr sz="2800" spc="-5" dirty="0">
                <a:latin typeface="Calibri"/>
                <a:cs typeface="Calibri"/>
              </a:rPr>
              <a:t>IL13BB</a:t>
            </a:r>
            <a:r>
              <a:rPr sz="2800" spc="-5" dirty="0"/>
              <a:t>ζ </a:t>
            </a:r>
            <a:r>
              <a:rPr sz="2800" spc="-5" dirty="0">
                <a:latin typeface="Calibri"/>
                <a:cs typeface="Calibri"/>
              </a:rPr>
              <a:t>CAR </a:t>
            </a:r>
            <a:r>
              <a:rPr sz="2800" dirty="0">
                <a:latin typeface="Calibri"/>
                <a:cs typeface="Calibri"/>
              </a:rPr>
              <a:t>T </a:t>
            </a:r>
            <a:r>
              <a:rPr sz="2800" spc="-5" dirty="0">
                <a:latin typeface="Calibri"/>
                <a:cs typeface="Calibri"/>
              </a:rPr>
              <a:t>cell</a:t>
            </a:r>
            <a:r>
              <a:rPr sz="2800" spc="-13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Therapy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10426700" y="6250170"/>
            <a:ext cx="1397000" cy="58499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78739" y="6584567"/>
            <a:ext cx="1746250" cy="24257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400" spc="-10" dirty="0">
                <a:latin typeface="Calibri"/>
                <a:cs typeface="Calibri"/>
              </a:rPr>
              <a:t>Brown </a:t>
            </a:r>
            <a:r>
              <a:rPr sz="1400" spc="-5" dirty="0">
                <a:latin typeface="Calibri"/>
                <a:cs typeface="Calibri"/>
              </a:rPr>
              <a:t>et </a:t>
            </a:r>
            <a:r>
              <a:rPr sz="1400" dirty="0">
                <a:latin typeface="Calibri"/>
                <a:cs typeface="Calibri"/>
              </a:rPr>
              <a:t>al, </a:t>
            </a:r>
            <a:r>
              <a:rPr sz="1400" spc="-5" dirty="0">
                <a:latin typeface="Calibri"/>
                <a:cs typeface="Calibri"/>
              </a:rPr>
              <a:t>NEJM</a:t>
            </a:r>
            <a:r>
              <a:rPr sz="1400" spc="-6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2016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07172" y="1653078"/>
            <a:ext cx="2239568" cy="16561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40838" y="1653078"/>
            <a:ext cx="2437414" cy="16561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54223" y="3419672"/>
            <a:ext cx="2432305" cy="29678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207177" y="3419676"/>
            <a:ext cx="2239564" cy="29811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241931" y="2370635"/>
            <a:ext cx="603885" cy="111125"/>
          </a:xfrm>
          <a:custGeom>
            <a:avLst/>
            <a:gdLst/>
            <a:ahLst/>
            <a:cxnLst/>
            <a:rect l="l" t="t" r="r" b="b"/>
            <a:pathLst>
              <a:path w="603885" h="111125">
                <a:moveTo>
                  <a:pt x="94848" y="0"/>
                </a:moveTo>
                <a:lnTo>
                  <a:pt x="0" y="55328"/>
                </a:lnTo>
                <a:lnTo>
                  <a:pt x="94848" y="110656"/>
                </a:lnTo>
                <a:lnTo>
                  <a:pt x="100680" y="109122"/>
                </a:lnTo>
                <a:lnTo>
                  <a:pt x="105982" y="100034"/>
                </a:lnTo>
                <a:lnTo>
                  <a:pt x="104447" y="94200"/>
                </a:lnTo>
                <a:lnTo>
                  <a:pt x="54137" y="64853"/>
                </a:lnTo>
                <a:lnTo>
                  <a:pt x="18903" y="64853"/>
                </a:lnTo>
                <a:lnTo>
                  <a:pt x="18903" y="45803"/>
                </a:lnTo>
                <a:lnTo>
                  <a:pt x="54137" y="45802"/>
                </a:lnTo>
                <a:lnTo>
                  <a:pt x="104447" y="16455"/>
                </a:lnTo>
                <a:lnTo>
                  <a:pt x="105981" y="10623"/>
                </a:lnTo>
                <a:lnTo>
                  <a:pt x="100680" y="1535"/>
                </a:lnTo>
                <a:lnTo>
                  <a:pt x="94848" y="0"/>
                </a:lnTo>
                <a:close/>
              </a:path>
              <a:path w="603885" h="111125">
                <a:moveTo>
                  <a:pt x="54135" y="45803"/>
                </a:moveTo>
                <a:lnTo>
                  <a:pt x="18903" y="45803"/>
                </a:lnTo>
                <a:lnTo>
                  <a:pt x="18903" y="64853"/>
                </a:lnTo>
                <a:lnTo>
                  <a:pt x="54137" y="64853"/>
                </a:lnTo>
                <a:lnTo>
                  <a:pt x="51912" y="63555"/>
                </a:lnTo>
                <a:lnTo>
                  <a:pt x="23703" y="63555"/>
                </a:lnTo>
                <a:lnTo>
                  <a:pt x="23703" y="47100"/>
                </a:lnTo>
                <a:lnTo>
                  <a:pt x="51912" y="47100"/>
                </a:lnTo>
                <a:lnTo>
                  <a:pt x="54135" y="45803"/>
                </a:lnTo>
                <a:close/>
              </a:path>
              <a:path w="603885" h="111125">
                <a:moveTo>
                  <a:pt x="54137" y="64853"/>
                </a:moveTo>
                <a:lnTo>
                  <a:pt x="18903" y="64853"/>
                </a:lnTo>
                <a:lnTo>
                  <a:pt x="54137" y="64853"/>
                </a:lnTo>
                <a:close/>
              </a:path>
              <a:path w="603885" h="111125">
                <a:moveTo>
                  <a:pt x="603294" y="45802"/>
                </a:moveTo>
                <a:lnTo>
                  <a:pt x="54135" y="45803"/>
                </a:lnTo>
                <a:lnTo>
                  <a:pt x="37807" y="55328"/>
                </a:lnTo>
                <a:lnTo>
                  <a:pt x="54137" y="64853"/>
                </a:lnTo>
                <a:lnTo>
                  <a:pt x="603294" y="64852"/>
                </a:lnTo>
                <a:lnTo>
                  <a:pt x="603294" y="45802"/>
                </a:lnTo>
                <a:close/>
              </a:path>
              <a:path w="603885" h="111125">
                <a:moveTo>
                  <a:pt x="23703" y="47100"/>
                </a:moveTo>
                <a:lnTo>
                  <a:pt x="23703" y="63555"/>
                </a:lnTo>
                <a:lnTo>
                  <a:pt x="37807" y="55328"/>
                </a:lnTo>
                <a:lnTo>
                  <a:pt x="23703" y="47100"/>
                </a:lnTo>
                <a:close/>
              </a:path>
              <a:path w="603885" h="111125">
                <a:moveTo>
                  <a:pt x="37807" y="55328"/>
                </a:moveTo>
                <a:lnTo>
                  <a:pt x="23703" y="63555"/>
                </a:lnTo>
                <a:lnTo>
                  <a:pt x="51912" y="63555"/>
                </a:lnTo>
                <a:lnTo>
                  <a:pt x="37807" y="55328"/>
                </a:lnTo>
                <a:close/>
              </a:path>
              <a:path w="603885" h="111125">
                <a:moveTo>
                  <a:pt x="51912" y="47100"/>
                </a:moveTo>
                <a:lnTo>
                  <a:pt x="23703" y="47100"/>
                </a:lnTo>
                <a:lnTo>
                  <a:pt x="37807" y="55328"/>
                </a:lnTo>
                <a:lnTo>
                  <a:pt x="51912" y="4710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200049" y="3440684"/>
            <a:ext cx="5607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FDG-PET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613050" y="3440684"/>
            <a:ext cx="5607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FDG-PET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59506" y="1282700"/>
            <a:ext cx="1349375" cy="598805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15"/>
              </a:spcBef>
            </a:pPr>
            <a:r>
              <a:rPr sz="1200" spc="-5" dirty="0">
                <a:latin typeface="Arial"/>
                <a:cs typeface="Arial"/>
              </a:rPr>
              <a:t>Pre-CAR </a:t>
            </a:r>
            <a:r>
              <a:rPr sz="1200" dirty="0">
                <a:latin typeface="Arial"/>
                <a:cs typeface="Arial"/>
              </a:rPr>
              <a:t>T</a:t>
            </a:r>
            <a:r>
              <a:rPr sz="1200" spc="-8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(C7-11)</a:t>
            </a:r>
            <a:endParaRPr sz="1200">
              <a:latin typeface="Arial"/>
              <a:cs typeface="Arial"/>
            </a:endParaRPr>
          </a:p>
          <a:p>
            <a:pPr marL="832485">
              <a:lnSpc>
                <a:spcPct val="100000"/>
              </a:lnSpc>
              <a:spcBef>
                <a:spcPts val="815"/>
              </a:spcBef>
            </a:pP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MRI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+</a:t>
            </a:r>
            <a:r>
              <a:rPr sz="1200" spc="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548931" y="1282700"/>
            <a:ext cx="1488440" cy="598805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15"/>
              </a:spcBef>
            </a:pPr>
            <a:r>
              <a:rPr sz="1200" spc="-5" dirty="0">
                <a:latin typeface="Arial"/>
                <a:cs typeface="Arial"/>
              </a:rPr>
              <a:t>Post-CAR </a:t>
            </a:r>
            <a:r>
              <a:rPr sz="1200" dirty="0">
                <a:latin typeface="Arial"/>
                <a:cs typeface="Arial"/>
              </a:rPr>
              <a:t>T</a:t>
            </a:r>
            <a:r>
              <a:rPr sz="1200" spc="-7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(C7-C11)</a:t>
            </a:r>
            <a:endParaRPr sz="1200">
              <a:latin typeface="Arial"/>
              <a:cs typeface="Arial"/>
            </a:endParaRPr>
          </a:p>
          <a:p>
            <a:pPr marL="835025">
              <a:lnSpc>
                <a:spcPct val="100000"/>
              </a:lnSpc>
              <a:spcBef>
                <a:spcPts val="815"/>
              </a:spcBef>
            </a:pP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MRI+Gd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563551" y="2405512"/>
            <a:ext cx="603885" cy="111125"/>
          </a:xfrm>
          <a:custGeom>
            <a:avLst/>
            <a:gdLst/>
            <a:ahLst/>
            <a:cxnLst/>
            <a:rect l="l" t="t" r="r" b="b"/>
            <a:pathLst>
              <a:path w="603885" h="111125">
                <a:moveTo>
                  <a:pt x="94847" y="0"/>
                </a:moveTo>
                <a:lnTo>
                  <a:pt x="0" y="55327"/>
                </a:lnTo>
                <a:lnTo>
                  <a:pt x="94847" y="110656"/>
                </a:lnTo>
                <a:lnTo>
                  <a:pt x="100680" y="109120"/>
                </a:lnTo>
                <a:lnTo>
                  <a:pt x="105981" y="100032"/>
                </a:lnTo>
                <a:lnTo>
                  <a:pt x="104446" y="94200"/>
                </a:lnTo>
                <a:lnTo>
                  <a:pt x="54135" y="64852"/>
                </a:lnTo>
                <a:lnTo>
                  <a:pt x="18903" y="64852"/>
                </a:lnTo>
                <a:lnTo>
                  <a:pt x="18903" y="45802"/>
                </a:lnTo>
                <a:lnTo>
                  <a:pt x="54138" y="45801"/>
                </a:lnTo>
                <a:lnTo>
                  <a:pt x="104446" y="16454"/>
                </a:lnTo>
                <a:lnTo>
                  <a:pt x="105981" y="10622"/>
                </a:lnTo>
                <a:lnTo>
                  <a:pt x="100680" y="1534"/>
                </a:lnTo>
                <a:lnTo>
                  <a:pt x="94847" y="0"/>
                </a:lnTo>
                <a:close/>
              </a:path>
              <a:path w="603885" h="111125">
                <a:moveTo>
                  <a:pt x="54136" y="45802"/>
                </a:moveTo>
                <a:lnTo>
                  <a:pt x="18903" y="45802"/>
                </a:lnTo>
                <a:lnTo>
                  <a:pt x="18903" y="64852"/>
                </a:lnTo>
                <a:lnTo>
                  <a:pt x="54134" y="64852"/>
                </a:lnTo>
                <a:lnTo>
                  <a:pt x="51912" y="63555"/>
                </a:lnTo>
                <a:lnTo>
                  <a:pt x="23703" y="63555"/>
                </a:lnTo>
                <a:lnTo>
                  <a:pt x="23703" y="47100"/>
                </a:lnTo>
                <a:lnTo>
                  <a:pt x="51911" y="47100"/>
                </a:lnTo>
                <a:lnTo>
                  <a:pt x="54136" y="45802"/>
                </a:lnTo>
                <a:close/>
              </a:path>
              <a:path w="603885" h="111125">
                <a:moveTo>
                  <a:pt x="54134" y="64852"/>
                </a:moveTo>
                <a:lnTo>
                  <a:pt x="18903" y="64852"/>
                </a:lnTo>
                <a:lnTo>
                  <a:pt x="54135" y="64852"/>
                </a:lnTo>
                <a:close/>
              </a:path>
              <a:path w="603885" h="111125">
                <a:moveTo>
                  <a:pt x="603293" y="45801"/>
                </a:moveTo>
                <a:lnTo>
                  <a:pt x="54136" y="45802"/>
                </a:lnTo>
                <a:lnTo>
                  <a:pt x="37807" y="55328"/>
                </a:lnTo>
                <a:lnTo>
                  <a:pt x="54134" y="64852"/>
                </a:lnTo>
                <a:lnTo>
                  <a:pt x="603293" y="64851"/>
                </a:lnTo>
                <a:lnTo>
                  <a:pt x="603293" y="45801"/>
                </a:lnTo>
                <a:close/>
              </a:path>
              <a:path w="603885" h="111125">
                <a:moveTo>
                  <a:pt x="23703" y="47100"/>
                </a:moveTo>
                <a:lnTo>
                  <a:pt x="23703" y="63555"/>
                </a:lnTo>
                <a:lnTo>
                  <a:pt x="37807" y="55328"/>
                </a:lnTo>
                <a:lnTo>
                  <a:pt x="23703" y="47100"/>
                </a:lnTo>
                <a:close/>
              </a:path>
              <a:path w="603885" h="111125">
                <a:moveTo>
                  <a:pt x="37807" y="55328"/>
                </a:moveTo>
                <a:lnTo>
                  <a:pt x="23703" y="63555"/>
                </a:lnTo>
                <a:lnTo>
                  <a:pt x="51912" y="63555"/>
                </a:lnTo>
                <a:lnTo>
                  <a:pt x="37807" y="55328"/>
                </a:lnTo>
                <a:close/>
              </a:path>
              <a:path w="603885" h="111125">
                <a:moveTo>
                  <a:pt x="51911" y="47100"/>
                </a:moveTo>
                <a:lnTo>
                  <a:pt x="23703" y="47100"/>
                </a:lnTo>
                <a:lnTo>
                  <a:pt x="37808" y="55327"/>
                </a:lnTo>
                <a:lnTo>
                  <a:pt x="51911" y="4710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000632" y="5252976"/>
            <a:ext cx="603885" cy="111125"/>
          </a:xfrm>
          <a:custGeom>
            <a:avLst/>
            <a:gdLst/>
            <a:ahLst/>
            <a:cxnLst/>
            <a:rect l="l" t="t" r="r" b="b"/>
            <a:pathLst>
              <a:path w="603885" h="111125">
                <a:moveTo>
                  <a:pt x="94848" y="0"/>
                </a:moveTo>
                <a:lnTo>
                  <a:pt x="0" y="55328"/>
                </a:lnTo>
                <a:lnTo>
                  <a:pt x="94848" y="110656"/>
                </a:lnTo>
                <a:lnTo>
                  <a:pt x="100680" y="109120"/>
                </a:lnTo>
                <a:lnTo>
                  <a:pt x="105981" y="100034"/>
                </a:lnTo>
                <a:lnTo>
                  <a:pt x="104447" y="94200"/>
                </a:lnTo>
                <a:lnTo>
                  <a:pt x="54137" y="64853"/>
                </a:lnTo>
                <a:lnTo>
                  <a:pt x="18903" y="64853"/>
                </a:lnTo>
                <a:lnTo>
                  <a:pt x="18903" y="45803"/>
                </a:lnTo>
                <a:lnTo>
                  <a:pt x="54137" y="45802"/>
                </a:lnTo>
                <a:lnTo>
                  <a:pt x="104447" y="16455"/>
                </a:lnTo>
                <a:lnTo>
                  <a:pt x="105981" y="10622"/>
                </a:lnTo>
                <a:lnTo>
                  <a:pt x="100680" y="1535"/>
                </a:lnTo>
                <a:lnTo>
                  <a:pt x="94848" y="0"/>
                </a:lnTo>
                <a:close/>
              </a:path>
              <a:path w="603885" h="111125">
                <a:moveTo>
                  <a:pt x="54135" y="45803"/>
                </a:moveTo>
                <a:lnTo>
                  <a:pt x="18903" y="45803"/>
                </a:lnTo>
                <a:lnTo>
                  <a:pt x="18903" y="64853"/>
                </a:lnTo>
                <a:lnTo>
                  <a:pt x="54137" y="64853"/>
                </a:lnTo>
                <a:lnTo>
                  <a:pt x="51912" y="63555"/>
                </a:lnTo>
                <a:lnTo>
                  <a:pt x="23703" y="63555"/>
                </a:lnTo>
                <a:lnTo>
                  <a:pt x="23703" y="47100"/>
                </a:lnTo>
                <a:lnTo>
                  <a:pt x="51912" y="47100"/>
                </a:lnTo>
                <a:lnTo>
                  <a:pt x="54135" y="45803"/>
                </a:lnTo>
                <a:close/>
              </a:path>
              <a:path w="603885" h="111125">
                <a:moveTo>
                  <a:pt x="54137" y="64853"/>
                </a:moveTo>
                <a:lnTo>
                  <a:pt x="18903" y="64853"/>
                </a:lnTo>
                <a:lnTo>
                  <a:pt x="54137" y="64853"/>
                </a:lnTo>
                <a:close/>
              </a:path>
              <a:path w="603885" h="111125">
                <a:moveTo>
                  <a:pt x="603294" y="45802"/>
                </a:moveTo>
                <a:lnTo>
                  <a:pt x="54135" y="45803"/>
                </a:lnTo>
                <a:lnTo>
                  <a:pt x="37807" y="55328"/>
                </a:lnTo>
                <a:lnTo>
                  <a:pt x="54137" y="64853"/>
                </a:lnTo>
                <a:lnTo>
                  <a:pt x="603294" y="64852"/>
                </a:lnTo>
                <a:lnTo>
                  <a:pt x="603294" y="45802"/>
                </a:lnTo>
                <a:close/>
              </a:path>
              <a:path w="603885" h="111125">
                <a:moveTo>
                  <a:pt x="23703" y="47100"/>
                </a:moveTo>
                <a:lnTo>
                  <a:pt x="23703" y="63555"/>
                </a:lnTo>
                <a:lnTo>
                  <a:pt x="37807" y="55328"/>
                </a:lnTo>
                <a:lnTo>
                  <a:pt x="23703" y="47100"/>
                </a:lnTo>
                <a:close/>
              </a:path>
              <a:path w="603885" h="111125">
                <a:moveTo>
                  <a:pt x="37807" y="55328"/>
                </a:moveTo>
                <a:lnTo>
                  <a:pt x="23703" y="63555"/>
                </a:lnTo>
                <a:lnTo>
                  <a:pt x="51912" y="63555"/>
                </a:lnTo>
                <a:lnTo>
                  <a:pt x="37807" y="55328"/>
                </a:lnTo>
                <a:close/>
              </a:path>
              <a:path w="603885" h="111125">
                <a:moveTo>
                  <a:pt x="51912" y="47100"/>
                </a:moveTo>
                <a:lnTo>
                  <a:pt x="23703" y="47100"/>
                </a:lnTo>
                <a:lnTo>
                  <a:pt x="37807" y="55328"/>
                </a:lnTo>
                <a:lnTo>
                  <a:pt x="51912" y="4710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469011" y="5293636"/>
            <a:ext cx="603885" cy="111125"/>
          </a:xfrm>
          <a:custGeom>
            <a:avLst/>
            <a:gdLst/>
            <a:ahLst/>
            <a:cxnLst/>
            <a:rect l="l" t="t" r="r" b="b"/>
            <a:pathLst>
              <a:path w="603885" h="111125">
                <a:moveTo>
                  <a:pt x="94847" y="0"/>
                </a:moveTo>
                <a:lnTo>
                  <a:pt x="0" y="55327"/>
                </a:lnTo>
                <a:lnTo>
                  <a:pt x="94847" y="110656"/>
                </a:lnTo>
                <a:lnTo>
                  <a:pt x="100680" y="109120"/>
                </a:lnTo>
                <a:lnTo>
                  <a:pt x="105981" y="100032"/>
                </a:lnTo>
                <a:lnTo>
                  <a:pt x="104446" y="94200"/>
                </a:lnTo>
                <a:lnTo>
                  <a:pt x="54135" y="64852"/>
                </a:lnTo>
                <a:lnTo>
                  <a:pt x="18903" y="64852"/>
                </a:lnTo>
                <a:lnTo>
                  <a:pt x="18903" y="45802"/>
                </a:lnTo>
                <a:lnTo>
                  <a:pt x="54136" y="45802"/>
                </a:lnTo>
                <a:lnTo>
                  <a:pt x="104446" y="16454"/>
                </a:lnTo>
                <a:lnTo>
                  <a:pt x="105981" y="10622"/>
                </a:lnTo>
                <a:lnTo>
                  <a:pt x="100680" y="1534"/>
                </a:lnTo>
                <a:lnTo>
                  <a:pt x="94847" y="0"/>
                </a:lnTo>
                <a:close/>
              </a:path>
              <a:path w="603885" h="111125">
                <a:moveTo>
                  <a:pt x="54136" y="45802"/>
                </a:moveTo>
                <a:lnTo>
                  <a:pt x="18903" y="45802"/>
                </a:lnTo>
                <a:lnTo>
                  <a:pt x="18903" y="64852"/>
                </a:lnTo>
                <a:lnTo>
                  <a:pt x="54135" y="64852"/>
                </a:lnTo>
                <a:lnTo>
                  <a:pt x="51912" y="63555"/>
                </a:lnTo>
                <a:lnTo>
                  <a:pt x="23703" y="63555"/>
                </a:lnTo>
                <a:lnTo>
                  <a:pt x="23703" y="47100"/>
                </a:lnTo>
                <a:lnTo>
                  <a:pt x="51911" y="47100"/>
                </a:lnTo>
                <a:lnTo>
                  <a:pt x="54136" y="45802"/>
                </a:lnTo>
                <a:close/>
              </a:path>
              <a:path w="603885" h="111125">
                <a:moveTo>
                  <a:pt x="603293" y="45802"/>
                </a:moveTo>
                <a:lnTo>
                  <a:pt x="54136" y="45802"/>
                </a:lnTo>
                <a:lnTo>
                  <a:pt x="37807" y="55328"/>
                </a:lnTo>
                <a:lnTo>
                  <a:pt x="54135" y="64852"/>
                </a:lnTo>
                <a:lnTo>
                  <a:pt x="603293" y="64852"/>
                </a:lnTo>
                <a:lnTo>
                  <a:pt x="603293" y="45802"/>
                </a:lnTo>
                <a:close/>
              </a:path>
              <a:path w="603885" h="111125">
                <a:moveTo>
                  <a:pt x="23703" y="47100"/>
                </a:moveTo>
                <a:lnTo>
                  <a:pt x="23703" y="63555"/>
                </a:lnTo>
                <a:lnTo>
                  <a:pt x="37807" y="55328"/>
                </a:lnTo>
                <a:lnTo>
                  <a:pt x="23703" y="47100"/>
                </a:lnTo>
                <a:close/>
              </a:path>
              <a:path w="603885" h="111125">
                <a:moveTo>
                  <a:pt x="37807" y="55328"/>
                </a:moveTo>
                <a:lnTo>
                  <a:pt x="23703" y="63555"/>
                </a:lnTo>
                <a:lnTo>
                  <a:pt x="51912" y="63555"/>
                </a:lnTo>
                <a:lnTo>
                  <a:pt x="37807" y="55328"/>
                </a:lnTo>
                <a:close/>
              </a:path>
              <a:path w="603885" h="111125">
                <a:moveTo>
                  <a:pt x="51911" y="47100"/>
                </a:moveTo>
                <a:lnTo>
                  <a:pt x="23703" y="47100"/>
                </a:lnTo>
                <a:lnTo>
                  <a:pt x="37808" y="55327"/>
                </a:lnTo>
                <a:lnTo>
                  <a:pt x="51911" y="4710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657997" y="4585211"/>
            <a:ext cx="332105" cy="0"/>
          </a:xfrm>
          <a:custGeom>
            <a:avLst/>
            <a:gdLst/>
            <a:ahLst/>
            <a:cxnLst/>
            <a:rect l="l" t="t" r="r" b="b"/>
            <a:pathLst>
              <a:path w="332104">
                <a:moveTo>
                  <a:pt x="0" y="0"/>
                </a:moveTo>
                <a:lnTo>
                  <a:pt x="331715" y="1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7305688" y="2161540"/>
            <a:ext cx="205168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Cycles 1-6 (ICT)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Cycles 7-11</a:t>
            </a:r>
            <a:r>
              <a:rPr sz="1000" u="sng" spc="-3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(ICV)</a:t>
            </a:r>
            <a:endParaRPr sz="10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401873" y="2447791"/>
            <a:ext cx="0" cy="1572895"/>
          </a:xfrm>
          <a:custGeom>
            <a:avLst/>
            <a:gdLst/>
            <a:ahLst/>
            <a:cxnLst/>
            <a:rect l="l" t="t" r="r" b="b"/>
            <a:pathLst>
              <a:path h="1572895">
                <a:moveTo>
                  <a:pt x="0" y="0"/>
                </a:moveTo>
                <a:lnTo>
                  <a:pt x="0" y="1572831"/>
                </a:lnTo>
              </a:path>
            </a:pathLst>
          </a:custGeom>
          <a:ln w="23110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507153" y="2447791"/>
            <a:ext cx="0" cy="1572895"/>
          </a:xfrm>
          <a:custGeom>
            <a:avLst/>
            <a:gdLst/>
            <a:ahLst/>
            <a:cxnLst/>
            <a:rect l="l" t="t" r="r" b="b"/>
            <a:pathLst>
              <a:path h="1572895">
                <a:moveTo>
                  <a:pt x="0" y="0"/>
                </a:moveTo>
                <a:lnTo>
                  <a:pt x="0" y="1572831"/>
                </a:lnTo>
              </a:path>
            </a:pathLst>
          </a:custGeom>
          <a:ln w="23110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611147" y="2447791"/>
            <a:ext cx="0" cy="1572895"/>
          </a:xfrm>
          <a:custGeom>
            <a:avLst/>
            <a:gdLst/>
            <a:ahLst/>
            <a:cxnLst/>
            <a:rect l="l" t="t" r="r" b="b"/>
            <a:pathLst>
              <a:path h="1572895">
                <a:moveTo>
                  <a:pt x="0" y="0"/>
                </a:moveTo>
                <a:lnTo>
                  <a:pt x="0" y="1572831"/>
                </a:lnTo>
              </a:path>
            </a:pathLst>
          </a:custGeom>
          <a:ln w="23110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819138" y="2447791"/>
            <a:ext cx="0" cy="523875"/>
          </a:xfrm>
          <a:custGeom>
            <a:avLst/>
            <a:gdLst/>
            <a:ahLst/>
            <a:cxnLst/>
            <a:rect l="l" t="t" r="r" b="b"/>
            <a:pathLst>
              <a:path h="523875">
                <a:moveTo>
                  <a:pt x="0" y="0"/>
                </a:moveTo>
                <a:lnTo>
                  <a:pt x="0" y="523841"/>
                </a:lnTo>
              </a:path>
            </a:pathLst>
          </a:custGeom>
          <a:ln w="23110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819138" y="3065924"/>
            <a:ext cx="0" cy="955040"/>
          </a:xfrm>
          <a:custGeom>
            <a:avLst/>
            <a:gdLst/>
            <a:ahLst/>
            <a:cxnLst/>
            <a:rect l="l" t="t" r="r" b="b"/>
            <a:pathLst>
              <a:path h="955039">
                <a:moveTo>
                  <a:pt x="0" y="0"/>
                </a:moveTo>
                <a:lnTo>
                  <a:pt x="0" y="954698"/>
                </a:lnTo>
              </a:path>
            </a:pathLst>
          </a:custGeom>
          <a:ln w="23110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924417" y="2447791"/>
            <a:ext cx="0" cy="1572895"/>
          </a:xfrm>
          <a:custGeom>
            <a:avLst/>
            <a:gdLst/>
            <a:ahLst/>
            <a:cxnLst/>
            <a:rect l="l" t="t" r="r" b="b"/>
            <a:pathLst>
              <a:path h="1572895">
                <a:moveTo>
                  <a:pt x="0" y="0"/>
                </a:moveTo>
                <a:lnTo>
                  <a:pt x="0" y="1572831"/>
                </a:lnTo>
              </a:path>
            </a:pathLst>
          </a:custGeom>
          <a:ln w="23110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028412" y="2447791"/>
            <a:ext cx="0" cy="1572895"/>
          </a:xfrm>
          <a:custGeom>
            <a:avLst/>
            <a:gdLst/>
            <a:ahLst/>
            <a:cxnLst/>
            <a:rect l="l" t="t" r="r" b="b"/>
            <a:pathLst>
              <a:path h="1572895">
                <a:moveTo>
                  <a:pt x="0" y="0"/>
                </a:moveTo>
                <a:lnTo>
                  <a:pt x="0" y="1572831"/>
                </a:lnTo>
              </a:path>
            </a:pathLst>
          </a:custGeom>
          <a:ln w="23110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237686" y="2447791"/>
            <a:ext cx="0" cy="1572895"/>
          </a:xfrm>
          <a:custGeom>
            <a:avLst/>
            <a:gdLst/>
            <a:ahLst/>
            <a:cxnLst/>
            <a:rect l="l" t="t" r="r" b="b"/>
            <a:pathLst>
              <a:path h="1572895">
                <a:moveTo>
                  <a:pt x="0" y="0"/>
                </a:moveTo>
                <a:lnTo>
                  <a:pt x="0" y="1572831"/>
                </a:lnTo>
              </a:path>
            </a:pathLst>
          </a:custGeom>
          <a:ln w="23110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341681" y="2447791"/>
            <a:ext cx="0" cy="1572895"/>
          </a:xfrm>
          <a:custGeom>
            <a:avLst/>
            <a:gdLst/>
            <a:ahLst/>
            <a:cxnLst/>
            <a:rect l="l" t="t" r="r" b="b"/>
            <a:pathLst>
              <a:path h="1572895">
                <a:moveTo>
                  <a:pt x="0" y="0"/>
                </a:moveTo>
                <a:lnTo>
                  <a:pt x="0" y="1572831"/>
                </a:lnTo>
              </a:path>
            </a:pathLst>
          </a:custGeom>
          <a:ln w="23110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445676" y="2447791"/>
            <a:ext cx="0" cy="1572895"/>
          </a:xfrm>
          <a:custGeom>
            <a:avLst/>
            <a:gdLst/>
            <a:ahLst/>
            <a:cxnLst/>
            <a:rect l="l" t="t" r="r" b="b"/>
            <a:pathLst>
              <a:path h="1572895">
                <a:moveTo>
                  <a:pt x="0" y="0"/>
                </a:moveTo>
                <a:lnTo>
                  <a:pt x="0" y="1572831"/>
                </a:lnTo>
              </a:path>
            </a:pathLst>
          </a:custGeom>
          <a:ln w="23110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669073" y="2447791"/>
            <a:ext cx="0" cy="1572895"/>
          </a:xfrm>
          <a:custGeom>
            <a:avLst/>
            <a:gdLst/>
            <a:ahLst/>
            <a:cxnLst/>
            <a:rect l="l" t="t" r="r" b="b"/>
            <a:pathLst>
              <a:path h="1572895">
                <a:moveTo>
                  <a:pt x="0" y="0"/>
                </a:moveTo>
                <a:lnTo>
                  <a:pt x="0" y="1572831"/>
                </a:lnTo>
              </a:path>
            </a:pathLst>
          </a:custGeom>
          <a:ln w="23110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774352" y="2447791"/>
            <a:ext cx="0" cy="1572895"/>
          </a:xfrm>
          <a:custGeom>
            <a:avLst/>
            <a:gdLst/>
            <a:ahLst/>
            <a:cxnLst/>
            <a:rect l="l" t="t" r="r" b="b"/>
            <a:pathLst>
              <a:path h="1572895">
                <a:moveTo>
                  <a:pt x="0" y="0"/>
                </a:moveTo>
                <a:lnTo>
                  <a:pt x="0" y="1572831"/>
                </a:lnTo>
              </a:path>
            </a:pathLst>
          </a:custGeom>
          <a:ln w="23110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7385054" y="4095666"/>
            <a:ext cx="138430" cy="132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1" spc="-10" dirty="0">
                <a:latin typeface="Arial"/>
                <a:cs typeface="Arial"/>
              </a:rPr>
              <a:t>6</a:t>
            </a:r>
            <a:r>
              <a:rPr sz="700" b="1" spc="-125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0</a:t>
            </a:r>
            <a:endParaRPr sz="7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9445827" y="4020623"/>
            <a:ext cx="111760" cy="0"/>
          </a:xfrm>
          <a:custGeom>
            <a:avLst/>
            <a:gdLst/>
            <a:ahLst/>
            <a:cxnLst/>
            <a:rect l="l" t="t" r="r" b="b"/>
            <a:pathLst>
              <a:path w="111759">
                <a:moveTo>
                  <a:pt x="0" y="0"/>
                </a:moveTo>
                <a:lnTo>
                  <a:pt x="111698" y="0"/>
                </a:lnTo>
              </a:path>
            </a:pathLst>
          </a:custGeom>
          <a:ln w="1571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231116" y="4020623"/>
            <a:ext cx="2122805" cy="0"/>
          </a:xfrm>
          <a:custGeom>
            <a:avLst/>
            <a:gdLst/>
            <a:ahLst/>
            <a:cxnLst/>
            <a:rect l="l" t="t" r="r" b="b"/>
            <a:pathLst>
              <a:path w="2122804">
                <a:moveTo>
                  <a:pt x="0" y="0"/>
                </a:moveTo>
                <a:lnTo>
                  <a:pt x="2122270" y="0"/>
                </a:lnTo>
              </a:path>
            </a:pathLst>
          </a:custGeom>
          <a:ln w="1571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462216" y="4020623"/>
            <a:ext cx="0" cy="45085"/>
          </a:xfrm>
          <a:custGeom>
            <a:avLst/>
            <a:gdLst/>
            <a:ahLst/>
            <a:cxnLst/>
            <a:rect l="l" t="t" r="r" b="b"/>
            <a:pathLst>
              <a:path h="45085">
                <a:moveTo>
                  <a:pt x="0" y="0"/>
                </a:moveTo>
                <a:lnTo>
                  <a:pt x="0" y="44526"/>
                </a:lnTo>
              </a:path>
            </a:pathLst>
          </a:custGeom>
          <a:ln w="154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760079" y="4020623"/>
            <a:ext cx="0" cy="45085"/>
          </a:xfrm>
          <a:custGeom>
            <a:avLst/>
            <a:gdLst/>
            <a:ahLst/>
            <a:cxnLst/>
            <a:rect l="l" t="t" r="r" b="b"/>
            <a:pathLst>
              <a:path h="45085">
                <a:moveTo>
                  <a:pt x="0" y="0"/>
                </a:moveTo>
                <a:lnTo>
                  <a:pt x="0" y="44526"/>
                </a:lnTo>
              </a:path>
            </a:pathLst>
          </a:custGeom>
          <a:ln w="154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057942" y="4020623"/>
            <a:ext cx="0" cy="45085"/>
          </a:xfrm>
          <a:custGeom>
            <a:avLst/>
            <a:gdLst/>
            <a:ahLst/>
            <a:cxnLst/>
            <a:rect l="l" t="t" r="r" b="b"/>
            <a:pathLst>
              <a:path h="45085">
                <a:moveTo>
                  <a:pt x="0" y="0"/>
                </a:moveTo>
                <a:lnTo>
                  <a:pt x="0" y="44526"/>
                </a:lnTo>
              </a:path>
            </a:pathLst>
          </a:custGeom>
          <a:ln w="154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355804" y="4020623"/>
            <a:ext cx="0" cy="45085"/>
          </a:xfrm>
          <a:custGeom>
            <a:avLst/>
            <a:gdLst/>
            <a:ahLst/>
            <a:cxnLst/>
            <a:rect l="l" t="t" r="r" b="b"/>
            <a:pathLst>
              <a:path h="45085">
                <a:moveTo>
                  <a:pt x="0" y="0"/>
                </a:moveTo>
                <a:lnTo>
                  <a:pt x="0" y="44526"/>
                </a:lnTo>
              </a:path>
            </a:pathLst>
          </a:custGeom>
          <a:ln w="154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654950" y="4020623"/>
            <a:ext cx="0" cy="45085"/>
          </a:xfrm>
          <a:custGeom>
            <a:avLst/>
            <a:gdLst/>
            <a:ahLst/>
            <a:cxnLst/>
            <a:rect l="l" t="t" r="r" b="b"/>
            <a:pathLst>
              <a:path h="45085">
                <a:moveTo>
                  <a:pt x="0" y="0"/>
                </a:moveTo>
                <a:lnTo>
                  <a:pt x="0" y="44526"/>
                </a:lnTo>
              </a:path>
            </a:pathLst>
          </a:custGeom>
          <a:ln w="154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952813" y="4020623"/>
            <a:ext cx="0" cy="45085"/>
          </a:xfrm>
          <a:custGeom>
            <a:avLst/>
            <a:gdLst/>
            <a:ahLst/>
            <a:cxnLst/>
            <a:rect l="l" t="t" r="r" b="b"/>
            <a:pathLst>
              <a:path h="45085">
                <a:moveTo>
                  <a:pt x="0" y="0"/>
                </a:moveTo>
                <a:lnTo>
                  <a:pt x="0" y="44526"/>
                </a:lnTo>
              </a:path>
            </a:pathLst>
          </a:custGeom>
          <a:ln w="154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9250676" y="4020623"/>
            <a:ext cx="0" cy="45085"/>
          </a:xfrm>
          <a:custGeom>
            <a:avLst/>
            <a:gdLst/>
            <a:ahLst/>
            <a:cxnLst/>
            <a:rect l="l" t="t" r="r" b="b"/>
            <a:pathLst>
              <a:path h="45085">
                <a:moveTo>
                  <a:pt x="0" y="0"/>
                </a:moveTo>
                <a:lnTo>
                  <a:pt x="0" y="44526"/>
                </a:lnTo>
              </a:path>
            </a:pathLst>
          </a:custGeom>
          <a:ln w="154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9549822" y="4020623"/>
            <a:ext cx="0" cy="45085"/>
          </a:xfrm>
          <a:custGeom>
            <a:avLst/>
            <a:gdLst/>
            <a:ahLst/>
            <a:cxnLst/>
            <a:rect l="l" t="t" r="r" b="b"/>
            <a:pathLst>
              <a:path h="45085">
                <a:moveTo>
                  <a:pt x="0" y="0"/>
                </a:moveTo>
                <a:lnTo>
                  <a:pt x="0" y="44526"/>
                </a:lnTo>
              </a:path>
            </a:pathLst>
          </a:custGeom>
          <a:ln w="154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7102320" y="3958158"/>
            <a:ext cx="74295" cy="132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1" spc="-10" dirty="0">
                <a:latin typeface="Arial"/>
                <a:cs typeface="Arial"/>
              </a:rPr>
              <a:t>0</a:t>
            </a:r>
            <a:endParaRPr sz="7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973931" y="3565278"/>
            <a:ext cx="202565" cy="132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1" spc="-10" dirty="0">
                <a:latin typeface="Arial"/>
                <a:cs typeface="Arial"/>
              </a:rPr>
              <a:t>1</a:t>
            </a:r>
            <a:r>
              <a:rPr sz="700" b="1" spc="-11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0</a:t>
            </a:r>
            <a:r>
              <a:rPr sz="700" b="1" spc="-11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0</a:t>
            </a:r>
            <a:endParaRPr sz="7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973931" y="3172397"/>
            <a:ext cx="202565" cy="132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1" spc="-10" dirty="0">
                <a:latin typeface="Arial"/>
                <a:cs typeface="Arial"/>
              </a:rPr>
              <a:t>2</a:t>
            </a:r>
            <a:r>
              <a:rPr sz="700" b="1" spc="-11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0</a:t>
            </a:r>
            <a:r>
              <a:rPr sz="700" b="1" spc="-11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0</a:t>
            </a:r>
            <a:endParaRPr sz="7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973931" y="2779517"/>
            <a:ext cx="202565" cy="132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1" spc="-10" dirty="0">
                <a:latin typeface="Arial"/>
                <a:cs typeface="Arial"/>
              </a:rPr>
              <a:t>3</a:t>
            </a:r>
            <a:r>
              <a:rPr sz="700" b="1" spc="-11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0</a:t>
            </a:r>
            <a:r>
              <a:rPr sz="700" b="1" spc="-11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0</a:t>
            </a:r>
            <a:endParaRPr sz="7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973931" y="2386636"/>
            <a:ext cx="202565" cy="132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1" spc="-10" dirty="0">
                <a:latin typeface="Arial"/>
                <a:cs typeface="Arial"/>
              </a:rPr>
              <a:t>4</a:t>
            </a:r>
            <a:r>
              <a:rPr sz="700" b="1" spc="-11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0</a:t>
            </a:r>
            <a:r>
              <a:rPr sz="700" b="1" spc="-11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0</a:t>
            </a:r>
            <a:endParaRPr sz="700">
              <a:latin typeface="Arial"/>
              <a:cs typeface="Arial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7238820" y="2441244"/>
            <a:ext cx="0" cy="1587500"/>
          </a:xfrm>
          <a:custGeom>
            <a:avLst/>
            <a:gdLst/>
            <a:ahLst/>
            <a:cxnLst/>
            <a:rect l="l" t="t" r="r" b="b"/>
            <a:pathLst>
              <a:path h="1587500">
                <a:moveTo>
                  <a:pt x="0" y="1587237"/>
                </a:moveTo>
                <a:lnTo>
                  <a:pt x="0" y="0"/>
                </a:lnTo>
              </a:path>
            </a:pathLst>
          </a:custGeom>
          <a:ln w="154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195167" y="4020623"/>
            <a:ext cx="43815" cy="0"/>
          </a:xfrm>
          <a:custGeom>
            <a:avLst/>
            <a:gdLst/>
            <a:ahLst/>
            <a:cxnLst/>
            <a:rect l="l" t="t" r="r" b="b"/>
            <a:pathLst>
              <a:path w="43815">
                <a:moveTo>
                  <a:pt x="43652" y="0"/>
                </a:moveTo>
                <a:lnTo>
                  <a:pt x="0" y="0"/>
                </a:lnTo>
              </a:path>
            </a:pathLst>
          </a:custGeom>
          <a:ln w="1571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195167" y="3627742"/>
            <a:ext cx="43815" cy="0"/>
          </a:xfrm>
          <a:custGeom>
            <a:avLst/>
            <a:gdLst/>
            <a:ahLst/>
            <a:cxnLst/>
            <a:rect l="l" t="t" r="r" b="b"/>
            <a:pathLst>
              <a:path w="43815">
                <a:moveTo>
                  <a:pt x="43652" y="0"/>
                </a:moveTo>
                <a:lnTo>
                  <a:pt x="0" y="0"/>
                </a:lnTo>
              </a:path>
            </a:pathLst>
          </a:custGeom>
          <a:ln w="1571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195167" y="3234862"/>
            <a:ext cx="43815" cy="0"/>
          </a:xfrm>
          <a:custGeom>
            <a:avLst/>
            <a:gdLst/>
            <a:ahLst/>
            <a:cxnLst/>
            <a:rect l="l" t="t" r="r" b="b"/>
            <a:pathLst>
              <a:path w="43815">
                <a:moveTo>
                  <a:pt x="43652" y="0"/>
                </a:moveTo>
                <a:lnTo>
                  <a:pt x="0" y="0"/>
                </a:lnTo>
              </a:path>
            </a:pathLst>
          </a:custGeom>
          <a:ln w="1571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195167" y="2841982"/>
            <a:ext cx="43815" cy="0"/>
          </a:xfrm>
          <a:custGeom>
            <a:avLst/>
            <a:gdLst/>
            <a:ahLst/>
            <a:cxnLst/>
            <a:rect l="l" t="t" r="r" b="b"/>
            <a:pathLst>
              <a:path w="43815">
                <a:moveTo>
                  <a:pt x="43652" y="0"/>
                </a:moveTo>
                <a:lnTo>
                  <a:pt x="0" y="0"/>
                </a:lnTo>
              </a:path>
            </a:pathLst>
          </a:custGeom>
          <a:ln w="1571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195167" y="2449101"/>
            <a:ext cx="43815" cy="0"/>
          </a:xfrm>
          <a:custGeom>
            <a:avLst/>
            <a:gdLst/>
            <a:ahLst/>
            <a:cxnLst/>
            <a:rect l="l" t="t" r="r" b="b"/>
            <a:pathLst>
              <a:path w="43815">
                <a:moveTo>
                  <a:pt x="43652" y="0"/>
                </a:moveTo>
                <a:lnTo>
                  <a:pt x="0" y="0"/>
                </a:lnTo>
              </a:path>
            </a:pathLst>
          </a:custGeom>
          <a:ln w="1571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849951" y="3018778"/>
            <a:ext cx="1550035" cy="970915"/>
          </a:xfrm>
          <a:custGeom>
            <a:avLst/>
            <a:gdLst/>
            <a:ahLst/>
            <a:cxnLst/>
            <a:rect l="l" t="t" r="r" b="b"/>
            <a:pathLst>
              <a:path w="1550034" h="970914">
                <a:moveTo>
                  <a:pt x="0" y="0"/>
                </a:moveTo>
                <a:lnTo>
                  <a:pt x="1043802" y="942913"/>
                </a:lnTo>
                <a:lnTo>
                  <a:pt x="1549655" y="970414"/>
                </a:lnTo>
              </a:path>
            </a:pathLst>
          </a:custGeom>
          <a:ln w="156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803732" y="2971633"/>
            <a:ext cx="92710" cy="94615"/>
          </a:xfrm>
          <a:custGeom>
            <a:avLst/>
            <a:gdLst/>
            <a:ahLst/>
            <a:cxnLst/>
            <a:rect l="l" t="t" r="r" b="b"/>
            <a:pathLst>
              <a:path w="92709" h="94614">
                <a:moveTo>
                  <a:pt x="0" y="94291"/>
                </a:moveTo>
                <a:lnTo>
                  <a:pt x="92440" y="94291"/>
                </a:lnTo>
                <a:lnTo>
                  <a:pt x="92440" y="0"/>
                </a:lnTo>
                <a:lnTo>
                  <a:pt x="0" y="0"/>
                </a:lnTo>
                <a:lnTo>
                  <a:pt x="0" y="9429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803731" y="2971632"/>
            <a:ext cx="92710" cy="94615"/>
          </a:xfrm>
          <a:custGeom>
            <a:avLst/>
            <a:gdLst/>
            <a:ahLst/>
            <a:cxnLst/>
            <a:rect l="l" t="t" r="r" b="b"/>
            <a:pathLst>
              <a:path w="92709" h="94614">
                <a:moveTo>
                  <a:pt x="0" y="94291"/>
                </a:moveTo>
                <a:lnTo>
                  <a:pt x="92440" y="94291"/>
                </a:lnTo>
                <a:lnTo>
                  <a:pt x="92440" y="0"/>
                </a:lnTo>
                <a:lnTo>
                  <a:pt x="0" y="0"/>
                </a:lnTo>
                <a:lnTo>
                  <a:pt x="0" y="94291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8847535" y="3914546"/>
            <a:ext cx="92710" cy="94615"/>
          </a:xfrm>
          <a:custGeom>
            <a:avLst/>
            <a:gdLst/>
            <a:ahLst/>
            <a:cxnLst/>
            <a:rect l="l" t="t" r="r" b="b"/>
            <a:pathLst>
              <a:path w="92709" h="94614">
                <a:moveTo>
                  <a:pt x="0" y="94291"/>
                </a:moveTo>
                <a:lnTo>
                  <a:pt x="92440" y="94291"/>
                </a:lnTo>
                <a:lnTo>
                  <a:pt x="92440" y="0"/>
                </a:lnTo>
                <a:lnTo>
                  <a:pt x="0" y="0"/>
                </a:lnTo>
                <a:lnTo>
                  <a:pt x="0" y="9429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847534" y="3914545"/>
            <a:ext cx="92710" cy="94615"/>
          </a:xfrm>
          <a:custGeom>
            <a:avLst/>
            <a:gdLst/>
            <a:ahLst/>
            <a:cxnLst/>
            <a:rect l="l" t="t" r="r" b="b"/>
            <a:pathLst>
              <a:path w="92709" h="94614">
                <a:moveTo>
                  <a:pt x="0" y="94291"/>
                </a:moveTo>
                <a:lnTo>
                  <a:pt x="92440" y="94291"/>
                </a:lnTo>
                <a:lnTo>
                  <a:pt x="92440" y="0"/>
                </a:lnTo>
                <a:lnTo>
                  <a:pt x="0" y="0"/>
                </a:lnTo>
                <a:lnTo>
                  <a:pt x="0" y="94291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9353387" y="3942048"/>
            <a:ext cx="92710" cy="94615"/>
          </a:xfrm>
          <a:custGeom>
            <a:avLst/>
            <a:gdLst/>
            <a:ahLst/>
            <a:cxnLst/>
            <a:rect l="l" t="t" r="r" b="b"/>
            <a:pathLst>
              <a:path w="92709" h="94614">
                <a:moveTo>
                  <a:pt x="0" y="94291"/>
                </a:moveTo>
                <a:lnTo>
                  <a:pt x="92440" y="94291"/>
                </a:lnTo>
                <a:lnTo>
                  <a:pt x="92440" y="0"/>
                </a:lnTo>
                <a:lnTo>
                  <a:pt x="0" y="0"/>
                </a:lnTo>
                <a:lnTo>
                  <a:pt x="0" y="9429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9353387" y="3942047"/>
            <a:ext cx="92710" cy="94615"/>
          </a:xfrm>
          <a:custGeom>
            <a:avLst/>
            <a:gdLst/>
            <a:ahLst/>
            <a:cxnLst/>
            <a:rect l="l" t="t" r="r" b="b"/>
            <a:pathLst>
              <a:path w="92709" h="94614">
                <a:moveTo>
                  <a:pt x="0" y="94291"/>
                </a:moveTo>
                <a:lnTo>
                  <a:pt x="92440" y="94291"/>
                </a:lnTo>
                <a:lnTo>
                  <a:pt x="92440" y="0"/>
                </a:lnTo>
                <a:lnTo>
                  <a:pt x="0" y="0"/>
                </a:lnTo>
                <a:lnTo>
                  <a:pt x="0" y="94291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7313285" y="2606253"/>
            <a:ext cx="2086610" cy="1343660"/>
          </a:xfrm>
          <a:custGeom>
            <a:avLst/>
            <a:gdLst/>
            <a:ahLst/>
            <a:cxnLst/>
            <a:rect l="l" t="t" r="r" b="b"/>
            <a:pathLst>
              <a:path w="2086609" h="1343660">
                <a:moveTo>
                  <a:pt x="0" y="1308292"/>
                </a:moveTo>
                <a:lnTo>
                  <a:pt x="14122" y="1343651"/>
                </a:lnTo>
                <a:lnTo>
                  <a:pt x="14122" y="1343651"/>
                </a:lnTo>
                <a:lnTo>
                  <a:pt x="401857" y="1178641"/>
                </a:lnTo>
                <a:lnTo>
                  <a:pt x="760063" y="742544"/>
                </a:lnTo>
                <a:lnTo>
                  <a:pt x="864058" y="0"/>
                </a:lnTo>
                <a:lnTo>
                  <a:pt x="1236386" y="188582"/>
                </a:lnTo>
                <a:lnTo>
                  <a:pt x="1580469" y="1029346"/>
                </a:lnTo>
                <a:lnTo>
                  <a:pt x="2086322" y="1257217"/>
                </a:lnTo>
              </a:path>
            </a:pathLst>
          </a:custGeom>
          <a:ln w="15624">
            <a:solidFill>
              <a:srgbClr val="A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7255395" y="3855729"/>
            <a:ext cx="129904" cy="15299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7657252" y="3726078"/>
            <a:ext cx="115781" cy="1176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8015458" y="3289981"/>
            <a:ext cx="115781" cy="1176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8119453" y="2547437"/>
            <a:ext cx="115781" cy="1176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8491781" y="2736020"/>
            <a:ext cx="115781" cy="1176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8835863" y="3576784"/>
            <a:ext cx="115781" cy="1176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9341716" y="3804654"/>
            <a:ext cx="115781" cy="1176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7313285" y="2841982"/>
            <a:ext cx="2086610" cy="1179195"/>
          </a:xfrm>
          <a:custGeom>
            <a:avLst/>
            <a:gdLst/>
            <a:ahLst/>
            <a:cxnLst/>
            <a:rect l="l" t="t" r="r" b="b"/>
            <a:pathLst>
              <a:path w="2086609" h="1179195">
                <a:moveTo>
                  <a:pt x="0" y="1178641"/>
                </a:moveTo>
                <a:lnTo>
                  <a:pt x="14122" y="1178641"/>
                </a:lnTo>
                <a:lnTo>
                  <a:pt x="14122" y="1178641"/>
                </a:lnTo>
                <a:lnTo>
                  <a:pt x="401857" y="1013631"/>
                </a:lnTo>
                <a:lnTo>
                  <a:pt x="760063" y="487171"/>
                </a:lnTo>
                <a:lnTo>
                  <a:pt x="864058" y="443954"/>
                </a:lnTo>
                <a:lnTo>
                  <a:pt x="1236386" y="0"/>
                </a:lnTo>
                <a:lnTo>
                  <a:pt x="1580469" y="616822"/>
                </a:lnTo>
                <a:lnTo>
                  <a:pt x="2086322" y="927197"/>
                </a:lnTo>
              </a:path>
            </a:pathLst>
          </a:custGeom>
          <a:ln w="15640">
            <a:solidFill>
              <a:srgbClr val="C06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7255395" y="3961807"/>
            <a:ext cx="129904" cy="11763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7657252" y="3796797"/>
            <a:ext cx="115781" cy="11763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8015458" y="3227120"/>
            <a:ext cx="219776" cy="16084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8491781" y="2783165"/>
            <a:ext cx="115781" cy="11763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8835863" y="3399988"/>
            <a:ext cx="115781" cy="11763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9341716" y="3710363"/>
            <a:ext cx="115781" cy="11763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7313285" y="3525594"/>
            <a:ext cx="2086610" cy="467995"/>
          </a:xfrm>
          <a:custGeom>
            <a:avLst/>
            <a:gdLst/>
            <a:ahLst/>
            <a:cxnLst/>
            <a:rect l="l" t="t" r="r" b="b"/>
            <a:pathLst>
              <a:path w="2086609" h="467995">
                <a:moveTo>
                  <a:pt x="0" y="416453"/>
                </a:moveTo>
                <a:lnTo>
                  <a:pt x="0" y="416453"/>
                </a:lnTo>
                <a:lnTo>
                  <a:pt x="14122" y="416453"/>
                </a:lnTo>
                <a:lnTo>
                  <a:pt x="401857" y="353592"/>
                </a:lnTo>
                <a:lnTo>
                  <a:pt x="760063" y="282873"/>
                </a:lnTo>
                <a:lnTo>
                  <a:pt x="864058" y="0"/>
                </a:lnTo>
                <a:lnTo>
                  <a:pt x="1236386" y="365378"/>
                </a:lnTo>
                <a:lnTo>
                  <a:pt x="1580469" y="451812"/>
                </a:lnTo>
                <a:lnTo>
                  <a:pt x="2086322" y="467527"/>
                </a:lnTo>
              </a:path>
            </a:pathLst>
          </a:custGeom>
          <a:ln w="15700">
            <a:solidFill>
              <a:srgbClr val="034E6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7255395" y="3883231"/>
            <a:ext cx="129904" cy="11763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657252" y="3820370"/>
            <a:ext cx="115781" cy="11763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015458" y="3749651"/>
            <a:ext cx="115781" cy="11763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8119453" y="3466777"/>
            <a:ext cx="115781" cy="11763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8491781" y="3832156"/>
            <a:ext cx="115781" cy="11763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8835863" y="3918590"/>
            <a:ext cx="115781" cy="11763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9341716" y="3934305"/>
            <a:ext cx="115781" cy="11763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7313285" y="3140571"/>
            <a:ext cx="2086610" cy="770255"/>
          </a:xfrm>
          <a:custGeom>
            <a:avLst/>
            <a:gdLst/>
            <a:ahLst/>
            <a:cxnLst/>
            <a:rect l="l" t="t" r="r" b="b"/>
            <a:pathLst>
              <a:path w="2086609" h="770254">
                <a:moveTo>
                  <a:pt x="0" y="624679"/>
                </a:moveTo>
                <a:lnTo>
                  <a:pt x="0" y="624679"/>
                </a:lnTo>
                <a:lnTo>
                  <a:pt x="14122" y="495029"/>
                </a:lnTo>
                <a:lnTo>
                  <a:pt x="401857" y="440026"/>
                </a:lnTo>
                <a:lnTo>
                  <a:pt x="760063" y="220013"/>
                </a:lnTo>
                <a:lnTo>
                  <a:pt x="864058" y="0"/>
                </a:lnTo>
                <a:lnTo>
                  <a:pt x="1236386" y="565747"/>
                </a:lnTo>
                <a:lnTo>
                  <a:pt x="1580469" y="687540"/>
                </a:lnTo>
                <a:lnTo>
                  <a:pt x="2086322" y="770045"/>
                </a:lnTo>
              </a:path>
            </a:pathLst>
          </a:custGeom>
          <a:ln w="15678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7255395" y="3576784"/>
            <a:ext cx="129904" cy="247283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7657252" y="3521781"/>
            <a:ext cx="115781" cy="11763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015458" y="3301767"/>
            <a:ext cx="115781" cy="11763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119453" y="3081754"/>
            <a:ext cx="115781" cy="11763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8491781" y="3647502"/>
            <a:ext cx="115781" cy="11763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835863" y="3769295"/>
            <a:ext cx="115781" cy="11763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9341716" y="3851800"/>
            <a:ext cx="115781" cy="11763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 txBox="1"/>
          <p:nvPr/>
        </p:nvSpPr>
        <p:spPr>
          <a:xfrm>
            <a:off x="7682917" y="4047696"/>
            <a:ext cx="1960245" cy="351155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75"/>
              </a:spcBef>
              <a:tabLst>
                <a:tab pos="278130" algn="l"/>
              </a:tabLst>
            </a:pPr>
            <a:r>
              <a:rPr sz="700" b="1" spc="-10" dirty="0">
                <a:latin typeface="Arial"/>
                <a:cs typeface="Arial"/>
              </a:rPr>
              <a:t>8</a:t>
            </a:r>
            <a:r>
              <a:rPr sz="700" b="1" spc="-75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0	1</a:t>
            </a:r>
            <a:r>
              <a:rPr sz="700" b="1" spc="-8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0</a:t>
            </a:r>
            <a:r>
              <a:rPr sz="700" b="1" spc="-8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0</a:t>
            </a:r>
            <a:r>
              <a:rPr sz="700" b="1" spc="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1</a:t>
            </a:r>
            <a:r>
              <a:rPr sz="700" b="1" spc="-8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2</a:t>
            </a:r>
            <a:r>
              <a:rPr sz="700" b="1" spc="-8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0</a:t>
            </a:r>
            <a:r>
              <a:rPr sz="700" b="1" spc="1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1</a:t>
            </a:r>
            <a:r>
              <a:rPr sz="700" b="1" spc="-8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4</a:t>
            </a:r>
            <a:r>
              <a:rPr sz="700" b="1" spc="-8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0</a:t>
            </a:r>
            <a:r>
              <a:rPr sz="700" b="1" spc="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1</a:t>
            </a:r>
            <a:r>
              <a:rPr sz="700" b="1" spc="-8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6</a:t>
            </a:r>
            <a:r>
              <a:rPr sz="700" b="1" spc="-8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0</a:t>
            </a:r>
            <a:r>
              <a:rPr sz="700" b="1" spc="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1</a:t>
            </a:r>
            <a:r>
              <a:rPr sz="700" b="1" spc="-8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8</a:t>
            </a:r>
            <a:r>
              <a:rPr sz="700" b="1" spc="-8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0</a:t>
            </a:r>
            <a:r>
              <a:rPr sz="700" b="1" spc="1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2</a:t>
            </a:r>
            <a:r>
              <a:rPr sz="700" b="1" spc="-8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0</a:t>
            </a:r>
            <a:r>
              <a:rPr sz="700" b="1" spc="-8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0</a:t>
            </a:r>
            <a:endParaRPr sz="700">
              <a:latin typeface="Arial"/>
              <a:cs typeface="Arial"/>
            </a:endParaRPr>
          </a:p>
          <a:p>
            <a:pPr marL="33020">
              <a:lnSpc>
                <a:spcPct val="100000"/>
              </a:lnSpc>
              <a:spcBef>
                <a:spcPts val="445"/>
              </a:spcBef>
            </a:pPr>
            <a:r>
              <a:rPr sz="750" b="1" spc="0" dirty="0">
                <a:latin typeface="Arial"/>
                <a:cs typeface="Arial"/>
              </a:rPr>
              <a:t>D</a:t>
            </a:r>
            <a:r>
              <a:rPr sz="750" b="1" spc="-45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a</a:t>
            </a:r>
            <a:r>
              <a:rPr sz="750" b="1" spc="-80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y</a:t>
            </a:r>
            <a:r>
              <a:rPr sz="750" b="1" spc="-80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s</a:t>
            </a:r>
            <a:r>
              <a:rPr sz="750" b="1" spc="200" dirty="0">
                <a:latin typeface="Arial"/>
                <a:cs typeface="Arial"/>
              </a:rPr>
              <a:t> </a:t>
            </a:r>
            <a:r>
              <a:rPr sz="750" b="1" spc="0" dirty="0">
                <a:latin typeface="Arial"/>
                <a:cs typeface="Arial"/>
              </a:rPr>
              <a:t>p</a:t>
            </a:r>
            <a:r>
              <a:rPr sz="750" b="1" spc="-70" dirty="0">
                <a:latin typeface="Arial"/>
                <a:cs typeface="Arial"/>
              </a:rPr>
              <a:t> </a:t>
            </a:r>
            <a:r>
              <a:rPr sz="750" b="1" spc="0" dirty="0">
                <a:latin typeface="Arial"/>
                <a:cs typeface="Arial"/>
              </a:rPr>
              <a:t>o</a:t>
            </a:r>
            <a:r>
              <a:rPr sz="750" b="1" spc="-85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s</a:t>
            </a:r>
            <a:r>
              <a:rPr sz="750" b="1" spc="-80" dirty="0">
                <a:latin typeface="Arial"/>
                <a:cs typeface="Arial"/>
              </a:rPr>
              <a:t> </a:t>
            </a:r>
            <a:r>
              <a:rPr sz="750" b="1" spc="35" dirty="0">
                <a:latin typeface="Arial"/>
                <a:cs typeface="Arial"/>
              </a:rPr>
              <a:t>ts</a:t>
            </a:r>
            <a:r>
              <a:rPr sz="750" b="1" spc="190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e</a:t>
            </a:r>
            <a:r>
              <a:rPr sz="750" b="1" spc="-80" dirty="0">
                <a:latin typeface="Arial"/>
                <a:cs typeface="Arial"/>
              </a:rPr>
              <a:t> </a:t>
            </a:r>
            <a:r>
              <a:rPr sz="750" b="1" spc="0" dirty="0">
                <a:latin typeface="Arial"/>
                <a:cs typeface="Arial"/>
              </a:rPr>
              <a:t>n</a:t>
            </a:r>
            <a:r>
              <a:rPr sz="750" b="1" spc="-70" dirty="0">
                <a:latin typeface="Arial"/>
                <a:cs typeface="Arial"/>
              </a:rPr>
              <a:t> </a:t>
            </a:r>
            <a:r>
              <a:rPr sz="750" b="1" spc="35" dirty="0">
                <a:latin typeface="Arial"/>
                <a:cs typeface="Arial"/>
              </a:rPr>
              <a:t>ro</a:t>
            </a:r>
            <a:r>
              <a:rPr sz="750" b="1" spc="-70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l</a:t>
            </a:r>
            <a:r>
              <a:rPr sz="750" b="1" spc="-145" dirty="0">
                <a:latin typeface="Arial"/>
                <a:cs typeface="Arial"/>
              </a:rPr>
              <a:t> </a:t>
            </a:r>
            <a:r>
              <a:rPr sz="750" b="1" spc="25" dirty="0">
                <a:latin typeface="Arial"/>
                <a:cs typeface="Arial"/>
              </a:rPr>
              <a:t>lm</a:t>
            </a:r>
            <a:r>
              <a:rPr sz="750" b="1" dirty="0">
                <a:latin typeface="Arial"/>
                <a:cs typeface="Arial"/>
              </a:rPr>
              <a:t> e</a:t>
            </a:r>
            <a:r>
              <a:rPr sz="750" b="1" spc="-80" dirty="0">
                <a:latin typeface="Arial"/>
                <a:cs typeface="Arial"/>
              </a:rPr>
              <a:t> </a:t>
            </a:r>
            <a:r>
              <a:rPr sz="750" b="1" spc="0" dirty="0">
                <a:latin typeface="Arial"/>
                <a:cs typeface="Arial"/>
              </a:rPr>
              <a:t>n</a:t>
            </a:r>
            <a:r>
              <a:rPr sz="750" b="1" spc="-85" dirty="0">
                <a:latin typeface="Arial"/>
                <a:cs typeface="Arial"/>
              </a:rPr>
              <a:t> </a:t>
            </a:r>
            <a:r>
              <a:rPr sz="750" b="1" dirty="0">
                <a:latin typeface="Arial"/>
                <a:cs typeface="Arial"/>
              </a:rPr>
              <a:t>t</a:t>
            </a:r>
            <a:endParaRPr sz="750">
              <a:latin typeface="Arial"/>
              <a:cs typeface="Arial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6788704" y="2521557"/>
            <a:ext cx="167640" cy="1433195"/>
          </a:xfrm>
          <a:prstGeom prst="rect">
            <a:avLst/>
          </a:prstGeom>
        </p:spPr>
        <p:txBody>
          <a:bodyPr vert="vert270" wrap="square" lIns="0" tIns="387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750" b="1" spc="10" dirty="0">
                <a:latin typeface="Arial"/>
                <a:cs typeface="Arial"/>
              </a:rPr>
              <a:t>M</a:t>
            </a:r>
            <a:r>
              <a:rPr sz="750" b="1" spc="-25" dirty="0">
                <a:latin typeface="Arial"/>
                <a:cs typeface="Arial"/>
              </a:rPr>
              <a:t> </a:t>
            </a:r>
            <a:r>
              <a:rPr sz="750" b="1" spc="5" dirty="0">
                <a:latin typeface="Arial"/>
                <a:cs typeface="Arial"/>
              </a:rPr>
              <a:t>a</a:t>
            </a:r>
            <a:r>
              <a:rPr sz="750" b="1" spc="-90" dirty="0">
                <a:latin typeface="Arial"/>
                <a:cs typeface="Arial"/>
              </a:rPr>
              <a:t> </a:t>
            </a:r>
            <a:r>
              <a:rPr sz="750" b="1" spc="5" dirty="0">
                <a:latin typeface="Arial"/>
                <a:cs typeface="Arial"/>
              </a:rPr>
              <a:t>x</a:t>
            </a:r>
            <a:r>
              <a:rPr sz="750" b="1" spc="190" dirty="0">
                <a:latin typeface="Arial"/>
                <a:cs typeface="Arial"/>
              </a:rPr>
              <a:t> </a:t>
            </a:r>
            <a:r>
              <a:rPr sz="750" b="1" spc="5" dirty="0">
                <a:latin typeface="Arial"/>
                <a:cs typeface="Arial"/>
              </a:rPr>
              <a:t>L</a:t>
            </a:r>
            <a:r>
              <a:rPr sz="750" b="1" spc="-80" dirty="0">
                <a:latin typeface="Arial"/>
                <a:cs typeface="Arial"/>
              </a:rPr>
              <a:t> </a:t>
            </a:r>
            <a:r>
              <a:rPr sz="750" b="1" spc="5" dirty="0">
                <a:latin typeface="Arial"/>
                <a:cs typeface="Arial"/>
              </a:rPr>
              <a:t>e</a:t>
            </a:r>
            <a:r>
              <a:rPr sz="750" b="1" spc="-90" dirty="0">
                <a:latin typeface="Arial"/>
                <a:cs typeface="Arial"/>
              </a:rPr>
              <a:t> </a:t>
            </a:r>
            <a:r>
              <a:rPr sz="750" b="1" spc="5" dirty="0">
                <a:latin typeface="Arial"/>
                <a:cs typeface="Arial"/>
              </a:rPr>
              <a:t>s</a:t>
            </a:r>
            <a:r>
              <a:rPr sz="750" b="1" spc="-80" dirty="0">
                <a:latin typeface="Arial"/>
                <a:cs typeface="Arial"/>
              </a:rPr>
              <a:t> </a:t>
            </a:r>
            <a:r>
              <a:rPr sz="750" b="1" spc="30" dirty="0">
                <a:latin typeface="Arial"/>
                <a:cs typeface="Arial"/>
              </a:rPr>
              <a:t>io</a:t>
            </a:r>
            <a:r>
              <a:rPr sz="750" b="1" spc="-80" dirty="0">
                <a:latin typeface="Arial"/>
                <a:cs typeface="Arial"/>
              </a:rPr>
              <a:t> </a:t>
            </a:r>
            <a:r>
              <a:rPr sz="750" b="1" spc="5" dirty="0">
                <a:latin typeface="Arial"/>
                <a:cs typeface="Arial"/>
              </a:rPr>
              <a:t>n</a:t>
            </a:r>
            <a:r>
              <a:rPr sz="750" b="1" spc="200" dirty="0">
                <a:latin typeface="Arial"/>
                <a:cs typeface="Arial"/>
              </a:rPr>
              <a:t> </a:t>
            </a:r>
            <a:r>
              <a:rPr sz="750" b="1" spc="10" dirty="0">
                <a:latin typeface="Arial"/>
                <a:cs typeface="Arial"/>
              </a:rPr>
              <a:t>A</a:t>
            </a:r>
            <a:r>
              <a:rPr sz="750" b="1" spc="-65" dirty="0">
                <a:latin typeface="Arial"/>
                <a:cs typeface="Arial"/>
              </a:rPr>
              <a:t> </a:t>
            </a:r>
            <a:r>
              <a:rPr sz="750" b="1" spc="50" dirty="0">
                <a:latin typeface="Arial"/>
                <a:cs typeface="Arial"/>
              </a:rPr>
              <a:t>re</a:t>
            </a:r>
            <a:r>
              <a:rPr sz="750" b="1" spc="-80" dirty="0">
                <a:latin typeface="Arial"/>
                <a:cs typeface="Arial"/>
              </a:rPr>
              <a:t> </a:t>
            </a:r>
            <a:r>
              <a:rPr sz="750" b="1" spc="5" dirty="0">
                <a:latin typeface="Arial"/>
                <a:cs typeface="Arial"/>
              </a:rPr>
              <a:t>a</a:t>
            </a:r>
            <a:r>
              <a:rPr sz="750" b="1" spc="180" dirty="0">
                <a:latin typeface="Arial"/>
                <a:cs typeface="Arial"/>
              </a:rPr>
              <a:t> </a:t>
            </a:r>
            <a:r>
              <a:rPr sz="750" b="1" spc="0" dirty="0">
                <a:latin typeface="Arial"/>
                <a:cs typeface="Arial"/>
              </a:rPr>
              <a:t>(</a:t>
            </a:r>
            <a:r>
              <a:rPr sz="750" b="1" spc="-145" dirty="0">
                <a:latin typeface="Arial"/>
                <a:cs typeface="Arial"/>
              </a:rPr>
              <a:t> </a:t>
            </a:r>
            <a:r>
              <a:rPr sz="750" b="1" spc="15" dirty="0">
                <a:latin typeface="Arial"/>
                <a:cs typeface="Arial"/>
              </a:rPr>
              <a:t>m</a:t>
            </a:r>
            <a:r>
              <a:rPr sz="750" b="1" spc="-15" dirty="0">
                <a:latin typeface="Arial"/>
                <a:cs typeface="Arial"/>
              </a:rPr>
              <a:t> </a:t>
            </a:r>
            <a:r>
              <a:rPr sz="750" b="1" spc="15" dirty="0">
                <a:latin typeface="Arial"/>
                <a:cs typeface="Arial"/>
              </a:rPr>
              <a:t>m</a:t>
            </a:r>
            <a:r>
              <a:rPr sz="750" b="1" spc="10" dirty="0">
                <a:latin typeface="Arial"/>
                <a:cs typeface="Arial"/>
              </a:rPr>
              <a:t> </a:t>
            </a:r>
            <a:r>
              <a:rPr sz="825" b="1" spc="15" baseline="45454" dirty="0">
                <a:latin typeface="Arial"/>
                <a:cs typeface="Arial"/>
              </a:rPr>
              <a:t>2</a:t>
            </a:r>
            <a:r>
              <a:rPr sz="825" b="1" spc="-112" baseline="45454" dirty="0">
                <a:latin typeface="Arial"/>
                <a:cs typeface="Arial"/>
              </a:rPr>
              <a:t> </a:t>
            </a:r>
            <a:r>
              <a:rPr sz="750" b="1" spc="0" dirty="0">
                <a:latin typeface="Arial"/>
                <a:cs typeface="Arial"/>
              </a:rPr>
              <a:t>)</a:t>
            </a:r>
            <a:endParaRPr sz="750">
              <a:latin typeface="Arial"/>
              <a:cs typeface="Arial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8969504" y="2653515"/>
            <a:ext cx="164337" cy="11763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969504" y="2834240"/>
            <a:ext cx="164337" cy="11763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969504" y="3156402"/>
            <a:ext cx="164337" cy="11763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969504" y="2991392"/>
            <a:ext cx="164337" cy="117632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 txBox="1"/>
          <p:nvPr/>
        </p:nvSpPr>
        <p:spPr>
          <a:xfrm>
            <a:off x="9213582" y="2581767"/>
            <a:ext cx="739140" cy="890269"/>
          </a:xfrm>
          <a:prstGeom prst="rect">
            <a:avLst/>
          </a:prstGeom>
        </p:spPr>
        <p:txBody>
          <a:bodyPr vert="horz" wrap="square" lIns="0" tIns="781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15"/>
              </a:spcBef>
            </a:pPr>
            <a:r>
              <a:rPr sz="750" dirty="0">
                <a:latin typeface="Arial"/>
                <a:cs typeface="Arial"/>
              </a:rPr>
              <a:t>L</a:t>
            </a:r>
            <a:r>
              <a:rPr sz="750" spc="-90" dirty="0">
                <a:latin typeface="Arial"/>
                <a:cs typeface="Arial"/>
              </a:rPr>
              <a:t> </a:t>
            </a:r>
            <a:r>
              <a:rPr sz="750" dirty="0">
                <a:latin typeface="Arial"/>
                <a:cs typeface="Arial"/>
              </a:rPr>
              <a:t>e</a:t>
            </a:r>
            <a:r>
              <a:rPr sz="750" spc="-90" dirty="0">
                <a:latin typeface="Arial"/>
                <a:cs typeface="Arial"/>
              </a:rPr>
              <a:t> </a:t>
            </a:r>
            <a:r>
              <a:rPr sz="750" dirty="0">
                <a:latin typeface="Arial"/>
                <a:cs typeface="Arial"/>
              </a:rPr>
              <a:t>s</a:t>
            </a:r>
            <a:r>
              <a:rPr sz="750" spc="-114" dirty="0">
                <a:latin typeface="Arial"/>
                <a:cs typeface="Arial"/>
              </a:rPr>
              <a:t> </a:t>
            </a:r>
            <a:r>
              <a:rPr sz="750" spc="25" dirty="0">
                <a:latin typeface="Arial"/>
                <a:cs typeface="Arial"/>
              </a:rPr>
              <a:t>io</a:t>
            </a:r>
            <a:r>
              <a:rPr sz="750" spc="-90" dirty="0">
                <a:latin typeface="Arial"/>
                <a:cs typeface="Arial"/>
              </a:rPr>
              <a:t> </a:t>
            </a:r>
            <a:r>
              <a:rPr sz="750" dirty="0">
                <a:latin typeface="Arial"/>
                <a:cs typeface="Arial"/>
              </a:rPr>
              <a:t>n</a:t>
            </a:r>
            <a:r>
              <a:rPr sz="750" spc="150" dirty="0">
                <a:latin typeface="Arial"/>
                <a:cs typeface="Arial"/>
              </a:rPr>
              <a:t> </a:t>
            </a:r>
            <a:r>
              <a:rPr sz="750" dirty="0">
                <a:latin typeface="Arial"/>
                <a:cs typeface="Arial"/>
              </a:rPr>
              <a:t>4</a:t>
            </a:r>
            <a:endParaRPr sz="750">
              <a:latin typeface="Arial"/>
              <a:cs typeface="Arial"/>
            </a:endParaRPr>
          </a:p>
          <a:p>
            <a:pPr marL="12700" marR="259079" algn="just">
              <a:lnSpc>
                <a:spcPct val="140900"/>
              </a:lnSpc>
              <a:spcBef>
                <a:spcPts val="155"/>
              </a:spcBef>
            </a:pPr>
            <a:r>
              <a:rPr sz="750" dirty="0">
                <a:latin typeface="Arial"/>
                <a:cs typeface="Arial"/>
              </a:rPr>
              <a:t>L</a:t>
            </a:r>
            <a:r>
              <a:rPr sz="750" spc="-90" dirty="0">
                <a:latin typeface="Arial"/>
                <a:cs typeface="Arial"/>
              </a:rPr>
              <a:t> </a:t>
            </a:r>
            <a:r>
              <a:rPr sz="750" dirty="0">
                <a:latin typeface="Arial"/>
                <a:cs typeface="Arial"/>
              </a:rPr>
              <a:t>e</a:t>
            </a:r>
            <a:r>
              <a:rPr sz="750" spc="-90" dirty="0">
                <a:latin typeface="Arial"/>
                <a:cs typeface="Arial"/>
              </a:rPr>
              <a:t> </a:t>
            </a:r>
            <a:r>
              <a:rPr sz="750" dirty="0">
                <a:latin typeface="Arial"/>
                <a:cs typeface="Arial"/>
              </a:rPr>
              <a:t>s</a:t>
            </a:r>
            <a:r>
              <a:rPr sz="750" spc="-114" dirty="0">
                <a:latin typeface="Arial"/>
                <a:cs typeface="Arial"/>
              </a:rPr>
              <a:t> </a:t>
            </a:r>
            <a:r>
              <a:rPr sz="750" spc="25" dirty="0">
                <a:latin typeface="Arial"/>
                <a:cs typeface="Arial"/>
              </a:rPr>
              <a:t>io</a:t>
            </a:r>
            <a:r>
              <a:rPr sz="750" spc="-90" dirty="0">
                <a:latin typeface="Arial"/>
                <a:cs typeface="Arial"/>
              </a:rPr>
              <a:t> </a:t>
            </a:r>
            <a:r>
              <a:rPr sz="750" dirty="0">
                <a:latin typeface="Arial"/>
                <a:cs typeface="Arial"/>
              </a:rPr>
              <a:t>n</a:t>
            </a:r>
            <a:r>
              <a:rPr sz="750" spc="150" dirty="0">
                <a:latin typeface="Arial"/>
                <a:cs typeface="Arial"/>
              </a:rPr>
              <a:t> </a:t>
            </a:r>
            <a:r>
              <a:rPr sz="750" dirty="0">
                <a:latin typeface="Arial"/>
                <a:cs typeface="Arial"/>
              </a:rPr>
              <a:t>5  L</a:t>
            </a:r>
            <a:r>
              <a:rPr sz="750" spc="-90" dirty="0">
                <a:latin typeface="Arial"/>
                <a:cs typeface="Arial"/>
              </a:rPr>
              <a:t> </a:t>
            </a:r>
            <a:r>
              <a:rPr sz="750" dirty="0">
                <a:latin typeface="Arial"/>
                <a:cs typeface="Arial"/>
              </a:rPr>
              <a:t>e</a:t>
            </a:r>
            <a:r>
              <a:rPr sz="750" spc="-90" dirty="0">
                <a:latin typeface="Arial"/>
                <a:cs typeface="Arial"/>
              </a:rPr>
              <a:t> </a:t>
            </a:r>
            <a:r>
              <a:rPr sz="750" dirty="0">
                <a:latin typeface="Arial"/>
                <a:cs typeface="Arial"/>
              </a:rPr>
              <a:t>s</a:t>
            </a:r>
            <a:r>
              <a:rPr sz="750" spc="-114" dirty="0">
                <a:latin typeface="Arial"/>
                <a:cs typeface="Arial"/>
              </a:rPr>
              <a:t> </a:t>
            </a:r>
            <a:r>
              <a:rPr sz="750" spc="25" dirty="0">
                <a:latin typeface="Arial"/>
                <a:cs typeface="Arial"/>
              </a:rPr>
              <a:t>io</a:t>
            </a:r>
            <a:r>
              <a:rPr sz="750" spc="-90" dirty="0">
                <a:latin typeface="Arial"/>
                <a:cs typeface="Arial"/>
              </a:rPr>
              <a:t> </a:t>
            </a:r>
            <a:r>
              <a:rPr sz="750" dirty="0">
                <a:latin typeface="Arial"/>
                <a:cs typeface="Arial"/>
              </a:rPr>
              <a:t>n</a:t>
            </a:r>
            <a:r>
              <a:rPr sz="750" spc="150" dirty="0">
                <a:latin typeface="Arial"/>
                <a:cs typeface="Arial"/>
              </a:rPr>
              <a:t> </a:t>
            </a:r>
            <a:r>
              <a:rPr sz="750" dirty="0">
                <a:latin typeface="Arial"/>
                <a:cs typeface="Arial"/>
              </a:rPr>
              <a:t>6  L</a:t>
            </a:r>
            <a:r>
              <a:rPr sz="750" spc="-90" dirty="0">
                <a:latin typeface="Arial"/>
                <a:cs typeface="Arial"/>
              </a:rPr>
              <a:t> </a:t>
            </a:r>
            <a:r>
              <a:rPr sz="750" dirty="0">
                <a:latin typeface="Arial"/>
                <a:cs typeface="Arial"/>
              </a:rPr>
              <a:t>e</a:t>
            </a:r>
            <a:r>
              <a:rPr sz="750" spc="-90" dirty="0">
                <a:latin typeface="Arial"/>
                <a:cs typeface="Arial"/>
              </a:rPr>
              <a:t> </a:t>
            </a:r>
            <a:r>
              <a:rPr sz="750" dirty="0">
                <a:latin typeface="Arial"/>
                <a:cs typeface="Arial"/>
              </a:rPr>
              <a:t>s</a:t>
            </a:r>
            <a:r>
              <a:rPr sz="750" spc="-114" dirty="0">
                <a:latin typeface="Arial"/>
                <a:cs typeface="Arial"/>
              </a:rPr>
              <a:t> </a:t>
            </a:r>
            <a:r>
              <a:rPr sz="750" spc="25" dirty="0">
                <a:latin typeface="Arial"/>
                <a:cs typeface="Arial"/>
              </a:rPr>
              <a:t>io</a:t>
            </a:r>
            <a:r>
              <a:rPr sz="750" spc="-90" dirty="0">
                <a:latin typeface="Arial"/>
                <a:cs typeface="Arial"/>
              </a:rPr>
              <a:t> </a:t>
            </a:r>
            <a:r>
              <a:rPr sz="750" dirty="0">
                <a:latin typeface="Arial"/>
                <a:cs typeface="Arial"/>
              </a:rPr>
              <a:t>n</a:t>
            </a:r>
            <a:r>
              <a:rPr sz="750" spc="150" dirty="0">
                <a:latin typeface="Arial"/>
                <a:cs typeface="Arial"/>
              </a:rPr>
              <a:t> </a:t>
            </a:r>
            <a:r>
              <a:rPr sz="750" dirty="0">
                <a:latin typeface="Arial"/>
                <a:cs typeface="Arial"/>
              </a:rPr>
              <a:t>7</a:t>
            </a:r>
            <a:endParaRPr sz="750"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  <a:spcBef>
                <a:spcPts val="525"/>
              </a:spcBef>
            </a:pPr>
            <a:r>
              <a:rPr sz="750" dirty="0">
                <a:latin typeface="Arial"/>
                <a:cs typeface="Arial"/>
              </a:rPr>
              <a:t>L</a:t>
            </a:r>
            <a:r>
              <a:rPr sz="750" spc="-85" dirty="0">
                <a:latin typeface="Arial"/>
                <a:cs typeface="Arial"/>
              </a:rPr>
              <a:t> </a:t>
            </a:r>
            <a:r>
              <a:rPr sz="750" dirty="0">
                <a:latin typeface="Arial"/>
                <a:cs typeface="Arial"/>
              </a:rPr>
              <a:t>e</a:t>
            </a:r>
            <a:r>
              <a:rPr sz="750" spc="-85" dirty="0">
                <a:latin typeface="Arial"/>
                <a:cs typeface="Arial"/>
              </a:rPr>
              <a:t> </a:t>
            </a:r>
            <a:r>
              <a:rPr sz="750" dirty="0">
                <a:latin typeface="Arial"/>
                <a:cs typeface="Arial"/>
              </a:rPr>
              <a:t>s</a:t>
            </a:r>
            <a:r>
              <a:rPr sz="750" spc="-100" dirty="0">
                <a:latin typeface="Arial"/>
                <a:cs typeface="Arial"/>
              </a:rPr>
              <a:t> </a:t>
            </a:r>
            <a:r>
              <a:rPr sz="750" spc="25" dirty="0">
                <a:latin typeface="Arial"/>
                <a:cs typeface="Arial"/>
              </a:rPr>
              <a:t>io</a:t>
            </a:r>
            <a:r>
              <a:rPr sz="750" spc="-95" dirty="0">
                <a:latin typeface="Arial"/>
                <a:cs typeface="Arial"/>
              </a:rPr>
              <a:t> </a:t>
            </a:r>
            <a:r>
              <a:rPr sz="750" dirty="0">
                <a:latin typeface="Arial"/>
                <a:cs typeface="Arial"/>
              </a:rPr>
              <a:t>n</a:t>
            </a:r>
            <a:r>
              <a:rPr sz="750" spc="185" dirty="0">
                <a:latin typeface="Arial"/>
                <a:cs typeface="Arial"/>
              </a:rPr>
              <a:t> </a:t>
            </a:r>
            <a:r>
              <a:rPr sz="750" spc="0" dirty="0">
                <a:latin typeface="Arial"/>
                <a:cs typeface="Arial"/>
              </a:rPr>
              <a:t>S</a:t>
            </a:r>
            <a:r>
              <a:rPr sz="750" spc="-70" dirty="0">
                <a:latin typeface="Arial"/>
                <a:cs typeface="Arial"/>
              </a:rPr>
              <a:t> </a:t>
            </a:r>
            <a:r>
              <a:rPr sz="750" dirty="0">
                <a:latin typeface="Arial"/>
                <a:cs typeface="Arial"/>
              </a:rPr>
              <a:t>p</a:t>
            </a:r>
            <a:r>
              <a:rPr sz="750" spc="-85" dirty="0">
                <a:latin typeface="Arial"/>
                <a:cs typeface="Arial"/>
              </a:rPr>
              <a:t> </a:t>
            </a:r>
            <a:r>
              <a:rPr sz="750" spc="25" dirty="0">
                <a:latin typeface="Arial"/>
                <a:cs typeface="Arial"/>
              </a:rPr>
              <a:t>in</a:t>
            </a:r>
            <a:r>
              <a:rPr sz="750" spc="-95" dirty="0">
                <a:latin typeface="Arial"/>
                <a:cs typeface="Arial"/>
              </a:rPr>
              <a:t> </a:t>
            </a:r>
            <a:r>
              <a:rPr sz="750" dirty="0">
                <a:latin typeface="Arial"/>
                <a:cs typeface="Arial"/>
              </a:rPr>
              <a:t>e</a:t>
            </a:r>
            <a:endParaRPr sz="750">
              <a:latin typeface="Arial"/>
              <a:cs typeface="Arial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9097893" y="3395943"/>
            <a:ext cx="36195" cy="0"/>
          </a:xfrm>
          <a:custGeom>
            <a:avLst/>
            <a:gdLst/>
            <a:ahLst/>
            <a:cxnLst/>
            <a:rect l="l" t="t" r="r" b="b"/>
            <a:pathLst>
              <a:path w="36195">
                <a:moveTo>
                  <a:pt x="0" y="0"/>
                </a:moveTo>
                <a:lnTo>
                  <a:pt x="35948" y="0"/>
                </a:lnTo>
              </a:path>
            </a:pathLst>
          </a:custGeom>
          <a:ln w="1571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969504" y="3395943"/>
            <a:ext cx="36195" cy="0"/>
          </a:xfrm>
          <a:custGeom>
            <a:avLst/>
            <a:gdLst/>
            <a:ahLst/>
            <a:cxnLst/>
            <a:rect l="l" t="t" r="r" b="b"/>
            <a:pathLst>
              <a:path w="36195">
                <a:moveTo>
                  <a:pt x="0" y="0"/>
                </a:moveTo>
                <a:lnTo>
                  <a:pt x="35948" y="0"/>
                </a:lnTo>
              </a:path>
            </a:pathLst>
          </a:custGeom>
          <a:ln w="1571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9005453" y="3348797"/>
            <a:ext cx="92710" cy="94615"/>
          </a:xfrm>
          <a:custGeom>
            <a:avLst/>
            <a:gdLst/>
            <a:ahLst/>
            <a:cxnLst/>
            <a:rect l="l" t="t" r="r" b="b"/>
            <a:pathLst>
              <a:path w="92709" h="94614">
                <a:moveTo>
                  <a:pt x="0" y="94291"/>
                </a:moveTo>
                <a:lnTo>
                  <a:pt x="92440" y="94291"/>
                </a:lnTo>
                <a:lnTo>
                  <a:pt x="92440" y="0"/>
                </a:lnTo>
                <a:lnTo>
                  <a:pt x="0" y="0"/>
                </a:lnTo>
                <a:lnTo>
                  <a:pt x="0" y="9429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9005453" y="3348797"/>
            <a:ext cx="92710" cy="94615"/>
          </a:xfrm>
          <a:custGeom>
            <a:avLst/>
            <a:gdLst/>
            <a:ahLst/>
            <a:cxnLst/>
            <a:rect l="l" t="t" r="r" b="b"/>
            <a:pathLst>
              <a:path w="92709" h="94614">
                <a:moveTo>
                  <a:pt x="0" y="94291"/>
                </a:moveTo>
                <a:lnTo>
                  <a:pt x="92440" y="94291"/>
                </a:lnTo>
                <a:lnTo>
                  <a:pt x="92440" y="0"/>
                </a:lnTo>
                <a:lnTo>
                  <a:pt x="0" y="0"/>
                </a:lnTo>
                <a:lnTo>
                  <a:pt x="0" y="94291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 txBox="1"/>
          <p:nvPr/>
        </p:nvSpPr>
        <p:spPr>
          <a:xfrm>
            <a:off x="8975245" y="4496816"/>
            <a:ext cx="147066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latin typeface="Arial"/>
                <a:cs typeface="Arial"/>
              </a:rPr>
              <a:t>IL13Rα2-CAR </a:t>
            </a:r>
            <a:r>
              <a:rPr sz="900" dirty="0">
                <a:latin typeface="Arial"/>
                <a:cs typeface="Arial"/>
              </a:rPr>
              <a:t>T </a:t>
            </a:r>
            <a:r>
              <a:rPr sz="900" spc="-5" dirty="0">
                <a:latin typeface="Arial"/>
                <a:cs typeface="Arial"/>
              </a:rPr>
              <a:t>cell</a:t>
            </a:r>
            <a:r>
              <a:rPr sz="900" spc="-35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infusion</a:t>
            </a:r>
            <a:endParaRPr sz="900">
              <a:latin typeface="Arial"/>
              <a:cs typeface="Arial"/>
            </a:endParaRPr>
          </a:p>
        </p:txBody>
      </p:sp>
      <p:sp>
        <p:nvSpPr>
          <p:cNvPr id="100" name="object 100"/>
          <p:cNvSpPr txBox="1">
            <a:spLocks noGrp="1"/>
          </p:cNvSpPr>
          <p:nvPr>
            <p:ph type="title"/>
          </p:nvPr>
        </p:nvSpPr>
        <p:spPr>
          <a:xfrm>
            <a:off x="2306129" y="24891"/>
            <a:ext cx="7278370" cy="88519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692910" marR="5080" indent="-1680845">
              <a:lnSpc>
                <a:spcPct val="101400"/>
              </a:lnSpc>
              <a:spcBef>
                <a:spcPts val="50"/>
              </a:spcBef>
            </a:pPr>
            <a:r>
              <a:rPr sz="2800" spc="-15" dirty="0">
                <a:latin typeface="Calibri"/>
                <a:cs typeface="Calibri"/>
              </a:rPr>
              <a:t>Regression </a:t>
            </a:r>
            <a:r>
              <a:rPr sz="2800" spc="-5" dirty="0">
                <a:latin typeface="Calibri"/>
                <a:cs typeface="Calibri"/>
              </a:rPr>
              <a:t>of </a:t>
            </a:r>
            <a:r>
              <a:rPr sz="2800" spc="-15" dirty="0">
                <a:latin typeface="Calibri"/>
                <a:cs typeface="Calibri"/>
              </a:rPr>
              <a:t>Recurrent Multifocal </a:t>
            </a:r>
            <a:r>
              <a:rPr sz="2800" spc="-5" dirty="0">
                <a:latin typeface="Calibri"/>
                <a:cs typeface="Calibri"/>
              </a:rPr>
              <a:t>GBM </a:t>
            </a:r>
            <a:r>
              <a:rPr sz="2800" spc="-10" dirty="0">
                <a:latin typeface="Calibri"/>
                <a:cs typeface="Calibri"/>
              </a:rPr>
              <a:t>Following  </a:t>
            </a:r>
            <a:r>
              <a:rPr sz="2800" spc="-5" dirty="0">
                <a:latin typeface="Calibri"/>
                <a:cs typeface="Calibri"/>
              </a:rPr>
              <a:t>IL13BB</a:t>
            </a:r>
            <a:r>
              <a:rPr sz="2800" spc="-5" dirty="0"/>
              <a:t>ζ </a:t>
            </a:r>
            <a:r>
              <a:rPr sz="2800" spc="-5" dirty="0">
                <a:latin typeface="Calibri"/>
                <a:cs typeface="Calibri"/>
              </a:rPr>
              <a:t>CAR </a:t>
            </a:r>
            <a:r>
              <a:rPr sz="2800" dirty="0">
                <a:latin typeface="Calibri"/>
                <a:cs typeface="Calibri"/>
              </a:rPr>
              <a:t>T </a:t>
            </a:r>
            <a:r>
              <a:rPr sz="2800" spc="-5" dirty="0">
                <a:latin typeface="Calibri"/>
                <a:cs typeface="Calibri"/>
              </a:rPr>
              <a:t>cell</a:t>
            </a:r>
            <a:r>
              <a:rPr sz="2800" spc="-13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Therapy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10426700" y="6250170"/>
            <a:ext cx="1397000" cy="58499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 txBox="1"/>
          <p:nvPr/>
        </p:nvSpPr>
        <p:spPr>
          <a:xfrm>
            <a:off x="78739" y="6584567"/>
            <a:ext cx="1746250" cy="24257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400" spc="-10" dirty="0">
                <a:latin typeface="Calibri"/>
                <a:cs typeface="Calibri"/>
              </a:rPr>
              <a:t>Brown </a:t>
            </a:r>
            <a:r>
              <a:rPr sz="1400" spc="-5" dirty="0">
                <a:latin typeface="Calibri"/>
                <a:cs typeface="Calibri"/>
              </a:rPr>
              <a:t>et </a:t>
            </a:r>
            <a:r>
              <a:rPr sz="1400" dirty="0">
                <a:latin typeface="Calibri"/>
                <a:cs typeface="Calibri"/>
              </a:rPr>
              <a:t>al, </a:t>
            </a:r>
            <a:r>
              <a:rPr sz="1400" spc="-5" dirty="0">
                <a:latin typeface="Calibri"/>
                <a:cs typeface="Calibri"/>
              </a:rPr>
              <a:t>NEJM</a:t>
            </a:r>
            <a:r>
              <a:rPr sz="1400" spc="-6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2016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48061" y="746257"/>
            <a:ext cx="2924810" cy="1854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i="1" spc="35" dirty="0">
                <a:solidFill>
                  <a:srgbClr val="ED1C24"/>
                </a:solidFill>
                <a:latin typeface="Gill Sans MT"/>
                <a:cs typeface="Gill Sans MT"/>
              </a:rPr>
              <a:t>The</a:t>
            </a:r>
            <a:r>
              <a:rPr sz="800" i="1" spc="140" dirty="0">
                <a:solidFill>
                  <a:srgbClr val="ED1C24"/>
                </a:solidFill>
                <a:latin typeface="Gill Sans MT"/>
                <a:cs typeface="Gill Sans MT"/>
              </a:rPr>
              <a:t> </a:t>
            </a:r>
            <a:r>
              <a:rPr sz="1050" b="0" spc="100" dirty="0">
                <a:solidFill>
                  <a:srgbClr val="ED1C24"/>
                </a:solidFill>
                <a:latin typeface="Bookman Old Style"/>
                <a:cs typeface="Bookman Old Style"/>
              </a:rPr>
              <a:t>ne</a:t>
            </a:r>
            <a:r>
              <a:rPr sz="1050" b="0" spc="-195" dirty="0">
                <a:solidFill>
                  <a:srgbClr val="ED1C24"/>
                </a:solidFill>
                <a:latin typeface="Bookman Old Style"/>
                <a:cs typeface="Bookman Old Style"/>
              </a:rPr>
              <a:t> </a:t>
            </a:r>
            <a:r>
              <a:rPr sz="1050" b="0" dirty="0">
                <a:solidFill>
                  <a:srgbClr val="ED1C24"/>
                </a:solidFill>
                <a:latin typeface="Bookman Old Style"/>
                <a:cs typeface="Bookman Old Style"/>
              </a:rPr>
              <a:t>w</a:t>
            </a:r>
            <a:r>
              <a:rPr sz="1050" b="0" spc="160" dirty="0">
                <a:solidFill>
                  <a:srgbClr val="ED1C24"/>
                </a:solidFill>
                <a:latin typeface="Bookman Old Style"/>
                <a:cs typeface="Bookman Old Style"/>
              </a:rPr>
              <a:t> </a:t>
            </a:r>
            <a:r>
              <a:rPr sz="1050" b="0" spc="180" dirty="0">
                <a:solidFill>
                  <a:srgbClr val="ED1C24"/>
                </a:solidFill>
                <a:latin typeface="Bookman Old Style"/>
                <a:cs typeface="Bookman Old Style"/>
              </a:rPr>
              <a:t>engl</a:t>
            </a:r>
            <a:r>
              <a:rPr sz="1050" b="0" spc="-170" dirty="0">
                <a:solidFill>
                  <a:srgbClr val="ED1C24"/>
                </a:solidFill>
                <a:latin typeface="Bookman Old Style"/>
                <a:cs typeface="Bookman Old Style"/>
              </a:rPr>
              <a:t> </a:t>
            </a:r>
            <a:r>
              <a:rPr sz="1050" b="0" spc="105" dirty="0">
                <a:solidFill>
                  <a:srgbClr val="ED1C24"/>
                </a:solidFill>
                <a:latin typeface="Bookman Old Style"/>
                <a:cs typeface="Bookman Old Style"/>
              </a:rPr>
              <a:t>and</a:t>
            </a:r>
            <a:r>
              <a:rPr sz="1050" b="0" spc="160" dirty="0">
                <a:solidFill>
                  <a:srgbClr val="ED1C24"/>
                </a:solidFill>
                <a:latin typeface="Bookman Old Style"/>
                <a:cs typeface="Bookman Old Style"/>
              </a:rPr>
              <a:t> </a:t>
            </a:r>
            <a:r>
              <a:rPr sz="1050" b="0" spc="155" dirty="0">
                <a:solidFill>
                  <a:srgbClr val="ED1C24"/>
                </a:solidFill>
                <a:latin typeface="Bookman Old Style"/>
                <a:cs typeface="Bookman Old Style"/>
              </a:rPr>
              <a:t>jour</a:t>
            </a:r>
            <a:r>
              <a:rPr sz="1050" b="0" spc="-180" dirty="0">
                <a:solidFill>
                  <a:srgbClr val="ED1C24"/>
                </a:solidFill>
                <a:latin typeface="Bookman Old Style"/>
                <a:cs typeface="Bookman Old Style"/>
              </a:rPr>
              <a:t> </a:t>
            </a:r>
            <a:r>
              <a:rPr sz="1050" b="0" spc="160" dirty="0">
                <a:solidFill>
                  <a:srgbClr val="ED1C24"/>
                </a:solidFill>
                <a:latin typeface="Bookman Old Style"/>
                <a:cs typeface="Bookman Old Style"/>
              </a:rPr>
              <a:t>nal </a:t>
            </a:r>
            <a:r>
              <a:rPr sz="800" i="1" spc="35" dirty="0">
                <a:solidFill>
                  <a:srgbClr val="ED1C24"/>
                </a:solidFill>
                <a:latin typeface="Gill Sans MT"/>
                <a:cs typeface="Gill Sans MT"/>
              </a:rPr>
              <a:t>of</a:t>
            </a:r>
            <a:r>
              <a:rPr sz="800" i="1" spc="165" dirty="0">
                <a:solidFill>
                  <a:srgbClr val="ED1C24"/>
                </a:solidFill>
                <a:latin typeface="Gill Sans MT"/>
                <a:cs typeface="Gill Sans MT"/>
              </a:rPr>
              <a:t> </a:t>
            </a:r>
            <a:r>
              <a:rPr sz="1050" b="0" spc="114" dirty="0">
                <a:solidFill>
                  <a:srgbClr val="ED1C24"/>
                </a:solidFill>
                <a:latin typeface="Bookman Old Style"/>
                <a:cs typeface="Bookman Old Style"/>
              </a:rPr>
              <a:t>medicine</a:t>
            </a:r>
            <a:endParaRPr sz="1050">
              <a:latin typeface="Bookman Old Style"/>
              <a:cs typeface="Bookman Old Style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426376" y="1228114"/>
            <a:ext cx="4967605" cy="417830"/>
          </a:xfrm>
          <a:custGeom>
            <a:avLst/>
            <a:gdLst/>
            <a:ahLst/>
            <a:cxnLst/>
            <a:rect l="l" t="t" r="r" b="b"/>
            <a:pathLst>
              <a:path w="4967605" h="417830">
                <a:moveTo>
                  <a:pt x="0" y="417415"/>
                </a:moveTo>
                <a:lnTo>
                  <a:pt x="0" y="0"/>
                </a:lnTo>
                <a:lnTo>
                  <a:pt x="4967490" y="0"/>
                </a:lnTo>
                <a:lnTo>
                  <a:pt x="4967490" y="417415"/>
                </a:lnTo>
              </a:path>
            </a:pathLst>
          </a:custGeom>
          <a:ln w="7387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481899" y="1283528"/>
            <a:ext cx="4856480" cy="325120"/>
          </a:xfrm>
          <a:prstGeom prst="rect">
            <a:avLst/>
          </a:prstGeom>
          <a:solidFill>
            <a:srgbClr val="FFFEF0"/>
          </a:solidFill>
          <a:ln w="14775">
            <a:solidFill>
              <a:srgbClr val="231F2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29"/>
              </a:spcBef>
            </a:pPr>
            <a:r>
              <a:rPr sz="1400" b="0" spc="85" dirty="0">
                <a:solidFill>
                  <a:srgbClr val="ED1C24"/>
                </a:solidFill>
                <a:latin typeface="Bookman Old Style"/>
                <a:cs typeface="Bookman Old Style"/>
              </a:rPr>
              <a:t>Brief</a:t>
            </a:r>
            <a:r>
              <a:rPr sz="1400" b="0" spc="-110" dirty="0">
                <a:solidFill>
                  <a:srgbClr val="ED1C24"/>
                </a:solidFill>
                <a:latin typeface="Bookman Old Style"/>
                <a:cs typeface="Bookman Old Style"/>
              </a:rPr>
              <a:t> </a:t>
            </a:r>
            <a:r>
              <a:rPr sz="1400" b="0" spc="55" dirty="0">
                <a:solidFill>
                  <a:srgbClr val="ED1C24"/>
                </a:solidFill>
                <a:latin typeface="Bookman Old Style"/>
                <a:cs typeface="Bookman Old Style"/>
              </a:rPr>
              <a:t>Report</a:t>
            </a:r>
            <a:endParaRPr sz="1400">
              <a:latin typeface="Bookman Old Style"/>
              <a:cs typeface="Bookman Old Styl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54941" y="1810583"/>
            <a:ext cx="4910455" cy="2212340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82550" marR="74295" algn="ctr">
              <a:lnSpc>
                <a:spcPts val="2330"/>
              </a:lnSpc>
              <a:spcBef>
                <a:spcPts val="330"/>
              </a:spcBef>
            </a:pPr>
            <a:r>
              <a:rPr sz="2100" spc="-75" dirty="0">
                <a:solidFill>
                  <a:srgbClr val="231F20"/>
                </a:solidFill>
                <a:latin typeface="Georgia"/>
                <a:cs typeface="Georgia"/>
              </a:rPr>
              <a:t>Regression </a:t>
            </a:r>
            <a:r>
              <a:rPr sz="2100" spc="-35" dirty="0">
                <a:solidFill>
                  <a:srgbClr val="231F20"/>
                </a:solidFill>
                <a:latin typeface="Georgia"/>
                <a:cs typeface="Georgia"/>
              </a:rPr>
              <a:t>of </a:t>
            </a:r>
            <a:r>
              <a:rPr sz="2100" spc="-70" dirty="0">
                <a:solidFill>
                  <a:srgbClr val="231F20"/>
                </a:solidFill>
                <a:latin typeface="Georgia"/>
                <a:cs typeface="Georgia"/>
              </a:rPr>
              <a:t>Glioblastoma</a:t>
            </a:r>
            <a:r>
              <a:rPr sz="2100" spc="-24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2100" spc="-90" dirty="0">
                <a:solidFill>
                  <a:srgbClr val="231F20"/>
                </a:solidFill>
                <a:latin typeface="Georgia"/>
                <a:cs typeface="Georgia"/>
              </a:rPr>
              <a:t>after</a:t>
            </a:r>
            <a:r>
              <a:rPr sz="2100" spc="17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2100" spc="-80" dirty="0">
                <a:solidFill>
                  <a:srgbClr val="231F20"/>
                </a:solidFill>
                <a:latin typeface="Georgia"/>
                <a:cs typeface="Georgia"/>
              </a:rPr>
              <a:t>Chimeric </a:t>
            </a:r>
            <a:r>
              <a:rPr sz="2100" spc="-40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2100" spc="-85" dirty="0">
                <a:solidFill>
                  <a:srgbClr val="231F20"/>
                </a:solidFill>
                <a:latin typeface="Georgia"/>
                <a:cs typeface="Georgia"/>
              </a:rPr>
              <a:t>Antigen </a:t>
            </a:r>
            <a:r>
              <a:rPr sz="2100" spc="-95" dirty="0">
                <a:solidFill>
                  <a:srgbClr val="231F20"/>
                </a:solidFill>
                <a:latin typeface="Georgia"/>
                <a:cs typeface="Georgia"/>
              </a:rPr>
              <a:t>Receptor </a:t>
            </a:r>
            <a:r>
              <a:rPr sz="2100" spc="-75" dirty="0">
                <a:solidFill>
                  <a:srgbClr val="231F20"/>
                </a:solidFill>
                <a:latin typeface="Georgia"/>
                <a:cs typeface="Georgia"/>
              </a:rPr>
              <a:t>T-Cell</a:t>
            </a:r>
            <a:r>
              <a:rPr sz="2100" spc="-95" dirty="0">
                <a:solidFill>
                  <a:srgbClr val="231F20"/>
                </a:solidFill>
                <a:latin typeface="Georgia"/>
                <a:cs typeface="Georgia"/>
              </a:rPr>
              <a:t> </a:t>
            </a:r>
            <a:r>
              <a:rPr sz="2100" spc="-114" dirty="0">
                <a:solidFill>
                  <a:srgbClr val="231F20"/>
                </a:solidFill>
                <a:latin typeface="Georgia"/>
                <a:cs typeface="Georgia"/>
              </a:rPr>
              <a:t>Therapy</a:t>
            </a:r>
            <a:endParaRPr sz="2100">
              <a:latin typeface="Georgia"/>
              <a:cs typeface="Georgia"/>
            </a:endParaRPr>
          </a:p>
          <a:p>
            <a:pPr marL="371475" marR="363220" algn="ctr">
              <a:lnSpc>
                <a:spcPct val="101200"/>
              </a:lnSpc>
              <a:spcBef>
                <a:spcPts val="1155"/>
              </a:spcBef>
            </a:pPr>
            <a:r>
              <a:rPr sz="1150" spc="15" dirty="0">
                <a:solidFill>
                  <a:srgbClr val="77787B"/>
                </a:solidFill>
                <a:latin typeface="Calibri"/>
                <a:cs typeface="Calibri"/>
              </a:rPr>
              <a:t>Christine </a:t>
            </a:r>
            <a:r>
              <a:rPr sz="1150" spc="25" dirty="0">
                <a:solidFill>
                  <a:srgbClr val="77787B"/>
                </a:solidFill>
                <a:latin typeface="Calibri"/>
                <a:cs typeface="Calibri"/>
              </a:rPr>
              <a:t>E. </a:t>
            </a:r>
            <a:r>
              <a:rPr sz="1150" spc="5" dirty="0">
                <a:solidFill>
                  <a:srgbClr val="77787B"/>
                </a:solidFill>
                <a:latin typeface="Calibri"/>
                <a:cs typeface="Calibri"/>
              </a:rPr>
              <a:t>Brown, </a:t>
            </a:r>
            <a:r>
              <a:rPr sz="1150" spc="25" dirty="0">
                <a:solidFill>
                  <a:srgbClr val="77787B"/>
                </a:solidFill>
                <a:latin typeface="Calibri"/>
                <a:cs typeface="Calibri"/>
              </a:rPr>
              <a:t>Ph.D., </a:t>
            </a:r>
            <a:r>
              <a:rPr sz="1150" spc="5" dirty="0">
                <a:solidFill>
                  <a:srgbClr val="77787B"/>
                </a:solidFill>
                <a:latin typeface="Calibri"/>
                <a:cs typeface="Calibri"/>
              </a:rPr>
              <a:t>Darya </a:t>
            </a:r>
            <a:r>
              <a:rPr sz="1150" spc="10" dirty="0">
                <a:solidFill>
                  <a:srgbClr val="77787B"/>
                </a:solidFill>
                <a:latin typeface="Calibri"/>
                <a:cs typeface="Calibri"/>
              </a:rPr>
              <a:t>Alizadeh, </a:t>
            </a:r>
            <a:r>
              <a:rPr sz="1150" spc="25" dirty="0">
                <a:solidFill>
                  <a:srgbClr val="77787B"/>
                </a:solidFill>
                <a:latin typeface="Calibri"/>
                <a:cs typeface="Calibri"/>
              </a:rPr>
              <a:t>Ph.D., </a:t>
            </a:r>
            <a:r>
              <a:rPr sz="1150" dirty="0">
                <a:solidFill>
                  <a:srgbClr val="77787B"/>
                </a:solidFill>
                <a:latin typeface="Calibri"/>
                <a:cs typeface="Calibri"/>
              </a:rPr>
              <a:t>Renate </a:t>
            </a:r>
            <a:r>
              <a:rPr sz="1150" spc="5" dirty="0">
                <a:solidFill>
                  <a:srgbClr val="77787B"/>
                </a:solidFill>
                <a:latin typeface="Calibri"/>
                <a:cs typeface="Calibri"/>
              </a:rPr>
              <a:t>Starr, </a:t>
            </a:r>
            <a:r>
              <a:rPr sz="1150" spc="25" dirty="0">
                <a:solidFill>
                  <a:srgbClr val="77787B"/>
                </a:solidFill>
                <a:latin typeface="Calibri"/>
                <a:cs typeface="Calibri"/>
              </a:rPr>
              <a:t>M.S.,  </a:t>
            </a:r>
            <a:r>
              <a:rPr sz="1150" spc="30" dirty="0">
                <a:solidFill>
                  <a:srgbClr val="77787B"/>
                </a:solidFill>
                <a:latin typeface="Calibri"/>
                <a:cs typeface="Calibri"/>
              </a:rPr>
              <a:t>Lihong </a:t>
            </a:r>
            <a:r>
              <a:rPr sz="1150" spc="0" dirty="0">
                <a:solidFill>
                  <a:srgbClr val="77787B"/>
                </a:solidFill>
                <a:latin typeface="Calibri"/>
                <a:cs typeface="Calibri"/>
              </a:rPr>
              <a:t>Weng, </a:t>
            </a:r>
            <a:r>
              <a:rPr sz="1150" spc="25" dirty="0">
                <a:solidFill>
                  <a:srgbClr val="77787B"/>
                </a:solidFill>
                <a:latin typeface="Calibri"/>
                <a:cs typeface="Calibri"/>
              </a:rPr>
              <a:t>M.D., </a:t>
            </a:r>
            <a:r>
              <a:rPr sz="1150" spc="5" dirty="0">
                <a:solidFill>
                  <a:srgbClr val="77787B"/>
                </a:solidFill>
                <a:latin typeface="Calibri"/>
                <a:cs typeface="Calibri"/>
              </a:rPr>
              <a:t>Jamie </a:t>
            </a:r>
            <a:r>
              <a:rPr sz="1150" spc="25" dirty="0">
                <a:solidFill>
                  <a:srgbClr val="77787B"/>
                </a:solidFill>
                <a:latin typeface="Calibri"/>
                <a:cs typeface="Calibri"/>
              </a:rPr>
              <a:t>R. </a:t>
            </a:r>
            <a:r>
              <a:rPr sz="1150" spc="0" dirty="0">
                <a:solidFill>
                  <a:srgbClr val="77787B"/>
                </a:solidFill>
                <a:latin typeface="Calibri"/>
                <a:cs typeface="Calibri"/>
              </a:rPr>
              <a:t>Wagner, </a:t>
            </a:r>
            <a:r>
              <a:rPr sz="1150" spc="15" dirty="0">
                <a:solidFill>
                  <a:srgbClr val="77787B"/>
                </a:solidFill>
                <a:latin typeface="Calibri"/>
                <a:cs typeface="Calibri"/>
              </a:rPr>
              <a:t>B.A., </a:t>
            </a:r>
            <a:r>
              <a:rPr sz="1150" spc="0" dirty="0">
                <a:solidFill>
                  <a:srgbClr val="77787B"/>
                </a:solidFill>
                <a:latin typeface="Calibri"/>
                <a:cs typeface="Calibri"/>
              </a:rPr>
              <a:t>Araceli </a:t>
            </a:r>
            <a:r>
              <a:rPr sz="1150" spc="25" dirty="0">
                <a:solidFill>
                  <a:srgbClr val="77787B"/>
                </a:solidFill>
                <a:latin typeface="Calibri"/>
                <a:cs typeface="Calibri"/>
              </a:rPr>
              <a:t>Naranjo,</a:t>
            </a:r>
            <a:r>
              <a:rPr sz="1150" spc="-20" dirty="0">
                <a:solidFill>
                  <a:srgbClr val="77787B"/>
                </a:solidFill>
                <a:latin typeface="Calibri"/>
                <a:cs typeface="Calibri"/>
              </a:rPr>
              <a:t> </a:t>
            </a:r>
            <a:r>
              <a:rPr sz="1150" spc="15" dirty="0">
                <a:solidFill>
                  <a:srgbClr val="77787B"/>
                </a:solidFill>
                <a:latin typeface="Calibri"/>
                <a:cs typeface="Calibri"/>
              </a:rPr>
              <a:t>B.A.,</a:t>
            </a:r>
            <a:endParaRPr sz="1150">
              <a:latin typeface="Calibri"/>
              <a:cs typeface="Calibri"/>
            </a:endParaRPr>
          </a:p>
          <a:p>
            <a:pPr marL="128270" marR="120650" algn="ctr">
              <a:lnSpc>
                <a:spcPct val="101200"/>
              </a:lnSpc>
            </a:pPr>
            <a:r>
              <a:rPr sz="1150" dirty="0">
                <a:solidFill>
                  <a:srgbClr val="77787B"/>
                </a:solidFill>
                <a:latin typeface="Calibri"/>
                <a:cs typeface="Calibri"/>
              </a:rPr>
              <a:t>Julie </a:t>
            </a:r>
            <a:r>
              <a:rPr sz="1150" spc="25" dirty="0">
                <a:solidFill>
                  <a:srgbClr val="77787B"/>
                </a:solidFill>
                <a:latin typeface="Calibri"/>
                <a:cs typeface="Calibri"/>
              </a:rPr>
              <a:t>R. Ostberg, Ph.D., </a:t>
            </a:r>
            <a:r>
              <a:rPr sz="1150" spc="15" dirty="0">
                <a:solidFill>
                  <a:srgbClr val="77787B"/>
                </a:solidFill>
                <a:latin typeface="Calibri"/>
                <a:cs typeface="Calibri"/>
              </a:rPr>
              <a:t>M. </a:t>
            </a:r>
            <a:r>
              <a:rPr sz="1150" spc="5" dirty="0">
                <a:solidFill>
                  <a:srgbClr val="77787B"/>
                </a:solidFill>
                <a:latin typeface="Calibri"/>
                <a:cs typeface="Calibri"/>
              </a:rPr>
              <a:t>Suzette </a:t>
            </a:r>
            <a:r>
              <a:rPr sz="1150" spc="10" dirty="0">
                <a:solidFill>
                  <a:srgbClr val="77787B"/>
                </a:solidFill>
                <a:latin typeface="Calibri"/>
                <a:cs typeface="Calibri"/>
              </a:rPr>
              <a:t>Blanchard, </a:t>
            </a:r>
            <a:r>
              <a:rPr sz="1150" spc="25" dirty="0">
                <a:solidFill>
                  <a:srgbClr val="77787B"/>
                </a:solidFill>
                <a:latin typeface="Calibri"/>
                <a:cs typeface="Calibri"/>
              </a:rPr>
              <a:t>Ph.D., </a:t>
            </a:r>
            <a:r>
              <a:rPr sz="1150" dirty="0">
                <a:solidFill>
                  <a:srgbClr val="77787B"/>
                </a:solidFill>
                <a:latin typeface="Calibri"/>
                <a:cs typeface="Calibri"/>
              </a:rPr>
              <a:t>Julie </a:t>
            </a:r>
            <a:r>
              <a:rPr sz="1150" spc="10" dirty="0">
                <a:solidFill>
                  <a:srgbClr val="77787B"/>
                </a:solidFill>
                <a:latin typeface="Calibri"/>
                <a:cs typeface="Calibri"/>
              </a:rPr>
              <a:t>Kilpatrick, </a:t>
            </a:r>
            <a:r>
              <a:rPr sz="1150" spc="35" dirty="0">
                <a:solidFill>
                  <a:srgbClr val="77787B"/>
                </a:solidFill>
                <a:latin typeface="Calibri"/>
                <a:cs typeface="Calibri"/>
              </a:rPr>
              <a:t>M.S.N.,  </a:t>
            </a:r>
            <a:r>
              <a:rPr sz="1150" spc="-5" dirty="0">
                <a:solidFill>
                  <a:srgbClr val="77787B"/>
                </a:solidFill>
                <a:latin typeface="Calibri"/>
                <a:cs typeface="Calibri"/>
              </a:rPr>
              <a:t>Jennifer </a:t>
            </a:r>
            <a:r>
              <a:rPr sz="1150" spc="35" dirty="0">
                <a:solidFill>
                  <a:srgbClr val="77787B"/>
                </a:solidFill>
                <a:latin typeface="Calibri"/>
                <a:cs typeface="Calibri"/>
              </a:rPr>
              <a:t>Simpson, </a:t>
            </a:r>
            <a:r>
              <a:rPr sz="1150" spc="15" dirty="0">
                <a:solidFill>
                  <a:srgbClr val="77787B"/>
                </a:solidFill>
                <a:latin typeface="Calibri"/>
                <a:cs typeface="Calibri"/>
              </a:rPr>
              <a:t>B.A., </a:t>
            </a:r>
            <a:r>
              <a:rPr sz="1150" spc="5" dirty="0">
                <a:solidFill>
                  <a:srgbClr val="77787B"/>
                </a:solidFill>
                <a:latin typeface="Calibri"/>
                <a:cs typeface="Calibri"/>
              </a:rPr>
              <a:t>Anita </a:t>
            </a:r>
            <a:r>
              <a:rPr sz="1150" spc="10" dirty="0">
                <a:solidFill>
                  <a:srgbClr val="77787B"/>
                </a:solidFill>
                <a:latin typeface="Calibri"/>
                <a:cs typeface="Calibri"/>
              </a:rPr>
              <a:t>Kurien, </a:t>
            </a:r>
            <a:r>
              <a:rPr sz="1150" spc="25" dirty="0">
                <a:solidFill>
                  <a:srgbClr val="77787B"/>
                </a:solidFill>
                <a:latin typeface="Calibri"/>
                <a:cs typeface="Calibri"/>
              </a:rPr>
              <a:t>M.B.S., Saul </a:t>
            </a:r>
            <a:r>
              <a:rPr sz="1150" spc="-10" dirty="0">
                <a:solidFill>
                  <a:srgbClr val="77787B"/>
                </a:solidFill>
                <a:latin typeface="Calibri"/>
                <a:cs typeface="Calibri"/>
              </a:rPr>
              <a:t>J. </a:t>
            </a:r>
            <a:r>
              <a:rPr sz="1150" spc="15" dirty="0">
                <a:solidFill>
                  <a:srgbClr val="77787B"/>
                </a:solidFill>
                <a:latin typeface="Calibri"/>
                <a:cs typeface="Calibri"/>
              </a:rPr>
              <a:t>Priceman,</a:t>
            </a:r>
            <a:r>
              <a:rPr sz="1150" spc="-20" dirty="0">
                <a:solidFill>
                  <a:srgbClr val="77787B"/>
                </a:solidFill>
                <a:latin typeface="Calibri"/>
                <a:cs typeface="Calibri"/>
              </a:rPr>
              <a:t> </a:t>
            </a:r>
            <a:r>
              <a:rPr sz="1150" spc="25" dirty="0">
                <a:solidFill>
                  <a:srgbClr val="77787B"/>
                </a:solidFill>
                <a:latin typeface="Calibri"/>
                <a:cs typeface="Calibri"/>
              </a:rPr>
              <a:t>Ph.D.,</a:t>
            </a:r>
            <a:endParaRPr sz="1150">
              <a:latin typeface="Calibri"/>
              <a:cs typeface="Calibri"/>
            </a:endParaRPr>
          </a:p>
          <a:p>
            <a:pPr marL="247015" marR="5080" indent="-234950">
              <a:lnSpc>
                <a:spcPct val="101200"/>
              </a:lnSpc>
            </a:pPr>
            <a:r>
              <a:rPr sz="1150" spc="25" dirty="0">
                <a:solidFill>
                  <a:srgbClr val="77787B"/>
                </a:solidFill>
                <a:latin typeface="Calibri"/>
                <a:cs typeface="Calibri"/>
              </a:rPr>
              <a:t>Xiuli </a:t>
            </a:r>
            <a:r>
              <a:rPr sz="1150" spc="10" dirty="0">
                <a:solidFill>
                  <a:srgbClr val="77787B"/>
                </a:solidFill>
                <a:latin typeface="Calibri"/>
                <a:cs typeface="Calibri"/>
              </a:rPr>
              <a:t>Wang, </a:t>
            </a:r>
            <a:r>
              <a:rPr sz="1150" spc="25" dirty="0">
                <a:solidFill>
                  <a:srgbClr val="77787B"/>
                </a:solidFill>
                <a:latin typeface="Calibri"/>
                <a:cs typeface="Calibri"/>
              </a:rPr>
              <a:t>M.D., Ph.D., Todd </a:t>
            </a:r>
            <a:r>
              <a:rPr sz="1150" spc="40" dirty="0">
                <a:solidFill>
                  <a:srgbClr val="77787B"/>
                </a:solidFill>
                <a:latin typeface="Calibri"/>
                <a:cs typeface="Calibri"/>
              </a:rPr>
              <a:t>L. </a:t>
            </a:r>
            <a:r>
              <a:rPr sz="1150" spc="15" dirty="0">
                <a:solidFill>
                  <a:srgbClr val="77787B"/>
                </a:solidFill>
                <a:latin typeface="Calibri"/>
                <a:cs typeface="Calibri"/>
              </a:rPr>
              <a:t>Harshbarger, </a:t>
            </a:r>
            <a:r>
              <a:rPr sz="1150" spc="25" dirty="0">
                <a:solidFill>
                  <a:srgbClr val="77787B"/>
                </a:solidFill>
                <a:latin typeface="Calibri"/>
                <a:cs typeface="Calibri"/>
              </a:rPr>
              <a:t>M.D., </a:t>
            </a:r>
            <a:r>
              <a:rPr sz="1150" spc="35" dirty="0">
                <a:solidFill>
                  <a:srgbClr val="77787B"/>
                </a:solidFill>
                <a:latin typeface="Calibri"/>
                <a:cs typeface="Calibri"/>
              </a:rPr>
              <a:t>Massimo D’Apuzzo,</a:t>
            </a:r>
            <a:r>
              <a:rPr sz="1150" spc="-35" dirty="0">
                <a:solidFill>
                  <a:srgbClr val="77787B"/>
                </a:solidFill>
                <a:latin typeface="Calibri"/>
                <a:cs typeface="Calibri"/>
              </a:rPr>
              <a:t> </a:t>
            </a:r>
            <a:r>
              <a:rPr sz="1150" spc="25" dirty="0">
                <a:solidFill>
                  <a:srgbClr val="77787B"/>
                </a:solidFill>
                <a:latin typeface="Calibri"/>
                <a:cs typeface="Calibri"/>
              </a:rPr>
              <a:t>M.D.,  </a:t>
            </a:r>
            <a:r>
              <a:rPr sz="1150" dirty="0">
                <a:solidFill>
                  <a:srgbClr val="77787B"/>
                </a:solidFill>
                <a:latin typeface="Calibri"/>
                <a:cs typeface="Calibri"/>
              </a:rPr>
              <a:t>Julie </a:t>
            </a:r>
            <a:r>
              <a:rPr sz="1150" spc="10" dirty="0">
                <a:solidFill>
                  <a:srgbClr val="77787B"/>
                </a:solidFill>
                <a:latin typeface="Calibri"/>
                <a:cs typeface="Calibri"/>
              </a:rPr>
              <a:t>A. </a:t>
            </a:r>
            <a:r>
              <a:rPr sz="1150" spc="15" dirty="0">
                <a:solidFill>
                  <a:srgbClr val="77787B"/>
                </a:solidFill>
                <a:latin typeface="Calibri"/>
                <a:cs typeface="Calibri"/>
              </a:rPr>
              <a:t>Ressler, </a:t>
            </a:r>
            <a:r>
              <a:rPr sz="1150" spc="25" dirty="0">
                <a:solidFill>
                  <a:srgbClr val="77787B"/>
                </a:solidFill>
                <a:latin typeface="Calibri"/>
                <a:cs typeface="Calibri"/>
              </a:rPr>
              <a:t>M.D., </a:t>
            </a:r>
            <a:r>
              <a:rPr sz="1150" spc="10" dirty="0">
                <a:solidFill>
                  <a:srgbClr val="77787B"/>
                </a:solidFill>
                <a:latin typeface="Calibri"/>
                <a:cs typeface="Calibri"/>
              </a:rPr>
              <a:t>Michael </a:t>
            </a:r>
            <a:r>
              <a:rPr sz="1150" spc="40" dirty="0">
                <a:solidFill>
                  <a:srgbClr val="77787B"/>
                </a:solidFill>
                <a:latin typeface="Calibri"/>
                <a:cs typeface="Calibri"/>
              </a:rPr>
              <a:t>C. </a:t>
            </a:r>
            <a:r>
              <a:rPr sz="1150" spc="5" dirty="0">
                <a:solidFill>
                  <a:srgbClr val="77787B"/>
                </a:solidFill>
                <a:latin typeface="Calibri"/>
                <a:cs typeface="Calibri"/>
              </a:rPr>
              <a:t>Jensen, </a:t>
            </a:r>
            <a:r>
              <a:rPr sz="1150" spc="25" dirty="0">
                <a:solidFill>
                  <a:srgbClr val="77787B"/>
                </a:solidFill>
                <a:latin typeface="Calibri"/>
                <a:cs typeface="Calibri"/>
              </a:rPr>
              <a:t>M.D., </a:t>
            </a:r>
            <a:r>
              <a:rPr sz="1150" spc="10" dirty="0">
                <a:solidFill>
                  <a:srgbClr val="77787B"/>
                </a:solidFill>
                <a:latin typeface="Calibri"/>
                <a:cs typeface="Calibri"/>
              </a:rPr>
              <a:t>Michael </a:t>
            </a:r>
            <a:r>
              <a:rPr sz="1150" spc="25" dirty="0">
                <a:solidFill>
                  <a:srgbClr val="77787B"/>
                </a:solidFill>
                <a:latin typeface="Calibri"/>
                <a:cs typeface="Calibri"/>
              </a:rPr>
              <a:t>E. Barish, Ph.D.,  </a:t>
            </a:r>
            <a:r>
              <a:rPr sz="1150" spc="5" dirty="0">
                <a:solidFill>
                  <a:srgbClr val="77787B"/>
                </a:solidFill>
                <a:latin typeface="Calibri"/>
                <a:cs typeface="Calibri"/>
              </a:rPr>
              <a:t>Mike </a:t>
            </a:r>
            <a:r>
              <a:rPr sz="1150" spc="25" dirty="0">
                <a:solidFill>
                  <a:srgbClr val="77787B"/>
                </a:solidFill>
                <a:latin typeface="Calibri"/>
                <a:cs typeface="Calibri"/>
              </a:rPr>
              <a:t>Chen, M.D., Ph.D., </a:t>
            </a:r>
            <a:r>
              <a:rPr sz="1150" spc="0" dirty="0">
                <a:solidFill>
                  <a:srgbClr val="77787B"/>
                </a:solidFill>
                <a:latin typeface="Calibri"/>
                <a:cs typeface="Calibri"/>
              </a:rPr>
              <a:t>Jana Portnow, </a:t>
            </a:r>
            <a:r>
              <a:rPr sz="1150" spc="25" dirty="0">
                <a:solidFill>
                  <a:srgbClr val="77787B"/>
                </a:solidFill>
                <a:latin typeface="Calibri"/>
                <a:cs typeface="Calibri"/>
              </a:rPr>
              <a:t>M.D., </a:t>
            </a:r>
            <a:r>
              <a:rPr sz="1150" spc="5" dirty="0">
                <a:solidFill>
                  <a:srgbClr val="77787B"/>
                </a:solidFill>
                <a:latin typeface="Calibri"/>
                <a:cs typeface="Calibri"/>
              </a:rPr>
              <a:t>Stephen </a:t>
            </a:r>
            <a:r>
              <a:rPr sz="1150" spc="-10" dirty="0">
                <a:solidFill>
                  <a:srgbClr val="77787B"/>
                </a:solidFill>
                <a:latin typeface="Calibri"/>
                <a:cs typeface="Calibri"/>
              </a:rPr>
              <a:t>J. </a:t>
            </a:r>
            <a:r>
              <a:rPr sz="1150" spc="25" dirty="0">
                <a:solidFill>
                  <a:srgbClr val="77787B"/>
                </a:solidFill>
                <a:latin typeface="Calibri"/>
                <a:cs typeface="Calibri"/>
              </a:rPr>
              <a:t>Forman,</a:t>
            </a:r>
            <a:r>
              <a:rPr sz="1150" dirty="0">
                <a:solidFill>
                  <a:srgbClr val="77787B"/>
                </a:solidFill>
                <a:latin typeface="Calibri"/>
                <a:cs typeface="Calibri"/>
              </a:rPr>
              <a:t> </a:t>
            </a:r>
            <a:r>
              <a:rPr sz="1150" spc="25" dirty="0">
                <a:solidFill>
                  <a:srgbClr val="77787B"/>
                </a:solidFill>
                <a:latin typeface="Calibri"/>
                <a:cs typeface="Calibri"/>
              </a:rPr>
              <a:t>M.D.,</a:t>
            </a:r>
            <a:endParaRPr sz="11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5"/>
              </a:spcBef>
            </a:pPr>
            <a:r>
              <a:rPr sz="1150" spc="10" dirty="0">
                <a:solidFill>
                  <a:srgbClr val="77787B"/>
                </a:solidFill>
                <a:latin typeface="Calibri"/>
                <a:cs typeface="Calibri"/>
              </a:rPr>
              <a:t>and </a:t>
            </a:r>
            <a:r>
              <a:rPr sz="1150" spc="25" dirty="0">
                <a:solidFill>
                  <a:srgbClr val="77787B"/>
                </a:solidFill>
                <a:latin typeface="Calibri"/>
                <a:cs typeface="Calibri"/>
              </a:rPr>
              <a:t>Behnam </a:t>
            </a:r>
            <a:r>
              <a:rPr sz="1150" spc="10" dirty="0">
                <a:solidFill>
                  <a:srgbClr val="77787B"/>
                </a:solidFill>
                <a:latin typeface="Calibri"/>
                <a:cs typeface="Calibri"/>
              </a:rPr>
              <a:t>Badie,</a:t>
            </a:r>
            <a:r>
              <a:rPr sz="1150" spc="-15" dirty="0">
                <a:solidFill>
                  <a:srgbClr val="77787B"/>
                </a:solidFill>
                <a:latin typeface="Calibri"/>
                <a:cs typeface="Calibri"/>
              </a:rPr>
              <a:t> </a:t>
            </a:r>
            <a:r>
              <a:rPr sz="1150" spc="35" dirty="0">
                <a:solidFill>
                  <a:srgbClr val="77787B"/>
                </a:solidFill>
                <a:latin typeface="Calibri"/>
                <a:cs typeface="Calibri"/>
              </a:rPr>
              <a:t>M.D.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581699" y="5520719"/>
            <a:ext cx="6350" cy="37465"/>
          </a:xfrm>
          <a:custGeom>
            <a:avLst/>
            <a:gdLst/>
            <a:ahLst/>
            <a:cxnLst/>
            <a:rect l="l" t="t" r="r" b="b"/>
            <a:pathLst>
              <a:path w="6350" h="37464">
                <a:moveTo>
                  <a:pt x="0" y="37244"/>
                </a:moveTo>
                <a:lnTo>
                  <a:pt x="5734" y="37244"/>
                </a:lnTo>
                <a:lnTo>
                  <a:pt x="5734" y="0"/>
                </a:lnTo>
                <a:lnTo>
                  <a:pt x="0" y="0"/>
                </a:lnTo>
                <a:lnTo>
                  <a:pt x="0" y="37244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82584" y="5520707"/>
            <a:ext cx="6350" cy="37465"/>
          </a:xfrm>
          <a:custGeom>
            <a:avLst/>
            <a:gdLst/>
            <a:ahLst/>
            <a:cxnLst/>
            <a:rect l="l" t="t" r="r" b="b"/>
            <a:pathLst>
              <a:path w="6350" h="37464">
                <a:moveTo>
                  <a:pt x="0" y="37256"/>
                </a:moveTo>
                <a:lnTo>
                  <a:pt x="5745" y="37256"/>
                </a:lnTo>
                <a:lnTo>
                  <a:pt x="5745" y="0"/>
                </a:lnTo>
                <a:lnTo>
                  <a:pt x="0" y="0"/>
                </a:lnTo>
                <a:lnTo>
                  <a:pt x="0" y="3725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42091" y="5520707"/>
            <a:ext cx="6350" cy="37465"/>
          </a:xfrm>
          <a:custGeom>
            <a:avLst/>
            <a:gdLst/>
            <a:ahLst/>
            <a:cxnLst/>
            <a:rect l="l" t="t" r="r" b="b"/>
            <a:pathLst>
              <a:path w="6350" h="37464">
                <a:moveTo>
                  <a:pt x="0" y="37256"/>
                </a:moveTo>
                <a:lnTo>
                  <a:pt x="5734" y="37256"/>
                </a:lnTo>
                <a:lnTo>
                  <a:pt x="5734" y="0"/>
                </a:lnTo>
                <a:lnTo>
                  <a:pt x="0" y="0"/>
                </a:lnTo>
                <a:lnTo>
                  <a:pt x="0" y="3725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414268" y="5520707"/>
            <a:ext cx="6350" cy="37465"/>
          </a:xfrm>
          <a:custGeom>
            <a:avLst/>
            <a:gdLst/>
            <a:ahLst/>
            <a:cxnLst/>
            <a:rect l="l" t="t" r="r" b="b"/>
            <a:pathLst>
              <a:path w="6350" h="37464">
                <a:moveTo>
                  <a:pt x="0" y="37256"/>
                </a:moveTo>
                <a:lnTo>
                  <a:pt x="5734" y="37256"/>
                </a:lnTo>
                <a:lnTo>
                  <a:pt x="5734" y="0"/>
                </a:lnTo>
                <a:lnTo>
                  <a:pt x="0" y="0"/>
                </a:lnTo>
                <a:lnTo>
                  <a:pt x="0" y="3725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786433" y="5520707"/>
            <a:ext cx="6350" cy="37465"/>
          </a:xfrm>
          <a:custGeom>
            <a:avLst/>
            <a:gdLst/>
            <a:ahLst/>
            <a:cxnLst/>
            <a:rect l="l" t="t" r="r" b="b"/>
            <a:pathLst>
              <a:path w="6350" h="37464">
                <a:moveTo>
                  <a:pt x="0" y="37256"/>
                </a:moveTo>
                <a:lnTo>
                  <a:pt x="5734" y="37256"/>
                </a:lnTo>
                <a:lnTo>
                  <a:pt x="5734" y="0"/>
                </a:lnTo>
                <a:lnTo>
                  <a:pt x="0" y="0"/>
                </a:lnTo>
                <a:lnTo>
                  <a:pt x="0" y="3725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158610" y="5520707"/>
            <a:ext cx="6350" cy="37465"/>
          </a:xfrm>
          <a:custGeom>
            <a:avLst/>
            <a:gdLst/>
            <a:ahLst/>
            <a:cxnLst/>
            <a:rect l="l" t="t" r="r" b="b"/>
            <a:pathLst>
              <a:path w="6350" h="37464">
                <a:moveTo>
                  <a:pt x="0" y="37256"/>
                </a:moveTo>
                <a:lnTo>
                  <a:pt x="5745" y="37256"/>
                </a:lnTo>
                <a:lnTo>
                  <a:pt x="5745" y="0"/>
                </a:lnTo>
                <a:lnTo>
                  <a:pt x="0" y="0"/>
                </a:lnTo>
                <a:lnTo>
                  <a:pt x="0" y="3725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583953" y="5521059"/>
            <a:ext cx="6350" cy="37465"/>
          </a:xfrm>
          <a:custGeom>
            <a:avLst/>
            <a:gdLst/>
            <a:ahLst/>
            <a:cxnLst/>
            <a:rect l="l" t="t" r="r" b="b"/>
            <a:pathLst>
              <a:path w="6350" h="37464">
                <a:moveTo>
                  <a:pt x="0" y="37256"/>
                </a:moveTo>
                <a:lnTo>
                  <a:pt x="5734" y="37256"/>
                </a:lnTo>
                <a:lnTo>
                  <a:pt x="5734" y="0"/>
                </a:lnTo>
                <a:lnTo>
                  <a:pt x="0" y="0"/>
                </a:lnTo>
                <a:lnTo>
                  <a:pt x="0" y="3725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635597" y="5521059"/>
            <a:ext cx="6350" cy="26034"/>
          </a:xfrm>
          <a:custGeom>
            <a:avLst/>
            <a:gdLst/>
            <a:ahLst/>
            <a:cxnLst/>
            <a:rect l="l" t="t" r="r" b="b"/>
            <a:pathLst>
              <a:path w="6350" h="26035">
                <a:moveTo>
                  <a:pt x="0" y="25796"/>
                </a:moveTo>
                <a:lnTo>
                  <a:pt x="5734" y="25796"/>
                </a:lnTo>
                <a:lnTo>
                  <a:pt x="5734" y="0"/>
                </a:lnTo>
                <a:lnTo>
                  <a:pt x="0" y="0"/>
                </a:lnTo>
                <a:lnTo>
                  <a:pt x="0" y="2579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688761" y="5521059"/>
            <a:ext cx="6350" cy="26034"/>
          </a:xfrm>
          <a:custGeom>
            <a:avLst/>
            <a:gdLst/>
            <a:ahLst/>
            <a:cxnLst/>
            <a:rect l="l" t="t" r="r" b="b"/>
            <a:pathLst>
              <a:path w="6350" h="26035">
                <a:moveTo>
                  <a:pt x="0" y="25796"/>
                </a:moveTo>
                <a:lnTo>
                  <a:pt x="5734" y="25796"/>
                </a:lnTo>
                <a:lnTo>
                  <a:pt x="5734" y="0"/>
                </a:lnTo>
                <a:lnTo>
                  <a:pt x="0" y="0"/>
                </a:lnTo>
                <a:lnTo>
                  <a:pt x="0" y="2579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741926" y="5521059"/>
            <a:ext cx="6350" cy="26034"/>
          </a:xfrm>
          <a:custGeom>
            <a:avLst/>
            <a:gdLst/>
            <a:ahLst/>
            <a:cxnLst/>
            <a:rect l="l" t="t" r="r" b="b"/>
            <a:pathLst>
              <a:path w="6350" h="26035">
                <a:moveTo>
                  <a:pt x="0" y="25796"/>
                </a:moveTo>
                <a:lnTo>
                  <a:pt x="5734" y="25796"/>
                </a:lnTo>
                <a:lnTo>
                  <a:pt x="5734" y="0"/>
                </a:lnTo>
                <a:lnTo>
                  <a:pt x="0" y="0"/>
                </a:lnTo>
                <a:lnTo>
                  <a:pt x="0" y="2579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424458" y="5520708"/>
            <a:ext cx="6350" cy="26034"/>
          </a:xfrm>
          <a:custGeom>
            <a:avLst/>
            <a:gdLst/>
            <a:ahLst/>
            <a:cxnLst/>
            <a:rect l="l" t="t" r="r" b="b"/>
            <a:pathLst>
              <a:path w="6350" h="26035">
                <a:moveTo>
                  <a:pt x="0" y="25796"/>
                </a:moveTo>
                <a:lnTo>
                  <a:pt x="5734" y="25796"/>
                </a:lnTo>
                <a:lnTo>
                  <a:pt x="5734" y="0"/>
                </a:lnTo>
                <a:lnTo>
                  <a:pt x="0" y="0"/>
                </a:lnTo>
                <a:lnTo>
                  <a:pt x="0" y="2579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530789" y="5520708"/>
            <a:ext cx="6350" cy="26034"/>
          </a:xfrm>
          <a:custGeom>
            <a:avLst/>
            <a:gdLst/>
            <a:ahLst/>
            <a:cxnLst/>
            <a:rect l="l" t="t" r="r" b="b"/>
            <a:pathLst>
              <a:path w="6350" h="26035">
                <a:moveTo>
                  <a:pt x="0" y="25796"/>
                </a:moveTo>
                <a:lnTo>
                  <a:pt x="5745" y="25796"/>
                </a:lnTo>
                <a:lnTo>
                  <a:pt x="5745" y="0"/>
                </a:lnTo>
                <a:lnTo>
                  <a:pt x="0" y="0"/>
                </a:lnTo>
                <a:lnTo>
                  <a:pt x="0" y="2579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583953" y="5520708"/>
            <a:ext cx="6350" cy="26034"/>
          </a:xfrm>
          <a:custGeom>
            <a:avLst/>
            <a:gdLst/>
            <a:ahLst/>
            <a:cxnLst/>
            <a:rect l="l" t="t" r="r" b="b"/>
            <a:pathLst>
              <a:path w="6350" h="26035">
                <a:moveTo>
                  <a:pt x="0" y="25796"/>
                </a:moveTo>
                <a:lnTo>
                  <a:pt x="5734" y="25796"/>
                </a:lnTo>
                <a:lnTo>
                  <a:pt x="5734" y="0"/>
                </a:lnTo>
                <a:lnTo>
                  <a:pt x="0" y="0"/>
                </a:lnTo>
                <a:lnTo>
                  <a:pt x="0" y="2579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795091" y="5521059"/>
            <a:ext cx="6350" cy="26034"/>
          </a:xfrm>
          <a:custGeom>
            <a:avLst/>
            <a:gdLst/>
            <a:ahLst/>
            <a:cxnLst/>
            <a:rect l="l" t="t" r="r" b="b"/>
            <a:pathLst>
              <a:path w="6350" h="26035">
                <a:moveTo>
                  <a:pt x="0" y="25796"/>
                </a:moveTo>
                <a:lnTo>
                  <a:pt x="5745" y="25796"/>
                </a:lnTo>
                <a:lnTo>
                  <a:pt x="5745" y="0"/>
                </a:lnTo>
                <a:lnTo>
                  <a:pt x="0" y="0"/>
                </a:lnTo>
                <a:lnTo>
                  <a:pt x="0" y="2579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848256" y="5521059"/>
            <a:ext cx="6350" cy="26034"/>
          </a:xfrm>
          <a:custGeom>
            <a:avLst/>
            <a:gdLst/>
            <a:ahLst/>
            <a:cxnLst/>
            <a:rect l="l" t="t" r="r" b="b"/>
            <a:pathLst>
              <a:path w="6350" h="26035">
                <a:moveTo>
                  <a:pt x="0" y="25796"/>
                </a:moveTo>
                <a:lnTo>
                  <a:pt x="5745" y="25796"/>
                </a:lnTo>
                <a:lnTo>
                  <a:pt x="5745" y="0"/>
                </a:lnTo>
                <a:lnTo>
                  <a:pt x="0" y="0"/>
                </a:lnTo>
                <a:lnTo>
                  <a:pt x="0" y="2579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211788" y="5520708"/>
            <a:ext cx="6350" cy="26034"/>
          </a:xfrm>
          <a:custGeom>
            <a:avLst/>
            <a:gdLst/>
            <a:ahLst/>
            <a:cxnLst/>
            <a:rect l="l" t="t" r="r" b="b"/>
            <a:pathLst>
              <a:path w="6350" h="26035">
                <a:moveTo>
                  <a:pt x="0" y="25796"/>
                </a:moveTo>
                <a:lnTo>
                  <a:pt x="5734" y="25796"/>
                </a:lnTo>
                <a:lnTo>
                  <a:pt x="5734" y="0"/>
                </a:lnTo>
                <a:lnTo>
                  <a:pt x="0" y="0"/>
                </a:lnTo>
                <a:lnTo>
                  <a:pt x="0" y="2579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264952" y="5520708"/>
            <a:ext cx="6350" cy="26034"/>
          </a:xfrm>
          <a:custGeom>
            <a:avLst/>
            <a:gdLst/>
            <a:ahLst/>
            <a:cxnLst/>
            <a:rect l="l" t="t" r="r" b="b"/>
            <a:pathLst>
              <a:path w="6350" h="26035">
                <a:moveTo>
                  <a:pt x="0" y="25796"/>
                </a:moveTo>
                <a:lnTo>
                  <a:pt x="5734" y="25796"/>
                </a:lnTo>
                <a:lnTo>
                  <a:pt x="5734" y="0"/>
                </a:lnTo>
                <a:lnTo>
                  <a:pt x="0" y="0"/>
                </a:lnTo>
                <a:lnTo>
                  <a:pt x="0" y="2579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318117" y="5520708"/>
            <a:ext cx="6350" cy="26034"/>
          </a:xfrm>
          <a:custGeom>
            <a:avLst/>
            <a:gdLst/>
            <a:ahLst/>
            <a:cxnLst/>
            <a:rect l="l" t="t" r="r" b="b"/>
            <a:pathLst>
              <a:path w="6350" h="26035">
                <a:moveTo>
                  <a:pt x="0" y="25796"/>
                </a:moveTo>
                <a:lnTo>
                  <a:pt x="5734" y="25796"/>
                </a:lnTo>
                <a:lnTo>
                  <a:pt x="5734" y="0"/>
                </a:lnTo>
                <a:lnTo>
                  <a:pt x="0" y="0"/>
                </a:lnTo>
                <a:lnTo>
                  <a:pt x="0" y="2579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371282" y="5520708"/>
            <a:ext cx="6350" cy="26034"/>
          </a:xfrm>
          <a:custGeom>
            <a:avLst/>
            <a:gdLst/>
            <a:ahLst/>
            <a:cxnLst/>
            <a:rect l="l" t="t" r="r" b="b"/>
            <a:pathLst>
              <a:path w="6350" h="26035">
                <a:moveTo>
                  <a:pt x="0" y="25796"/>
                </a:moveTo>
                <a:lnTo>
                  <a:pt x="5734" y="25796"/>
                </a:lnTo>
                <a:lnTo>
                  <a:pt x="5734" y="0"/>
                </a:lnTo>
                <a:lnTo>
                  <a:pt x="0" y="0"/>
                </a:lnTo>
                <a:lnTo>
                  <a:pt x="0" y="2579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477623" y="5520708"/>
            <a:ext cx="6350" cy="26034"/>
          </a:xfrm>
          <a:custGeom>
            <a:avLst/>
            <a:gdLst/>
            <a:ahLst/>
            <a:cxnLst/>
            <a:rect l="l" t="t" r="r" b="b"/>
            <a:pathLst>
              <a:path w="6350" h="26035">
                <a:moveTo>
                  <a:pt x="0" y="25796"/>
                </a:moveTo>
                <a:lnTo>
                  <a:pt x="5734" y="25796"/>
                </a:lnTo>
                <a:lnTo>
                  <a:pt x="5734" y="0"/>
                </a:lnTo>
                <a:lnTo>
                  <a:pt x="0" y="0"/>
                </a:lnTo>
                <a:lnTo>
                  <a:pt x="0" y="2579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052269" y="5520708"/>
            <a:ext cx="6350" cy="26034"/>
          </a:xfrm>
          <a:custGeom>
            <a:avLst/>
            <a:gdLst/>
            <a:ahLst/>
            <a:cxnLst/>
            <a:rect l="l" t="t" r="r" b="b"/>
            <a:pathLst>
              <a:path w="6350" h="26035">
                <a:moveTo>
                  <a:pt x="0" y="25796"/>
                </a:moveTo>
                <a:lnTo>
                  <a:pt x="5734" y="25796"/>
                </a:lnTo>
                <a:lnTo>
                  <a:pt x="5734" y="0"/>
                </a:lnTo>
                <a:lnTo>
                  <a:pt x="0" y="0"/>
                </a:lnTo>
                <a:lnTo>
                  <a:pt x="0" y="2579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839598" y="5520708"/>
            <a:ext cx="6350" cy="26034"/>
          </a:xfrm>
          <a:custGeom>
            <a:avLst/>
            <a:gdLst/>
            <a:ahLst/>
            <a:cxnLst/>
            <a:rect l="l" t="t" r="r" b="b"/>
            <a:pathLst>
              <a:path w="6350" h="26035">
                <a:moveTo>
                  <a:pt x="0" y="25796"/>
                </a:moveTo>
                <a:lnTo>
                  <a:pt x="5745" y="25796"/>
                </a:lnTo>
                <a:lnTo>
                  <a:pt x="5745" y="0"/>
                </a:lnTo>
                <a:lnTo>
                  <a:pt x="0" y="0"/>
                </a:lnTo>
                <a:lnTo>
                  <a:pt x="0" y="2579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892775" y="5520708"/>
            <a:ext cx="6350" cy="26034"/>
          </a:xfrm>
          <a:custGeom>
            <a:avLst/>
            <a:gdLst/>
            <a:ahLst/>
            <a:cxnLst/>
            <a:rect l="l" t="t" r="r" b="b"/>
            <a:pathLst>
              <a:path w="6350" h="26035">
                <a:moveTo>
                  <a:pt x="0" y="25796"/>
                </a:moveTo>
                <a:lnTo>
                  <a:pt x="5745" y="25796"/>
                </a:lnTo>
                <a:lnTo>
                  <a:pt x="5745" y="0"/>
                </a:lnTo>
                <a:lnTo>
                  <a:pt x="0" y="0"/>
                </a:lnTo>
                <a:lnTo>
                  <a:pt x="0" y="2579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945939" y="5520708"/>
            <a:ext cx="6350" cy="26034"/>
          </a:xfrm>
          <a:custGeom>
            <a:avLst/>
            <a:gdLst/>
            <a:ahLst/>
            <a:cxnLst/>
            <a:rect l="l" t="t" r="r" b="b"/>
            <a:pathLst>
              <a:path w="6350" h="26035">
                <a:moveTo>
                  <a:pt x="0" y="25796"/>
                </a:moveTo>
                <a:lnTo>
                  <a:pt x="5734" y="25796"/>
                </a:lnTo>
                <a:lnTo>
                  <a:pt x="5734" y="0"/>
                </a:lnTo>
                <a:lnTo>
                  <a:pt x="0" y="0"/>
                </a:lnTo>
                <a:lnTo>
                  <a:pt x="0" y="2579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999116" y="5520708"/>
            <a:ext cx="6350" cy="26034"/>
          </a:xfrm>
          <a:custGeom>
            <a:avLst/>
            <a:gdLst/>
            <a:ahLst/>
            <a:cxnLst/>
            <a:rect l="l" t="t" r="r" b="b"/>
            <a:pathLst>
              <a:path w="6350" h="26035">
                <a:moveTo>
                  <a:pt x="0" y="25796"/>
                </a:moveTo>
                <a:lnTo>
                  <a:pt x="5734" y="25796"/>
                </a:lnTo>
                <a:lnTo>
                  <a:pt x="5734" y="0"/>
                </a:lnTo>
                <a:lnTo>
                  <a:pt x="0" y="0"/>
                </a:lnTo>
                <a:lnTo>
                  <a:pt x="0" y="2579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105445" y="5520708"/>
            <a:ext cx="6350" cy="26034"/>
          </a:xfrm>
          <a:custGeom>
            <a:avLst/>
            <a:gdLst/>
            <a:ahLst/>
            <a:cxnLst/>
            <a:rect l="l" t="t" r="r" b="b"/>
            <a:pathLst>
              <a:path w="6350" h="26035">
                <a:moveTo>
                  <a:pt x="0" y="25796"/>
                </a:moveTo>
                <a:lnTo>
                  <a:pt x="5734" y="25796"/>
                </a:lnTo>
                <a:lnTo>
                  <a:pt x="5734" y="0"/>
                </a:lnTo>
                <a:lnTo>
                  <a:pt x="0" y="0"/>
                </a:lnTo>
                <a:lnTo>
                  <a:pt x="0" y="2579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680103" y="5520708"/>
            <a:ext cx="6350" cy="26034"/>
          </a:xfrm>
          <a:custGeom>
            <a:avLst/>
            <a:gdLst/>
            <a:ahLst/>
            <a:cxnLst/>
            <a:rect l="l" t="t" r="r" b="b"/>
            <a:pathLst>
              <a:path w="6350" h="26035">
                <a:moveTo>
                  <a:pt x="0" y="25796"/>
                </a:moveTo>
                <a:lnTo>
                  <a:pt x="5734" y="25796"/>
                </a:lnTo>
                <a:lnTo>
                  <a:pt x="5734" y="0"/>
                </a:lnTo>
                <a:lnTo>
                  <a:pt x="0" y="0"/>
                </a:lnTo>
                <a:lnTo>
                  <a:pt x="0" y="2579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467433" y="5520708"/>
            <a:ext cx="6350" cy="26034"/>
          </a:xfrm>
          <a:custGeom>
            <a:avLst/>
            <a:gdLst/>
            <a:ahLst/>
            <a:cxnLst/>
            <a:rect l="l" t="t" r="r" b="b"/>
            <a:pathLst>
              <a:path w="6350" h="26035">
                <a:moveTo>
                  <a:pt x="0" y="25796"/>
                </a:moveTo>
                <a:lnTo>
                  <a:pt x="5734" y="25796"/>
                </a:lnTo>
                <a:lnTo>
                  <a:pt x="5734" y="0"/>
                </a:lnTo>
                <a:lnTo>
                  <a:pt x="0" y="0"/>
                </a:lnTo>
                <a:lnTo>
                  <a:pt x="0" y="2579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520598" y="5520708"/>
            <a:ext cx="6350" cy="26034"/>
          </a:xfrm>
          <a:custGeom>
            <a:avLst/>
            <a:gdLst/>
            <a:ahLst/>
            <a:cxnLst/>
            <a:rect l="l" t="t" r="r" b="b"/>
            <a:pathLst>
              <a:path w="6350" h="26035">
                <a:moveTo>
                  <a:pt x="0" y="25796"/>
                </a:moveTo>
                <a:lnTo>
                  <a:pt x="5734" y="25796"/>
                </a:lnTo>
                <a:lnTo>
                  <a:pt x="5734" y="0"/>
                </a:lnTo>
                <a:lnTo>
                  <a:pt x="0" y="0"/>
                </a:lnTo>
                <a:lnTo>
                  <a:pt x="0" y="2579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573762" y="5520708"/>
            <a:ext cx="6350" cy="26034"/>
          </a:xfrm>
          <a:custGeom>
            <a:avLst/>
            <a:gdLst/>
            <a:ahLst/>
            <a:cxnLst/>
            <a:rect l="l" t="t" r="r" b="b"/>
            <a:pathLst>
              <a:path w="6350" h="26035">
                <a:moveTo>
                  <a:pt x="0" y="25796"/>
                </a:moveTo>
                <a:lnTo>
                  <a:pt x="5745" y="25796"/>
                </a:lnTo>
                <a:lnTo>
                  <a:pt x="5745" y="0"/>
                </a:lnTo>
                <a:lnTo>
                  <a:pt x="0" y="0"/>
                </a:lnTo>
                <a:lnTo>
                  <a:pt x="0" y="2579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626938" y="5520708"/>
            <a:ext cx="6350" cy="26034"/>
          </a:xfrm>
          <a:custGeom>
            <a:avLst/>
            <a:gdLst/>
            <a:ahLst/>
            <a:cxnLst/>
            <a:rect l="l" t="t" r="r" b="b"/>
            <a:pathLst>
              <a:path w="6350" h="26035">
                <a:moveTo>
                  <a:pt x="0" y="25796"/>
                </a:moveTo>
                <a:lnTo>
                  <a:pt x="5734" y="25796"/>
                </a:lnTo>
                <a:lnTo>
                  <a:pt x="5734" y="0"/>
                </a:lnTo>
                <a:lnTo>
                  <a:pt x="0" y="0"/>
                </a:lnTo>
                <a:lnTo>
                  <a:pt x="0" y="2579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733268" y="5520708"/>
            <a:ext cx="6350" cy="26034"/>
          </a:xfrm>
          <a:custGeom>
            <a:avLst/>
            <a:gdLst/>
            <a:ahLst/>
            <a:cxnLst/>
            <a:rect l="l" t="t" r="r" b="b"/>
            <a:pathLst>
              <a:path w="6350" h="26035">
                <a:moveTo>
                  <a:pt x="0" y="25796"/>
                </a:moveTo>
                <a:lnTo>
                  <a:pt x="5734" y="25796"/>
                </a:lnTo>
                <a:lnTo>
                  <a:pt x="5734" y="0"/>
                </a:lnTo>
                <a:lnTo>
                  <a:pt x="0" y="0"/>
                </a:lnTo>
                <a:lnTo>
                  <a:pt x="0" y="2579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307937" y="5520708"/>
            <a:ext cx="6350" cy="26034"/>
          </a:xfrm>
          <a:custGeom>
            <a:avLst/>
            <a:gdLst/>
            <a:ahLst/>
            <a:cxnLst/>
            <a:rect l="l" t="t" r="r" b="b"/>
            <a:pathLst>
              <a:path w="6350" h="26035">
                <a:moveTo>
                  <a:pt x="0" y="25796"/>
                </a:moveTo>
                <a:lnTo>
                  <a:pt x="5734" y="25796"/>
                </a:lnTo>
                <a:lnTo>
                  <a:pt x="5734" y="0"/>
                </a:lnTo>
                <a:lnTo>
                  <a:pt x="0" y="0"/>
                </a:lnTo>
                <a:lnTo>
                  <a:pt x="0" y="2579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095255" y="5520708"/>
            <a:ext cx="6350" cy="26034"/>
          </a:xfrm>
          <a:custGeom>
            <a:avLst/>
            <a:gdLst/>
            <a:ahLst/>
            <a:cxnLst/>
            <a:rect l="l" t="t" r="r" b="b"/>
            <a:pathLst>
              <a:path w="6350" h="26035">
                <a:moveTo>
                  <a:pt x="0" y="25796"/>
                </a:moveTo>
                <a:lnTo>
                  <a:pt x="5745" y="25796"/>
                </a:lnTo>
                <a:lnTo>
                  <a:pt x="5745" y="0"/>
                </a:lnTo>
                <a:lnTo>
                  <a:pt x="0" y="0"/>
                </a:lnTo>
                <a:lnTo>
                  <a:pt x="0" y="2579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148432" y="5520708"/>
            <a:ext cx="6350" cy="26034"/>
          </a:xfrm>
          <a:custGeom>
            <a:avLst/>
            <a:gdLst/>
            <a:ahLst/>
            <a:cxnLst/>
            <a:rect l="l" t="t" r="r" b="b"/>
            <a:pathLst>
              <a:path w="6350" h="26035">
                <a:moveTo>
                  <a:pt x="0" y="25796"/>
                </a:moveTo>
                <a:lnTo>
                  <a:pt x="5734" y="25796"/>
                </a:lnTo>
                <a:lnTo>
                  <a:pt x="5734" y="0"/>
                </a:lnTo>
                <a:lnTo>
                  <a:pt x="0" y="0"/>
                </a:lnTo>
                <a:lnTo>
                  <a:pt x="0" y="2579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201585" y="5520708"/>
            <a:ext cx="6350" cy="26034"/>
          </a:xfrm>
          <a:custGeom>
            <a:avLst/>
            <a:gdLst/>
            <a:ahLst/>
            <a:cxnLst/>
            <a:rect l="l" t="t" r="r" b="b"/>
            <a:pathLst>
              <a:path w="6350" h="26035">
                <a:moveTo>
                  <a:pt x="0" y="25796"/>
                </a:moveTo>
                <a:lnTo>
                  <a:pt x="5745" y="25796"/>
                </a:lnTo>
                <a:lnTo>
                  <a:pt x="5745" y="0"/>
                </a:lnTo>
                <a:lnTo>
                  <a:pt x="0" y="0"/>
                </a:lnTo>
                <a:lnTo>
                  <a:pt x="0" y="2579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935748" y="5520708"/>
            <a:ext cx="6350" cy="26034"/>
          </a:xfrm>
          <a:custGeom>
            <a:avLst/>
            <a:gdLst/>
            <a:ahLst/>
            <a:cxnLst/>
            <a:rect l="l" t="t" r="r" b="b"/>
            <a:pathLst>
              <a:path w="6350" h="26035">
                <a:moveTo>
                  <a:pt x="0" y="25796"/>
                </a:moveTo>
                <a:lnTo>
                  <a:pt x="5734" y="25796"/>
                </a:lnTo>
                <a:lnTo>
                  <a:pt x="5734" y="0"/>
                </a:lnTo>
                <a:lnTo>
                  <a:pt x="0" y="0"/>
                </a:lnTo>
                <a:lnTo>
                  <a:pt x="0" y="2579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988913" y="5520708"/>
            <a:ext cx="6350" cy="26034"/>
          </a:xfrm>
          <a:custGeom>
            <a:avLst/>
            <a:gdLst/>
            <a:ahLst/>
            <a:cxnLst/>
            <a:rect l="l" t="t" r="r" b="b"/>
            <a:pathLst>
              <a:path w="6350" h="26035">
                <a:moveTo>
                  <a:pt x="0" y="25796"/>
                </a:moveTo>
                <a:lnTo>
                  <a:pt x="5745" y="25796"/>
                </a:lnTo>
                <a:lnTo>
                  <a:pt x="5745" y="0"/>
                </a:lnTo>
                <a:lnTo>
                  <a:pt x="0" y="0"/>
                </a:lnTo>
                <a:lnTo>
                  <a:pt x="0" y="2579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882397" y="5520708"/>
            <a:ext cx="6350" cy="26034"/>
          </a:xfrm>
          <a:custGeom>
            <a:avLst/>
            <a:gdLst/>
            <a:ahLst/>
            <a:cxnLst/>
            <a:rect l="l" t="t" r="r" b="b"/>
            <a:pathLst>
              <a:path w="6350" h="26035">
                <a:moveTo>
                  <a:pt x="0" y="25796"/>
                </a:moveTo>
                <a:lnTo>
                  <a:pt x="5734" y="25796"/>
                </a:lnTo>
                <a:lnTo>
                  <a:pt x="5734" y="0"/>
                </a:lnTo>
                <a:lnTo>
                  <a:pt x="0" y="0"/>
                </a:lnTo>
                <a:lnTo>
                  <a:pt x="0" y="2579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254761" y="5520708"/>
            <a:ext cx="6350" cy="26034"/>
          </a:xfrm>
          <a:custGeom>
            <a:avLst/>
            <a:gdLst/>
            <a:ahLst/>
            <a:cxnLst/>
            <a:rect l="l" t="t" r="r" b="b"/>
            <a:pathLst>
              <a:path w="6350" h="26035">
                <a:moveTo>
                  <a:pt x="0" y="25796"/>
                </a:moveTo>
                <a:lnTo>
                  <a:pt x="5734" y="25796"/>
                </a:lnTo>
                <a:lnTo>
                  <a:pt x="5734" y="0"/>
                </a:lnTo>
                <a:lnTo>
                  <a:pt x="0" y="0"/>
                </a:lnTo>
                <a:lnTo>
                  <a:pt x="0" y="2579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361102" y="5520708"/>
            <a:ext cx="6350" cy="26034"/>
          </a:xfrm>
          <a:custGeom>
            <a:avLst/>
            <a:gdLst/>
            <a:ahLst/>
            <a:cxnLst/>
            <a:rect l="l" t="t" r="r" b="b"/>
            <a:pathLst>
              <a:path w="6350" h="26035">
                <a:moveTo>
                  <a:pt x="0" y="25796"/>
                </a:moveTo>
                <a:lnTo>
                  <a:pt x="5734" y="25796"/>
                </a:lnTo>
                <a:lnTo>
                  <a:pt x="5734" y="0"/>
                </a:lnTo>
                <a:lnTo>
                  <a:pt x="0" y="0"/>
                </a:lnTo>
                <a:lnTo>
                  <a:pt x="0" y="2579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901444" y="5521059"/>
            <a:ext cx="6350" cy="26034"/>
          </a:xfrm>
          <a:custGeom>
            <a:avLst/>
            <a:gdLst/>
            <a:ahLst/>
            <a:cxnLst/>
            <a:rect l="l" t="t" r="r" b="b"/>
            <a:pathLst>
              <a:path w="6350" h="26035">
                <a:moveTo>
                  <a:pt x="0" y="25796"/>
                </a:moveTo>
                <a:lnTo>
                  <a:pt x="5734" y="25796"/>
                </a:lnTo>
                <a:lnTo>
                  <a:pt x="5734" y="0"/>
                </a:lnTo>
                <a:lnTo>
                  <a:pt x="0" y="0"/>
                </a:lnTo>
                <a:lnTo>
                  <a:pt x="0" y="2579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007750" y="5521059"/>
            <a:ext cx="6350" cy="26034"/>
          </a:xfrm>
          <a:custGeom>
            <a:avLst/>
            <a:gdLst/>
            <a:ahLst/>
            <a:cxnLst/>
            <a:rect l="l" t="t" r="r" b="b"/>
            <a:pathLst>
              <a:path w="6350" h="26035">
                <a:moveTo>
                  <a:pt x="0" y="25796"/>
                </a:moveTo>
                <a:lnTo>
                  <a:pt x="5745" y="25796"/>
                </a:lnTo>
                <a:lnTo>
                  <a:pt x="5745" y="0"/>
                </a:lnTo>
                <a:lnTo>
                  <a:pt x="0" y="0"/>
                </a:lnTo>
                <a:lnTo>
                  <a:pt x="0" y="2579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060938" y="5521059"/>
            <a:ext cx="6350" cy="26034"/>
          </a:xfrm>
          <a:custGeom>
            <a:avLst/>
            <a:gdLst/>
            <a:ahLst/>
            <a:cxnLst/>
            <a:rect l="l" t="t" r="r" b="b"/>
            <a:pathLst>
              <a:path w="6350" h="26035">
                <a:moveTo>
                  <a:pt x="0" y="25796"/>
                </a:moveTo>
                <a:lnTo>
                  <a:pt x="5734" y="25796"/>
                </a:lnTo>
                <a:lnTo>
                  <a:pt x="5734" y="0"/>
                </a:lnTo>
                <a:lnTo>
                  <a:pt x="0" y="0"/>
                </a:lnTo>
                <a:lnTo>
                  <a:pt x="0" y="2579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114103" y="5521059"/>
            <a:ext cx="6350" cy="26034"/>
          </a:xfrm>
          <a:custGeom>
            <a:avLst/>
            <a:gdLst/>
            <a:ahLst/>
            <a:cxnLst/>
            <a:rect l="l" t="t" r="r" b="b"/>
            <a:pathLst>
              <a:path w="6350" h="26035">
                <a:moveTo>
                  <a:pt x="0" y="25796"/>
                </a:moveTo>
                <a:lnTo>
                  <a:pt x="5734" y="25796"/>
                </a:lnTo>
                <a:lnTo>
                  <a:pt x="5734" y="0"/>
                </a:lnTo>
                <a:lnTo>
                  <a:pt x="0" y="0"/>
                </a:lnTo>
                <a:lnTo>
                  <a:pt x="0" y="2579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6167280" y="5521059"/>
            <a:ext cx="6350" cy="26034"/>
          </a:xfrm>
          <a:custGeom>
            <a:avLst/>
            <a:gdLst/>
            <a:ahLst/>
            <a:cxnLst/>
            <a:rect l="l" t="t" r="r" b="b"/>
            <a:pathLst>
              <a:path w="6350" h="26035">
                <a:moveTo>
                  <a:pt x="0" y="25796"/>
                </a:moveTo>
                <a:lnTo>
                  <a:pt x="5734" y="25796"/>
                </a:lnTo>
                <a:lnTo>
                  <a:pt x="5734" y="0"/>
                </a:lnTo>
                <a:lnTo>
                  <a:pt x="0" y="0"/>
                </a:lnTo>
                <a:lnTo>
                  <a:pt x="0" y="2579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220433" y="5521059"/>
            <a:ext cx="6350" cy="26034"/>
          </a:xfrm>
          <a:custGeom>
            <a:avLst/>
            <a:gdLst/>
            <a:ahLst/>
            <a:cxnLst/>
            <a:rect l="l" t="t" r="r" b="b"/>
            <a:pathLst>
              <a:path w="6350" h="26035">
                <a:moveTo>
                  <a:pt x="0" y="25796"/>
                </a:moveTo>
                <a:lnTo>
                  <a:pt x="5734" y="25796"/>
                </a:lnTo>
                <a:lnTo>
                  <a:pt x="5734" y="0"/>
                </a:lnTo>
                <a:lnTo>
                  <a:pt x="0" y="0"/>
                </a:lnTo>
                <a:lnTo>
                  <a:pt x="0" y="2579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273598" y="5521059"/>
            <a:ext cx="6350" cy="26034"/>
          </a:xfrm>
          <a:custGeom>
            <a:avLst/>
            <a:gdLst/>
            <a:ahLst/>
            <a:cxnLst/>
            <a:rect l="l" t="t" r="r" b="b"/>
            <a:pathLst>
              <a:path w="6350" h="26035">
                <a:moveTo>
                  <a:pt x="0" y="25796"/>
                </a:moveTo>
                <a:lnTo>
                  <a:pt x="5734" y="25796"/>
                </a:lnTo>
                <a:lnTo>
                  <a:pt x="5734" y="0"/>
                </a:lnTo>
                <a:lnTo>
                  <a:pt x="0" y="0"/>
                </a:lnTo>
                <a:lnTo>
                  <a:pt x="0" y="2579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326892" y="5521059"/>
            <a:ext cx="6350" cy="26034"/>
          </a:xfrm>
          <a:custGeom>
            <a:avLst/>
            <a:gdLst/>
            <a:ahLst/>
            <a:cxnLst/>
            <a:rect l="l" t="t" r="r" b="b"/>
            <a:pathLst>
              <a:path w="6350" h="26035">
                <a:moveTo>
                  <a:pt x="0" y="25796"/>
                </a:moveTo>
                <a:lnTo>
                  <a:pt x="5734" y="25796"/>
                </a:lnTo>
                <a:lnTo>
                  <a:pt x="5734" y="0"/>
                </a:lnTo>
                <a:lnTo>
                  <a:pt x="0" y="0"/>
                </a:lnTo>
                <a:lnTo>
                  <a:pt x="0" y="2579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954598" y="5521059"/>
            <a:ext cx="6350" cy="37465"/>
          </a:xfrm>
          <a:custGeom>
            <a:avLst/>
            <a:gdLst/>
            <a:ahLst/>
            <a:cxnLst/>
            <a:rect l="l" t="t" r="r" b="b"/>
            <a:pathLst>
              <a:path w="6350" h="37464">
                <a:moveTo>
                  <a:pt x="0" y="37256"/>
                </a:moveTo>
                <a:lnTo>
                  <a:pt x="5734" y="37256"/>
                </a:lnTo>
                <a:lnTo>
                  <a:pt x="5734" y="0"/>
                </a:lnTo>
                <a:lnTo>
                  <a:pt x="0" y="0"/>
                </a:lnTo>
                <a:lnTo>
                  <a:pt x="0" y="3725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380162" y="5521059"/>
            <a:ext cx="6350" cy="37465"/>
          </a:xfrm>
          <a:custGeom>
            <a:avLst/>
            <a:gdLst/>
            <a:ahLst/>
            <a:cxnLst/>
            <a:rect l="l" t="t" r="r" b="b"/>
            <a:pathLst>
              <a:path w="6350" h="37464">
                <a:moveTo>
                  <a:pt x="0" y="37256"/>
                </a:moveTo>
                <a:lnTo>
                  <a:pt x="5734" y="37256"/>
                </a:lnTo>
                <a:lnTo>
                  <a:pt x="5734" y="0"/>
                </a:lnTo>
                <a:lnTo>
                  <a:pt x="0" y="0"/>
                </a:lnTo>
                <a:lnTo>
                  <a:pt x="0" y="3725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862553" y="5521059"/>
            <a:ext cx="6350" cy="37465"/>
          </a:xfrm>
          <a:custGeom>
            <a:avLst/>
            <a:gdLst/>
            <a:ahLst/>
            <a:cxnLst/>
            <a:rect l="l" t="t" r="r" b="b"/>
            <a:pathLst>
              <a:path w="6350" h="37464">
                <a:moveTo>
                  <a:pt x="0" y="37256"/>
                </a:moveTo>
                <a:lnTo>
                  <a:pt x="5734" y="37256"/>
                </a:lnTo>
                <a:lnTo>
                  <a:pt x="5734" y="0"/>
                </a:lnTo>
                <a:lnTo>
                  <a:pt x="0" y="0"/>
                </a:lnTo>
                <a:lnTo>
                  <a:pt x="0" y="3725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628572" y="5521059"/>
            <a:ext cx="6350" cy="37465"/>
          </a:xfrm>
          <a:custGeom>
            <a:avLst/>
            <a:gdLst/>
            <a:ahLst/>
            <a:cxnLst/>
            <a:rect l="l" t="t" r="r" b="b"/>
            <a:pathLst>
              <a:path w="6350" h="37464">
                <a:moveTo>
                  <a:pt x="0" y="37256"/>
                </a:moveTo>
                <a:lnTo>
                  <a:pt x="5745" y="37256"/>
                </a:lnTo>
                <a:lnTo>
                  <a:pt x="5745" y="0"/>
                </a:lnTo>
                <a:lnTo>
                  <a:pt x="0" y="0"/>
                </a:lnTo>
                <a:lnTo>
                  <a:pt x="0" y="3725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7097939" y="5521059"/>
            <a:ext cx="6350" cy="37465"/>
          </a:xfrm>
          <a:custGeom>
            <a:avLst/>
            <a:gdLst/>
            <a:ahLst/>
            <a:cxnLst/>
            <a:rect l="l" t="t" r="r" b="b"/>
            <a:pathLst>
              <a:path w="6350" h="37464">
                <a:moveTo>
                  <a:pt x="0" y="37256"/>
                </a:moveTo>
                <a:lnTo>
                  <a:pt x="5745" y="37256"/>
                </a:lnTo>
                <a:lnTo>
                  <a:pt x="5745" y="0"/>
                </a:lnTo>
                <a:lnTo>
                  <a:pt x="0" y="0"/>
                </a:lnTo>
                <a:lnTo>
                  <a:pt x="0" y="3725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7770195" y="5521059"/>
            <a:ext cx="6350" cy="37465"/>
          </a:xfrm>
          <a:custGeom>
            <a:avLst/>
            <a:gdLst/>
            <a:ahLst/>
            <a:cxnLst/>
            <a:rect l="l" t="t" r="r" b="b"/>
            <a:pathLst>
              <a:path w="6350" h="37464">
                <a:moveTo>
                  <a:pt x="0" y="37256"/>
                </a:moveTo>
                <a:lnTo>
                  <a:pt x="5734" y="37256"/>
                </a:lnTo>
                <a:lnTo>
                  <a:pt x="5734" y="0"/>
                </a:lnTo>
                <a:lnTo>
                  <a:pt x="0" y="0"/>
                </a:lnTo>
                <a:lnTo>
                  <a:pt x="0" y="3725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7917729" y="5521059"/>
            <a:ext cx="6350" cy="37465"/>
          </a:xfrm>
          <a:custGeom>
            <a:avLst/>
            <a:gdLst/>
            <a:ahLst/>
            <a:cxnLst/>
            <a:rect l="l" t="t" r="r" b="b"/>
            <a:pathLst>
              <a:path w="6350" h="37464">
                <a:moveTo>
                  <a:pt x="0" y="37256"/>
                </a:moveTo>
                <a:lnTo>
                  <a:pt x="5745" y="37256"/>
                </a:lnTo>
                <a:lnTo>
                  <a:pt x="5745" y="0"/>
                </a:lnTo>
                <a:lnTo>
                  <a:pt x="0" y="0"/>
                </a:lnTo>
                <a:lnTo>
                  <a:pt x="0" y="3725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7385800" y="5521059"/>
            <a:ext cx="6350" cy="37465"/>
          </a:xfrm>
          <a:custGeom>
            <a:avLst/>
            <a:gdLst/>
            <a:ahLst/>
            <a:cxnLst/>
            <a:rect l="l" t="t" r="r" b="b"/>
            <a:pathLst>
              <a:path w="6350" h="37464">
                <a:moveTo>
                  <a:pt x="0" y="37256"/>
                </a:moveTo>
                <a:lnTo>
                  <a:pt x="5734" y="37256"/>
                </a:lnTo>
                <a:lnTo>
                  <a:pt x="5734" y="0"/>
                </a:lnTo>
                <a:lnTo>
                  <a:pt x="0" y="0"/>
                </a:lnTo>
                <a:lnTo>
                  <a:pt x="0" y="3725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7533323" y="5521059"/>
            <a:ext cx="6350" cy="37465"/>
          </a:xfrm>
          <a:custGeom>
            <a:avLst/>
            <a:gdLst/>
            <a:ahLst/>
            <a:cxnLst/>
            <a:rect l="l" t="t" r="r" b="b"/>
            <a:pathLst>
              <a:path w="6350" h="37464">
                <a:moveTo>
                  <a:pt x="0" y="37256"/>
                </a:moveTo>
                <a:lnTo>
                  <a:pt x="5734" y="37256"/>
                </a:lnTo>
                <a:lnTo>
                  <a:pt x="5734" y="0"/>
                </a:lnTo>
                <a:lnTo>
                  <a:pt x="0" y="0"/>
                </a:lnTo>
                <a:lnTo>
                  <a:pt x="0" y="3725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8132472" y="5521059"/>
            <a:ext cx="6350" cy="37465"/>
          </a:xfrm>
          <a:custGeom>
            <a:avLst/>
            <a:gdLst/>
            <a:ahLst/>
            <a:cxnLst/>
            <a:rect l="l" t="t" r="r" b="b"/>
            <a:pathLst>
              <a:path w="6350" h="37464">
                <a:moveTo>
                  <a:pt x="0" y="37256"/>
                </a:moveTo>
                <a:lnTo>
                  <a:pt x="5745" y="37256"/>
                </a:lnTo>
                <a:lnTo>
                  <a:pt x="5745" y="0"/>
                </a:lnTo>
                <a:lnTo>
                  <a:pt x="0" y="0"/>
                </a:lnTo>
                <a:lnTo>
                  <a:pt x="0" y="3725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8379724" y="5521059"/>
            <a:ext cx="6350" cy="37465"/>
          </a:xfrm>
          <a:custGeom>
            <a:avLst/>
            <a:gdLst/>
            <a:ahLst/>
            <a:cxnLst/>
            <a:rect l="l" t="t" r="r" b="b"/>
            <a:pathLst>
              <a:path w="6350" h="37464">
                <a:moveTo>
                  <a:pt x="0" y="37256"/>
                </a:moveTo>
                <a:lnTo>
                  <a:pt x="5745" y="37256"/>
                </a:lnTo>
                <a:lnTo>
                  <a:pt x="5745" y="0"/>
                </a:lnTo>
                <a:lnTo>
                  <a:pt x="0" y="0"/>
                </a:lnTo>
                <a:lnTo>
                  <a:pt x="0" y="3725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 txBox="1"/>
          <p:nvPr/>
        </p:nvSpPr>
        <p:spPr>
          <a:xfrm>
            <a:off x="3241027" y="4201325"/>
            <a:ext cx="86995" cy="1492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800" b="1" spc="-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8379045" y="5450802"/>
            <a:ext cx="6350" cy="69215"/>
          </a:xfrm>
          <a:custGeom>
            <a:avLst/>
            <a:gdLst/>
            <a:ahLst/>
            <a:cxnLst/>
            <a:rect l="l" t="t" r="r" b="b"/>
            <a:pathLst>
              <a:path w="6350" h="69214">
                <a:moveTo>
                  <a:pt x="0" y="68970"/>
                </a:moveTo>
                <a:lnTo>
                  <a:pt x="5745" y="68970"/>
                </a:lnTo>
                <a:lnTo>
                  <a:pt x="5745" y="0"/>
                </a:lnTo>
                <a:lnTo>
                  <a:pt x="0" y="0"/>
                </a:lnTo>
                <a:lnTo>
                  <a:pt x="0" y="6897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 txBox="1"/>
          <p:nvPr/>
        </p:nvSpPr>
        <p:spPr>
          <a:xfrm>
            <a:off x="8237594" y="5233686"/>
            <a:ext cx="288925" cy="21399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 indent="50800">
              <a:lnSpc>
                <a:spcPct val="100000"/>
              </a:lnSpc>
              <a:spcBef>
                <a:spcPts val="130"/>
              </a:spcBef>
            </a:pPr>
            <a:r>
              <a:rPr sz="600" spc="25" dirty="0">
                <a:solidFill>
                  <a:srgbClr val="231F20"/>
                </a:solidFill>
                <a:latin typeface="Calibri"/>
                <a:cs typeface="Calibri"/>
              </a:rPr>
              <a:t>MRI;  </a:t>
            </a:r>
            <a:r>
              <a:rPr sz="600" spc="30" dirty="0">
                <a:solidFill>
                  <a:srgbClr val="231F20"/>
                </a:solidFill>
                <a:latin typeface="Calibri"/>
                <a:cs typeface="Calibri"/>
              </a:rPr>
              <a:t>CT;</a:t>
            </a:r>
            <a:r>
              <a:rPr sz="600" spc="-7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00" spc="40" dirty="0">
                <a:solidFill>
                  <a:srgbClr val="231F20"/>
                </a:solidFill>
                <a:latin typeface="Calibri"/>
                <a:cs typeface="Calibri"/>
              </a:rPr>
              <a:t>PET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7385367" y="5450802"/>
            <a:ext cx="6350" cy="69215"/>
          </a:xfrm>
          <a:custGeom>
            <a:avLst/>
            <a:gdLst/>
            <a:ahLst/>
            <a:cxnLst/>
            <a:rect l="l" t="t" r="r" b="b"/>
            <a:pathLst>
              <a:path w="6350" h="69214">
                <a:moveTo>
                  <a:pt x="0" y="68970"/>
                </a:moveTo>
                <a:lnTo>
                  <a:pt x="5745" y="68970"/>
                </a:lnTo>
                <a:lnTo>
                  <a:pt x="5745" y="0"/>
                </a:lnTo>
                <a:lnTo>
                  <a:pt x="0" y="0"/>
                </a:lnTo>
                <a:lnTo>
                  <a:pt x="0" y="6897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7533833" y="5277769"/>
            <a:ext cx="68580" cy="242570"/>
          </a:xfrm>
          <a:custGeom>
            <a:avLst/>
            <a:gdLst/>
            <a:ahLst/>
            <a:cxnLst/>
            <a:rect l="l" t="t" r="r" b="b"/>
            <a:pathLst>
              <a:path w="68579" h="242570">
                <a:moveTo>
                  <a:pt x="63941" y="0"/>
                </a:moveTo>
                <a:lnTo>
                  <a:pt x="0" y="63906"/>
                </a:lnTo>
                <a:lnTo>
                  <a:pt x="0" y="242003"/>
                </a:lnTo>
                <a:lnTo>
                  <a:pt x="5734" y="242003"/>
                </a:lnTo>
                <a:lnTo>
                  <a:pt x="5734" y="66281"/>
                </a:lnTo>
                <a:lnTo>
                  <a:pt x="68003" y="4057"/>
                </a:lnTo>
                <a:lnTo>
                  <a:pt x="6394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 txBox="1"/>
          <p:nvPr/>
        </p:nvSpPr>
        <p:spPr>
          <a:xfrm>
            <a:off x="7304820" y="5325376"/>
            <a:ext cx="167005" cy="121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00" spc="35" dirty="0">
                <a:solidFill>
                  <a:srgbClr val="231F20"/>
                </a:solidFill>
                <a:latin typeface="Calibri"/>
                <a:cs typeface="Calibri"/>
              </a:rPr>
              <a:t>MRI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7771916" y="5450802"/>
            <a:ext cx="6350" cy="69215"/>
          </a:xfrm>
          <a:custGeom>
            <a:avLst/>
            <a:gdLst/>
            <a:ahLst/>
            <a:cxnLst/>
            <a:rect l="l" t="t" r="r" b="b"/>
            <a:pathLst>
              <a:path w="6350" h="69214">
                <a:moveTo>
                  <a:pt x="0" y="68970"/>
                </a:moveTo>
                <a:lnTo>
                  <a:pt x="5734" y="68970"/>
                </a:lnTo>
                <a:lnTo>
                  <a:pt x="5734" y="0"/>
                </a:lnTo>
                <a:lnTo>
                  <a:pt x="0" y="0"/>
                </a:lnTo>
                <a:lnTo>
                  <a:pt x="0" y="6897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 txBox="1"/>
          <p:nvPr/>
        </p:nvSpPr>
        <p:spPr>
          <a:xfrm>
            <a:off x="7691374" y="5325376"/>
            <a:ext cx="167005" cy="121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00" spc="35" dirty="0">
                <a:solidFill>
                  <a:srgbClr val="231F20"/>
                </a:solidFill>
                <a:latin typeface="Calibri"/>
                <a:cs typeface="Calibri"/>
              </a:rPr>
              <a:t>MRI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6379576" y="5450802"/>
            <a:ext cx="6350" cy="69215"/>
          </a:xfrm>
          <a:custGeom>
            <a:avLst/>
            <a:gdLst/>
            <a:ahLst/>
            <a:cxnLst/>
            <a:rect l="l" t="t" r="r" b="b"/>
            <a:pathLst>
              <a:path w="6350" h="69214">
                <a:moveTo>
                  <a:pt x="0" y="68970"/>
                </a:moveTo>
                <a:lnTo>
                  <a:pt x="5734" y="68970"/>
                </a:lnTo>
                <a:lnTo>
                  <a:pt x="5734" y="0"/>
                </a:lnTo>
                <a:lnTo>
                  <a:pt x="0" y="0"/>
                </a:lnTo>
                <a:lnTo>
                  <a:pt x="0" y="6897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158623" y="5450439"/>
            <a:ext cx="6350" cy="69215"/>
          </a:xfrm>
          <a:custGeom>
            <a:avLst/>
            <a:gdLst/>
            <a:ahLst/>
            <a:cxnLst/>
            <a:rect l="l" t="t" r="r" b="b"/>
            <a:pathLst>
              <a:path w="6350" h="69214">
                <a:moveTo>
                  <a:pt x="0" y="68970"/>
                </a:moveTo>
                <a:lnTo>
                  <a:pt x="5745" y="68970"/>
                </a:lnTo>
                <a:lnTo>
                  <a:pt x="5745" y="0"/>
                </a:lnTo>
                <a:lnTo>
                  <a:pt x="0" y="0"/>
                </a:lnTo>
                <a:lnTo>
                  <a:pt x="0" y="6897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 txBox="1"/>
          <p:nvPr/>
        </p:nvSpPr>
        <p:spPr>
          <a:xfrm>
            <a:off x="5067971" y="5233328"/>
            <a:ext cx="187325" cy="21399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27305" marR="5080" indent="-15240">
              <a:lnSpc>
                <a:spcPct val="100000"/>
              </a:lnSpc>
              <a:spcBef>
                <a:spcPts val="130"/>
              </a:spcBef>
            </a:pPr>
            <a:r>
              <a:rPr sz="600" spc="25" dirty="0">
                <a:solidFill>
                  <a:srgbClr val="231F20"/>
                </a:solidFill>
                <a:latin typeface="Calibri"/>
                <a:cs typeface="Calibri"/>
              </a:rPr>
              <a:t>MRI;  </a:t>
            </a:r>
            <a:r>
              <a:rPr sz="600" spc="40" dirty="0">
                <a:solidFill>
                  <a:srgbClr val="231F20"/>
                </a:solidFill>
                <a:latin typeface="Calibri"/>
                <a:cs typeface="Calibri"/>
              </a:rPr>
              <a:t>PET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3882584" y="5450439"/>
            <a:ext cx="6350" cy="69215"/>
          </a:xfrm>
          <a:custGeom>
            <a:avLst/>
            <a:gdLst/>
            <a:ahLst/>
            <a:cxnLst/>
            <a:rect l="l" t="t" r="r" b="b"/>
            <a:pathLst>
              <a:path w="6350" h="69214">
                <a:moveTo>
                  <a:pt x="0" y="68970"/>
                </a:moveTo>
                <a:lnTo>
                  <a:pt x="5745" y="68970"/>
                </a:lnTo>
                <a:lnTo>
                  <a:pt x="5745" y="0"/>
                </a:lnTo>
                <a:lnTo>
                  <a:pt x="0" y="0"/>
                </a:lnTo>
                <a:lnTo>
                  <a:pt x="0" y="6897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 txBox="1"/>
          <p:nvPr/>
        </p:nvSpPr>
        <p:spPr>
          <a:xfrm>
            <a:off x="3838125" y="5325016"/>
            <a:ext cx="156845" cy="121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00" spc="40" dirty="0">
                <a:solidFill>
                  <a:srgbClr val="231F20"/>
                </a:solidFill>
                <a:latin typeface="Calibri"/>
                <a:cs typeface="Calibri"/>
              </a:rPr>
              <a:t>PET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6629520" y="5450802"/>
            <a:ext cx="6350" cy="69215"/>
          </a:xfrm>
          <a:custGeom>
            <a:avLst/>
            <a:gdLst/>
            <a:ahLst/>
            <a:cxnLst/>
            <a:rect l="l" t="t" r="r" b="b"/>
            <a:pathLst>
              <a:path w="6350" h="69214">
                <a:moveTo>
                  <a:pt x="0" y="68970"/>
                </a:moveTo>
                <a:lnTo>
                  <a:pt x="5734" y="68970"/>
                </a:lnTo>
                <a:lnTo>
                  <a:pt x="5734" y="0"/>
                </a:lnTo>
                <a:lnTo>
                  <a:pt x="0" y="0"/>
                </a:lnTo>
                <a:lnTo>
                  <a:pt x="0" y="6897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 txBox="1"/>
          <p:nvPr/>
        </p:nvSpPr>
        <p:spPr>
          <a:xfrm>
            <a:off x="6288957" y="5233686"/>
            <a:ext cx="437515" cy="21399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00" spc="25" dirty="0">
                <a:solidFill>
                  <a:srgbClr val="231F20"/>
                </a:solidFill>
                <a:latin typeface="Calibri"/>
                <a:cs typeface="Calibri"/>
              </a:rPr>
              <a:t>MRI;  </a:t>
            </a:r>
            <a:r>
              <a:rPr sz="600" spc="1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00" spc="25" dirty="0">
                <a:solidFill>
                  <a:srgbClr val="231F20"/>
                </a:solidFill>
                <a:latin typeface="Calibri"/>
                <a:cs typeface="Calibri"/>
              </a:rPr>
              <a:t>MRI;</a:t>
            </a:r>
            <a:endParaRPr sz="600">
              <a:latin typeface="Calibri"/>
              <a:cs typeface="Calibri"/>
            </a:endParaRPr>
          </a:p>
          <a:p>
            <a:pPr marL="27305">
              <a:lnSpc>
                <a:spcPct val="100000"/>
              </a:lnSpc>
            </a:pPr>
            <a:r>
              <a:rPr sz="600" spc="40" dirty="0">
                <a:solidFill>
                  <a:srgbClr val="231F20"/>
                </a:solidFill>
                <a:latin typeface="Calibri"/>
                <a:cs typeface="Calibri"/>
              </a:rPr>
              <a:t>PET   </a:t>
            </a:r>
            <a:r>
              <a:rPr sz="600" spc="1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00" spc="40" dirty="0">
                <a:solidFill>
                  <a:srgbClr val="231F20"/>
                </a:solidFill>
                <a:latin typeface="Calibri"/>
                <a:cs typeface="Calibri"/>
              </a:rPr>
              <a:t>PET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3569535" y="4931709"/>
            <a:ext cx="543560" cy="3054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210820">
              <a:lnSpc>
                <a:spcPct val="100000"/>
              </a:lnSpc>
              <a:spcBef>
                <a:spcPts val="130"/>
              </a:spcBef>
            </a:pPr>
            <a:r>
              <a:rPr sz="600" spc="25" dirty="0">
                <a:solidFill>
                  <a:srgbClr val="231F20"/>
                </a:solidFill>
                <a:latin typeface="Calibri"/>
                <a:cs typeface="Calibri"/>
              </a:rPr>
              <a:t>MRI;</a:t>
            </a:r>
            <a:endParaRPr sz="600">
              <a:latin typeface="Calibri"/>
              <a:cs typeface="Calibri"/>
            </a:endParaRPr>
          </a:p>
          <a:p>
            <a:pPr marL="12700" marR="5080" algn="ctr">
              <a:lnSpc>
                <a:spcPct val="100000"/>
              </a:lnSpc>
            </a:pPr>
            <a:r>
              <a:rPr sz="600" spc="25" dirty="0">
                <a:solidFill>
                  <a:srgbClr val="231F20"/>
                </a:solidFill>
                <a:latin typeface="Calibri"/>
                <a:cs typeface="Calibri"/>
              </a:rPr>
              <a:t>Rickham</a:t>
            </a:r>
            <a:r>
              <a:rPr sz="600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00" spc="5" dirty="0">
                <a:solidFill>
                  <a:srgbClr val="231F20"/>
                </a:solidFill>
                <a:latin typeface="Calibri"/>
                <a:cs typeface="Calibri"/>
              </a:rPr>
              <a:t>device </a:t>
            </a:r>
            <a:r>
              <a:rPr sz="600" spc="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00" spc="10" dirty="0">
                <a:solidFill>
                  <a:srgbClr val="231F20"/>
                </a:solidFill>
                <a:latin typeface="Calibri"/>
                <a:cs typeface="Calibri"/>
              </a:rPr>
              <a:t>implanted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82" name="object 82"/>
          <p:cNvSpPr txBox="1"/>
          <p:nvPr/>
        </p:nvSpPr>
        <p:spPr>
          <a:xfrm rot="18960000">
            <a:off x="7563700" y="5147112"/>
            <a:ext cx="238050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00"/>
              </a:lnSpc>
            </a:pPr>
            <a:r>
              <a:rPr sz="600" spc="-5" dirty="0">
                <a:solidFill>
                  <a:srgbClr val="231F20"/>
                </a:solidFill>
                <a:latin typeface="Calibri"/>
                <a:cs typeface="Calibri"/>
              </a:rPr>
              <a:t>1</a:t>
            </a:r>
            <a:r>
              <a:rPr sz="600" spc="40" dirty="0">
                <a:solidFill>
                  <a:srgbClr val="231F20"/>
                </a:solidFill>
                <a:latin typeface="Calibri"/>
                <a:cs typeface="Calibri"/>
              </a:rPr>
              <a:t>0</a:t>
            </a:r>
            <a:r>
              <a:rPr sz="600" spc="75" dirty="0">
                <a:solidFill>
                  <a:srgbClr val="231F20"/>
                </a:solidFill>
                <a:latin typeface="Calibri"/>
                <a:cs typeface="Calibri"/>
              </a:rPr>
              <a:t>×</a:t>
            </a:r>
            <a:r>
              <a:rPr sz="600" spc="-5" dirty="0">
                <a:solidFill>
                  <a:srgbClr val="231F20"/>
                </a:solidFill>
                <a:latin typeface="Calibri"/>
                <a:cs typeface="Calibri"/>
              </a:rPr>
              <a:t>1</a:t>
            </a:r>
            <a:r>
              <a:rPr sz="600" spc="5" dirty="0">
                <a:solidFill>
                  <a:srgbClr val="231F20"/>
                </a:solidFill>
                <a:latin typeface="Calibri"/>
                <a:cs typeface="Calibri"/>
              </a:rPr>
              <a:t>0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83" name="object 83"/>
          <p:cNvSpPr txBox="1"/>
          <p:nvPr/>
        </p:nvSpPr>
        <p:spPr>
          <a:xfrm rot="18960000">
            <a:off x="7722041" y="5062769"/>
            <a:ext cx="71892" cy="615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84"/>
              </a:lnSpc>
            </a:pPr>
            <a:r>
              <a:rPr sz="450" spc="-5" dirty="0">
                <a:solidFill>
                  <a:srgbClr val="231F20"/>
                </a:solidFill>
                <a:latin typeface="Calibri"/>
                <a:cs typeface="Calibri"/>
              </a:rPr>
              <a:t>6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8132921" y="5277769"/>
            <a:ext cx="68580" cy="242570"/>
          </a:xfrm>
          <a:custGeom>
            <a:avLst/>
            <a:gdLst/>
            <a:ahLst/>
            <a:cxnLst/>
            <a:rect l="l" t="t" r="r" b="b"/>
            <a:pathLst>
              <a:path w="68579" h="242570">
                <a:moveTo>
                  <a:pt x="63943" y="0"/>
                </a:moveTo>
                <a:lnTo>
                  <a:pt x="0" y="63906"/>
                </a:lnTo>
                <a:lnTo>
                  <a:pt x="0" y="242003"/>
                </a:lnTo>
                <a:lnTo>
                  <a:pt x="5735" y="242003"/>
                </a:lnTo>
                <a:lnTo>
                  <a:pt x="5735" y="66281"/>
                </a:lnTo>
                <a:lnTo>
                  <a:pt x="68004" y="4057"/>
                </a:lnTo>
                <a:lnTo>
                  <a:pt x="6394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7916723" y="5277769"/>
            <a:ext cx="68580" cy="242570"/>
          </a:xfrm>
          <a:custGeom>
            <a:avLst/>
            <a:gdLst/>
            <a:ahLst/>
            <a:cxnLst/>
            <a:rect l="l" t="t" r="r" b="b"/>
            <a:pathLst>
              <a:path w="68579" h="242570">
                <a:moveTo>
                  <a:pt x="63941" y="0"/>
                </a:moveTo>
                <a:lnTo>
                  <a:pt x="0" y="63906"/>
                </a:lnTo>
                <a:lnTo>
                  <a:pt x="0" y="242003"/>
                </a:lnTo>
                <a:lnTo>
                  <a:pt x="5734" y="242003"/>
                </a:lnTo>
                <a:lnTo>
                  <a:pt x="5734" y="66281"/>
                </a:lnTo>
                <a:lnTo>
                  <a:pt x="68003" y="4057"/>
                </a:lnTo>
                <a:lnTo>
                  <a:pt x="6394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 txBox="1"/>
          <p:nvPr/>
        </p:nvSpPr>
        <p:spPr>
          <a:xfrm rot="18960000">
            <a:off x="7946550" y="5147112"/>
            <a:ext cx="238050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00"/>
              </a:lnSpc>
            </a:pPr>
            <a:r>
              <a:rPr sz="600" spc="-5" dirty="0">
                <a:solidFill>
                  <a:srgbClr val="231F20"/>
                </a:solidFill>
                <a:latin typeface="Calibri"/>
                <a:cs typeface="Calibri"/>
              </a:rPr>
              <a:t>1</a:t>
            </a:r>
            <a:r>
              <a:rPr sz="600" spc="40" dirty="0">
                <a:solidFill>
                  <a:srgbClr val="231F20"/>
                </a:solidFill>
                <a:latin typeface="Calibri"/>
                <a:cs typeface="Calibri"/>
              </a:rPr>
              <a:t>0</a:t>
            </a:r>
            <a:r>
              <a:rPr sz="600" spc="75" dirty="0">
                <a:solidFill>
                  <a:srgbClr val="231F20"/>
                </a:solidFill>
                <a:latin typeface="Calibri"/>
                <a:cs typeface="Calibri"/>
              </a:rPr>
              <a:t>×</a:t>
            </a:r>
            <a:r>
              <a:rPr sz="600" spc="-5" dirty="0">
                <a:solidFill>
                  <a:srgbClr val="231F20"/>
                </a:solidFill>
                <a:latin typeface="Calibri"/>
                <a:cs typeface="Calibri"/>
              </a:rPr>
              <a:t>1</a:t>
            </a:r>
            <a:r>
              <a:rPr sz="600" spc="5" dirty="0">
                <a:solidFill>
                  <a:srgbClr val="231F20"/>
                </a:solidFill>
                <a:latin typeface="Calibri"/>
                <a:cs typeface="Calibri"/>
              </a:rPr>
              <a:t>0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87" name="object 87"/>
          <p:cNvSpPr txBox="1"/>
          <p:nvPr/>
        </p:nvSpPr>
        <p:spPr>
          <a:xfrm rot="18960000">
            <a:off x="8104886" y="5062769"/>
            <a:ext cx="71892" cy="615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84"/>
              </a:lnSpc>
            </a:pPr>
            <a:r>
              <a:rPr sz="450" spc="-5" dirty="0">
                <a:solidFill>
                  <a:srgbClr val="231F20"/>
                </a:solidFill>
                <a:latin typeface="Calibri"/>
                <a:cs typeface="Calibri"/>
              </a:rPr>
              <a:t>6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88" name="object 88"/>
          <p:cNvSpPr txBox="1"/>
          <p:nvPr/>
        </p:nvSpPr>
        <p:spPr>
          <a:xfrm rot="18960000">
            <a:off x="8162771" y="5147112"/>
            <a:ext cx="238050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00"/>
              </a:lnSpc>
            </a:pPr>
            <a:r>
              <a:rPr sz="600" spc="-5" dirty="0">
                <a:solidFill>
                  <a:srgbClr val="231F20"/>
                </a:solidFill>
                <a:latin typeface="Calibri"/>
                <a:cs typeface="Calibri"/>
              </a:rPr>
              <a:t>1</a:t>
            </a:r>
            <a:r>
              <a:rPr sz="600" spc="40" dirty="0">
                <a:solidFill>
                  <a:srgbClr val="231F20"/>
                </a:solidFill>
                <a:latin typeface="Calibri"/>
                <a:cs typeface="Calibri"/>
              </a:rPr>
              <a:t>0</a:t>
            </a:r>
            <a:r>
              <a:rPr sz="600" spc="75" dirty="0">
                <a:solidFill>
                  <a:srgbClr val="231F20"/>
                </a:solidFill>
                <a:latin typeface="Calibri"/>
                <a:cs typeface="Calibri"/>
              </a:rPr>
              <a:t>×</a:t>
            </a:r>
            <a:r>
              <a:rPr sz="600" spc="-5" dirty="0">
                <a:solidFill>
                  <a:srgbClr val="231F20"/>
                </a:solidFill>
                <a:latin typeface="Calibri"/>
                <a:cs typeface="Calibri"/>
              </a:rPr>
              <a:t>1</a:t>
            </a:r>
            <a:r>
              <a:rPr sz="600" spc="5" dirty="0">
                <a:solidFill>
                  <a:srgbClr val="231F20"/>
                </a:solidFill>
                <a:latin typeface="Calibri"/>
                <a:cs typeface="Calibri"/>
              </a:rPr>
              <a:t>0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89" name="object 89"/>
          <p:cNvSpPr txBox="1"/>
          <p:nvPr/>
        </p:nvSpPr>
        <p:spPr>
          <a:xfrm rot="18960000">
            <a:off x="8321108" y="5062769"/>
            <a:ext cx="71892" cy="615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84"/>
              </a:lnSpc>
            </a:pPr>
            <a:r>
              <a:rPr sz="450" spc="-5" dirty="0">
                <a:solidFill>
                  <a:srgbClr val="231F20"/>
                </a:solidFill>
                <a:latin typeface="Calibri"/>
                <a:cs typeface="Calibri"/>
              </a:rPr>
              <a:t>6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7098565" y="5277769"/>
            <a:ext cx="68580" cy="242570"/>
          </a:xfrm>
          <a:custGeom>
            <a:avLst/>
            <a:gdLst/>
            <a:ahLst/>
            <a:cxnLst/>
            <a:rect l="l" t="t" r="r" b="b"/>
            <a:pathLst>
              <a:path w="68579" h="242570">
                <a:moveTo>
                  <a:pt x="63943" y="0"/>
                </a:moveTo>
                <a:lnTo>
                  <a:pt x="0" y="63906"/>
                </a:lnTo>
                <a:lnTo>
                  <a:pt x="0" y="242003"/>
                </a:lnTo>
                <a:lnTo>
                  <a:pt x="5735" y="242003"/>
                </a:lnTo>
                <a:lnTo>
                  <a:pt x="5735" y="66281"/>
                </a:lnTo>
                <a:lnTo>
                  <a:pt x="68004" y="4057"/>
                </a:lnTo>
                <a:lnTo>
                  <a:pt x="6394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6862071" y="5277769"/>
            <a:ext cx="68580" cy="242570"/>
          </a:xfrm>
          <a:custGeom>
            <a:avLst/>
            <a:gdLst/>
            <a:ahLst/>
            <a:cxnLst/>
            <a:rect l="l" t="t" r="r" b="b"/>
            <a:pathLst>
              <a:path w="68579" h="242570">
                <a:moveTo>
                  <a:pt x="63941" y="0"/>
                </a:moveTo>
                <a:lnTo>
                  <a:pt x="0" y="63906"/>
                </a:lnTo>
                <a:lnTo>
                  <a:pt x="0" y="242003"/>
                </a:lnTo>
                <a:lnTo>
                  <a:pt x="5734" y="242003"/>
                </a:lnTo>
                <a:lnTo>
                  <a:pt x="5734" y="66281"/>
                </a:lnTo>
                <a:lnTo>
                  <a:pt x="68003" y="4057"/>
                </a:lnTo>
                <a:lnTo>
                  <a:pt x="6394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 txBox="1"/>
          <p:nvPr/>
        </p:nvSpPr>
        <p:spPr>
          <a:xfrm rot="18960000">
            <a:off x="6891917" y="5147112"/>
            <a:ext cx="238050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00"/>
              </a:lnSpc>
            </a:pPr>
            <a:r>
              <a:rPr sz="600" spc="-5" dirty="0">
                <a:solidFill>
                  <a:srgbClr val="231F20"/>
                </a:solidFill>
                <a:latin typeface="Calibri"/>
                <a:cs typeface="Calibri"/>
              </a:rPr>
              <a:t>1</a:t>
            </a:r>
            <a:r>
              <a:rPr sz="600" spc="40" dirty="0">
                <a:solidFill>
                  <a:srgbClr val="231F20"/>
                </a:solidFill>
                <a:latin typeface="Calibri"/>
                <a:cs typeface="Calibri"/>
              </a:rPr>
              <a:t>0</a:t>
            </a:r>
            <a:r>
              <a:rPr sz="600" spc="75" dirty="0">
                <a:solidFill>
                  <a:srgbClr val="231F20"/>
                </a:solidFill>
                <a:latin typeface="Calibri"/>
                <a:cs typeface="Calibri"/>
              </a:rPr>
              <a:t>×</a:t>
            </a:r>
            <a:r>
              <a:rPr sz="600" spc="-5" dirty="0">
                <a:solidFill>
                  <a:srgbClr val="231F20"/>
                </a:solidFill>
                <a:latin typeface="Calibri"/>
                <a:cs typeface="Calibri"/>
              </a:rPr>
              <a:t>1</a:t>
            </a:r>
            <a:r>
              <a:rPr sz="600" spc="5" dirty="0">
                <a:solidFill>
                  <a:srgbClr val="231F20"/>
                </a:solidFill>
                <a:latin typeface="Calibri"/>
                <a:cs typeface="Calibri"/>
              </a:rPr>
              <a:t>0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93" name="object 93"/>
          <p:cNvSpPr txBox="1"/>
          <p:nvPr/>
        </p:nvSpPr>
        <p:spPr>
          <a:xfrm rot="18960000">
            <a:off x="7050257" y="5062769"/>
            <a:ext cx="71892" cy="615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84"/>
              </a:lnSpc>
            </a:pPr>
            <a:r>
              <a:rPr sz="450" spc="-5" dirty="0">
                <a:solidFill>
                  <a:srgbClr val="231F20"/>
                </a:solidFill>
                <a:latin typeface="Calibri"/>
                <a:cs typeface="Calibri"/>
              </a:rPr>
              <a:t>6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94" name="object 94"/>
          <p:cNvSpPr txBox="1"/>
          <p:nvPr/>
        </p:nvSpPr>
        <p:spPr>
          <a:xfrm rot="18960000">
            <a:off x="7128436" y="5147112"/>
            <a:ext cx="238050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00"/>
              </a:lnSpc>
            </a:pPr>
            <a:r>
              <a:rPr sz="600" spc="-5" dirty="0">
                <a:solidFill>
                  <a:srgbClr val="231F20"/>
                </a:solidFill>
                <a:latin typeface="Calibri"/>
                <a:cs typeface="Calibri"/>
              </a:rPr>
              <a:t>1</a:t>
            </a:r>
            <a:r>
              <a:rPr sz="600" spc="40" dirty="0">
                <a:solidFill>
                  <a:srgbClr val="231F20"/>
                </a:solidFill>
                <a:latin typeface="Calibri"/>
                <a:cs typeface="Calibri"/>
              </a:rPr>
              <a:t>0</a:t>
            </a:r>
            <a:r>
              <a:rPr sz="600" spc="75" dirty="0">
                <a:solidFill>
                  <a:srgbClr val="231F20"/>
                </a:solidFill>
                <a:latin typeface="Calibri"/>
                <a:cs typeface="Calibri"/>
              </a:rPr>
              <a:t>×</a:t>
            </a:r>
            <a:r>
              <a:rPr sz="600" spc="-5" dirty="0">
                <a:solidFill>
                  <a:srgbClr val="231F20"/>
                </a:solidFill>
                <a:latin typeface="Calibri"/>
                <a:cs typeface="Calibri"/>
              </a:rPr>
              <a:t>1</a:t>
            </a:r>
            <a:r>
              <a:rPr sz="600" spc="5" dirty="0">
                <a:solidFill>
                  <a:srgbClr val="231F20"/>
                </a:solidFill>
                <a:latin typeface="Calibri"/>
                <a:cs typeface="Calibri"/>
              </a:rPr>
              <a:t>0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95" name="object 95"/>
          <p:cNvSpPr txBox="1"/>
          <p:nvPr/>
        </p:nvSpPr>
        <p:spPr>
          <a:xfrm rot="18960000">
            <a:off x="7286775" y="5062769"/>
            <a:ext cx="71892" cy="615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84"/>
              </a:lnSpc>
            </a:pPr>
            <a:r>
              <a:rPr sz="450" spc="-5" dirty="0">
                <a:solidFill>
                  <a:srgbClr val="231F20"/>
                </a:solidFill>
                <a:latin typeface="Calibri"/>
                <a:cs typeface="Calibri"/>
              </a:rPr>
              <a:t>6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5954598" y="5277927"/>
            <a:ext cx="68580" cy="242570"/>
          </a:xfrm>
          <a:custGeom>
            <a:avLst/>
            <a:gdLst/>
            <a:ahLst/>
            <a:cxnLst/>
            <a:rect l="l" t="t" r="r" b="b"/>
            <a:pathLst>
              <a:path w="68579" h="242570">
                <a:moveTo>
                  <a:pt x="63941" y="0"/>
                </a:moveTo>
                <a:lnTo>
                  <a:pt x="0" y="63894"/>
                </a:lnTo>
                <a:lnTo>
                  <a:pt x="0" y="241990"/>
                </a:lnTo>
                <a:lnTo>
                  <a:pt x="5734" y="241990"/>
                </a:lnTo>
                <a:lnTo>
                  <a:pt x="5734" y="66268"/>
                </a:lnTo>
                <a:lnTo>
                  <a:pt x="68003" y="4046"/>
                </a:lnTo>
                <a:lnTo>
                  <a:pt x="6394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 txBox="1"/>
          <p:nvPr/>
        </p:nvSpPr>
        <p:spPr>
          <a:xfrm rot="18960000">
            <a:off x="5985296" y="5146754"/>
            <a:ext cx="238050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00"/>
              </a:lnSpc>
            </a:pPr>
            <a:r>
              <a:rPr sz="600" spc="-5" dirty="0">
                <a:solidFill>
                  <a:srgbClr val="231F20"/>
                </a:solidFill>
                <a:latin typeface="Calibri"/>
                <a:cs typeface="Calibri"/>
              </a:rPr>
              <a:t>1</a:t>
            </a:r>
            <a:r>
              <a:rPr sz="600" spc="40" dirty="0">
                <a:solidFill>
                  <a:srgbClr val="231F20"/>
                </a:solidFill>
                <a:latin typeface="Calibri"/>
                <a:cs typeface="Calibri"/>
              </a:rPr>
              <a:t>0</a:t>
            </a:r>
            <a:r>
              <a:rPr sz="600" spc="75" dirty="0">
                <a:solidFill>
                  <a:srgbClr val="231F20"/>
                </a:solidFill>
                <a:latin typeface="Calibri"/>
                <a:cs typeface="Calibri"/>
              </a:rPr>
              <a:t>×</a:t>
            </a:r>
            <a:r>
              <a:rPr sz="600" spc="-5" dirty="0">
                <a:solidFill>
                  <a:srgbClr val="231F20"/>
                </a:solidFill>
                <a:latin typeface="Calibri"/>
                <a:cs typeface="Calibri"/>
              </a:rPr>
              <a:t>1</a:t>
            </a:r>
            <a:r>
              <a:rPr sz="600" spc="5" dirty="0">
                <a:solidFill>
                  <a:srgbClr val="231F20"/>
                </a:solidFill>
                <a:latin typeface="Calibri"/>
                <a:cs typeface="Calibri"/>
              </a:rPr>
              <a:t>0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98" name="object 98"/>
          <p:cNvSpPr txBox="1"/>
          <p:nvPr/>
        </p:nvSpPr>
        <p:spPr>
          <a:xfrm rot="18960000">
            <a:off x="6143634" y="5062411"/>
            <a:ext cx="71892" cy="615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84"/>
              </a:lnSpc>
            </a:pPr>
            <a:r>
              <a:rPr sz="450" spc="-5" dirty="0">
                <a:solidFill>
                  <a:srgbClr val="231F20"/>
                </a:solidFill>
                <a:latin typeface="Calibri"/>
                <a:cs typeface="Calibri"/>
              </a:rPr>
              <a:t>6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5584184" y="5277769"/>
            <a:ext cx="68580" cy="242570"/>
          </a:xfrm>
          <a:custGeom>
            <a:avLst/>
            <a:gdLst/>
            <a:ahLst/>
            <a:cxnLst/>
            <a:rect l="l" t="t" r="r" b="b"/>
            <a:pathLst>
              <a:path w="68579" h="242570">
                <a:moveTo>
                  <a:pt x="63943" y="0"/>
                </a:moveTo>
                <a:lnTo>
                  <a:pt x="0" y="63906"/>
                </a:lnTo>
                <a:lnTo>
                  <a:pt x="0" y="242003"/>
                </a:lnTo>
                <a:lnTo>
                  <a:pt x="5734" y="242003"/>
                </a:lnTo>
                <a:lnTo>
                  <a:pt x="5734" y="66281"/>
                </a:lnTo>
                <a:lnTo>
                  <a:pt x="68003" y="4057"/>
                </a:lnTo>
                <a:lnTo>
                  <a:pt x="6394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 txBox="1"/>
          <p:nvPr/>
        </p:nvSpPr>
        <p:spPr>
          <a:xfrm rot="18960000">
            <a:off x="5614032" y="5147112"/>
            <a:ext cx="238050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00"/>
              </a:lnSpc>
            </a:pPr>
            <a:r>
              <a:rPr sz="600" spc="-5" dirty="0">
                <a:solidFill>
                  <a:srgbClr val="231F20"/>
                </a:solidFill>
                <a:latin typeface="Calibri"/>
                <a:cs typeface="Calibri"/>
              </a:rPr>
              <a:t>1</a:t>
            </a:r>
            <a:r>
              <a:rPr sz="600" spc="40" dirty="0">
                <a:solidFill>
                  <a:srgbClr val="231F20"/>
                </a:solidFill>
                <a:latin typeface="Calibri"/>
                <a:cs typeface="Calibri"/>
              </a:rPr>
              <a:t>0</a:t>
            </a:r>
            <a:r>
              <a:rPr sz="600" spc="75" dirty="0">
                <a:solidFill>
                  <a:srgbClr val="231F20"/>
                </a:solidFill>
                <a:latin typeface="Calibri"/>
                <a:cs typeface="Calibri"/>
              </a:rPr>
              <a:t>×</a:t>
            </a:r>
            <a:r>
              <a:rPr sz="600" spc="-5" dirty="0">
                <a:solidFill>
                  <a:srgbClr val="231F20"/>
                </a:solidFill>
                <a:latin typeface="Calibri"/>
                <a:cs typeface="Calibri"/>
              </a:rPr>
              <a:t>1</a:t>
            </a:r>
            <a:r>
              <a:rPr sz="600" spc="5" dirty="0">
                <a:solidFill>
                  <a:srgbClr val="231F20"/>
                </a:solidFill>
                <a:latin typeface="Calibri"/>
                <a:cs typeface="Calibri"/>
              </a:rPr>
              <a:t>0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01" name="object 101"/>
          <p:cNvSpPr txBox="1"/>
          <p:nvPr/>
        </p:nvSpPr>
        <p:spPr>
          <a:xfrm rot="18960000">
            <a:off x="5772371" y="5062769"/>
            <a:ext cx="71892" cy="615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84"/>
              </a:lnSpc>
            </a:pPr>
            <a:r>
              <a:rPr sz="450" spc="-5" dirty="0">
                <a:solidFill>
                  <a:srgbClr val="231F20"/>
                </a:solidFill>
                <a:latin typeface="Calibri"/>
                <a:cs typeface="Calibri"/>
              </a:rPr>
              <a:t>6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4785724" y="5277412"/>
            <a:ext cx="68580" cy="242570"/>
          </a:xfrm>
          <a:custGeom>
            <a:avLst/>
            <a:gdLst/>
            <a:ahLst/>
            <a:cxnLst/>
            <a:rect l="l" t="t" r="r" b="b"/>
            <a:pathLst>
              <a:path w="68579" h="242570">
                <a:moveTo>
                  <a:pt x="63943" y="0"/>
                </a:moveTo>
                <a:lnTo>
                  <a:pt x="0" y="63906"/>
                </a:lnTo>
                <a:lnTo>
                  <a:pt x="0" y="242002"/>
                </a:lnTo>
                <a:lnTo>
                  <a:pt x="5734" y="242002"/>
                </a:lnTo>
                <a:lnTo>
                  <a:pt x="5734" y="66280"/>
                </a:lnTo>
                <a:lnTo>
                  <a:pt x="68003" y="4057"/>
                </a:lnTo>
                <a:lnTo>
                  <a:pt x="6394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 txBox="1"/>
          <p:nvPr/>
        </p:nvSpPr>
        <p:spPr>
          <a:xfrm rot="18960000">
            <a:off x="4815566" y="5146755"/>
            <a:ext cx="238050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00"/>
              </a:lnSpc>
            </a:pPr>
            <a:r>
              <a:rPr sz="600" spc="-5" dirty="0">
                <a:solidFill>
                  <a:srgbClr val="231F20"/>
                </a:solidFill>
                <a:latin typeface="Calibri"/>
                <a:cs typeface="Calibri"/>
              </a:rPr>
              <a:t>1</a:t>
            </a:r>
            <a:r>
              <a:rPr sz="600" spc="40" dirty="0">
                <a:solidFill>
                  <a:srgbClr val="231F20"/>
                </a:solidFill>
                <a:latin typeface="Calibri"/>
                <a:cs typeface="Calibri"/>
              </a:rPr>
              <a:t>0</a:t>
            </a:r>
            <a:r>
              <a:rPr sz="600" spc="75" dirty="0">
                <a:solidFill>
                  <a:srgbClr val="231F20"/>
                </a:solidFill>
                <a:latin typeface="Calibri"/>
                <a:cs typeface="Calibri"/>
              </a:rPr>
              <a:t>×</a:t>
            </a:r>
            <a:r>
              <a:rPr sz="600" spc="-5" dirty="0">
                <a:solidFill>
                  <a:srgbClr val="231F20"/>
                </a:solidFill>
                <a:latin typeface="Calibri"/>
                <a:cs typeface="Calibri"/>
              </a:rPr>
              <a:t>1</a:t>
            </a:r>
            <a:r>
              <a:rPr sz="600" spc="5" dirty="0">
                <a:solidFill>
                  <a:srgbClr val="231F20"/>
                </a:solidFill>
                <a:latin typeface="Calibri"/>
                <a:cs typeface="Calibri"/>
              </a:rPr>
              <a:t>0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04" name="object 104"/>
          <p:cNvSpPr txBox="1"/>
          <p:nvPr/>
        </p:nvSpPr>
        <p:spPr>
          <a:xfrm rot="18960000">
            <a:off x="4973903" y="5062411"/>
            <a:ext cx="71892" cy="615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84"/>
              </a:lnSpc>
            </a:pPr>
            <a:r>
              <a:rPr sz="450" spc="-5" dirty="0">
                <a:solidFill>
                  <a:srgbClr val="231F20"/>
                </a:solidFill>
                <a:latin typeface="Calibri"/>
                <a:cs typeface="Calibri"/>
              </a:rPr>
              <a:t>6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4413887" y="5277412"/>
            <a:ext cx="68580" cy="242570"/>
          </a:xfrm>
          <a:custGeom>
            <a:avLst/>
            <a:gdLst/>
            <a:ahLst/>
            <a:cxnLst/>
            <a:rect l="l" t="t" r="r" b="b"/>
            <a:pathLst>
              <a:path w="68579" h="242570">
                <a:moveTo>
                  <a:pt x="63943" y="0"/>
                </a:moveTo>
                <a:lnTo>
                  <a:pt x="0" y="63906"/>
                </a:lnTo>
                <a:lnTo>
                  <a:pt x="0" y="242002"/>
                </a:lnTo>
                <a:lnTo>
                  <a:pt x="5734" y="242002"/>
                </a:lnTo>
                <a:lnTo>
                  <a:pt x="5734" y="66280"/>
                </a:lnTo>
                <a:lnTo>
                  <a:pt x="68003" y="4057"/>
                </a:lnTo>
                <a:lnTo>
                  <a:pt x="6394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 txBox="1"/>
          <p:nvPr/>
        </p:nvSpPr>
        <p:spPr>
          <a:xfrm rot="18960000">
            <a:off x="4443729" y="5146755"/>
            <a:ext cx="238050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00"/>
              </a:lnSpc>
            </a:pPr>
            <a:r>
              <a:rPr sz="600" spc="-5" dirty="0">
                <a:solidFill>
                  <a:srgbClr val="231F20"/>
                </a:solidFill>
                <a:latin typeface="Calibri"/>
                <a:cs typeface="Calibri"/>
              </a:rPr>
              <a:t>1</a:t>
            </a:r>
            <a:r>
              <a:rPr sz="600" spc="40" dirty="0">
                <a:solidFill>
                  <a:srgbClr val="231F20"/>
                </a:solidFill>
                <a:latin typeface="Calibri"/>
                <a:cs typeface="Calibri"/>
              </a:rPr>
              <a:t>0</a:t>
            </a:r>
            <a:r>
              <a:rPr sz="600" spc="75" dirty="0">
                <a:solidFill>
                  <a:srgbClr val="231F20"/>
                </a:solidFill>
                <a:latin typeface="Calibri"/>
                <a:cs typeface="Calibri"/>
              </a:rPr>
              <a:t>×</a:t>
            </a:r>
            <a:r>
              <a:rPr sz="600" spc="-5" dirty="0">
                <a:solidFill>
                  <a:srgbClr val="231F20"/>
                </a:solidFill>
                <a:latin typeface="Calibri"/>
                <a:cs typeface="Calibri"/>
              </a:rPr>
              <a:t>1</a:t>
            </a:r>
            <a:r>
              <a:rPr sz="600" spc="5" dirty="0">
                <a:solidFill>
                  <a:srgbClr val="231F20"/>
                </a:solidFill>
                <a:latin typeface="Calibri"/>
                <a:cs typeface="Calibri"/>
              </a:rPr>
              <a:t>0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07" name="object 107"/>
          <p:cNvSpPr txBox="1"/>
          <p:nvPr/>
        </p:nvSpPr>
        <p:spPr>
          <a:xfrm rot="18960000">
            <a:off x="4602068" y="5062411"/>
            <a:ext cx="71892" cy="615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84"/>
              </a:lnSpc>
            </a:pPr>
            <a:r>
              <a:rPr sz="450" spc="-5" dirty="0">
                <a:solidFill>
                  <a:srgbClr val="231F20"/>
                </a:solidFill>
                <a:latin typeface="Calibri"/>
                <a:cs typeface="Calibri"/>
              </a:rPr>
              <a:t>6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4042053" y="5277412"/>
            <a:ext cx="68580" cy="242570"/>
          </a:xfrm>
          <a:custGeom>
            <a:avLst/>
            <a:gdLst/>
            <a:ahLst/>
            <a:cxnLst/>
            <a:rect l="l" t="t" r="r" b="b"/>
            <a:pathLst>
              <a:path w="68579" h="242570">
                <a:moveTo>
                  <a:pt x="63943" y="0"/>
                </a:moveTo>
                <a:lnTo>
                  <a:pt x="0" y="63906"/>
                </a:lnTo>
                <a:lnTo>
                  <a:pt x="0" y="242002"/>
                </a:lnTo>
                <a:lnTo>
                  <a:pt x="5734" y="242002"/>
                </a:lnTo>
                <a:lnTo>
                  <a:pt x="5734" y="66280"/>
                </a:lnTo>
                <a:lnTo>
                  <a:pt x="68003" y="4057"/>
                </a:lnTo>
                <a:lnTo>
                  <a:pt x="6394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3831256" y="5251972"/>
            <a:ext cx="0" cy="267970"/>
          </a:xfrm>
          <a:custGeom>
            <a:avLst/>
            <a:gdLst/>
            <a:ahLst/>
            <a:cxnLst/>
            <a:rect l="l" t="t" r="r" b="b"/>
            <a:pathLst>
              <a:path h="267970">
                <a:moveTo>
                  <a:pt x="0" y="0"/>
                </a:moveTo>
                <a:lnTo>
                  <a:pt x="0" y="267437"/>
                </a:lnTo>
              </a:path>
            </a:pathLst>
          </a:custGeom>
          <a:ln w="5734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 txBox="1"/>
          <p:nvPr/>
        </p:nvSpPr>
        <p:spPr>
          <a:xfrm rot="18960000">
            <a:off x="4076442" y="5163747"/>
            <a:ext cx="196075" cy="876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90"/>
              </a:lnSpc>
            </a:pPr>
            <a:r>
              <a:rPr sz="600" spc="-5" dirty="0">
                <a:solidFill>
                  <a:srgbClr val="231F20"/>
                </a:solidFill>
                <a:latin typeface="Calibri"/>
                <a:cs typeface="Calibri"/>
              </a:rPr>
              <a:t>2</a:t>
            </a:r>
            <a:r>
              <a:rPr sz="600" spc="75" dirty="0">
                <a:solidFill>
                  <a:srgbClr val="231F20"/>
                </a:solidFill>
                <a:latin typeface="Calibri"/>
                <a:cs typeface="Calibri"/>
              </a:rPr>
              <a:t>×</a:t>
            </a:r>
            <a:r>
              <a:rPr sz="600" spc="-5" dirty="0">
                <a:solidFill>
                  <a:srgbClr val="231F20"/>
                </a:solidFill>
                <a:latin typeface="Calibri"/>
                <a:cs typeface="Calibri"/>
              </a:rPr>
              <a:t>1</a:t>
            </a:r>
            <a:r>
              <a:rPr sz="600" spc="5" dirty="0">
                <a:solidFill>
                  <a:srgbClr val="231F20"/>
                </a:solidFill>
                <a:latin typeface="Calibri"/>
                <a:cs typeface="Calibri"/>
              </a:rPr>
              <a:t>0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11" name="object 111"/>
          <p:cNvSpPr txBox="1"/>
          <p:nvPr/>
        </p:nvSpPr>
        <p:spPr>
          <a:xfrm rot="18960000">
            <a:off x="4197649" y="5094970"/>
            <a:ext cx="71892" cy="615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84"/>
              </a:lnSpc>
            </a:pPr>
            <a:r>
              <a:rPr sz="450" spc="-5" dirty="0">
                <a:solidFill>
                  <a:srgbClr val="231F20"/>
                </a:solidFill>
                <a:latin typeface="Calibri"/>
                <a:cs typeface="Calibri"/>
              </a:rPr>
              <a:t>6</a:t>
            </a:r>
            <a:endParaRPr sz="450">
              <a:latin typeface="Calibri"/>
              <a:cs typeface="Calibri"/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3582658" y="5521971"/>
            <a:ext cx="93980" cy="0"/>
          </a:xfrm>
          <a:custGeom>
            <a:avLst/>
            <a:gdLst/>
            <a:ahLst/>
            <a:cxnLst/>
            <a:rect l="l" t="t" r="r" b="b"/>
            <a:pathLst>
              <a:path w="93979">
                <a:moveTo>
                  <a:pt x="0" y="0"/>
                </a:moveTo>
                <a:lnTo>
                  <a:pt x="93433" y="0"/>
                </a:lnTo>
              </a:path>
            </a:pathLst>
          </a:custGeom>
          <a:ln w="572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3701564" y="5522157"/>
            <a:ext cx="2775585" cy="0"/>
          </a:xfrm>
          <a:custGeom>
            <a:avLst/>
            <a:gdLst/>
            <a:ahLst/>
            <a:cxnLst/>
            <a:rect l="l" t="t" r="r" b="b"/>
            <a:pathLst>
              <a:path w="2775585">
                <a:moveTo>
                  <a:pt x="0" y="0"/>
                </a:moveTo>
                <a:lnTo>
                  <a:pt x="2775151" y="0"/>
                </a:lnTo>
              </a:path>
            </a:pathLst>
          </a:custGeom>
          <a:ln w="609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3644739" y="5489268"/>
            <a:ext cx="89955" cy="65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6500675" y="5521386"/>
            <a:ext cx="465455" cy="0"/>
          </a:xfrm>
          <a:custGeom>
            <a:avLst/>
            <a:gdLst/>
            <a:ahLst/>
            <a:cxnLst/>
            <a:rect l="l" t="t" r="r" b="b"/>
            <a:pathLst>
              <a:path w="465454">
                <a:moveTo>
                  <a:pt x="0" y="0"/>
                </a:moveTo>
                <a:lnTo>
                  <a:pt x="465247" y="0"/>
                </a:lnTo>
              </a:path>
            </a:pathLst>
          </a:custGeom>
          <a:ln w="572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6443851" y="5488685"/>
            <a:ext cx="89950" cy="654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6932769" y="5488680"/>
            <a:ext cx="365760" cy="6541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7614835" y="5488680"/>
            <a:ext cx="89950" cy="654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19" name="object 119"/>
          <p:cNvGraphicFramePr>
            <a:graphicFrameLocks noGrp="1"/>
          </p:cNvGraphicFramePr>
          <p:nvPr/>
        </p:nvGraphicFramePr>
        <p:xfrm>
          <a:off x="3280987" y="5521386"/>
          <a:ext cx="5267325" cy="248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49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1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21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87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81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81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84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688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8333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32715">
                <a:tc>
                  <a:txBody>
                    <a:bodyPr/>
                    <a:lstStyle/>
                    <a:p>
                      <a:pPr marR="118110" algn="r">
                        <a:lnSpc>
                          <a:spcPts val="710"/>
                        </a:lnSpc>
                        <a:spcBef>
                          <a:spcPts val="235"/>
                        </a:spcBef>
                      </a:pPr>
                      <a:r>
                        <a:rPr sz="650" b="1" spc="5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Day: </a:t>
                      </a:r>
                      <a:r>
                        <a:rPr sz="600" spc="5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0 108 109</a:t>
                      </a:r>
                      <a:r>
                        <a:rPr sz="600" spc="1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5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112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65"/>
                        </a:lnSpc>
                        <a:spcBef>
                          <a:spcPts val="285"/>
                        </a:spcBef>
                      </a:pPr>
                      <a:r>
                        <a:rPr sz="600" spc="5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119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36195" marB="0"/>
                </a:tc>
                <a:tc>
                  <a:txBody>
                    <a:bodyPr/>
                    <a:lstStyle/>
                    <a:p>
                      <a:pPr marL="125730">
                        <a:lnSpc>
                          <a:spcPts val="665"/>
                        </a:lnSpc>
                        <a:spcBef>
                          <a:spcPts val="285"/>
                        </a:spcBef>
                      </a:pPr>
                      <a:r>
                        <a:rPr sz="600" spc="5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126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36195" marB="0"/>
                </a:tc>
                <a:tc>
                  <a:txBody>
                    <a:bodyPr/>
                    <a:lstStyle/>
                    <a:p>
                      <a:pPr marL="125730">
                        <a:lnSpc>
                          <a:spcPts val="665"/>
                        </a:lnSpc>
                        <a:spcBef>
                          <a:spcPts val="285"/>
                        </a:spcBef>
                      </a:pPr>
                      <a:r>
                        <a:rPr sz="600" spc="5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133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36195" marB="0"/>
                </a:tc>
                <a:tc>
                  <a:txBody>
                    <a:bodyPr/>
                    <a:lstStyle/>
                    <a:p>
                      <a:pPr marL="27305" algn="ctr">
                        <a:lnSpc>
                          <a:spcPts val="660"/>
                        </a:lnSpc>
                        <a:spcBef>
                          <a:spcPts val="285"/>
                        </a:spcBef>
                      </a:pPr>
                      <a:r>
                        <a:rPr sz="600" spc="5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141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36195" marB="0"/>
                </a:tc>
                <a:tc>
                  <a:txBody>
                    <a:bodyPr/>
                    <a:lstStyle/>
                    <a:p>
                      <a:pPr marL="125095">
                        <a:lnSpc>
                          <a:spcPts val="660"/>
                        </a:lnSpc>
                        <a:spcBef>
                          <a:spcPts val="285"/>
                        </a:spcBef>
                      </a:pPr>
                      <a:r>
                        <a:rPr sz="600" spc="5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148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36195" marB="0"/>
                </a:tc>
                <a:tc>
                  <a:txBody>
                    <a:bodyPr/>
                    <a:lstStyle/>
                    <a:p>
                      <a:pPr marL="152400">
                        <a:lnSpc>
                          <a:spcPts val="660"/>
                        </a:lnSpc>
                        <a:spcBef>
                          <a:spcPts val="285"/>
                        </a:spcBef>
                        <a:tabLst>
                          <a:tab pos="400685" algn="l"/>
                        </a:tabLst>
                      </a:pPr>
                      <a:r>
                        <a:rPr sz="600" spc="5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156	190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36195" marB="0"/>
                </a:tc>
                <a:tc>
                  <a:txBody>
                    <a:bodyPr/>
                    <a:lstStyle/>
                    <a:p>
                      <a:pPr marL="56515">
                        <a:lnSpc>
                          <a:spcPts val="660"/>
                        </a:lnSpc>
                        <a:spcBef>
                          <a:spcPts val="285"/>
                        </a:spcBef>
                      </a:pPr>
                      <a:r>
                        <a:rPr sz="600" spc="5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192</a:t>
                      </a:r>
                      <a:r>
                        <a:rPr sz="600" spc="13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5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213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36195" marB="0"/>
                </a:tc>
                <a:tc>
                  <a:txBody>
                    <a:bodyPr/>
                    <a:lstStyle/>
                    <a:p>
                      <a:pPr marL="62230">
                        <a:lnSpc>
                          <a:spcPts val="660"/>
                        </a:lnSpc>
                        <a:spcBef>
                          <a:spcPts val="285"/>
                        </a:spcBef>
                      </a:pPr>
                      <a:r>
                        <a:rPr sz="600" spc="5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233 234 254 255 276</a:t>
                      </a:r>
                      <a:r>
                        <a:rPr sz="600" spc="55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1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284–298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T w="6350">
                      <a:solidFill>
                        <a:srgbClr val="231F2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935">
                <a:tc>
                  <a:txBody>
                    <a:bodyPr/>
                    <a:lstStyle/>
                    <a:p>
                      <a:pPr marR="158115" algn="r">
                        <a:lnSpc>
                          <a:spcPts val="695"/>
                        </a:lnSpc>
                        <a:tabLst>
                          <a:tab pos="722630" algn="l"/>
                        </a:tabLst>
                      </a:pPr>
                      <a:r>
                        <a:rPr sz="650" b="1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Cycle:	</a:t>
                      </a:r>
                      <a:r>
                        <a:rPr sz="6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7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85"/>
                        </a:lnSpc>
                      </a:pPr>
                      <a:r>
                        <a:rPr sz="6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8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65735">
                        <a:lnSpc>
                          <a:spcPts val="685"/>
                        </a:lnSpc>
                      </a:pPr>
                      <a:r>
                        <a:rPr sz="60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9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ts val="685"/>
                        </a:lnSpc>
                      </a:pPr>
                      <a:r>
                        <a:rPr sz="600" spc="5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10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44780">
                        <a:lnSpc>
                          <a:spcPts val="685"/>
                        </a:lnSpc>
                      </a:pPr>
                      <a:r>
                        <a:rPr sz="600" spc="5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11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ts val="685"/>
                        </a:lnSpc>
                        <a:tabLst>
                          <a:tab pos="311785" algn="l"/>
                        </a:tabLst>
                      </a:pPr>
                      <a:r>
                        <a:rPr sz="600" spc="5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12	13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30504">
                        <a:lnSpc>
                          <a:spcPts val="685"/>
                        </a:lnSpc>
                        <a:tabLst>
                          <a:tab pos="614680" algn="l"/>
                          <a:tab pos="829310" algn="l"/>
                        </a:tabLst>
                      </a:pPr>
                      <a:r>
                        <a:rPr sz="600" spc="5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14	15	16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0" name="object 120"/>
          <p:cNvSpPr/>
          <p:nvPr/>
        </p:nvSpPr>
        <p:spPr>
          <a:xfrm>
            <a:off x="7983233" y="5488680"/>
            <a:ext cx="402224" cy="6541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3540198" y="4371795"/>
            <a:ext cx="468863" cy="5766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 txBox="1"/>
          <p:nvPr/>
        </p:nvSpPr>
        <p:spPr>
          <a:xfrm>
            <a:off x="5552633" y="4874958"/>
            <a:ext cx="1218565" cy="1289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50" b="1" spc="0" dirty="0">
                <a:solidFill>
                  <a:srgbClr val="231F20"/>
                </a:solidFill>
                <a:latin typeface="Calibri"/>
                <a:cs typeface="Calibri"/>
              </a:rPr>
              <a:t>Intraventricular </a:t>
            </a:r>
            <a:r>
              <a:rPr sz="650" b="1" spc="25" dirty="0">
                <a:solidFill>
                  <a:srgbClr val="231F20"/>
                </a:solidFill>
                <a:latin typeface="Calibri"/>
                <a:cs typeface="Calibri"/>
              </a:rPr>
              <a:t>CAR </a:t>
            </a:r>
            <a:r>
              <a:rPr sz="650" b="1" spc="10" dirty="0">
                <a:solidFill>
                  <a:srgbClr val="231F20"/>
                </a:solidFill>
                <a:latin typeface="Calibri"/>
                <a:cs typeface="Calibri"/>
              </a:rPr>
              <a:t>T-Cell</a:t>
            </a:r>
            <a:r>
              <a:rPr sz="650" b="1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50" b="1" spc="25" dirty="0">
                <a:solidFill>
                  <a:srgbClr val="231F20"/>
                </a:solidFill>
                <a:latin typeface="Calibri"/>
                <a:cs typeface="Calibri"/>
              </a:rPr>
              <a:t>Doses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23" name="object 123"/>
          <p:cNvSpPr/>
          <p:nvPr/>
        </p:nvSpPr>
        <p:spPr>
          <a:xfrm>
            <a:off x="10426700" y="6250170"/>
            <a:ext cx="1397000" cy="58499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 txBox="1"/>
          <p:nvPr/>
        </p:nvSpPr>
        <p:spPr>
          <a:xfrm>
            <a:off x="78739" y="6584567"/>
            <a:ext cx="1746250" cy="24257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400" spc="-10" dirty="0">
                <a:latin typeface="Calibri"/>
                <a:cs typeface="Calibri"/>
              </a:rPr>
              <a:t>Brown </a:t>
            </a:r>
            <a:r>
              <a:rPr sz="1400" spc="-5" dirty="0">
                <a:latin typeface="Calibri"/>
                <a:cs typeface="Calibri"/>
              </a:rPr>
              <a:t>et </a:t>
            </a:r>
            <a:r>
              <a:rPr sz="1400" dirty="0">
                <a:latin typeface="Calibri"/>
                <a:cs typeface="Calibri"/>
              </a:rPr>
              <a:t>al, </a:t>
            </a:r>
            <a:r>
              <a:rPr sz="1400" spc="-5" dirty="0">
                <a:latin typeface="Calibri"/>
                <a:cs typeface="Calibri"/>
              </a:rPr>
              <a:t>NEJM</a:t>
            </a:r>
            <a:r>
              <a:rPr sz="1400" spc="-6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2016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83023" y="3779520"/>
            <a:ext cx="2740152" cy="6065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25859" y="3799109"/>
            <a:ext cx="2656205" cy="523240"/>
          </a:xfrm>
          <a:custGeom>
            <a:avLst/>
            <a:gdLst/>
            <a:ahLst/>
            <a:cxnLst/>
            <a:rect l="l" t="t" r="r" b="b"/>
            <a:pathLst>
              <a:path w="2656204" h="523239">
                <a:moveTo>
                  <a:pt x="2568862" y="0"/>
                </a:moveTo>
                <a:lnTo>
                  <a:pt x="87202" y="0"/>
                </a:lnTo>
                <a:lnTo>
                  <a:pt x="53259" y="6852"/>
                </a:lnTo>
                <a:lnTo>
                  <a:pt x="25541" y="25541"/>
                </a:lnTo>
                <a:lnTo>
                  <a:pt x="6852" y="53259"/>
                </a:lnTo>
                <a:lnTo>
                  <a:pt x="0" y="87202"/>
                </a:lnTo>
                <a:lnTo>
                  <a:pt x="0" y="436017"/>
                </a:lnTo>
                <a:lnTo>
                  <a:pt x="6852" y="469960"/>
                </a:lnTo>
                <a:lnTo>
                  <a:pt x="25541" y="497679"/>
                </a:lnTo>
                <a:lnTo>
                  <a:pt x="53259" y="516366"/>
                </a:lnTo>
                <a:lnTo>
                  <a:pt x="87202" y="523219"/>
                </a:lnTo>
                <a:lnTo>
                  <a:pt x="2568862" y="523219"/>
                </a:lnTo>
                <a:lnTo>
                  <a:pt x="2602804" y="516366"/>
                </a:lnTo>
                <a:lnTo>
                  <a:pt x="2630522" y="497679"/>
                </a:lnTo>
                <a:lnTo>
                  <a:pt x="2649211" y="469960"/>
                </a:lnTo>
                <a:lnTo>
                  <a:pt x="2656064" y="436017"/>
                </a:lnTo>
                <a:lnTo>
                  <a:pt x="2656064" y="87202"/>
                </a:lnTo>
                <a:lnTo>
                  <a:pt x="2649211" y="53259"/>
                </a:lnTo>
                <a:lnTo>
                  <a:pt x="2630522" y="25541"/>
                </a:lnTo>
                <a:lnTo>
                  <a:pt x="2602804" y="6852"/>
                </a:lnTo>
                <a:lnTo>
                  <a:pt x="2568862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982711" y="3779520"/>
            <a:ext cx="3011424" cy="6065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023964" y="3799109"/>
            <a:ext cx="2929255" cy="523240"/>
          </a:xfrm>
          <a:custGeom>
            <a:avLst/>
            <a:gdLst/>
            <a:ahLst/>
            <a:cxnLst/>
            <a:rect l="l" t="t" r="r" b="b"/>
            <a:pathLst>
              <a:path w="2929254" h="523239">
                <a:moveTo>
                  <a:pt x="2841433" y="0"/>
                </a:moveTo>
                <a:lnTo>
                  <a:pt x="87203" y="0"/>
                </a:lnTo>
                <a:lnTo>
                  <a:pt x="53259" y="6852"/>
                </a:lnTo>
                <a:lnTo>
                  <a:pt x="25541" y="25541"/>
                </a:lnTo>
                <a:lnTo>
                  <a:pt x="6852" y="53259"/>
                </a:lnTo>
                <a:lnTo>
                  <a:pt x="0" y="87203"/>
                </a:lnTo>
                <a:lnTo>
                  <a:pt x="0" y="436017"/>
                </a:lnTo>
                <a:lnTo>
                  <a:pt x="6852" y="469960"/>
                </a:lnTo>
                <a:lnTo>
                  <a:pt x="25541" y="497679"/>
                </a:lnTo>
                <a:lnTo>
                  <a:pt x="53259" y="516366"/>
                </a:lnTo>
                <a:lnTo>
                  <a:pt x="87203" y="523219"/>
                </a:lnTo>
                <a:lnTo>
                  <a:pt x="2841433" y="523219"/>
                </a:lnTo>
                <a:lnTo>
                  <a:pt x="2875376" y="516366"/>
                </a:lnTo>
                <a:lnTo>
                  <a:pt x="2903094" y="497679"/>
                </a:lnTo>
                <a:lnTo>
                  <a:pt x="2921782" y="469960"/>
                </a:lnTo>
                <a:lnTo>
                  <a:pt x="2928635" y="436017"/>
                </a:lnTo>
                <a:lnTo>
                  <a:pt x="2928635" y="87203"/>
                </a:lnTo>
                <a:lnTo>
                  <a:pt x="2921782" y="53259"/>
                </a:lnTo>
                <a:lnTo>
                  <a:pt x="2903094" y="25541"/>
                </a:lnTo>
                <a:lnTo>
                  <a:pt x="2875376" y="6852"/>
                </a:lnTo>
                <a:lnTo>
                  <a:pt x="2841433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63880" y="3779520"/>
            <a:ext cx="1481327" cy="6065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4776" y="3799109"/>
            <a:ext cx="1400175" cy="523240"/>
          </a:xfrm>
          <a:custGeom>
            <a:avLst/>
            <a:gdLst/>
            <a:ahLst/>
            <a:cxnLst/>
            <a:rect l="l" t="t" r="r" b="b"/>
            <a:pathLst>
              <a:path w="1400175" h="523239">
                <a:moveTo>
                  <a:pt x="1312967" y="0"/>
                </a:moveTo>
                <a:lnTo>
                  <a:pt x="87202" y="0"/>
                </a:lnTo>
                <a:lnTo>
                  <a:pt x="53259" y="6852"/>
                </a:lnTo>
                <a:lnTo>
                  <a:pt x="25541" y="25541"/>
                </a:lnTo>
                <a:lnTo>
                  <a:pt x="6852" y="53259"/>
                </a:lnTo>
                <a:lnTo>
                  <a:pt x="0" y="87203"/>
                </a:lnTo>
                <a:lnTo>
                  <a:pt x="0" y="436016"/>
                </a:lnTo>
                <a:lnTo>
                  <a:pt x="6852" y="469959"/>
                </a:lnTo>
                <a:lnTo>
                  <a:pt x="25541" y="497678"/>
                </a:lnTo>
                <a:lnTo>
                  <a:pt x="53259" y="516366"/>
                </a:lnTo>
                <a:lnTo>
                  <a:pt x="87202" y="523219"/>
                </a:lnTo>
                <a:lnTo>
                  <a:pt x="1312967" y="523219"/>
                </a:lnTo>
                <a:lnTo>
                  <a:pt x="1346910" y="516366"/>
                </a:lnTo>
                <a:lnTo>
                  <a:pt x="1374629" y="497678"/>
                </a:lnTo>
                <a:lnTo>
                  <a:pt x="1393317" y="469959"/>
                </a:lnTo>
                <a:lnTo>
                  <a:pt x="1400170" y="436016"/>
                </a:lnTo>
                <a:lnTo>
                  <a:pt x="1400170" y="87203"/>
                </a:lnTo>
                <a:lnTo>
                  <a:pt x="1393317" y="53259"/>
                </a:lnTo>
                <a:lnTo>
                  <a:pt x="1374629" y="25541"/>
                </a:lnTo>
                <a:lnTo>
                  <a:pt x="1346910" y="6852"/>
                </a:lnTo>
                <a:lnTo>
                  <a:pt x="1312967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39117" y="2347254"/>
            <a:ext cx="3933190" cy="1439545"/>
          </a:xfrm>
          <a:custGeom>
            <a:avLst/>
            <a:gdLst/>
            <a:ahLst/>
            <a:cxnLst/>
            <a:rect l="l" t="t" r="r" b="b"/>
            <a:pathLst>
              <a:path w="3933190" h="1439545">
                <a:moveTo>
                  <a:pt x="119538" y="1276019"/>
                </a:moveTo>
                <a:lnTo>
                  <a:pt x="112510" y="1278004"/>
                </a:lnTo>
                <a:lnTo>
                  <a:pt x="106577" y="1282697"/>
                </a:lnTo>
                <a:lnTo>
                  <a:pt x="0" y="1408635"/>
                </a:lnTo>
                <a:lnTo>
                  <a:pt x="162086" y="1439416"/>
                </a:lnTo>
                <a:lnTo>
                  <a:pt x="169650" y="1439329"/>
                </a:lnTo>
                <a:lnTo>
                  <a:pt x="176360" y="1436448"/>
                </a:lnTo>
                <a:lnTo>
                  <a:pt x="181501" y="1431261"/>
                </a:lnTo>
                <a:lnTo>
                  <a:pt x="184355" y="1424255"/>
                </a:lnTo>
                <a:lnTo>
                  <a:pt x="184268" y="1416691"/>
                </a:lnTo>
                <a:lnTo>
                  <a:pt x="183095" y="1413959"/>
                </a:lnTo>
                <a:lnTo>
                  <a:pt x="42026" y="1413959"/>
                </a:lnTo>
                <a:lnTo>
                  <a:pt x="29306" y="1378046"/>
                </a:lnTo>
                <a:lnTo>
                  <a:pt x="95699" y="1354530"/>
                </a:lnTo>
                <a:lnTo>
                  <a:pt x="135661" y="1307308"/>
                </a:lnTo>
                <a:lnTo>
                  <a:pt x="139308" y="1300681"/>
                </a:lnTo>
                <a:lnTo>
                  <a:pt x="140103" y="1293421"/>
                </a:lnTo>
                <a:lnTo>
                  <a:pt x="138118" y="1286394"/>
                </a:lnTo>
                <a:lnTo>
                  <a:pt x="133424" y="1280460"/>
                </a:lnTo>
                <a:lnTo>
                  <a:pt x="126798" y="1276814"/>
                </a:lnTo>
                <a:lnTo>
                  <a:pt x="119538" y="1276019"/>
                </a:lnTo>
                <a:close/>
              </a:path>
              <a:path w="3933190" h="1439545">
                <a:moveTo>
                  <a:pt x="95699" y="1354530"/>
                </a:moveTo>
                <a:lnTo>
                  <a:pt x="29306" y="1378046"/>
                </a:lnTo>
                <a:lnTo>
                  <a:pt x="42026" y="1413959"/>
                </a:lnTo>
                <a:lnTo>
                  <a:pt x="57950" y="1408319"/>
                </a:lnTo>
                <a:lnTo>
                  <a:pt x="50180" y="1408319"/>
                </a:lnTo>
                <a:lnTo>
                  <a:pt x="39192" y="1377297"/>
                </a:lnTo>
                <a:lnTo>
                  <a:pt x="76433" y="1377297"/>
                </a:lnTo>
                <a:lnTo>
                  <a:pt x="95699" y="1354530"/>
                </a:lnTo>
                <a:close/>
              </a:path>
              <a:path w="3933190" h="1439545">
                <a:moveTo>
                  <a:pt x="108418" y="1390444"/>
                </a:moveTo>
                <a:lnTo>
                  <a:pt x="42026" y="1413959"/>
                </a:lnTo>
                <a:lnTo>
                  <a:pt x="183095" y="1413959"/>
                </a:lnTo>
                <a:lnTo>
                  <a:pt x="181387" y="1409980"/>
                </a:lnTo>
                <a:lnTo>
                  <a:pt x="176200" y="1404840"/>
                </a:lnTo>
                <a:lnTo>
                  <a:pt x="169194" y="1401986"/>
                </a:lnTo>
                <a:lnTo>
                  <a:pt x="108418" y="1390444"/>
                </a:lnTo>
                <a:close/>
              </a:path>
              <a:path w="3933190" h="1439545">
                <a:moveTo>
                  <a:pt x="39192" y="1377297"/>
                </a:moveTo>
                <a:lnTo>
                  <a:pt x="50180" y="1408319"/>
                </a:lnTo>
                <a:lnTo>
                  <a:pt x="71276" y="1383390"/>
                </a:lnTo>
                <a:lnTo>
                  <a:pt x="39192" y="1377297"/>
                </a:lnTo>
                <a:close/>
              </a:path>
              <a:path w="3933190" h="1439545">
                <a:moveTo>
                  <a:pt x="71276" y="1383390"/>
                </a:moveTo>
                <a:lnTo>
                  <a:pt x="50180" y="1408319"/>
                </a:lnTo>
                <a:lnTo>
                  <a:pt x="57950" y="1408319"/>
                </a:lnTo>
                <a:lnTo>
                  <a:pt x="108418" y="1390444"/>
                </a:lnTo>
                <a:lnTo>
                  <a:pt x="71276" y="1383390"/>
                </a:lnTo>
                <a:close/>
              </a:path>
              <a:path w="3933190" h="1439545">
                <a:moveTo>
                  <a:pt x="3919997" y="0"/>
                </a:moveTo>
                <a:lnTo>
                  <a:pt x="95699" y="1354530"/>
                </a:lnTo>
                <a:lnTo>
                  <a:pt x="71276" y="1383390"/>
                </a:lnTo>
                <a:lnTo>
                  <a:pt x="108418" y="1390444"/>
                </a:lnTo>
                <a:lnTo>
                  <a:pt x="3932717" y="35913"/>
                </a:lnTo>
                <a:lnTo>
                  <a:pt x="3919997" y="0"/>
                </a:lnTo>
                <a:close/>
              </a:path>
              <a:path w="3933190" h="1439545">
                <a:moveTo>
                  <a:pt x="76433" y="1377297"/>
                </a:moveTo>
                <a:lnTo>
                  <a:pt x="39192" y="1377297"/>
                </a:lnTo>
                <a:lnTo>
                  <a:pt x="71276" y="1383390"/>
                </a:lnTo>
                <a:lnTo>
                  <a:pt x="76433" y="13772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88060" y="3721664"/>
            <a:ext cx="2993390" cy="1395730"/>
          </a:xfrm>
          <a:prstGeom prst="rect">
            <a:avLst/>
          </a:prstGeom>
        </p:spPr>
        <p:txBody>
          <a:bodyPr vert="horz" wrap="square" lIns="0" tIns="169545" rIns="0" bIns="0" rtlCol="0">
            <a:spAutoFit/>
          </a:bodyPr>
          <a:lstStyle/>
          <a:p>
            <a:pPr marR="1097915" algn="ctr">
              <a:lnSpc>
                <a:spcPct val="100000"/>
              </a:lnSpc>
              <a:spcBef>
                <a:spcPts val="1335"/>
              </a:spcBef>
            </a:pP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Brain</a:t>
            </a:r>
            <a:endParaRPr sz="2000">
              <a:latin typeface="Arial"/>
              <a:cs typeface="Arial"/>
            </a:endParaRPr>
          </a:p>
          <a:p>
            <a:pPr marL="590550" indent="-139700">
              <a:lnSpc>
                <a:spcPct val="100000"/>
              </a:lnSpc>
              <a:spcBef>
                <a:spcPts val="1110"/>
              </a:spcBef>
              <a:buChar char="-"/>
              <a:tabLst>
                <a:tab pos="591185" algn="l"/>
              </a:tabLst>
            </a:pPr>
            <a:r>
              <a:rPr sz="1800" spc="-5" dirty="0">
                <a:latin typeface="Arial"/>
                <a:cs typeface="Arial"/>
              </a:rPr>
              <a:t>Glioma</a:t>
            </a:r>
            <a:endParaRPr sz="1800">
              <a:latin typeface="Arial"/>
              <a:cs typeface="Arial"/>
            </a:endParaRPr>
          </a:p>
          <a:p>
            <a:pPr marL="590550" indent="-139700">
              <a:lnSpc>
                <a:spcPct val="100000"/>
              </a:lnSpc>
              <a:spcBef>
                <a:spcPts val="25"/>
              </a:spcBef>
              <a:buFont typeface="Arial"/>
              <a:buChar char="-"/>
              <a:tabLst>
                <a:tab pos="591185" algn="l"/>
              </a:tabLst>
            </a:pPr>
            <a:r>
              <a:rPr sz="1800" b="1" spc="-5" dirty="0">
                <a:latin typeface="Arial"/>
                <a:cs typeface="Arial"/>
              </a:rPr>
              <a:t>Brain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Metastasis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Priceman et al. </a:t>
            </a:r>
            <a:r>
              <a:rPr sz="1400" dirty="0">
                <a:solidFill>
                  <a:srgbClr val="FF0000"/>
                </a:solidFill>
                <a:latin typeface="Arial"/>
                <a:cs typeface="Arial"/>
              </a:rPr>
              <a:t>Clin 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Cancer Res</a:t>
            </a:r>
            <a:r>
              <a:rPr sz="1400" spc="-6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2018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267340" y="3718616"/>
            <a:ext cx="2388235" cy="1448435"/>
          </a:xfrm>
          <a:prstGeom prst="rect">
            <a:avLst/>
          </a:prstGeom>
        </p:spPr>
        <p:txBody>
          <a:bodyPr vert="horz" wrap="square" lIns="0" tIns="169545" rIns="0" bIns="0" rtlCol="0">
            <a:spAutoFit/>
          </a:bodyPr>
          <a:lstStyle/>
          <a:p>
            <a:pPr marL="433070">
              <a:lnSpc>
                <a:spcPct val="100000"/>
              </a:lnSpc>
              <a:spcBef>
                <a:spcPts val="1335"/>
              </a:spcBef>
            </a:pP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Hematological</a:t>
            </a:r>
            <a:endParaRPr sz="2000">
              <a:latin typeface="Arial"/>
              <a:cs typeface="Arial"/>
            </a:endParaRPr>
          </a:p>
          <a:p>
            <a:pPr marL="152400" indent="-139700">
              <a:lnSpc>
                <a:spcPct val="100000"/>
              </a:lnSpc>
              <a:spcBef>
                <a:spcPts val="1110"/>
              </a:spcBef>
              <a:buChar char="-"/>
              <a:tabLst>
                <a:tab pos="152400" algn="l"/>
              </a:tabLst>
            </a:pPr>
            <a:r>
              <a:rPr sz="1800" spc="-5" dirty="0">
                <a:latin typeface="Arial"/>
                <a:cs typeface="Arial"/>
              </a:rPr>
              <a:t>Leukemia </a:t>
            </a:r>
            <a:r>
              <a:rPr sz="1800" dirty="0">
                <a:latin typeface="Arial"/>
                <a:cs typeface="Arial"/>
              </a:rPr>
              <a:t>– </a:t>
            </a:r>
            <a:r>
              <a:rPr sz="1800" spc="-5" dirty="0">
                <a:latin typeface="Arial"/>
                <a:cs typeface="Arial"/>
              </a:rPr>
              <a:t>AML,</a:t>
            </a:r>
            <a:r>
              <a:rPr sz="1800" spc="-27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ALL</a:t>
            </a:r>
            <a:endParaRPr sz="1800">
              <a:latin typeface="Arial"/>
              <a:cs typeface="Arial"/>
            </a:endParaRPr>
          </a:p>
          <a:p>
            <a:pPr marL="152400" indent="-139700">
              <a:lnSpc>
                <a:spcPts val="2135"/>
              </a:lnSpc>
              <a:spcBef>
                <a:spcPts val="25"/>
              </a:spcBef>
              <a:buChar char="-"/>
              <a:tabLst>
                <a:tab pos="152400" algn="l"/>
              </a:tabLst>
            </a:pPr>
            <a:r>
              <a:rPr sz="1800" spc="-15" dirty="0">
                <a:latin typeface="Arial"/>
                <a:cs typeface="Arial"/>
              </a:rPr>
              <a:t>Lymphoma</a:t>
            </a:r>
            <a:endParaRPr sz="1800">
              <a:latin typeface="Arial"/>
              <a:cs typeface="Arial"/>
            </a:endParaRPr>
          </a:p>
          <a:p>
            <a:pPr marL="152400" indent="-139700">
              <a:lnSpc>
                <a:spcPts val="2135"/>
              </a:lnSpc>
              <a:buChar char="-"/>
              <a:tabLst>
                <a:tab pos="152400" algn="l"/>
              </a:tabLst>
            </a:pPr>
            <a:r>
              <a:rPr sz="1800" spc="-5" dirty="0">
                <a:latin typeface="Arial"/>
                <a:cs typeface="Arial"/>
              </a:rPr>
              <a:t>Multiple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Myeloma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642191" y="3729453"/>
            <a:ext cx="1911985" cy="1977389"/>
          </a:xfrm>
          <a:prstGeom prst="rect">
            <a:avLst/>
          </a:prstGeom>
        </p:spPr>
        <p:txBody>
          <a:bodyPr vert="horz" wrap="square" lIns="0" tIns="152400" rIns="0" bIns="0" rtlCol="0">
            <a:spAutoFit/>
          </a:bodyPr>
          <a:lstStyle/>
          <a:p>
            <a:pPr marL="294640">
              <a:lnSpc>
                <a:spcPct val="100000"/>
              </a:lnSpc>
              <a:spcBef>
                <a:spcPts val="1200"/>
              </a:spcBef>
            </a:pP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Solid</a:t>
            </a:r>
            <a:r>
              <a:rPr sz="20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30" dirty="0">
                <a:solidFill>
                  <a:srgbClr val="FFFFFF"/>
                </a:solidFill>
                <a:latin typeface="Arial"/>
                <a:cs typeface="Arial"/>
              </a:rPr>
              <a:t>Tumors</a:t>
            </a:r>
            <a:endParaRPr sz="2000">
              <a:latin typeface="Arial"/>
              <a:cs typeface="Arial"/>
            </a:endParaRPr>
          </a:p>
          <a:p>
            <a:pPr marL="152400" indent="-139700">
              <a:lnSpc>
                <a:spcPct val="100000"/>
              </a:lnSpc>
              <a:spcBef>
                <a:spcPts val="995"/>
              </a:spcBef>
              <a:buChar char="-"/>
              <a:tabLst>
                <a:tab pos="152400" algn="l"/>
              </a:tabLst>
            </a:pPr>
            <a:r>
              <a:rPr sz="1800" spc="-5" dirty="0">
                <a:latin typeface="Arial"/>
                <a:cs typeface="Arial"/>
              </a:rPr>
              <a:t>Prostate</a:t>
            </a:r>
            <a:endParaRPr sz="1800">
              <a:latin typeface="Arial"/>
              <a:cs typeface="Arial"/>
            </a:endParaRPr>
          </a:p>
          <a:p>
            <a:pPr marL="152400" indent="-139700">
              <a:lnSpc>
                <a:spcPts val="2125"/>
              </a:lnSpc>
              <a:spcBef>
                <a:spcPts val="45"/>
              </a:spcBef>
              <a:buChar char="-"/>
              <a:tabLst>
                <a:tab pos="152400" algn="l"/>
              </a:tabLst>
            </a:pPr>
            <a:r>
              <a:rPr sz="1800" spc="-5" dirty="0">
                <a:latin typeface="Arial"/>
                <a:cs typeface="Arial"/>
              </a:rPr>
              <a:t>Breast</a:t>
            </a:r>
            <a:endParaRPr sz="1800">
              <a:latin typeface="Arial"/>
              <a:cs typeface="Arial"/>
            </a:endParaRPr>
          </a:p>
          <a:p>
            <a:pPr marL="152400" indent="-139700">
              <a:lnSpc>
                <a:spcPts val="2125"/>
              </a:lnSpc>
              <a:buChar char="-"/>
              <a:tabLst>
                <a:tab pos="152400" algn="l"/>
              </a:tabLst>
            </a:pPr>
            <a:r>
              <a:rPr sz="1800" spc="-5" dirty="0">
                <a:latin typeface="Arial"/>
                <a:cs typeface="Arial"/>
              </a:rPr>
              <a:t>Pancreatic</a:t>
            </a:r>
            <a:endParaRPr sz="1800">
              <a:latin typeface="Arial"/>
              <a:cs typeface="Arial"/>
            </a:endParaRPr>
          </a:p>
          <a:p>
            <a:pPr marL="152400" indent="-139700">
              <a:lnSpc>
                <a:spcPct val="100000"/>
              </a:lnSpc>
              <a:spcBef>
                <a:spcPts val="50"/>
              </a:spcBef>
              <a:buChar char="-"/>
              <a:tabLst>
                <a:tab pos="152400" algn="l"/>
              </a:tabLst>
            </a:pPr>
            <a:r>
              <a:rPr sz="1800" spc="-5" dirty="0">
                <a:latin typeface="Arial"/>
                <a:cs typeface="Arial"/>
              </a:rPr>
              <a:t>Ovarian</a:t>
            </a:r>
            <a:endParaRPr sz="1800">
              <a:latin typeface="Arial"/>
              <a:cs typeface="Arial"/>
            </a:endParaRPr>
          </a:p>
          <a:p>
            <a:pPr marL="152400" indent="-139700">
              <a:lnSpc>
                <a:spcPct val="100000"/>
              </a:lnSpc>
              <a:spcBef>
                <a:spcPts val="45"/>
              </a:spcBef>
              <a:buChar char="-"/>
              <a:tabLst>
                <a:tab pos="152400" algn="l"/>
              </a:tabLst>
            </a:pPr>
            <a:r>
              <a:rPr sz="1800" spc="-5" dirty="0">
                <a:latin typeface="Arial"/>
                <a:cs typeface="Arial"/>
              </a:rPr>
              <a:t>Liver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673566" y="2365527"/>
            <a:ext cx="171450" cy="1442085"/>
          </a:xfrm>
          <a:custGeom>
            <a:avLst/>
            <a:gdLst/>
            <a:ahLst/>
            <a:cxnLst/>
            <a:rect l="l" t="t" r="r" b="b"/>
            <a:pathLst>
              <a:path w="171450" h="1442085">
                <a:moveTo>
                  <a:pt x="16459" y="1270541"/>
                </a:moveTo>
                <a:lnTo>
                  <a:pt x="9299" y="1272984"/>
                </a:lnTo>
                <a:lnTo>
                  <a:pt x="3648" y="1278013"/>
                </a:lnTo>
                <a:lnTo>
                  <a:pt x="475" y="1284591"/>
                </a:lnTo>
                <a:lnTo>
                  <a:pt x="0" y="1291879"/>
                </a:lnTo>
                <a:lnTo>
                  <a:pt x="2443" y="1299038"/>
                </a:lnTo>
                <a:lnTo>
                  <a:pt x="85573" y="1441546"/>
                </a:lnTo>
                <a:lnTo>
                  <a:pt x="107625" y="1403743"/>
                </a:lnTo>
                <a:lnTo>
                  <a:pt x="66523" y="1403743"/>
                </a:lnTo>
                <a:lnTo>
                  <a:pt x="66522" y="1333274"/>
                </a:lnTo>
                <a:lnTo>
                  <a:pt x="35353" y="1279841"/>
                </a:lnTo>
                <a:lnTo>
                  <a:pt x="30323" y="1274190"/>
                </a:lnTo>
                <a:lnTo>
                  <a:pt x="23746" y="1271016"/>
                </a:lnTo>
                <a:lnTo>
                  <a:pt x="16459" y="1270541"/>
                </a:lnTo>
                <a:close/>
              </a:path>
              <a:path w="171450" h="1442085">
                <a:moveTo>
                  <a:pt x="66523" y="1333275"/>
                </a:moveTo>
                <a:lnTo>
                  <a:pt x="66523" y="1403743"/>
                </a:lnTo>
                <a:lnTo>
                  <a:pt x="104623" y="1403743"/>
                </a:lnTo>
                <a:lnTo>
                  <a:pt x="104623" y="1394141"/>
                </a:lnTo>
                <a:lnTo>
                  <a:pt x="69118" y="1394141"/>
                </a:lnTo>
                <a:lnTo>
                  <a:pt x="85572" y="1365932"/>
                </a:lnTo>
                <a:lnTo>
                  <a:pt x="66523" y="1333275"/>
                </a:lnTo>
                <a:close/>
              </a:path>
              <a:path w="171450" h="1442085">
                <a:moveTo>
                  <a:pt x="154687" y="1270541"/>
                </a:moveTo>
                <a:lnTo>
                  <a:pt x="104623" y="1333274"/>
                </a:lnTo>
                <a:lnTo>
                  <a:pt x="104623" y="1403743"/>
                </a:lnTo>
                <a:lnTo>
                  <a:pt x="107625" y="1403743"/>
                </a:lnTo>
                <a:lnTo>
                  <a:pt x="168703" y="1299038"/>
                </a:lnTo>
                <a:lnTo>
                  <a:pt x="171146" y="1291879"/>
                </a:lnTo>
                <a:lnTo>
                  <a:pt x="170671" y="1284591"/>
                </a:lnTo>
                <a:lnTo>
                  <a:pt x="167497" y="1278013"/>
                </a:lnTo>
                <a:lnTo>
                  <a:pt x="161847" y="1272984"/>
                </a:lnTo>
                <a:lnTo>
                  <a:pt x="154687" y="1270541"/>
                </a:lnTo>
                <a:close/>
              </a:path>
              <a:path w="171450" h="1442085">
                <a:moveTo>
                  <a:pt x="85572" y="1365932"/>
                </a:moveTo>
                <a:lnTo>
                  <a:pt x="69118" y="1394141"/>
                </a:lnTo>
                <a:lnTo>
                  <a:pt x="102027" y="1394141"/>
                </a:lnTo>
                <a:lnTo>
                  <a:pt x="85572" y="1365932"/>
                </a:lnTo>
                <a:close/>
              </a:path>
              <a:path w="171450" h="1442085">
                <a:moveTo>
                  <a:pt x="104623" y="1333274"/>
                </a:moveTo>
                <a:lnTo>
                  <a:pt x="85572" y="1365932"/>
                </a:lnTo>
                <a:lnTo>
                  <a:pt x="102027" y="1394141"/>
                </a:lnTo>
                <a:lnTo>
                  <a:pt x="104623" y="1394141"/>
                </a:lnTo>
                <a:lnTo>
                  <a:pt x="104623" y="1333274"/>
                </a:lnTo>
                <a:close/>
              </a:path>
              <a:path w="171450" h="1442085">
                <a:moveTo>
                  <a:pt x="104624" y="0"/>
                </a:moveTo>
                <a:lnTo>
                  <a:pt x="66524" y="0"/>
                </a:lnTo>
                <a:lnTo>
                  <a:pt x="66523" y="1333275"/>
                </a:lnTo>
                <a:lnTo>
                  <a:pt x="85572" y="1365932"/>
                </a:lnTo>
                <a:lnTo>
                  <a:pt x="104622" y="1333275"/>
                </a:lnTo>
                <a:lnTo>
                  <a:pt x="104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742955" y="2347673"/>
            <a:ext cx="3772535" cy="1449705"/>
          </a:xfrm>
          <a:custGeom>
            <a:avLst/>
            <a:gdLst/>
            <a:ahLst/>
            <a:cxnLst/>
            <a:rect l="l" t="t" r="r" b="b"/>
            <a:pathLst>
              <a:path w="3772534" h="1449704">
                <a:moveTo>
                  <a:pt x="3663889" y="1401268"/>
                </a:moveTo>
                <a:lnTo>
                  <a:pt x="3602932" y="1411814"/>
                </a:lnTo>
                <a:lnTo>
                  <a:pt x="3587408" y="1433832"/>
                </a:lnTo>
                <a:lnTo>
                  <a:pt x="3590148" y="1440883"/>
                </a:lnTo>
                <a:lnTo>
                  <a:pt x="3595203" y="1446154"/>
                </a:lnTo>
                <a:lnTo>
                  <a:pt x="3601865" y="1449145"/>
                </a:lnTo>
                <a:lnTo>
                  <a:pt x="3609427" y="1449355"/>
                </a:lnTo>
                <a:lnTo>
                  <a:pt x="3745119" y="1425881"/>
                </a:lnTo>
                <a:lnTo>
                  <a:pt x="3729926" y="1425881"/>
                </a:lnTo>
                <a:lnTo>
                  <a:pt x="3663889" y="1401268"/>
                </a:lnTo>
                <a:close/>
              </a:path>
              <a:path w="3772534" h="1449704">
                <a:moveTo>
                  <a:pt x="3701141" y="1394823"/>
                </a:moveTo>
                <a:lnTo>
                  <a:pt x="3663889" y="1401268"/>
                </a:lnTo>
                <a:lnTo>
                  <a:pt x="3729926" y="1425881"/>
                </a:lnTo>
                <a:lnTo>
                  <a:pt x="3732083" y="1420093"/>
                </a:lnTo>
                <a:lnTo>
                  <a:pt x="3721827" y="1420093"/>
                </a:lnTo>
                <a:lnTo>
                  <a:pt x="3701141" y="1394823"/>
                </a:lnTo>
                <a:close/>
              </a:path>
              <a:path w="3772534" h="1449704">
                <a:moveTo>
                  <a:pt x="3654642" y="1286676"/>
                </a:moveTo>
                <a:lnTo>
                  <a:pt x="3647370" y="1287352"/>
                </a:lnTo>
                <a:lnTo>
                  <a:pt x="3640684" y="1290891"/>
                </a:lnTo>
                <a:lnTo>
                  <a:pt x="3635895" y="1296746"/>
                </a:lnTo>
                <a:lnTo>
                  <a:pt x="3633795" y="1303740"/>
                </a:lnTo>
                <a:lnTo>
                  <a:pt x="3634472" y="1311012"/>
                </a:lnTo>
                <a:lnTo>
                  <a:pt x="3638010" y="1317698"/>
                </a:lnTo>
                <a:lnTo>
                  <a:pt x="3677193" y="1365566"/>
                </a:lnTo>
                <a:lnTo>
                  <a:pt x="3743232" y="1390180"/>
                </a:lnTo>
                <a:lnTo>
                  <a:pt x="3729926" y="1425881"/>
                </a:lnTo>
                <a:lnTo>
                  <a:pt x="3745119" y="1425881"/>
                </a:lnTo>
                <a:lnTo>
                  <a:pt x="3771995" y="1421231"/>
                </a:lnTo>
                <a:lnTo>
                  <a:pt x="3667492" y="1293566"/>
                </a:lnTo>
                <a:lnTo>
                  <a:pt x="3661636" y="1288776"/>
                </a:lnTo>
                <a:lnTo>
                  <a:pt x="3654642" y="1286676"/>
                </a:lnTo>
                <a:close/>
              </a:path>
              <a:path w="3772534" h="1449704">
                <a:moveTo>
                  <a:pt x="3733321" y="1389255"/>
                </a:moveTo>
                <a:lnTo>
                  <a:pt x="3701141" y="1394823"/>
                </a:lnTo>
                <a:lnTo>
                  <a:pt x="3721827" y="1420093"/>
                </a:lnTo>
                <a:lnTo>
                  <a:pt x="3733321" y="1389255"/>
                </a:lnTo>
                <a:close/>
              </a:path>
              <a:path w="3772534" h="1449704">
                <a:moveTo>
                  <a:pt x="3740751" y="1389255"/>
                </a:moveTo>
                <a:lnTo>
                  <a:pt x="3733321" y="1389255"/>
                </a:lnTo>
                <a:lnTo>
                  <a:pt x="3721827" y="1420093"/>
                </a:lnTo>
                <a:lnTo>
                  <a:pt x="3732083" y="1420093"/>
                </a:lnTo>
                <a:lnTo>
                  <a:pt x="3743232" y="1390180"/>
                </a:lnTo>
                <a:lnTo>
                  <a:pt x="3740751" y="1389255"/>
                </a:lnTo>
                <a:close/>
              </a:path>
              <a:path w="3772534" h="1449704">
                <a:moveTo>
                  <a:pt x="13307" y="0"/>
                </a:moveTo>
                <a:lnTo>
                  <a:pt x="0" y="35700"/>
                </a:lnTo>
                <a:lnTo>
                  <a:pt x="3663889" y="1401268"/>
                </a:lnTo>
                <a:lnTo>
                  <a:pt x="3701141" y="1394823"/>
                </a:lnTo>
                <a:lnTo>
                  <a:pt x="3677193" y="1365566"/>
                </a:lnTo>
                <a:lnTo>
                  <a:pt x="13307" y="0"/>
                </a:lnTo>
                <a:close/>
              </a:path>
              <a:path w="3772534" h="1449704">
                <a:moveTo>
                  <a:pt x="3677193" y="1365566"/>
                </a:moveTo>
                <a:lnTo>
                  <a:pt x="3701141" y="1394823"/>
                </a:lnTo>
                <a:lnTo>
                  <a:pt x="3733321" y="1389255"/>
                </a:lnTo>
                <a:lnTo>
                  <a:pt x="3740751" y="1389255"/>
                </a:lnTo>
                <a:lnTo>
                  <a:pt x="3677193" y="136556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426700" y="6250170"/>
            <a:ext cx="1397000" cy="5849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572511" y="1539239"/>
            <a:ext cx="6333744" cy="7772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615209" y="1557526"/>
            <a:ext cx="6249035" cy="695960"/>
          </a:xfrm>
          <a:custGeom>
            <a:avLst/>
            <a:gdLst/>
            <a:ahLst/>
            <a:cxnLst/>
            <a:rect l="l" t="t" r="r" b="b"/>
            <a:pathLst>
              <a:path w="6249034" h="695960">
                <a:moveTo>
                  <a:pt x="6132875" y="0"/>
                </a:moveTo>
                <a:lnTo>
                  <a:pt x="115962" y="0"/>
                </a:lnTo>
                <a:lnTo>
                  <a:pt x="70824" y="9113"/>
                </a:lnTo>
                <a:lnTo>
                  <a:pt x="33964" y="33965"/>
                </a:lnTo>
                <a:lnTo>
                  <a:pt x="9112" y="70825"/>
                </a:lnTo>
                <a:lnTo>
                  <a:pt x="0" y="115963"/>
                </a:lnTo>
                <a:lnTo>
                  <a:pt x="0" y="579823"/>
                </a:lnTo>
                <a:lnTo>
                  <a:pt x="9112" y="624961"/>
                </a:lnTo>
                <a:lnTo>
                  <a:pt x="33964" y="661821"/>
                </a:lnTo>
                <a:lnTo>
                  <a:pt x="70824" y="686673"/>
                </a:lnTo>
                <a:lnTo>
                  <a:pt x="115962" y="695786"/>
                </a:lnTo>
                <a:lnTo>
                  <a:pt x="6132875" y="695786"/>
                </a:lnTo>
                <a:lnTo>
                  <a:pt x="6178013" y="686673"/>
                </a:lnTo>
                <a:lnTo>
                  <a:pt x="6214873" y="661821"/>
                </a:lnTo>
                <a:lnTo>
                  <a:pt x="6239725" y="624961"/>
                </a:lnTo>
                <a:lnTo>
                  <a:pt x="6248838" y="579823"/>
                </a:lnTo>
                <a:lnTo>
                  <a:pt x="6248838" y="115963"/>
                </a:lnTo>
                <a:lnTo>
                  <a:pt x="6239725" y="70825"/>
                </a:lnTo>
                <a:lnTo>
                  <a:pt x="6214873" y="33965"/>
                </a:lnTo>
                <a:lnTo>
                  <a:pt x="6178013" y="9113"/>
                </a:lnTo>
                <a:lnTo>
                  <a:pt x="6132875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4134591" y="1685035"/>
            <a:ext cx="32423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>
                <a:solidFill>
                  <a:srgbClr val="FFFFFF"/>
                </a:solidFill>
                <a:latin typeface="Arial"/>
                <a:cs typeface="Arial"/>
              </a:rPr>
              <a:t>T </a:t>
            </a:r>
            <a:r>
              <a:rPr b="1" spc="-5" dirty="0">
                <a:solidFill>
                  <a:srgbClr val="FFFFFF"/>
                </a:solidFill>
                <a:latin typeface="Arial"/>
                <a:cs typeface="Arial"/>
              </a:rPr>
              <a:t>Cell Therapy </a:t>
            </a:r>
            <a:r>
              <a:rPr b="1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spc="-5" dirty="0">
                <a:solidFill>
                  <a:srgbClr val="FFFFFF"/>
                </a:solidFill>
                <a:latin typeface="Arial"/>
                <a:cs typeface="Arial"/>
              </a:rPr>
              <a:t>COH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59064" y="3899015"/>
            <a:ext cx="1033078" cy="14663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522262" y="3709154"/>
            <a:ext cx="151130" cy="1917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050" spc="75" dirty="0">
                <a:latin typeface="Arial"/>
                <a:cs typeface="Arial"/>
              </a:rPr>
              <a:t>tx</a:t>
            </a:r>
            <a:endParaRPr sz="105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526726" y="5329749"/>
            <a:ext cx="979805" cy="0"/>
          </a:xfrm>
          <a:custGeom>
            <a:avLst/>
            <a:gdLst/>
            <a:ahLst/>
            <a:cxnLst/>
            <a:rect l="l" t="t" r="r" b="b"/>
            <a:pathLst>
              <a:path w="979804">
                <a:moveTo>
                  <a:pt x="0" y="0"/>
                </a:moveTo>
                <a:lnTo>
                  <a:pt x="979601" y="0"/>
                </a:lnTo>
              </a:path>
            </a:pathLst>
          </a:custGeom>
          <a:ln w="142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526726" y="5320163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0940"/>
                </a:lnTo>
              </a:path>
            </a:pathLst>
          </a:custGeom>
          <a:ln w="168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615781" y="5329749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590"/>
                </a:lnTo>
              </a:path>
            </a:pathLst>
          </a:custGeom>
          <a:ln w="168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61054" y="5329749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590"/>
                </a:lnTo>
              </a:path>
            </a:pathLst>
          </a:custGeom>
          <a:ln w="168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506327" y="5329749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590"/>
                </a:lnTo>
              </a:path>
            </a:pathLst>
          </a:custGeom>
          <a:ln w="168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072226" y="4793926"/>
            <a:ext cx="281305" cy="432434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sz="1050" spc="140" dirty="0">
                <a:latin typeface="Arial"/>
                <a:cs typeface="Arial"/>
              </a:rPr>
              <a:t>10</a:t>
            </a:r>
            <a:r>
              <a:rPr sz="1200" spc="127" baseline="27777" dirty="0">
                <a:latin typeface="Arial"/>
                <a:cs typeface="Arial"/>
              </a:rPr>
              <a:t>6</a:t>
            </a:r>
            <a:endParaRPr sz="1200" baseline="27777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z="1050" spc="140" dirty="0">
                <a:latin typeface="Arial"/>
                <a:cs typeface="Arial"/>
              </a:rPr>
              <a:t>10</a:t>
            </a:r>
            <a:r>
              <a:rPr sz="1200" spc="127" baseline="27777" dirty="0">
                <a:latin typeface="Arial"/>
                <a:cs typeface="Arial"/>
              </a:rPr>
              <a:t>5</a:t>
            </a:r>
            <a:endParaRPr sz="1200" baseline="27777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72226" y="4627838"/>
            <a:ext cx="212725" cy="1917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050" spc="140" dirty="0">
                <a:latin typeface="Arial"/>
                <a:cs typeface="Arial"/>
              </a:rPr>
              <a:t>10</a:t>
            </a:r>
            <a:endParaRPr sz="10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59351" y="4613009"/>
            <a:ext cx="93980" cy="1504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800" spc="85" dirty="0">
                <a:latin typeface="Arial"/>
                <a:cs typeface="Arial"/>
              </a:rPr>
              <a:t>7</a:t>
            </a:r>
            <a:endParaRPr sz="8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02054" y="3727627"/>
            <a:ext cx="353060" cy="888365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30"/>
              </a:spcBef>
            </a:pPr>
            <a:r>
              <a:rPr sz="1575" spc="209" baseline="-21164" dirty="0">
                <a:latin typeface="Arial"/>
                <a:cs typeface="Arial"/>
              </a:rPr>
              <a:t>10</a:t>
            </a:r>
            <a:r>
              <a:rPr sz="800" spc="95" dirty="0">
                <a:latin typeface="Arial"/>
                <a:cs typeface="Arial"/>
              </a:rPr>
              <a:t>11</a:t>
            </a:r>
            <a:endParaRPr sz="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345"/>
              </a:spcBef>
            </a:pPr>
            <a:r>
              <a:rPr sz="1575" spc="209" baseline="-21164" dirty="0">
                <a:latin typeface="Arial"/>
                <a:cs typeface="Arial"/>
              </a:rPr>
              <a:t>10</a:t>
            </a:r>
            <a:r>
              <a:rPr sz="800" spc="95" dirty="0">
                <a:latin typeface="Arial"/>
                <a:cs typeface="Arial"/>
              </a:rPr>
              <a:t>10</a:t>
            </a:r>
            <a:endParaRPr sz="800">
              <a:latin typeface="Arial"/>
              <a:cs typeface="Arial"/>
            </a:endParaRPr>
          </a:p>
          <a:p>
            <a:pPr marL="67945" algn="ctr">
              <a:lnSpc>
                <a:spcPct val="100000"/>
              </a:lnSpc>
              <a:spcBef>
                <a:spcPts val="730"/>
              </a:spcBef>
            </a:pPr>
            <a:r>
              <a:rPr sz="1050" spc="140" dirty="0">
                <a:latin typeface="Arial"/>
                <a:cs typeface="Arial"/>
              </a:rPr>
              <a:t>10</a:t>
            </a:r>
            <a:r>
              <a:rPr sz="1200" spc="127" baseline="27777" dirty="0">
                <a:latin typeface="Arial"/>
                <a:cs typeface="Arial"/>
              </a:rPr>
              <a:t>9</a:t>
            </a:r>
            <a:endParaRPr sz="1200" baseline="27777">
              <a:latin typeface="Arial"/>
              <a:cs typeface="Arial"/>
            </a:endParaRPr>
          </a:p>
          <a:p>
            <a:pPr marL="67945" algn="ctr">
              <a:lnSpc>
                <a:spcPct val="100000"/>
              </a:lnSpc>
              <a:spcBef>
                <a:spcPts val="340"/>
              </a:spcBef>
            </a:pPr>
            <a:r>
              <a:rPr sz="1050" spc="140" dirty="0">
                <a:latin typeface="Arial"/>
                <a:cs typeface="Arial"/>
              </a:rPr>
              <a:t>10</a:t>
            </a:r>
            <a:r>
              <a:rPr sz="1200" spc="127" baseline="27777" dirty="0">
                <a:latin typeface="Arial"/>
                <a:cs typeface="Arial"/>
              </a:rPr>
              <a:t>8</a:t>
            </a:r>
            <a:endParaRPr sz="1200" baseline="27777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518305" y="5094852"/>
            <a:ext cx="105410" cy="3810"/>
          </a:xfrm>
          <a:custGeom>
            <a:avLst/>
            <a:gdLst/>
            <a:ahLst/>
            <a:cxnLst/>
            <a:rect l="l" t="t" r="r" b="b"/>
            <a:pathLst>
              <a:path w="105410" h="3810">
                <a:moveTo>
                  <a:pt x="0" y="3323"/>
                </a:moveTo>
                <a:lnTo>
                  <a:pt x="105258" y="0"/>
                </a:lnTo>
              </a:path>
            </a:pathLst>
          </a:custGeom>
          <a:ln w="14238">
            <a:solidFill>
              <a:srgbClr val="0054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518305" y="5072312"/>
            <a:ext cx="720090" cy="25400"/>
          </a:xfrm>
          <a:custGeom>
            <a:avLst/>
            <a:gdLst/>
            <a:ahLst/>
            <a:cxnLst/>
            <a:rect l="l" t="t" r="r" b="b"/>
            <a:pathLst>
              <a:path w="720089" h="25400">
                <a:moveTo>
                  <a:pt x="0" y="24657"/>
                </a:moveTo>
                <a:lnTo>
                  <a:pt x="105258" y="24913"/>
                </a:lnTo>
                <a:lnTo>
                  <a:pt x="719965" y="0"/>
                </a:lnTo>
              </a:path>
            </a:pathLst>
          </a:custGeom>
          <a:ln w="14239">
            <a:solidFill>
              <a:srgbClr val="0054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518305" y="5067566"/>
            <a:ext cx="720090" cy="19050"/>
          </a:xfrm>
          <a:custGeom>
            <a:avLst/>
            <a:gdLst/>
            <a:ahLst/>
            <a:cxnLst/>
            <a:rect l="l" t="t" r="r" b="b"/>
            <a:pathLst>
              <a:path w="720089" h="19050">
                <a:moveTo>
                  <a:pt x="0" y="18981"/>
                </a:moveTo>
                <a:lnTo>
                  <a:pt x="105258" y="18981"/>
                </a:lnTo>
                <a:lnTo>
                  <a:pt x="719965" y="0"/>
                </a:lnTo>
              </a:path>
            </a:pathLst>
          </a:custGeom>
          <a:ln w="14237">
            <a:solidFill>
              <a:srgbClr val="0054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518305" y="5035535"/>
            <a:ext cx="720090" cy="44450"/>
          </a:xfrm>
          <a:custGeom>
            <a:avLst/>
            <a:gdLst/>
            <a:ahLst/>
            <a:cxnLst/>
            <a:rect l="l" t="t" r="r" b="b"/>
            <a:pathLst>
              <a:path w="720089" h="44450">
                <a:moveTo>
                  <a:pt x="0" y="44242"/>
                </a:moveTo>
                <a:lnTo>
                  <a:pt x="105258" y="42708"/>
                </a:lnTo>
                <a:lnTo>
                  <a:pt x="719965" y="0"/>
                </a:lnTo>
              </a:path>
            </a:pathLst>
          </a:custGeom>
          <a:ln w="14245">
            <a:solidFill>
              <a:srgbClr val="0054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518305" y="5058075"/>
            <a:ext cx="720090" cy="20955"/>
          </a:xfrm>
          <a:custGeom>
            <a:avLst/>
            <a:gdLst/>
            <a:ahLst/>
            <a:cxnLst/>
            <a:rect l="l" t="t" r="r" b="b"/>
            <a:pathLst>
              <a:path w="720089" h="20954">
                <a:moveTo>
                  <a:pt x="0" y="20515"/>
                </a:moveTo>
                <a:lnTo>
                  <a:pt x="105258" y="18981"/>
                </a:lnTo>
                <a:lnTo>
                  <a:pt x="719965" y="0"/>
                </a:lnTo>
              </a:path>
            </a:pathLst>
          </a:custGeom>
          <a:ln w="14238">
            <a:solidFill>
              <a:srgbClr val="0054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582112" y="5040815"/>
            <a:ext cx="82903" cy="926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196819" y="4999293"/>
            <a:ext cx="82904" cy="1092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518305" y="5088921"/>
            <a:ext cx="720090" cy="34925"/>
          </a:xfrm>
          <a:custGeom>
            <a:avLst/>
            <a:gdLst/>
            <a:ahLst/>
            <a:cxnLst/>
            <a:rect l="l" t="t" r="r" b="b"/>
            <a:pathLst>
              <a:path w="720089" h="34925">
                <a:moveTo>
                  <a:pt x="0" y="29546"/>
                </a:moveTo>
                <a:lnTo>
                  <a:pt x="105258" y="34404"/>
                </a:lnTo>
                <a:lnTo>
                  <a:pt x="719965" y="0"/>
                </a:lnTo>
              </a:path>
            </a:pathLst>
          </a:custGeom>
          <a:ln w="14242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518305" y="5081802"/>
            <a:ext cx="720090" cy="17145"/>
          </a:xfrm>
          <a:custGeom>
            <a:avLst/>
            <a:gdLst/>
            <a:ahLst/>
            <a:cxnLst/>
            <a:rect l="l" t="t" r="r" b="b"/>
            <a:pathLst>
              <a:path w="720089" h="17145">
                <a:moveTo>
                  <a:pt x="0" y="16700"/>
                </a:moveTo>
                <a:lnTo>
                  <a:pt x="105258" y="15422"/>
                </a:lnTo>
                <a:lnTo>
                  <a:pt x="719965" y="0"/>
                </a:lnTo>
              </a:path>
            </a:pathLst>
          </a:custGeom>
          <a:ln w="14237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518305" y="5067567"/>
            <a:ext cx="720090" cy="31115"/>
          </a:xfrm>
          <a:custGeom>
            <a:avLst/>
            <a:gdLst/>
            <a:ahLst/>
            <a:cxnLst/>
            <a:rect l="l" t="t" r="r" b="b"/>
            <a:pathLst>
              <a:path w="720089" h="31114">
                <a:moveTo>
                  <a:pt x="0" y="30865"/>
                </a:moveTo>
                <a:lnTo>
                  <a:pt x="105258" y="27285"/>
                </a:lnTo>
                <a:lnTo>
                  <a:pt x="719965" y="0"/>
                </a:lnTo>
              </a:path>
            </a:pathLst>
          </a:custGeom>
          <a:ln w="14240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518305" y="5067567"/>
            <a:ext cx="720090" cy="14604"/>
          </a:xfrm>
          <a:custGeom>
            <a:avLst/>
            <a:gdLst/>
            <a:ahLst/>
            <a:cxnLst/>
            <a:rect l="l" t="t" r="r" b="b"/>
            <a:pathLst>
              <a:path w="720089" h="14604">
                <a:moveTo>
                  <a:pt x="0" y="14328"/>
                </a:moveTo>
                <a:lnTo>
                  <a:pt x="105258" y="13049"/>
                </a:lnTo>
                <a:lnTo>
                  <a:pt x="719965" y="0"/>
                </a:lnTo>
              </a:path>
            </a:pathLst>
          </a:custGeom>
          <a:ln w="14237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518305" y="5084175"/>
            <a:ext cx="720090" cy="12065"/>
          </a:xfrm>
          <a:custGeom>
            <a:avLst/>
            <a:gdLst/>
            <a:ahLst/>
            <a:cxnLst/>
            <a:rect l="l" t="t" r="r" b="b"/>
            <a:pathLst>
              <a:path w="720089" h="12064">
                <a:moveTo>
                  <a:pt x="0" y="10329"/>
                </a:moveTo>
                <a:lnTo>
                  <a:pt x="105258" y="11863"/>
                </a:lnTo>
                <a:lnTo>
                  <a:pt x="719965" y="0"/>
                </a:lnTo>
              </a:path>
            </a:pathLst>
          </a:custGeom>
          <a:ln w="14236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582112" y="5044375"/>
            <a:ext cx="82903" cy="1151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196819" y="5031325"/>
            <a:ext cx="82904" cy="938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1072226" y="5237960"/>
            <a:ext cx="2587625" cy="52451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ts val="1100"/>
              </a:lnSpc>
              <a:spcBef>
                <a:spcPts val="140"/>
              </a:spcBef>
            </a:pPr>
            <a:r>
              <a:rPr sz="1050" spc="125" dirty="0">
                <a:latin typeface="Arial"/>
                <a:cs typeface="Arial"/>
              </a:rPr>
              <a:t>10</a:t>
            </a:r>
            <a:r>
              <a:rPr sz="1200" spc="187" baseline="27777" dirty="0">
                <a:latin typeface="Arial"/>
                <a:cs typeface="Arial"/>
              </a:rPr>
              <a:t>4</a:t>
            </a:r>
            <a:endParaRPr sz="1200" baseline="27777">
              <a:latin typeface="Arial"/>
              <a:cs typeface="Arial"/>
            </a:endParaRPr>
          </a:p>
          <a:p>
            <a:pPr marL="269240" algn="ctr">
              <a:lnSpc>
                <a:spcPts val="1100"/>
              </a:lnSpc>
              <a:tabLst>
                <a:tab pos="1835150" algn="l"/>
                <a:tab pos="2280920" algn="l"/>
              </a:tabLst>
            </a:pPr>
            <a:r>
              <a:rPr sz="1050" spc="125" dirty="0">
                <a:latin typeface="Arial"/>
                <a:cs typeface="Arial"/>
              </a:rPr>
              <a:t>0  </a:t>
            </a:r>
            <a:r>
              <a:rPr sz="1050" spc="-35" dirty="0">
                <a:latin typeface="Arial"/>
                <a:cs typeface="Arial"/>
              </a:rPr>
              <a:t> </a:t>
            </a:r>
            <a:r>
              <a:rPr sz="1050" spc="140" dirty="0">
                <a:latin typeface="Arial"/>
                <a:cs typeface="Arial"/>
              </a:rPr>
              <a:t>1</a:t>
            </a:r>
            <a:r>
              <a:rPr sz="1050" spc="125" dirty="0">
                <a:latin typeface="Arial"/>
                <a:cs typeface="Arial"/>
              </a:rPr>
              <a:t>0</a:t>
            </a:r>
            <a:r>
              <a:rPr sz="1050" dirty="0">
                <a:latin typeface="Arial"/>
                <a:cs typeface="Arial"/>
              </a:rPr>
              <a:t> </a:t>
            </a:r>
            <a:r>
              <a:rPr sz="1050" spc="-110" dirty="0">
                <a:latin typeface="Arial"/>
                <a:cs typeface="Arial"/>
              </a:rPr>
              <a:t> </a:t>
            </a:r>
            <a:r>
              <a:rPr sz="1050" spc="140" dirty="0">
                <a:latin typeface="Arial"/>
                <a:cs typeface="Arial"/>
              </a:rPr>
              <a:t>2</a:t>
            </a:r>
            <a:r>
              <a:rPr sz="1050" spc="125" dirty="0">
                <a:latin typeface="Arial"/>
                <a:cs typeface="Arial"/>
              </a:rPr>
              <a:t>0</a:t>
            </a:r>
            <a:r>
              <a:rPr sz="1050" dirty="0">
                <a:latin typeface="Arial"/>
                <a:cs typeface="Arial"/>
              </a:rPr>
              <a:t> </a:t>
            </a:r>
            <a:r>
              <a:rPr sz="1050" spc="-110" dirty="0">
                <a:latin typeface="Arial"/>
                <a:cs typeface="Arial"/>
              </a:rPr>
              <a:t> </a:t>
            </a:r>
            <a:r>
              <a:rPr sz="1050" spc="140" dirty="0">
                <a:latin typeface="Arial"/>
                <a:cs typeface="Arial"/>
              </a:rPr>
              <a:t>3</a:t>
            </a:r>
            <a:r>
              <a:rPr sz="1050" spc="125" dirty="0">
                <a:latin typeface="Arial"/>
                <a:cs typeface="Arial"/>
              </a:rPr>
              <a:t>0</a:t>
            </a:r>
            <a:r>
              <a:rPr sz="1050" dirty="0">
                <a:latin typeface="Arial"/>
                <a:cs typeface="Arial"/>
              </a:rPr>
              <a:t> </a:t>
            </a:r>
            <a:r>
              <a:rPr sz="1050" spc="-110" dirty="0">
                <a:latin typeface="Arial"/>
                <a:cs typeface="Arial"/>
              </a:rPr>
              <a:t> </a:t>
            </a:r>
            <a:r>
              <a:rPr sz="1050" spc="140" dirty="0">
                <a:latin typeface="Arial"/>
                <a:cs typeface="Arial"/>
              </a:rPr>
              <a:t>4</a:t>
            </a:r>
            <a:r>
              <a:rPr sz="1050" spc="125" dirty="0">
                <a:latin typeface="Arial"/>
                <a:cs typeface="Arial"/>
              </a:rPr>
              <a:t>0</a:t>
            </a:r>
            <a:r>
              <a:rPr sz="1050" spc="100" dirty="0">
                <a:latin typeface="Arial"/>
                <a:cs typeface="Arial"/>
              </a:rPr>
              <a:t> </a:t>
            </a:r>
            <a:r>
              <a:rPr sz="1050" spc="140" dirty="0">
                <a:latin typeface="Arial"/>
                <a:cs typeface="Arial"/>
              </a:rPr>
              <a:t>5</a:t>
            </a:r>
            <a:r>
              <a:rPr sz="1050" spc="125" dirty="0">
                <a:latin typeface="Arial"/>
                <a:cs typeface="Arial"/>
              </a:rPr>
              <a:t>0</a:t>
            </a:r>
            <a:r>
              <a:rPr sz="1050" dirty="0">
                <a:latin typeface="Arial"/>
                <a:cs typeface="Arial"/>
              </a:rPr>
              <a:t>	</a:t>
            </a:r>
            <a:r>
              <a:rPr sz="1050" spc="140" dirty="0">
                <a:latin typeface="Arial"/>
                <a:cs typeface="Arial"/>
              </a:rPr>
              <a:t>10</a:t>
            </a:r>
            <a:r>
              <a:rPr sz="1050" spc="125" dirty="0">
                <a:latin typeface="Arial"/>
                <a:cs typeface="Arial"/>
              </a:rPr>
              <a:t>0</a:t>
            </a:r>
            <a:r>
              <a:rPr sz="1050" dirty="0">
                <a:latin typeface="Arial"/>
                <a:cs typeface="Arial"/>
              </a:rPr>
              <a:t>	</a:t>
            </a:r>
            <a:r>
              <a:rPr sz="1050" spc="140" dirty="0">
                <a:latin typeface="Arial"/>
                <a:cs typeface="Arial"/>
              </a:rPr>
              <a:t>150</a:t>
            </a:r>
            <a:endParaRPr sz="1050">
              <a:latin typeface="Arial"/>
              <a:cs typeface="Arial"/>
            </a:endParaRPr>
          </a:p>
          <a:p>
            <a:pPr marL="175260" algn="ctr">
              <a:lnSpc>
                <a:spcPct val="100000"/>
              </a:lnSpc>
              <a:spcBef>
                <a:spcPts val="425"/>
              </a:spcBef>
            </a:pPr>
            <a:r>
              <a:rPr sz="1050" spc="114" dirty="0">
                <a:latin typeface="Arial"/>
                <a:cs typeface="Arial"/>
              </a:rPr>
              <a:t>Days </a:t>
            </a:r>
            <a:r>
              <a:rPr sz="1050" spc="100" dirty="0">
                <a:latin typeface="Arial"/>
                <a:cs typeface="Arial"/>
              </a:rPr>
              <a:t>post </a:t>
            </a:r>
            <a:r>
              <a:rPr sz="1050" spc="114" dirty="0">
                <a:latin typeface="Arial"/>
                <a:cs typeface="Arial"/>
              </a:rPr>
              <a:t>tumor</a:t>
            </a:r>
            <a:r>
              <a:rPr sz="1050" spc="-85" dirty="0">
                <a:latin typeface="Arial"/>
                <a:cs typeface="Arial"/>
              </a:rPr>
              <a:t> </a:t>
            </a:r>
            <a:r>
              <a:rPr sz="1050" spc="75" dirty="0">
                <a:latin typeface="Arial"/>
                <a:cs typeface="Arial"/>
              </a:rPr>
              <a:t>injection</a:t>
            </a:r>
            <a:endParaRPr sz="105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69623" y="4025063"/>
            <a:ext cx="208915" cy="1155065"/>
          </a:xfrm>
          <a:prstGeom prst="rect">
            <a:avLst/>
          </a:prstGeom>
        </p:spPr>
        <p:txBody>
          <a:bodyPr vert="vert270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250" spc="-80" dirty="0">
                <a:latin typeface="Arial"/>
                <a:cs typeface="Arial"/>
              </a:rPr>
              <a:t>Flux</a:t>
            </a:r>
            <a:r>
              <a:rPr sz="1250" spc="-90" dirty="0">
                <a:latin typeface="Arial"/>
                <a:cs typeface="Arial"/>
              </a:rPr>
              <a:t> </a:t>
            </a:r>
            <a:r>
              <a:rPr sz="1250" spc="-85" dirty="0">
                <a:latin typeface="Arial"/>
                <a:cs typeface="Arial"/>
              </a:rPr>
              <a:t>(photons/sec)</a:t>
            </a:r>
            <a:endParaRPr sz="125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2741452" y="4011858"/>
            <a:ext cx="179640" cy="7248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741452" y="4179134"/>
            <a:ext cx="179640" cy="7248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741452" y="4371519"/>
            <a:ext cx="179640" cy="7248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3022140" y="3972630"/>
            <a:ext cx="1424305" cy="7086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95"/>
              </a:lnSpc>
            </a:pPr>
            <a:r>
              <a:rPr sz="1050" spc="130" dirty="0">
                <a:latin typeface="Arial"/>
                <a:cs typeface="Arial"/>
              </a:rPr>
              <a:t>Mock</a:t>
            </a:r>
            <a:r>
              <a:rPr sz="1050" spc="25" dirty="0">
                <a:latin typeface="Arial"/>
                <a:cs typeface="Arial"/>
              </a:rPr>
              <a:t> </a:t>
            </a:r>
            <a:r>
              <a:rPr sz="1050" spc="55" dirty="0">
                <a:latin typeface="Arial"/>
                <a:cs typeface="Arial"/>
              </a:rPr>
              <a:t>i.c.</a:t>
            </a:r>
            <a:endParaRPr sz="1050">
              <a:latin typeface="Arial"/>
              <a:cs typeface="Arial"/>
            </a:endParaRPr>
          </a:p>
          <a:p>
            <a:pPr marL="635">
              <a:lnSpc>
                <a:spcPct val="100000"/>
              </a:lnSpc>
              <a:spcBef>
                <a:spcPts val="55"/>
              </a:spcBef>
            </a:pPr>
            <a:r>
              <a:rPr sz="1050" spc="130" dirty="0">
                <a:latin typeface="Arial"/>
                <a:cs typeface="Arial"/>
              </a:rPr>
              <a:t>Mock</a:t>
            </a:r>
            <a:r>
              <a:rPr sz="1050" spc="25" dirty="0">
                <a:latin typeface="Arial"/>
                <a:cs typeface="Arial"/>
              </a:rPr>
              <a:t> </a:t>
            </a:r>
            <a:r>
              <a:rPr sz="1050" spc="60" dirty="0">
                <a:latin typeface="Arial"/>
                <a:cs typeface="Arial"/>
              </a:rPr>
              <a:t>i.c.v.</a:t>
            </a:r>
            <a:endParaRPr sz="1050">
              <a:latin typeface="Arial"/>
              <a:cs typeface="Arial"/>
            </a:endParaRPr>
          </a:p>
          <a:p>
            <a:pPr indent="-635">
              <a:lnSpc>
                <a:spcPts val="1480"/>
              </a:lnSpc>
              <a:spcBef>
                <a:spcPts val="80"/>
              </a:spcBef>
            </a:pPr>
            <a:r>
              <a:rPr sz="1050" spc="125" dirty="0">
                <a:latin typeface="Arial"/>
                <a:cs typeface="Arial"/>
              </a:rPr>
              <a:t>HER2(EQ)BB</a:t>
            </a:r>
            <a:r>
              <a:rPr sz="1050" spc="125" dirty="0">
                <a:latin typeface="Symbol"/>
                <a:cs typeface="Symbol"/>
              </a:rPr>
              <a:t>ζ</a:t>
            </a:r>
            <a:r>
              <a:rPr sz="1050" spc="125" dirty="0">
                <a:latin typeface="Times New Roman"/>
                <a:cs typeface="Times New Roman"/>
              </a:rPr>
              <a:t> </a:t>
            </a:r>
            <a:r>
              <a:rPr sz="1050" spc="55" dirty="0">
                <a:latin typeface="Arial"/>
                <a:cs typeface="Arial"/>
              </a:rPr>
              <a:t>i.c.  </a:t>
            </a:r>
            <a:r>
              <a:rPr sz="1050" spc="125" dirty="0">
                <a:latin typeface="Arial"/>
                <a:cs typeface="Arial"/>
              </a:rPr>
              <a:t>HER2(EQ)BB</a:t>
            </a:r>
            <a:r>
              <a:rPr sz="1050" spc="125" dirty="0">
                <a:latin typeface="Symbol"/>
                <a:cs typeface="Symbol"/>
              </a:rPr>
              <a:t>ζ</a:t>
            </a:r>
            <a:r>
              <a:rPr sz="1050" spc="40" dirty="0">
                <a:latin typeface="Times New Roman"/>
                <a:cs typeface="Times New Roman"/>
              </a:rPr>
              <a:t> </a:t>
            </a:r>
            <a:r>
              <a:rPr sz="1050" spc="-50" dirty="0">
                <a:latin typeface="Arial"/>
                <a:cs typeface="Arial"/>
              </a:rPr>
              <a:t>i.c.v.</a:t>
            </a:r>
            <a:endParaRPr sz="105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2741452" y="4558961"/>
            <a:ext cx="179640" cy="7248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664904" y="1053084"/>
            <a:ext cx="1670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Arial"/>
                <a:cs typeface="Arial"/>
              </a:rPr>
              <a:t>a</a:t>
            </a:r>
            <a:endParaRPr sz="20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64904" y="3512820"/>
            <a:ext cx="1670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Arial"/>
                <a:cs typeface="Arial"/>
              </a:rPr>
              <a:t>c</a:t>
            </a:r>
            <a:endParaRPr sz="2000">
              <a:latin typeface="Arial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1618488" y="2182367"/>
            <a:ext cx="289560" cy="2286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663884" y="2205507"/>
            <a:ext cx="199854" cy="13547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659121" y="2200745"/>
            <a:ext cx="209380" cy="14500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331975" y="2045207"/>
            <a:ext cx="1776983" cy="112471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373019" y="2064396"/>
            <a:ext cx="1693545" cy="104141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743455" y="2261616"/>
            <a:ext cx="381000" cy="27127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790638" y="2285311"/>
            <a:ext cx="286385" cy="180975"/>
          </a:xfrm>
          <a:custGeom>
            <a:avLst/>
            <a:gdLst/>
            <a:ahLst/>
            <a:cxnLst/>
            <a:rect l="l" t="t" r="r" b="b"/>
            <a:pathLst>
              <a:path w="286385" h="180975">
                <a:moveTo>
                  <a:pt x="202540" y="13576"/>
                </a:moveTo>
                <a:lnTo>
                  <a:pt x="191585" y="17123"/>
                </a:lnTo>
                <a:lnTo>
                  <a:pt x="188591" y="19693"/>
                </a:lnTo>
                <a:lnTo>
                  <a:pt x="181284" y="22357"/>
                </a:lnTo>
                <a:lnTo>
                  <a:pt x="177455" y="22872"/>
                </a:lnTo>
                <a:lnTo>
                  <a:pt x="169705" y="24756"/>
                </a:lnTo>
                <a:lnTo>
                  <a:pt x="166590" y="27270"/>
                </a:lnTo>
                <a:lnTo>
                  <a:pt x="130375" y="44865"/>
                </a:lnTo>
                <a:lnTo>
                  <a:pt x="123468" y="48970"/>
                </a:lnTo>
                <a:lnTo>
                  <a:pt x="117302" y="53729"/>
                </a:lnTo>
                <a:lnTo>
                  <a:pt x="111334" y="58673"/>
                </a:lnTo>
                <a:lnTo>
                  <a:pt x="105025" y="63338"/>
                </a:lnTo>
                <a:lnTo>
                  <a:pt x="95857" y="68616"/>
                </a:lnTo>
                <a:lnTo>
                  <a:pt x="94160" y="68617"/>
                </a:lnTo>
                <a:lnTo>
                  <a:pt x="93368" y="69276"/>
                </a:lnTo>
                <a:lnTo>
                  <a:pt x="56929" y="86457"/>
                </a:lnTo>
                <a:lnTo>
                  <a:pt x="50700" y="91489"/>
                </a:lnTo>
                <a:lnTo>
                  <a:pt x="36215" y="98526"/>
                </a:lnTo>
                <a:lnTo>
                  <a:pt x="34316" y="105835"/>
                </a:lnTo>
                <a:lnTo>
                  <a:pt x="28972" y="110843"/>
                </a:lnTo>
                <a:lnTo>
                  <a:pt x="20722" y="117345"/>
                </a:lnTo>
                <a:lnTo>
                  <a:pt x="15760" y="119948"/>
                </a:lnTo>
                <a:lnTo>
                  <a:pt x="11066" y="123937"/>
                </a:lnTo>
                <a:lnTo>
                  <a:pt x="3622" y="134594"/>
                </a:lnTo>
                <a:lnTo>
                  <a:pt x="1074" y="138677"/>
                </a:lnTo>
                <a:lnTo>
                  <a:pt x="1095" y="143795"/>
                </a:lnTo>
                <a:lnTo>
                  <a:pt x="0" y="147789"/>
                </a:lnTo>
                <a:lnTo>
                  <a:pt x="2915" y="156291"/>
                </a:lnTo>
                <a:lnTo>
                  <a:pt x="3580" y="161471"/>
                </a:lnTo>
                <a:lnTo>
                  <a:pt x="13841" y="171940"/>
                </a:lnTo>
                <a:lnTo>
                  <a:pt x="18107" y="174180"/>
                </a:lnTo>
                <a:lnTo>
                  <a:pt x="27127" y="180754"/>
                </a:lnTo>
                <a:lnTo>
                  <a:pt x="26556" y="166263"/>
                </a:lnTo>
                <a:lnTo>
                  <a:pt x="61514" y="145221"/>
                </a:lnTo>
                <a:lnTo>
                  <a:pt x="64977" y="145174"/>
                </a:lnTo>
                <a:lnTo>
                  <a:pt x="66734" y="143795"/>
                </a:lnTo>
                <a:lnTo>
                  <a:pt x="72430" y="137233"/>
                </a:lnTo>
                <a:lnTo>
                  <a:pt x="90538" y="128436"/>
                </a:lnTo>
                <a:lnTo>
                  <a:pt x="98474" y="125576"/>
                </a:lnTo>
                <a:lnTo>
                  <a:pt x="105025" y="121399"/>
                </a:lnTo>
                <a:lnTo>
                  <a:pt x="113250" y="115325"/>
                </a:lnTo>
                <a:lnTo>
                  <a:pt x="112599" y="113615"/>
                </a:lnTo>
                <a:lnTo>
                  <a:pt x="110877" y="111839"/>
                </a:lnTo>
                <a:lnTo>
                  <a:pt x="115888" y="105564"/>
                </a:lnTo>
                <a:lnTo>
                  <a:pt x="118609" y="103087"/>
                </a:lnTo>
                <a:lnTo>
                  <a:pt x="123410" y="102316"/>
                </a:lnTo>
                <a:lnTo>
                  <a:pt x="130688" y="97896"/>
                </a:lnTo>
                <a:lnTo>
                  <a:pt x="133996" y="95007"/>
                </a:lnTo>
                <a:lnTo>
                  <a:pt x="137618" y="92368"/>
                </a:lnTo>
                <a:lnTo>
                  <a:pt x="161986" y="90531"/>
                </a:lnTo>
                <a:lnTo>
                  <a:pt x="166816" y="90371"/>
                </a:lnTo>
                <a:lnTo>
                  <a:pt x="167007" y="89231"/>
                </a:lnTo>
                <a:lnTo>
                  <a:pt x="177455" y="84451"/>
                </a:lnTo>
                <a:lnTo>
                  <a:pt x="180869" y="83206"/>
                </a:lnTo>
                <a:lnTo>
                  <a:pt x="186406" y="83206"/>
                </a:lnTo>
                <a:lnTo>
                  <a:pt x="192138" y="79030"/>
                </a:lnTo>
                <a:lnTo>
                  <a:pt x="193147" y="74775"/>
                </a:lnTo>
                <a:lnTo>
                  <a:pt x="195563" y="71255"/>
                </a:lnTo>
                <a:lnTo>
                  <a:pt x="199184" y="69496"/>
                </a:lnTo>
                <a:lnTo>
                  <a:pt x="203349" y="68220"/>
                </a:lnTo>
                <a:lnTo>
                  <a:pt x="209505" y="63734"/>
                </a:lnTo>
                <a:lnTo>
                  <a:pt x="210271" y="60041"/>
                </a:lnTo>
                <a:lnTo>
                  <a:pt x="213671" y="58060"/>
                </a:lnTo>
                <a:lnTo>
                  <a:pt x="222231" y="54522"/>
                </a:lnTo>
                <a:lnTo>
                  <a:pt x="225229" y="54522"/>
                </a:lnTo>
                <a:lnTo>
                  <a:pt x="228156" y="47504"/>
                </a:lnTo>
                <a:lnTo>
                  <a:pt x="243412" y="45175"/>
                </a:lnTo>
                <a:lnTo>
                  <a:pt x="253577" y="40544"/>
                </a:lnTo>
                <a:lnTo>
                  <a:pt x="254052" y="36551"/>
                </a:lnTo>
                <a:lnTo>
                  <a:pt x="260206" y="32066"/>
                </a:lnTo>
                <a:lnTo>
                  <a:pt x="281696" y="15245"/>
                </a:lnTo>
                <a:lnTo>
                  <a:pt x="283201" y="13643"/>
                </a:lnTo>
                <a:lnTo>
                  <a:pt x="210940" y="13643"/>
                </a:lnTo>
                <a:lnTo>
                  <a:pt x="202540" y="13576"/>
                </a:lnTo>
                <a:close/>
              </a:path>
              <a:path w="286385" h="180975">
                <a:moveTo>
                  <a:pt x="186406" y="83206"/>
                </a:moveTo>
                <a:lnTo>
                  <a:pt x="180869" y="83206"/>
                </a:lnTo>
                <a:lnTo>
                  <a:pt x="185620" y="83779"/>
                </a:lnTo>
                <a:lnTo>
                  <a:pt x="186406" y="83206"/>
                </a:lnTo>
                <a:close/>
              </a:path>
              <a:path w="286385" h="180975">
                <a:moveTo>
                  <a:pt x="225229" y="54522"/>
                </a:moveTo>
                <a:lnTo>
                  <a:pt x="222231" y="54522"/>
                </a:lnTo>
                <a:lnTo>
                  <a:pt x="224535" y="55421"/>
                </a:lnTo>
                <a:lnTo>
                  <a:pt x="225029" y="55001"/>
                </a:lnTo>
                <a:lnTo>
                  <a:pt x="225229" y="54522"/>
                </a:lnTo>
                <a:close/>
              </a:path>
              <a:path w="286385" h="180975">
                <a:moveTo>
                  <a:pt x="249886" y="0"/>
                </a:moveTo>
                <a:lnTo>
                  <a:pt x="235134" y="3018"/>
                </a:lnTo>
                <a:lnTo>
                  <a:pt x="224179" y="6567"/>
                </a:lnTo>
                <a:lnTo>
                  <a:pt x="220913" y="8797"/>
                </a:lnTo>
                <a:lnTo>
                  <a:pt x="210940" y="13643"/>
                </a:lnTo>
                <a:lnTo>
                  <a:pt x="283201" y="13643"/>
                </a:lnTo>
                <a:lnTo>
                  <a:pt x="286101" y="10556"/>
                </a:lnTo>
                <a:lnTo>
                  <a:pt x="281936" y="8585"/>
                </a:lnTo>
                <a:lnTo>
                  <a:pt x="276504" y="5740"/>
                </a:lnTo>
                <a:lnTo>
                  <a:pt x="266816" y="2663"/>
                </a:lnTo>
                <a:lnTo>
                  <a:pt x="249886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790638" y="2285311"/>
            <a:ext cx="286385" cy="180975"/>
          </a:xfrm>
          <a:custGeom>
            <a:avLst/>
            <a:gdLst/>
            <a:ahLst/>
            <a:cxnLst/>
            <a:rect l="l" t="t" r="r" b="b"/>
            <a:pathLst>
              <a:path w="286385" h="180975">
                <a:moveTo>
                  <a:pt x="286102" y="10556"/>
                </a:moveTo>
                <a:lnTo>
                  <a:pt x="281696" y="15245"/>
                </a:lnTo>
                <a:lnTo>
                  <a:pt x="277371" y="19981"/>
                </a:lnTo>
                <a:lnTo>
                  <a:pt x="272885" y="24623"/>
                </a:lnTo>
                <a:lnTo>
                  <a:pt x="267994" y="29030"/>
                </a:lnTo>
                <a:lnTo>
                  <a:pt x="265102" y="31400"/>
                </a:lnTo>
                <a:lnTo>
                  <a:pt x="260207" y="32065"/>
                </a:lnTo>
                <a:lnTo>
                  <a:pt x="257129" y="34308"/>
                </a:lnTo>
                <a:lnTo>
                  <a:pt x="254052" y="36550"/>
                </a:lnTo>
                <a:lnTo>
                  <a:pt x="253577" y="40544"/>
                </a:lnTo>
                <a:lnTo>
                  <a:pt x="249886" y="42225"/>
                </a:lnTo>
                <a:lnTo>
                  <a:pt x="243412" y="45174"/>
                </a:lnTo>
                <a:lnTo>
                  <a:pt x="228157" y="47503"/>
                </a:lnTo>
                <a:lnTo>
                  <a:pt x="225029" y="55001"/>
                </a:lnTo>
                <a:lnTo>
                  <a:pt x="224535" y="55421"/>
                </a:lnTo>
                <a:lnTo>
                  <a:pt x="222231" y="54521"/>
                </a:lnTo>
                <a:lnTo>
                  <a:pt x="213671" y="58060"/>
                </a:lnTo>
                <a:lnTo>
                  <a:pt x="210272" y="60041"/>
                </a:lnTo>
                <a:lnTo>
                  <a:pt x="209505" y="63734"/>
                </a:lnTo>
                <a:lnTo>
                  <a:pt x="206428" y="65977"/>
                </a:lnTo>
                <a:lnTo>
                  <a:pt x="203350" y="68220"/>
                </a:lnTo>
                <a:lnTo>
                  <a:pt x="199184" y="69496"/>
                </a:lnTo>
                <a:lnTo>
                  <a:pt x="195563" y="71255"/>
                </a:lnTo>
                <a:lnTo>
                  <a:pt x="193148" y="74774"/>
                </a:lnTo>
                <a:lnTo>
                  <a:pt x="192138" y="79030"/>
                </a:lnTo>
                <a:lnTo>
                  <a:pt x="188320" y="81812"/>
                </a:lnTo>
                <a:lnTo>
                  <a:pt x="185620" y="83779"/>
                </a:lnTo>
                <a:lnTo>
                  <a:pt x="180869" y="83206"/>
                </a:lnTo>
                <a:lnTo>
                  <a:pt x="177455" y="84451"/>
                </a:lnTo>
                <a:lnTo>
                  <a:pt x="167007" y="89230"/>
                </a:lnTo>
                <a:lnTo>
                  <a:pt x="166817" y="90371"/>
                </a:lnTo>
                <a:lnTo>
                  <a:pt x="161986" y="90531"/>
                </a:lnTo>
                <a:lnTo>
                  <a:pt x="137618" y="92368"/>
                </a:lnTo>
                <a:lnTo>
                  <a:pt x="133997" y="95007"/>
                </a:lnTo>
                <a:lnTo>
                  <a:pt x="130688" y="97896"/>
                </a:lnTo>
                <a:lnTo>
                  <a:pt x="126754" y="100285"/>
                </a:lnTo>
                <a:lnTo>
                  <a:pt x="123410" y="102316"/>
                </a:lnTo>
                <a:lnTo>
                  <a:pt x="118608" y="103087"/>
                </a:lnTo>
                <a:lnTo>
                  <a:pt x="115889" y="105564"/>
                </a:lnTo>
                <a:lnTo>
                  <a:pt x="110878" y="111838"/>
                </a:lnTo>
                <a:lnTo>
                  <a:pt x="112599" y="113615"/>
                </a:lnTo>
                <a:lnTo>
                  <a:pt x="113249" y="115324"/>
                </a:lnTo>
                <a:lnTo>
                  <a:pt x="105024" y="121398"/>
                </a:lnTo>
                <a:lnTo>
                  <a:pt x="98474" y="125576"/>
                </a:lnTo>
                <a:lnTo>
                  <a:pt x="90538" y="128436"/>
                </a:lnTo>
                <a:lnTo>
                  <a:pt x="83295" y="131955"/>
                </a:lnTo>
                <a:lnTo>
                  <a:pt x="72430" y="137233"/>
                </a:lnTo>
                <a:lnTo>
                  <a:pt x="66734" y="143794"/>
                </a:lnTo>
                <a:lnTo>
                  <a:pt x="64977" y="145173"/>
                </a:lnTo>
                <a:lnTo>
                  <a:pt x="28972" y="160985"/>
                </a:lnTo>
                <a:lnTo>
                  <a:pt x="26557" y="166263"/>
                </a:lnTo>
                <a:lnTo>
                  <a:pt x="27127" y="180753"/>
                </a:lnTo>
                <a:lnTo>
                  <a:pt x="21729" y="176819"/>
                </a:lnTo>
                <a:lnTo>
                  <a:pt x="18107" y="174180"/>
                </a:lnTo>
                <a:lnTo>
                  <a:pt x="13841" y="171939"/>
                </a:lnTo>
                <a:lnTo>
                  <a:pt x="10864" y="168902"/>
                </a:lnTo>
                <a:lnTo>
                  <a:pt x="3580" y="161471"/>
                </a:lnTo>
                <a:lnTo>
                  <a:pt x="2916" y="156290"/>
                </a:lnTo>
                <a:lnTo>
                  <a:pt x="0" y="147789"/>
                </a:lnTo>
                <a:lnTo>
                  <a:pt x="1206" y="143390"/>
                </a:lnTo>
                <a:lnTo>
                  <a:pt x="1074" y="138677"/>
                </a:lnTo>
                <a:lnTo>
                  <a:pt x="3621" y="134594"/>
                </a:lnTo>
                <a:lnTo>
                  <a:pt x="11065" y="123936"/>
                </a:lnTo>
                <a:lnTo>
                  <a:pt x="15759" y="119948"/>
                </a:lnTo>
                <a:lnTo>
                  <a:pt x="20722" y="117344"/>
                </a:lnTo>
                <a:lnTo>
                  <a:pt x="28972" y="110842"/>
                </a:lnTo>
                <a:lnTo>
                  <a:pt x="34316" y="105835"/>
                </a:lnTo>
                <a:lnTo>
                  <a:pt x="36215" y="98526"/>
                </a:lnTo>
                <a:lnTo>
                  <a:pt x="43458" y="95007"/>
                </a:lnTo>
                <a:lnTo>
                  <a:pt x="50701" y="91489"/>
                </a:lnTo>
                <a:lnTo>
                  <a:pt x="56929" y="86456"/>
                </a:lnTo>
                <a:lnTo>
                  <a:pt x="65187" y="84451"/>
                </a:lnTo>
                <a:lnTo>
                  <a:pt x="93368" y="69276"/>
                </a:lnTo>
                <a:lnTo>
                  <a:pt x="94160" y="68616"/>
                </a:lnTo>
                <a:lnTo>
                  <a:pt x="95857" y="68616"/>
                </a:lnTo>
                <a:lnTo>
                  <a:pt x="105024" y="63338"/>
                </a:lnTo>
                <a:lnTo>
                  <a:pt x="111334" y="58673"/>
                </a:lnTo>
                <a:lnTo>
                  <a:pt x="117302" y="53728"/>
                </a:lnTo>
                <a:lnTo>
                  <a:pt x="123468" y="48970"/>
                </a:lnTo>
                <a:lnTo>
                  <a:pt x="130375" y="44864"/>
                </a:lnTo>
                <a:lnTo>
                  <a:pt x="162969" y="29030"/>
                </a:lnTo>
                <a:lnTo>
                  <a:pt x="166591" y="27270"/>
                </a:lnTo>
                <a:lnTo>
                  <a:pt x="169705" y="24755"/>
                </a:lnTo>
                <a:lnTo>
                  <a:pt x="173834" y="23751"/>
                </a:lnTo>
                <a:lnTo>
                  <a:pt x="177455" y="22872"/>
                </a:lnTo>
                <a:lnTo>
                  <a:pt x="181284" y="22357"/>
                </a:lnTo>
                <a:lnTo>
                  <a:pt x="184698" y="21112"/>
                </a:lnTo>
                <a:lnTo>
                  <a:pt x="188591" y="19693"/>
                </a:lnTo>
                <a:lnTo>
                  <a:pt x="191586" y="17122"/>
                </a:lnTo>
                <a:lnTo>
                  <a:pt x="195563" y="15834"/>
                </a:lnTo>
                <a:lnTo>
                  <a:pt x="202540" y="13575"/>
                </a:lnTo>
                <a:lnTo>
                  <a:pt x="210940" y="13642"/>
                </a:lnTo>
                <a:lnTo>
                  <a:pt x="217292" y="10556"/>
                </a:lnTo>
                <a:lnTo>
                  <a:pt x="220914" y="8796"/>
                </a:lnTo>
                <a:lnTo>
                  <a:pt x="224179" y="6566"/>
                </a:lnTo>
                <a:lnTo>
                  <a:pt x="228157" y="5278"/>
                </a:lnTo>
                <a:lnTo>
                  <a:pt x="235134" y="3018"/>
                </a:lnTo>
                <a:lnTo>
                  <a:pt x="249886" y="0"/>
                </a:lnTo>
                <a:lnTo>
                  <a:pt x="266817" y="2663"/>
                </a:lnTo>
                <a:lnTo>
                  <a:pt x="276504" y="5739"/>
                </a:lnTo>
                <a:lnTo>
                  <a:pt x="281937" y="8585"/>
                </a:lnTo>
                <a:lnTo>
                  <a:pt x="286102" y="10556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282951" y="2261616"/>
            <a:ext cx="384048" cy="27127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330249" y="2285311"/>
            <a:ext cx="290195" cy="180975"/>
          </a:xfrm>
          <a:custGeom>
            <a:avLst/>
            <a:gdLst/>
            <a:ahLst/>
            <a:cxnLst/>
            <a:rect l="l" t="t" r="r" b="b"/>
            <a:pathLst>
              <a:path w="290194" h="180975">
                <a:moveTo>
                  <a:pt x="218329" y="83206"/>
                </a:moveTo>
                <a:lnTo>
                  <a:pt x="106564" y="83206"/>
                </a:lnTo>
                <a:lnTo>
                  <a:pt x="110021" y="84451"/>
                </a:lnTo>
                <a:lnTo>
                  <a:pt x="120601" y="89231"/>
                </a:lnTo>
                <a:lnTo>
                  <a:pt x="120794" y="90371"/>
                </a:lnTo>
                <a:lnTo>
                  <a:pt x="125686" y="90531"/>
                </a:lnTo>
                <a:lnTo>
                  <a:pt x="150362" y="92368"/>
                </a:lnTo>
                <a:lnTo>
                  <a:pt x="154029" y="95007"/>
                </a:lnTo>
                <a:lnTo>
                  <a:pt x="157380" y="97896"/>
                </a:lnTo>
                <a:lnTo>
                  <a:pt x="164750" y="102316"/>
                </a:lnTo>
                <a:lnTo>
                  <a:pt x="169613" y="103087"/>
                </a:lnTo>
                <a:lnTo>
                  <a:pt x="172366" y="105564"/>
                </a:lnTo>
                <a:lnTo>
                  <a:pt x="177441" y="111839"/>
                </a:lnTo>
                <a:lnTo>
                  <a:pt x="175698" y="113615"/>
                </a:lnTo>
                <a:lnTo>
                  <a:pt x="175039" y="115325"/>
                </a:lnTo>
                <a:lnTo>
                  <a:pt x="183368" y="121399"/>
                </a:lnTo>
                <a:lnTo>
                  <a:pt x="190002" y="125576"/>
                </a:lnTo>
                <a:lnTo>
                  <a:pt x="198038" y="128436"/>
                </a:lnTo>
                <a:lnTo>
                  <a:pt x="216376" y="137233"/>
                </a:lnTo>
                <a:lnTo>
                  <a:pt x="222144" y="143795"/>
                </a:lnTo>
                <a:lnTo>
                  <a:pt x="223923" y="145174"/>
                </a:lnTo>
                <a:lnTo>
                  <a:pt x="227429" y="145221"/>
                </a:lnTo>
                <a:lnTo>
                  <a:pt x="238380" y="147789"/>
                </a:lnTo>
                <a:lnTo>
                  <a:pt x="262830" y="166263"/>
                </a:lnTo>
                <a:lnTo>
                  <a:pt x="262252" y="180754"/>
                </a:lnTo>
                <a:lnTo>
                  <a:pt x="271386" y="174180"/>
                </a:lnTo>
                <a:lnTo>
                  <a:pt x="275706" y="171940"/>
                </a:lnTo>
                <a:lnTo>
                  <a:pt x="286097" y="161471"/>
                </a:lnTo>
                <a:lnTo>
                  <a:pt x="286769" y="156291"/>
                </a:lnTo>
                <a:lnTo>
                  <a:pt x="289723" y="147789"/>
                </a:lnTo>
                <a:lnTo>
                  <a:pt x="288500" y="143390"/>
                </a:lnTo>
                <a:lnTo>
                  <a:pt x="288635" y="138677"/>
                </a:lnTo>
                <a:lnTo>
                  <a:pt x="286056" y="134594"/>
                </a:lnTo>
                <a:lnTo>
                  <a:pt x="278517" y="123937"/>
                </a:lnTo>
                <a:lnTo>
                  <a:pt x="273764" y="119948"/>
                </a:lnTo>
                <a:lnTo>
                  <a:pt x="268738" y="117345"/>
                </a:lnTo>
                <a:lnTo>
                  <a:pt x="260384" y="110843"/>
                </a:lnTo>
                <a:lnTo>
                  <a:pt x="254972" y="105835"/>
                </a:lnTo>
                <a:lnTo>
                  <a:pt x="253050" y="98526"/>
                </a:lnTo>
                <a:lnTo>
                  <a:pt x="238380" y="91489"/>
                </a:lnTo>
                <a:lnTo>
                  <a:pt x="232073" y="86457"/>
                </a:lnTo>
                <a:lnTo>
                  <a:pt x="218329" y="83206"/>
                </a:lnTo>
                <a:close/>
              </a:path>
              <a:path w="290194" h="180975">
                <a:moveTo>
                  <a:pt x="171905" y="54522"/>
                </a:moveTo>
                <a:lnTo>
                  <a:pt x="64679" y="54522"/>
                </a:lnTo>
                <a:lnTo>
                  <a:pt x="73347" y="58060"/>
                </a:lnTo>
                <a:lnTo>
                  <a:pt x="76789" y="60041"/>
                </a:lnTo>
                <a:lnTo>
                  <a:pt x="77565" y="63734"/>
                </a:lnTo>
                <a:lnTo>
                  <a:pt x="83798" y="68220"/>
                </a:lnTo>
                <a:lnTo>
                  <a:pt x="88017" y="69496"/>
                </a:lnTo>
                <a:lnTo>
                  <a:pt x="91683" y="71255"/>
                </a:lnTo>
                <a:lnTo>
                  <a:pt x="94129" y="74775"/>
                </a:lnTo>
                <a:lnTo>
                  <a:pt x="95153" y="79030"/>
                </a:lnTo>
                <a:lnTo>
                  <a:pt x="101753" y="83779"/>
                </a:lnTo>
                <a:lnTo>
                  <a:pt x="106564" y="83206"/>
                </a:lnTo>
                <a:lnTo>
                  <a:pt x="218329" y="83206"/>
                </a:lnTo>
                <a:lnTo>
                  <a:pt x="215866" y="82636"/>
                </a:lnTo>
                <a:lnTo>
                  <a:pt x="212346" y="81684"/>
                </a:lnTo>
                <a:lnTo>
                  <a:pt x="209007" y="80136"/>
                </a:lnTo>
                <a:lnTo>
                  <a:pt x="201706" y="76534"/>
                </a:lnTo>
                <a:lnTo>
                  <a:pt x="195173" y="69276"/>
                </a:lnTo>
                <a:lnTo>
                  <a:pt x="194371" y="68617"/>
                </a:lnTo>
                <a:lnTo>
                  <a:pt x="192652" y="68616"/>
                </a:lnTo>
                <a:lnTo>
                  <a:pt x="183368" y="63338"/>
                </a:lnTo>
                <a:lnTo>
                  <a:pt x="176979" y="58673"/>
                </a:lnTo>
                <a:lnTo>
                  <a:pt x="171905" y="54522"/>
                </a:lnTo>
                <a:close/>
              </a:path>
              <a:path w="290194" h="180975">
                <a:moveTo>
                  <a:pt x="36673" y="0"/>
                </a:moveTo>
                <a:lnTo>
                  <a:pt x="19528" y="2663"/>
                </a:lnTo>
                <a:lnTo>
                  <a:pt x="9718" y="5740"/>
                </a:lnTo>
                <a:lnTo>
                  <a:pt x="4217" y="8585"/>
                </a:lnTo>
                <a:lnTo>
                  <a:pt x="0" y="10556"/>
                </a:lnTo>
                <a:lnTo>
                  <a:pt x="4461" y="15245"/>
                </a:lnTo>
                <a:lnTo>
                  <a:pt x="8840" y="19981"/>
                </a:lnTo>
                <a:lnTo>
                  <a:pt x="13383" y="24623"/>
                </a:lnTo>
                <a:lnTo>
                  <a:pt x="18336" y="29030"/>
                </a:lnTo>
                <a:lnTo>
                  <a:pt x="21264" y="31400"/>
                </a:lnTo>
                <a:lnTo>
                  <a:pt x="26221" y="32066"/>
                </a:lnTo>
                <a:lnTo>
                  <a:pt x="32454" y="36551"/>
                </a:lnTo>
                <a:lnTo>
                  <a:pt x="32936" y="40544"/>
                </a:lnTo>
                <a:lnTo>
                  <a:pt x="43229" y="45175"/>
                </a:lnTo>
                <a:lnTo>
                  <a:pt x="58677" y="47504"/>
                </a:lnTo>
                <a:lnTo>
                  <a:pt x="61844" y="55001"/>
                </a:lnTo>
                <a:lnTo>
                  <a:pt x="62345" y="55421"/>
                </a:lnTo>
                <a:lnTo>
                  <a:pt x="64679" y="54522"/>
                </a:lnTo>
                <a:lnTo>
                  <a:pt x="171905" y="54522"/>
                </a:lnTo>
                <a:lnTo>
                  <a:pt x="170935" y="53729"/>
                </a:lnTo>
                <a:lnTo>
                  <a:pt x="164691" y="48970"/>
                </a:lnTo>
                <a:lnTo>
                  <a:pt x="157697" y="44865"/>
                </a:lnTo>
                <a:lnTo>
                  <a:pt x="121023" y="27270"/>
                </a:lnTo>
                <a:lnTo>
                  <a:pt x="117869" y="24756"/>
                </a:lnTo>
                <a:lnTo>
                  <a:pt x="110021" y="22872"/>
                </a:lnTo>
                <a:lnTo>
                  <a:pt x="106144" y="22357"/>
                </a:lnTo>
                <a:lnTo>
                  <a:pt x="98743" y="19693"/>
                </a:lnTo>
                <a:lnTo>
                  <a:pt x="95712" y="17123"/>
                </a:lnTo>
                <a:lnTo>
                  <a:pt x="84829" y="13643"/>
                </a:lnTo>
                <a:lnTo>
                  <a:pt x="76112" y="13643"/>
                </a:lnTo>
                <a:lnTo>
                  <a:pt x="66012" y="8797"/>
                </a:lnTo>
                <a:lnTo>
                  <a:pt x="62704" y="6567"/>
                </a:lnTo>
                <a:lnTo>
                  <a:pt x="51611" y="3018"/>
                </a:lnTo>
                <a:lnTo>
                  <a:pt x="36673" y="0"/>
                </a:lnTo>
                <a:close/>
              </a:path>
              <a:path w="290194" h="180975">
                <a:moveTo>
                  <a:pt x="84618" y="13576"/>
                </a:moveTo>
                <a:lnTo>
                  <a:pt x="76112" y="13643"/>
                </a:lnTo>
                <a:lnTo>
                  <a:pt x="84829" y="13643"/>
                </a:lnTo>
                <a:lnTo>
                  <a:pt x="84618" y="13576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330249" y="2285311"/>
            <a:ext cx="290195" cy="180975"/>
          </a:xfrm>
          <a:custGeom>
            <a:avLst/>
            <a:gdLst/>
            <a:ahLst/>
            <a:cxnLst/>
            <a:rect l="l" t="t" r="r" b="b"/>
            <a:pathLst>
              <a:path w="290194" h="180975">
                <a:moveTo>
                  <a:pt x="0" y="10556"/>
                </a:moveTo>
                <a:lnTo>
                  <a:pt x="4461" y="15245"/>
                </a:lnTo>
                <a:lnTo>
                  <a:pt x="8841" y="19981"/>
                </a:lnTo>
                <a:lnTo>
                  <a:pt x="13384" y="24623"/>
                </a:lnTo>
                <a:lnTo>
                  <a:pt x="18337" y="29030"/>
                </a:lnTo>
                <a:lnTo>
                  <a:pt x="21265" y="31400"/>
                </a:lnTo>
                <a:lnTo>
                  <a:pt x="26222" y="32065"/>
                </a:lnTo>
                <a:lnTo>
                  <a:pt x="29339" y="34308"/>
                </a:lnTo>
                <a:lnTo>
                  <a:pt x="32455" y="36550"/>
                </a:lnTo>
                <a:lnTo>
                  <a:pt x="32936" y="40544"/>
                </a:lnTo>
                <a:lnTo>
                  <a:pt x="36673" y="42225"/>
                </a:lnTo>
                <a:lnTo>
                  <a:pt x="43230" y="45174"/>
                </a:lnTo>
                <a:lnTo>
                  <a:pt x="58678" y="47503"/>
                </a:lnTo>
                <a:lnTo>
                  <a:pt x="61845" y="55001"/>
                </a:lnTo>
                <a:lnTo>
                  <a:pt x="62345" y="55421"/>
                </a:lnTo>
                <a:lnTo>
                  <a:pt x="64679" y="54521"/>
                </a:lnTo>
                <a:lnTo>
                  <a:pt x="73347" y="58060"/>
                </a:lnTo>
                <a:lnTo>
                  <a:pt x="76790" y="60041"/>
                </a:lnTo>
                <a:lnTo>
                  <a:pt x="77566" y="63734"/>
                </a:lnTo>
                <a:lnTo>
                  <a:pt x="80682" y="65977"/>
                </a:lnTo>
                <a:lnTo>
                  <a:pt x="83799" y="68220"/>
                </a:lnTo>
                <a:lnTo>
                  <a:pt x="88017" y="69496"/>
                </a:lnTo>
                <a:lnTo>
                  <a:pt x="91684" y="71255"/>
                </a:lnTo>
                <a:lnTo>
                  <a:pt x="94130" y="74774"/>
                </a:lnTo>
                <a:lnTo>
                  <a:pt x="95153" y="79030"/>
                </a:lnTo>
                <a:lnTo>
                  <a:pt x="99019" y="81812"/>
                </a:lnTo>
                <a:lnTo>
                  <a:pt x="101753" y="83779"/>
                </a:lnTo>
                <a:lnTo>
                  <a:pt x="106564" y="83206"/>
                </a:lnTo>
                <a:lnTo>
                  <a:pt x="110021" y="84451"/>
                </a:lnTo>
                <a:lnTo>
                  <a:pt x="120602" y="89230"/>
                </a:lnTo>
                <a:lnTo>
                  <a:pt x="120795" y="90371"/>
                </a:lnTo>
                <a:lnTo>
                  <a:pt x="125686" y="90531"/>
                </a:lnTo>
                <a:lnTo>
                  <a:pt x="150363" y="92368"/>
                </a:lnTo>
                <a:lnTo>
                  <a:pt x="154030" y="95007"/>
                </a:lnTo>
                <a:lnTo>
                  <a:pt x="157381" y="97896"/>
                </a:lnTo>
                <a:lnTo>
                  <a:pt x="161365" y="100285"/>
                </a:lnTo>
                <a:lnTo>
                  <a:pt x="164750" y="102316"/>
                </a:lnTo>
                <a:lnTo>
                  <a:pt x="169613" y="103087"/>
                </a:lnTo>
                <a:lnTo>
                  <a:pt x="172367" y="105564"/>
                </a:lnTo>
                <a:lnTo>
                  <a:pt x="177442" y="111838"/>
                </a:lnTo>
                <a:lnTo>
                  <a:pt x="175698" y="113615"/>
                </a:lnTo>
                <a:lnTo>
                  <a:pt x="175040" y="115324"/>
                </a:lnTo>
                <a:lnTo>
                  <a:pt x="183369" y="121398"/>
                </a:lnTo>
                <a:lnTo>
                  <a:pt x="190003" y="125576"/>
                </a:lnTo>
                <a:lnTo>
                  <a:pt x="198039" y="128436"/>
                </a:lnTo>
                <a:lnTo>
                  <a:pt x="205373" y="131955"/>
                </a:lnTo>
                <a:lnTo>
                  <a:pt x="216376" y="137233"/>
                </a:lnTo>
                <a:lnTo>
                  <a:pt x="222144" y="143794"/>
                </a:lnTo>
                <a:lnTo>
                  <a:pt x="223923" y="145173"/>
                </a:lnTo>
                <a:lnTo>
                  <a:pt x="260384" y="160985"/>
                </a:lnTo>
                <a:lnTo>
                  <a:pt x="262830" y="166263"/>
                </a:lnTo>
                <a:lnTo>
                  <a:pt x="262252" y="180753"/>
                </a:lnTo>
                <a:lnTo>
                  <a:pt x="267719" y="176819"/>
                </a:lnTo>
                <a:lnTo>
                  <a:pt x="271387" y="174180"/>
                </a:lnTo>
                <a:lnTo>
                  <a:pt x="275707" y="171939"/>
                </a:lnTo>
                <a:lnTo>
                  <a:pt x="278721" y="168902"/>
                </a:lnTo>
                <a:lnTo>
                  <a:pt x="286098" y="161471"/>
                </a:lnTo>
                <a:lnTo>
                  <a:pt x="286770" y="156290"/>
                </a:lnTo>
                <a:lnTo>
                  <a:pt x="289724" y="147789"/>
                </a:lnTo>
                <a:lnTo>
                  <a:pt x="288501" y="143390"/>
                </a:lnTo>
                <a:lnTo>
                  <a:pt x="288635" y="138677"/>
                </a:lnTo>
                <a:lnTo>
                  <a:pt x="286056" y="134594"/>
                </a:lnTo>
                <a:lnTo>
                  <a:pt x="278517" y="123936"/>
                </a:lnTo>
                <a:lnTo>
                  <a:pt x="273764" y="119948"/>
                </a:lnTo>
                <a:lnTo>
                  <a:pt x="268739" y="117344"/>
                </a:lnTo>
                <a:lnTo>
                  <a:pt x="260384" y="110842"/>
                </a:lnTo>
                <a:lnTo>
                  <a:pt x="254973" y="105835"/>
                </a:lnTo>
                <a:lnTo>
                  <a:pt x="253050" y="98526"/>
                </a:lnTo>
                <a:lnTo>
                  <a:pt x="245715" y="95007"/>
                </a:lnTo>
                <a:lnTo>
                  <a:pt x="238380" y="91489"/>
                </a:lnTo>
                <a:lnTo>
                  <a:pt x="232073" y="86456"/>
                </a:lnTo>
                <a:lnTo>
                  <a:pt x="223710" y="84451"/>
                </a:lnTo>
                <a:lnTo>
                  <a:pt x="195173" y="69276"/>
                </a:lnTo>
                <a:lnTo>
                  <a:pt x="194371" y="68616"/>
                </a:lnTo>
                <a:lnTo>
                  <a:pt x="192652" y="68616"/>
                </a:lnTo>
                <a:lnTo>
                  <a:pt x="183369" y="63338"/>
                </a:lnTo>
                <a:lnTo>
                  <a:pt x="176979" y="58673"/>
                </a:lnTo>
                <a:lnTo>
                  <a:pt x="170936" y="53728"/>
                </a:lnTo>
                <a:lnTo>
                  <a:pt x="164692" y="48970"/>
                </a:lnTo>
                <a:lnTo>
                  <a:pt x="157697" y="44864"/>
                </a:lnTo>
                <a:lnTo>
                  <a:pt x="124691" y="29030"/>
                </a:lnTo>
                <a:lnTo>
                  <a:pt x="121024" y="27270"/>
                </a:lnTo>
                <a:lnTo>
                  <a:pt x="117870" y="24755"/>
                </a:lnTo>
                <a:lnTo>
                  <a:pt x="113689" y="23751"/>
                </a:lnTo>
                <a:lnTo>
                  <a:pt x="110021" y="22872"/>
                </a:lnTo>
                <a:lnTo>
                  <a:pt x="106144" y="22357"/>
                </a:lnTo>
                <a:lnTo>
                  <a:pt x="102687" y="21112"/>
                </a:lnTo>
                <a:lnTo>
                  <a:pt x="98744" y="19693"/>
                </a:lnTo>
                <a:lnTo>
                  <a:pt x="95712" y="17122"/>
                </a:lnTo>
                <a:lnTo>
                  <a:pt x="91684" y="15834"/>
                </a:lnTo>
                <a:lnTo>
                  <a:pt x="84619" y="13575"/>
                </a:lnTo>
                <a:lnTo>
                  <a:pt x="76113" y="13642"/>
                </a:lnTo>
                <a:lnTo>
                  <a:pt x="69680" y="10556"/>
                </a:lnTo>
                <a:lnTo>
                  <a:pt x="66013" y="8796"/>
                </a:lnTo>
                <a:lnTo>
                  <a:pt x="62706" y="6566"/>
                </a:lnTo>
                <a:lnTo>
                  <a:pt x="58678" y="5278"/>
                </a:lnTo>
                <a:lnTo>
                  <a:pt x="51612" y="3018"/>
                </a:lnTo>
                <a:lnTo>
                  <a:pt x="36673" y="0"/>
                </a:lnTo>
                <a:lnTo>
                  <a:pt x="19529" y="2663"/>
                </a:lnTo>
                <a:lnTo>
                  <a:pt x="9718" y="5739"/>
                </a:lnTo>
                <a:lnTo>
                  <a:pt x="4217" y="8585"/>
                </a:lnTo>
                <a:lnTo>
                  <a:pt x="0" y="10556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653715" y="1921499"/>
            <a:ext cx="124460" cy="295910"/>
          </a:xfrm>
          <a:custGeom>
            <a:avLst/>
            <a:gdLst/>
            <a:ahLst/>
            <a:cxnLst/>
            <a:rect l="l" t="t" r="r" b="b"/>
            <a:pathLst>
              <a:path w="124460" h="295910">
                <a:moveTo>
                  <a:pt x="0" y="184505"/>
                </a:moveTo>
                <a:lnTo>
                  <a:pt x="88248" y="295742"/>
                </a:lnTo>
                <a:lnTo>
                  <a:pt x="107132" y="223780"/>
                </a:lnTo>
                <a:lnTo>
                  <a:pt x="60157" y="223780"/>
                </a:lnTo>
                <a:lnTo>
                  <a:pt x="58068" y="213836"/>
                </a:lnTo>
                <a:lnTo>
                  <a:pt x="0" y="184505"/>
                </a:lnTo>
                <a:close/>
              </a:path>
              <a:path w="124460" h="295910">
                <a:moveTo>
                  <a:pt x="58068" y="213836"/>
                </a:moveTo>
                <a:lnTo>
                  <a:pt x="60157" y="223780"/>
                </a:lnTo>
                <a:lnTo>
                  <a:pt x="72589" y="221169"/>
                </a:lnTo>
                <a:lnTo>
                  <a:pt x="58068" y="213836"/>
                </a:lnTo>
                <a:close/>
              </a:path>
              <a:path w="124460" h="295910">
                <a:moveTo>
                  <a:pt x="124288" y="158402"/>
                </a:moveTo>
                <a:lnTo>
                  <a:pt x="82926" y="208615"/>
                </a:lnTo>
                <a:lnTo>
                  <a:pt x="85015" y="218559"/>
                </a:lnTo>
                <a:lnTo>
                  <a:pt x="60157" y="223780"/>
                </a:lnTo>
                <a:lnTo>
                  <a:pt x="107132" y="223780"/>
                </a:lnTo>
                <a:lnTo>
                  <a:pt x="124288" y="158402"/>
                </a:lnTo>
                <a:close/>
              </a:path>
              <a:path w="124460" h="295910">
                <a:moveTo>
                  <a:pt x="39110" y="0"/>
                </a:moveTo>
                <a:lnTo>
                  <a:pt x="14253" y="5220"/>
                </a:lnTo>
                <a:lnTo>
                  <a:pt x="58068" y="213836"/>
                </a:lnTo>
                <a:lnTo>
                  <a:pt x="72585" y="221169"/>
                </a:lnTo>
                <a:lnTo>
                  <a:pt x="82926" y="208615"/>
                </a:lnTo>
                <a:lnTo>
                  <a:pt x="39110" y="0"/>
                </a:lnTo>
                <a:close/>
              </a:path>
              <a:path w="124460" h="295910">
                <a:moveTo>
                  <a:pt x="82926" y="208615"/>
                </a:moveTo>
                <a:lnTo>
                  <a:pt x="72585" y="221169"/>
                </a:lnTo>
                <a:lnTo>
                  <a:pt x="85015" y="218559"/>
                </a:lnTo>
                <a:lnTo>
                  <a:pt x="82926" y="2086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1350335" y="1517903"/>
            <a:ext cx="575945" cy="3581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65405" marR="5080" indent="-53340">
              <a:lnSpc>
                <a:spcPts val="1300"/>
              </a:lnSpc>
              <a:spcBef>
                <a:spcPts val="160"/>
              </a:spcBef>
            </a:pPr>
            <a:r>
              <a:rPr sz="1100" spc="-5" dirty="0">
                <a:latin typeface="Arial"/>
                <a:cs typeface="Arial"/>
              </a:rPr>
              <a:t>i.c. </a:t>
            </a:r>
            <a:r>
              <a:rPr sz="1100" dirty="0">
                <a:latin typeface="Arial"/>
                <a:cs typeface="Arial"/>
              </a:rPr>
              <a:t>T</a:t>
            </a:r>
            <a:r>
              <a:rPr sz="1100" spc="-9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cell  </a:t>
            </a:r>
            <a:r>
              <a:rPr sz="1100" spc="-5" dirty="0">
                <a:latin typeface="Arial"/>
                <a:cs typeface="Arial"/>
              </a:rPr>
              <a:t>delivery</a:t>
            </a:r>
            <a:endParaRPr sz="1100">
              <a:latin typeface="Arial"/>
              <a:cs typeface="Arial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2096137" y="1994897"/>
            <a:ext cx="471170" cy="304165"/>
          </a:xfrm>
          <a:custGeom>
            <a:avLst/>
            <a:gdLst/>
            <a:ahLst/>
            <a:cxnLst/>
            <a:rect l="l" t="t" r="r" b="b"/>
            <a:pathLst>
              <a:path w="471169" h="304164">
                <a:moveTo>
                  <a:pt x="73439" y="182344"/>
                </a:moveTo>
                <a:lnTo>
                  <a:pt x="0" y="303867"/>
                </a:lnTo>
                <a:lnTo>
                  <a:pt x="141282" y="289704"/>
                </a:lnTo>
                <a:lnTo>
                  <a:pt x="95505" y="273897"/>
                </a:lnTo>
                <a:lnTo>
                  <a:pt x="71201" y="273897"/>
                </a:lnTo>
                <a:lnTo>
                  <a:pt x="57632" y="252425"/>
                </a:lnTo>
                <a:lnTo>
                  <a:pt x="66221" y="246997"/>
                </a:lnTo>
                <a:lnTo>
                  <a:pt x="73439" y="182344"/>
                </a:lnTo>
                <a:close/>
              </a:path>
              <a:path w="471169" h="304164">
                <a:moveTo>
                  <a:pt x="64417" y="263161"/>
                </a:moveTo>
                <a:lnTo>
                  <a:pt x="71201" y="273897"/>
                </a:lnTo>
                <a:lnTo>
                  <a:pt x="79789" y="268470"/>
                </a:lnTo>
                <a:lnTo>
                  <a:pt x="64417" y="263161"/>
                </a:lnTo>
                <a:close/>
              </a:path>
              <a:path w="471169" h="304164">
                <a:moveTo>
                  <a:pt x="79789" y="268470"/>
                </a:moveTo>
                <a:lnTo>
                  <a:pt x="71201" y="273897"/>
                </a:lnTo>
                <a:lnTo>
                  <a:pt x="95505" y="273897"/>
                </a:lnTo>
                <a:lnTo>
                  <a:pt x="79789" y="268470"/>
                </a:lnTo>
                <a:close/>
              </a:path>
              <a:path w="471169" h="304164">
                <a:moveTo>
                  <a:pt x="457085" y="0"/>
                </a:moveTo>
                <a:lnTo>
                  <a:pt x="66221" y="246997"/>
                </a:lnTo>
                <a:lnTo>
                  <a:pt x="64417" y="263161"/>
                </a:lnTo>
                <a:lnTo>
                  <a:pt x="79789" y="268470"/>
                </a:lnTo>
                <a:lnTo>
                  <a:pt x="470654" y="21471"/>
                </a:lnTo>
                <a:lnTo>
                  <a:pt x="457085" y="0"/>
                </a:lnTo>
                <a:close/>
              </a:path>
              <a:path w="471169" h="304164">
                <a:moveTo>
                  <a:pt x="66221" y="246997"/>
                </a:moveTo>
                <a:lnTo>
                  <a:pt x="57632" y="252425"/>
                </a:lnTo>
                <a:lnTo>
                  <a:pt x="64417" y="263161"/>
                </a:lnTo>
                <a:lnTo>
                  <a:pt x="66221" y="2469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2443245" y="1578864"/>
            <a:ext cx="683895" cy="3581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19380" marR="5080" indent="-107314">
              <a:lnSpc>
                <a:spcPts val="1300"/>
              </a:lnSpc>
              <a:spcBef>
                <a:spcPts val="160"/>
              </a:spcBef>
            </a:pPr>
            <a:r>
              <a:rPr sz="1100" spc="-5" dirty="0">
                <a:latin typeface="Arial"/>
                <a:cs typeface="Arial"/>
              </a:rPr>
              <a:t>i.c.v. </a:t>
            </a:r>
            <a:r>
              <a:rPr sz="1100" dirty="0">
                <a:latin typeface="Arial"/>
                <a:cs typeface="Arial"/>
              </a:rPr>
              <a:t>T</a:t>
            </a:r>
            <a:r>
              <a:rPr sz="1100" spc="-9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cell  </a:t>
            </a:r>
            <a:r>
              <a:rPr sz="1100" spc="-5" dirty="0">
                <a:latin typeface="Arial"/>
                <a:cs typeface="Arial"/>
              </a:rPr>
              <a:t>delivery</a:t>
            </a:r>
            <a:endParaRPr sz="11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906522" y="2401315"/>
            <a:ext cx="1879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95" dirty="0">
                <a:latin typeface="Arial"/>
                <a:cs typeface="Arial"/>
              </a:rPr>
              <a:t>LV</a:t>
            </a:r>
            <a:endParaRPr sz="12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836001" y="2175764"/>
            <a:ext cx="4406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"/>
                <a:cs typeface="Arial"/>
              </a:rPr>
              <a:t>BB</a:t>
            </a:r>
            <a:r>
              <a:rPr sz="1200" dirty="0">
                <a:latin typeface="Arial"/>
                <a:cs typeface="Arial"/>
              </a:rPr>
              <a:t>M1</a:t>
            </a:r>
            <a:endParaRPr sz="120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3890747" y="1046988"/>
            <a:ext cx="1809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Arial"/>
                <a:cs typeface="Arial"/>
              </a:rPr>
              <a:t>b</a:t>
            </a:r>
            <a:endParaRPr sz="20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5287016" y="1222247"/>
            <a:ext cx="1035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Arial"/>
                <a:cs typeface="Arial"/>
              </a:rPr>
              <a:t>7</a:t>
            </a:r>
            <a:endParaRPr sz="11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6016142" y="1222247"/>
            <a:ext cx="1809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Arial"/>
                <a:cs typeface="Arial"/>
              </a:rPr>
              <a:t>12</a:t>
            </a:r>
            <a:endParaRPr sz="110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6760955" y="1222247"/>
            <a:ext cx="1809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Arial"/>
                <a:cs typeface="Arial"/>
              </a:rPr>
              <a:t>16</a:t>
            </a:r>
            <a:endParaRPr sz="110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7488016" y="1222247"/>
            <a:ext cx="1809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Arial"/>
                <a:cs typeface="Arial"/>
              </a:rPr>
              <a:t>20</a:t>
            </a:r>
            <a:endParaRPr sz="110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8236552" y="1222247"/>
            <a:ext cx="1809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Arial"/>
                <a:cs typeface="Arial"/>
              </a:rPr>
              <a:t>24</a:t>
            </a:r>
            <a:endParaRPr sz="110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4569347" y="1222247"/>
            <a:ext cx="31369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0" dirty="0">
                <a:latin typeface="Arial"/>
                <a:cs typeface="Arial"/>
              </a:rPr>
              <a:t>D</a:t>
            </a:r>
            <a:r>
              <a:rPr sz="1100" dirty="0">
                <a:latin typeface="Arial"/>
                <a:cs typeface="Arial"/>
              </a:rPr>
              <a:t>ay:</a:t>
            </a:r>
            <a:endParaRPr sz="110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4339474" y="1542288"/>
            <a:ext cx="57594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Arial"/>
                <a:cs typeface="Arial"/>
              </a:rPr>
              <a:t>Mock</a:t>
            </a:r>
            <a:r>
              <a:rPr sz="1100" spc="-6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i.c.</a:t>
            </a:r>
            <a:endParaRPr sz="1100">
              <a:latin typeface="Arial"/>
              <a:cs typeface="Arial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6457738" y="3265516"/>
            <a:ext cx="2288518" cy="10430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 txBox="1"/>
          <p:nvPr/>
        </p:nvSpPr>
        <p:spPr>
          <a:xfrm>
            <a:off x="8525860" y="3346703"/>
            <a:ext cx="230504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Arial"/>
                <a:cs typeface="Arial"/>
              </a:rPr>
              <a:t>10</a:t>
            </a:r>
            <a:r>
              <a:rPr sz="1050" baseline="23809" dirty="0">
                <a:latin typeface="Arial"/>
                <a:cs typeface="Arial"/>
              </a:rPr>
              <a:t>6</a:t>
            </a:r>
            <a:endParaRPr sz="1050" baseline="23809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6424019" y="3346703"/>
            <a:ext cx="230504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Arial"/>
                <a:cs typeface="Arial"/>
              </a:rPr>
              <a:t>10</a:t>
            </a:r>
            <a:r>
              <a:rPr sz="1050" baseline="23809" dirty="0">
                <a:latin typeface="Arial"/>
                <a:cs typeface="Arial"/>
              </a:rPr>
              <a:t>5</a:t>
            </a:r>
            <a:endParaRPr sz="1050" baseline="23809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8992579" y="1222247"/>
            <a:ext cx="1809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Arial"/>
                <a:cs typeface="Arial"/>
              </a:rPr>
              <a:t>30</a:t>
            </a:r>
            <a:endParaRPr sz="1100"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5609179" y="1258823"/>
            <a:ext cx="13271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latin typeface="Arial"/>
                <a:cs typeface="Arial"/>
              </a:rPr>
              <a:t>tx</a:t>
            </a:r>
            <a:endParaRPr sz="1100"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4316384" y="2392679"/>
            <a:ext cx="599440" cy="793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100">
              <a:lnSpc>
                <a:spcPts val="1310"/>
              </a:lnSpc>
              <a:spcBef>
                <a:spcPts val="100"/>
              </a:spcBef>
            </a:pPr>
            <a:r>
              <a:rPr sz="1100" spc="0" dirty="0">
                <a:latin typeface="Arial"/>
                <a:cs typeface="Arial"/>
              </a:rPr>
              <a:t>H</a:t>
            </a:r>
            <a:r>
              <a:rPr sz="1100" dirty="0">
                <a:latin typeface="Arial"/>
                <a:cs typeface="Arial"/>
              </a:rPr>
              <a:t>E</a:t>
            </a:r>
            <a:r>
              <a:rPr sz="1100" spc="0" dirty="0">
                <a:latin typeface="Arial"/>
                <a:cs typeface="Arial"/>
              </a:rPr>
              <a:t>R</a:t>
            </a:r>
            <a:r>
              <a:rPr sz="1100" dirty="0">
                <a:latin typeface="Arial"/>
                <a:cs typeface="Arial"/>
              </a:rPr>
              <a:t>2-</a:t>
            </a:r>
            <a:endParaRPr sz="1100">
              <a:latin typeface="Arial"/>
              <a:cs typeface="Arial"/>
            </a:endParaRPr>
          </a:p>
          <a:p>
            <a:pPr marL="107950" algn="ctr">
              <a:lnSpc>
                <a:spcPts val="1310"/>
              </a:lnSpc>
            </a:pPr>
            <a:r>
              <a:rPr sz="1100" dirty="0">
                <a:latin typeface="Arial"/>
                <a:cs typeface="Arial"/>
              </a:rPr>
              <a:t>BBζ</a:t>
            </a:r>
            <a:r>
              <a:rPr sz="1100" spc="-9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i.c.</a:t>
            </a:r>
            <a:endParaRPr sz="1100">
              <a:latin typeface="Arial"/>
              <a:cs typeface="Arial"/>
            </a:endParaRPr>
          </a:p>
          <a:p>
            <a:pPr marL="165100">
              <a:lnSpc>
                <a:spcPct val="100000"/>
              </a:lnSpc>
              <a:spcBef>
                <a:spcPts val="790"/>
              </a:spcBef>
            </a:pPr>
            <a:r>
              <a:rPr sz="1100" spc="0" dirty="0">
                <a:latin typeface="Arial"/>
                <a:cs typeface="Arial"/>
              </a:rPr>
              <a:t>H</a:t>
            </a:r>
            <a:r>
              <a:rPr sz="1100" dirty="0">
                <a:latin typeface="Arial"/>
                <a:cs typeface="Arial"/>
              </a:rPr>
              <a:t>E</a:t>
            </a:r>
            <a:r>
              <a:rPr sz="1100" spc="0" dirty="0">
                <a:latin typeface="Arial"/>
                <a:cs typeface="Arial"/>
              </a:rPr>
              <a:t>R</a:t>
            </a:r>
            <a:r>
              <a:rPr sz="1100" dirty="0">
                <a:latin typeface="Arial"/>
                <a:cs typeface="Arial"/>
              </a:rPr>
              <a:t>2-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100" dirty="0">
                <a:latin typeface="Arial"/>
                <a:cs typeface="Arial"/>
              </a:rPr>
              <a:t>BBζ</a:t>
            </a:r>
            <a:r>
              <a:rPr sz="1100" spc="-9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i.c.v.</a:t>
            </a:r>
            <a:endParaRPr sz="1100"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4232286" y="1990344"/>
            <a:ext cx="68389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Arial"/>
                <a:cs typeface="Arial"/>
              </a:rPr>
              <a:t>Mock</a:t>
            </a:r>
            <a:r>
              <a:rPr sz="1100" spc="-6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i.c.v.</a:t>
            </a:r>
            <a:endParaRPr sz="1100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9727534" y="1222247"/>
            <a:ext cx="1809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Arial"/>
                <a:cs typeface="Arial"/>
              </a:rPr>
              <a:t>51</a:t>
            </a:r>
            <a:endParaRPr sz="1100">
              <a:latin typeface="Arial"/>
              <a:cs typeface="Arial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5011545" y="1450773"/>
            <a:ext cx="701344" cy="40233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5753915" y="1450773"/>
            <a:ext cx="701344" cy="40233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6496284" y="1450773"/>
            <a:ext cx="701345" cy="40233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7238654" y="1450773"/>
            <a:ext cx="701344" cy="40233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7981025" y="1450773"/>
            <a:ext cx="701344" cy="40233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723396" y="1450773"/>
            <a:ext cx="701345" cy="40233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9658190" y="1534789"/>
            <a:ext cx="297815" cy="287655"/>
          </a:xfrm>
          <a:custGeom>
            <a:avLst/>
            <a:gdLst/>
            <a:ahLst/>
            <a:cxnLst/>
            <a:rect l="l" t="t" r="r" b="b"/>
            <a:pathLst>
              <a:path w="297815" h="287655">
                <a:moveTo>
                  <a:pt x="66904" y="0"/>
                </a:moveTo>
                <a:lnTo>
                  <a:pt x="0" y="71407"/>
                </a:lnTo>
                <a:lnTo>
                  <a:pt x="77266" y="143802"/>
                </a:lnTo>
                <a:lnTo>
                  <a:pt x="0" y="216195"/>
                </a:lnTo>
                <a:lnTo>
                  <a:pt x="66904" y="287604"/>
                </a:lnTo>
                <a:lnTo>
                  <a:pt x="148826" y="210847"/>
                </a:lnTo>
                <a:lnTo>
                  <a:pt x="291944" y="210847"/>
                </a:lnTo>
                <a:lnTo>
                  <a:pt x="220384" y="143802"/>
                </a:lnTo>
                <a:lnTo>
                  <a:pt x="291944" y="76754"/>
                </a:lnTo>
                <a:lnTo>
                  <a:pt x="148826" y="76754"/>
                </a:lnTo>
                <a:lnTo>
                  <a:pt x="66904" y="0"/>
                </a:lnTo>
                <a:close/>
              </a:path>
              <a:path w="297815" h="287655">
                <a:moveTo>
                  <a:pt x="291944" y="210847"/>
                </a:moveTo>
                <a:lnTo>
                  <a:pt x="148826" y="210847"/>
                </a:lnTo>
                <a:lnTo>
                  <a:pt x="230747" y="287604"/>
                </a:lnTo>
                <a:lnTo>
                  <a:pt x="297652" y="216195"/>
                </a:lnTo>
                <a:lnTo>
                  <a:pt x="291944" y="210847"/>
                </a:lnTo>
                <a:close/>
              </a:path>
              <a:path w="297815" h="287655">
                <a:moveTo>
                  <a:pt x="230747" y="0"/>
                </a:moveTo>
                <a:lnTo>
                  <a:pt x="148826" y="76754"/>
                </a:lnTo>
                <a:lnTo>
                  <a:pt x="291944" y="76754"/>
                </a:lnTo>
                <a:lnTo>
                  <a:pt x="297652" y="71407"/>
                </a:lnTo>
                <a:lnTo>
                  <a:pt x="23074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9658189" y="1534789"/>
            <a:ext cx="297815" cy="287655"/>
          </a:xfrm>
          <a:custGeom>
            <a:avLst/>
            <a:gdLst/>
            <a:ahLst/>
            <a:cxnLst/>
            <a:rect l="l" t="t" r="r" b="b"/>
            <a:pathLst>
              <a:path w="297815" h="287655">
                <a:moveTo>
                  <a:pt x="0" y="71407"/>
                </a:moveTo>
                <a:lnTo>
                  <a:pt x="66904" y="0"/>
                </a:lnTo>
                <a:lnTo>
                  <a:pt x="148826" y="76755"/>
                </a:lnTo>
                <a:lnTo>
                  <a:pt x="230747" y="0"/>
                </a:lnTo>
                <a:lnTo>
                  <a:pt x="297652" y="71407"/>
                </a:lnTo>
                <a:lnTo>
                  <a:pt x="220385" y="143802"/>
                </a:lnTo>
                <a:lnTo>
                  <a:pt x="297652" y="216196"/>
                </a:lnTo>
                <a:lnTo>
                  <a:pt x="230747" y="287604"/>
                </a:lnTo>
                <a:lnTo>
                  <a:pt x="148826" y="210848"/>
                </a:lnTo>
                <a:lnTo>
                  <a:pt x="66904" y="287604"/>
                </a:lnTo>
                <a:lnTo>
                  <a:pt x="0" y="216196"/>
                </a:lnTo>
                <a:lnTo>
                  <a:pt x="77267" y="143802"/>
                </a:lnTo>
                <a:lnTo>
                  <a:pt x="0" y="71407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011545" y="1905627"/>
            <a:ext cx="701345" cy="40233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5753915" y="1905627"/>
            <a:ext cx="701345" cy="40233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6496284" y="1905627"/>
            <a:ext cx="701344" cy="402336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7238654" y="1905627"/>
            <a:ext cx="701344" cy="40233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7981025" y="1905627"/>
            <a:ext cx="701345" cy="402336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723396" y="1905627"/>
            <a:ext cx="701344" cy="402336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9658190" y="1969848"/>
            <a:ext cx="297815" cy="287655"/>
          </a:xfrm>
          <a:custGeom>
            <a:avLst/>
            <a:gdLst/>
            <a:ahLst/>
            <a:cxnLst/>
            <a:rect l="l" t="t" r="r" b="b"/>
            <a:pathLst>
              <a:path w="297815" h="287655">
                <a:moveTo>
                  <a:pt x="66904" y="0"/>
                </a:moveTo>
                <a:lnTo>
                  <a:pt x="0" y="71408"/>
                </a:lnTo>
                <a:lnTo>
                  <a:pt x="77266" y="143802"/>
                </a:lnTo>
                <a:lnTo>
                  <a:pt x="0" y="216197"/>
                </a:lnTo>
                <a:lnTo>
                  <a:pt x="66904" y="287604"/>
                </a:lnTo>
                <a:lnTo>
                  <a:pt x="148826" y="210849"/>
                </a:lnTo>
                <a:lnTo>
                  <a:pt x="291944" y="210849"/>
                </a:lnTo>
                <a:lnTo>
                  <a:pt x="220384" y="143802"/>
                </a:lnTo>
                <a:lnTo>
                  <a:pt x="291944" y="76756"/>
                </a:lnTo>
                <a:lnTo>
                  <a:pt x="148826" y="76756"/>
                </a:lnTo>
                <a:lnTo>
                  <a:pt x="66904" y="0"/>
                </a:lnTo>
                <a:close/>
              </a:path>
              <a:path w="297815" h="287655">
                <a:moveTo>
                  <a:pt x="291944" y="210849"/>
                </a:moveTo>
                <a:lnTo>
                  <a:pt x="148826" y="210849"/>
                </a:lnTo>
                <a:lnTo>
                  <a:pt x="230747" y="287604"/>
                </a:lnTo>
                <a:lnTo>
                  <a:pt x="297652" y="216197"/>
                </a:lnTo>
                <a:lnTo>
                  <a:pt x="291944" y="210849"/>
                </a:lnTo>
                <a:close/>
              </a:path>
              <a:path w="297815" h="287655">
                <a:moveTo>
                  <a:pt x="230747" y="0"/>
                </a:moveTo>
                <a:lnTo>
                  <a:pt x="148826" y="76756"/>
                </a:lnTo>
                <a:lnTo>
                  <a:pt x="291944" y="76756"/>
                </a:lnTo>
                <a:lnTo>
                  <a:pt x="297652" y="71408"/>
                </a:lnTo>
                <a:lnTo>
                  <a:pt x="23074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9658189" y="1969849"/>
            <a:ext cx="297815" cy="287655"/>
          </a:xfrm>
          <a:custGeom>
            <a:avLst/>
            <a:gdLst/>
            <a:ahLst/>
            <a:cxnLst/>
            <a:rect l="l" t="t" r="r" b="b"/>
            <a:pathLst>
              <a:path w="297815" h="287655">
                <a:moveTo>
                  <a:pt x="0" y="71407"/>
                </a:moveTo>
                <a:lnTo>
                  <a:pt x="66904" y="0"/>
                </a:lnTo>
                <a:lnTo>
                  <a:pt x="148826" y="76755"/>
                </a:lnTo>
                <a:lnTo>
                  <a:pt x="230747" y="0"/>
                </a:lnTo>
                <a:lnTo>
                  <a:pt x="297652" y="71407"/>
                </a:lnTo>
                <a:lnTo>
                  <a:pt x="220385" y="143802"/>
                </a:lnTo>
                <a:lnTo>
                  <a:pt x="297652" y="216196"/>
                </a:lnTo>
                <a:lnTo>
                  <a:pt x="230747" y="287604"/>
                </a:lnTo>
                <a:lnTo>
                  <a:pt x="148826" y="210848"/>
                </a:lnTo>
                <a:lnTo>
                  <a:pt x="66904" y="287604"/>
                </a:lnTo>
                <a:lnTo>
                  <a:pt x="0" y="216196"/>
                </a:lnTo>
                <a:lnTo>
                  <a:pt x="77267" y="143802"/>
                </a:lnTo>
                <a:lnTo>
                  <a:pt x="0" y="71407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011545" y="2360480"/>
            <a:ext cx="701345" cy="402336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5011545" y="2812501"/>
            <a:ext cx="701344" cy="402336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753915" y="2812501"/>
            <a:ext cx="701344" cy="40233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6496284" y="2812501"/>
            <a:ext cx="701344" cy="402336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7238654" y="2812501"/>
            <a:ext cx="701344" cy="402336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7981025" y="2812501"/>
            <a:ext cx="701344" cy="402336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723396" y="2812501"/>
            <a:ext cx="701344" cy="402336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9465767" y="2812501"/>
            <a:ext cx="701344" cy="402336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5753915" y="2358676"/>
            <a:ext cx="701344" cy="402336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6496284" y="2362766"/>
            <a:ext cx="701344" cy="402336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7238654" y="2358676"/>
            <a:ext cx="701344" cy="402336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7981025" y="2358676"/>
            <a:ext cx="701344" cy="402336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723396" y="2358676"/>
            <a:ext cx="701344" cy="402336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9465767" y="2355040"/>
            <a:ext cx="701344" cy="402336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1404664" y="5026180"/>
            <a:ext cx="2113280" cy="294005"/>
          </a:xfrm>
          <a:custGeom>
            <a:avLst/>
            <a:gdLst/>
            <a:ahLst/>
            <a:cxnLst/>
            <a:rect l="l" t="t" r="r" b="b"/>
            <a:pathLst>
              <a:path w="2113279" h="294004">
                <a:moveTo>
                  <a:pt x="0" y="293983"/>
                </a:moveTo>
                <a:lnTo>
                  <a:pt x="2113086" y="293983"/>
                </a:lnTo>
                <a:lnTo>
                  <a:pt x="2113086" y="0"/>
                </a:lnTo>
                <a:lnTo>
                  <a:pt x="0" y="0"/>
                </a:lnTo>
                <a:lnTo>
                  <a:pt x="0" y="293983"/>
                </a:lnTo>
                <a:close/>
              </a:path>
            </a:pathLst>
          </a:custGeom>
          <a:solidFill>
            <a:srgbClr val="BFBFBF">
              <a:alpha val="2901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004569" marR="5080" indent="-802005">
              <a:lnSpc>
                <a:spcPct val="100800"/>
              </a:lnSpc>
              <a:spcBef>
                <a:spcPts val="75"/>
              </a:spcBef>
            </a:pPr>
            <a:r>
              <a:rPr spc="-5" dirty="0">
                <a:solidFill>
                  <a:srgbClr val="115CB2"/>
                </a:solidFill>
              </a:rPr>
              <a:t>Intraventricular </a:t>
            </a:r>
            <a:r>
              <a:rPr dirty="0">
                <a:solidFill>
                  <a:srgbClr val="115CB2"/>
                </a:solidFill>
              </a:rPr>
              <a:t>Delivery of </a:t>
            </a:r>
            <a:r>
              <a:rPr spc="-5" dirty="0">
                <a:solidFill>
                  <a:srgbClr val="115CB2"/>
                </a:solidFill>
              </a:rPr>
              <a:t>HER2-BB</a:t>
            </a:r>
            <a:r>
              <a:rPr spc="-5" dirty="0">
                <a:solidFill>
                  <a:srgbClr val="115CB2"/>
                </a:solidFill>
                <a:latin typeface="Cambria Math"/>
                <a:cs typeface="Cambria Math"/>
              </a:rPr>
              <a:t>𝜁 </a:t>
            </a:r>
            <a:r>
              <a:rPr spc="-5" dirty="0">
                <a:solidFill>
                  <a:srgbClr val="115CB2"/>
                </a:solidFill>
              </a:rPr>
              <a:t>CAR </a:t>
            </a:r>
            <a:r>
              <a:rPr dirty="0">
                <a:solidFill>
                  <a:srgbClr val="115CB2"/>
                </a:solidFill>
              </a:rPr>
              <a:t>T Cells </a:t>
            </a:r>
            <a:r>
              <a:rPr spc="-5" dirty="0">
                <a:solidFill>
                  <a:srgbClr val="115CB2"/>
                </a:solidFill>
              </a:rPr>
              <a:t>for the  </a:t>
            </a:r>
            <a:r>
              <a:rPr spc="-15" dirty="0">
                <a:solidFill>
                  <a:srgbClr val="115CB2"/>
                </a:solidFill>
              </a:rPr>
              <a:t>Treatment </a:t>
            </a:r>
            <a:r>
              <a:rPr dirty="0">
                <a:solidFill>
                  <a:srgbClr val="115CB2"/>
                </a:solidFill>
              </a:rPr>
              <a:t>of </a:t>
            </a:r>
            <a:r>
              <a:rPr spc="-5" dirty="0">
                <a:solidFill>
                  <a:srgbClr val="115CB2"/>
                </a:solidFill>
              </a:rPr>
              <a:t>Breast </a:t>
            </a:r>
            <a:r>
              <a:rPr dirty="0">
                <a:solidFill>
                  <a:srgbClr val="115CB2"/>
                </a:solidFill>
              </a:rPr>
              <a:t>Cancer </a:t>
            </a:r>
            <a:r>
              <a:rPr spc="-5" dirty="0">
                <a:solidFill>
                  <a:srgbClr val="115CB2"/>
                </a:solidFill>
              </a:rPr>
              <a:t>Brain</a:t>
            </a:r>
            <a:r>
              <a:rPr spc="-15" dirty="0">
                <a:solidFill>
                  <a:srgbClr val="115CB2"/>
                </a:solidFill>
              </a:rPr>
              <a:t> </a:t>
            </a:r>
            <a:r>
              <a:rPr spc="-5" dirty="0">
                <a:solidFill>
                  <a:srgbClr val="115CB2"/>
                </a:solidFill>
              </a:rPr>
              <a:t>Metastases</a:t>
            </a:r>
          </a:p>
        </p:txBody>
      </p:sp>
      <p:sp>
        <p:nvSpPr>
          <p:cNvPr id="101" name="object 101"/>
          <p:cNvSpPr txBox="1"/>
          <p:nvPr/>
        </p:nvSpPr>
        <p:spPr>
          <a:xfrm>
            <a:off x="62505" y="6008116"/>
            <a:ext cx="8465185" cy="84963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712085" marR="5080">
              <a:lnSpc>
                <a:spcPts val="1900"/>
              </a:lnSpc>
              <a:spcBef>
                <a:spcPts val="180"/>
              </a:spcBef>
            </a:pPr>
            <a:r>
              <a:rPr sz="1600" spc="-5" dirty="0">
                <a:latin typeface="Arial"/>
                <a:cs typeface="Arial"/>
              </a:rPr>
              <a:t>-ICV therapy provides potent antitumor activity against brain  metastases and is superior </a:t>
            </a:r>
            <a:r>
              <a:rPr sz="1600" dirty="0">
                <a:latin typeface="Arial"/>
                <a:cs typeface="Arial"/>
              </a:rPr>
              <a:t>to IV </a:t>
            </a:r>
            <a:r>
              <a:rPr sz="1600" spc="-5" dirty="0">
                <a:latin typeface="Arial"/>
                <a:cs typeface="Arial"/>
              </a:rPr>
              <a:t>delivery (at 10-fold </a:t>
            </a:r>
            <a:r>
              <a:rPr sz="1600" spc="-10" dirty="0">
                <a:latin typeface="Arial"/>
                <a:cs typeface="Arial"/>
              </a:rPr>
              <a:t>lower</a:t>
            </a:r>
            <a:r>
              <a:rPr sz="1600" spc="1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dose)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25"/>
              </a:spcBef>
            </a:pPr>
            <a:r>
              <a:rPr sz="1400" spc="-5" dirty="0">
                <a:latin typeface="Arial"/>
                <a:cs typeface="Arial"/>
              </a:rPr>
              <a:t>Priceman, et al. </a:t>
            </a:r>
            <a:r>
              <a:rPr sz="1400" i="1" dirty="0">
                <a:latin typeface="Arial"/>
                <a:cs typeface="Arial"/>
              </a:rPr>
              <a:t>Clin </a:t>
            </a:r>
            <a:r>
              <a:rPr sz="1400" i="1" spc="-5" dirty="0">
                <a:latin typeface="Arial"/>
                <a:cs typeface="Arial"/>
              </a:rPr>
              <a:t>Cancer Res</a:t>
            </a:r>
            <a:r>
              <a:rPr sz="1400" i="1" spc="-25" dirty="0">
                <a:latin typeface="Arial"/>
                <a:cs typeface="Arial"/>
              </a:rPr>
              <a:t> </a:t>
            </a:r>
            <a:r>
              <a:rPr sz="1400" i="1" spc="-5" dirty="0">
                <a:latin typeface="Arial"/>
                <a:cs typeface="Arial"/>
              </a:rPr>
              <a:t>2018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2962081" y="3920891"/>
            <a:ext cx="1511300" cy="795655"/>
          </a:xfrm>
          <a:custGeom>
            <a:avLst/>
            <a:gdLst/>
            <a:ahLst/>
            <a:cxnLst/>
            <a:rect l="l" t="t" r="r" b="b"/>
            <a:pathLst>
              <a:path w="1511300" h="795654">
                <a:moveTo>
                  <a:pt x="0" y="795165"/>
                </a:moveTo>
                <a:lnTo>
                  <a:pt x="1510737" y="795165"/>
                </a:lnTo>
                <a:lnTo>
                  <a:pt x="1510737" y="0"/>
                </a:lnTo>
                <a:lnTo>
                  <a:pt x="0" y="0"/>
                </a:lnTo>
                <a:lnTo>
                  <a:pt x="0" y="7951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 txBox="1"/>
          <p:nvPr/>
        </p:nvSpPr>
        <p:spPr>
          <a:xfrm>
            <a:off x="2974917" y="3925823"/>
            <a:ext cx="1020444" cy="76962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112395">
              <a:lnSpc>
                <a:spcPct val="111800"/>
              </a:lnSpc>
              <a:spcBef>
                <a:spcPts val="40"/>
              </a:spcBef>
            </a:pPr>
            <a:r>
              <a:rPr sz="1100" spc="-5" dirty="0">
                <a:latin typeface="Arial"/>
                <a:cs typeface="Arial"/>
              </a:rPr>
              <a:t>Mock i.c.  Mock i.c.v.  HER2-BBζ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i.c.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sz="1100" spc="-5" dirty="0">
                <a:latin typeface="Arial"/>
                <a:cs typeface="Arial"/>
              </a:rPr>
              <a:t>HER2-BBζ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i.c.v.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5591552" y="3874896"/>
            <a:ext cx="0" cy="1476375"/>
          </a:xfrm>
          <a:custGeom>
            <a:avLst/>
            <a:gdLst/>
            <a:ahLst/>
            <a:cxnLst/>
            <a:rect l="l" t="t" r="r" b="b"/>
            <a:pathLst>
              <a:path h="1476375">
                <a:moveTo>
                  <a:pt x="0" y="0"/>
                </a:moveTo>
                <a:lnTo>
                  <a:pt x="0" y="1476077"/>
                </a:lnTo>
              </a:path>
            </a:pathLst>
          </a:custGeom>
          <a:ln w="15356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5489174" y="5344849"/>
            <a:ext cx="1919605" cy="0"/>
          </a:xfrm>
          <a:custGeom>
            <a:avLst/>
            <a:gdLst/>
            <a:ahLst/>
            <a:cxnLst/>
            <a:rect l="l" t="t" r="r" b="b"/>
            <a:pathLst>
              <a:path w="1919604">
                <a:moveTo>
                  <a:pt x="0" y="0"/>
                </a:moveTo>
                <a:lnTo>
                  <a:pt x="1919605" y="0"/>
                </a:lnTo>
              </a:path>
            </a:pathLst>
          </a:custGeom>
          <a:ln w="14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5489174" y="5344849"/>
            <a:ext cx="0" cy="36830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0"/>
                </a:moveTo>
                <a:lnTo>
                  <a:pt x="0" y="36748"/>
                </a:lnTo>
              </a:path>
            </a:pathLst>
          </a:custGeom>
          <a:ln w="153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6129042" y="5344849"/>
            <a:ext cx="0" cy="36830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0"/>
                </a:moveTo>
                <a:lnTo>
                  <a:pt x="0" y="36748"/>
                </a:lnTo>
              </a:path>
            </a:pathLst>
          </a:custGeom>
          <a:ln w="153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6768911" y="5344849"/>
            <a:ext cx="0" cy="36830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0"/>
                </a:moveTo>
                <a:lnTo>
                  <a:pt x="0" y="36748"/>
                </a:lnTo>
              </a:path>
            </a:pathLst>
          </a:custGeom>
          <a:ln w="153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7408779" y="5344849"/>
            <a:ext cx="0" cy="36830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0"/>
                </a:moveTo>
                <a:lnTo>
                  <a:pt x="0" y="36748"/>
                </a:lnTo>
              </a:path>
            </a:pathLst>
          </a:custGeom>
          <a:ln w="153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 txBox="1"/>
          <p:nvPr/>
        </p:nvSpPr>
        <p:spPr>
          <a:xfrm>
            <a:off x="7271527" y="5373390"/>
            <a:ext cx="274955" cy="1974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00" spc="35" dirty="0">
                <a:latin typeface="Arial"/>
                <a:cs typeface="Arial"/>
              </a:rPr>
              <a:t>150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5522920" y="3696418"/>
            <a:ext cx="137795" cy="1974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00" spc="5" dirty="0">
                <a:latin typeface="Arial"/>
                <a:cs typeface="Arial"/>
              </a:rPr>
              <a:t>tx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5489174" y="3874896"/>
            <a:ext cx="0" cy="1470025"/>
          </a:xfrm>
          <a:custGeom>
            <a:avLst/>
            <a:gdLst/>
            <a:ahLst/>
            <a:cxnLst/>
            <a:rect l="l" t="t" r="r" b="b"/>
            <a:pathLst>
              <a:path h="1470025">
                <a:moveTo>
                  <a:pt x="0" y="1469953"/>
                </a:moveTo>
                <a:lnTo>
                  <a:pt x="0" y="0"/>
                </a:lnTo>
              </a:path>
            </a:pathLst>
          </a:custGeom>
          <a:ln w="153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5450782" y="5344849"/>
            <a:ext cx="38735" cy="0"/>
          </a:xfrm>
          <a:custGeom>
            <a:avLst/>
            <a:gdLst/>
            <a:ahLst/>
            <a:cxnLst/>
            <a:rect l="l" t="t" r="r" b="b"/>
            <a:pathLst>
              <a:path w="38735">
                <a:moveTo>
                  <a:pt x="0" y="0"/>
                </a:moveTo>
                <a:lnTo>
                  <a:pt x="38392" y="0"/>
                </a:lnTo>
              </a:path>
            </a:pathLst>
          </a:custGeom>
          <a:ln w="14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5450782" y="5134856"/>
            <a:ext cx="38735" cy="0"/>
          </a:xfrm>
          <a:custGeom>
            <a:avLst/>
            <a:gdLst/>
            <a:ahLst/>
            <a:cxnLst/>
            <a:rect l="l" t="t" r="r" b="b"/>
            <a:pathLst>
              <a:path w="38735">
                <a:moveTo>
                  <a:pt x="0" y="0"/>
                </a:moveTo>
                <a:lnTo>
                  <a:pt x="38392" y="0"/>
                </a:lnTo>
              </a:path>
            </a:pathLst>
          </a:custGeom>
          <a:ln w="14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450782" y="4924862"/>
            <a:ext cx="38735" cy="0"/>
          </a:xfrm>
          <a:custGeom>
            <a:avLst/>
            <a:gdLst/>
            <a:ahLst/>
            <a:cxnLst/>
            <a:rect l="l" t="t" r="r" b="b"/>
            <a:pathLst>
              <a:path w="38735">
                <a:moveTo>
                  <a:pt x="0" y="0"/>
                </a:moveTo>
                <a:lnTo>
                  <a:pt x="38392" y="0"/>
                </a:lnTo>
              </a:path>
            </a:pathLst>
          </a:custGeom>
          <a:ln w="14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5450782" y="4714869"/>
            <a:ext cx="38735" cy="0"/>
          </a:xfrm>
          <a:custGeom>
            <a:avLst/>
            <a:gdLst/>
            <a:ahLst/>
            <a:cxnLst/>
            <a:rect l="l" t="t" r="r" b="b"/>
            <a:pathLst>
              <a:path w="38735">
                <a:moveTo>
                  <a:pt x="0" y="0"/>
                </a:moveTo>
                <a:lnTo>
                  <a:pt x="38392" y="0"/>
                </a:lnTo>
              </a:path>
            </a:pathLst>
          </a:custGeom>
          <a:ln w="14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5450782" y="4504876"/>
            <a:ext cx="38735" cy="0"/>
          </a:xfrm>
          <a:custGeom>
            <a:avLst/>
            <a:gdLst/>
            <a:ahLst/>
            <a:cxnLst/>
            <a:rect l="l" t="t" r="r" b="b"/>
            <a:pathLst>
              <a:path w="38735">
                <a:moveTo>
                  <a:pt x="0" y="0"/>
                </a:moveTo>
                <a:lnTo>
                  <a:pt x="38392" y="0"/>
                </a:lnTo>
              </a:path>
            </a:pathLst>
          </a:custGeom>
          <a:ln w="14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5450782" y="4294883"/>
            <a:ext cx="38735" cy="0"/>
          </a:xfrm>
          <a:custGeom>
            <a:avLst/>
            <a:gdLst/>
            <a:ahLst/>
            <a:cxnLst/>
            <a:rect l="l" t="t" r="r" b="b"/>
            <a:pathLst>
              <a:path w="38735">
                <a:moveTo>
                  <a:pt x="0" y="0"/>
                </a:moveTo>
                <a:lnTo>
                  <a:pt x="38392" y="0"/>
                </a:lnTo>
              </a:path>
            </a:pathLst>
          </a:custGeom>
          <a:ln w="14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5450782" y="4084889"/>
            <a:ext cx="38735" cy="0"/>
          </a:xfrm>
          <a:custGeom>
            <a:avLst/>
            <a:gdLst/>
            <a:ahLst/>
            <a:cxnLst/>
            <a:rect l="l" t="t" r="r" b="b"/>
            <a:pathLst>
              <a:path w="38735">
                <a:moveTo>
                  <a:pt x="0" y="0"/>
                </a:moveTo>
                <a:lnTo>
                  <a:pt x="38392" y="0"/>
                </a:lnTo>
              </a:path>
            </a:pathLst>
          </a:custGeom>
          <a:ln w="14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5450782" y="3874896"/>
            <a:ext cx="38735" cy="0"/>
          </a:xfrm>
          <a:custGeom>
            <a:avLst/>
            <a:gdLst/>
            <a:ahLst/>
            <a:cxnLst/>
            <a:rect l="l" t="t" r="r" b="b"/>
            <a:pathLst>
              <a:path w="38735">
                <a:moveTo>
                  <a:pt x="0" y="0"/>
                </a:moveTo>
                <a:lnTo>
                  <a:pt x="38392" y="0"/>
                </a:lnTo>
              </a:path>
            </a:pathLst>
          </a:custGeom>
          <a:ln w="14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 txBox="1"/>
          <p:nvPr/>
        </p:nvSpPr>
        <p:spPr>
          <a:xfrm>
            <a:off x="5194378" y="5248148"/>
            <a:ext cx="349250" cy="32258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ts val="1155"/>
              </a:lnSpc>
              <a:spcBef>
                <a:spcPts val="125"/>
              </a:spcBef>
            </a:pPr>
            <a:r>
              <a:rPr sz="1100" spc="25" dirty="0">
                <a:latin typeface="Arial"/>
                <a:cs typeface="Arial"/>
              </a:rPr>
              <a:t>10</a:t>
            </a:r>
            <a:r>
              <a:rPr sz="1275" spc="37" baseline="26143" dirty="0">
                <a:latin typeface="Arial"/>
                <a:cs typeface="Arial"/>
              </a:rPr>
              <a:t>4</a:t>
            </a:r>
            <a:endParaRPr sz="1275" baseline="26143">
              <a:latin typeface="Arial"/>
              <a:cs typeface="Arial"/>
            </a:endParaRPr>
          </a:p>
          <a:p>
            <a:pPr marR="5080" algn="r">
              <a:lnSpc>
                <a:spcPts val="1155"/>
              </a:lnSpc>
            </a:pPr>
            <a:r>
              <a:rPr sz="1100" spc="35" dirty="0">
                <a:latin typeface="Arial"/>
                <a:cs typeface="Arial"/>
              </a:rPr>
              <a:t>0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2" name="object 122"/>
          <p:cNvSpPr txBox="1"/>
          <p:nvPr/>
        </p:nvSpPr>
        <p:spPr>
          <a:xfrm>
            <a:off x="5360448" y="4602855"/>
            <a:ext cx="88265" cy="1543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50" spc="10" dirty="0">
                <a:latin typeface="Arial"/>
                <a:cs typeface="Arial"/>
              </a:rPr>
              <a:t>7</a:t>
            </a:r>
            <a:endParaRPr sz="850">
              <a:latin typeface="Arial"/>
              <a:cs typeface="Arial"/>
            </a:endParaRPr>
          </a:p>
        </p:txBody>
      </p:sp>
      <p:sp>
        <p:nvSpPr>
          <p:cNvPr id="123" name="object 123"/>
          <p:cNvSpPr txBox="1"/>
          <p:nvPr/>
        </p:nvSpPr>
        <p:spPr>
          <a:xfrm>
            <a:off x="5132102" y="3688656"/>
            <a:ext cx="316230" cy="154686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20955">
              <a:lnSpc>
                <a:spcPct val="100000"/>
              </a:lnSpc>
              <a:spcBef>
                <a:spcPts val="425"/>
              </a:spcBef>
            </a:pPr>
            <a:r>
              <a:rPr sz="1650" spc="-15" baseline="-20202" dirty="0">
                <a:latin typeface="Arial"/>
                <a:cs typeface="Arial"/>
              </a:rPr>
              <a:t>10</a:t>
            </a:r>
            <a:r>
              <a:rPr sz="850" spc="-10" dirty="0">
                <a:latin typeface="Arial"/>
                <a:cs typeface="Arial"/>
              </a:rPr>
              <a:t>11</a:t>
            </a:r>
            <a:endParaRPr sz="8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sz="1650" spc="52" baseline="-20202" dirty="0">
                <a:latin typeface="Arial"/>
                <a:cs typeface="Arial"/>
              </a:rPr>
              <a:t>1</a:t>
            </a:r>
            <a:r>
              <a:rPr sz="1650" spc="44" baseline="-20202" dirty="0">
                <a:latin typeface="Arial"/>
                <a:cs typeface="Arial"/>
              </a:rPr>
              <a:t>0</a:t>
            </a:r>
            <a:r>
              <a:rPr sz="850" spc="10" dirty="0">
                <a:latin typeface="Arial"/>
                <a:cs typeface="Arial"/>
              </a:rPr>
              <a:t>10</a:t>
            </a:r>
            <a:endParaRPr sz="850">
              <a:latin typeface="Arial"/>
              <a:cs typeface="Arial"/>
            </a:endParaRPr>
          </a:p>
          <a:p>
            <a:pPr marL="74930">
              <a:lnSpc>
                <a:spcPct val="100000"/>
              </a:lnSpc>
              <a:spcBef>
                <a:spcPts val="735"/>
              </a:spcBef>
            </a:pPr>
            <a:r>
              <a:rPr sz="1100" spc="35" dirty="0">
                <a:latin typeface="Arial"/>
                <a:cs typeface="Arial"/>
              </a:rPr>
              <a:t>1</a:t>
            </a:r>
            <a:r>
              <a:rPr sz="1100" spc="30" dirty="0">
                <a:latin typeface="Arial"/>
                <a:cs typeface="Arial"/>
              </a:rPr>
              <a:t>0</a:t>
            </a:r>
            <a:r>
              <a:rPr sz="1275" spc="15" baseline="26143" dirty="0">
                <a:latin typeface="Arial"/>
                <a:cs typeface="Arial"/>
              </a:rPr>
              <a:t>9</a:t>
            </a:r>
            <a:endParaRPr sz="1275" baseline="26143">
              <a:latin typeface="Arial"/>
              <a:cs typeface="Arial"/>
            </a:endParaRPr>
          </a:p>
          <a:p>
            <a:pPr marL="74930">
              <a:lnSpc>
                <a:spcPct val="100000"/>
              </a:lnSpc>
              <a:spcBef>
                <a:spcPts val="335"/>
              </a:spcBef>
            </a:pPr>
            <a:r>
              <a:rPr sz="1100" spc="35" dirty="0">
                <a:latin typeface="Arial"/>
                <a:cs typeface="Arial"/>
              </a:rPr>
              <a:t>1</a:t>
            </a:r>
            <a:r>
              <a:rPr sz="1100" spc="30" dirty="0">
                <a:latin typeface="Arial"/>
                <a:cs typeface="Arial"/>
              </a:rPr>
              <a:t>0</a:t>
            </a:r>
            <a:r>
              <a:rPr sz="1275" spc="15" baseline="26143" dirty="0">
                <a:latin typeface="Arial"/>
                <a:cs typeface="Arial"/>
              </a:rPr>
              <a:t>8</a:t>
            </a:r>
            <a:endParaRPr sz="1275" baseline="26143">
              <a:latin typeface="Arial"/>
              <a:cs typeface="Arial"/>
            </a:endParaRPr>
          </a:p>
          <a:p>
            <a:pPr marL="74930">
              <a:lnSpc>
                <a:spcPct val="100000"/>
              </a:lnSpc>
              <a:spcBef>
                <a:spcPts val="334"/>
              </a:spcBef>
            </a:pPr>
            <a:r>
              <a:rPr sz="1100" spc="35" dirty="0">
                <a:latin typeface="Arial"/>
                <a:cs typeface="Arial"/>
              </a:rPr>
              <a:t>10</a:t>
            </a:r>
            <a:endParaRPr sz="1100">
              <a:latin typeface="Arial"/>
              <a:cs typeface="Arial"/>
            </a:endParaRPr>
          </a:p>
          <a:p>
            <a:pPr marL="74930">
              <a:lnSpc>
                <a:spcPct val="100000"/>
              </a:lnSpc>
              <a:spcBef>
                <a:spcPts val="330"/>
              </a:spcBef>
            </a:pPr>
            <a:r>
              <a:rPr sz="1100" spc="35" dirty="0">
                <a:latin typeface="Arial"/>
                <a:cs typeface="Arial"/>
              </a:rPr>
              <a:t>1</a:t>
            </a:r>
            <a:r>
              <a:rPr sz="1100" spc="30" dirty="0">
                <a:latin typeface="Arial"/>
                <a:cs typeface="Arial"/>
              </a:rPr>
              <a:t>0</a:t>
            </a:r>
            <a:r>
              <a:rPr sz="1275" spc="15" baseline="26143" dirty="0">
                <a:latin typeface="Arial"/>
                <a:cs typeface="Arial"/>
              </a:rPr>
              <a:t>6</a:t>
            </a:r>
            <a:endParaRPr sz="1275" baseline="26143">
              <a:latin typeface="Arial"/>
              <a:cs typeface="Arial"/>
            </a:endParaRPr>
          </a:p>
          <a:p>
            <a:pPr marL="74930">
              <a:lnSpc>
                <a:spcPct val="100000"/>
              </a:lnSpc>
              <a:spcBef>
                <a:spcPts val="335"/>
              </a:spcBef>
            </a:pPr>
            <a:r>
              <a:rPr sz="1100" spc="35" dirty="0">
                <a:latin typeface="Arial"/>
                <a:cs typeface="Arial"/>
              </a:rPr>
              <a:t>1</a:t>
            </a:r>
            <a:r>
              <a:rPr sz="1100" spc="30" dirty="0">
                <a:latin typeface="Arial"/>
                <a:cs typeface="Arial"/>
              </a:rPr>
              <a:t>0</a:t>
            </a:r>
            <a:r>
              <a:rPr sz="1275" spc="15" baseline="26143" dirty="0">
                <a:latin typeface="Arial"/>
                <a:cs typeface="Arial"/>
              </a:rPr>
              <a:t>5</a:t>
            </a:r>
            <a:endParaRPr sz="1275" baseline="26143">
              <a:latin typeface="Arial"/>
              <a:cs typeface="Arial"/>
            </a:endParaRPr>
          </a:p>
        </p:txBody>
      </p:sp>
      <p:sp>
        <p:nvSpPr>
          <p:cNvPr id="124" name="object 124"/>
          <p:cNvSpPr/>
          <p:nvPr/>
        </p:nvSpPr>
        <p:spPr>
          <a:xfrm>
            <a:off x="5578755" y="4137038"/>
            <a:ext cx="806450" cy="575945"/>
          </a:xfrm>
          <a:custGeom>
            <a:avLst/>
            <a:gdLst/>
            <a:ahLst/>
            <a:cxnLst/>
            <a:rect l="l" t="t" r="r" b="b"/>
            <a:pathLst>
              <a:path w="806450" h="575945">
                <a:moveTo>
                  <a:pt x="0" y="472834"/>
                </a:moveTo>
                <a:lnTo>
                  <a:pt x="38392" y="426286"/>
                </a:lnTo>
                <a:lnTo>
                  <a:pt x="115176" y="300115"/>
                </a:lnTo>
                <a:lnTo>
                  <a:pt x="204757" y="307465"/>
                </a:lnTo>
                <a:lnTo>
                  <a:pt x="383921" y="575731"/>
                </a:lnTo>
                <a:lnTo>
                  <a:pt x="563084" y="251116"/>
                </a:lnTo>
                <a:lnTo>
                  <a:pt x="806234" y="0"/>
                </a:lnTo>
              </a:path>
            </a:pathLst>
          </a:custGeom>
          <a:ln w="14921">
            <a:solidFill>
              <a:srgbClr val="FF9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5578755" y="4086815"/>
            <a:ext cx="563245" cy="535940"/>
          </a:xfrm>
          <a:custGeom>
            <a:avLst/>
            <a:gdLst/>
            <a:ahLst/>
            <a:cxnLst/>
            <a:rect l="l" t="t" r="r" b="b"/>
            <a:pathLst>
              <a:path w="563245" h="535939">
                <a:moveTo>
                  <a:pt x="0" y="492434"/>
                </a:moveTo>
                <a:lnTo>
                  <a:pt x="38392" y="519383"/>
                </a:lnTo>
                <a:lnTo>
                  <a:pt x="115176" y="535307"/>
                </a:lnTo>
                <a:lnTo>
                  <a:pt x="204757" y="273166"/>
                </a:lnTo>
                <a:lnTo>
                  <a:pt x="383921" y="165369"/>
                </a:lnTo>
                <a:lnTo>
                  <a:pt x="563084" y="0"/>
                </a:lnTo>
              </a:path>
            </a:pathLst>
          </a:custGeom>
          <a:ln w="15011">
            <a:solidFill>
              <a:srgbClr val="FF9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5578755" y="4411430"/>
            <a:ext cx="1446530" cy="856615"/>
          </a:xfrm>
          <a:custGeom>
            <a:avLst/>
            <a:gdLst/>
            <a:ahLst/>
            <a:cxnLst/>
            <a:rect l="l" t="t" r="r" b="b"/>
            <a:pathLst>
              <a:path w="1446529" h="856614">
                <a:moveTo>
                  <a:pt x="0" y="204568"/>
                </a:moveTo>
                <a:lnTo>
                  <a:pt x="38392" y="145770"/>
                </a:lnTo>
                <a:lnTo>
                  <a:pt x="115176" y="0"/>
                </a:lnTo>
                <a:lnTo>
                  <a:pt x="204757" y="777850"/>
                </a:lnTo>
                <a:lnTo>
                  <a:pt x="383921" y="747226"/>
                </a:lnTo>
                <a:lnTo>
                  <a:pt x="563084" y="856247"/>
                </a:lnTo>
                <a:lnTo>
                  <a:pt x="806234" y="743551"/>
                </a:lnTo>
                <a:lnTo>
                  <a:pt x="1087776" y="748451"/>
                </a:lnTo>
                <a:lnTo>
                  <a:pt x="1446103" y="743551"/>
                </a:lnTo>
              </a:path>
            </a:pathLst>
          </a:custGeom>
          <a:ln w="14870">
            <a:solidFill>
              <a:srgbClr val="FF9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5578755" y="4359981"/>
            <a:ext cx="1446530" cy="810260"/>
          </a:xfrm>
          <a:custGeom>
            <a:avLst/>
            <a:gdLst/>
            <a:ahLst/>
            <a:cxnLst/>
            <a:rect l="l" t="t" r="r" b="b"/>
            <a:pathLst>
              <a:path w="1446529" h="810260">
                <a:moveTo>
                  <a:pt x="0" y="0"/>
                </a:moveTo>
                <a:lnTo>
                  <a:pt x="38392" y="11024"/>
                </a:lnTo>
                <a:lnTo>
                  <a:pt x="115176" y="143320"/>
                </a:lnTo>
                <a:lnTo>
                  <a:pt x="204757" y="791324"/>
                </a:lnTo>
                <a:lnTo>
                  <a:pt x="383921" y="674953"/>
                </a:lnTo>
                <a:lnTo>
                  <a:pt x="563084" y="727626"/>
                </a:lnTo>
                <a:lnTo>
                  <a:pt x="806234" y="809699"/>
                </a:lnTo>
                <a:lnTo>
                  <a:pt x="1087776" y="790099"/>
                </a:lnTo>
                <a:lnTo>
                  <a:pt x="1446103" y="765600"/>
                </a:lnTo>
              </a:path>
            </a:pathLst>
          </a:custGeom>
          <a:ln w="14856">
            <a:solidFill>
              <a:srgbClr val="FF9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5578755" y="460987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4699">
            <a:solidFill>
              <a:srgbClr val="FF9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5578755" y="457924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4699">
            <a:solidFill>
              <a:srgbClr val="FF9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5578755" y="461599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4699">
            <a:solidFill>
              <a:srgbClr val="FF9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5578755" y="435998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4699">
            <a:solidFill>
              <a:srgbClr val="FF9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5617147" y="456332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4699">
            <a:solidFill>
              <a:srgbClr val="FF9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5617147" y="460619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4699">
            <a:solidFill>
              <a:srgbClr val="FF9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5617147" y="455720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4699">
            <a:solidFill>
              <a:srgbClr val="FF9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5617147" y="437100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4699">
            <a:solidFill>
              <a:srgbClr val="FF9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5693931" y="443715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4699">
            <a:solidFill>
              <a:srgbClr val="FF9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5693931" y="462212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4699">
            <a:solidFill>
              <a:srgbClr val="FF9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5693931" y="441143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4699">
            <a:solidFill>
              <a:srgbClr val="FF9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5693931" y="450330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4699">
            <a:solidFill>
              <a:srgbClr val="FF9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5783513" y="444450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4699">
            <a:solidFill>
              <a:srgbClr val="FF9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5783513" y="435998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4699">
            <a:solidFill>
              <a:srgbClr val="FF9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5783513" y="51892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4699">
            <a:solidFill>
              <a:srgbClr val="FF9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5783513" y="515130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4699">
            <a:solidFill>
              <a:srgbClr val="FF9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5962676" y="471277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4699">
            <a:solidFill>
              <a:srgbClr val="FF9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5962676" y="425218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4699">
            <a:solidFill>
              <a:srgbClr val="FF9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5962676" y="515865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4699">
            <a:solidFill>
              <a:srgbClr val="FF9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5962676" y="503493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4699">
            <a:solidFill>
              <a:srgbClr val="FF9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6141840" y="438815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4699">
            <a:solidFill>
              <a:srgbClr val="FF9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6141840" y="408681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4699">
            <a:solidFill>
              <a:srgbClr val="FF9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6141840" y="526767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4699">
            <a:solidFill>
              <a:srgbClr val="FF9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6141840" y="508760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4699">
            <a:solidFill>
              <a:srgbClr val="FF9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6384990" y="413703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4699">
            <a:solidFill>
              <a:srgbClr val="FF9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6384990" y="515498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4699">
            <a:solidFill>
              <a:srgbClr val="FF9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6384990" y="51696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4699">
            <a:solidFill>
              <a:srgbClr val="FF9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6666532" y="515988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4699">
            <a:solidFill>
              <a:srgbClr val="FF9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6666532" y="515008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4699">
            <a:solidFill>
              <a:srgbClr val="FF9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7024858" y="515498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4699">
            <a:solidFill>
              <a:srgbClr val="FF9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7024858" y="512558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4699">
            <a:solidFill>
              <a:srgbClr val="FF9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5578755" y="4318332"/>
            <a:ext cx="1446530" cy="850265"/>
          </a:xfrm>
          <a:custGeom>
            <a:avLst/>
            <a:gdLst/>
            <a:ahLst/>
            <a:cxnLst/>
            <a:rect l="l" t="t" r="r" b="b"/>
            <a:pathLst>
              <a:path w="1446529" h="850264">
                <a:moveTo>
                  <a:pt x="0" y="112696"/>
                </a:moveTo>
                <a:lnTo>
                  <a:pt x="38392" y="0"/>
                </a:lnTo>
                <a:lnTo>
                  <a:pt x="115176" y="115146"/>
                </a:lnTo>
                <a:lnTo>
                  <a:pt x="204757" y="817048"/>
                </a:lnTo>
                <a:lnTo>
                  <a:pt x="383921" y="850122"/>
                </a:lnTo>
                <a:lnTo>
                  <a:pt x="563084" y="817048"/>
                </a:lnTo>
                <a:lnTo>
                  <a:pt x="806234" y="806024"/>
                </a:lnTo>
                <a:lnTo>
                  <a:pt x="1087776" y="821948"/>
                </a:lnTo>
                <a:lnTo>
                  <a:pt x="1446103" y="821948"/>
                </a:lnTo>
              </a:path>
            </a:pathLst>
          </a:custGeom>
          <a:ln w="22302">
            <a:solidFill>
              <a:srgbClr val="0054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5563398" y="4372231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0713" y="0"/>
                </a:lnTo>
              </a:path>
            </a:pathLst>
          </a:custGeom>
          <a:ln w="14699">
            <a:solidFill>
              <a:srgbClr val="0054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5578755" y="4372231"/>
            <a:ext cx="0" cy="59055"/>
          </a:xfrm>
          <a:custGeom>
            <a:avLst/>
            <a:gdLst/>
            <a:ahLst/>
            <a:cxnLst/>
            <a:rect l="l" t="t" r="r" b="b"/>
            <a:pathLst>
              <a:path h="59054">
                <a:moveTo>
                  <a:pt x="0" y="0"/>
                </a:moveTo>
                <a:lnTo>
                  <a:pt x="0" y="58798"/>
                </a:lnTo>
              </a:path>
            </a:pathLst>
          </a:custGeom>
          <a:ln w="15356">
            <a:solidFill>
              <a:srgbClr val="0054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5601791" y="4263209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0713" y="0"/>
                </a:lnTo>
              </a:path>
            </a:pathLst>
          </a:custGeom>
          <a:ln w="14699">
            <a:solidFill>
              <a:srgbClr val="0054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5617147" y="4263209"/>
            <a:ext cx="0" cy="55244"/>
          </a:xfrm>
          <a:custGeom>
            <a:avLst/>
            <a:gdLst/>
            <a:ahLst/>
            <a:cxnLst/>
            <a:rect l="l" t="t" r="r" b="b"/>
            <a:pathLst>
              <a:path h="55245">
                <a:moveTo>
                  <a:pt x="0" y="0"/>
                </a:moveTo>
                <a:lnTo>
                  <a:pt x="0" y="55123"/>
                </a:lnTo>
              </a:path>
            </a:pathLst>
          </a:custGeom>
          <a:ln w="15356">
            <a:solidFill>
              <a:srgbClr val="0054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5678575" y="4371006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0713" y="0"/>
                </a:lnTo>
              </a:path>
            </a:pathLst>
          </a:custGeom>
          <a:ln w="14699">
            <a:solidFill>
              <a:srgbClr val="0054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5693931" y="4371006"/>
            <a:ext cx="0" cy="62865"/>
          </a:xfrm>
          <a:custGeom>
            <a:avLst/>
            <a:gdLst/>
            <a:ahLst/>
            <a:cxnLst/>
            <a:rect l="l" t="t" r="r" b="b"/>
            <a:pathLst>
              <a:path h="62864">
                <a:moveTo>
                  <a:pt x="0" y="0"/>
                </a:moveTo>
                <a:lnTo>
                  <a:pt x="0" y="62473"/>
                </a:lnTo>
              </a:path>
            </a:pathLst>
          </a:custGeom>
          <a:ln w="15356">
            <a:solidFill>
              <a:srgbClr val="0054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5768156" y="5097407"/>
            <a:ext cx="31115" cy="15240"/>
          </a:xfrm>
          <a:custGeom>
            <a:avLst/>
            <a:gdLst/>
            <a:ahLst/>
            <a:cxnLst/>
            <a:rect l="l" t="t" r="r" b="b"/>
            <a:pathLst>
              <a:path w="31114" h="15239">
                <a:moveTo>
                  <a:pt x="0" y="0"/>
                </a:moveTo>
                <a:lnTo>
                  <a:pt x="30713" y="0"/>
                </a:lnTo>
                <a:lnTo>
                  <a:pt x="30713" y="14699"/>
                </a:lnTo>
                <a:lnTo>
                  <a:pt x="0" y="14699"/>
                </a:lnTo>
                <a:lnTo>
                  <a:pt x="0" y="0"/>
                </a:lnTo>
                <a:close/>
              </a:path>
            </a:pathLst>
          </a:custGeom>
          <a:solidFill>
            <a:srgbClr val="0054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5775835" y="5104757"/>
            <a:ext cx="15875" cy="31115"/>
          </a:xfrm>
          <a:custGeom>
            <a:avLst/>
            <a:gdLst/>
            <a:ahLst/>
            <a:cxnLst/>
            <a:rect l="l" t="t" r="r" b="b"/>
            <a:pathLst>
              <a:path w="15875" h="31114">
                <a:moveTo>
                  <a:pt x="0" y="30624"/>
                </a:moveTo>
                <a:lnTo>
                  <a:pt x="15356" y="30624"/>
                </a:lnTo>
                <a:lnTo>
                  <a:pt x="15356" y="0"/>
                </a:lnTo>
                <a:lnTo>
                  <a:pt x="0" y="0"/>
                </a:lnTo>
                <a:lnTo>
                  <a:pt x="0" y="30624"/>
                </a:lnTo>
                <a:close/>
              </a:path>
            </a:pathLst>
          </a:custGeom>
          <a:solidFill>
            <a:srgbClr val="0054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5947319" y="5163555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0713" y="0"/>
                </a:lnTo>
              </a:path>
            </a:pathLst>
          </a:custGeom>
          <a:ln w="14699">
            <a:solidFill>
              <a:srgbClr val="0054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5962676" y="5163555"/>
            <a:ext cx="0" cy="5080"/>
          </a:xfrm>
          <a:custGeom>
            <a:avLst/>
            <a:gdLst/>
            <a:ahLst/>
            <a:cxnLst/>
            <a:rect l="l" t="t" r="r" b="b"/>
            <a:pathLst>
              <a:path h="5079">
                <a:moveTo>
                  <a:pt x="-7678" y="2449"/>
                </a:moveTo>
                <a:lnTo>
                  <a:pt x="7678" y="2449"/>
                </a:lnTo>
              </a:path>
            </a:pathLst>
          </a:custGeom>
          <a:ln w="4899">
            <a:solidFill>
              <a:srgbClr val="0054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6126483" y="5131706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0713" y="0"/>
                </a:lnTo>
              </a:path>
            </a:pathLst>
          </a:custGeom>
          <a:ln w="14699">
            <a:solidFill>
              <a:srgbClr val="0054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6141840" y="5131706"/>
            <a:ext cx="0" cy="3810"/>
          </a:xfrm>
          <a:custGeom>
            <a:avLst/>
            <a:gdLst/>
            <a:ahLst/>
            <a:cxnLst/>
            <a:rect l="l" t="t" r="r" b="b"/>
            <a:pathLst>
              <a:path h="3810">
                <a:moveTo>
                  <a:pt x="-7678" y="1837"/>
                </a:moveTo>
                <a:lnTo>
                  <a:pt x="7678" y="1837"/>
                </a:lnTo>
              </a:path>
            </a:pathLst>
          </a:custGeom>
          <a:ln w="3674">
            <a:solidFill>
              <a:srgbClr val="0054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6369633" y="5120682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0713" y="0"/>
                </a:lnTo>
              </a:path>
            </a:pathLst>
          </a:custGeom>
          <a:ln w="14699">
            <a:solidFill>
              <a:srgbClr val="0054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6384990" y="5120682"/>
            <a:ext cx="0" cy="3810"/>
          </a:xfrm>
          <a:custGeom>
            <a:avLst/>
            <a:gdLst/>
            <a:ahLst/>
            <a:cxnLst/>
            <a:rect l="l" t="t" r="r" b="b"/>
            <a:pathLst>
              <a:path h="3810">
                <a:moveTo>
                  <a:pt x="-7678" y="1837"/>
                </a:moveTo>
                <a:lnTo>
                  <a:pt x="7678" y="1837"/>
                </a:lnTo>
              </a:path>
            </a:pathLst>
          </a:custGeom>
          <a:ln w="3674">
            <a:solidFill>
              <a:srgbClr val="0054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6651175" y="5130481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>
                <a:moveTo>
                  <a:pt x="0" y="0"/>
                </a:moveTo>
                <a:lnTo>
                  <a:pt x="30713" y="0"/>
                </a:lnTo>
              </a:path>
            </a:pathLst>
          </a:custGeom>
          <a:ln w="14699">
            <a:solidFill>
              <a:srgbClr val="0054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6666532" y="5130481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-7678" y="4899"/>
                </a:moveTo>
                <a:lnTo>
                  <a:pt x="7678" y="4899"/>
                </a:lnTo>
              </a:path>
            </a:pathLst>
          </a:custGeom>
          <a:ln w="9799">
            <a:solidFill>
              <a:srgbClr val="0054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7009501" y="5136606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>
                <a:moveTo>
                  <a:pt x="0" y="0"/>
                </a:moveTo>
                <a:lnTo>
                  <a:pt x="30713" y="0"/>
                </a:lnTo>
              </a:path>
            </a:pathLst>
          </a:custGeom>
          <a:ln w="14699">
            <a:solidFill>
              <a:srgbClr val="0054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7024858" y="5136606"/>
            <a:ext cx="0" cy="3810"/>
          </a:xfrm>
          <a:custGeom>
            <a:avLst/>
            <a:gdLst/>
            <a:ahLst/>
            <a:cxnLst/>
            <a:rect l="l" t="t" r="r" b="b"/>
            <a:pathLst>
              <a:path h="3810">
                <a:moveTo>
                  <a:pt x="-7678" y="1837"/>
                </a:moveTo>
                <a:lnTo>
                  <a:pt x="7678" y="1837"/>
                </a:lnTo>
              </a:path>
            </a:pathLst>
          </a:custGeom>
          <a:ln w="3674">
            <a:solidFill>
              <a:srgbClr val="0054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5578755" y="443102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4699">
            <a:solidFill>
              <a:srgbClr val="0054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5617147" y="431833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4699">
            <a:solidFill>
              <a:srgbClr val="0054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5693931" y="443347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4699">
            <a:solidFill>
              <a:srgbClr val="0054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5783513" y="513538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4699">
            <a:solidFill>
              <a:srgbClr val="0054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5962676" y="516845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4699">
            <a:solidFill>
              <a:srgbClr val="0054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6141840" y="513538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4699">
            <a:solidFill>
              <a:srgbClr val="0054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6384990" y="512435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4699">
            <a:solidFill>
              <a:srgbClr val="0054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6666532" y="514028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4699">
            <a:solidFill>
              <a:srgbClr val="0054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7024858" y="514028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4699">
            <a:solidFill>
              <a:srgbClr val="0054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5578755" y="4058641"/>
            <a:ext cx="563245" cy="574675"/>
          </a:xfrm>
          <a:custGeom>
            <a:avLst/>
            <a:gdLst/>
            <a:ahLst/>
            <a:cxnLst/>
            <a:rect l="l" t="t" r="r" b="b"/>
            <a:pathLst>
              <a:path w="563245" h="574675">
                <a:moveTo>
                  <a:pt x="0" y="574506"/>
                </a:moveTo>
                <a:lnTo>
                  <a:pt x="38392" y="531633"/>
                </a:lnTo>
                <a:lnTo>
                  <a:pt x="115176" y="433636"/>
                </a:lnTo>
                <a:lnTo>
                  <a:pt x="204757" y="237642"/>
                </a:lnTo>
                <a:lnTo>
                  <a:pt x="383921" y="97996"/>
                </a:lnTo>
                <a:lnTo>
                  <a:pt x="563084" y="0"/>
                </a:lnTo>
              </a:path>
            </a:pathLst>
          </a:custGeom>
          <a:ln w="22552">
            <a:solidFill>
              <a:srgbClr val="A9A9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5563398" y="4600074"/>
            <a:ext cx="31115" cy="15240"/>
          </a:xfrm>
          <a:custGeom>
            <a:avLst/>
            <a:gdLst/>
            <a:ahLst/>
            <a:cxnLst/>
            <a:rect l="l" t="t" r="r" b="b"/>
            <a:pathLst>
              <a:path w="31114" h="15239">
                <a:moveTo>
                  <a:pt x="0" y="0"/>
                </a:moveTo>
                <a:lnTo>
                  <a:pt x="30713" y="0"/>
                </a:lnTo>
                <a:lnTo>
                  <a:pt x="30713" y="14699"/>
                </a:lnTo>
                <a:lnTo>
                  <a:pt x="0" y="14699"/>
                </a:lnTo>
                <a:lnTo>
                  <a:pt x="0" y="0"/>
                </a:lnTo>
                <a:close/>
              </a:path>
            </a:pathLst>
          </a:custGeom>
          <a:solidFill>
            <a:srgbClr val="A9A9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5571077" y="4607424"/>
            <a:ext cx="15875" cy="26034"/>
          </a:xfrm>
          <a:custGeom>
            <a:avLst/>
            <a:gdLst/>
            <a:ahLst/>
            <a:cxnLst/>
            <a:rect l="l" t="t" r="r" b="b"/>
            <a:pathLst>
              <a:path w="15875" h="26035">
                <a:moveTo>
                  <a:pt x="0" y="25724"/>
                </a:moveTo>
                <a:lnTo>
                  <a:pt x="15356" y="25724"/>
                </a:lnTo>
                <a:lnTo>
                  <a:pt x="15356" y="0"/>
                </a:lnTo>
                <a:lnTo>
                  <a:pt x="0" y="0"/>
                </a:lnTo>
                <a:lnTo>
                  <a:pt x="0" y="25724"/>
                </a:lnTo>
                <a:close/>
              </a:path>
            </a:pathLst>
          </a:custGeom>
          <a:solidFill>
            <a:srgbClr val="A9A9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5601791" y="4558426"/>
            <a:ext cx="31115" cy="15240"/>
          </a:xfrm>
          <a:custGeom>
            <a:avLst/>
            <a:gdLst/>
            <a:ahLst/>
            <a:cxnLst/>
            <a:rect l="l" t="t" r="r" b="b"/>
            <a:pathLst>
              <a:path w="31114" h="15239">
                <a:moveTo>
                  <a:pt x="0" y="0"/>
                </a:moveTo>
                <a:lnTo>
                  <a:pt x="30713" y="0"/>
                </a:lnTo>
                <a:lnTo>
                  <a:pt x="30713" y="14699"/>
                </a:lnTo>
                <a:lnTo>
                  <a:pt x="0" y="14699"/>
                </a:lnTo>
                <a:lnTo>
                  <a:pt x="0" y="0"/>
                </a:lnTo>
                <a:close/>
              </a:path>
            </a:pathLst>
          </a:custGeom>
          <a:solidFill>
            <a:srgbClr val="A9A9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5609469" y="4565775"/>
            <a:ext cx="15875" cy="24765"/>
          </a:xfrm>
          <a:custGeom>
            <a:avLst/>
            <a:gdLst/>
            <a:ahLst/>
            <a:cxnLst/>
            <a:rect l="l" t="t" r="r" b="b"/>
            <a:pathLst>
              <a:path w="15875" h="24764">
                <a:moveTo>
                  <a:pt x="0" y="24499"/>
                </a:moveTo>
                <a:lnTo>
                  <a:pt x="15356" y="24499"/>
                </a:lnTo>
                <a:lnTo>
                  <a:pt x="15356" y="0"/>
                </a:lnTo>
                <a:lnTo>
                  <a:pt x="0" y="0"/>
                </a:lnTo>
                <a:lnTo>
                  <a:pt x="0" y="24499"/>
                </a:lnTo>
                <a:close/>
              </a:path>
            </a:pathLst>
          </a:custGeom>
          <a:solidFill>
            <a:srgbClr val="A9A9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5678575" y="4460428"/>
            <a:ext cx="31115" cy="15240"/>
          </a:xfrm>
          <a:custGeom>
            <a:avLst/>
            <a:gdLst/>
            <a:ahLst/>
            <a:cxnLst/>
            <a:rect l="l" t="t" r="r" b="b"/>
            <a:pathLst>
              <a:path w="31114" h="15239">
                <a:moveTo>
                  <a:pt x="0" y="0"/>
                </a:moveTo>
                <a:lnTo>
                  <a:pt x="30713" y="0"/>
                </a:lnTo>
                <a:lnTo>
                  <a:pt x="30713" y="14699"/>
                </a:lnTo>
                <a:lnTo>
                  <a:pt x="0" y="14699"/>
                </a:lnTo>
                <a:lnTo>
                  <a:pt x="0" y="0"/>
                </a:lnTo>
                <a:close/>
              </a:path>
            </a:pathLst>
          </a:custGeom>
          <a:solidFill>
            <a:srgbClr val="A9A9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5686253" y="4467778"/>
            <a:ext cx="15875" cy="24765"/>
          </a:xfrm>
          <a:custGeom>
            <a:avLst/>
            <a:gdLst/>
            <a:ahLst/>
            <a:cxnLst/>
            <a:rect l="l" t="t" r="r" b="b"/>
            <a:pathLst>
              <a:path w="15875" h="24764">
                <a:moveTo>
                  <a:pt x="0" y="24499"/>
                </a:moveTo>
                <a:lnTo>
                  <a:pt x="15356" y="24499"/>
                </a:lnTo>
                <a:lnTo>
                  <a:pt x="15356" y="0"/>
                </a:lnTo>
                <a:lnTo>
                  <a:pt x="0" y="0"/>
                </a:lnTo>
                <a:lnTo>
                  <a:pt x="0" y="24499"/>
                </a:lnTo>
                <a:close/>
              </a:path>
            </a:pathLst>
          </a:custGeom>
          <a:solidFill>
            <a:srgbClr val="A9A9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5768156" y="4254635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0713" y="0"/>
                </a:lnTo>
              </a:path>
            </a:pathLst>
          </a:custGeom>
          <a:ln w="14699">
            <a:solidFill>
              <a:srgbClr val="A9A9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5783513" y="4254635"/>
            <a:ext cx="0" cy="41910"/>
          </a:xfrm>
          <a:custGeom>
            <a:avLst/>
            <a:gdLst/>
            <a:ahLst/>
            <a:cxnLst/>
            <a:rect l="l" t="t" r="r" b="b"/>
            <a:pathLst>
              <a:path h="41910">
                <a:moveTo>
                  <a:pt x="0" y="0"/>
                </a:moveTo>
                <a:lnTo>
                  <a:pt x="0" y="41648"/>
                </a:lnTo>
              </a:path>
            </a:pathLst>
          </a:custGeom>
          <a:ln w="15356">
            <a:solidFill>
              <a:srgbClr val="A9A9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5947319" y="4123564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0713" y="0"/>
                </a:lnTo>
              </a:path>
            </a:pathLst>
          </a:custGeom>
          <a:ln w="14699">
            <a:solidFill>
              <a:srgbClr val="A9A9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5962676" y="4123564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0"/>
                </a:moveTo>
                <a:lnTo>
                  <a:pt x="0" y="33073"/>
                </a:lnTo>
              </a:path>
            </a:pathLst>
          </a:custGeom>
          <a:ln w="15356">
            <a:solidFill>
              <a:srgbClr val="A9A9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5578755" y="463314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B0B0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5578755" y="46331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4699">
            <a:solidFill>
              <a:srgbClr val="A9A9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5617148" y="459027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B0B0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5617147" y="459027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4699">
            <a:solidFill>
              <a:srgbClr val="A9A9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5693933" y="449227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B0B0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5693931" y="449227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4699">
            <a:solidFill>
              <a:srgbClr val="A9A9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5783514" y="429628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B0B0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5783513" y="429628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4699">
            <a:solidFill>
              <a:srgbClr val="A9A9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5962677" y="415663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B0B0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5962676" y="415663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4699">
            <a:solidFill>
              <a:srgbClr val="A9A9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6141840" y="405864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B0B0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6141840" y="405864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4699">
            <a:solidFill>
              <a:srgbClr val="A9A9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5578755" y="4150513"/>
            <a:ext cx="384175" cy="391160"/>
          </a:xfrm>
          <a:custGeom>
            <a:avLst/>
            <a:gdLst/>
            <a:ahLst/>
            <a:cxnLst/>
            <a:rect l="l" t="t" r="r" b="b"/>
            <a:pathLst>
              <a:path w="384175" h="391160">
                <a:moveTo>
                  <a:pt x="0" y="390762"/>
                </a:moveTo>
                <a:lnTo>
                  <a:pt x="38392" y="305015"/>
                </a:lnTo>
                <a:lnTo>
                  <a:pt x="115176" y="189868"/>
                </a:lnTo>
                <a:lnTo>
                  <a:pt x="204757" y="35523"/>
                </a:lnTo>
                <a:lnTo>
                  <a:pt x="383921" y="0"/>
                </a:lnTo>
              </a:path>
            </a:pathLst>
          </a:custGeom>
          <a:ln w="225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5563398" y="4498402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0713" y="0"/>
                </a:lnTo>
              </a:path>
            </a:pathLst>
          </a:custGeom>
          <a:ln w="14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5578755" y="4498402"/>
            <a:ext cx="0" cy="43180"/>
          </a:xfrm>
          <a:custGeom>
            <a:avLst/>
            <a:gdLst/>
            <a:ahLst/>
            <a:cxnLst/>
            <a:rect l="l" t="t" r="r" b="b"/>
            <a:pathLst>
              <a:path h="43179">
                <a:moveTo>
                  <a:pt x="0" y="0"/>
                </a:moveTo>
                <a:lnTo>
                  <a:pt x="0" y="42873"/>
                </a:lnTo>
              </a:path>
            </a:pathLst>
          </a:custGeom>
          <a:ln w="153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5601791" y="4417555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0713" y="0"/>
                </a:lnTo>
              </a:path>
            </a:pathLst>
          </a:custGeom>
          <a:ln w="14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5617147" y="4417555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0"/>
                </a:moveTo>
                <a:lnTo>
                  <a:pt x="0" y="37973"/>
                </a:lnTo>
              </a:path>
            </a:pathLst>
          </a:custGeom>
          <a:ln w="153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5678575" y="4303633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0713" y="0"/>
                </a:lnTo>
              </a:path>
            </a:pathLst>
          </a:custGeom>
          <a:ln w="14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5693931" y="4303633"/>
            <a:ext cx="0" cy="36830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0"/>
                </a:moveTo>
                <a:lnTo>
                  <a:pt x="0" y="36748"/>
                </a:lnTo>
              </a:path>
            </a:pathLst>
          </a:custGeom>
          <a:ln w="153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5768156" y="4155413"/>
            <a:ext cx="31115" cy="15240"/>
          </a:xfrm>
          <a:custGeom>
            <a:avLst/>
            <a:gdLst/>
            <a:ahLst/>
            <a:cxnLst/>
            <a:rect l="l" t="t" r="r" b="b"/>
            <a:pathLst>
              <a:path w="31114" h="15239">
                <a:moveTo>
                  <a:pt x="0" y="0"/>
                </a:moveTo>
                <a:lnTo>
                  <a:pt x="30713" y="0"/>
                </a:lnTo>
                <a:lnTo>
                  <a:pt x="30713" y="14699"/>
                </a:lnTo>
                <a:lnTo>
                  <a:pt x="0" y="146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5775835" y="4162763"/>
            <a:ext cx="15875" cy="23495"/>
          </a:xfrm>
          <a:custGeom>
            <a:avLst/>
            <a:gdLst/>
            <a:ahLst/>
            <a:cxnLst/>
            <a:rect l="l" t="t" r="r" b="b"/>
            <a:pathLst>
              <a:path w="15875" h="23495">
                <a:moveTo>
                  <a:pt x="0" y="23274"/>
                </a:moveTo>
                <a:lnTo>
                  <a:pt x="15356" y="23274"/>
                </a:lnTo>
                <a:lnTo>
                  <a:pt x="15356" y="0"/>
                </a:lnTo>
                <a:lnTo>
                  <a:pt x="0" y="0"/>
                </a:lnTo>
                <a:lnTo>
                  <a:pt x="0" y="232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5578755" y="454127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5578755" y="454127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4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5617148" y="445552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5617147" y="445552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4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5693933" y="434038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5693931" y="434038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4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5783514" y="418603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5783513" y="418603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4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5962677" y="415051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5962676" y="415051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4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 txBox="1"/>
          <p:nvPr/>
        </p:nvSpPr>
        <p:spPr>
          <a:xfrm>
            <a:off x="5625463" y="5353270"/>
            <a:ext cx="1649095" cy="40894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39370" algn="ctr">
              <a:lnSpc>
                <a:spcPct val="100000"/>
              </a:lnSpc>
              <a:spcBef>
                <a:spcPts val="280"/>
              </a:spcBef>
              <a:tabLst>
                <a:tab pos="637540" algn="l"/>
              </a:tabLst>
            </a:pPr>
            <a:r>
              <a:rPr sz="1100" spc="35" dirty="0">
                <a:latin typeface="Arial"/>
                <a:cs typeface="Arial"/>
              </a:rPr>
              <a:t>50	100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90"/>
              </a:spcBef>
            </a:pPr>
            <a:r>
              <a:rPr sz="1100" spc="25" dirty="0">
                <a:latin typeface="Arial"/>
                <a:cs typeface="Arial"/>
              </a:rPr>
              <a:t>Days </a:t>
            </a:r>
            <a:r>
              <a:rPr sz="1100" spc="15" dirty="0">
                <a:latin typeface="Arial"/>
                <a:cs typeface="Arial"/>
              </a:rPr>
              <a:t>post tumor</a:t>
            </a:r>
            <a:r>
              <a:rPr sz="1100" spc="-145" dirty="0">
                <a:latin typeface="Arial"/>
                <a:cs typeface="Arial"/>
              </a:rPr>
              <a:t> </a:t>
            </a:r>
            <a:r>
              <a:rPr sz="1100" spc="5" dirty="0">
                <a:latin typeface="Arial"/>
                <a:cs typeface="Arial"/>
              </a:rPr>
              <a:t>injection</a:t>
            </a:r>
            <a:endParaRPr sz="1100">
              <a:latin typeface="Arial"/>
              <a:cs typeface="Arial"/>
            </a:endParaRPr>
          </a:p>
        </p:txBody>
      </p:sp>
      <p:sp>
        <p:nvSpPr>
          <p:cNvPr id="230" name="object 230"/>
          <p:cNvSpPr txBox="1"/>
          <p:nvPr/>
        </p:nvSpPr>
        <p:spPr>
          <a:xfrm>
            <a:off x="4788159" y="4007057"/>
            <a:ext cx="192405" cy="1164590"/>
          </a:xfrm>
          <a:prstGeom prst="rect">
            <a:avLst/>
          </a:prstGeom>
        </p:spPr>
        <p:txBody>
          <a:bodyPr vert="vert270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150" spc="-30" dirty="0">
                <a:latin typeface="Arial"/>
                <a:cs typeface="Arial"/>
              </a:rPr>
              <a:t>Flux</a:t>
            </a:r>
            <a:r>
              <a:rPr sz="1150" spc="-70" dirty="0">
                <a:latin typeface="Arial"/>
                <a:cs typeface="Arial"/>
              </a:rPr>
              <a:t> </a:t>
            </a:r>
            <a:r>
              <a:rPr sz="1150" spc="-35" dirty="0">
                <a:latin typeface="Arial"/>
                <a:cs typeface="Arial"/>
              </a:rPr>
              <a:t>(photons/sec)</a:t>
            </a:r>
            <a:endParaRPr sz="1150">
              <a:latin typeface="Arial"/>
              <a:cs typeface="Arial"/>
            </a:endParaRPr>
          </a:p>
        </p:txBody>
      </p:sp>
      <p:sp>
        <p:nvSpPr>
          <p:cNvPr id="231" name="object 231"/>
          <p:cNvSpPr/>
          <p:nvPr/>
        </p:nvSpPr>
        <p:spPr>
          <a:xfrm>
            <a:off x="7000544" y="413774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7000544" y="397482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B0B0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 txBox="1"/>
          <p:nvPr/>
        </p:nvSpPr>
        <p:spPr>
          <a:xfrm>
            <a:off x="7174588" y="3894671"/>
            <a:ext cx="925830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sz="1100" spc="10" dirty="0">
                <a:latin typeface="Arial"/>
                <a:cs typeface="Arial"/>
              </a:rPr>
              <a:t>Tumor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15" dirty="0">
                <a:latin typeface="Arial"/>
                <a:cs typeface="Arial"/>
              </a:rPr>
              <a:t>Only</a:t>
            </a:r>
            <a:endParaRPr sz="1100">
              <a:latin typeface="Arial"/>
              <a:cs typeface="Arial"/>
            </a:endParaRPr>
          </a:p>
          <a:p>
            <a:pPr marR="1905">
              <a:lnSpc>
                <a:spcPts val="1280"/>
              </a:lnSpc>
              <a:spcBef>
                <a:spcPts val="55"/>
              </a:spcBef>
            </a:pPr>
            <a:r>
              <a:rPr sz="1100" spc="25" dirty="0">
                <a:latin typeface="Arial"/>
                <a:cs typeface="Arial"/>
              </a:rPr>
              <a:t>Mock </a:t>
            </a:r>
            <a:r>
              <a:rPr sz="1100" spc="-15" dirty="0">
                <a:latin typeface="Arial"/>
                <a:cs typeface="Arial"/>
              </a:rPr>
              <a:t>i.v.  </a:t>
            </a:r>
            <a:r>
              <a:rPr sz="1100" spc="25" dirty="0">
                <a:latin typeface="Arial"/>
                <a:cs typeface="Arial"/>
              </a:rPr>
              <a:t>HER2-BB</a:t>
            </a:r>
            <a:r>
              <a:rPr sz="1100" spc="25" dirty="0">
                <a:latin typeface="Symbol"/>
                <a:cs typeface="Symbol"/>
              </a:rPr>
              <a:t>ζ</a:t>
            </a:r>
            <a:r>
              <a:rPr sz="1100" spc="-70" dirty="0">
                <a:latin typeface="Times New Roman"/>
                <a:cs typeface="Times New Roman"/>
              </a:rPr>
              <a:t> </a:t>
            </a:r>
            <a:r>
              <a:rPr sz="1100" spc="-145" dirty="0">
                <a:latin typeface="Arial"/>
                <a:cs typeface="Arial"/>
              </a:rPr>
              <a:t>i</a:t>
            </a:r>
            <a:r>
              <a:rPr sz="1100" spc="-145" dirty="0">
                <a:latin typeface="Symbol"/>
                <a:cs typeface="Symbol"/>
              </a:rPr>
              <a:t></a:t>
            </a:r>
            <a:r>
              <a:rPr sz="1100" spc="-145" dirty="0">
                <a:latin typeface="Arial"/>
                <a:cs typeface="Arial"/>
              </a:rPr>
              <a:t>v</a:t>
            </a:r>
            <a:r>
              <a:rPr sz="1100" spc="-145" dirty="0">
                <a:latin typeface="Symbol"/>
                <a:cs typeface="Symbol"/>
              </a:rPr>
              <a:t></a:t>
            </a:r>
            <a:endParaRPr sz="1100">
              <a:latin typeface="Symbol"/>
              <a:cs typeface="Symbo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r>
              <a:rPr sz="1100" spc="25" dirty="0">
                <a:latin typeface="Arial"/>
                <a:cs typeface="Arial"/>
              </a:rPr>
              <a:t>HER2-BB</a:t>
            </a:r>
            <a:r>
              <a:rPr sz="1100" spc="25" dirty="0">
                <a:latin typeface="Symbol"/>
                <a:cs typeface="Symbol"/>
              </a:rPr>
              <a:t>ζ</a:t>
            </a:r>
            <a:r>
              <a:rPr sz="1100" spc="-5" dirty="0">
                <a:latin typeface="Times New Roman"/>
                <a:cs typeface="Times New Roman"/>
              </a:rPr>
              <a:t> </a:t>
            </a:r>
            <a:r>
              <a:rPr sz="1100" spc="-355" dirty="0">
                <a:latin typeface="Arial"/>
                <a:cs typeface="Arial"/>
              </a:rPr>
              <a:t>i.c.</a:t>
            </a:r>
            <a:endParaRPr sz="1100">
              <a:latin typeface="Arial"/>
              <a:cs typeface="Arial"/>
            </a:endParaRPr>
          </a:p>
        </p:txBody>
      </p:sp>
      <p:sp>
        <p:nvSpPr>
          <p:cNvPr id="234" name="object 234"/>
          <p:cNvSpPr txBox="1"/>
          <p:nvPr/>
        </p:nvSpPr>
        <p:spPr>
          <a:xfrm>
            <a:off x="8099814" y="4392914"/>
            <a:ext cx="103505" cy="160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40"/>
              </a:lnSpc>
            </a:pPr>
            <a:r>
              <a:rPr sz="1100" spc="-70" dirty="0">
                <a:latin typeface="Arial"/>
                <a:cs typeface="Arial"/>
              </a:rPr>
              <a:t>v</a:t>
            </a:r>
            <a:r>
              <a:rPr sz="1100" spc="15" dirty="0">
                <a:latin typeface="Arial"/>
                <a:cs typeface="Arial"/>
              </a:rPr>
              <a:t>.</a:t>
            </a:r>
            <a:endParaRPr sz="1100">
              <a:latin typeface="Arial"/>
              <a:cs typeface="Arial"/>
            </a:endParaRPr>
          </a:p>
        </p:txBody>
      </p:sp>
      <p:sp>
        <p:nvSpPr>
          <p:cNvPr id="235" name="object 235"/>
          <p:cNvSpPr/>
          <p:nvPr/>
        </p:nvSpPr>
        <p:spPr>
          <a:xfrm>
            <a:off x="6630122" y="3881696"/>
            <a:ext cx="1031875" cy="834390"/>
          </a:xfrm>
          <a:custGeom>
            <a:avLst/>
            <a:gdLst/>
            <a:ahLst/>
            <a:cxnLst/>
            <a:rect l="l" t="t" r="r" b="b"/>
            <a:pathLst>
              <a:path w="1031875" h="834389">
                <a:moveTo>
                  <a:pt x="0" y="834360"/>
                </a:moveTo>
                <a:lnTo>
                  <a:pt x="1031817" y="834360"/>
                </a:lnTo>
                <a:lnTo>
                  <a:pt x="1031817" y="0"/>
                </a:lnTo>
                <a:lnTo>
                  <a:pt x="0" y="0"/>
                </a:lnTo>
                <a:lnTo>
                  <a:pt x="0" y="8343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7661940" y="3662392"/>
            <a:ext cx="2587625" cy="2113915"/>
          </a:xfrm>
          <a:custGeom>
            <a:avLst/>
            <a:gdLst/>
            <a:ahLst/>
            <a:cxnLst/>
            <a:rect l="l" t="t" r="r" b="b"/>
            <a:pathLst>
              <a:path w="2587625" h="2113915">
                <a:moveTo>
                  <a:pt x="0" y="2113324"/>
                </a:moveTo>
                <a:lnTo>
                  <a:pt x="2587617" y="2113324"/>
                </a:lnTo>
                <a:lnTo>
                  <a:pt x="2587617" y="0"/>
                </a:lnTo>
                <a:lnTo>
                  <a:pt x="0" y="0"/>
                </a:lnTo>
                <a:lnTo>
                  <a:pt x="0" y="21133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8281766" y="3858796"/>
            <a:ext cx="0" cy="1476375"/>
          </a:xfrm>
          <a:custGeom>
            <a:avLst/>
            <a:gdLst/>
            <a:ahLst/>
            <a:cxnLst/>
            <a:rect l="l" t="t" r="r" b="b"/>
            <a:pathLst>
              <a:path h="1476375">
                <a:moveTo>
                  <a:pt x="0" y="0"/>
                </a:moveTo>
                <a:lnTo>
                  <a:pt x="0" y="1476094"/>
                </a:lnTo>
              </a:path>
            </a:pathLst>
          </a:custGeom>
          <a:ln w="15357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8179386" y="5328765"/>
            <a:ext cx="1920239" cy="0"/>
          </a:xfrm>
          <a:custGeom>
            <a:avLst/>
            <a:gdLst/>
            <a:ahLst/>
            <a:cxnLst/>
            <a:rect l="l" t="t" r="r" b="b"/>
            <a:pathLst>
              <a:path w="1920240">
                <a:moveTo>
                  <a:pt x="0" y="0"/>
                </a:moveTo>
                <a:lnTo>
                  <a:pt x="1919626" y="0"/>
                </a:lnTo>
              </a:path>
            </a:pathLst>
          </a:custGeom>
          <a:ln w="14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8179386" y="5328765"/>
            <a:ext cx="0" cy="36830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0"/>
                </a:moveTo>
                <a:lnTo>
                  <a:pt x="0" y="36749"/>
                </a:lnTo>
              </a:path>
            </a:pathLst>
          </a:custGeom>
          <a:ln w="1535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8819261" y="5328765"/>
            <a:ext cx="0" cy="36830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0"/>
                </a:moveTo>
                <a:lnTo>
                  <a:pt x="0" y="36749"/>
                </a:lnTo>
              </a:path>
            </a:pathLst>
          </a:custGeom>
          <a:ln w="1535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9459137" y="5328765"/>
            <a:ext cx="0" cy="36830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0"/>
                </a:moveTo>
                <a:lnTo>
                  <a:pt x="0" y="36749"/>
                </a:lnTo>
              </a:path>
            </a:pathLst>
          </a:custGeom>
          <a:ln w="1535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10099013" y="5328765"/>
            <a:ext cx="0" cy="36830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0"/>
                </a:moveTo>
                <a:lnTo>
                  <a:pt x="0" y="36749"/>
                </a:lnTo>
              </a:path>
            </a:pathLst>
          </a:custGeom>
          <a:ln w="1535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 txBox="1"/>
          <p:nvPr/>
        </p:nvSpPr>
        <p:spPr>
          <a:xfrm>
            <a:off x="9961759" y="5357306"/>
            <a:ext cx="274955" cy="1974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00" spc="35" dirty="0">
                <a:latin typeface="Arial"/>
                <a:cs typeface="Arial"/>
              </a:rPr>
              <a:t>150</a:t>
            </a:r>
            <a:endParaRPr sz="1100">
              <a:latin typeface="Arial"/>
              <a:cs typeface="Arial"/>
            </a:endParaRPr>
          </a:p>
        </p:txBody>
      </p:sp>
      <p:sp>
        <p:nvSpPr>
          <p:cNvPr id="244" name="object 244"/>
          <p:cNvSpPr txBox="1"/>
          <p:nvPr/>
        </p:nvSpPr>
        <p:spPr>
          <a:xfrm>
            <a:off x="8213772" y="3679091"/>
            <a:ext cx="137795" cy="1974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00" spc="5" dirty="0">
                <a:latin typeface="Arial"/>
                <a:cs typeface="Arial"/>
              </a:rPr>
              <a:t>tx</a:t>
            </a:r>
            <a:endParaRPr sz="1100">
              <a:latin typeface="Arial"/>
              <a:cs typeface="Arial"/>
            </a:endParaRPr>
          </a:p>
        </p:txBody>
      </p:sp>
      <p:sp>
        <p:nvSpPr>
          <p:cNvPr id="245" name="object 245"/>
          <p:cNvSpPr/>
          <p:nvPr/>
        </p:nvSpPr>
        <p:spPr>
          <a:xfrm>
            <a:off x="8179386" y="3858796"/>
            <a:ext cx="0" cy="1470025"/>
          </a:xfrm>
          <a:custGeom>
            <a:avLst/>
            <a:gdLst/>
            <a:ahLst/>
            <a:cxnLst/>
            <a:rect l="l" t="t" r="r" b="b"/>
            <a:pathLst>
              <a:path h="1470025">
                <a:moveTo>
                  <a:pt x="0" y="1469969"/>
                </a:moveTo>
                <a:lnTo>
                  <a:pt x="0" y="0"/>
                </a:lnTo>
              </a:path>
            </a:pathLst>
          </a:custGeom>
          <a:ln w="1535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8140993" y="5328765"/>
            <a:ext cx="38735" cy="0"/>
          </a:xfrm>
          <a:custGeom>
            <a:avLst/>
            <a:gdLst/>
            <a:ahLst/>
            <a:cxnLst/>
            <a:rect l="l" t="t" r="r" b="b"/>
            <a:pathLst>
              <a:path w="38734">
                <a:moveTo>
                  <a:pt x="0" y="0"/>
                </a:moveTo>
                <a:lnTo>
                  <a:pt x="38392" y="0"/>
                </a:lnTo>
              </a:path>
            </a:pathLst>
          </a:custGeom>
          <a:ln w="14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8140993" y="4660598"/>
            <a:ext cx="38735" cy="0"/>
          </a:xfrm>
          <a:custGeom>
            <a:avLst/>
            <a:gdLst/>
            <a:ahLst/>
            <a:cxnLst/>
            <a:rect l="l" t="t" r="r" b="b"/>
            <a:pathLst>
              <a:path w="38734">
                <a:moveTo>
                  <a:pt x="0" y="0"/>
                </a:moveTo>
                <a:lnTo>
                  <a:pt x="38392" y="0"/>
                </a:lnTo>
              </a:path>
            </a:pathLst>
          </a:custGeom>
          <a:ln w="14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8140993" y="3992429"/>
            <a:ext cx="38735" cy="0"/>
          </a:xfrm>
          <a:custGeom>
            <a:avLst/>
            <a:gdLst/>
            <a:ahLst/>
            <a:cxnLst/>
            <a:rect l="l" t="t" r="r" b="b"/>
            <a:pathLst>
              <a:path w="38734">
                <a:moveTo>
                  <a:pt x="0" y="0"/>
                </a:moveTo>
                <a:lnTo>
                  <a:pt x="38392" y="0"/>
                </a:lnTo>
              </a:path>
            </a:pathLst>
          </a:custGeom>
          <a:ln w="14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 txBox="1"/>
          <p:nvPr/>
        </p:nvSpPr>
        <p:spPr>
          <a:xfrm>
            <a:off x="8029901" y="5221854"/>
            <a:ext cx="203835" cy="33274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ts val="1195"/>
              </a:lnSpc>
              <a:spcBef>
                <a:spcPts val="125"/>
              </a:spcBef>
            </a:pPr>
            <a:r>
              <a:rPr sz="1100" spc="35" dirty="0">
                <a:latin typeface="Arial"/>
                <a:cs typeface="Arial"/>
              </a:rPr>
              <a:t>0</a:t>
            </a:r>
            <a:endParaRPr sz="1100">
              <a:latin typeface="Arial"/>
              <a:cs typeface="Arial"/>
            </a:endParaRPr>
          </a:p>
          <a:p>
            <a:pPr marL="107950">
              <a:lnSpc>
                <a:spcPts val="1195"/>
              </a:lnSpc>
            </a:pPr>
            <a:r>
              <a:rPr sz="1100" spc="35" dirty="0">
                <a:latin typeface="Arial"/>
                <a:cs typeface="Arial"/>
              </a:rPr>
              <a:t>0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0" name="object 250"/>
          <p:cNvSpPr txBox="1"/>
          <p:nvPr/>
        </p:nvSpPr>
        <p:spPr>
          <a:xfrm>
            <a:off x="7946864" y="4553687"/>
            <a:ext cx="191770" cy="1974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00" spc="35" dirty="0">
                <a:latin typeface="Arial"/>
                <a:cs typeface="Arial"/>
              </a:rPr>
              <a:t>50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1" name="object 251"/>
          <p:cNvSpPr txBox="1"/>
          <p:nvPr/>
        </p:nvSpPr>
        <p:spPr>
          <a:xfrm>
            <a:off x="7863828" y="3885519"/>
            <a:ext cx="274955" cy="1974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00" spc="35" dirty="0">
                <a:latin typeface="Arial"/>
                <a:cs typeface="Arial"/>
              </a:rPr>
              <a:t>100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2" name="object 252"/>
          <p:cNvSpPr/>
          <p:nvPr/>
        </p:nvSpPr>
        <p:spPr>
          <a:xfrm>
            <a:off x="8179386" y="3993543"/>
            <a:ext cx="575945" cy="1335405"/>
          </a:xfrm>
          <a:custGeom>
            <a:avLst/>
            <a:gdLst/>
            <a:ahLst/>
            <a:cxnLst/>
            <a:rect l="l" t="t" r="r" b="b"/>
            <a:pathLst>
              <a:path w="575945" h="1335404">
                <a:moveTo>
                  <a:pt x="0" y="0"/>
                </a:moveTo>
                <a:lnTo>
                  <a:pt x="307140" y="0"/>
                </a:lnTo>
                <a:lnTo>
                  <a:pt x="307140" y="333193"/>
                </a:lnTo>
                <a:lnTo>
                  <a:pt x="345532" y="333193"/>
                </a:lnTo>
                <a:lnTo>
                  <a:pt x="345532" y="667610"/>
                </a:lnTo>
                <a:lnTo>
                  <a:pt x="396722" y="667610"/>
                </a:lnTo>
                <a:lnTo>
                  <a:pt x="396722" y="1002028"/>
                </a:lnTo>
                <a:lnTo>
                  <a:pt x="575888" y="1002028"/>
                </a:lnTo>
                <a:lnTo>
                  <a:pt x="575888" y="1335221"/>
                </a:lnTo>
              </a:path>
            </a:pathLst>
          </a:custGeom>
          <a:ln w="228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8179386" y="3993543"/>
            <a:ext cx="1536065" cy="668020"/>
          </a:xfrm>
          <a:custGeom>
            <a:avLst/>
            <a:gdLst/>
            <a:ahLst/>
            <a:cxnLst/>
            <a:rect l="l" t="t" r="r" b="b"/>
            <a:pathLst>
              <a:path w="1536065" h="668020">
                <a:moveTo>
                  <a:pt x="0" y="0"/>
                </a:moveTo>
                <a:lnTo>
                  <a:pt x="703863" y="0"/>
                </a:lnTo>
                <a:lnTo>
                  <a:pt x="703863" y="333193"/>
                </a:lnTo>
                <a:lnTo>
                  <a:pt x="1100586" y="333193"/>
                </a:lnTo>
                <a:lnTo>
                  <a:pt x="1100586" y="667610"/>
                </a:lnTo>
                <a:lnTo>
                  <a:pt x="1535701" y="667610"/>
                </a:lnTo>
              </a:path>
            </a:pathLst>
          </a:custGeom>
          <a:ln w="22206">
            <a:solidFill>
              <a:srgbClr val="FF9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9715088" y="4631755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-11517" y="14699"/>
                </a:moveTo>
                <a:lnTo>
                  <a:pt x="11517" y="14699"/>
                </a:lnTo>
              </a:path>
            </a:pathLst>
          </a:custGeom>
          <a:ln w="29399">
            <a:solidFill>
              <a:srgbClr val="FF9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8179386" y="3993543"/>
            <a:ext cx="1536065" cy="0"/>
          </a:xfrm>
          <a:custGeom>
            <a:avLst/>
            <a:gdLst/>
            <a:ahLst/>
            <a:cxnLst/>
            <a:rect l="l" t="t" r="r" b="b"/>
            <a:pathLst>
              <a:path w="1536065">
                <a:moveTo>
                  <a:pt x="0" y="0"/>
                </a:moveTo>
                <a:lnTo>
                  <a:pt x="0" y="0"/>
                </a:lnTo>
                <a:lnTo>
                  <a:pt x="1535701" y="0"/>
                </a:lnTo>
              </a:path>
            </a:pathLst>
          </a:custGeom>
          <a:ln w="22049">
            <a:solidFill>
              <a:srgbClr val="0054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9715088" y="3964144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-11517" y="14699"/>
                </a:moveTo>
                <a:lnTo>
                  <a:pt x="11517" y="14699"/>
                </a:lnTo>
              </a:path>
            </a:pathLst>
          </a:custGeom>
          <a:ln w="29399">
            <a:solidFill>
              <a:srgbClr val="0054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8179386" y="3993543"/>
            <a:ext cx="652780" cy="1335405"/>
          </a:xfrm>
          <a:custGeom>
            <a:avLst/>
            <a:gdLst/>
            <a:ahLst/>
            <a:cxnLst/>
            <a:rect l="l" t="t" r="r" b="b"/>
            <a:pathLst>
              <a:path w="652779" h="1335404">
                <a:moveTo>
                  <a:pt x="0" y="0"/>
                </a:moveTo>
                <a:lnTo>
                  <a:pt x="307140" y="0"/>
                </a:lnTo>
                <a:lnTo>
                  <a:pt x="307140" y="333193"/>
                </a:lnTo>
                <a:lnTo>
                  <a:pt x="550293" y="333193"/>
                </a:lnTo>
                <a:lnTo>
                  <a:pt x="550293" y="667610"/>
                </a:lnTo>
                <a:lnTo>
                  <a:pt x="575888" y="667610"/>
                </a:lnTo>
                <a:lnTo>
                  <a:pt x="575888" y="1002028"/>
                </a:lnTo>
                <a:lnTo>
                  <a:pt x="652673" y="1002028"/>
                </a:lnTo>
                <a:lnTo>
                  <a:pt x="652673" y="1335221"/>
                </a:lnTo>
              </a:path>
            </a:pathLst>
          </a:custGeom>
          <a:ln w="22845">
            <a:solidFill>
              <a:srgbClr val="A9A9A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 txBox="1"/>
          <p:nvPr/>
        </p:nvSpPr>
        <p:spPr>
          <a:xfrm>
            <a:off x="8315676" y="5344535"/>
            <a:ext cx="1649095" cy="39433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39370" algn="ctr">
              <a:lnSpc>
                <a:spcPct val="100000"/>
              </a:lnSpc>
              <a:spcBef>
                <a:spcPts val="225"/>
              </a:spcBef>
              <a:tabLst>
                <a:tab pos="637540" algn="l"/>
              </a:tabLst>
            </a:pPr>
            <a:r>
              <a:rPr sz="1100" spc="35" dirty="0">
                <a:latin typeface="Arial"/>
                <a:cs typeface="Arial"/>
              </a:rPr>
              <a:t>50	100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sz="1100" spc="25" dirty="0">
                <a:latin typeface="Arial"/>
                <a:cs typeface="Arial"/>
              </a:rPr>
              <a:t>Days </a:t>
            </a:r>
            <a:r>
              <a:rPr sz="1100" spc="15" dirty="0">
                <a:latin typeface="Arial"/>
                <a:cs typeface="Arial"/>
              </a:rPr>
              <a:t>post tumor</a:t>
            </a:r>
            <a:r>
              <a:rPr sz="1100" spc="-145" dirty="0">
                <a:latin typeface="Arial"/>
                <a:cs typeface="Arial"/>
              </a:rPr>
              <a:t> </a:t>
            </a:r>
            <a:r>
              <a:rPr sz="1100" spc="5" dirty="0">
                <a:latin typeface="Arial"/>
                <a:cs typeface="Arial"/>
              </a:rPr>
              <a:t>injection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9" name="object 259"/>
          <p:cNvSpPr txBox="1"/>
          <p:nvPr/>
        </p:nvSpPr>
        <p:spPr>
          <a:xfrm>
            <a:off x="7706159" y="4068254"/>
            <a:ext cx="192405" cy="1009650"/>
          </a:xfrm>
          <a:prstGeom prst="rect">
            <a:avLst/>
          </a:prstGeom>
        </p:spPr>
        <p:txBody>
          <a:bodyPr vert="vert270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150" spc="-30" dirty="0">
                <a:latin typeface="Arial"/>
                <a:cs typeface="Arial"/>
              </a:rPr>
              <a:t>Percent</a:t>
            </a:r>
            <a:r>
              <a:rPr sz="1150" spc="-80" dirty="0">
                <a:latin typeface="Arial"/>
                <a:cs typeface="Arial"/>
              </a:rPr>
              <a:t> </a:t>
            </a:r>
            <a:r>
              <a:rPr sz="1150" spc="-35" dirty="0">
                <a:latin typeface="Arial"/>
                <a:cs typeface="Arial"/>
              </a:rPr>
              <a:t>survival</a:t>
            </a:r>
            <a:endParaRPr sz="1150">
              <a:latin typeface="Arial"/>
              <a:cs typeface="Arial"/>
            </a:endParaRPr>
          </a:p>
        </p:txBody>
      </p:sp>
      <p:sp>
        <p:nvSpPr>
          <p:cNvPr id="260" name="object 260"/>
          <p:cNvSpPr/>
          <p:nvPr/>
        </p:nvSpPr>
        <p:spPr>
          <a:xfrm>
            <a:off x="10028626" y="3994248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808" y="0"/>
                </a:lnTo>
              </a:path>
            </a:pathLst>
          </a:custGeom>
          <a:ln w="22049">
            <a:solidFill>
              <a:srgbClr val="A9A9A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10110530" y="3964848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-11517" y="14699"/>
                </a:moveTo>
                <a:lnTo>
                  <a:pt x="11517" y="14699"/>
                </a:lnTo>
              </a:path>
            </a:pathLst>
          </a:custGeom>
          <a:ln w="29399">
            <a:solidFill>
              <a:srgbClr val="A9A9A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10028626" y="4559277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808" y="0"/>
                </a:lnTo>
              </a:path>
            </a:pathLst>
          </a:custGeom>
          <a:ln w="22049">
            <a:solidFill>
              <a:srgbClr val="0054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10110530" y="4529878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-11517" y="14699"/>
                </a:moveTo>
                <a:lnTo>
                  <a:pt x="11517" y="14699"/>
                </a:lnTo>
              </a:path>
            </a:pathLst>
          </a:custGeom>
          <a:ln w="29399">
            <a:solidFill>
              <a:srgbClr val="0054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10028626" y="4371856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808" y="0"/>
                </a:lnTo>
              </a:path>
            </a:pathLst>
          </a:custGeom>
          <a:ln w="22049">
            <a:solidFill>
              <a:srgbClr val="FF9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10110530" y="4342457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-11517" y="14699"/>
                </a:moveTo>
                <a:lnTo>
                  <a:pt x="11517" y="14699"/>
                </a:lnTo>
              </a:path>
            </a:pathLst>
          </a:custGeom>
          <a:ln w="29399">
            <a:solidFill>
              <a:srgbClr val="FF9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10028626" y="4181668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808" y="0"/>
                </a:lnTo>
              </a:path>
            </a:pathLst>
          </a:custGeom>
          <a:ln w="22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10110530" y="4152269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-11517" y="14699"/>
                </a:moveTo>
                <a:lnTo>
                  <a:pt x="11517" y="14699"/>
                </a:lnTo>
              </a:path>
            </a:pathLst>
          </a:custGeom>
          <a:ln w="29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 txBox="1"/>
          <p:nvPr/>
        </p:nvSpPr>
        <p:spPr>
          <a:xfrm>
            <a:off x="7573629" y="3543300"/>
            <a:ext cx="1670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Arial"/>
                <a:cs typeface="Arial"/>
              </a:rPr>
              <a:t>e</a:t>
            </a:r>
            <a:endParaRPr sz="2000">
              <a:latin typeface="Arial"/>
              <a:cs typeface="Arial"/>
            </a:endParaRPr>
          </a:p>
        </p:txBody>
      </p:sp>
      <p:sp>
        <p:nvSpPr>
          <p:cNvPr id="269" name="object 269"/>
          <p:cNvSpPr txBox="1"/>
          <p:nvPr/>
        </p:nvSpPr>
        <p:spPr>
          <a:xfrm>
            <a:off x="4618342" y="3528060"/>
            <a:ext cx="1809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Arial"/>
                <a:cs typeface="Arial"/>
              </a:rPr>
              <a:t>d</a:t>
            </a:r>
            <a:endParaRPr sz="2000">
              <a:latin typeface="Arial"/>
              <a:cs typeface="Arial"/>
            </a:endParaRPr>
          </a:p>
        </p:txBody>
      </p:sp>
      <p:sp>
        <p:nvSpPr>
          <p:cNvPr id="270" name="object 270"/>
          <p:cNvSpPr txBox="1"/>
          <p:nvPr/>
        </p:nvSpPr>
        <p:spPr>
          <a:xfrm>
            <a:off x="10251128" y="3880103"/>
            <a:ext cx="1020444" cy="772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00990">
              <a:lnSpc>
                <a:spcPct val="107300"/>
              </a:lnSpc>
              <a:spcBef>
                <a:spcPts val="100"/>
              </a:spcBef>
            </a:pPr>
            <a:r>
              <a:rPr sz="1100" spc="-5" dirty="0">
                <a:latin typeface="Arial"/>
                <a:cs typeface="Arial"/>
              </a:rPr>
              <a:t>Tumor</a:t>
            </a:r>
            <a:r>
              <a:rPr sz="1100" spc="-8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only  </a:t>
            </a:r>
            <a:r>
              <a:rPr sz="1100" spc="-5" dirty="0">
                <a:latin typeface="Arial"/>
                <a:cs typeface="Arial"/>
              </a:rPr>
              <a:t>Mock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i.v.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ct val="112700"/>
              </a:lnSpc>
              <a:spcBef>
                <a:spcPts val="70"/>
              </a:spcBef>
            </a:pPr>
            <a:r>
              <a:rPr sz="1100" spc="-5" dirty="0">
                <a:latin typeface="Arial"/>
                <a:cs typeface="Arial"/>
              </a:rPr>
              <a:t>HER2-BBζ i.v.  HER2-BBζ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i.c.v.</a:t>
            </a:r>
            <a:endParaRPr sz="1100">
              <a:latin typeface="Arial"/>
              <a:cs typeface="Arial"/>
            </a:endParaRPr>
          </a:p>
        </p:txBody>
      </p:sp>
      <p:sp>
        <p:nvSpPr>
          <p:cNvPr id="271" name="object 271"/>
          <p:cNvSpPr/>
          <p:nvPr/>
        </p:nvSpPr>
        <p:spPr>
          <a:xfrm>
            <a:off x="10426700" y="6250170"/>
            <a:ext cx="1397000" cy="584994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33284" y="1141984"/>
            <a:ext cx="7459980" cy="688340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b="1" spc="-5" dirty="0">
                <a:latin typeface="Arial"/>
                <a:cs typeface="Arial"/>
              </a:rPr>
              <a:t>HER2+ Brain/Leptomeningeal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Metastases</a:t>
            </a:r>
            <a:endParaRPr sz="2000">
              <a:latin typeface="Arial"/>
              <a:cs typeface="Arial"/>
            </a:endParaRPr>
          </a:p>
          <a:p>
            <a:pPr marL="469265">
              <a:lnSpc>
                <a:spcPct val="100000"/>
              </a:lnSpc>
              <a:spcBef>
                <a:spcPts val="400"/>
              </a:spcBef>
            </a:pPr>
            <a:r>
              <a:rPr sz="1600" spc="-10" dirty="0">
                <a:latin typeface="Arial"/>
                <a:cs typeface="Arial"/>
              </a:rPr>
              <a:t>(</a:t>
            </a:r>
            <a:r>
              <a:rPr sz="1600" spc="-10" dirty="0">
                <a:solidFill>
                  <a:srgbClr val="3158A7"/>
                </a:solidFill>
                <a:latin typeface="Arial"/>
                <a:cs typeface="Arial"/>
              </a:rPr>
              <a:t>Clinical </a:t>
            </a:r>
            <a:r>
              <a:rPr sz="1600" spc="-5" dirty="0">
                <a:solidFill>
                  <a:srgbClr val="3158A7"/>
                </a:solidFill>
                <a:latin typeface="Arial"/>
                <a:cs typeface="Arial"/>
              </a:rPr>
              <a:t>PI: Jana </a:t>
            </a:r>
            <a:r>
              <a:rPr sz="1600" spc="-15" dirty="0">
                <a:solidFill>
                  <a:srgbClr val="3158A7"/>
                </a:solidFill>
                <a:latin typeface="Arial"/>
                <a:cs typeface="Arial"/>
              </a:rPr>
              <a:t>Portnow, </a:t>
            </a:r>
            <a:r>
              <a:rPr sz="1600" spc="-5" dirty="0">
                <a:solidFill>
                  <a:srgbClr val="3158A7"/>
                </a:solidFill>
                <a:latin typeface="Arial"/>
                <a:cs typeface="Arial"/>
              </a:rPr>
              <a:t>MD, Research PI: Saul Priceman, PhD</a:t>
            </a:r>
            <a:r>
              <a:rPr sz="1600" spc="-5" dirty="0">
                <a:latin typeface="Arial"/>
                <a:cs typeface="Arial"/>
              </a:rPr>
              <a:t>) </a:t>
            </a:r>
            <a:r>
              <a:rPr sz="1600" dirty="0">
                <a:latin typeface="Arial"/>
                <a:cs typeface="Arial"/>
              </a:rPr>
              <a:t>–</a:t>
            </a:r>
            <a:r>
              <a:rPr sz="1600" spc="17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enrolling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8332" y="6288812"/>
            <a:ext cx="1283488" cy="5271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8739" y="5791766"/>
            <a:ext cx="3270250" cy="1010919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1000" spc="-5" dirty="0">
                <a:latin typeface="Arial"/>
                <a:cs typeface="Arial"/>
              </a:rPr>
              <a:t>HER2-CAR </a:t>
            </a:r>
            <a:r>
              <a:rPr sz="1000" dirty="0">
                <a:latin typeface="Arial"/>
                <a:cs typeface="Arial"/>
              </a:rPr>
              <a:t>in </a:t>
            </a:r>
            <a:r>
              <a:rPr sz="1000" spc="-5" dirty="0">
                <a:latin typeface="Arial"/>
                <a:cs typeface="Arial"/>
              </a:rPr>
              <a:t>BBM </a:t>
            </a:r>
            <a:r>
              <a:rPr sz="1000" spc="-10" dirty="0">
                <a:latin typeface="Arial"/>
                <a:cs typeface="Arial"/>
              </a:rPr>
              <a:t>phase </a:t>
            </a:r>
            <a:r>
              <a:rPr sz="1000" dirty="0">
                <a:latin typeface="Arial"/>
                <a:cs typeface="Arial"/>
              </a:rPr>
              <a:t>1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trial</a:t>
            </a:r>
            <a:endParaRPr sz="1000">
              <a:latin typeface="Arial"/>
              <a:cs typeface="Arial"/>
            </a:endParaRPr>
          </a:p>
          <a:p>
            <a:pPr marL="1438910" marR="5080">
              <a:lnSpc>
                <a:spcPct val="105900"/>
              </a:lnSpc>
              <a:spcBef>
                <a:spcPts val="785"/>
              </a:spcBef>
            </a:pPr>
            <a:r>
              <a:rPr sz="1350" i="1" spc="10" dirty="0">
                <a:solidFill>
                  <a:srgbClr val="4F81BD"/>
                </a:solidFill>
                <a:latin typeface="Century Gothic"/>
                <a:cs typeface="Century Gothic"/>
              </a:rPr>
              <a:t>Meringoff </a:t>
            </a:r>
            <a:r>
              <a:rPr sz="1350" i="1" spc="-35" dirty="0">
                <a:solidFill>
                  <a:srgbClr val="4F81BD"/>
                </a:solidFill>
                <a:latin typeface="Century Gothic"/>
                <a:cs typeface="Century Gothic"/>
              </a:rPr>
              <a:t>Foundation  </a:t>
            </a:r>
            <a:r>
              <a:rPr sz="1350" i="1" spc="75" dirty="0">
                <a:solidFill>
                  <a:srgbClr val="4F81BD"/>
                </a:solidFill>
                <a:latin typeface="Century Gothic"/>
                <a:cs typeface="Century Gothic"/>
              </a:rPr>
              <a:t>Norris </a:t>
            </a:r>
            <a:r>
              <a:rPr sz="1350" i="1" spc="-35" dirty="0">
                <a:solidFill>
                  <a:srgbClr val="4F81BD"/>
                </a:solidFill>
                <a:latin typeface="Century Gothic"/>
                <a:cs typeface="Century Gothic"/>
              </a:rPr>
              <a:t>Foundation  </a:t>
            </a:r>
            <a:r>
              <a:rPr sz="1350" i="1" spc="25" dirty="0">
                <a:solidFill>
                  <a:srgbClr val="4F81BD"/>
                </a:solidFill>
                <a:latin typeface="Century Gothic"/>
                <a:cs typeface="Century Gothic"/>
              </a:rPr>
              <a:t>Horowitz/Marsh</a:t>
            </a:r>
            <a:r>
              <a:rPr sz="1350" i="1" spc="40" dirty="0">
                <a:solidFill>
                  <a:srgbClr val="4F81BD"/>
                </a:solidFill>
                <a:latin typeface="Century Gothic"/>
                <a:cs typeface="Century Gothic"/>
              </a:rPr>
              <a:t> </a:t>
            </a:r>
            <a:r>
              <a:rPr sz="1350" i="1" spc="-30" dirty="0">
                <a:solidFill>
                  <a:srgbClr val="4F81BD"/>
                </a:solidFill>
                <a:latin typeface="Century Gothic"/>
                <a:cs typeface="Century Gothic"/>
              </a:rPr>
              <a:t>funds</a:t>
            </a:r>
            <a:endParaRPr sz="1350"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76228" y="4237228"/>
            <a:ext cx="13716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000" b="1" spc="-5" dirty="0">
                <a:latin typeface="Arial"/>
                <a:cs typeface="Arial"/>
              </a:rPr>
              <a:t>Continue therapy if</a:t>
            </a:r>
            <a:r>
              <a:rPr sz="1000" b="1" spc="-5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no  </a:t>
            </a:r>
            <a:r>
              <a:rPr sz="1000" b="1" spc="-10" dirty="0">
                <a:latin typeface="Arial"/>
                <a:cs typeface="Arial"/>
              </a:rPr>
              <a:t>disease </a:t>
            </a:r>
            <a:r>
              <a:rPr sz="1000" b="1" spc="-5" dirty="0">
                <a:latin typeface="Arial"/>
                <a:cs typeface="Arial"/>
              </a:rPr>
              <a:t>progression  </a:t>
            </a:r>
            <a:r>
              <a:rPr sz="1000" b="1" spc="-10" dirty="0">
                <a:latin typeface="Arial"/>
                <a:cs typeface="Arial"/>
              </a:rPr>
              <a:t>observed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793023" y="2518455"/>
            <a:ext cx="6132745" cy="27276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15015" y="2941862"/>
            <a:ext cx="1385924" cy="1918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850927" y="4624589"/>
            <a:ext cx="440055" cy="17589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145415">
              <a:lnSpc>
                <a:spcPts val="1060"/>
              </a:lnSpc>
            </a:pPr>
            <a:r>
              <a:rPr sz="1000" spc="-5" dirty="0">
                <a:latin typeface="Calibri"/>
                <a:cs typeface="Calibri"/>
              </a:rPr>
              <a:t>HER2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93479" y="3344694"/>
            <a:ext cx="625475" cy="17907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0640" rIns="0" bIns="0" rtlCol="0">
            <a:spAutoFit/>
          </a:bodyPr>
          <a:lstStyle/>
          <a:p>
            <a:pPr marL="66675">
              <a:lnSpc>
                <a:spcPct val="100000"/>
              </a:lnSpc>
              <a:spcBef>
                <a:spcPts val="320"/>
              </a:spcBef>
            </a:pPr>
            <a:r>
              <a:rPr sz="800" spc="-5" dirty="0">
                <a:solidFill>
                  <a:srgbClr val="CA4037"/>
                </a:solidFill>
                <a:latin typeface="Arial"/>
                <a:cs typeface="Arial"/>
              </a:rPr>
              <a:t>HER2BB</a:t>
            </a:r>
            <a:r>
              <a:rPr sz="800" spc="-5" dirty="0">
                <a:solidFill>
                  <a:srgbClr val="CA4037"/>
                </a:solidFill>
                <a:latin typeface="Cambria Math"/>
                <a:cs typeface="Cambria Math"/>
              </a:rPr>
              <a:t>𝜁</a:t>
            </a:r>
            <a:endParaRPr sz="800">
              <a:latin typeface="Cambria Math"/>
              <a:cs typeface="Cambria Math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104576" y="3344694"/>
            <a:ext cx="625475" cy="17907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6355" rIns="0" bIns="0" rtlCol="0">
            <a:spAutoFit/>
          </a:bodyPr>
          <a:lstStyle/>
          <a:p>
            <a:pPr marL="53975">
              <a:lnSpc>
                <a:spcPct val="100000"/>
              </a:lnSpc>
              <a:spcBef>
                <a:spcPts val="365"/>
              </a:spcBef>
            </a:pPr>
            <a:r>
              <a:rPr sz="800" spc="-5" dirty="0">
                <a:solidFill>
                  <a:srgbClr val="CA4037"/>
                </a:solidFill>
                <a:latin typeface="Arial"/>
                <a:cs typeface="Arial"/>
              </a:rPr>
              <a:t>HER2BB</a:t>
            </a:r>
            <a:r>
              <a:rPr sz="800" spc="-5" dirty="0">
                <a:solidFill>
                  <a:srgbClr val="CA4037"/>
                </a:solidFill>
                <a:latin typeface="Cambria Math"/>
                <a:cs typeface="Cambria Math"/>
              </a:rPr>
              <a:t>𝜁</a:t>
            </a:r>
            <a:endParaRPr sz="800">
              <a:latin typeface="Cambria Math"/>
              <a:cs typeface="Cambria Math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830419" y="3343226"/>
            <a:ext cx="625475" cy="17907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1910" rIns="0" bIns="0" rtlCol="0">
            <a:spAutoFit/>
          </a:bodyPr>
          <a:lstStyle/>
          <a:p>
            <a:pPr marL="66675">
              <a:lnSpc>
                <a:spcPct val="100000"/>
              </a:lnSpc>
              <a:spcBef>
                <a:spcPts val="330"/>
              </a:spcBef>
            </a:pPr>
            <a:r>
              <a:rPr sz="800" spc="-5" dirty="0">
                <a:solidFill>
                  <a:srgbClr val="CA4037"/>
                </a:solidFill>
                <a:latin typeface="Arial"/>
                <a:cs typeface="Arial"/>
              </a:rPr>
              <a:t>HER2BB</a:t>
            </a:r>
            <a:r>
              <a:rPr sz="800" spc="-5" dirty="0">
                <a:solidFill>
                  <a:srgbClr val="CA4037"/>
                </a:solidFill>
                <a:latin typeface="Cambria Math"/>
                <a:cs typeface="Cambria Math"/>
              </a:rPr>
              <a:t>𝜁</a:t>
            </a:r>
            <a:endParaRPr sz="800">
              <a:latin typeface="Cambria Math"/>
              <a:cs typeface="Cambria Math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809861" y="4610067"/>
            <a:ext cx="755650" cy="345440"/>
          </a:xfrm>
          <a:custGeom>
            <a:avLst/>
            <a:gdLst/>
            <a:ahLst/>
            <a:cxnLst/>
            <a:rect l="l" t="t" r="r" b="b"/>
            <a:pathLst>
              <a:path w="755650" h="345439">
                <a:moveTo>
                  <a:pt x="0" y="344836"/>
                </a:moveTo>
                <a:lnTo>
                  <a:pt x="755417" y="344836"/>
                </a:lnTo>
                <a:lnTo>
                  <a:pt x="755417" y="0"/>
                </a:lnTo>
                <a:lnTo>
                  <a:pt x="0" y="0"/>
                </a:lnTo>
                <a:lnTo>
                  <a:pt x="0" y="3448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901189" y="4252495"/>
            <a:ext cx="755650" cy="285750"/>
          </a:xfrm>
          <a:custGeom>
            <a:avLst/>
            <a:gdLst/>
            <a:ahLst/>
            <a:cxnLst/>
            <a:rect l="l" t="t" r="r" b="b"/>
            <a:pathLst>
              <a:path w="755650" h="285750">
                <a:moveTo>
                  <a:pt x="0" y="285595"/>
                </a:moveTo>
                <a:lnTo>
                  <a:pt x="755417" y="285595"/>
                </a:lnTo>
                <a:lnTo>
                  <a:pt x="755417" y="0"/>
                </a:lnTo>
                <a:lnTo>
                  <a:pt x="0" y="0"/>
                </a:lnTo>
                <a:lnTo>
                  <a:pt x="0" y="2855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83241" y="4954904"/>
            <a:ext cx="2982595" cy="363855"/>
          </a:xfrm>
          <a:custGeom>
            <a:avLst/>
            <a:gdLst/>
            <a:ahLst/>
            <a:cxnLst/>
            <a:rect l="l" t="t" r="r" b="b"/>
            <a:pathLst>
              <a:path w="2982595" h="363854">
                <a:moveTo>
                  <a:pt x="0" y="363588"/>
                </a:moveTo>
                <a:lnTo>
                  <a:pt x="2982037" y="363588"/>
                </a:lnTo>
                <a:lnTo>
                  <a:pt x="2982037" y="0"/>
                </a:lnTo>
                <a:lnTo>
                  <a:pt x="0" y="0"/>
                </a:lnTo>
                <a:lnTo>
                  <a:pt x="0" y="36358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683529" y="5047160"/>
            <a:ext cx="2092960" cy="0"/>
          </a:xfrm>
          <a:custGeom>
            <a:avLst/>
            <a:gdLst/>
            <a:ahLst/>
            <a:cxnLst/>
            <a:rect l="l" t="t" r="r" b="b"/>
            <a:pathLst>
              <a:path w="2092959">
                <a:moveTo>
                  <a:pt x="0" y="1"/>
                </a:moveTo>
                <a:lnTo>
                  <a:pt x="2092789" y="0"/>
                </a:lnTo>
              </a:path>
            </a:pathLst>
          </a:custGeom>
          <a:ln w="34925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6326827" y="5097779"/>
            <a:ext cx="78168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5" dirty="0">
                <a:solidFill>
                  <a:srgbClr val="00B050"/>
                </a:solidFill>
                <a:latin typeface="Arial"/>
                <a:cs typeface="Arial"/>
              </a:rPr>
              <a:t>DLT</a:t>
            </a:r>
            <a:r>
              <a:rPr sz="800" b="1" spc="-45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rgbClr val="00B050"/>
                </a:solidFill>
                <a:latin typeface="Arial"/>
                <a:cs typeface="Arial"/>
              </a:rPr>
              <a:t>monitoring</a:t>
            </a:r>
            <a:endParaRPr sz="800">
              <a:latin typeface="Arial"/>
              <a:cs typeface="Arial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1931638" y="100076"/>
            <a:ext cx="8023859" cy="7600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215515" marR="5080" indent="-2203450">
              <a:lnSpc>
                <a:spcPct val="100800"/>
              </a:lnSpc>
              <a:spcBef>
                <a:spcPts val="75"/>
              </a:spcBef>
            </a:pPr>
            <a:r>
              <a:rPr spc="-5" dirty="0"/>
              <a:t>Phase </a:t>
            </a:r>
            <a:r>
              <a:rPr dirty="0"/>
              <a:t>I Clinical </a:t>
            </a:r>
            <a:r>
              <a:rPr spc="-20" dirty="0"/>
              <a:t>Trial </a:t>
            </a:r>
            <a:r>
              <a:rPr spc="-5" dirty="0"/>
              <a:t>to Evaluate HER2-BB</a:t>
            </a:r>
            <a:r>
              <a:rPr spc="-5" dirty="0">
                <a:solidFill>
                  <a:srgbClr val="115CB2"/>
                </a:solidFill>
                <a:latin typeface="Cambria Math"/>
                <a:cs typeface="Cambria Math"/>
              </a:rPr>
              <a:t>𝜁 </a:t>
            </a:r>
            <a:r>
              <a:rPr spc="-5" dirty="0"/>
              <a:t>CAR </a:t>
            </a:r>
            <a:r>
              <a:rPr dirty="0"/>
              <a:t>T Cells in  </a:t>
            </a:r>
            <a:r>
              <a:rPr spc="-5" dirty="0"/>
              <a:t>Breast-to-Brain</a:t>
            </a:r>
            <a:r>
              <a:rPr spc="-10" dirty="0"/>
              <a:t> </a:t>
            </a:r>
            <a:r>
              <a:rPr spc="-5" dirty="0"/>
              <a:t>Metastasis</a:t>
            </a:r>
          </a:p>
        </p:txBody>
      </p:sp>
      <p:sp>
        <p:nvSpPr>
          <p:cNvPr id="18" name="object 18"/>
          <p:cNvSpPr/>
          <p:nvPr/>
        </p:nvSpPr>
        <p:spPr>
          <a:xfrm>
            <a:off x="10426700" y="6250170"/>
            <a:ext cx="1397000" cy="5849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813337" y="0"/>
            <a:ext cx="1073862" cy="133184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818369" y="5173979"/>
            <a:ext cx="1611630" cy="440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30"/>
              </a:lnSpc>
              <a:spcBef>
                <a:spcPts val="100"/>
              </a:spcBef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Murad et</a:t>
            </a:r>
            <a:r>
              <a:rPr sz="1400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al.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630"/>
              </a:lnSpc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Front Immunol</a:t>
            </a:r>
            <a:r>
              <a:rPr sz="1400" spc="-8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2018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83023" y="3779520"/>
            <a:ext cx="2740152" cy="6065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25859" y="3799109"/>
            <a:ext cx="2656205" cy="523240"/>
          </a:xfrm>
          <a:custGeom>
            <a:avLst/>
            <a:gdLst/>
            <a:ahLst/>
            <a:cxnLst/>
            <a:rect l="l" t="t" r="r" b="b"/>
            <a:pathLst>
              <a:path w="2656204" h="523239">
                <a:moveTo>
                  <a:pt x="2568862" y="0"/>
                </a:moveTo>
                <a:lnTo>
                  <a:pt x="87202" y="0"/>
                </a:lnTo>
                <a:lnTo>
                  <a:pt x="53259" y="6852"/>
                </a:lnTo>
                <a:lnTo>
                  <a:pt x="25541" y="25541"/>
                </a:lnTo>
                <a:lnTo>
                  <a:pt x="6852" y="53259"/>
                </a:lnTo>
                <a:lnTo>
                  <a:pt x="0" y="87202"/>
                </a:lnTo>
                <a:lnTo>
                  <a:pt x="0" y="436017"/>
                </a:lnTo>
                <a:lnTo>
                  <a:pt x="6852" y="469960"/>
                </a:lnTo>
                <a:lnTo>
                  <a:pt x="25541" y="497679"/>
                </a:lnTo>
                <a:lnTo>
                  <a:pt x="53259" y="516366"/>
                </a:lnTo>
                <a:lnTo>
                  <a:pt x="87202" y="523219"/>
                </a:lnTo>
                <a:lnTo>
                  <a:pt x="2568862" y="523219"/>
                </a:lnTo>
                <a:lnTo>
                  <a:pt x="2602804" y="516366"/>
                </a:lnTo>
                <a:lnTo>
                  <a:pt x="2630522" y="497679"/>
                </a:lnTo>
                <a:lnTo>
                  <a:pt x="2649211" y="469960"/>
                </a:lnTo>
                <a:lnTo>
                  <a:pt x="2656064" y="436017"/>
                </a:lnTo>
                <a:lnTo>
                  <a:pt x="2656064" y="87202"/>
                </a:lnTo>
                <a:lnTo>
                  <a:pt x="2649211" y="53259"/>
                </a:lnTo>
                <a:lnTo>
                  <a:pt x="2630522" y="25541"/>
                </a:lnTo>
                <a:lnTo>
                  <a:pt x="2602804" y="6852"/>
                </a:lnTo>
                <a:lnTo>
                  <a:pt x="2568862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982711" y="3779520"/>
            <a:ext cx="3011424" cy="6065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023964" y="3799109"/>
            <a:ext cx="2929255" cy="523240"/>
          </a:xfrm>
          <a:custGeom>
            <a:avLst/>
            <a:gdLst/>
            <a:ahLst/>
            <a:cxnLst/>
            <a:rect l="l" t="t" r="r" b="b"/>
            <a:pathLst>
              <a:path w="2929254" h="523239">
                <a:moveTo>
                  <a:pt x="2841433" y="0"/>
                </a:moveTo>
                <a:lnTo>
                  <a:pt x="87203" y="0"/>
                </a:lnTo>
                <a:lnTo>
                  <a:pt x="53259" y="6852"/>
                </a:lnTo>
                <a:lnTo>
                  <a:pt x="25541" y="25541"/>
                </a:lnTo>
                <a:lnTo>
                  <a:pt x="6852" y="53259"/>
                </a:lnTo>
                <a:lnTo>
                  <a:pt x="0" y="87203"/>
                </a:lnTo>
                <a:lnTo>
                  <a:pt x="0" y="436017"/>
                </a:lnTo>
                <a:lnTo>
                  <a:pt x="6852" y="469960"/>
                </a:lnTo>
                <a:lnTo>
                  <a:pt x="25541" y="497679"/>
                </a:lnTo>
                <a:lnTo>
                  <a:pt x="53259" y="516366"/>
                </a:lnTo>
                <a:lnTo>
                  <a:pt x="87203" y="523219"/>
                </a:lnTo>
                <a:lnTo>
                  <a:pt x="2841433" y="523219"/>
                </a:lnTo>
                <a:lnTo>
                  <a:pt x="2875376" y="516366"/>
                </a:lnTo>
                <a:lnTo>
                  <a:pt x="2903094" y="497679"/>
                </a:lnTo>
                <a:lnTo>
                  <a:pt x="2921782" y="469960"/>
                </a:lnTo>
                <a:lnTo>
                  <a:pt x="2928635" y="436017"/>
                </a:lnTo>
                <a:lnTo>
                  <a:pt x="2928635" y="87203"/>
                </a:lnTo>
                <a:lnTo>
                  <a:pt x="2921782" y="53259"/>
                </a:lnTo>
                <a:lnTo>
                  <a:pt x="2903094" y="25541"/>
                </a:lnTo>
                <a:lnTo>
                  <a:pt x="2875376" y="6852"/>
                </a:lnTo>
                <a:lnTo>
                  <a:pt x="2841433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63880" y="3779520"/>
            <a:ext cx="1481327" cy="6065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04776" y="3799109"/>
            <a:ext cx="1400175" cy="523240"/>
          </a:xfrm>
          <a:custGeom>
            <a:avLst/>
            <a:gdLst/>
            <a:ahLst/>
            <a:cxnLst/>
            <a:rect l="l" t="t" r="r" b="b"/>
            <a:pathLst>
              <a:path w="1400175" h="523239">
                <a:moveTo>
                  <a:pt x="1312967" y="0"/>
                </a:moveTo>
                <a:lnTo>
                  <a:pt x="87202" y="0"/>
                </a:lnTo>
                <a:lnTo>
                  <a:pt x="53259" y="6852"/>
                </a:lnTo>
                <a:lnTo>
                  <a:pt x="25541" y="25541"/>
                </a:lnTo>
                <a:lnTo>
                  <a:pt x="6852" y="53259"/>
                </a:lnTo>
                <a:lnTo>
                  <a:pt x="0" y="87203"/>
                </a:lnTo>
                <a:lnTo>
                  <a:pt x="0" y="436016"/>
                </a:lnTo>
                <a:lnTo>
                  <a:pt x="6852" y="469959"/>
                </a:lnTo>
                <a:lnTo>
                  <a:pt x="25541" y="497678"/>
                </a:lnTo>
                <a:lnTo>
                  <a:pt x="53259" y="516366"/>
                </a:lnTo>
                <a:lnTo>
                  <a:pt x="87202" y="523219"/>
                </a:lnTo>
                <a:lnTo>
                  <a:pt x="1312967" y="523219"/>
                </a:lnTo>
                <a:lnTo>
                  <a:pt x="1346910" y="516366"/>
                </a:lnTo>
                <a:lnTo>
                  <a:pt x="1374629" y="497678"/>
                </a:lnTo>
                <a:lnTo>
                  <a:pt x="1393317" y="469959"/>
                </a:lnTo>
                <a:lnTo>
                  <a:pt x="1400170" y="436016"/>
                </a:lnTo>
                <a:lnTo>
                  <a:pt x="1400170" y="87203"/>
                </a:lnTo>
                <a:lnTo>
                  <a:pt x="1393317" y="53259"/>
                </a:lnTo>
                <a:lnTo>
                  <a:pt x="1374629" y="25541"/>
                </a:lnTo>
                <a:lnTo>
                  <a:pt x="1346910" y="6852"/>
                </a:lnTo>
                <a:lnTo>
                  <a:pt x="1312967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39117" y="2347254"/>
            <a:ext cx="3933190" cy="1439545"/>
          </a:xfrm>
          <a:custGeom>
            <a:avLst/>
            <a:gdLst/>
            <a:ahLst/>
            <a:cxnLst/>
            <a:rect l="l" t="t" r="r" b="b"/>
            <a:pathLst>
              <a:path w="3933190" h="1439545">
                <a:moveTo>
                  <a:pt x="119538" y="1276019"/>
                </a:moveTo>
                <a:lnTo>
                  <a:pt x="112510" y="1278004"/>
                </a:lnTo>
                <a:lnTo>
                  <a:pt x="106577" y="1282697"/>
                </a:lnTo>
                <a:lnTo>
                  <a:pt x="0" y="1408635"/>
                </a:lnTo>
                <a:lnTo>
                  <a:pt x="162086" y="1439416"/>
                </a:lnTo>
                <a:lnTo>
                  <a:pt x="169650" y="1439329"/>
                </a:lnTo>
                <a:lnTo>
                  <a:pt x="176360" y="1436448"/>
                </a:lnTo>
                <a:lnTo>
                  <a:pt x="181501" y="1431261"/>
                </a:lnTo>
                <a:lnTo>
                  <a:pt x="184355" y="1424255"/>
                </a:lnTo>
                <a:lnTo>
                  <a:pt x="184268" y="1416691"/>
                </a:lnTo>
                <a:lnTo>
                  <a:pt x="183095" y="1413959"/>
                </a:lnTo>
                <a:lnTo>
                  <a:pt x="42026" y="1413959"/>
                </a:lnTo>
                <a:lnTo>
                  <a:pt x="29306" y="1378046"/>
                </a:lnTo>
                <a:lnTo>
                  <a:pt x="95699" y="1354530"/>
                </a:lnTo>
                <a:lnTo>
                  <a:pt x="135661" y="1307308"/>
                </a:lnTo>
                <a:lnTo>
                  <a:pt x="139308" y="1300681"/>
                </a:lnTo>
                <a:lnTo>
                  <a:pt x="140103" y="1293421"/>
                </a:lnTo>
                <a:lnTo>
                  <a:pt x="138118" y="1286394"/>
                </a:lnTo>
                <a:lnTo>
                  <a:pt x="133424" y="1280460"/>
                </a:lnTo>
                <a:lnTo>
                  <a:pt x="126798" y="1276814"/>
                </a:lnTo>
                <a:lnTo>
                  <a:pt x="119538" y="1276019"/>
                </a:lnTo>
                <a:close/>
              </a:path>
              <a:path w="3933190" h="1439545">
                <a:moveTo>
                  <a:pt x="95699" y="1354530"/>
                </a:moveTo>
                <a:lnTo>
                  <a:pt x="29306" y="1378046"/>
                </a:lnTo>
                <a:lnTo>
                  <a:pt x="42026" y="1413959"/>
                </a:lnTo>
                <a:lnTo>
                  <a:pt x="57950" y="1408319"/>
                </a:lnTo>
                <a:lnTo>
                  <a:pt x="50180" y="1408319"/>
                </a:lnTo>
                <a:lnTo>
                  <a:pt x="39192" y="1377297"/>
                </a:lnTo>
                <a:lnTo>
                  <a:pt x="76433" y="1377297"/>
                </a:lnTo>
                <a:lnTo>
                  <a:pt x="95699" y="1354530"/>
                </a:lnTo>
                <a:close/>
              </a:path>
              <a:path w="3933190" h="1439545">
                <a:moveTo>
                  <a:pt x="108418" y="1390444"/>
                </a:moveTo>
                <a:lnTo>
                  <a:pt x="42026" y="1413959"/>
                </a:lnTo>
                <a:lnTo>
                  <a:pt x="183095" y="1413959"/>
                </a:lnTo>
                <a:lnTo>
                  <a:pt x="181387" y="1409980"/>
                </a:lnTo>
                <a:lnTo>
                  <a:pt x="176200" y="1404840"/>
                </a:lnTo>
                <a:lnTo>
                  <a:pt x="169194" y="1401986"/>
                </a:lnTo>
                <a:lnTo>
                  <a:pt x="108418" y="1390444"/>
                </a:lnTo>
                <a:close/>
              </a:path>
              <a:path w="3933190" h="1439545">
                <a:moveTo>
                  <a:pt x="39192" y="1377297"/>
                </a:moveTo>
                <a:lnTo>
                  <a:pt x="50180" y="1408319"/>
                </a:lnTo>
                <a:lnTo>
                  <a:pt x="71276" y="1383390"/>
                </a:lnTo>
                <a:lnTo>
                  <a:pt x="39192" y="1377297"/>
                </a:lnTo>
                <a:close/>
              </a:path>
              <a:path w="3933190" h="1439545">
                <a:moveTo>
                  <a:pt x="71276" y="1383390"/>
                </a:moveTo>
                <a:lnTo>
                  <a:pt x="50180" y="1408319"/>
                </a:lnTo>
                <a:lnTo>
                  <a:pt x="57950" y="1408319"/>
                </a:lnTo>
                <a:lnTo>
                  <a:pt x="108418" y="1390444"/>
                </a:lnTo>
                <a:lnTo>
                  <a:pt x="71276" y="1383390"/>
                </a:lnTo>
                <a:close/>
              </a:path>
              <a:path w="3933190" h="1439545">
                <a:moveTo>
                  <a:pt x="3919997" y="0"/>
                </a:moveTo>
                <a:lnTo>
                  <a:pt x="95699" y="1354530"/>
                </a:lnTo>
                <a:lnTo>
                  <a:pt x="71276" y="1383390"/>
                </a:lnTo>
                <a:lnTo>
                  <a:pt x="108418" y="1390444"/>
                </a:lnTo>
                <a:lnTo>
                  <a:pt x="3932717" y="35913"/>
                </a:lnTo>
                <a:lnTo>
                  <a:pt x="3919997" y="0"/>
                </a:lnTo>
                <a:close/>
              </a:path>
              <a:path w="3933190" h="1439545">
                <a:moveTo>
                  <a:pt x="76433" y="1377297"/>
                </a:moveTo>
                <a:lnTo>
                  <a:pt x="39192" y="1377297"/>
                </a:lnTo>
                <a:lnTo>
                  <a:pt x="71276" y="1383390"/>
                </a:lnTo>
                <a:lnTo>
                  <a:pt x="76433" y="13772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26456" y="3721664"/>
            <a:ext cx="1854835" cy="1180465"/>
          </a:xfrm>
          <a:prstGeom prst="rect">
            <a:avLst/>
          </a:prstGeom>
        </p:spPr>
        <p:txBody>
          <a:bodyPr vert="horz" wrap="square" lIns="0" tIns="169545" rIns="0" bIns="0" rtlCol="0">
            <a:spAutoFit/>
          </a:bodyPr>
          <a:lstStyle/>
          <a:p>
            <a:pPr marR="835660" algn="ctr">
              <a:lnSpc>
                <a:spcPct val="100000"/>
              </a:lnSpc>
              <a:spcBef>
                <a:spcPts val="1335"/>
              </a:spcBef>
            </a:pP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Brain</a:t>
            </a:r>
            <a:endParaRPr sz="2000">
              <a:latin typeface="Arial"/>
              <a:cs typeface="Arial"/>
            </a:endParaRPr>
          </a:p>
          <a:p>
            <a:pPr marL="152400" indent="-139700">
              <a:lnSpc>
                <a:spcPct val="100000"/>
              </a:lnSpc>
              <a:spcBef>
                <a:spcPts val="1110"/>
              </a:spcBef>
              <a:buChar char="-"/>
              <a:tabLst>
                <a:tab pos="152400" algn="l"/>
              </a:tabLst>
            </a:pPr>
            <a:r>
              <a:rPr sz="1800" spc="-5" dirty="0">
                <a:latin typeface="Arial"/>
                <a:cs typeface="Arial"/>
              </a:rPr>
              <a:t>Glioma</a:t>
            </a:r>
            <a:endParaRPr sz="1800">
              <a:latin typeface="Arial"/>
              <a:cs typeface="Arial"/>
            </a:endParaRPr>
          </a:p>
          <a:p>
            <a:pPr marL="152400" indent="-139700">
              <a:lnSpc>
                <a:spcPct val="100000"/>
              </a:lnSpc>
              <a:spcBef>
                <a:spcPts val="25"/>
              </a:spcBef>
              <a:buChar char="-"/>
              <a:tabLst>
                <a:tab pos="152400" algn="l"/>
              </a:tabLst>
            </a:pPr>
            <a:r>
              <a:rPr sz="1800" spc="-5" dirty="0">
                <a:latin typeface="Arial"/>
                <a:cs typeface="Arial"/>
              </a:rPr>
              <a:t>Brain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Metastasis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267340" y="3718616"/>
            <a:ext cx="2388235" cy="1448435"/>
          </a:xfrm>
          <a:prstGeom prst="rect">
            <a:avLst/>
          </a:prstGeom>
        </p:spPr>
        <p:txBody>
          <a:bodyPr vert="horz" wrap="square" lIns="0" tIns="169545" rIns="0" bIns="0" rtlCol="0">
            <a:spAutoFit/>
          </a:bodyPr>
          <a:lstStyle/>
          <a:p>
            <a:pPr marL="433070">
              <a:lnSpc>
                <a:spcPct val="100000"/>
              </a:lnSpc>
              <a:spcBef>
                <a:spcPts val="1335"/>
              </a:spcBef>
            </a:pP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Hematological</a:t>
            </a:r>
            <a:endParaRPr sz="2000">
              <a:latin typeface="Arial"/>
              <a:cs typeface="Arial"/>
            </a:endParaRPr>
          </a:p>
          <a:p>
            <a:pPr marL="152400" indent="-139700">
              <a:lnSpc>
                <a:spcPct val="100000"/>
              </a:lnSpc>
              <a:spcBef>
                <a:spcPts val="1110"/>
              </a:spcBef>
              <a:buChar char="-"/>
              <a:tabLst>
                <a:tab pos="152400" algn="l"/>
              </a:tabLst>
            </a:pPr>
            <a:r>
              <a:rPr sz="1800" spc="-5" dirty="0">
                <a:latin typeface="Arial"/>
                <a:cs typeface="Arial"/>
              </a:rPr>
              <a:t>Leukemia </a:t>
            </a:r>
            <a:r>
              <a:rPr sz="1800" dirty="0">
                <a:latin typeface="Arial"/>
                <a:cs typeface="Arial"/>
              </a:rPr>
              <a:t>– </a:t>
            </a:r>
            <a:r>
              <a:rPr sz="1800" spc="-5" dirty="0">
                <a:latin typeface="Arial"/>
                <a:cs typeface="Arial"/>
              </a:rPr>
              <a:t>AML,</a:t>
            </a:r>
            <a:r>
              <a:rPr sz="1800" spc="-27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ALL</a:t>
            </a:r>
            <a:endParaRPr sz="1800">
              <a:latin typeface="Arial"/>
              <a:cs typeface="Arial"/>
            </a:endParaRPr>
          </a:p>
          <a:p>
            <a:pPr marL="152400" indent="-139700">
              <a:lnSpc>
                <a:spcPts val="2135"/>
              </a:lnSpc>
              <a:spcBef>
                <a:spcPts val="25"/>
              </a:spcBef>
              <a:buChar char="-"/>
              <a:tabLst>
                <a:tab pos="152400" algn="l"/>
              </a:tabLst>
            </a:pPr>
            <a:r>
              <a:rPr sz="1800" spc="-15" dirty="0">
                <a:latin typeface="Arial"/>
                <a:cs typeface="Arial"/>
              </a:rPr>
              <a:t>Lymphoma</a:t>
            </a:r>
            <a:endParaRPr sz="1800">
              <a:latin typeface="Arial"/>
              <a:cs typeface="Arial"/>
            </a:endParaRPr>
          </a:p>
          <a:p>
            <a:pPr marL="152400" indent="-139700">
              <a:lnSpc>
                <a:spcPts val="2135"/>
              </a:lnSpc>
              <a:buChar char="-"/>
              <a:tabLst>
                <a:tab pos="152400" algn="l"/>
              </a:tabLst>
            </a:pPr>
            <a:r>
              <a:rPr sz="1800" spc="-5" dirty="0">
                <a:latin typeface="Arial"/>
                <a:cs typeface="Arial"/>
              </a:rPr>
              <a:t>Multiple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Myeloma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642191" y="3729453"/>
            <a:ext cx="1911985" cy="1416685"/>
          </a:xfrm>
          <a:prstGeom prst="rect">
            <a:avLst/>
          </a:prstGeom>
        </p:spPr>
        <p:txBody>
          <a:bodyPr vert="horz" wrap="square" lIns="0" tIns="152400" rIns="0" bIns="0" rtlCol="0">
            <a:spAutoFit/>
          </a:bodyPr>
          <a:lstStyle/>
          <a:p>
            <a:pPr marL="294640">
              <a:lnSpc>
                <a:spcPct val="100000"/>
              </a:lnSpc>
              <a:spcBef>
                <a:spcPts val="1200"/>
              </a:spcBef>
            </a:pP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Solid</a:t>
            </a:r>
            <a:r>
              <a:rPr sz="20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30" dirty="0">
                <a:solidFill>
                  <a:srgbClr val="FFFFFF"/>
                </a:solidFill>
                <a:latin typeface="Arial"/>
                <a:cs typeface="Arial"/>
              </a:rPr>
              <a:t>Tumors</a:t>
            </a:r>
            <a:endParaRPr sz="2000">
              <a:latin typeface="Arial"/>
              <a:cs typeface="Arial"/>
            </a:endParaRPr>
          </a:p>
          <a:p>
            <a:pPr marL="152400" indent="-139700">
              <a:lnSpc>
                <a:spcPct val="100000"/>
              </a:lnSpc>
              <a:spcBef>
                <a:spcPts val="995"/>
              </a:spcBef>
              <a:buChar char="-"/>
              <a:tabLst>
                <a:tab pos="152400" algn="l"/>
              </a:tabLst>
            </a:pPr>
            <a:r>
              <a:rPr sz="1800" spc="-5" dirty="0">
                <a:latin typeface="Arial"/>
                <a:cs typeface="Arial"/>
              </a:rPr>
              <a:t>Prostate</a:t>
            </a:r>
            <a:endParaRPr sz="1800">
              <a:latin typeface="Arial"/>
              <a:cs typeface="Arial"/>
            </a:endParaRPr>
          </a:p>
          <a:p>
            <a:pPr marL="152400" indent="-139700">
              <a:lnSpc>
                <a:spcPts val="2125"/>
              </a:lnSpc>
              <a:spcBef>
                <a:spcPts val="45"/>
              </a:spcBef>
              <a:buChar char="-"/>
              <a:tabLst>
                <a:tab pos="152400" algn="l"/>
              </a:tabLst>
            </a:pPr>
            <a:r>
              <a:rPr sz="1800" spc="-5" dirty="0">
                <a:latin typeface="Arial"/>
                <a:cs typeface="Arial"/>
              </a:rPr>
              <a:t>Breast</a:t>
            </a:r>
            <a:endParaRPr sz="1800">
              <a:latin typeface="Arial"/>
              <a:cs typeface="Arial"/>
            </a:endParaRPr>
          </a:p>
          <a:p>
            <a:pPr marL="152400" indent="-139700">
              <a:lnSpc>
                <a:spcPts val="2125"/>
              </a:lnSpc>
              <a:buChar char="-"/>
              <a:tabLst>
                <a:tab pos="152400" algn="l"/>
              </a:tabLst>
            </a:pPr>
            <a:r>
              <a:rPr sz="1800" spc="-5" dirty="0">
                <a:latin typeface="Arial"/>
                <a:cs typeface="Arial"/>
              </a:rPr>
              <a:t>Pancreatic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642191" y="5126228"/>
            <a:ext cx="1016635" cy="580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400" indent="-139700">
              <a:lnSpc>
                <a:spcPct val="100000"/>
              </a:lnSpc>
              <a:spcBef>
                <a:spcPts val="100"/>
              </a:spcBef>
              <a:buFont typeface="Arial"/>
              <a:buChar char="-"/>
              <a:tabLst>
                <a:tab pos="152400" algn="l"/>
              </a:tabLst>
            </a:pPr>
            <a:r>
              <a:rPr sz="1800" b="1" spc="-5" dirty="0">
                <a:latin typeface="Arial"/>
                <a:cs typeface="Arial"/>
              </a:rPr>
              <a:t>Ovarian</a:t>
            </a:r>
            <a:endParaRPr sz="1800">
              <a:latin typeface="Arial"/>
              <a:cs typeface="Arial"/>
            </a:endParaRPr>
          </a:p>
          <a:p>
            <a:pPr marL="152400" indent="-139700">
              <a:lnSpc>
                <a:spcPct val="100000"/>
              </a:lnSpc>
              <a:spcBef>
                <a:spcPts val="45"/>
              </a:spcBef>
              <a:buChar char="-"/>
              <a:tabLst>
                <a:tab pos="152400" algn="l"/>
              </a:tabLst>
            </a:pPr>
            <a:r>
              <a:rPr sz="1800" spc="-5" dirty="0">
                <a:latin typeface="Arial"/>
                <a:cs typeface="Arial"/>
              </a:rPr>
              <a:t>Liver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673566" y="2365527"/>
            <a:ext cx="171450" cy="1442085"/>
          </a:xfrm>
          <a:custGeom>
            <a:avLst/>
            <a:gdLst/>
            <a:ahLst/>
            <a:cxnLst/>
            <a:rect l="l" t="t" r="r" b="b"/>
            <a:pathLst>
              <a:path w="171450" h="1442085">
                <a:moveTo>
                  <a:pt x="16459" y="1270541"/>
                </a:moveTo>
                <a:lnTo>
                  <a:pt x="9299" y="1272984"/>
                </a:lnTo>
                <a:lnTo>
                  <a:pt x="3648" y="1278013"/>
                </a:lnTo>
                <a:lnTo>
                  <a:pt x="475" y="1284591"/>
                </a:lnTo>
                <a:lnTo>
                  <a:pt x="0" y="1291879"/>
                </a:lnTo>
                <a:lnTo>
                  <a:pt x="2443" y="1299038"/>
                </a:lnTo>
                <a:lnTo>
                  <a:pt x="85573" y="1441546"/>
                </a:lnTo>
                <a:lnTo>
                  <a:pt x="107625" y="1403743"/>
                </a:lnTo>
                <a:lnTo>
                  <a:pt x="66523" y="1403743"/>
                </a:lnTo>
                <a:lnTo>
                  <a:pt x="66522" y="1333274"/>
                </a:lnTo>
                <a:lnTo>
                  <a:pt x="35353" y="1279841"/>
                </a:lnTo>
                <a:lnTo>
                  <a:pt x="30323" y="1274190"/>
                </a:lnTo>
                <a:lnTo>
                  <a:pt x="23746" y="1271016"/>
                </a:lnTo>
                <a:lnTo>
                  <a:pt x="16459" y="1270541"/>
                </a:lnTo>
                <a:close/>
              </a:path>
              <a:path w="171450" h="1442085">
                <a:moveTo>
                  <a:pt x="66523" y="1333275"/>
                </a:moveTo>
                <a:lnTo>
                  <a:pt x="66523" y="1403743"/>
                </a:lnTo>
                <a:lnTo>
                  <a:pt x="104623" y="1403743"/>
                </a:lnTo>
                <a:lnTo>
                  <a:pt x="104623" y="1394141"/>
                </a:lnTo>
                <a:lnTo>
                  <a:pt x="69118" y="1394141"/>
                </a:lnTo>
                <a:lnTo>
                  <a:pt x="85572" y="1365932"/>
                </a:lnTo>
                <a:lnTo>
                  <a:pt x="66523" y="1333275"/>
                </a:lnTo>
                <a:close/>
              </a:path>
              <a:path w="171450" h="1442085">
                <a:moveTo>
                  <a:pt x="154687" y="1270541"/>
                </a:moveTo>
                <a:lnTo>
                  <a:pt x="104623" y="1333274"/>
                </a:lnTo>
                <a:lnTo>
                  <a:pt x="104623" y="1403743"/>
                </a:lnTo>
                <a:lnTo>
                  <a:pt x="107625" y="1403743"/>
                </a:lnTo>
                <a:lnTo>
                  <a:pt x="168703" y="1299038"/>
                </a:lnTo>
                <a:lnTo>
                  <a:pt x="171146" y="1291879"/>
                </a:lnTo>
                <a:lnTo>
                  <a:pt x="170671" y="1284591"/>
                </a:lnTo>
                <a:lnTo>
                  <a:pt x="167497" y="1278013"/>
                </a:lnTo>
                <a:lnTo>
                  <a:pt x="161847" y="1272984"/>
                </a:lnTo>
                <a:lnTo>
                  <a:pt x="154687" y="1270541"/>
                </a:lnTo>
                <a:close/>
              </a:path>
              <a:path w="171450" h="1442085">
                <a:moveTo>
                  <a:pt x="85572" y="1365932"/>
                </a:moveTo>
                <a:lnTo>
                  <a:pt x="69118" y="1394141"/>
                </a:lnTo>
                <a:lnTo>
                  <a:pt x="102027" y="1394141"/>
                </a:lnTo>
                <a:lnTo>
                  <a:pt x="85572" y="1365932"/>
                </a:lnTo>
                <a:close/>
              </a:path>
              <a:path w="171450" h="1442085">
                <a:moveTo>
                  <a:pt x="104623" y="1333274"/>
                </a:moveTo>
                <a:lnTo>
                  <a:pt x="85572" y="1365932"/>
                </a:lnTo>
                <a:lnTo>
                  <a:pt x="102027" y="1394141"/>
                </a:lnTo>
                <a:lnTo>
                  <a:pt x="104623" y="1394141"/>
                </a:lnTo>
                <a:lnTo>
                  <a:pt x="104623" y="1333274"/>
                </a:lnTo>
                <a:close/>
              </a:path>
              <a:path w="171450" h="1442085">
                <a:moveTo>
                  <a:pt x="104624" y="0"/>
                </a:moveTo>
                <a:lnTo>
                  <a:pt x="66524" y="0"/>
                </a:lnTo>
                <a:lnTo>
                  <a:pt x="66523" y="1333275"/>
                </a:lnTo>
                <a:lnTo>
                  <a:pt x="85572" y="1365932"/>
                </a:lnTo>
                <a:lnTo>
                  <a:pt x="104622" y="1333275"/>
                </a:lnTo>
                <a:lnTo>
                  <a:pt x="104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742955" y="2347673"/>
            <a:ext cx="3772535" cy="1449705"/>
          </a:xfrm>
          <a:custGeom>
            <a:avLst/>
            <a:gdLst/>
            <a:ahLst/>
            <a:cxnLst/>
            <a:rect l="l" t="t" r="r" b="b"/>
            <a:pathLst>
              <a:path w="3772534" h="1449704">
                <a:moveTo>
                  <a:pt x="3663889" y="1401268"/>
                </a:moveTo>
                <a:lnTo>
                  <a:pt x="3602932" y="1411814"/>
                </a:lnTo>
                <a:lnTo>
                  <a:pt x="3587408" y="1433832"/>
                </a:lnTo>
                <a:lnTo>
                  <a:pt x="3590148" y="1440883"/>
                </a:lnTo>
                <a:lnTo>
                  <a:pt x="3595203" y="1446154"/>
                </a:lnTo>
                <a:lnTo>
                  <a:pt x="3601865" y="1449145"/>
                </a:lnTo>
                <a:lnTo>
                  <a:pt x="3609427" y="1449355"/>
                </a:lnTo>
                <a:lnTo>
                  <a:pt x="3745119" y="1425881"/>
                </a:lnTo>
                <a:lnTo>
                  <a:pt x="3729926" y="1425881"/>
                </a:lnTo>
                <a:lnTo>
                  <a:pt x="3663889" y="1401268"/>
                </a:lnTo>
                <a:close/>
              </a:path>
              <a:path w="3772534" h="1449704">
                <a:moveTo>
                  <a:pt x="3701141" y="1394823"/>
                </a:moveTo>
                <a:lnTo>
                  <a:pt x="3663889" y="1401268"/>
                </a:lnTo>
                <a:lnTo>
                  <a:pt x="3729926" y="1425881"/>
                </a:lnTo>
                <a:lnTo>
                  <a:pt x="3732083" y="1420093"/>
                </a:lnTo>
                <a:lnTo>
                  <a:pt x="3721827" y="1420093"/>
                </a:lnTo>
                <a:lnTo>
                  <a:pt x="3701141" y="1394823"/>
                </a:lnTo>
                <a:close/>
              </a:path>
              <a:path w="3772534" h="1449704">
                <a:moveTo>
                  <a:pt x="3654642" y="1286676"/>
                </a:moveTo>
                <a:lnTo>
                  <a:pt x="3647370" y="1287352"/>
                </a:lnTo>
                <a:lnTo>
                  <a:pt x="3640684" y="1290891"/>
                </a:lnTo>
                <a:lnTo>
                  <a:pt x="3635895" y="1296746"/>
                </a:lnTo>
                <a:lnTo>
                  <a:pt x="3633795" y="1303740"/>
                </a:lnTo>
                <a:lnTo>
                  <a:pt x="3634472" y="1311012"/>
                </a:lnTo>
                <a:lnTo>
                  <a:pt x="3638010" y="1317698"/>
                </a:lnTo>
                <a:lnTo>
                  <a:pt x="3677193" y="1365566"/>
                </a:lnTo>
                <a:lnTo>
                  <a:pt x="3743232" y="1390180"/>
                </a:lnTo>
                <a:lnTo>
                  <a:pt x="3729926" y="1425881"/>
                </a:lnTo>
                <a:lnTo>
                  <a:pt x="3745119" y="1425881"/>
                </a:lnTo>
                <a:lnTo>
                  <a:pt x="3771995" y="1421231"/>
                </a:lnTo>
                <a:lnTo>
                  <a:pt x="3667492" y="1293566"/>
                </a:lnTo>
                <a:lnTo>
                  <a:pt x="3661636" y="1288776"/>
                </a:lnTo>
                <a:lnTo>
                  <a:pt x="3654642" y="1286676"/>
                </a:lnTo>
                <a:close/>
              </a:path>
              <a:path w="3772534" h="1449704">
                <a:moveTo>
                  <a:pt x="3733321" y="1389255"/>
                </a:moveTo>
                <a:lnTo>
                  <a:pt x="3701141" y="1394823"/>
                </a:lnTo>
                <a:lnTo>
                  <a:pt x="3721827" y="1420093"/>
                </a:lnTo>
                <a:lnTo>
                  <a:pt x="3733321" y="1389255"/>
                </a:lnTo>
                <a:close/>
              </a:path>
              <a:path w="3772534" h="1449704">
                <a:moveTo>
                  <a:pt x="3740751" y="1389255"/>
                </a:moveTo>
                <a:lnTo>
                  <a:pt x="3733321" y="1389255"/>
                </a:lnTo>
                <a:lnTo>
                  <a:pt x="3721827" y="1420093"/>
                </a:lnTo>
                <a:lnTo>
                  <a:pt x="3732083" y="1420093"/>
                </a:lnTo>
                <a:lnTo>
                  <a:pt x="3743232" y="1390180"/>
                </a:lnTo>
                <a:lnTo>
                  <a:pt x="3740751" y="1389255"/>
                </a:lnTo>
                <a:close/>
              </a:path>
              <a:path w="3772534" h="1449704">
                <a:moveTo>
                  <a:pt x="13307" y="0"/>
                </a:moveTo>
                <a:lnTo>
                  <a:pt x="0" y="35700"/>
                </a:lnTo>
                <a:lnTo>
                  <a:pt x="3663889" y="1401268"/>
                </a:lnTo>
                <a:lnTo>
                  <a:pt x="3701141" y="1394823"/>
                </a:lnTo>
                <a:lnTo>
                  <a:pt x="3677193" y="1365566"/>
                </a:lnTo>
                <a:lnTo>
                  <a:pt x="13307" y="0"/>
                </a:lnTo>
                <a:close/>
              </a:path>
              <a:path w="3772534" h="1449704">
                <a:moveTo>
                  <a:pt x="3677193" y="1365566"/>
                </a:moveTo>
                <a:lnTo>
                  <a:pt x="3701141" y="1394823"/>
                </a:lnTo>
                <a:lnTo>
                  <a:pt x="3733321" y="1389255"/>
                </a:lnTo>
                <a:lnTo>
                  <a:pt x="3740751" y="1389255"/>
                </a:lnTo>
                <a:lnTo>
                  <a:pt x="3677193" y="136556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426700" y="6250170"/>
            <a:ext cx="1397000" cy="5849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572511" y="1539239"/>
            <a:ext cx="6333744" cy="7772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615209" y="1557526"/>
            <a:ext cx="6249035" cy="695960"/>
          </a:xfrm>
          <a:custGeom>
            <a:avLst/>
            <a:gdLst/>
            <a:ahLst/>
            <a:cxnLst/>
            <a:rect l="l" t="t" r="r" b="b"/>
            <a:pathLst>
              <a:path w="6249034" h="695960">
                <a:moveTo>
                  <a:pt x="6132875" y="0"/>
                </a:moveTo>
                <a:lnTo>
                  <a:pt x="115962" y="0"/>
                </a:lnTo>
                <a:lnTo>
                  <a:pt x="70824" y="9113"/>
                </a:lnTo>
                <a:lnTo>
                  <a:pt x="33964" y="33965"/>
                </a:lnTo>
                <a:lnTo>
                  <a:pt x="9112" y="70825"/>
                </a:lnTo>
                <a:lnTo>
                  <a:pt x="0" y="115963"/>
                </a:lnTo>
                <a:lnTo>
                  <a:pt x="0" y="579823"/>
                </a:lnTo>
                <a:lnTo>
                  <a:pt x="9112" y="624961"/>
                </a:lnTo>
                <a:lnTo>
                  <a:pt x="33964" y="661821"/>
                </a:lnTo>
                <a:lnTo>
                  <a:pt x="70824" y="686673"/>
                </a:lnTo>
                <a:lnTo>
                  <a:pt x="115962" y="695786"/>
                </a:lnTo>
                <a:lnTo>
                  <a:pt x="6132875" y="695786"/>
                </a:lnTo>
                <a:lnTo>
                  <a:pt x="6178013" y="686673"/>
                </a:lnTo>
                <a:lnTo>
                  <a:pt x="6214873" y="661821"/>
                </a:lnTo>
                <a:lnTo>
                  <a:pt x="6239725" y="624961"/>
                </a:lnTo>
                <a:lnTo>
                  <a:pt x="6248838" y="579823"/>
                </a:lnTo>
                <a:lnTo>
                  <a:pt x="6248838" y="115963"/>
                </a:lnTo>
                <a:lnTo>
                  <a:pt x="6239725" y="70825"/>
                </a:lnTo>
                <a:lnTo>
                  <a:pt x="6214873" y="33965"/>
                </a:lnTo>
                <a:lnTo>
                  <a:pt x="6178013" y="9113"/>
                </a:lnTo>
                <a:lnTo>
                  <a:pt x="6132875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4134591" y="1685035"/>
            <a:ext cx="32423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>
                <a:solidFill>
                  <a:srgbClr val="FFFFFF"/>
                </a:solidFill>
                <a:latin typeface="Arial"/>
                <a:cs typeface="Arial"/>
              </a:rPr>
              <a:t>T </a:t>
            </a:r>
            <a:r>
              <a:rPr b="1" spc="-5" dirty="0">
                <a:solidFill>
                  <a:srgbClr val="FFFFFF"/>
                </a:solidFill>
                <a:latin typeface="Arial"/>
                <a:cs typeface="Arial"/>
              </a:rPr>
              <a:t>Cell Therapy </a:t>
            </a:r>
            <a:r>
              <a:rPr b="1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spc="-5" dirty="0">
                <a:solidFill>
                  <a:srgbClr val="FFFFFF"/>
                </a:solidFill>
                <a:latin typeface="Arial"/>
                <a:cs typeface="Arial"/>
              </a:rPr>
              <a:t>COH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4184" marR="5080" indent="-428625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115CB2"/>
                </a:solidFill>
              </a:rPr>
              <a:t>Regional delivery of </a:t>
            </a:r>
            <a:r>
              <a:rPr spc="-25" dirty="0">
                <a:solidFill>
                  <a:srgbClr val="115CB2"/>
                </a:solidFill>
              </a:rPr>
              <a:t>TAG72-CAR </a:t>
            </a:r>
            <a:r>
              <a:rPr dirty="0">
                <a:solidFill>
                  <a:srgbClr val="115CB2"/>
                </a:solidFill>
              </a:rPr>
              <a:t>T cells delay </a:t>
            </a:r>
            <a:r>
              <a:rPr spc="-5" dirty="0">
                <a:solidFill>
                  <a:srgbClr val="115CB2"/>
                </a:solidFill>
              </a:rPr>
              <a:t>the growth</a:t>
            </a:r>
            <a:r>
              <a:rPr spc="-190" dirty="0">
                <a:solidFill>
                  <a:srgbClr val="115CB2"/>
                </a:solidFill>
              </a:rPr>
              <a:t> </a:t>
            </a:r>
            <a:r>
              <a:rPr dirty="0">
                <a:solidFill>
                  <a:srgbClr val="115CB2"/>
                </a:solidFill>
              </a:rPr>
              <a:t>of  human </a:t>
            </a:r>
            <a:r>
              <a:rPr spc="-5" dirty="0">
                <a:solidFill>
                  <a:srgbClr val="115CB2"/>
                </a:solidFill>
              </a:rPr>
              <a:t>peritoneal </a:t>
            </a:r>
            <a:r>
              <a:rPr dirty="0">
                <a:solidFill>
                  <a:srgbClr val="115CB2"/>
                </a:solidFill>
              </a:rPr>
              <a:t>ovarian </a:t>
            </a:r>
            <a:r>
              <a:rPr spc="-5" dirty="0">
                <a:solidFill>
                  <a:srgbClr val="115CB2"/>
                </a:solidFill>
              </a:rPr>
              <a:t>tumors </a:t>
            </a:r>
            <a:r>
              <a:rPr dirty="0">
                <a:solidFill>
                  <a:srgbClr val="115CB2"/>
                </a:solidFill>
              </a:rPr>
              <a:t>in </a:t>
            </a:r>
            <a:r>
              <a:rPr spc="-5" dirty="0">
                <a:solidFill>
                  <a:srgbClr val="115CB2"/>
                </a:solidFill>
              </a:rPr>
              <a:t>xenograft</a:t>
            </a:r>
            <a:r>
              <a:rPr spc="-15" dirty="0">
                <a:solidFill>
                  <a:srgbClr val="115CB2"/>
                </a:solidFill>
              </a:rPr>
              <a:t> </a:t>
            </a:r>
            <a:r>
              <a:rPr dirty="0">
                <a:solidFill>
                  <a:srgbClr val="115CB2"/>
                </a:solidFill>
              </a:rPr>
              <a:t>models</a:t>
            </a:r>
          </a:p>
        </p:txBody>
      </p:sp>
      <p:sp>
        <p:nvSpPr>
          <p:cNvPr id="3" name="object 3"/>
          <p:cNvSpPr/>
          <p:nvPr/>
        </p:nvSpPr>
        <p:spPr>
          <a:xfrm>
            <a:off x="1262861" y="2464514"/>
            <a:ext cx="769620" cy="414020"/>
          </a:xfrm>
          <a:custGeom>
            <a:avLst/>
            <a:gdLst/>
            <a:ahLst/>
            <a:cxnLst/>
            <a:rect l="l" t="t" r="r" b="b"/>
            <a:pathLst>
              <a:path w="769619" h="414019">
                <a:moveTo>
                  <a:pt x="722730" y="226177"/>
                </a:moveTo>
                <a:lnTo>
                  <a:pt x="762347" y="204819"/>
                </a:lnTo>
                <a:lnTo>
                  <a:pt x="769092" y="186351"/>
                </a:lnTo>
                <a:lnTo>
                  <a:pt x="759022" y="183462"/>
                </a:lnTo>
                <a:lnTo>
                  <a:pt x="755791" y="177890"/>
                </a:lnTo>
                <a:lnTo>
                  <a:pt x="752561" y="172319"/>
                </a:lnTo>
                <a:lnTo>
                  <a:pt x="753891" y="167779"/>
                </a:lnTo>
                <a:lnTo>
                  <a:pt x="748951" y="159319"/>
                </a:lnTo>
                <a:lnTo>
                  <a:pt x="726150" y="127128"/>
                </a:lnTo>
                <a:lnTo>
                  <a:pt x="689669" y="96175"/>
                </a:lnTo>
                <a:lnTo>
                  <a:pt x="670930" y="84413"/>
                </a:lnTo>
                <a:lnTo>
                  <a:pt x="662282" y="78881"/>
                </a:lnTo>
                <a:lnTo>
                  <a:pt x="655468" y="72651"/>
                </a:lnTo>
                <a:lnTo>
                  <a:pt x="651273" y="65320"/>
                </a:lnTo>
                <a:lnTo>
                  <a:pt x="648984" y="57330"/>
                </a:lnTo>
                <a:lnTo>
                  <a:pt x="647372" y="49263"/>
                </a:lnTo>
                <a:lnTo>
                  <a:pt x="645208" y="41699"/>
                </a:lnTo>
                <a:lnTo>
                  <a:pt x="620507" y="2698"/>
                </a:lnTo>
                <a:lnTo>
                  <a:pt x="605004" y="0"/>
                </a:lnTo>
                <a:lnTo>
                  <a:pt x="596899" y="299"/>
                </a:lnTo>
                <a:lnTo>
                  <a:pt x="568825" y="28079"/>
                </a:lnTo>
                <a:lnTo>
                  <a:pt x="567872" y="34889"/>
                </a:lnTo>
                <a:lnTo>
                  <a:pt x="568041" y="42163"/>
                </a:lnTo>
                <a:lnTo>
                  <a:pt x="568318" y="49205"/>
                </a:lnTo>
                <a:lnTo>
                  <a:pt x="567685" y="55318"/>
                </a:lnTo>
                <a:lnTo>
                  <a:pt x="567151" y="60619"/>
                </a:lnTo>
                <a:lnTo>
                  <a:pt x="566830" y="65378"/>
                </a:lnTo>
                <a:lnTo>
                  <a:pt x="564372" y="69131"/>
                </a:lnTo>
                <a:lnTo>
                  <a:pt x="557425" y="71413"/>
                </a:lnTo>
                <a:lnTo>
                  <a:pt x="544074" y="71800"/>
                </a:lnTo>
                <a:lnTo>
                  <a:pt x="526002" y="70639"/>
                </a:lnTo>
                <a:lnTo>
                  <a:pt x="487882" y="66461"/>
                </a:lnTo>
                <a:lnTo>
                  <a:pt x="439066" y="57639"/>
                </a:lnTo>
                <a:lnTo>
                  <a:pt x="424040" y="55318"/>
                </a:lnTo>
                <a:lnTo>
                  <a:pt x="410395" y="53712"/>
                </a:lnTo>
                <a:lnTo>
                  <a:pt x="397819" y="52532"/>
                </a:lnTo>
                <a:lnTo>
                  <a:pt x="385243" y="52126"/>
                </a:lnTo>
                <a:lnTo>
                  <a:pt x="371598" y="52842"/>
                </a:lnTo>
                <a:lnTo>
                  <a:pt x="323824" y="61634"/>
                </a:lnTo>
                <a:lnTo>
                  <a:pt x="275907" y="78687"/>
                </a:lnTo>
                <a:lnTo>
                  <a:pt x="232665" y="105954"/>
                </a:lnTo>
                <a:lnTo>
                  <a:pt x="208386" y="131239"/>
                </a:lnTo>
                <a:lnTo>
                  <a:pt x="199453" y="140747"/>
                </a:lnTo>
                <a:lnTo>
                  <a:pt x="194768" y="146657"/>
                </a:lnTo>
                <a:lnTo>
                  <a:pt x="193325" y="150265"/>
                </a:lnTo>
                <a:lnTo>
                  <a:pt x="191811" y="152209"/>
                </a:lnTo>
                <a:lnTo>
                  <a:pt x="186912" y="153128"/>
                </a:lnTo>
                <a:lnTo>
                  <a:pt x="177676" y="152142"/>
                </a:lnTo>
                <a:lnTo>
                  <a:pt x="165893" y="149259"/>
                </a:lnTo>
                <a:lnTo>
                  <a:pt x="152364" y="146454"/>
                </a:lnTo>
                <a:lnTo>
                  <a:pt x="104117" y="149491"/>
                </a:lnTo>
                <a:lnTo>
                  <a:pt x="53546" y="169678"/>
                </a:lnTo>
                <a:lnTo>
                  <a:pt x="24011" y="194653"/>
                </a:lnTo>
                <a:lnTo>
                  <a:pt x="6163" y="232541"/>
                </a:lnTo>
                <a:lnTo>
                  <a:pt x="0" y="283342"/>
                </a:lnTo>
                <a:lnTo>
                  <a:pt x="4506" y="306654"/>
                </a:lnTo>
                <a:lnTo>
                  <a:pt x="27734" y="347047"/>
                </a:lnTo>
                <a:lnTo>
                  <a:pt x="76329" y="379702"/>
                </a:lnTo>
                <a:lnTo>
                  <a:pt x="117272" y="392325"/>
                </a:lnTo>
                <a:lnTo>
                  <a:pt x="168458" y="402839"/>
                </a:lnTo>
                <a:lnTo>
                  <a:pt x="222031" y="410142"/>
                </a:lnTo>
                <a:lnTo>
                  <a:pt x="270135" y="413131"/>
                </a:lnTo>
                <a:lnTo>
                  <a:pt x="315656" y="413566"/>
                </a:lnTo>
                <a:lnTo>
                  <a:pt x="360554" y="413827"/>
                </a:lnTo>
                <a:lnTo>
                  <a:pt x="395584" y="413740"/>
                </a:lnTo>
                <a:lnTo>
                  <a:pt x="411500" y="413131"/>
                </a:lnTo>
                <a:lnTo>
                  <a:pt x="401658" y="412115"/>
                </a:lnTo>
                <a:lnTo>
                  <a:pt x="372382" y="410732"/>
                </a:lnTo>
                <a:lnTo>
                  <a:pt x="333879" y="408691"/>
                </a:lnTo>
                <a:lnTo>
                  <a:pt x="259189" y="401920"/>
                </a:lnTo>
                <a:lnTo>
                  <a:pt x="218050" y="397422"/>
                </a:lnTo>
                <a:lnTo>
                  <a:pt x="177587" y="391803"/>
                </a:lnTo>
                <a:lnTo>
                  <a:pt x="113389" y="375941"/>
                </a:lnTo>
                <a:lnTo>
                  <a:pt x="66594" y="354334"/>
                </a:lnTo>
                <a:lnTo>
                  <a:pt x="35269" y="326509"/>
                </a:lnTo>
                <a:lnTo>
                  <a:pt x="17047" y="274407"/>
                </a:lnTo>
                <a:lnTo>
                  <a:pt x="18383" y="254334"/>
                </a:lnTo>
                <a:lnTo>
                  <a:pt x="32170" y="212119"/>
                </a:lnTo>
                <a:lnTo>
                  <a:pt x="76115" y="178590"/>
                </a:lnTo>
                <a:lnTo>
                  <a:pt x="122571" y="166486"/>
                </a:lnTo>
                <a:lnTo>
                  <a:pt x="136323" y="165432"/>
                </a:lnTo>
                <a:lnTo>
                  <a:pt x="148864" y="165655"/>
                </a:lnTo>
                <a:lnTo>
                  <a:pt x="184632" y="180367"/>
                </a:lnTo>
                <a:lnTo>
                  <a:pt x="201092" y="198184"/>
                </a:lnTo>
                <a:lnTo>
                  <a:pt x="208573" y="206367"/>
                </a:lnTo>
                <a:lnTo>
                  <a:pt x="218557" y="217036"/>
                </a:lnTo>
                <a:lnTo>
                  <a:pt x="230305" y="229659"/>
                </a:lnTo>
                <a:lnTo>
                  <a:pt x="242587" y="242088"/>
                </a:lnTo>
                <a:lnTo>
                  <a:pt x="275479" y="265332"/>
                </a:lnTo>
                <a:lnTo>
                  <a:pt x="305352" y="272325"/>
                </a:lnTo>
                <a:lnTo>
                  <a:pt x="315737" y="270671"/>
                </a:lnTo>
                <a:lnTo>
                  <a:pt x="324127" y="268127"/>
                </a:lnTo>
                <a:lnTo>
                  <a:pt x="328277" y="265796"/>
                </a:lnTo>
                <a:lnTo>
                  <a:pt x="326451" y="263600"/>
                </a:lnTo>
                <a:lnTo>
                  <a:pt x="291986" y="259399"/>
                </a:lnTo>
                <a:lnTo>
                  <a:pt x="284956" y="257129"/>
                </a:lnTo>
                <a:lnTo>
                  <a:pt x="255885" y="231748"/>
                </a:lnTo>
                <a:lnTo>
                  <a:pt x="259875" y="231129"/>
                </a:lnTo>
                <a:lnTo>
                  <a:pt x="263134" y="231932"/>
                </a:lnTo>
                <a:lnTo>
                  <a:pt x="267855" y="234457"/>
                </a:lnTo>
                <a:lnTo>
                  <a:pt x="275426" y="237484"/>
                </a:lnTo>
                <a:lnTo>
                  <a:pt x="326852" y="242040"/>
                </a:lnTo>
                <a:lnTo>
                  <a:pt x="375019" y="243510"/>
                </a:lnTo>
                <a:lnTo>
                  <a:pt x="399360" y="244390"/>
                </a:lnTo>
                <a:lnTo>
                  <a:pt x="424967" y="245290"/>
                </a:lnTo>
                <a:lnTo>
                  <a:pt x="449540" y="245919"/>
                </a:lnTo>
                <a:lnTo>
                  <a:pt x="470782" y="245986"/>
                </a:lnTo>
                <a:lnTo>
                  <a:pt x="487936" y="244980"/>
                </a:lnTo>
                <a:lnTo>
                  <a:pt x="502275" y="243201"/>
                </a:lnTo>
                <a:lnTo>
                  <a:pt x="514549" y="241576"/>
                </a:lnTo>
                <a:lnTo>
                  <a:pt x="525504" y="241034"/>
                </a:lnTo>
                <a:lnTo>
                  <a:pt x="561272" y="260689"/>
                </a:lnTo>
                <a:lnTo>
                  <a:pt x="563855" y="267382"/>
                </a:lnTo>
                <a:lnTo>
                  <a:pt x="568825" y="271987"/>
                </a:lnTo>
                <a:lnTo>
                  <a:pt x="578126" y="273843"/>
                </a:lnTo>
                <a:lnTo>
                  <a:pt x="590207" y="273997"/>
                </a:lnTo>
                <a:lnTo>
                  <a:pt x="601857" y="273146"/>
                </a:lnTo>
                <a:lnTo>
                  <a:pt x="609867" y="271987"/>
                </a:lnTo>
                <a:lnTo>
                  <a:pt x="616691" y="270545"/>
                </a:lnTo>
                <a:lnTo>
                  <a:pt x="616803" y="265403"/>
                </a:lnTo>
                <a:lnTo>
                  <a:pt x="609772" y="263340"/>
                </a:lnTo>
                <a:lnTo>
                  <a:pt x="602722" y="262080"/>
                </a:lnTo>
                <a:lnTo>
                  <a:pt x="593782" y="261010"/>
                </a:lnTo>
                <a:lnTo>
                  <a:pt x="585450" y="259552"/>
                </a:lnTo>
                <a:lnTo>
                  <a:pt x="580226" y="257129"/>
                </a:lnTo>
                <a:lnTo>
                  <a:pt x="576441" y="252999"/>
                </a:lnTo>
                <a:lnTo>
                  <a:pt x="583456" y="243923"/>
                </a:lnTo>
                <a:lnTo>
                  <a:pt x="587066" y="238558"/>
                </a:lnTo>
                <a:lnTo>
                  <a:pt x="590676" y="233193"/>
                </a:lnTo>
                <a:lnTo>
                  <a:pt x="591056" y="228653"/>
                </a:lnTo>
                <a:lnTo>
                  <a:pt x="601886" y="224939"/>
                </a:lnTo>
                <a:lnTo>
                  <a:pt x="639721" y="217539"/>
                </a:lnTo>
                <a:lnTo>
                  <a:pt x="662379" y="215991"/>
                </a:lnTo>
                <a:lnTo>
                  <a:pt x="671856" y="216504"/>
                </a:lnTo>
                <a:lnTo>
                  <a:pt x="680264" y="217520"/>
                </a:lnTo>
                <a:lnTo>
                  <a:pt x="687389" y="218748"/>
                </a:lnTo>
                <a:lnTo>
                  <a:pt x="695939" y="220399"/>
                </a:lnTo>
                <a:lnTo>
                  <a:pt x="696889" y="225145"/>
                </a:lnTo>
                <a:lnTo>
                  <a:pt x="703350" y="226177"/>
                </a:lnTo>
                <a:lnTo>
                  <a:pt x="709810" y="227208"/>
                </a:lnTo>
                <a:lnTo>
                  <a:pt x="714750" y="227827"/>
                </a:lnTo>
                <a:lnTo>
                  <a:pt x="722730" y="226177"/>
                </a:lnTo>
                <a:close/>
              </a:path>
            </a:pathLst>
          </a:custGeom>
          <a:ln w="118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21229" y="2491677"/>
            <a:ext cx="85725" cy="48260"/>
          </a:xfrm>
          <a:custGeom>
            <a:avLst/>
            <a:gdLst/>
            <a:ahLst/>
            <a:cxnLst/>
            <a:rect l="l" t="t" r="r" b="b"/>
            <a:pathLst>
              <a:path w="85725" h="48260">
                <a:moveTo>
                  <a:pt x="85192" y="44194"/>
                </a:moveTo>
                <a:lnTo>
                  <a:pt x="56620" y="9838"/>
                </a:lnTo>
                <a:lnTo>
                  <a:pt x="25663" y="0"/>
                </a:lnTo>
                <a:lnTo>
                  <a:pt x="17103" y="439"/>
                </a:lnTo>
                <a:lnTo>
                  <a:pt x="10672" y="3632"/>
                </a:lnTo>
                <a:lnTo>
                  <a:pt x="5605" y="9215"/>
                </a:lnTo>
                <a:lnTo>
                  <a:pt x="2012" y="15897"/>
                </a:lnTo>
                <a:lnTo>
                  <a:pt x="0" y="22388"/>
                </a:lnTo>
                <a:lnTo>
                  <a:pt x="523" y="29771"/>
                </a:lnTo>
                <a:lnTo>
                  <a:pt x="3215" y="38258"/>
                </a:lnTo>
                <a:lnTo>
                  <a:pt x="6204" y="45253"/>
                </a:lnTo>
                <a:lnTo>
                  <a:pt x="7616" y="48162"/>
                </a:lnTo>
              </a:path>
            </a:pathLst>
          </a:custGeom>
          <a:ln w="118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36642" y="2582733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0" y="11825"/>
                </a:moveTo>
                <a:lnTo>
                  <a:pt x="0" y="5294"/>
                </a:lnTo>
                <a:lnTo>
                  <a:pt x="5293" y="0"/>
                </a:lnTo>
                <a:lnTo>
                  <a:pt x="11824" y="0"/>
                </a:lnTo>
                <a:lnTo>
                  <a:pt x="18354" y="0"/>
                </a:lnTo>
                <a:lnTo>
                  <a:pt x="23648" y="5294"/>
                </a:lnTo>
                <a:lnTo>
                  <a:pt x="23648" y="11825"/>
                </a:lnTo>
                <a:lnTo>
                  <a:pt x="23648" y="18356"/>
                </a:lnTo>
                <a:lnTo>
                  <a:pt x="18354" y="23650"/>
                </a:lnTo>
                <a:lnTo>
                  <a:pt x="11824" y="23650"/>
                </a:lnTo>
                <a:lnTo>
                  <a:pt x="5293" y="23650"/>
                </a:lnTo>
                <a:lnTo>
                  <a:pt x="0" y="18356"/>
                </a:lnTo>
                <a:lnTo>
                  <a:pt x="0" y="11825"/>
                </a:lnTo>
                <a:close/>
              </a:path>
            </a:pathLst>
          </a:custGeom>
          <a:ln w="118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46448" y="2570906"/>
            <a:ext cx="283777" cy="1951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87832" y="2588645"/>
            <a:ext cx="201009" cy="1182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88911" y="2222071"/>
            <a:ext cx="389025" cy="3888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29795" y="2746156"/>
            <a:ext cx="389025" cy="3888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258042" y="2031984"/>
            <a:ext cx="837565" cy="361315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236854" marR="5080" indent="-224790">
              <a:lnSpc>
                <a:spcPts val="1300"/>
              </a:lnSpc>
              <a:spcBef>
                <a:spcPts val="175"/>
              </a:spcBef>
            </a:pPr>
            <a:r>
              <a:rPr sz="1100" dirty="0">
                <a:latin typeface="Arial"/>
                <a:cs typeface="Arial"/>
              </a:rPr>
              <a:t>i.p.</a:t>
            </a:r>
            <a:r>
              <a:rPr sz="1100" spc="-50" dirty="0">
                <a:latin typeface="Arial"/>
                <a:cs typeface="Arial"/>
              </a:rPr>
              <a:t> </a:t>
            </a:r>
            <a:r>
              <a:rPr sz="1100" spc="0" dirty="0">
                <a:latin typeface="Arial"/>
                <a:cs typeface="Arial"/>
              </a:rPr>
              <a:t>OVCAR3  tumor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086881" y="2658716"/>
            <a:ext cx="361950" cy="3613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ts val="1310"/>
              </a:lnSpc>
              <a:spcBef>
                <a:spcPts val="114"/>
              </a:spcBef>
            </a:pPr>
            <a:r>
              <a:rPr sz="1100" dirty="0">
                <a:latin typeface="Arial"/>
                <a:cs typeface="Arial"/>
              </a:rPr>
              <a:t>i.p.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ts val="1310"/>
              </a:lnSpc>
            </a:pPr>
            <a:r>
              <a:rPr sz="1100" spc="5" dirty="0">
                <a:latin typeface="Arial"/>
                <a:cs typeface="Arial"/>
              </a:rPr>
              <a:t>T</a:t>
            </a:r>
            <a:r>
              <a:rPr sz="1100" spc="-7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cell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99969" y="2439959"/>
            <a:ext cx="361950" cy="3613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ts val="1310"/>
              </a:lnSpc>
              <a:spcBef>
                <a:spcPts val="114"/>
              </a:spcBef>
            </a:pPr>
            <a:r>
              <a:rPr sz="1100" spc="-20" dirty="0">
                <a:latin typeface="Arial"/>
                <a:cs typeface="Arial"/>
              </a:rPr>
              <a:t>i.v.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ts val="1310"/>
              </a:lnSpc>
            </a:pPr>
            <a:r>
              <a:rPr sz="1100" spc="5" dirty="0">
                <a:latin typeface="Arial"/>
                <a:cs typeface="Arial"/>
              </a:rPr>
              <a:t>T</a:t>
            </a:r>
            <a:r>
              <a:rPr sz="1100" spc="-7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cell</a:t>
            </a:r>
            <a:endParaRPr sz="11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066694" y="2774561"/>
            <a:ext cx="295606" cy="50847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516016" y="2774561"/>
            <a:ext cx="307430" cy="50847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918042" y="2774561"/>
            <a:ext cx="295606" cy="50847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308243" y="2774561"/>
            <a:ext cx="295606" cy="50847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698442" y="2774561"/>
            <a:ext cx="307430" cy="50847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088644" y="2774561"/>
            <a:ext cx="295606" cy="50847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502493" y="2774561"/>
            <a:ext cx="295606" cy="50847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892694" y="2774561"/>
            <a:ext cx="295606" cy="50847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066694" y="3318510"/>
            <a:ext cx="295606" cy="52029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516016" y="3318510"/>
            <a:ext cx="307430" cy="52029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918042" y="3318510"/>
            <a:ext cx="295606" cy="52029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308243" y="3318510"/>
            <a:ext cx="295606" cy="52029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698442" y="3318510"/>
            <a:ext cx="307430" cy="52029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088644" y="3318510"/>
            <a:ext cx="295606" cy="52029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502493" y="3318510"/>
            <a:ext cx="295606" cy="52029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892694" y="3318510"/>
            <a:ext cx="295606" cy="52029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066694" y="2218789"/>
            <a:ext cx="295606" cy="52029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516016" y="2218789"/>
            <a:ext cx="307430" cy="52029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918042" y="2218789"/>
            <a:ext cx="295606" cy="508473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308243" y="2218789"/>
            <a:ext cx="295606" cy="508473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698442" y="2218789"/>
            <a:ext cx="307430" cy="508473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088644" y="2218789"/>
            <a:ext cx="295606" cy="508473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892694" y="2218789"/>
            <a:ext cx="295606" cy="508473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502493" y="2218789"/>
            <a:ext cx="295606" cy="508473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918042" y="1663015"/>
            <a:ext cx="295606" cy="520298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516016" y="1663015"/>
            <a:ext cx="307430" cy="520298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066694" y="1663015"/>
            <a:ext cx="295606" cy="520298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308243" y="1663015"/>
            <a:ext cx="295606" cy="520298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698442" y="1663015"/>
            <a:ext cx="307430" cy="520298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088644" y="1663015"/>
            <a:ext cx="295606" cy="520298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502493" y="1663015"/>
            <a:ext cx="295606" cy="520298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892694" y="1663015"/>
            <a:ext cx="295606" cy="520298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3374077" y="1815866"/>
            <a:ext cx="593090" cy="1962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spc="0" dirty="0">
                <a:latin typeface="Arial"/>
                <a:cs typeface="Arial"/>
              </a:rPr>
              <a:t>Mock</a:t>
            </a:r>
            <a:r>
              <a:rPr sz="1100" spc="-5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i.p.</a:t>
            </a:r>
            <a:endParaRPr sz="11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2975723" y="2915584"/>
            <a:ext cx="991869" cy="1962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spc="-5" dirty="0">
                <a:latin typeface="Arial"/>
                <a:cs typeface="Arial"/>
              </a:rPr>
              <a:t>TAG72-BBζ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i.p.</a:t>
            </a:r>
            <a:endParaRPr sz="11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3392934" y="2365725"/>
            <a:ext cx="574675" cy="1962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spc="0" dirty="0">
                <a:latin typeface="Arial"/>
                <a:cs typeface="Arial"/>
              </a:rPr>
              <a:t>Mock</a:t>
            </a:r>
            <a:r>
              <a:rPr sz="1100" spc="-50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i.v.</a:t>
            </a:r>
            <a:endParaRPr sz="11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2993101" y="3459538"/>
            <a:ext cx="973455" cy="1962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spc="-5" dirty="0">
                <a:latin typeface="Arial"/>
                <a:cs typeface="Arial"/>
              </a:rPr>
              <a:t>TAG72-BBζ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i.v.</a:t>
            </a:r>
            <a:endParaRPr sz="1100">
              <a:latin typeface="Arial"/>
              <a:cs typeface="Arial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4072606" y="1680752"/>
            <a:ext cx="295910" cy="508634"/>
          </a:xfrm>
          <a:custGeom>
            <a:avLst/>
            <a:gdLst/>
            <a:ahLst/>
            <a:cxnLst/>
            <a:rect l="l" t="t" r="r" b="b"/>
            <a:pathLst>
              <a:path w="295910" h="508635">
                <a:moveTo>
                  <a:pt x="0" y="0"/>
                </a:moveTo>
                <a:lnTo>
                  <a:pt x="295606" y="0"/>
                </a:lnTo>
                <a:lnTo>
                  <a:pt x="295606" y="508473"/>
                </a:lnTo>
                <a:lnTo>
                  <a:pt x="0" y="508473"/>
                </a:lnTo>
                <a:lnTo>
                  <a:pt x="0" y="0"/>
                </a:lnTo>
                <a:close/>
              </a:path>
            </a:pathLst>
          </a:custGeom>
          <a:ln w="118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072606" y="2224700"/>
            <a:ext cx="295910" cy="508634"/>
          </a:xfrm>
          <a:custGeom>
            <a:avLst/>
            <a:gdLst/>
            <a:ahLst/>
            <a:cxnLst/>
            <a:rect l="l" t="t" r="r" b="b"/>
            <a:pathLst>
              <a:path w="295910" h="508635">
                <a:moveTo>
                  <a:pt x="0" y="0"/>
                </a:moveTo>
                <a:lnTo>
                  <a:pt x="295606" y="0"/>
                </a:lnTo>
                <a:lnTo>
                  <a:pt x="295606" y="508473"/>
                </a:lnTo>
                <a:lnTo>
                  <a:pt x="0" y="508473"/>
                </a:lnTo>
                <a:lnTo>
                  <a:pt x="0" y="0"/>
                </a:lnTo>
                <a:close/>
              </a:path>
            </a:pathLst>
          </a:custGeom>
          <a:ln w="118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072606" y="2780474"/>
            <a:ext cx="295910" cy="508634"/>
          </a:xfrm>
          <a:custGeom>
            <a:avLst/>
            <a:gdLst/>
            <a:ahLst/>
            <a:cxnLst/>
            <a:rect l="l" t="t" r="r" b="b"/>
            <a:pathLst>
              <a:path w="295910" h="508635">
                <a:moveTo>
                  <a:pt x="0" y="0"/>
                </a:moveTo>
                <a:lnTo>
                  <a:pt x="295606" y="0"/>
                </a:lnTo>
                <a:lnTo>
                  <a:pt x="295606" y="508473"/>
                </a:lnTo>
                <a:lnTo>
                  <a:pt x="0" y="508473"/>
                </a:lnTo>
                <a:lnTo>
                  <a:pt x="0" y="0"/>
                </a:lnTo>
                <a:close/>
              </a:path>
            </a:pathLst>
          </a:custGeom>
          <a:ln w="118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072606" y="3336247"/>
            <a:ext cx="295910" cy="508634"/>
          </a:xfrm>
          <a:custGeom>
            <a:avLst/>
            <a:gdLst/>
            <a:ahLst/>
            <a:cxnLst/>
            <a:rect l="l" t="t" r="r" b="b"/>
            <a:pathLst>
              <a:path w="295910" h="508635">
                <a:moveTo>
                  <a:pt x="0" y="0"/>
                </a:moveTo>
                <a:lnTo>
                  <a:pt x="295606" y="0"/>
                </a:lnTo>
                <a:lnTo>
                  <a:pt x="295606" y="508473"/>
                </a:lnTo>
                <a:lnTo>
                  <a:pt x="0" y="508473"/>
                </a:lnTo>
                <a:lnTo>
                  <a:pt x="0" y="0"/>
                </a:lnTo>
                <a:close/>
              </a:path>
            </a:pathLst>
          </a:custGeom>
          <a:ln w="118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521929" y="1680752"/>
            <a:ext cx="307975" cy="508634"/>
          </a:xfrm>
          <a:custGeom>
            <a:avLst/>
            <a:gdLst/>
            <a:ahLst/>
            <a:cxnLst/>
            <a:rect l="l" t="t" r="r" b="b"/>
            <a:pathLst>
              <a:path w="307975" h="508635">
                <a:moveTo>
                  <a:pt x="0" y="0"/>
                </a:moveTo>
                <a:lnTo>
                  <a:pt x="307430" y="0"/>
                </a:lnTo>
                <a:lnTo>
                  <a:pt x="307430" y="508473"/>
                </a:lnTo>
                <a:lnTo>
                  <a:pt x="0" y="508473"/>
                </a:lnTo>
                <a:lnTo>
                  <a:pt x="0" y="0"/>
                </a:lnTo>
                <a:close/>
              </a:path>
            </a:pathLst>
          </a:custGeom>
          <a:ln w="118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521929" y="2224700"/>
            <a:ext cx="307975" cy="508634"/>
          </a:xfrm>
          <a:custGeom>
            <a:avLst/>
            <a:gdLst/>
            <a:ahLst/>
            <a:cxnLst/>
            <a:rect l="l" t="t" r="r" b="b"/>
            <a:pathLst>
              <a:path w="307975" h="508635">
                <a:moveTo>
                  <a:pt x="0" y="0"/>
                </a:moveTo>
                <a:lnTo>
                  <a:pt x="307430" y="0"/>
                </a:lnTo>
                <a:lnTo>
                  <a:pt x="307430" y="508473"/>
                </a:lnTo>
                <a:lnTo>
                  <a:pt x="0" y="508473"/>
                </a:lnTo>
                <a:lnTo>
                  <a:pt x="0" y="0"/>
                </a:lnTo>
                <a:close/>
              </a:path>
            </a:pathLst>
          </a:custGeom>
          <a:ln w="118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521929" y="2780474"/>
            <a:ext cx="307975" cy="508634"/>
          </a:xfrm>
          <a:custGeom>
            <a:avLst/>
            <a:gdLst/>
            <a:ahLst/>
            <a:cxnLst/>
            <a:rect l="l" t="t" r="r" b="b"/>
            <a:pathLst>
              <a:path w="307975" h="508635">
                <a:moveTo>
                  <a:pt x="0" y="0"/>
                </a:moveTo>
                <a:lnTo>
                  <a:pt x="307430" y="0"/>
                </a:lnTo>
                <a:lnTo>
                  <a:pt x="307430" y="508473"/>
                </a:lnTo>
                <a:lnTo>
                  <a:pt x="0" y="508473"/>
                </a:lnTo>
                <a:lnTo>
                  <a:pt x="0" y="0"/>
                </a:lnTo>
                <a:close/>
              </a:path>
            </a:pathLst>
          </a:custGeom>
          <a:ln w="118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521929" y="3336247"/>
            <a:ext cx="307975" cy="508634"/>
          </a:xfrm>
          <a:custGeom>
            <a:avLst/>
            <a:gdLst/>
            <a:ahLst/>
            <a:cxnLst/>
            <a:rect l="l" t="t" r="r" b="b"/>
            <a:pathLst>
              <a:path w="307975" h="508635">
                <a:moveTo>
                  <a:pt x="0" y="0"/>
                </a:moveTo>
                <a:lnTo>
                  <a:pt x="307430" y="0"/>
                </a:lnTo>
                <a:lnTo>
                  <a:pt x="307430" y="508473"/>
                </a:lnTo>
                <a:lnTo>
                  <a:pt x="0" y="508473"/>
                </a:lnTo>
                <a:lnTo>
                  <a:pt x="0" y="0"/>
                </a:lnTo>
                <a:close/>
              </a:path>
            </a:pathLst>
          </a:custGeom>
          <a:ln w="118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923953" y="1668927"/>
            <a:ext cx="295910" cy="508634"/>
          </a:xfrm>
          <a:custGeom>
            <a:avLst/>
            <a:gdLst/>
            <a:ahLst/>
            <a:cxnLst/>
            <a:rect l="l" t="t" r="r" b="b"/>
            <a:pathLst>
              <a:path w="295910" h="508635">
                <a:moveTo>
                  <a:pt x="0" y="0"/>
                </a:moveTo>
                <a:lnTo>
                  <a:pt x="295606" y="0"/>
                </a:lnTo>
                <a:lnTo>
                  <a:pt x="295606" y="508473"/>
                </a:lnTo>
                <a:lnTo>
                  <a:pt x="0" y="508473"/>
                </a:lnTo>
                <a:lnTo>
                  <a:pt x="0" y="0"/>
                </a:lnTo>
                <a:close/>
              </a:path>
            </a:pathLst>
          </a:custGeom>
          <a:ln w="118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923953" y="2224700"/>
            <a:ext cx="295910" cy="508634"/>
          </a:xfrm>
          <a:custGeom>
            <a:avLst/>
            <a:gdLst/>
            <a:ahLst/>
            <a:cxnLst/>
            <a:rect l="l" t="t" r="r" b="b"/>
            <a:pathLst>
              <a:path w="295910" h="508635">
                <a:moveTo>
                  <a:pt x="0" y="0"/>
                </a:moveTo>
                <a:lnTo>
                  <a:pt x="295606" y="0"/>
                </a:lnTo>
                <a:lnTo>
                  <a:pt x="295606" y="508473"/>
                </a:lnTo>
                <a:lnTo>
                  <a:pt x="0" y="508473"/>
                </a:lnTo>
                <a:lnTo>
                  <a:pt x="0" y="0"/>
                </a:lnTo>
                <a:close/>
              </a:path>
            </a:pathLst>
          </a:custGeom>
          <a:ln w="118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923953" y="2780474"/>
            <a:ext cx="295910" cy="508634"/>
          </a:xfrm>
          <a:custGeom>
            <a:avLst/>
            <a:gdLst/>
            <a:ahLst/>
            <a:cxnLst/>
            <a:rect l="l" t="t" r="r" b="b"/>
            <a:pathLst>
              <a:path w="295910" h="508635">
                <a:moveTo>
                  <a:pt x="0" y="0"/>
                </a:moveTo>
                <a:lnTo>
                  <a:pt x="295606" y="0"/>
                </a:lnTo>
                <a:lnTo>
                  <a:pt x="295606" y="508473"/>
                </a:lnTo>
                <a:lnTo>
                  <a:pt x="0" y="508473"/>
                </a:lnTo>
                <a:lnTo>
                  <a:pt x="0" y="0"/>
                </a:lnTo>
                <a:close/>
              </a:path>
            </a:pathLst>
          </a:custGeom>
          <a:ln w="118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4923953" y="3336247"/>
            <a:ext cx="295910" cy="508634"/>
          </a:xfrm>
          <a:custGeom>
            <a:avLst/>
            <a:gdLst/>
            <a:ahLst/>
            <a:cxnLst/>
            <a:rect l="l" t="t" r="r" b="b"/>
            <a:pathLst>
              <a:path w="295910" h="508635">
                <a:moveTo>
                  <a:pt x="0" y="0"/>
                </a:moveTo>
                <a:lnTo>
                  <a:pt x="295606" y="0"/>
                </a:lnTo>
                <a:lnTo>
                  <a:pt x="295606" y="508473"/>
                </a:lnTo>
                <a:lnTo>
                  <a:pt x="0" y="508473"/>
                </a:lnTo>
                <a:lnTo>
                  <a:pt x="0" y="0"/>
                </a:lnTo>
                <a:close/>
              </a:path>
            </a:pathLst>
          </a:custGeom>
          <a:ln w="118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314155" y="1668927"/>
            <a:ext cx="295910" cy="508634"/>
          </a:xfrm>
          <a:custGeom>
            <a:avLst/>
            <a:gdLst/>
            <a:ahLst/>
            <a:cxnLst/>
            <a:rect l="l" t="t" r="r" b="b"/>
            <a:pathLst>
              <a:path w="295910" h="508635">
                <a:moveTo>
                  <a:pt x="0" y="0"/>
                </a:moveTo>
                <a:lnTo>
                  <a:pt x="295606" y="0"/>
                </a:lnTo>
                <a:lnTo>
                  <a:pt x="295606" y="508473"/>
                </a:lnTo>
                <a:lnTo>
                  <a:pt x="0" y="508473"/>
                </a:lnTo>
                <a:lnTo>
                  <a:pt x="0" y="0"/>
                </a:lnTo>
                <a:close/>
              </a:path>
            </a:pathLst>
          </a:custGeom>
          <a:ln w="118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5314155" y="2224700"/>
            <a:ext cx="295910" cy="508634"/>
          </a:xfrm>
          <a:custGeom>
            <a:avLst/>
            <a:gdLst/>
            <a:ahLst/>
            <a:cxnLst/>
            <a:rect l="l" t="t" r="r" b="b"/>
            <a:pathLst>
              <a:path w="295910" h="508635">
                <a:moveTo>
                  <a:pt x="0" y="0"/>
                </a:moveTo>
                <a:lnTo>
                  <a:pt x="295606" y="0"/>
                </a:lnTo>
                <a:lnTo>
                  <a:pt x="295606" y="508473"/>
                </a:lnTo>
                <a:lnTo>
                  <a:pt x="0" y="508473"/>
                </a:lnTo>
                <a:lnTo>
                  <a:pt x="0" y="0"/>
                </a:lnTo>
                <a:close/>
              </a:path>
            </a:pathLst>
          </a:custGeom>
          <a:ln w="118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314155" y="2780474"/>
            <a:ext cx="295910" cy="508634"/>
          </a:xfrm>
          <a:custGeom>
            <a:avLst/>
            <a:gdLst/>
            <a:ahLst/>
            <a:cxnLst/>
            <a:rect l="l" t="t" r="r" b="b"/>
            <a:pathLst>
              <a:path w="295910" h="508635">
                <a:moveTo>
                  <a:pt x="0" y="0"/>
                </a:moveTo>
                <a:lnTo>
                  <a:pt x="295606" y="0"/>
                </a:lnTo>
                <a:lnTo>
                  <a:pt x="295606" y="508473"/>
                </a:lnTo>
                <a:lnTo>
                  <a:pt x="0" y="508473"/>
                </a:lnTo>
                <a:lnTo>
                  <a:pt x="0" y="0"/>
                </a:lnTo>
                <a:close/>
              </a:path>
            </a:pathLst>
          </a:custGeom>
          <a:ln w="118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5314155" y="3336247"/>
            <a:ext cx="295910" cy="508634"/>
          </a:xfrm>
          <a:custGeom>
            <a:avLst/>
            <a:gdLst/>
            <a:ahLst/>
            <a:cxnLst/>
            <a:rect l="l" t="t" r="r" b="b"/>
            <a:pathLst>
              <a:path w="295910" h="508635">
                <a:moveTo>
                  <a:pt x="0" y="0"/>
                </a:moveTo>
                <a:lnTo>
                  <a:pt x="295606" y="0"/>
                </a:lnTo>
                <a:lnTo>
                  <a:pt x="295606" y="508473"/>
                </a:lnTo>
                <a:lnTo>
                  <a:pt x="0" y="508473"/>
                </a:lnTo>
                <a:lnTo>
                  <a:pt x="0" y="0"/>
                </a:lnTo>
                <a:close/>
              </a:path>
            </a:pathLst>
          </a:custGeom>
          <a:ln w="118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704356" y="1668927"/>
            <a:ext cx="295910" cy="508634"/>
          </a:xfrm>
          <a:custGeom>
            <a:avLst/>
            <a:gdLst/>
            <a:ahLst/>
            <a:cxnLst/>
            <a:rect l="l" t="t" r="r" b="b"/>
            <a:pathLst>
              <a:path w="295910" h="508635">
                <a:moveTo>
                  <a:pt x="0" y="0"/>
                </a:moveTo>
                <a:lnTo>
                  <a:pt x="295606" y="0"/>
                </a:lnTo>
                <a:lnTo>
                  <a:pt x="295606" y="508473"/>
                </a:lnTo>
                <a:lnTo>
                  <a:pt x="0" y="508473"/>
                </a:lnTo>
                <a:lnTo>
                  <a:pt x="0" y="0"/>
                </a:lnTo>
                <a:close/>
              </a:path>
            </a:pathLst>
          </a:custGeom>
          <a:ln w="118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5704356" y="2224700"/>
            <a:ext cx="295910" cy="508634"/>
          </a:xfrm>
          <a:custGeom>
            <a:avLst/>
            <a:gdLst/>
            <a:ahLst/>
            <a:cxnLst/>
            <a:rect l="l" t="t" r="r" b="b"/>
            <a:pathLst>
              <a:path w="295910" h="508635">
                <a:moveTo>
                  <a:pt x="0" y="0"/>
                </a:moveTo>
                <a:lnTo>
                  <a:pt x="295606" y="0"/>
                </a:lnTo>
                <a:lnTo>
                  <a:pt x="295606" y="508473"/>
                </a:lnTo>
                <a:lnTo>
                  <a:pt x="0" y="508473"/>
                </a:lnTo>
                <a:lnTo>
                  <a:pt x="0" y="0"/>
                </a:lnTo>
                <a:close/>
              </a:path>
            </a:pathLst>
          </a:custGeom>
          <a:ln w="118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5704356" y="2780474"/>
            <a:ext cx="295910" cy="508634"/>
          </a:xfrm>
          <a:custGeom>
            <a:avLst/>
            <a:gdLst/>
            <a:ahLst/>
            <a:cxnLst/>
            <a:rect l="l" t="t" r="r" b="b"/>
            <a:pathLst>
              <a:path w="295910" h="508635">
                <a:moveTo>
                  <a:pt x="0" y="0"/>
                </a:moveTo>
                <a:lnTo>
                  <a:pt x="295606" y="0"/>
                </a:lnTo>
                <a:lnTo>
                  <a:pt x="295606" y="508473"/>
                </a:lnTo>
                <a:lnTo>
                  <a:pt x="0" y="508473"/>
                </a:lnTo>
                <a:lnTo>
                  <a:pt x="0" y="0"/>
                </a:lnTo>
                <a:close/>
              </a:path>
            </a:pathLst>
          </a:custGeom>
          <a:ln w="118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5704356" y="3336247"/>
            <a:ext cx="295910" cy="508634"/>
          </a:xfrm>
          <a:custGeom>
            <a:avLst/>
            <a:gdLst/>
            <a:ahLst/>
            <a:cxnLst/>
            <a:rect l="l" t="t" r="r" b="b"/>
            <a:pathLst>
              <a:path w="295910" h="508635">
                <a:moveTo>
                  <a:pt x="0" y="0"/>
                </a:moveTo>
                <a:lnTo>
                  <a:pt x="295606" y="0"/>
                </a:lnTo>
                <a:lnTo>
                  <a:pt x="295606" y="508473"/>
                </a:lnTo>
                <a:lnTo>
                  <a:pt x="0" y="508473"/>
                </a:lnTo>
                <a:lnTo>
                  <a:pt x="0" y="0"/>
                </a:lnTo>
                <a:close/>
              </a:path>
            </a:pathLst>
          </a:custGeom>
          <a:ln w="118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6094555" y="1668927"/>
            <a:ext cx="307975" cy="508634"/>
          </a:xfrm>
          <a:custGeom>
            <a:avLst/>
            <a:gdLst/>
            <a:ahLst/>
            <a:cxnLst/>
            <a:rect l="l" t="t" r="r" b="b"/>
            <a:pathLst>
              <a:path w="307975" h="508635">
                <a:moveTo>
                  <a:pt x="0" y="0"/>
                </a:moveTo>
                <a:lnTo>
                  <a:pt x="307430" y="0"/>
                </a:lnTo>
                <a:lnTo>
                  <a:pt x="307430" y="508473"/>
                </a:lnTo>
                <a:lnTo>
                  <a:pt x="0" y="508473"/>
                </a:lnTo>
                <a:lnTo>
                  <a:pt x="0" y="0"/>
                </a:lnTo>
                <a:close/>
              </a:path>
            </a:pathLst>
          </a:custGeom>
          <a:ln w="118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094555" y="2224700"/>
            <a:ext cx="307975" cy="508634"/>
          </a:xfrm>
          <a:custGeom>
            <a:avLst/>
            <a:gdLst/>
            <a:ahLst/>
            <a:cxnLst/>
            <a:rect l="l" t="t" r="r" b="b"/>
            <a:pathLst>
              <a:path w="307975" h="508635">
                <a:moveTo>
                  <a:pt x="0" y="0"/>
                </a:moveTo>
                <a:lnTo>
                  <a:pt x="307430" y="0"/>
                </a:lnTo>
                <a:lnTo>
                  <a:pt x="307430" y="508473"/>
                </a:lnTo>
                <a:lnTo>
                  <a:pt x="0" y="508473"/>
                </a:lnTo>
                <a:lnTo>
                  <a:pt x="0" y="0"/>
                </a:lnTo>
                <a:close/>
              </a:path>
            </a:pathLst>
          </a:custGeom>
          <a:ln w="118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6094555" y="2780474"/>
            <a:ext cx="307975" cy="508634"/>
          </a:xfrm>
          <a:custGeom>
            <a:avLst/>
            <a:gdLst/>
            <a:ahLst/>
            <a:cxnLst/>
            <a:rect l="l" t="t" r="r" b="b"/>
            <a:pathLst>
              <a:path w="307975" h="508635">
                <a:moveTo>
                  <a:pt x="0" y="0"/>
                </a:moveTo>
                <a:lnTo>
                  <a:pt x="307430" y="0"/>
                </a:lnTo>
                <a:lnTo>
                  <a:pt x="307430" y="508473"/>
                </a:lnTo>
                <a:lnTo>
                  <a:pt x="0" y="508473"/>
                </a:lnTo>
                <a:lnTo>
                  <a:pt x="0" y="0"/>
                </a:lnTo>
                <a:close/>
              </a:path>
            </a:pathLst>
          </a:custGeom>
          <a:ln w="118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6094555" y="3336247"/>
            <a:ext cx="307975" cy="508634"/>
          </a:xfrm>
          <a:custGeom>
            <a:avLst/>
            <a:gdLst/>
            <a:ahLst/>
            <a:cxnLst/>
            <a:rect l="l" t="t" r="r" b="b"/>
            <a:pathLst>
              <a:path w="307975" h="508635">
                <a:moveTo>
                  <a:pt x="0" y="0"/>
                </a:moveTo>
                <a:lnTo>
                  <a:pt x="307430" y="0"/>
                </a:lnTo>
                <a:lnTo>
                  <a:pt x="307430" y="508473"/>
                </a:lnTo>
                <a:lnTo>
                  <a:pt x="0" y="508473"/>
                </a:lnTo>
                <a:lnTo>
                  <a:pt x="0" y="0"/>
                </a:lnTo>
                <a:close/>
              </a:path>
            </a:pathLst>
          </a:custGeom>
          <a:ln w="118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6508405" y="1668927"/>
            <a:ext cx="295910" cy="508634"/>
          </a:xfrm>
          <a:custGeom>
            <a:avLst/>
            <a:gdLst/>
            <a:ahLst/>
            <a:cxnLst/>
            <a:rect l="l" t="t" r="r" b="b"/>
            <a:pathLst>
              <a:path w="295909" h="508635">
                <a:moveTo>
                  <a:pt x="0" y="0"/>
                </a:moveTo>
                <a:lnTo>
                  <a:pt x="295606" y="0"/>
                </a:lnTo>
                <a:lnTo>
                  <a:pt x="295606" y="508473"/>
                </a:lnTo>
                <a:lnTo>
                  <a:pt x="0" y="508473"/>
                </a:lnTo>
                <a:lnTo>
                  <a:pt x="0" y="0"/>
                </a:lnTo>
                <a:close/>
              </a:path>
            </a:pathLst>
          </a:custGeom>
          <a:ln w="118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6508405" y="2224700"/>
            <a:ext cx="295910" cy="508634"/>
          </a:xfrm>
          <a:custGeom>
            <a:avLst/>
            <a:gdLst/>
            <a:ahLst/>
            <a:cxnLst/>
            <a:rect l="l" t="t" r="r" b="b"/>
            <a:pathLst>
              <a:path w="295909" h="508635">
                <a:moveTo>
                  <a:pt x="0" y="0"/>
                </a:moveTo>
                <a:lnTo>
                  <a:pt x="295606" y="0"/>
                </a:lnTo>
                <a:lnTo>
                  <a:pt x="295606" y="508473"/>
                </a:lnTo>
                <a:lnTo>
                  <a:pt x="0" y="508473"/>
                </a:lnTo>
                <a:lnTo>
                  <a:pt x="0" y="0"/>
                </a:lnTo>
                <a:close/>
              </a:path>
            </a:pathLst>
          </a:custGeom>
          <a:ln w="118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6508405" y="2780474"/>
            <a:ext cx="295910" cy="508634"/>
          </a:xfrm>
          <a:custGeom>
            <a:avLst/>
            <a:gdLst/>
            <a:ahLst/>
            <a:cxnLst/>
            <a:rect l="l" t="t" r="r" b="b"/>
            <a:pathLst>
              <a:path w="295909" h="508635">
                <a:moveTo>
                  <a:pt x="0" y="0"/>
                </a:moveTo>
                <a:lnTo>
                  <a:pt x="295606" y="0"/>
                </a:lnTo>
                <a:lnTo>
                  <a:pt x="295606" y="508473"/>
                </a:lnTo>
                <a:lnTo>
                  <a:pt x="0" y="508473"/>
                </a:lnTo>
                <a:lnTo>
                  <a:pt x="0" y="0"/>
                </a:lnTo>
                <a:close/>
              </a:path>
            </a:pathLst>
          </a:custGeom>
          <a:ln w="118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6508405" y="3336247"/>
            <a:ext cx="295910" cy="508634"/>
          </a:xfrm>
          <a:custGeom>
            <a:avLst/>
            <a:gdLst/>
            <a:ahLst/>
            <a:cxnLst/>
            <a:rect l="l" t="t" r="r" b="b"/>
            <a:pathLst>
              <a:path w="295909" h="508635">
                <a:moveTo>
                  <a:pt x="0" y="0"/>
                </a:moveTo>
                <a:lnTo>
                  <a:pt x="295606" y="0"/>
                </a:lnTo>
                <a:lnTo>
                  <a:pt x="295606" y="508473"/>
                </a:lnTo>
                <a:lnTo>
                  <a:pt x="0" y="508473"/>
                </a:lnTo>
                <a:lnTo>
                  <a:pt x="0" y="0"/>
                </a:lnTo>
                <a:close/>
              </a:path>
            </a:pathLst>
          </a:custGeom>
          <a:ln w="118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6898606" y="1668927"/>
            <a:ext cx="295910" cy="508634"/>
          </a:xfrm>
          <a:custGeom>
            <a:avLst/>
            <a:gdLst/>
            <a:ahLst/>
            <a:cxnLst/>
            <a:rect l="l" t="t" r="r" b="b"/>
            <a:pathLst>
              <a:path w="295909" h="508635">
                <a:moveTo>
                  <a:pt x="0" y="0"/>
                </a:moveTo>
                <a:lnTo>
                  <a:pt x="295606" y="0"/>
                </a:lnTo>
                <a:lnTo>
                  <a:pt x="295606" y="508473"/>
                </a:lnTo>
                <a:lnTo>
                  <a:pt x="0" y="508473"/>
                </a:lnTo>
                <a:lnTo>
                  <a:pt x="0" y="0"/>
                </a:lnTo>
                <a:close/>
              </a:path>
            </a:pathLst>
          </a:custGeom>
          <a:ln w="118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898606" y="2224700"/>
            <a:ext cx="295910" cy="508634"/>
          </a:xfrm>
          <a:custGeom>
            <a:avLst/>
            <a:gdLst/>
            <a:ahLst/>
            <a:cxnLst/>
            <a:rect l="l" t="t" r="r" b="b"/>
            <a:pathLst>
              <a:path w="295909" h="508635">
                <a:moveTo>
                  <a:pt x="0" y="0"/>
                </a:moveTo>
                <a:lnTo>
                  <a:pt x="295606" y="0"/>
                </a:lnTo>
                <a:lnTo>
                  <a:pt x="295606" y="508473"/>
                </a:lnTo>
                <a:lnTo>
                  <a:pt x="0" y="508473"/>
                </a:lnTo>
                <a:lnTo>
                  <a:pt x="0" y="0"/>
                </a:lnTo>
                <a:close/>
              </a:path>
            </a:pathLst>
          </a:custGeom>
          <a:ln w="118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6898606" y="2780474"/>
            <a:ext cx="295910" cy="508634"/>
          </a:xfrm>
          <a:custGeom>
            <a:avLst/>
            <a:gdLst/>
            <a:ahLst/>
            <a:cxnLst/>
            <a:rect l="l" t="t" r="r" b="b"/>
            <a:pathLst>
              <a:path w="295909" h="508635">
                <a:moveTo>
                  <a:pt x="0" y="0"/>
                </a:moveTo>
                <a:lnTo>
                  <a:pt x="295606" y="0"/>
                </a:lnTo>
                <a:lnTo>
                  <a:pt x="295606" y="508473"/>
                </a:lnTo>
                <a:lnTo>
                  <a:pt x="0" y="508473"/>
                </a:lnTo>
                <a:lnTo>
                  <a:pt x="0" y="0"/>
                </a:lnTo>
                <a:close/>
              </a:path>
            </a:pathLst>
          </a:custGeom>
          <a:ln w="118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6898606" y="3336247"/>
            <a:ext cx="295910" cy="508634"/>
          </a:xfrm>
          <a:custGeom>
            <a:avLst/>
            <a:gdLst/>
            <a:ahLst/>
            <a:cxnLst/>
            <a:rect l="l" t="t" r="r" b="b"/>
            <a:pathLst>
              <a:path w="295909" h="508635">
                <a:moveTo>
                  <a:pt x="0" y="0"/>
                </a:moveTo>
                <a:lnTo>
                  <a:pt x="295606" y="0"/>
                </a:lnTo>
                <a:lnTo>
                  <a:pt x="295606" y="508473"/>
                </a:lnTo>
                <a:lnTo>
                  <a:pt x="0" y="508473"/>
                </a:lnTo>
                <a:lnTo>
                  <a:pt x="0" y="0"/>
                </a:lnTo>
                <a:close/>
              </a:path>
            </a:pathLst>
          </a:custGeom>
          <a:ln w="118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4450982" y="1680752"/>
            <a:ext cx="0" cy="2155825"/>
          </a:xfrm>
          <a:custGeom>
            <a:avLst/>
            <a:gdLst/>
            <a:ahLst/>
            <a:cxnLst/>
            <a:rect l="l" t="t" r="r" b="b"/>
            <a:pathLst>
              <a:path h="2155825">
                <a:moveTo>
                  <a:pt x="0" y="0"/>
                </a:moveTo>
                <a:lnTo>
                  <a:pt x="0" y="2155392"/>
                </a:lnTo>
              </a:path>
            </a:pathLst>
          </a:custGeom>
          <a:ln w="11824">
            <a:solidFill>
              <a:srgbClr val="1F497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 txBox="1"/>
          <p:nvPr/>
        </p:nvSpPr>
        <p:spPr>
          <a:xfrm>
            <a:off x="4369208" y="1484764"/>
            <a:ext cx="137160" cy="1962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spc="0" dirty="0">
                <a:latin typeface="Arial"/>
                <a:cs typeface="Arial"/>
              </a:rPr>
              <a:t>tx</a:t>
            </a:r>
            <a:endParaRPr sz="1100">
              <a:latin typeface="Arial"/>
              <a:cs typeface="Arial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4839224" y="3883802"/>
            <a:ext cx="1640765" cy="101780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 txBox="1"/>
          <p:nvPr/>
        </p:nvSpPr>
        <p:spPr>
          <a:xfrm>
            <a:off x="6268601" y="3962091"/>
            <a:ext cx="216535" cy="18161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000" spc="5" dirty="0">
                <a:latin typeface="Arial"/>
                <a:cs typeface="Arial"/>
              </a:rPr>
              <a:t>10</a:t>
            </a:r>
            <a:r>
              <a:rPr sz="975" baseline="25641" dirty="0">
                <a:latin typeface="Arial"/>
                <a:cs typeface="Arial"/>
              </a:rPr>
              <a:t>8</a:t>
            </a:r>
            <a:endParaRPr sz="975" baseline="25641">
              <a:latin typeface="Arial"/>
              <a:cs typeface="Arial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4809515" y="3962091"/>
            <a:ext cx="216535" cy="18161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000" spc="5" dirty="0">
                <a:latin typeface="Arial"/>
                <a:cs typeface="Arial"/>
              </a:rPr>
              <a:t>10</a:t>
            </a:r>
            <a:r>
              <a:rPr sz="975" baseline="25641" dirty="0">
                <a:latin typeface="Arial"/>
                <a:cs typeface="Arial"/>
              </a:rPr>
              <a:t>6</a:t>
            </a:r>
            <a:endParaRPr sz="975" baseline="25641">
              <a:latin typeface="Arial"/>
              <a:cs typeface="Arial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4588516" y="1437469"/>
            <a:ext cx="2541270" cy="1962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404495" algn="l"/>
                <a:tab pos="791210" algn="l"/>
                <a:tab pos="1183640" algn="l"/>
                <a:tab pos="1574165" algn="l"/>
                <a:tab pos="1979295" algn="l"/>
                <a:tab pos="2371090" algn="l"/>
              </a:tabLst>
            </a:pPr>
            <a:r>
              <a:rPr sz="1100" dirty="0">
                <a:latin typeface="Arial"/>
                <a:cs typeface="Arial"/>
              </a:rPr>
              <a:t>1</a:t>
            </a:r>
            <a:r>
              <a:rPr sz="1100" spc="0" dirty="0">
                <a:latin typeface="Arial"/>
                <a:cs typeface="Arial"/>
              </a:rPr>
              <a:t>7</a:t>
            </a:r>
            <a:r>
              <a:rPr sz="1100" dirty="0">
                <a:latin typeface="Arial"/>
                <a:cs typeface="Arial"/>
              </a:rPr>
              <a:t>	2</a:t>
            </a:r>
            <a:r>
              <a:rPr sz="1100" spc="0" dirty="0">
                <a:latin typeface="Arial"/>
                <a:cs typeface="Arial"/>
              </a:rPr>
              <a:t>1</a:t>
            </a:r>
            <a:r>
              <a:rPr sz="1100" dirty="0">
                <a:latin typeface="Arial"/>
                <a:cs typeface="Arial"/>
              </a:rPr>
              <a:t>	2</a:t>
            </a:r>
            <a:r>
              <a:rPr sz="1100" spc="0" dirty="0">
                <a:latin typeface="Arial"/>
                <a:cs typeface="Arial"/>
              </a:rPr>
              <a:t>4</a:t>
            </a:r>
            <a:r>
              <a:rPr sz="1100" dirty="0">
                <a:latin typeface="Arial"/>
                <a:cs typeface="Arial"/>
              </a:rPr>
              <a:t>	2</a:t>
            </a:r>
            <a:r>
              <a:rPr sz="1100" spc="0" dirty="0">
                <a:latin typeface="Arial"/>
                <a:cs typeface="Arial"/>
              </a:rPr>
              <a:t>8</a:t>
            </a:r>
            <a:r>
              <a:rPr sz="1100" dirty="0">
                <a:latin typeface="Arial"/>
                <a:cs typeface="Arial"/>
              </a:rPr>
              <a:t>	3</a:t>
            </a:r>
            <a:r>
              <a:rPr sz="1100" spc="0" dirty="0">
                <a:latin typeface="Arial"/>
                <a:cs typeface="Arial"/>
              </a:rPr>
              <a:t>4</a:t>
            </a:r>
            <a:r>
              <a:rPr sz="1100" dirty="0">
                <a:latin typeface="Arial"/>
                <a:cs typeface="Arial"/>
              </a:rPr>
              <a:t>	4</a:t>
            </a:r>
            <a:r>
              <a:rPr sz="1100" spc="0" dirty="0">
                <a:latin typeface="Arial"/>
                <a:cs typeface="Arial"/>
              </a:rPr>
              <a:t>3</a:t>
            </a:r>
            <a:r>
              <a:rPr sz="1100" dirty="0">
                <a:latin typeface="Arial"/>
                <a:cs typeface="Arial"/>
              </a:rPr>
              <a:t>	66</a:t>
            </a:r>
            <a:endParaRPr sz="1100">
              <a:latin typeface="Arial"/>
              <a:cs typeface="Arial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3587516" y="1443375"/>
            <a:ext cx="715010" cy="1962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545465" algn="l"/>
              </a:tabLst>
            </a:pPr>
            <a:r>
              <a:rPr sz="1100" spc="0" dirty="0">
                <a:latin typeface="Arial"/>
                <a:cs typeface="Arial"/>
              </a:rPr>
              <a:t>Days:</a:t>
            </a:r>
            <a:r>
              <a:rPr sz="1100" dirty="0">
                <a:latin typeface="Arial"/>
                <a:cs typeface="Arial"/>
              </a:rPr>
              <a:t>	13</a:t>
            </a:r>
            <a:endParaRPr sz="1100">
              <a:latin typeface="Arial"/>
              <a:cs typeface="Arial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2761282" y="1366011"/>
            <a:ext cx="13843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latin typeface="Arial"/>
                <a:cs typeface="Arial"/>
              </a:rPr>
              <a:t>a</a:t>
            </a:r>
            <a:endParaRPr sz="1600">
              <a:latin typeface="Arial"/>
              <a:cs typeface="Arial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78739" y="5672835"/>
            <a:ext cx="9805670" cy="118491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637664" marR="5080">
              <a:lnSpc>
                <a:spcPts val="1900"/>
              </a:lnSpc>
              <a:spcBef>
                <a:spcPts val="180"/>
              </a:spcBef>
            </a:pPr>
            <a:r>
              <a:rPr sz="1600" spc="-5" dirty="0">
                <a:latin typeface="Arial"/>
                <a:cs typeface="Arial"/>
              </a:rPr>
              <a:t>-</a:t>
            </a:r>
            <a:r>
              <a:rPr sz="1600" b="1" spc="-5" dirty="0">
                <a:latin typeface="Arial"/>
                <a:cs typeface="Arial"/>
              </a:rPr>
              <a:t>Intraperitoneal </a:t>
            </a:r>
            <a:r>
              <a:rPr sz="1600" spc="-5" dirty="0">
                <a:latin typeface="Arial"/>
                <a:cs typeface="Arial"/>
              </a:rPr>
              <a:t>delivery of </a:t>
            </a:r>
            <a:r>
              <a:rPr sz="1600" spc="-20" dirty="0">
                <a:latin typeface="Arial"/>
                <a:cs typeface="Arial"/>
              </a:rPr>
              <a:t>TAG72-CAR </a:t>
            </a:r>
            <a:r>
              <a:rPr sz="1600" dirty="0">
                <a:latin typeface="Arial"/>
                <a:cs typeface="Arial"/>
              </a:rPr>
              <a:t>T </a:t>
            </a:r>
            <a:r>
              <a:rPr sz="1600" spc="-5" dirty="0">
                <a:latin typeface="Arial"/>
                <a:cs typeface="Arial"/>
              </a:rPr>
              <a:t>cells demonstrate potent anti-tumor activity with  improved survival of mice bearing peritoneal ovarian tumors, but not </a:t>
            </a:r>
            <a:r>
              <a:rPr sz="1600" b="1" spc="-5" dirty="0">
                <a:latin typeface="Arial"/>
                <a:cs typeface="Arial"/>
              </a:rPr>
              <a:t>intravenous</a:t>
            </a:r>
            <a:r>
              <a:rPr sz="1600" b="1" spc="1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delivery</a:t>
            </a:r>
            <a:endParaRPr sz="1600">
              <a:latin typeface="Arial"/>
              <a:cs typeface="Arial"/>
            </a:endParaRPr>
          </a:p>
          <a:p>
            <a:pPr marL="1637664">
              <a:lnSpc>
                <a:spcPts val="1830"/>
              </a:lnSpc>
            </a:pPr>
            <a:r>
              <a:rPr sz="1600" spc="-15" dirty="0">
                <a:latin typeface="Arial"/>
                <a:cs typeface="Arial"/>
              </a:rPr>
              <a:t>-Tumor </a:t>
            </a:r>
            <a:r>
              <a:rPr sz="1600" spc="-5" dirty="0">
                <a:latin typeface="Arial"/>
                <a:cs typeface="Arial"/>
              </a:rPr>
              <a:t>recurrences observed in all mice </a:t>
            </a:r>
            <a:r>
              <a:rPr sz="1600" spc="-10" dirty="0">
                <a:latin typeface="Arial"/>
                <a:cs typeface="Arial"/>
              </a:rPr>
              <a:t>following</a:t>
            </a:r>
            <a:r>
              <a:rPr sz="1600" spc="5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therapy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400" spc="-5" dirty="0">
                <a:latin typeface="Arial"/>
                <a:cs typeface="Arial"/>
              </a:rPr>
              <a:t>Murad, et al. </a:t>
            </a:r>
            <a:r>
              <a:rPr sz="1400" i="1" spc="-5" dirty="0">
                <a:latin typeface="Arial"/>
                <a:cs typeface="Arial"/>
              </a:rPr>
              <a:t>Front Immunol </a:t>
            </a:r>
            <a:r>
              <a:rPr sz="1400" spc="-5" dirty="0">
                <a:latin typeface="Arial"/>
                <a:cs typeface="Arial"/>
              </a:rPr>
              <a:t>2018</a:t>
            </a:r>
            <a:endParaRPr sz="1400">
              <a:latin typeface="Arial"/>
              <a:cs typeface="Arial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7450097" y="1366011"/>
            <a:ext cx="14986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latin typeface="Arial"/>
                <a:cs typeface="Arial"/>
              </a:rPr>
              <a:t>b</a:t>
            </a:r>
            <a:endParaRPr sz="1600">
              <a:latin typeface="Arial"/>
              <a:cs typeface="Arial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7555955" y="3565201"/>
            <a:ext cx="195580" cy="3028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20" dirty="0">
                <a:latin typeface="Arial"/>
                <a:cs typeface="Arial"/>
              </a:rPr>
              <a:t>Flux</a:t>
            </a:r>
            <a:endParaRPr sz="1200">
              <a:latin typeface="Arial"/>
              <a:cs typeface="Arial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7568655" y="2649558"/>
            <a:ext cx="170180" cy="889000"/>
          </a:xfrm>
          <a:prstGeom prst="rect">
            <a:avLst/>
          </a:prstGeom>
        </p:spPr>
        <p:txBody>
          <a:bodyPr vert="horz" wrap="square" lIns="0" tIns="735965" rIns="0" bIns="0" rtlCol="0">
            <a:spAutoFit/>
          </a:bodyPr>
          <a:lstStyle/>
          <a:p>
            <a:pPr>
              <a:lnSpc>
                <a:spcPts val="1200"/>
              </a:lnSpc>
              <a:spcBef>
                <a:spcPts val="5795"/>
              </a:spcBef>
            </a:pPr>
            <a:r>
              <a:rPr sz="1200" spc="-30" dirty="0">
                <a:latin typeface="Arial"/>
                <a:cs typeface="Arial"/>
              </a:rPr>
              <a:t>(photons/sec)</a:t>
            </a:r>
            <a:endParaRPr sz="1200">
              <a:latin typeface="Arial"/>
              <a:cs typeface="Arial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7710083" y="1371727"/>
            <a:ext cx="1679575" cy="1841500"/>
          </a:xfrm>
          <a:custGeom>
            <a:avLst/>
            <a:gdLst/>
            <a:ahLst/>
            <a:cxnLst/>
            <a:rect l="l" t="t" r="r" b="b"/>
            <a:pathLst>
              <a:path w="1679575" h="1841500">
                <a:moveTo>
                  <a:pt x="0" y="1841500"/>
                </a:moveTo>
                <a:lnTo>
                  <a:pt x="1679063" y="1841500"/>
                </a:lnTo>
                <a:lnTo>
                  <a:pt x="1679063" y="0"/>
                </a:lnTo>
                <a:lnTo>
                  <a:pt x="0" y="0"/>
                </a:lnTo>
                <a:lnTo>
                  <a:pt x="0" y="18415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148757" y="2953125"/>
            <a:ext cx="1141730" cy="0"/>
          </a:xfrm>
          <a:custGeom>
            <a:avLst/>
            <a:gdLst/>
            <a:ahLst/>
            <a:cxnLst/>
            <a:rect l="l" t="t" r="r" b="b"/>
            <a:pathLst>
              <a:path w="1141729">
                <a:moveTo>
                  <a:pt x="0" y="0"/>
                </a:moveTo>
                <a:lnTo>
                  <a:pt x="1141165" y="0"/>
                </a:lnTo>
              </a:path>
            </a:pathLst>
          </a:custGeom>
          <a:ln w="273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148757" y="2953125"/>
            <a:ext cx="0" cy="58419"/>
          </a:xfrm>
          <a:custGeom>
            <a:avLst/>
            <a:gdLst/>
            <a:ahLst/>
            <a:cxnLst/>
            <a:rect l="l" t="t" r="r" b="b"/>
            <a:pathLst>
              <a:path h="58419">
                <a:moveTo>
                  <a:pt x="0" y="0"/>
                </a:moveTo>
                <a:lnTo>
                  <a:pt x="0" y="58326"/>
                </a:lnTo>
              </a:path>
            </a:pathLst>
          </a:custGeom>
          <a:ln w="273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529146" y="2953125"/>
            <a:ext cx="0" cy="58419"/>
          </a:xfrm>
          <a:custGeom>
            <a:avLst/>
            <a:gdLst/>
            <a:ahLst/>
            <a:cxnLst/>
            <a:rect l="l" t="t" r="r" b="b"/>
            <a:pathLst>
              <a:path h="58419">
                <a:moveTo>
                  <a:pt x="0" y="0"/>
                </a:moveTo>
                <a:lnTo>
                  <a:pt x="0" y="58326"/>
                </a:lnTo>
              </a:path>
            </a:pathLst>
          </a:custGeom>
          <a:ln w="273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909534" y="2953125"/>
            <a:ext cx="0" cy="58419"/>
          </a:xfrm>
          <a:custGeom>
            <a:avLst/>
            <a:gdLst/>
            <a:ahLst/>
            <a:cxnLst/>
            <a:rect l="l" t="t" r="r" b="b"/>
            <a:pathLst>
              <a:path h="58419">
                <a:moveTo>
                  <a:pt x="0" y="0"/>
                </a:moveTo>
                <a:lnTo>
                  <a:pt x="0" y="58326"/>
                </a:lnTo>
              </a:path>
            </a:pathLst>
          </a:custGeom>
          <a:ln w="273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9289922" y="2953125"/>
            <a:ext cx="0" cy="58419"/>
          </a:xfrm>
          <a:custGeom>
            <a:avLst/>
            <a:gdLst/>
            <a:ahLst/>
            <a:cxnLst/>
            <a:rect l="l" t="t" r="r" b="b"/>
            <a:pathLst>
              <a:path h="58419">
                <a:moveTo>
                  <a:pt x="0" y="0"/>
                </a:moveTo>
                <a:lnTo>
                  <a:pt x="0" y="58326"/>
                </a:lnTo>
              </a:path>
            </a:pathLst>
          </a:custGeom>
          <a:ln w="273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 txBox="1"/>
          <p:nvPr/>
        </p:nvSpPr>
        <p:spPr>
          <a:xfrm>
            <a:off x="8293196" y="1395543"/>
            <a:ext cx="139065" cy="2082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00" spc="-25" dirty="0">
                <a:latin typeface="Arial"/>
                <a:cs typeface="Arial"/>
              </a:rPr>
              <a:t>tx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8148757" y="1583728"/>
            <a:ext cx="0" cy="1369695"/>
          </a:xfrm>
          <a:custGeom>
            <a:avLst/>
            <a:gdLst/>
            <a:ahLst/>
            <a:cxnLst/>
            <a:rect l="l" t="t" r="r" b="b"/>
            <a:pathLst>
              <a:path h="1369695">
                <a:moveTo>
                  <a:pt x="0" y="1369396"/>
                </a:moveTo>
                <a:lnTo>
                  <a:pt x="0" y="0"/>
                </a:lnTo>
              </a:path>
            </a:pathLst>
          </a:custGeom>
          <a:ln w="273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8090430" y="2953125"/>
            <a:ext cx="5841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8326" y="0"/>
                </a:lnTo>
              </a:path>
            </a:pathLst>
          </a:custGeom>
          <a:ln w="273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8090430" y="2610776"/>
            <a:ext cx="5841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8326" y="0"/>
                </a:lnTo>
              </a:path>
            </a:pathLst>
          </a:custGeom>
          <a:ln w="273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8090430" y="2268427"/>
            <a:ext cx="5841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8326" y="0"/>
                </a:lnTo>
              </a:path>
            </a:pathLst>
          </a:custGeom>
          <a:ln w="273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8090430" y="1926077"/>
            <a:ext cx="5841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8326" y="0"/>
                </a:lnTo>
              </a:path>
            </a:pathLst>
          </a:custGeom>
          <a:ln w="273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8090430" y="1583728"/>
            <a:ext cx="5841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8326" y="0"/>
                </a:lnTo>
              </a:path>
            </a:pathLst>
          </a:custGeom>
          <a:ln w="273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 txBox="1"/>
          <p:nvPr/>
        </p:nvSpPr>
        <p:spPr>
          <a:xfrm>
            <a:off x="7766847" y="1425213"/>
            <a:ext cx="321945" cy="12858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955">
              <a:lnSpc>
                <a:spcPct val="100000"/>
              </a:lnSpc>
              <a:spcBef>
                <a:spcPts val="95"/>
              </a:spcBef>
            </a:pPr>
            <a:r>
              <a:rPr sz="1800" spc="-60" baseline="-18518" dirty="0">
                <a:latin typeface="Arial"/>
                <a:cs typeface="Arial"/>
              </a:rPr>
              <a:t>10</a:t>
            </a:r>
            <a:r>
              <a:rPr sz="900" spc="-40" dirty="0">
                <a:latin typeface="Arial"/>
                <a:cs typeface="Arial"/>
              </a:rPr>
              <a:t>11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55"/>
              </a:spcBef>
            </a:pPr>
            <a:r>
              <a:rPr sz="1800" spc="-7" baseline="-18518" dirty="0">
                <a:latin typeface="Arial"/>
                <a:cs typeface="Arial"/>
              </a:rPr>
              <a:t>1</a:t>
            </a:r>
            <a:r>
              <a:rPr sz="1800" spc="-15" baseline="-18518" dirty="0">
                <a:latin typeface="Arial"/>
                <a:cs typeface="Arial"/>
              </a:rPr>
              <a:t>0</a:t>
            </a:r>
            <a:r>
              <a:rPr sz="900" spc="-5" dirty="0">
                <a:latin typeface="Arial"/>
                <a:cs typeface="Arial"/>
              </a:rPr>
              <a:t>10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400">
              <a:latin typeface="Times New Roman"/>
              <a:cs typeface="Times New Roman"/>
            </a:endParaRPr>
          </a:p>
          <a:p>
            <a:pPr marL="75565">
              <a:lnSpc>
                <a:spcPct val="100000"/>
              </a:lnSpc>
            </a:pPr>
            <a:r>
              <a:rPr sz="1200" spc="-5" dirty="0">
                <a:latin typeface="Arial"/>
                <a:cs typeface="Arial"/>
              </a:rPr>
              <a:t>1</a:t>
            </a:r>
            <a:r>
              <a:rPr sz="1200" spc="-10" dirty="0">
                <a:latin typeface="Arial"/>
                <a:cs typeface="Arial"/>
              </a:rPr>
              <a:t>0</a:t>
            </a:r>
            <a:r>
              <a:rPr sz="1350" spc="-7" baseline="24691" dirty="0">
                <a:latin typeface="Arial"/>
                <a:cs typeface="Arial"/>
              </a:rPr>
              <a:t>9</a:t>
            </a:r>
            <a:endParaRPr sz="1350" baseline="24691">
              <a:latin typeface="Arial"/>
              <a:cs typeface="Arial"/>
            </a:endParaRPr>
          </a:p>
          <a:p>
            <a:pPr marL="75565">
              <a:lnSpc>
                <a:spcPct val="100000"/>
              </a:lnSpc>
              <a:spcBef>
                <a:spcPts val="1260"/>
              </a:spcBef>
            </a:pPr>
            <a:r>
              <a:rPr sz="1200" spc="-5" dirty="0">
                <a:latin typeface="Arial"/>
                <a:cs typeface="Arial"/>
              </a:rPr>
              <a:t>1</a:t>
            </a:r>
            <a:r>
              <a:rPr sz="1200" spc="-10" dirty="0">
                <a:latin typeface="Arial"/>
                <a:cs typeface="Arial"/>
              </a:rPr>
              <a:t>0</a:t>
            </a:r>
            <a:r>
              <a:rPr sz="1350" spc="-7" baseline="24691" dirty="0">
                <a:latin typeface="Arial"/>
                <a:cs typeface="Arial"/>
              </a:rPr>
              <a:t>8</a:t>
            </a:r>
            <a:endParaRPr sz="1350" baseline="24691">
              <a:latin typeface="Arial"/>
              <a:cs typeface="Arial"/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8255266" y="1840872"/>
            <a:ext cx="548005" cy="505459"/>
          </a:xfrm>
          <a:custGeom>
            <a:avLst/>
            <a:gdLst/>
            <a:ahLst/>
            <a:cxnLst/>
            <a:rect l="l" t="t" r="r" b="b"/>
            <a:pathLst>
              <a:path w="548004" h="505460">
                <a:moveTo>
                  <a:pt x="0" y="505968"/>
                </a:moveTo>
                <a:lnTo>
                  <a:pt x="91440" y="408431"/>
                </a:lnTo>
                <a:lnTo>
                  <a:pt x="152400" y="330708"/>
                </a:lnTo>
                <a:lnTo>
                  <a:pt x="213360" y="315468"/>
                </a:lnTo>
                <a:lnTo>
                  <a:pt x="259079" y="234696"/>
                </a:lnTo>
                <a:lnTo>
                  <a:pt x="320040" y="149352"/>
                </a:lnTo>
                <a:lnTo>
                  <a:pt x="411480" y="59436"/>
                </a:lnTo>
                <a:lnTo>
                  <a:pt x="472440" y="0"/>
                </a:lnTo>
                <a:lnTo>
                  <a:pt x="548640" y="18288"/>
                </a:lnTo>
              </a:path>
            </a:pathLst>
          </a:custGeom>
          <a:ln w="273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8255266" y="1872825"/>
            <a:ext cx="548005" cy="418465"/>
          </a:xfrm>
          <a:custGeom>
            <a:avLst/>
            <a:gdLst/>
            <a:ahLst/>
            <a:cxnLst/>
            <a:rect l="l" t="t" r="r" b="b"/>
            <a:pathLst>
              <a:path w="548004" h="418464">
                <a:moveTo>
                  <a:pt x="0" y="418426"/>
                </a:moveTo>
                <a:lnTo>
                  <a:pt x="91293" y="371258"/>
                </a:lnTo>
                <a:lnTo>
                  <a:pt x="152155" y="287573"/>
                </a:lnTo>
                <a:lnTo>
                  <a:pt x="213017" y="226711"/>
                </a:lnTo>
                <a:lnTo>
                  <a:pt x="258664" y="114116"/>
                </a:lnTo>
                <a:lnTo>
                  <a:pt x="319526" y="136939"/>
                </a:lnTo>
                <a:lnTo>
                  <a:pt x="410819" y="41081"/>
                </a:lnTo>
                <a:lnTo>
                  <a:pt x="471681" y="28909"/>
                </a:lnTo>
                <a:lnTo>
                  <a:pt x="547759" y="0"/>
                </a:lnTo>
              </a:path>
            </a:pathLst>
          </a:custGeom>
          <a:ln w="273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8255266" y="1901734"/>
            <a:ext cx="548005" cy="452120"/>
          </a:xfrm>
          <a:custGeom>
            <a:avLst/>
            <a:gdLst/>
            <a:ahLst/>
            <a:cxnLst/>
            <a:rect l="l" t="t" r="r" b="b"/>
            <a:pathLst>
              <a:path w="548004" h="452119">
                <a:moveTo>
                  <a:pt x="0" y="451900"/>
                </a:moveTo>
                <a:lnTo>
                  <a:pt x="91293" y="324090"/>
                </a:lnTo>
                <a:lnTo>
                  <a:pt x="152155" y="263228"/>
                </a:lnTo>
                <a:lnTo>
                  <a:pt x="213017" y="188672"/>
                </a:lnTo>
                <a:lnTo>
                  <a:pt x="258664" y="73034"/>
                </a:lnTo>
                <a:lnTo>
                  <a:pt x="319526" y="89771"/>
                </a:lnTo>
                <a:lnTo>
                  <a:pt x="410819" y="45646"/>
                </a:lnTo>
                <a:lnTo>
                  <a:pt x="471681" y="24344"/>
                </a:lnTo>
                <a:lnTo>
                  <a:pt x="547759" y="0"/>
                </a:lnTo>
              </a:path>
            </a:pathLst>
          </a:custGeom>
          <a:ln w="273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8255266" y="234602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8255266" y="229125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8255266" y="235363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8346559" y="22486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8346559" y="224408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8346559" y="222582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8407421" y="21710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8407421" y="216039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8407421" y="216496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8468283" y="215583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8468283" y="209953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8468283" y="209040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8513929" y="207519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8513929" y="198694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8513929" y="197476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8574792" y="198998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8574792" y="200976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8574792" y="199150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8666086" y="190021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8666086" y="191390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8666086" y="194738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8726948" y="184087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8726948" y="190173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8726948" y="192607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8803025" y="185913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8803025" y="187282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8803025" y="190173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8361774" y="1583728"/>
            <a:ext cx="0" cy="1377315"/>
          </a:xfrm>
          <a:custGeom>
            <a:avLst/>
            <a:gdLst/>
            <a:ahLst/>
            <a:cxnLst/>
            <a:rect l="l" t="t" r="r" b="b"/>
            <a:pathLst>
              <a:path h="1377314">
                <a:moveTo>
                  <a:pt x="0" y="0"/>
                </a:moveTo>
                <a:lnTo>
                  <a:pt x="0" y="1377004"/>
                </a:lnTo>
              </a:path>
            </a:pathLst>
          </a:custGeom>
          <a:ln w="9129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8154639" y="4959732"/>
            <a:ext cx="1139825" cy="0"/>
          </a:xfrm>
          <a:custGeom>
            <a:avLst/>
            <a:gdLst/>
            <a:ahLst/>
            <a:cxnLst/>
            <a:rect l="l" t="t" r="r" b="b"/>
            <a:pathLst>
              <a:path w="1139825">
                <a:moveTo>
                  <a:pt x="0" y="0"/>
                </a:moveTo>
                <a:lnTo>
                  <a:pt x="1139679" y="0"/>
                </a:lnTo>
              </a:path>
            </a:pathLst>
          </a:custGeom>
          <a:ln w="273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8154639" y="4959732"/>
            <a:ext cx="0" cy="58419"/>
          </a:xfrm>
          <a:custGeom>
            <a:avLst/>
            <a:gdLst/>
            <a:ahLst/>
            <a:cxnLst/>
            <a:rect l="l" t="t" r="r" b="b"/>
            <a:pathLst>
              <a:path h="58420">
                <a:moveTo>
                  <a:pt x="0" y="0"/>
                </a:moveTo>
                <a:lnTo>
                  <a:pt x="0" y="58250"/>
                </a:lnTo>
              </a:path>
            </a:pathLst>
          </a:custGeom>
          <a:ln w="273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8534532" y="4959732"/>
            <a:ext cx="0" cy="58419"/>
          </a:xfrm>
          <a:custGeom>
            <a:avLst/>
            <a:gdLst/>
            <a:ahLst/>
            <a:cxnLst/>
            <a:rect l="l" t="t" r="r" b="b"/>
            <a:pathLst>
              <a:path h="58420">
                <a:moveTo>
                  <a:pt x="0" y="0"/>
                </a:moveTo>
                <a:lnTo>
                  <a:pt x="0" y="58250"/>
                </a:lnTo>
              </a:path>
            </a:pathLst>
          </a:custGeom>
          <a:ln w="273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8914425" y="4959732"/>
            <a:ext cx="0" cy="58419"/>
          </a:xfrm>
          <a:custGeom>
            <a:avLst/>
            <a:gdLst/>
            <a:ahLst/>
            <a:cxnLst/>
            <a:rect l="l" t="t" r="r" b="b"/>
            <a:pathLst>
              <a:path h="58420">
                <a:moveTo>
                  <a:pt x="0" y="0"/>
                </a:moveTo>
                <a:lnTo>
                  <a:pt x="0" y="58250"/>
                </a:lnTo>
              </a:path>
            </a:pathLst>
          </a:custGeom>
          <a:ln w="273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9294318" y="4959732"/>
            <a:ext cx="0" cy="58419"/>
          </a:xfrm>
          <a:custGeom>
            <a:avLst/>
            <a:gdLst/>
            <a:ahLst/>
            <a:cxnLst/>
            <a:rect l="l" t="t" r="r" b="b"/>
            <a:pathLst>
              <a:path h="58420">
                <a:moveTo>
                  <a:pt x="0" y="0"/>
                </a:moveTo>
                <a:lnTo>
                  <a:pt x="0" y="58250"/>
                </a:lnTo>
              </a:path>
            </a:pathLst>
          </a:custGeom>
          <a:ln w="273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 txBox="1"/>
          <p:nvPr/>
        </p:nvSpPr>
        <p:spPr>
          <a:xfrm>
            <a:off x="8298873" y="3402640"/>
            <a:ext cx="139065" cy="2082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00" spc="-25" dirty="0">
                <a:latin typeface="Arial"/>
                <a:cs typeface="Arial"/>
              </a:rPr>
              <a:t>tx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4" name="object 144"/>
          <p:cNvSpPr/>
          <p:nvPr/>
        </p:nvSpPr>
        <p:spPr>
          <a:xfrm>
            <a:off x="8154639" y="3592117"/>
            <a:ext cx="0" cy="1367790"/>
          </a:xfrm>
          <a:custGeom>
            <a:avLst/>
            <a:gdLst/>
            <a:ahLst/>
            <a:cxnLst/>
            <a:rect l="l" t="t" r="r" b="b"/>
            <a:pathLst>
              <a:path h="1367789">
                <a:moveTo>
                  <a:pt x="0" y="1367614"/>
                </a:moveTo>
                <a:lnTo>
                  <a:pt x="0" y="0"/>
                </a:lnTo>
              </a:path>
            </a:pathLst>
          </a:custGeom>
          <a:ln w="273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8096389" y="4959732"/>
            <a:ext cx="5841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8250" y="0"/>
                </a:lnTo>
              </a:path>
            </a:pathLst>
          </a:custGeom>
          <a:ln w="273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8096389" y="4617828"/>
            <a:ext cx="5841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8250" y="0"/>
                </a:lnTo>
              </a:path>
            </a:pathLst>
          </a:custGeom>
          <a:ln w="273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8096389" y="4275925"/>
            <a:ext cx="5841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8250" y="0"/>
                </a:lnTo>
              </a:path>
            </a:pathLst>
          </a:custGeom>
          <a:ln w="273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8096389" y="3934021"/>
            <a:ext cx="5841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8250" y="0"/>
                </a:lnTo>
              </a:path>
            </a:pathLst>
          </a:custGeom>
          <a:ln w="273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8096389" y="3592117"/>
            <a:ext cx="5841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8250" y="0"/>
                </a:lnTo>
              </a:path>
            </a:pathLst>
          </a:custGeom>
          <a:ln w="273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 txBox="1"/>
          <p:nvPr/>
        </p:nvSpPr>
        <p:spPr>
          <a:xfrm>
            <a:off x="7773210" y="3433791"/>
            <a:ext cx="321310" cy="16262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955">
              <a:lnSpc>
                <a:spcPct val="100000"/>
              </a:lnSpc>
              <a:spcBef>
                <a:spcPts val="95"/>
              </a:spcBef>
            </a:pPr>
            <a:r>
              <a:rPr sz="1800" spc="-60" baseline="-18518" dirty="0">
                <a:latin typeface="Arial"/>
                <a:cs typeface="Arial"/>
              </a:rPr>
              <a:t>10</a:t>
            </a:r>
            <a:r>
              <a:rPr sz="900" spc="-40" dirty="0">
                <a:latin typeface="Arial"/>
                <a:cs typeface="Arial"/>
              </a:rPr>
              <a:t>11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50"/>
              </a:spcBef>
            </a:pPr>
            <a:r>
              <a:rPr sz="1800" spc="-7" baseline="-18518" dirty="0">
                <a:latin typeface="Arial"/>
                <a:cs typeface="Arial"/>
              </a:rPr>
              <a:t>1</a:t>
            </a:r>
            <a:r>
              <a:rPr sz="1800" spc="-15" baseline="-18518" dirty="0">
                <a:latin typeface="Arial"/>
                <a:cs typeface="Arial"/>
              </a:rPr>
              <a:t>0</a:t>
            </a:r>
            <a:r>
              <a:rPr sz="900" spc="-5" dirty="0">
                <a:latin typeface="Arial"/>
                <a:cs typeface="Arial"/>
              </a:rPr>
              <a:t>10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400">
              <a:latin typeface="Times New Roman"/>
              <a:cs typeface="Times New Roman"/>
            </a:endParaRPr>
          </a:p>
          <a:p>
            <a:pPr marL="75565">
              <a:lnSpc>
                <a:spcPct val="100000"/>
              </a:lnSpc>
              <a:spcBef>
                <a:spcPts val="5"/>
              </a:spcBef>
            </a:pPr>
            <a:r>
              <a:rPr sz="1200" spc="-5" dirty="0">
                <a:latin typeface="Arial"/>
                <a:cs typeface="Arial"/>
              </a:rPr>
              <a:t>1</a:t>
            </a:r>
            <a:r>
              <a:rPr sz="1200" spc="-10" dirty="0">
                <a:latin typeface="Arial"/>
                <a:cs typeface="Arial"/>
              </a:rPr>
              <a:t>0</a:t>
            </a:r>
            <a:r>
              <a:rPr sz="1350" spc="-7" baseline="24691" dirty="0">
                <a:latin typeface="Arial"/>
                <a:cs typeface="Arial"/>
              </a:rPr>
              <a:t>9</a:t>
            </a:r>
            <a:endParaRPr sz="1350" baseline="24691">
              <a:latin typeface="Arial"/>
              <a:cs typeface="Arial"/>
            </a:endParaRPr>
          </a:p>
          <a:p>
            <a:pPr marL="75565">
              <a:lnSpc>
                <a:spcPct val="100000"/>
              </a:lnSpc>
              <a:spcBef>
                <a:spcPts val="1250"/>
              </a:spcBef>
            </a:pPr>
            <a:r>
              <a:rPr sz="1200" spc="-5" dirty="0">
                <a:latin typeface="Arial"/>
                <a:cs typeface="Arial"/>
              </a:rPr>
              <a:t>1</a:t>
            </a:r>
            <a:r>
              <a:rPr sz="1200" spc="-10" dirty="0">
                <a:latin typeface="Arial"/>
                <a:cs typeface="Arial"/>
              </a:rPr>
              <a:t>0</a:t>
            </a:r>
            <a:r>
              <a:rPr sz="1350" spc="-7" baseline="24691" dirty="0">
                <a:latin typeface="Arial"/>
                <a:cs typeface="Arial"/>
              </a:rPr>
              <a:t>8</a:t>
            </a:r>
            <a:endParaRPr sz="1350" baseline="24691">
              <a:latin typeface="Arial"/>
              <a:cs typeface="Arial"/>
            </a:endParaRPr>
          </a:p>
          <a:p>
            <a:pPr marL="75565">
              <a:lnSpc>
                <a:spcPct val="100000"/>
              </a:lnSpc>
              <a:spcBef>
                <a:spcPts val="1255"/>
              </a:spcBef>
            </a:pPr>
            <a:r>
              <a:rPr sz="1200" spc="-5" dirty="0">
                <a:latin typeface="Arial"/>
                <a:cs typeface="Arial"/>
              </a:rPr>
              <a:t>1</a:t>
            </a:r>
            <a:r>
              <a:rPr sz="1200" spc="-10" dirty="0">
                <a:latin typeface="Arial"/>
                <a:cs typeface="Arial"/>
              </a:rPr>
              <a:t>0</a:t>
            </a:r>
            <a:r>
              <a:rPr sz="1350" spc="-7" baseline="24691" dirty="0">
                <a:latin typeface="Arial"/>
                <a:cs typeface="Arial"/>
              </a:rPr>
              <a:t>7</a:t>
            </a:r>
            <a:endParaRPr sz="1350" baseline="24691">
              <a:latin typeface="Arial"/>
              <a:cs typeface="Arial"/>
            </a:endParaRPr>
          </a:p>
        </p:txBody>
      </p:sp>
      <p:sp>
        <p:nvSpPr>
          <p:cNvPr id="151" name="object 151"/>
          <p:cNvSpPr/>
          <p:nvPr/>
        </p:nvSpPr>
        <p:spPr>
          <a:xfrm>
            <a:off x="8261009" y="3853484"/>
            <a:ext cx="547370" cy="525780"/>
          </a:xfrm>
          <a:custGeom>
            <a:avLst/>
            <a:gdLst/>
            <a:ahLst/>
            <a:cxnLst/>
            <a:rect l="l" t="t" r="r" b="b"/>
            <a:pathLst>
              <a:path w="547370" h="525779">
                <a:moveTo>
                  <a:pt x="0" y="525771"/>
                </a:moveTo>
                <a:lnTo>
                  <a:pt x="91174" y="399647"/>
                </a:lnTo>
                <a:lnTo>
                  <a:pt x="151957" y="287199"/>
                </a:lnTo>
                <a:lnTo>
                  <a:pt x="212740" y="165633"/>
                </a:lnTo>
                <a:lnTo>
                  <a:pt x="258327" y="95733"/>
                </a:lnTo>
                <a:lnTo>
                  <a:pt x="319110" y="60782"/>
                </a:lnTo>
                <a:lnTo>
                  <a:pt x="410284" y="39508"/>
                </a:lnTo>
                <a:lnTo>
                  <a:pt x="471067" y="22793"/>
                </a:lnTo>
                <a:lnTo>
                  <a:pt x="547045" y="0"/>
                </a:lnTo>
              </a:path>
            </a:pathLst>
          </a:custGeom>
          <a:ln w="27352">
            <a:solidFill>
              <a:srgbClr val="929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8261009" y="3882356"/>
            <a:ext cx="547370" cy="535305"/>
          </a:xfrm>
          <a:custGeom>
            <a:avLst/>
            <a:gdLst/>
            <a:ahLst/>
            <a:cxnLst/>
            <a:rect l="l" t="t" r="r" b="b"/>
            <a:pathLst>
              <a:path w="547370" h="535304">
                <a:moveTo>
                  <a:pt x="0" y="534889"/>
                </a:moveTo>
                <a:lnTo>
                  <a:pt x="91174" y="381412"/>
                </a:lnTo>
                <a:lnTo>
                  <a:pt x="151957" y="261366"/>
                </a:lnTo>
                <a:lnTo>
                  <a:pt x="212740" y="196024"/>
                </a:lnTo>
                <a:lnTo>
                  <a:pt x="258327" y="129163"/>
                </a:lnTo>
                <a:lnTo>
                  <a:pt x="319110" y="147398"/>
                </a:lnTo>
                <a:lnTo>
                  <a:pt x="410284" y="63822"/>
                </a:lnTo>
                <a:lnTo>
                  <a:pt x="471067" y="42548"/>
                </a:lnTo>
                <a:lnTo>
                  <a:pt x="547045" y="0"/>
                </a:lnTo>
              </a:path>
            </a:pathLst>
          </a:custGeom>
          <a:ln w="27352">
            <a:solidFill>
              <a:srgbClr val="929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8261009" y="3830690"/>
            <a:ext cx="547370" cy="547370"/>
          </a:xfrm>
          <a:custGeom>
            <a:avLst/>
            <a:gdLst/>
            <a:ahLst/>
            <a:cxnLst/>
            <a:rect l="l" t="t" r="r" b="b"/>
            <a:pathLst>
              <a:path w="547370" h="547370">
                <a:moveTo>
                  <a:pt x="0" y="548640"/>
                </a:moveTo>
                <a:lnTo>
                  <a:pt x="91440" y="451104"/>
                </a:lnTo>
                <a:lnTo>
                  <a:pt x="152400" y="306324"/>
                </a:lnTo>
                <a:lnTo>
                  <a:pt x="213360" y="278892"/>
                </a:lnTo>
                <a:lnTo>
                  <a:pt x="259079" y="167640"/>
                </a:lnTo>
                <a:lnTo>
                  <a:pt x="320040" y="217932"/>
                </a:lnTo>
                <a:lnTo>
                  <a:pt x="411480" y="86868"/>
                </a:lnTo>
                <a:lnTo>
                  <a:pt x="472440" y="45720"/>
                </a:lnTo>
                <a:lnTo>
                  <a:pt x="548640" y="0"/>
                </a:lnTo>
              </a:path>
            </a:pathLst>
          </a:custGeom>
          <a:ln w="27352">
            <a:solidFill>
              <a:srgbClr val="929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8261009" y="437925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8261009" y="441724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8261009" y="437773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8352183" y="425313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8352183" y="426376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8352183" y="428048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8412966" y="414068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8412966" y="414372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8412966" y="413612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8473750" y="401911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8473750" y="407838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8473750" y="410877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8519336" y="394921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8519336" y="401152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8519336" y="399784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8580118" y="391426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8580118" y="402975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8580118" y="404799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8671293" y="389299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8671293" y="394617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8671293" y="391730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8732077" y="387627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8732077" y="392490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8732077" y="387627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8808054" y="385348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8808054" y="388235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8808054" y="383069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8367379" y="3592117"/>
            <a:ext cx="0" cy="1375410"/>
          </a:xfrm>
          <a:custGeom>
            <a:avLst/>
            <a:gdLst/>
            <a:ahLst/>
            <a:cxnLst/>
            <a:rect l="l" t="t" r="r" b="b"/>
            <a:pathLst>
              <a:path h="1375410">
                <a:moveTo>
                  <a:pt x="0" y="0"/>
                </a:moveTo>
                <a:lnTo>
                  <a:pt x="0" y="1375212"/>
                </a:lnTo>
              </a:path>
            </a:pathLst>
          </a:custGeom>
          <a:ln w="9117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9797908" y="2952587"/>
            <a:ext cx="1139825" cy="0"/>
          </a:xfrm>
          <a:custGeom>
            <a:avLst/>
            <a:gdLst/>
            <a:ahLst/>
            <a:cxnLst/>
            <a:rect l="l" t="t" r="r" b="b"/>
            <a:pathLst>
              <a:path w="1139825">
                <a:moveTo>
                  <a:pt x="0" y="0"/>
                </a:moveTo>
                <a:lnTo>
                  <a:pt x="1139670" y="0"/>
                </a:lnTo>
              </a:path>
            </a:pathLst>
          </a:custGeom>
          <a:ln w="273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9797908" y="2952587"/>
            <a:ext cx="0" cy="58419"/>
          </a:xfrm>
          <a:custGeom>
            <a:avLst/>
            <a:gdLst/>
            <a:ahLst/>
            <a:cxnLst/>
            <a:rect l="l" t="t" r="r" b="b"/>
            <a:pathLst>
              <a:path h="58419">
                <a:moveTo>
                  <a:pt x="0" y="0"/>
                </a:moveTo>
                <a:lnTo>
                  <a:pt x="0" y="58250"/>
                </a:lnTo>
              </a:path>
            </a:pathLst>
          </a:custGeom>
          <a:ln w="273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10177798" y="2952587"/>
            <a:ext cx="0" cy="58419"/>
          </a:xfrm>
          <a:custGeom>
            <a:avLst/>
            <a:gdLst/>
            <a:ahLst/>
            <a:cxnLst/>
            <a:rect l="l" t="t" r="r" b="b"/>
            <a:pathLst>
              <a:path h="58419">
                <a:moveTo>
                  <a:pt x="0" y="0"/>
                </a:moveTo>
                <a:lnTo>
                  <a:pt x="0" y="58250"/>
                </a:lnTo>
              </a:path>
            </a:pathLst>
          </a:custGeom>
          <a:ln w="273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10557688" y="2952587"/>
            <a:ext cx="0" cy="58419"/>
          </a:xfrm>
          <a:custGeom>
            <a:avLst/>
            <a:gdLst/>
            <a:ahLst/>
            <a:cxnLst/>
            <a:rect l="l" t="t" r="r" b="b"/>
            <a:pathLst>
              <a:path h="58419">
                <a:moveTo>
                  <a:pt x="0" y="0"/>
                </a:moveTo>
                <a:lnTo>
                  <a:pt x="0" y="58250"/>
                </a:lnTo>
              </a:path>
            </a:pathLst>
          </a:custGeom>
          <a:ln w="273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10937578" y="2952587"/>
            <a:ext cx="0" cy="58419"/>
          </a:xfrm>
          <a:custGeom>
            <a:avLst/>
            <a:gdLst/>
            <a:ahLst/>
            <a:cxnLst/>
            <a:rect l="l" t="t" r="r" b="b"/>
            <a:pathLst>
              <a:path h="58419">
                <a:moveTo>
                  <a:pt x="0" y="0"/>
                </a:moveTo>
                <a:lnTo>
                  <a:pt x="0" y="58250"/>
                </a:lnTo>
              </a:path>
            </a:pathLst>
          </a:custGeom>
          <a:ln w="273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 txBox="1"/>
          <p:nvPr/>
        </p:nvSpPr>
        <p:spPr>
          <a:xfrm>
            <a:off x="9942141" y="1395496"/>
            <a:ext cx="139065" cy="2082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00" spc="-25" dirty="0">
                <a:latin typeface="Arial"/>
                <a:cs typeface="Arial"/>
              </a:rPr>
              <a:t>tx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8" name="object 188"/>
          <p:cNvSpPr/>
          <p:nvPr/>
        </p:nvSpPr>
        <p:spPr>
          <a:xfrm>
            <a:off x="9797908" y="1584972"/>
            <a:ext cx="0" cy="1367790"/>
          </a:xfrm>
          <a:custGeom>
            <a:avLst/>
            <a:gdLst/>
            <a:ahLst/>
            <a:cxnLst/>
            <a:rect l="l" t="t" r="r" b="b"/>
            <a:pathLst>
              <a:path h="1367789">
                <a:moveTo>
                  <a:pt x="0" y="1367614"/>
                </a:moveTo>
                <a:lnTo>
                  <a:pt x="0" y="0"/>
                </a:lnTo>
              </a:path>
            </a:pathLst>
          </a:custGeom>
          <a:ln w="273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9739658" y="2952587"/>
            <a:ext cx="5841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8249" y="0"/>
                </a:lnTo>
              </a:path>
            </a:pathLst>
          </a:custGeom>
          <a:ln w="273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9739658" y="2610684"/>
            <a:ext cx="5841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8249" y="0"/>
                </a:lnTo>
              </a:path>
            </a:pathLst>
          </a:custGeom>
          <a:ln w="273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9739658" y="2268780"/>
            <a:ext cx="5841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8249" y="0"/>
                </a:lnTo>
              </a:path>
            </a:pathLst>
          </a:custGeom>
          <a:ln w="273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9739658" y="1926876"/>
            <a:ext cx="5841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8249" y="0"/>
                </a:lnTo>
              </a:path>
            </a:pathLst>
          </a:custGeom>
          <a:ln w="273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9739658" y="1584972"/>
            <a:ext cx="5841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8249" y="0"/>
                </a:lnTo>
              </a:path>
            </a:pathLst>
          </a:custGeom>
          <a:ln w="273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 txBox="1"/>
          <p:nvPr/>
        </p:nvSpPr>
        <p:spPr>
          <a:xfrm>
            <a:off x="9479865" y="2844914"/>
            <a:ext cx="1555115" cy="3632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330"/>
              </a:lnSpc>
              <a:spcBef>
                <a:spcPts val="95"/>
              </a:spcBef>
            </a:pPr>
            <a:r>
              <a:rPr sz="1200" spc="-5" dirty="0">
                <a:latin typeface="Arial"/>
                <a:cs typeface="Arial"/>
              </a:rPr>
              <a:t>10</a:t>
            </a:r>
            <a:r>
              <a:rPr sz="1350" spc="-7" baseline="24691" dirty="0">
                <a:latin typeface="Arial"/>
                <a:cs typeface="Arial"/>
              </a:rPr>
              <a:t>7</a:t>
            </a:r>
            <a:endParaRPr sz="1350" baseline="24691">
              <a:latin typeface="Arial"/>
              <a:cs typeface="Arial"/>
            </a:endParaRPr>
          </a:p>
          <a:p>
            <a:pPr marL="275590">
              <a:lnSpc>
                <a:spcPts val="1330"/>
              </a:lnSpc>
              <a:tabLst>
                <a:tab pos="612775" algn="l"/>
                <a:tab pos="993140" algn="l"/>
                <a:tab pos="1372870" algn="l"/>
              </a:tabLst>
            </a:pPr>
            <a:r>
              <a:rPr sz="1200" spc="-5" dirty="0">
                <a:latin typeface="Arial"/>
                <a:cs typeface="Arial"/>
              </a:rPr>
              <a:t>0	25	50	75</a:t>
            </a:r>
            <a:endParaRPr sz="1200">
              <a:latin typeface="Arial"/>
              <a:cs typeface="Arial"/>
            </a:endParaRPr>
          </a:p>
        </p:txBody>
      </p:sp>
      <p:sp>
        <p:nvSpPr>
          <p:cNvPr id="195" name="object 195"/>
          <p:cNvSpPr/>
          <p:nvPr/>
        </p:nvSpPr>
        <p:spPr>
          <a:xfrm>
            <a:off x="9904277" y="2147215"/>
            <a:ext cx="775335" cy="661035"/>
          </a:xfrm>
          <a:custGeom>
            <a:avLst/>
            <a:gdLst/>
            <a:ahLst/>
            <a:cxnLst/>
            <a:rect l="l" t="t" r="r" b="b"/>
            <a:pathLst>
              <a:path w="775334" h="661035">
                <a:moveTo>
                  <a:pt x="0" y="182880"/>
                </a:moveTo>
                <a:lnTo>
                  <a:pt x="91440" y="132588"/>
                </a:lnTo>
                <a:lnTo>
                  <a:pt x="152400" y="0"/>
                </a:lnTo>
                <a:lnTo>
                  <a:pt x="213360" y="501395"/>
                </a:lnTo>
                <a:lnTo>
                  <a:pt x="259079" y="662940"/>
                </a:lnTo>
                <a:lnTo>
                  <a:pt x="320040" y="647700"/>
                </a:lnTo>
                <a:lnTo>
                  <a:pt x="411480" y="618744"/>
                </a:lnTo>
                <a:lnTo>
                  <a:pt x="472440" y="588264"/>
                </a:lnTo>
                <a:lnTo>
                  <a:pt x="548640" y="547116"/>
                </a:lnTo>
                <a:lnTo>
                  <a:pt x="655320" y="505968"/>
                </a:lnTo>
                <a:lnTo>
                  <a:pt x="777240" y="367284"/>
                </a:lnTo>
              </a:path>
            </a:pathLst>
          </a:custGeom>
          <a:ln w="27352">
            <a:solidFill>
              <a:srgbClr val="0054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9904277" y="2214076"/>
            <a:ext cx="775335" cy="709930"/>
          </a:xfrm>
          <a:custGeom>
            <a:avLst/>
            <a:gdLst/>
            <a:ahLst/>
            <a:cxnLst/>
            <a:rect l="l" t="t" r="r" b="b"/>
            <a:pathLst>
              <a:path w="775334" h="709930">
                <a:moveTo>
                  <a:pt x="0" y="132202"/>
                </a:moveTo>
                <a:lnTo>
                  <a:pt x="91173" y="77498"/>
                </a:lnTo>
                <a:lnTo>
                  <a:pt x="151956" y="0"/>
                </a:lnTo>
                <a:lnTo>
                  <a:pt x="212738" y="256807"/>
                </a:lnTo>
                <a:lnTo>
                  <a:pt x="410281" y="709640"/>
                </a:lnTo>
                <a:lnTo>
                  <a:pt x="471063" y="676209"/>
                </a:lnTo>
                <a:lnTo>
                  <a:pt x="547041" y="613907"/>
                </a:lnTo>
                <a:lnTo>
                  <a:pt x="653411" y="381412"/>
                </a:lnTo>
                <a:lnTo>
                  <a:pt x="774976" y="91174"/>
                </a:lnTo>
              </a:path>
            </a:pathLst>
          </a:custGeom>
          <a:ln w="27352">
            <a:solidFill>
              <a:srgbClr val="0054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9904277" y="2195841"/>
            <a:ext cx="775335" cy="659765"/>
          </a:xfrm>
          <a:custGeom>
            <a:avLst/>
            <a:gdLst/>
            <a:ahLst/>
            <a:cxnLst/>
            <a:rect l="l" t="t" r="r" b="b"/>
            <a:pathLst>
              <a:path w="775334" h="659764">
                <a:moveTo>
                  <a:pt x="0" y="168672"/>
                </a:moveTo>
                <a:lnTo>
                  <a:pt x="91173" y="60782"/>
                </a:lnTo>
                <a:lnTo>
                  <a:pt x="151956" y="0"/>
                </a:lnTo>
                <a:lnTo>
                  <a:pt x="212738" y="375334"/>
                </a:lnTo>
                <a:lnTo>
                  <a:pt x="258325" y="659494"/>
                </a:lnTo>
                <a:lnTo>
                  <a:pt x="319107" y="659494"/>
                </a:lnTo>
                <a:lnTo>
                  <a:pt x="410281" y="647337"/>
                </a:lnTo>
                <a:lnTo>
                  <a:pt x="471063" y="612387"/>
                </a:lnTo>
                <a:lnTo>
                  <a:pt x="547041" y="530330"/>
                </a:lnTo>
                <a:lnTo>
                  <a:pt x="653411" y="528811"/>
                </a:lnTo>
                <a:lnTo>
                  <a:pt x="774976" y="373814"/>
                </a:lnTo>
              </a:path>
            </a:pathLst>
          </a:custGeom>
          <a:ln w="27352">
            <a:solidFill>
              <a:srgbClr val="0054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9904277" y="232956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9904277" y="234627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9904277" y="236451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9995451" y="227941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9995451" y="229157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9995451" y="225662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10056233" y="214721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10056233" y="221407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10056233" y="219584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10117016" y="264715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10117016" y="247088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10117016" y="257117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10162603" y="280822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10162603" y="285533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10223386" y="279303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10223386" y="285533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10314558" y="276416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10314558" y="292371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10314558" y="284317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10375341" y="273377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10375341" y="289028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10375341" y="280822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10451318" y="269274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10451318" y="282798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10451318" y="272617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10557688" y="265171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10557688" y="259548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10557688" y="272465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10679253" y="251343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10679253" y="230525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10679253" y="256965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10010647" y="1584972"/>
            <a:ext cx="0" cy="1375410"/>
          </a:xfrm>
          <a:custGeom>
            <a:avLst/>
            <a:gdLst/>
            <a:ahLst/>
            <a:cxnLst/>
            <a:rect l="l" t="t" r="r" b="b"/>
            <a:pathLst>
              <a:path h="1375410">
                <a:moveTo>
                  <a:pt x="0" y="0"/>
                </a:moveTo>
                <a:lnTo>
                  <a:pt x="0" y="1375212"/>
                </a:lnTo>
              </a:path>
            </a:pathLst>
          </a:custGeom>
          <a:ln w="9117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9853421" y="4958206"/>
            <a:ext cx="1139825" cy="0"/>
          </a:xfrm>
          <a:custGeom>
            <a:avLst/>
            <a:gdLst/>
            <a:ahLst/>
            <a:cxnLst/>
            <a:rect l="l" t="t" r="r" b="b"/>
            <a:pathLst>
              <a:path w="1139825">
                <a:moveTo>
                  <a:pt x="0" y="0"/>
                </a:moveTo>
                <a:lnTo>
                  <a:pt x="1139679" y="0"/>
                </a:lnTo>
              </a:path>
            </a:pathLst>
          </a:custGeom>
          <a:ln w="273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9853421" y="4958206"/>
            <a:ext cx="0" cy="58419"/>
          </a:xfrm>
          <a:custGeom>
            <a:avLst/>
            <a:gdLst/>
            <a:ahLst/>
            <a:cxnLst/>
            <a:rect l="l" t="t" r="r" b="b"/>
            <a:pathLst>
              <a:path h="58420">
                <a:moveTo>
                  <a:pt x="0" y="0"/>
                </a:moveTo>
                <a:lnTo>
                  <a:pt x="0" y="58249"/>
                </a:lnTo>
              </a:path>
            </a:pathLst>
          </a:custGeom>
          <a:ln w="273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10233314" y="4958206"/>
            <a:ext cx="0" cy="58419"/>
          </a:xfrm>
          <a:custGeom>
            <a:avLst/>
            <a:gdLst/>
            <a:ahLst/>
            <a:cxnLst/>
            <a:rect l="l" t="t" r="r" b="b"/>
            <a:pathLst>
              <a:path h="58420">
                <a:moveTo>
                  <a:pt x="0" y="0"/>
                </a:moveTo>
                <a:lnTo>
                  <a:pt x="0" y="58249"/>
                </a:lnTo>
              </a:path>
            </a:pathLst>
          </a:custGeom>
          <a:ln w="273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10613207" y="4958206"/>
            <a:ext cx="0" cy="58419"/>
          </a:xfrm>
          <a:custGeom>
            <a:avLst/>
            <a:gdLst/>
            <a:ahLst/>
            <a:cxnLst/>
            <a:rect l="l" t="t" r="r" b="b"/>
            <a:pathLst>
              <a:path h="58420">
                <a:moveTo>
                  <a:pt x="0" y="0"/>
                </a:moveTo>
                <a:lnTo>
                  <a:pt x="0" y="58249"/>
                </a:lnTo>
              </a:path>
            </a:pathLst>
          </a:custGeom>
          <a:ln w="273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10993101" y="4958206"/>
            <a:ext cx="0" cy="58419"/>
          </a:xfrm>
          <a:custGeom>
            <a:avLst/>
            <a:gdLst/>
            <a:ahLst/>
            <a:cxnLst/>
            <a:rect l="l" t="t" r="r" b="b"/>
            <a:pathLst>
              <a:path h="58420">
                <a:moveTo>
                  <a:pt x="0" y="0"/>
                </a:moveTo>
                <a:lnTo>
                  <a:pt x="0" y="58249"/>
                </a:lnTo>
              </a:path>
            </a:pathLst>
          </a:custGeom>
          <a:ln w="273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 txBox="1"/>
          <p:nvPr/>
        </p:nvSpPr>
        <p:spPr>
          <a:xfrm>
            <a:off x="8099683" y="4959775"/>
            <a:ext cx="2990850" cy="48577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70"/>
              </a:spcBef>
              <a:tabLst>
                <a:tab pos="337185" algn="l"/>
                <a:tab pos="716915" algn="l"/>
                <a:tab pos="1097280" algn="l"/>
                <a:tab pos="1698625" algn="l"/>
                <a:tab pos="2035810" algn="l"/>
                <a:tab pos="2416175" algn="l"/>
                <a:tab pos="2795905" algn="l"/>
              </a:tabLst>
            </a:pPr>
            <a:r>
              <a:rPr sz="1200" spc="-5" dirty="0">
                <a:latin typeface="Arial"/>
                <a:cs typeface="Arial"/>
              </a:rPr>
              <a:t>0	25	50	75	0	25	50	75</a:t>
            </a:r>
            <a:endParaRPr sz="1200">
              <a:latin typeface="Arial"/>
              <a:cs typeface="Arial"/>
            </a:endParaRPr>
          </a:p>
          <a:p>
            <a:pPr marR="84455" algn="ctr">
              <a:lnSpc>
                <a:spcPct val="100000"/>
              </a:lnSpc>
              <a:spcBef>
                <a:spcPts val="370"/>
              </a:spcBef>
            </a:pPr>
            <a:r>
              <a:rPr sz="1200" spc="-25" dirty="0">
                <a:latin typeface="Arial"/>
                <a:cs typeface="Arial"/>
              </a:rPr>
              <a:t>Days post </a:t>
            </a:r>
            <a:r>
              <a:rPr sz="1200" spc="-20" dirty="0">
                <a:latin typeface="Arial"/>
                <a:cs typeface="Arial"/>
              </a:rPr>
              <a:t>tumor</a:t>
            </a:r>
            <a:r>
              <a:rPr sz="1200" spc="-8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injection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236" name="object 236"/>
          <p:cNvSpPr txBox="1"/>
          <p:nvPr/>
        </p:nvSpPr>
        <p:spPr>
          <a:xfrm>
            <a:off x="9997655" y="3402642"/>
            <a:ext cx="139065" cy="2082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00" spc="-25" dirty="0">
                <a:latin typeface="Arial"/>
                <a:cs typeface="Arial"/>
              </a:rPr>
              <a:t>tx</a:t>
            </a:r>
            <a:endParaRPr sz="1200">
              <a:latin typeface="Arial"/>
              <a:cs typeface="Arial"/>
            </a:endParaRPr>
          </a:p>
        </p:txBody>
      </p:sp>
      <p:sp>
        <p:nvSpPr>
          <p:cNvPr id="237" name="object 237"/>
          <p:cNvSpPr/>
          <p:nvPr/>
        </p:nvSpPr>
        <p:spPr>
          <a:xfrm>
            <a:off x="9853421" y="3590598"/>
            <a:ext cx="0" cy="1367790"/>
          </a:xfrm>
          <a:custGeom>
            <a:avLst/>
            <a:gdLst/>
            <a:ahLst/>
            <a:cxnLst/>
            <a:rect l="l" t="t" r="r" b="b"/>
            <a:pathLst>
              <a:path h="1367789">
                <a:moveTo>
                  <a:pt x="0" y="1367607"/>
                </a:moveTo>
                <a:lnTo>
                  <a:pt x="0" y="0"/>
                </a:lnTo>
              </a:path>
            </a:pathLst>
          </a:custGeom>
          <a:ln w="273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9795171" y="4958206"/>
            <a:ext cx="5841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8250" y="0"/>
                </a:lnTo>
              </a:path>
            </a:pathLst>
          </a:custGeom>
          <a:ln w="273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9795171" y="4616304"/>
            <a:ext cx="5841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8250" y="0"/>
                </a:lnTo>
              </a:path>
            </a:pathLst>
          </a:custGeom>
          <a:ln w="273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9795171" y="4274402"/>
            <a:ext cx="5841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8250" y="0"/>
                </a:lnTo>
              </a:path>
            </a:pathLst>
          </a:custGeom>
          <a:ln w="273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9795171" y="3932500"/>
            <a:ext cx="5841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8250" y="0"/>
                </a:lnTo>
              </a:path>
            </a:pathLst>
          </a:custGeom>
          <a:ln w="273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9795171" y="3590598"/>
            <a:ext cx="5841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8250" y="0"/>
                </a:lnTo>
              </a:path>
            </a:pathLst>
          </a:custGeom>
          <a:ln w="273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 txBox="1"/>
          <p:nvPr/>
        </p:nvSpPr>
        <p:spPr>
          <a:xfrm>
            <a:off x="9471993" y="3432274"/>
            <a:ext cx="321310" cy="16262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955">
              <a:lnSpc>
                <a:spcPct val="100000"/>
              </a:lnSpc>
              <a:spcBef>
                <a:spcPts val="95"/>
              </a:spcBef>
            </a:pPr>
            <a:r>
              <a:rPr sz="1800" spc="-60" baseline="-18518" dirty="0">
                <a:latin typeface="Arial"/>
                <a:cs typeface="Arial"/>
              </a:rPr>
              <a:t>10</a:t>
            </a:r>
            <a:r>
              <a:rPr sz="900" spc="-40" dirty="0">
                <a:latin typeface="Arial"/>
                <a:cs typeface="Arial"/>
              </a:rPr>
              <a:t>11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50"/>
              </a:spcBef>
            </a:pPr>
            <a:r>
              <a:rPr sz="1800" spc="-7" baseline="-18518" dirty="0">
                <a:latin typeface="Arial"/>
                <a:cs typeface="Arial"/>
              </a:rPr>
              <a:t>1</a:t>
            </a:r>
            <a:r>
              <a:rPr sz="1800" spc="-15" baseline="-18518" dirty="0">
                <a:latin typeface="Arial"/>
                <a:cs typeface="Arial"/>
              </a:rPr>
              <a:t>0</a:t>
            </a:r>
            <a:r>
              <a:rPr sz="900" spc="-5" dirty="0">
                <a:latin typeface="Arial"/>
                <a:cs typeface="Arial"/>
              </a:rPr>
              <a:t>10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400">
              <a:latin typeface="Times New Roman"/>
              <a:cs typeface="Times New Roman"/>
            </a:endParaRPr>
          </a:p>
          <a:p>
            <a:pPr marL="75565">
              <a:lnSpc>
                <a:spcPct val="100000"/>
              </a:lnSpc>
              <a:spcBef>
                <a:spcPts val="5"/>
              </a:spcBef>
            </a:pPr>
            <a:r>
              <a:rPr sz="1200" spc="-5" dirty="0">
                <a:latin typeface="Arial"/>
                <a:cs typeface="Arial"/>
              </a:rPr>
              <a:t>1</a:t>
            </a:r>
            <a:r>
              <a:rPr sz="1200" spc="-10" dirty="0">
                <a:latin typeface="Arial"/>
                <a:cs typeface="Arial"/>
              </a:rPr>
              <a:t>0</a:t>
            </a:r>
            <a:r>
              <a:rPr sz="1350" spc="-7" baseline="24691" dirty="0">
                <a:latin typeface="Arial"/>
                <a:cs typeface="Arial"/>
              </a:rPr>
              <a:t>9</a:t>
            </a:r>
            <a:endParaRPr sz="1350" baseline="24691">
              <a:latin typeface="Arial"/>
              <a:cs typeface="Arial"/>
            </a:endParaRPr>
          </a:p>
          <a:p>
            <a:pPr marL="75565">
              <a:lnSpc>
                <a:spcPct val="100000"/>
              </a:lnSpc>
              <a:spcBef>
                <a:spcPts val="1250"/>
              </a:spcBef>
            </a:pPr>
            <a:r>
              <a:rPr sz="1200" spc="-5" dirty="0">
                <a:latin typeface="Arial"/>
                <a:cs typeface="Arial"/>
              </a:rPr>
              <a:t>1</a:t>
            </a:r>
            <a:r>
              <a:rPr sz="1200" spc="-10" dirty="0">
                <a:latin typeface="Arial"/>
                <a:cs typeface="Arial"/>
              </a:rPr>
              <a:t>0</a:t>
            </a:r>
            <a:r>
              <a:rPr sz="1350" spc="-7" baseline="24691" dirty="0">
                <a:latin typeface="Arial"/>
                <a:cs typeface="Arial"/>
              </a:rPr>
              <a:t>8</a:t>
            </a:r>
            <a:endParaRPr sz="1350" baseline="24691">
              <a:latin typeface="Arial"/>
              <a:cs typeface="Arial"/>
            </a:endParaRPr>
          </a:p>
          <a:p>
            <a:pPr marL="75565">
              <a:lnSpc>
                <a:spcPct val="100000"/>
              </a:lnSpc>
              <a:spcBef>
                <a:spcPts val="1255"/>
              </a:spcBef>
            </a:pPr>
            <a:r>
              <a:rPr sz="1200" spc="-5" dirty="0">
                <a:latin typeface="Arial"/>
                <a:cs typeface="Arial"/>
              </a:rPr>
              <a:t>1</a:t>
            </a:r>
            <a:r>
              <a:rPr sz="1200" spc="-10" dirty="0">
                <a:latin typeface="Arial"/>
                <a:cs typeface="Arial"/>
              </a:rPr>
              <a:t>0</a:t>
            </a:r>
            <a:r>
              <a:rPr sz="1350" spc="-7" baseline="24691" dirty="0">
                <a:latin typeface="Arial"/>
                <a:cs typeface="Arial"/>
              </a:rPr>
              <a:t>7</a:t>
            </a:r>
            <a:endParaRPr sz="1350" baseline="24691">
              <a:latin typeface="Arial"/>
              <a:cs typeface="Arial"/>
            </a:endParaRPr>
          </a:p>
        </p:txBody>
      </p:sp>
      <p:sp>
        <p:nvSpPr>
          <p:cNvPr id="244" name="object 244"/>
          <p:cNvSpPr/>
          <p:nvPr/>
        </p:nvSpPr>
        <p:spPr>
          <a:xfrm>
            <a:off x="9959792" y="3861080"/>
            <a:ext cx="775335" cy="451484"/>
          </a:xfrm>
          <a:custGeom>
            <a:avLst/>
            <a:gdLst/>
            <a:ahLst/>
            <a:cxnLst/>
            <a:rect l="l" t="t" r="r" b="b"/>
            <a:pathLst>
              <a:path w="775334" h="451485">
                <a:moveTo>
                  <a:pt x="0" y="451310"/>
                </a:moveTo>
                <a:lnTo>
                  <a:pt x="91174" y="337343"/>
                </a:lnTo>
                <a:lnTo>
                  <a:pt x="151957" y="192984"/>
                </a:lnTo>
                <a:lnTo>
                  <a:pt x="212740" y="161073"/>
                </a:lnTo>
                <a:lnTo>
                  <a:pt x="258327" y="34949"/>
                </a:lnTo>
                <a:lnTo>
                  <a:pt x="319110" y="41028"/>
                </a:lnTo>
                <a:lnTo>
                  <a:pt x="410284" y="56223"/>
                </a:lnTo>
                <a:lnTo>
                  <a:pt x="471067" y="0"/>
                </a:lnTo>
                <a:lnTo>
                  <a:pt x="547045" y="13676"/>
                </a:lnTo>
                <a:lnTo>
                  <a:pt x="653415" y="10636"/>
                </a:lnTo>
                <a:lnTo>
                  <a:pt x="774981" y="0"/>
                </a:lnTo>
              </a:path>
            </a:pathLst>
          </a:custGeom>
          <a:ln w="27352">
            <a:solidFill>
              <a:srgbClr val="9411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9959792" y="3815493"/>
            <a:ext cx="775335" cy="490855"/>
          </a:xfrm>
          <a:custGeom>
            <a:avLst/>
            <a:gdLst/>
            <a:ahLst/>
            <a:cxnLst/>
            <a:rect l="l" t="t" r="r" b="b"/>
            <a:pathLst>
              <a:path w="775334" h="490854">
                <a:moveTo>
                  <a:pt x="0" y="490819"/>
                </a:moveTo>
                <a:lnTo>
                  <a:pt x="91174" y="437634"/>
                </a:lnTo>
                <a:lnTo>
                  <a:pt x="151957" y="249208"/>
                </a:lnTo>
                <a:lnTo>
                  <a:pt x="212740" y="199062"/>
                </a:lnTo>
                <a:lnTo>
                  <a:pt x="258327" y="97252"/>
                </a:lnTo>
                <a:lnTo>
                  <a:pt x="319110" y="45586"/>
                </a:lnTo>
                <a:lnTo>
                  <a:pt x="410284" y="101810"/>
                </a:lnTo>
                <a:lnTo>
                  <a:pt x="471067" y="59262"/>
                </a:lnTo>
                <a:lnTo>
                  <a:pt x="547045" y="165632"/>
                </a:lnTo>
                <a:lnTo>
                  <a:pt x="653415" y="0"/>
                </a:lnTo>
                <a:lnTo>
                  <a:pt x="774981" y="7597"/>
                </a:lnTo>
              </a:path>
            </a:pathLst>
          </a:custGeom>
          <a:ln w="27352">
            <a:solidFill>
              <a:srgbClr val="9411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9959792" y="3741035"/>
            <a:ext cx="775335" cy="628015"/>
          </a:xfrm>
          <a:custGeom>
            <a:avLst/>
            <a:gdLst/>
            <a:ahLst/>
            <a:cxnLst/>
            <a:rect l="l" t="t" r="r" b="b"/>
            <a:pathLst>
              <a:path w="775334" h="628014">
                <a:moveTo>
                  <a:pt x="0" y="629412"/>
                </a:moveTo>
                <a:lnTo>
                  <a:pt x="91440" y="574548"/>
                </a:lnTo>
                <a:lnTo>
                  <a:pt x="152400" y="455676"/>
                </a:lnTo>
                <a:lnTo>
                  <a:pt x="213360" y="419100"/>
                </a:lnTo>
                <a:lnTo>
                  <a:pt x="259079" y="336804"/>
                </a:lnTo>
                <a:lnTo>
                  <a:pt x="320040" y="182880"/>
                </a:lnTo>
                <a:lnTo>
                  <a:pt x="411480" y="155448"/>
                </a:lnTo>
                <a:lnTo>
                  <a:pt x="472440" y="164592"/>
                </a:lnTo>
                <a:lnTo>
                  <a:pt x="548640" y="92964"/>
                </a:lnTo>
                <a:lnTo>
                  <a:pt x="655320" y="102107"/>
                </a:lnTo>
                <a:lnTo>
                  <a:pt x="777240" y="0"/>
                </a:lnTo>
              </a:path>
            </a:pathLst>
          </a:custGeom>
          <a:ln w="27352">
            <a:solidFill>
              <a:srgbClr val="9411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9959792" y="3757750"/>
            <a:ext cx="775335" cy="601980"/>
          </a:xfrm>
          <a:custGeom>
            <a:avLst/>
            <a:gdLst/>
            <a:ahLst/>
            <a:cxnLst/>
            <a:rect l="l" t="t" r="r" b="b"/>
            <a:pathLst>
              <a:path w="775334" h="601979">
                <a:moveTo>
                  <a:pt x="0" y="601747"/>
                </a:moveTo>
                <a:lnTo>
                  <a:pt x="91174" y="492338"/>
                </a:lnTo>
                <a:lnTo>
                  <a:pt x="151957" y="430036"/>
                </a:lnTo>
                <a:lnTo>
                  <a:pt x="212740" y="328225"/>
                </a:lnTo>
                <a:lnTo>
                  <a:pt x="258327" y="230973"/>
                </a:lnTo>
                <a:lnTo>
                  <a:pt x="319110" y="349499"/>
                </a:lnTo>
                <a:lnTo>
                  <a:pt x="410284" y="203621"/>
                </a:lnTo>
                <a:lnTo>
                  <a:pt x="471067" y="91173"/>
                </a:lnTo>
                <a:lnTo>
                  <a:pt x="547045" y="39508"/>
                </a:lnTo>
                <a:lnTo>
                  <a:pt x="653415" y="7597"/>
                </a:lnTo>
                <a:lnTo>
                  <a:pt x="774981" y="0"/>
                </a:lnTo>
              </a:path>
            </a:pathLst>
          </a:custGeom>
          <a:ln w="27352">
            <a:solidFill>
              <a:srgbClr val="9411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9959792" y="431239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9959792" y="430631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9959792" y="436861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9959792" y="435949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10050966" y="419842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10050966" y="425312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10050966" y="431391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10050966" y="425008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10111748" y="405406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10111748" y="406470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10111748" y="419538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10111748" y="418778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10172532" y="402215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10172532" y="401455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10172532" y="415891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10172532" y="408597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10218118" y="389602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10218118" y="391274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10218118" y="407685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10218118" y="398872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10278902" y="390210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10278902" y="38610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10278902" y="392338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10278902" y="410724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10370077" y="391730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10370077" y="391730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10370077" y="389602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10370077" y="396137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10430859" y="38610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10430859" y="387475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10430859" y="390514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10430859" y="384892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10506838" y="387475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10506838" y="398112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10506838" y="383372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10506838" y="379725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10613208" y="387171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10613208" y="381549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10613208" y="384284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10613208" y="376534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10734774" y="38610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10734774" y="382309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10734774" y="374103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10734774" y="375774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close/>
              </a:path>
              <a:path>
                <a:moveTo>
                  <a:pt x="0" y="0"/>
                </a:move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10066162" y="3590598"/>
            <a:ext cx="0" cy="1375410"/>
          </a:xfrm>
          <a:custGeom>
            <a:avLst/>
            <a:gdLst/>
            <a:ahLst/>
            <a:cxnLst/>
            <a:rect l="l" t="t" r="r" b="b"/>
            <a:pathLst>
              <a:path h="1375410">
                <a:moveTo>
                  <a:pt x="0" y="0"/>
                </a:moveTo>
                <a:lnTo>
                  <a:pt x="0" y="1375205"/>
                </a:lnTo>
              </a:path>
            </a:pathLst>
          </a:custGeom>
          <a:ln w="9117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 txBox="1"/>
          <p:nvPr/>
        </p:nvSpPr>
        <p:spPr>
          <a:xfrm>
            <a:off x="7830313" y="2542423"/>
            <a:ext cx="1557020" cy="666750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255270" algn="ctr">
              <a:lnSpc>
                <a:spcPct val="100000"/>
              </a:lnSpc>
              <a:spcBef>
                <a:spcPts val="570"/>
              </a:spcBef>
            </a:pPr>
            <a:r>
              <a:rPr sz="1200" spc="-5" dirty="0">
                <a:latin typeface="Arial"/>
                <a:cs typeface="Arial"/>
              </a:rPr>
              <a:t>Mock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i.p.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330"/>
              </a:lnSpc>
              <a:spcBef>
                <a:spcPts val="470"/>
              </a:spcBef>
            </a:pPr>
            <a:r>
              <a:rPr sz="1200" spc="-5" dirty="0">
                <a:latin typeface="Arial"/>
                <a:cs typeface="Arial"/>
              </a:rPr>
              <a:t>10</a:t>
            </a:r>
            <a:r>
              <a:rPr sz="1350" spc="-7" baseline="24691" dirty="0">
                <a:latin typeface="Arial"/>
                <a:cs typeface="Arial"/>
              </a:rPr>
              <a:t>7</a:t>
            </a:r>
            <a:endParaRPr sz="1350" baseline="24691">
              <a:latin typeface="Arial"/>
              <a:cs typeface="Arial"/>
            </a:endParaRPr>
          </a:p>
          <a:p>
            <a:pPr marL="262890" algn="ctr">
              <a:lnSpc>
                <a:spcPts val="1330"/>
              </a:lnSpc>
              <a:tabLst>
                <a:tab pos="601345" algn="l"/>
                <a:tab pos="981710" algn="l"/>
                <a:tab pos="1362075" algn="l"/>
              </a:tabLst>
            </a:pPr>
            <a:r>
              <a:rPr sz="1200" spc="-5" dirty="0">
                <a:latin typeface="Arial"/>
                <a:cs typeface="Arial"/>
              </a:rPr>
              <a:t>0	25	50	75</a:t>
            </a:r>
            <a:endParaRPr sz="1200">
              <a:latin typeface="Arial"/>
              <a:cs typeface="Arial"/>
            </a:endParaRPr>
          </a:p>
        </p:txBody>
      </p:sp>
      <p:sp>
        <p:nvSpPr>
          <p:cNvPr id="294" name="object 294"/>
          <p:cNvSpPr txBox="1"/>
          <p:nvPr/>
        </p:nvSpPr>
        <p:spPr>
          <a:xfrm>
            <a:off x="9416481" y="1426647"/>
            <a:ext cx="1487805" cy="1284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955">
              <a:lnSpc>
                <a:spcPct val="100000"/>
              </a:lnSpc>
              <a:spcBef>
                <a:spcPts val="95"/>
              </a:spcBef>
            </a:pPr>
            <a:r>
              <a:rPr sz="1800" spc="-60" baseline="-18518" dirty="0">
                <a:latin typeface="Arial"/>
                <a:cs typeface="Arial"/>
              </a:rPr>
              <a:t>10</a:t>
            </a:r>
            <a:r>
              <a:rPr sz="900" spc="-40" dirty="0">
                <a:latin typeface="Arial"/>
                <a:cs typeface="Arial"/>
              </a:rPr>
              <a:t>11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7" baseline="-16203" dirty="0">
                <a:latin typeface="Arial"/>
                <a:cs typeface="Arial"/>
              </a:rPr>
              <a:t>10</a:t>
            </a:r>
            <a:r>
              <a:rPr sz="1350" spc="-7" baseline="3086" dirty="0">
                <a:latin typeface="Arial"/>
                <a:cs typeface="Arial"/>
              </a:rPr>
              <a:t>10 </a:t>
            </a:r>
            <a:r>
              <a:rPr sz="1200" spc="-15" dirty="0">
                <a:latin typeface="Arial"/>
                <a:cs typeface="Arial"/>
              </a:rPr>
              <a:t>TAG72-BBζ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i.p.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75565">
              <a:lnSpc>
                <a:spcPct val="100000"/>
              </a:lnSpc>
            </a:pPr>
            <a:r>
              <a:rPr sz="1200" spc="-5" dirty="0">
                <a:latin typeface="Arial"/>
                <a:cs typeface="Arial"/>
              </a:rPr>
              <a:t>10</a:t>
            </a:r>
            <a:r>
              <a:rPr sz="1350" spc="-7" baseline="24691" dirty="0">
                <a:latin typeface="Arial"/>
                <a:cs typeface="Arial"/>
              </a:rPr>
              <a:t>9</a:t>
            </a:r>
            <a:endParaRPr sz="1350" baseline="24691">
              <a:latin typeface="Arial"/>
              <a:cs typeface="Arial"/>
            </a:endParaRPr>
          </a:p>
          <a:p>
            <a:pPr marL="75565">
              <a:lnSpc>
                <a:spcPct val="100000"/>
              </a:lnSpc>
              <a:spcBef>
                <a:spcPts val="1255"/>
              </a:spcBef>
            </a:pPr>
            <a:r>
              <a:rPr sz="1200" spc="-5" dirty="0">
                <a:latin typeface="Arial"/>
                <a:cs typeface="Arial"/>
              </a:rPr>
              <a:t>10</a:t>
            </a:r>
            <a:r>
              <a:rPr sz="1350" spc="-7" baseline="24691" dirty="0">
                <a:latin typeface="Arial"/>
                <a:cs typeface="Arial"/>
              </a:rPr>
              <a:t>8</a:t>
            </a:r>
            <a:endParaRPr sz="1350" baseline="24691">
              <a:latin typeface="Arial"/>
              <a:cs typeface="Arial"/>
            </a:endParaRPr>
          </a:p>
        </p:txBody>
      </p:sp>
      <p:sp>
        <p:nvSpPr>
          <p:cNvPr id="295" name="object 295"/>
          <p:cNvSpPr txBox="1"/>
          <p:nvPr/>
        </p:nvSpPr>
        <p:spPr>
          <a:xfrm>
            <a:off x="8427962" y="4605020"/>
            <a:ext cx="6153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"/>
                <a:cs typeface="Arial"/>
              </a:rPr>
              <a:t>Mock</a:t>
            </a:r>
            <a:r>
              <a:rPr sz="1200" spc="-6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i.v.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96" name="object 296"/>
          <p:cNvSpPr txBox="1"/>
          <p:nvPr/>
        </p:nvSpPr>
        <p:spPr>
          <a:xfrm>
            <a:off x="9883379" y="4605020"/>
            <a:ext cx="10439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5" dirty="0">
                <a:latin typeface="Arial"/>
                <a:cs typeface="Arial"/>
              </a:rPr>
              <a:t>TAG72-BBζ</a:t>
            </a:r>
            <a:r>
              <a:rPr sz="1200" spc="-6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i.v.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97" name="object 297"/>
          <p:cNvSpPr/>
          <p:nvPr/>
        </p:nvSpPr>
        <p:spPr>
          <a:xfrm>
            <a:off x="11032143" y="0"/>
            <a:ext cx="855055" cy="1395045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10426700" y="6250170"/>
            <a:ext cx="1397000" cy="584994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06497" y="255523"/>
            <a:ext cx="89947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115CB2"/>
                </a:solidFill>
              </a:rPr>
              <a:t>Optimization </a:t>
            </a:r>
            <a:r>
              <a:rPr dirty="0">
                <a:solidFill>
                  <a:srgbClr val="115CB2"/>
                </a:solidFill>
              </a:rPr>
              <a:t>of </a:t>
            </a:r>
            <a:r>
              <a:rPr spc="-5" dirty="0">
                <a:solidFill>
                  <a:srgbClr val="115CB2"/>
                </a:solidFill>
              </a:rPr>
              <a:t>CAR Impacts CAR </a:t>
            </a:r>
            <a:r>
              <a:rPr dirty="0">
                <a:solidFill>
                  <a:srgbClr val="115CB2"/>
                </a:solidFill>
              </a:rPr>
              <a:t>T Cell </a:t>
            </a:r>
            <a:r>
              <a:rPr spc="-5" dirty="0">
                <a:solidFill>
                  <a:srgbClr val="115CB2"/>
                </a:solidFill>
              </a:rPr>
              <a:t>Potency </a:t>
            </a:r>
            <a:r>
              <a:rPr dirty="0">
                <a:solidFill>
                  <a:srgbClr val="115CB2"/>
                </a:solidFill>
              </a:rPr>
              <a:t>and</a:t>
            </a:r>
            <a:r>
              <a:rPr spc="-50" dirty="0">
                <a:solidFill>
                  <a:srgbClr val="115CB2"/>
                </a:solidFill>
              </a:rPr>
              <a:t> </a:t>
            </a:r>
            <a:r>
              <a:rPr spc="-5" dirty="0">
                <a:solidFill>
                  <a:srgbClr val="115CB2"/>
                </a:solidFill>
              </a:rPr>
              <a:t>Persistence</a:t>
            </a:r>
          </a:p>
        </p:txBody>
      </p:sp>
      <p:sp>
        <p:nvSpPr>
          <p:cNvPr id="3" name="object 3"/>
          <p:cNvSpPr/>
          <p:nvPr/>
        </p:nvSpPr>
        <p:spPr>
          <a:xfrm>
            <a:off x="1529834" y="1473747"/>
            <a:ext cx="3876887" cy="19021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379336" y="1518411"/>
            <a:ext cx="13843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latin typeface="Arial"/>
                <a:cs typeface="Arial"/>
              </a:rPr>
              <a:t>a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984678" y="2675543"/>
            <a:ext cx="127000" cy="536575"/>
          </a:xfrm>
          <a:custGeom>
            <a:avLst/>
            <a:gdLst/>
            <a:ahLst/>
            <a:cxnLst/>
            <a:rect l="l" t="t" r="r" b="b"/>
            <a:pathLst>
              <a:path w="127000" h="536575">
                <a:moveTo>
                  <a:pt x="63500" y="50800"/>
                </a:moveTo>
                <a:lnTo>
                  <a:pt x="57150" y="53339"/>
                </a:lnTo>
                <a:lnTo>
                  <a:pt x="57148" y="536447"/>
                </a:lnTo>
                <a:lnTo>
                  <a:pt x="69848" y="536447"/>
                </a:lnTo>
                <a:lnTo>
                  <a:pt x="69849" y="53339"/>
                </a:lnTo>
                <a:lnTo>
                  <a:pt x="63500" y="50800"/>
                </a:lnTo>
                <a:close/>
              </a:path>
              <a:path w="127000" h="536575">
                <a:moveTo>
                  <a:pt x="63500" y="0"/>
                </a:moveTo>
                <a:lnTo>
                  <a:pt x="0" y="76200"/>
                </a:lnTo>
                <a:lnTo>
                  <a:pt x="57149" y="53340"/>
                </a:lnTo>
                <a:lnTo>
                  <a:pt x="57150" y="50800"/>
                </a:lnTo>
                <a:lnTo>
                  <a:pt x="105833" y="50800"/>
                </a:lnTo>
                <a:lnTo>
                  <a:pt x="63500" y="0"/>
                </a:lnTo>
                <a:close/>
              </a:path>
              <a:path w="127000" h="536575">
                <a:moveTo>
                  <a:pt x="105833" y="50800"/>
                </a:moveTo>
                <a:lnTo>
                  <a:pt x="69850" y="50800"/>
                </a:lnTo>
                <a:lnTo>
                  <a:pt x="69850" y="53340"/>
                </a:lnTo>
                <a:lnTo>
                  <a:pt x="127000" y="76200"/>
                </a:lnTo>
                <a:lnTo>
                  <a:pt x="105833" y="50800"/>
                </a:lnTo>
                <a:close/>
              </a:path>
              <a:path w="127000" h="536575">
                <a:moveTo>
                  <a:pt x="63500" y="50800"/>
                </a:moveTo>
                <a:lnTo>
                  <a:pt x="57150" y="50800"/>
                </a:lnTo>
                <a:lnTo>
                  <a:pt x="57149" y="53340"/>
                </a:lnTo>
                <a:lnTo>
                  <a:pt x="63500" y="50800"/>
                </a:lnTo>
                <a:close/>
              </a:path>
              <a:path w="127000" h="536575">
                <a:moveTo>
                  <a:pt x="69850" y="50800"/>
                </a:moveTo>
                <a:lnTo>
                  <a:pt x="63500" y="50800"/>
                </a:lnTo>
                <a:lnTo>
                  <a:pt x="69849" y="53339"/>
                </a:lnTo>
                <a:lnTo>
                  <a:pt x="69850" y="508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038986" y="3148389"/>
            <a:ext cx="528955" cy="127000"/>
          </a:xfrm>
          <a:custGeom>
            <a:avLst/>
            <a:gdLst/>
            <a:ahLst/>
            <a:cxnLst/>
            <a:rect l="l" t="t" r="r" b="b"/>
            <a:pathLst>
              <a:path w="528954" h="127000">
                <a:moveTo>
                  <a:pt x="478144" y="63500"/>
                </a:moveTo>
                <a:lnTo>
                  <a:pt x="452744" y="127000"/>
                </a:lnTo>
                <a:lnTo>
                  <a:pt x="521324" y="69850"/>
                </a:lnTo>
                <a:lnTo>
                  <a:pt x="478144" y="69850"/>
                </a:lnTo>
                <a:lnTo>
                  <a:pt x="478144" y="63500"/>
                </a:lnTo>
                <a:close/>
              </a:path>
              <a:path w="528954" h="127000">
                <a:moveTo>
                  <a:pt x="475604" y="57150"/>
                </a:moveTo>
                <a:lnTo>
                  <a:pt x="0" y="57150"/>
                </a:lnTo>
                <a:lnTo>
                  <a:pt x="0" y="69850"/>
                </a:lnTo>
                <a:lnTo>
                  <a:pt x="475604" y="69850"/>
                </a:lnTo>
                <a:lnTo>
                  <a:pt x="478144" y="63500"/>
                </a:lnTo>
                <a:lnTo>
                  <a:pt x="475604" y="57150"/>
                </a:lnTo>
                <a:close/>
              </a:path>
              <a:path w="528954" h="127000">
                <a:moveTo>
                  <a:pt x="521324" y="57150"/>
                </a:moveTo>
                <a:lnTo>
                  <a:pt x="478144" y="57150"/>
                </a:lnTo>
                <a:lnTo>
                  <a:pt x="478144" y="69850"/>
                </a:lnTo>
                <a:lnTo>
                  <a:pt x="521324" y="69850"/>
                </a:lnTo>
                <a:lnTo>
                  <a:pt x="528944" y="63500"/>
                </a:lnTo>
                <a:lnTo>
                  <a:pt x="521324" y="57150"/>
                </a:lnTo>
                <a:close/>
              </a:path>
              <a:path w="528954" h="127000">
                <a:moveTo>
                  <a:pt x="452744" y="0"/>
                </a:moveTo>
                <a:lnTo>
                  <a:pt x="478144" y="63500"/>
                </a:lnTo>
                <a:lnTo>
                  <a:pt x="478144" y="57150"/>
                </a:lnTo>
                <a:lnTo>
                  <a:pt x="521324" y="57150"/>
                </a:lnTo>
                <a:lnTo>
                  <a:pt x="4527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043780" y="3249676"/>
            <a:ext cx="3848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latin typeface="Arial"/>
                <a:cs typeface="Arial"/>
              </a:rPr>
              <a:t>CD</a:t>
            </a:r>
            <a:r>
              <a:rPr sz="1000" spc="-10" dirty="0">
                <a:latin typeface="Arial"/>
                <a:cs typeface="Arial"/>
              </a:rPr>
              <a:t>19</a:t>
            </a:r>
            <a:r>
              <a:rPr sz="1000" dirty="0">
                <a:latin typeface="Arial"/>
                <a:cs typeface="Arial"/>
              </a:rPr>
              <a:t>t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847184" y="2694515"/>
            <a:ext cx="167640" cy="552450"/>
          </a:xfrm>
          <a:prstGeom prst="rect">
            <a:avLst/>
          </a:prstGeom>
        </p:spPr>
        <p:txBody>
          <a:bodyPr vert="vert270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00" dirty="0">
                <a:latin typeface="Arial"/>
                <a:cs typeface="Arial"/>
              </a:rPr>
              <a:t>% </a:t>
            </a:r>
            <a:r>
              <a:rPr sz="1000" spc="-5" dirty="0">
                <a:latin typeface="Arial"/>
                <a:cs typeface="Arial"/>
              </a:rPr>
              <a:t>of</a:t>
            </a:r>
            <a:r>
              <a:rPr sz="1000" spc="-1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Max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790548" y="2675543"/>
            <a:ext cx="127000" cy="536575"/>
          </a:xfrm>
          <a:custGeom>
            <a:avLst/>
            <a:gdLst/>
            <a:ahLst/>
            <a:cxnLst/>
            <a:rect l="l" t="t" r="r" b="b"/>
            <a:pathLst>
              <a:path w="127000" h="536575">
                <a:moveTo>
                  <a:pt x="63500" y="50800"/>
                </a:moveTo>
                <a:lnTo>
                  <a:pt x="57150" y="53339"/>
                </a:lnTo>
                <a:lnTo>
                  <a:pt x="57148" y="536447"/>
                </a:lnTo>
                <a:lnTo>
                  <a:pt x="69848" y="536447"/>
                </a:lnTo>
                <a:lnTo>
                  <a:pt x="69849" y="53339"/>
                </a:lnTo>
                <a:lnTo>
                  <a:pt x="63500" y="50800"/>
                </a:lnTo>
                <a:close/>
              </a:path>
              <a:path w="127000" h="536575">
                <a:moveTo>
                  <a:pt x="63500" y="0"/>
                </a:moveTo>
                <a:lnTo>
                  <a:pt x="0" y="76200"/>
                </a:lnTo>
                <a:lnTo>
                  <a:pt x="57149" y="53340"/>
                </a:lnTo>
                <a:lnTo>
                  <a:pt x="57150" y="50800"/>
                </a:lnTo>
                <a:lnTo>
                  <a:pt x="105833" y="50800"/>
                </a:lnTo>
                <a:lnTo>
                  <a:pt x="63500" y="0"/>
                </a:lnTo>
                <a:close/>
              </a:path>
              <a:path w="127000" h="536575">
                <a:moveTo>
                  <a:pt x="105833" y="50800"/>
                </a:moveTo>
                <a:lnTo>
                  <a:pt x="69850" y="50800"/>
                </a:lnTo>
                <a:lnTo>
                  <a:pt x="69850" y="53340"/>
                </a:lnTo>
                <a:lnTo>
                  <a:pt x="127000" y="76200"/>
                </a:lnTo>
                <a:lnTo>
                  <a:pt x="105833" y="50800"/>
                </a:lnTo>
                <a:close/>
              </a:path>
              <a:path w="127000" h="536575">
                <a:moveTo>
                  <a:pt x="63500" y="50800"/>
                </a:moveTo>
                <a:lnTo>
                  <a:pt x="57150" y="50800"/>
                </a:lnTo>
                <a:lnTo>
                  <a:pt x="57149" y="53340"/>
                </a:lnTo>
                <a:lnTo>
                  <a:pt x="63500" y="50800"/>
                </a:lnTo>
                <a:close/>
              </a:path>
              <a:path w="127000" h="536575">
                <a:moveTo>
                  <a:pt x="69850" y="50800"/>
                </a:moveTo>
                <a:lnTo>
                  <a:pt x="63500" y="50800"/>
                </a:lnTo>
                <a:lnTo>
                  <a:pt x="69849" y="53339"/>
                </a:lnTo>
                <a:lnTo>
                  <a:pt x="69850" y="508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844856" y="3148389"/>
            <a:ext cx="528955" cy="127000"/>
          </a:xfrm>
          <a:custGeom>
            <a:avLst/>
            <a:gdLst/>
            <a:ahLst/>
            <a:cxnLst/>
            <a:rect l="l" t="t" r="r" b="b"/>
            <a:pathLst>
              <a:path w="528954" h="127000">
                <a:moveTo>
                  <a:pt x="478144" y="63500"/>
                </a:moveTo>
                <a:lnTo>
                  <a:pt x="452744" y="127000"/>
                </a:lnTo>
                <a:lnTo>
                  <a:pt x="521324" y="69850"/>
                </a:lnTo>
                <a:lnTo>
                  <a:pt x="478144" y="69850"/>
                </a:lnTo>
                <a:lnTo>
                  <a:pt x="478144" y="63500"/>
                </a:lnTo>
                <a:close/>
              </a:path>
              <a:path w="528954" h="127000">
                <a:moveTo>
                  <a:pt x="475604" y="57150"/>
                </a:moveTo>
                <a:lnTo>
                  <a:pt x="0" y="57150"/>
                </a:lnTo>
                <a:lnTo>
                  <a:pt x="0" y="69850"/>
                </a:lnTo>
                <a:lnTo>
                  <a:pt x="475604" y="69850"/>
                </a:lnTo>
                <a:lnTo>
                  <a:pt x="478144" y="63500"/>
                </a:lnTo>
                <a:lnTo>
                  <a:pt x="475604" y="57150"/>
                </a:lnTo>
                <a:close/>
              </a:path>
              <a:path w="528954" h="127000">
                <a:moveTo>
                  <a:pt x="521324" y="57150"/>
                </a:moveTo>
                <a:lnTo>
                  <a:pt x="478144" y="57150"/>
                </a:lnTo>
                <a:lnTo>
                  <a:pt x="478144" y="69850"/>
                </a:lnTo>
                <a:lnTo>
                  <a:pt x="521324" y="69850"/>
                </a:lnTo>
                <a:lnTo>
                  <a:pt x="528944" y="63500"/>
                </a:lnTo>
                <a:lnTo>
                  <a:pt x="521324" y="57150"/>
                </a:lnTo>
                <a:close/>
              </a:path>
              <a:path w="528954" h="127000">
                <a:moveTo>
                  <a:pt x="452744" y="0"/>
                </a:moveTo>
                <a:lnTo>
                  <a:pt x="478144" y="63500"/>
                </a:lnTo>
                <a:lnTo>
                  <a:pt x="478144" y="57150"/>
                </a:lnTo>
                <a:lnTo>
                  <a:pt x="521324" y="57150"/>
                </a:lnTo>
                <a:lnTo>
                  <a:pt x="4527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831894" y="3249676"/>
            <a:ext cx="53149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" dirty="0">
                <a:latin typeface="Arial"/>
                <a:cs typeface="Arial"/>
              </a:rPr>
              <a:t>Protein</a:t>
            </a:r>
            <a:r>
              <a:rPr sz="1000" spc="-8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L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738350" y="1583213"/>
            <a:ext cx="3860800" cy="15789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817090" y="1530603"/>
            <a:ext cx="14986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latin typeface="Arial"/>
                <a:cs typeface="Arial"/>
              </a:rPr>
              <a:t>b</a:t>
            </a:r>
            <a:endParaRPr sz="1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128449" y="3502152"/>
            <a:ext cx="1649730" cy="77216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1100" spc="-5" dirty="0">
                <a:latin typeface="Arial"/>
                <a:cs typeface="Arial"/>
              </a:rPr>
              <a:t>Mock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sz="1100" spc="-5" dirty="0">
                <a:latin typeface="Arial"/>
                <a:cs typeface="Arial"/>
              </a:rPr>
              <a:t>TAG72-dCH2(CD4tm)BBζ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ct val="110900"/>
              </a:lnSpc>
              <a:spcBef>
                <a:spcPts val="25"/>
              </a:spcBef>
            </a:pPr>
            <a:r>
              <a:rPr sz="1100" spc="-5" dirty="0">
                <a:latin typeface="Arial"/>
                <a:cs typeface="Arial"/>
              </a:rPr>
              <a:t>TAG72-EQ(CD4tm)BBζ  TAG72-CD8h(CD8tm)BBζ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300486" y="3502152"/>
            <a:ext cx="1727835" cy="769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0900"/>
              </a:lnSpc>
              <a:spcBef>
                <a:spcPts val="100"/>
              </a:spcBef>
            </a:pPr>
            <a:r>
              <a:rPr sz="1100" spc="-5" dirty="0">
                <a:latin typeface="Arial"/>
                <a:cs typeface="Arial"/>
              </a:rPr>
              <a:t>TAG72-HL(CD4tm)BBζ  TAG72-L(CD4tm)BBζ  TAG72-dCH2(CD28tm)28ζ  TAG72-dCH2(CD28tm)BBζ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891013" y="3543219"/>
            <a:ext cx="154980" cy="7275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043528" y="3540545"/>
            <a:ext cx="152853" cy="7298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900813" y="5551078"/>
            <a:ext cx="1825625" cy="0"/>
          </a:xfrm>
          <a:custGeom>
            <a:avLst/>
            <a:gdLst/>
            <a:ahLst/>
            <a:cxnLst/>
            <a:rect l="l" t="t" r="r" b="b"/>
            <a:pathLst>
              <a:path w="1825625">
                <a:moveTo>
                  <a:pt x="0" y="0"/>
                </a:moveTo>
                <a:lnTo>
                  <a:pt x="1825278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900813" y="5551078"/>
            <a:ext cx="0" cy="45720"/>
          </a:xfrm>
          <a:custGeom>
            <a:avLst/>
            <a:gdLst/>
            <a:ahLst/>
            <a:cxnLst/>
            <a:rect l="l" t="t" r="r" b="b"/>
            <a:pathLst>
              <a:path h="45720">
                <a:moveTo>
                  <a:pt x="0" y="0"/>
                </a:moveTo>
                <a:lnTo>
                  <a:pt x="0" y="45631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509239" y="5551078"/>
            <a:ext cx="0" cy="45720"/>
          </a:xfrm>
          <a:custGeom>
            <a:avLst/>
            <a:gdLst/>
            <a:ahLst/>
            <a:cxnLst/>
            <a:rect l="l" t="t" r="r" b="b"/>
            <a:pathLst>
              <a:path h="45720">
                <a:moveTo>
                  <a:pt x="0" y="0"/>
                </a:moveTo>
                <a:lnTo>
                  <a:pt x="0" y="45631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117665" y="5551078"/>
            <a:ext cx="0" cy="45720"/>
          </a:xfrm>
          <a:custGeom>
            <a:avLst/>
            <a:gdLst/>
            <a:ahLst/>
            <a:cxnLst/>
            <a:rect l="l" t="t" r="r" b="b"/>
            <a:pathLst>
              <a:path h="45720">
                <a:moveTo>
                  <a:pt x="0" y="0"/>
                </a:moveTo>
                <a:lnTo>
                  <a:pt x="0" y="45631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726091" y="5551078"/>
            <a:ext cx="0" cy="45720"/>
          </a:xfrm>
          <a:custGeom>
            <a:avLst/>
            <a:gdLst/>
            <a:ahLst/>
            <a:cxnLst/>
            <a:rect l="l" t="t" r="r" b="b"/>
            <a:pathLst>
              <a:path h="45720">
                <a:moveTo>
                  <a:pt x="0" y="0"/>
                </a:moveTo>
                <a:lnTo>
                  <a:pt x="0" y="45631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849341" y="5589587"/>
            <a:ext cx="103505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spc="-5" dirty="0">
                <a:latin typeface="Arial"/>
                <a:cs typeface="Arial"/>
              </a:rPr>
              <a:t>0</a:t>
            </a:r>
            <a:endParaRPr sz="11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597074" y="5589587"/>
            <a:ext cx="258445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spc="-5" dirty="0">
                <a:latin typeface="Arial"/>
                <a:cs typeface="Arial"/>
              </a:rPr>
              <a:t>300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900813" y="4182119"/>
            <a:ext cx="0" cy="1369060"/>
          </a:xfrm>
          <a:custGeom>
            <a:avLst/>
            <a:gdLst/>
            <a:ahLst/>
            <a:cxnLst/>
            <a:rect l="l" t="t" r="r" b="b"/>
            <a:pathLst>
              <a:path h="1369060">
                <a:moveTo>
                  <a:pt x="0" y="1368958"/>
                </a:moveTo>
                <a:lnTo>
                  <a:pt x="0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855181" y="5551078"/>
            <a:ext cx="45720" cy="0"/>
          </a:xfrm>
          <a:custGeom>
            <a:avLst/>
            <a:gdLst/>
            <a:ahLst/>
            <a:cxnLst/>
            <a:rect l="l" t="t" r="r" b="b"/>
            <a:pathLst>
              <a:path w="45719">
                <a:moveTo>
                  <a:pt x="0" y="0"/>
                </a:moveTo>
                <a:lnTo>
                  <a:pt x="45631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855181" y="5277287"/>
            <a:ext cx="45720" cy="0"/>
          </a:xfrm>
          <a:custGeom>
            <a:avLst/>
            <a:gdLst/>
            <a:ahLst/>
            <a:cxnLst/>
            <a:rect l="l" t="t" r="r" b="b"/>
            <a:pathLst>
              <a:path w="45719">
                <a:moveTo>
                  <a:pt x="0" y="0"/>
                </a:moveTo>
                <a:lnTo>
                  <a:pt x="45631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855181" y="5003495"/>
            <a:ext cx="45720" cy="0"/>
          </a:xfrm>
          <a:custGeom>
            <a:avLst/>
            <a:gdLst/>
            <a:ahLst/>
            <a:cxnLst/>
            <a:rect l="l" t="t" r="r" b="b"/>
            <a:pathLst>
              <a:path w="45719">
                <a:moveTo>
                  <a:pt x="0" y="0"/>
                </a:moveTo>
                <a:lnTo>
                  <a:pt x="45631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855181" y="4729703"/>
            <a:ext cx="45720" cy="0"/>
          </a:xfrm>
          <a:custGeom>
            <a:avLst/>
            <a:gdLst/>
            <a:ahLst/>
            <a:cxnLst/>
            <a:rect l="l" t="t" r="r" b="b"/>
            <a:pathLst>
              <a:path w="45719">
                <a:moveTo>
                  <a:pt x="0" y="0"/>
                </a:moveTo>
                <a:lnTo>
                  <a:pt x="45631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855181" y="4455911"/>
            <a:ext cx="45720" cy="0"/>
          </a:xfrm>
          <a:custGeom>
            <a:avLst/>
            <a:gdLst/>
            <a:ahLst/>
            <a:cxnLst/>
            <a:rect l="l" t="t" r="r" b="b"/>
            <a:pathLst>
              <a:path w="45719">
                <a:moveTo>
                  <a:pt x="0" y="0"/>
                </a:moveTo>
                <a:lnTo>
                  <a:pt x="45631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855181" y="4182119"/>
            <a:ext cx="45720" cy="0"/>
          </a:xfrm>
          <a:custGeom>
            <a:avLst/>
            <a:gdLst/>
            <a:ahLst/>
            <a:cxnLst/>
            <a:rect l="l" t="t" r="r" b="b"/>
            <a:pathLst>
              <a:path w="45719">
                <a:moveTo>
                  <a:pt x="0" y="0"/>
                </a:moveTo>
                <a:lnTo>
                  <a:pt x="45631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1669138" y="4078410"/>
            <a:ext cx="180975" cy="15621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100" spc="-5" dirty="0">
                <a:latin typeface="Arial"/>
                <a:cs typeface="Arial"/>
              </a:rPr>
              <a:t>10</a:t>
            </a:r>
            <a:endParaRPr sz="1100">
              <a:latin typeface="Arial"/>
              <a:cs typeface="Arial"/>
            </a:endParaRPr>
          </a:p>
          <a:p>
            <a:pPr marL="77470" algn="ctr">
              <a:lnSpc>
                <a:spcPct val="100000"/>
              </a:lnSpc>
              <a:spcBef>
                <a:spcPts val="835"/>
              </a:spcBef>
            </a:pPr>
            <a:r>
              <a:rPr sz="1100" spc="-5" dirty="0">
                <a:latin typeface="Arial"/>
                <a:cs typeface="Arial"/>
              </a:rPr>
              <a:t>8</a:t>
            </a:r>
            <a:endParaRPr sz="1100">
              <a:latin typeface="Arial"/>
              <a:cs typeface="Arial"/>
            </a:endParaRPr>
          </a:p>
          <a:p>
            <a:pPr marL="77470" algn="ctr">
              <a:lnSpc>
                <a:spcPct val="100000"/>
              </a:lnSpc>
              <a:spcBef>
                <a:spcPts val="840"/>
              </a:spcBef>
            </a:pPr>
            <a:r>
              <a:rPr sz="1100" spc="-5" dirty="0">
                <a:latin typeface="Arial"/>
                <a:cs typeface="Arial"/>
              </a:rPr>
              <a:t>6</a:t>
            </a:r>
            <a:endParaRPr sz="1100">
              <a:latin typeface="Arial"/>
              <a:cs typeface="Arial"/>
            </a:endParaRPr>
          </a:p>
          <a:p>
            <a:pPr marL="77470" algn="ctr">
              <a:lnSpc>
                <a:spcPct val="100000"/>
              </a:lnSpc>
              <a:spcBef>
                <a:spcPts val="835"/>
              </a:spcBef>
            </a:pPr>
            <a:r>
              <a:rPr sz="1100" spc="-5" dirty="0">
                <a:latin typeface="Arial"/>
                <a:cs typeface="Arial"/>
              </a:rPr>
              <a:t>4</a:t>
            </a:r>
            <a:endParaRPr sz="1100">
              <a:latin typeface="Arial"/>
              <a:cs typeface="Arial"/>
            </a:endParaRPr>
          </a:p>
          <a:p>
            <a:pPr marL="77470" algn="ctr">
              <a:lnSpc>
                <a:spcPct val="100000"/>
              </a:lnSpc>
              <a:spcBef>
                <a:spcPts val="835"/>
              </a:spcBef>
            </a:pPr>
            <a:r>
              <a:rPr sz="1100" spc="-5" dirty="0">
                <a:latin typeface="Arial"/>
                <a:cs typeface="Arial"/>
              </a:rPr>
              <a:t>2</a:t>
            </a:r>
            <a:endParaRPr sz="1100">
              <a:latin typeface="Arial"/>
              <a:cs typeface="Arial"/>
            </a:endParaRPr>
          </a:p>
          <a:p>
            <a:pPr marL="77470" algn="ctr">
              <a:lnSpc>
                <a:spcPct val="100000"/>
              </a:lnSpc>
              <a:spcBef>
                <a:spcPts val="835"/>
              </a:spcBef>
            </a:pPr>
            <a:r>
              <a:rPr sz="1100" spc="-5" dirty="0">
                <a:latin typeface="Arial"/>
                <a:cs typeface="Arial"/>
              </a:rPr>
              <a:t>0</a:t>
            </a:r>
            <a:endParaRPr sz="110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900812" y="5032395"/>
            <a:ext cx="1570355" cy="518795"/>
          </a:xfrm>
          <a:custGeom>
            <a:avLst/>
            <a:gdLst/>
            <a:ahLst/>
            <a:cxnLst/>
            <a:rect l="l" t="t" r="r" b="b"/>
            <a:pathLst>
              <a:path w="1570354" h="518795">
                <a:moveTo>
                  <a:pt x="0" y="518683"/>
                </a:moveTo>
                <a:lnTo>
                  <a:pt x="6084" y="508035"/>
                </a:lnTo>
                <a:lnTo>
                  <a:pt x="12168" y="511077"/>
                </a:lnTo>
                <a:lnTo>
                  <a:pt x="30421" y="470009"/>
                </a:lnTo>
                <a:lnTo>
                  <a:pt x="48674" y="448714"/>
                </a:lnTo>
                <a:lnTo>
                  <a:pt x="54758" y="441108"/>
                </a:lnTo>
                <a:lnTo>
                  <a:pt x="60842" y="433503"/>
                </a:lnTo>
                <a:lnTo>
                  <a:pt x="66926" y="425898"/>
                </a:lnTo>
                <a:lnTo>
                  <a:pt x="73011" y="418292"/>
                </a:lnTo>
                <a:lnTo>
                  <a:pt x="79095" y="412208"/>
                </a:lnTo>
                <a:lnTo>
                  <a:pt x="85179" y="403082"/>
                </a:lnTo>
                <a:lnTo>
                  <a:pt x="91263" y="395477"/>
                </a:lnTo>
                <a:lnTo>
                  <a:pt x="97348" y="386350"/>
                </a:lnTo>
                <a:lnTo>
                  <a:pt x="103432" y="377224"/>
                </a:lnTo>
                <a:lnTo>
                  <a:pt x="109516" y="368097"/>
                </a:lnTo>
                <a:lnTo>
                  <a:pt x="115600" y="358971"/>
                </a:lnTo>
                <a:lnTo>
                  <a:pt x="121685" y="351366"/>
                </a:lnTo>
                <a:lnTo>
                  <a:pt x="127769" y="340718"/>
                </a:lnTo>
                <a:lnTo>
                  <a:pt x="133853" y="331592"/>
                </a:lnTo>
                <a:lnTo>
                  <a:pt x="139938" y="323986"/>
                </a:lnTo>
                <a:lnTo>
                  <a:pt x="146022" y="314860"/>
                </a:lnTo>
                <a:lnTo>
                  <a:pt x="152106" y="314860"/>
                </a:lnTo>
                <a:lnTo>
                  <a:pt x="158190" y="296607"/>
                </a:lnTo>
                <a:lnTo>
                  <a:pt x="164275" y="287481"/>
                </a:lnTo>
                <a:lnTo>
                  <a:pt x="170359" y="270749"/>
                </a:lnTo>
                <a:lnTo>
                  <a:pt x="176443" y="260102"/>
                </a:lnTo>
                <a:lnTo>
                  <a:pt x="182527" y="240328"/>
                </a:lnTo>
                <a:lnTo>
                  <a:pt x="206864" y="206864"/>
                </a:lnTo>
                <a:lnTo>
                  <a:pt x="219033" y="202301"/>
                </a:lnTo>
                <a:lnTo>
                  <a:pt x="225117" y="194696"/>
                </a:lnTo>
                <a:lnTo>
                  <a:pt x="231201" y="187091"/>
                </a:lnTo>
                <a:lnTo>
                  <a:pt x="237286" y="177964"/>
                </a:lnTo>
                <a:lnTo>
                  <a:pt x="243370" y="167317"/>
                </a:lnTo>
                <a:lnTo>
                  <a:pt x="249454" y="156669"/>
                </a:lnTo>
                <a:lnTo>
                  <a:pt x="255538" y="146022"/>
                </a:lnTo>
                <a:lnTo>
                  <a:pt x="261623" y="136895"/>
                </a:lnTo>
                <a:lnTo>
                  <a:pt x="267707" y="127769"/>
                </a:lnTo>
                <a:lnTo>
                  <a:pt x="273791" y="115600"/>
                </a:lnTo>
                <a:lnTo>
                  <a:pt x="279876" y="104953"/>
                </a:lnTo>
                <a:lnTo>
                  <a:pt x="285960" y="94306"/>
                </a:lnTo>
                <a:lnTo>
                  <a:pt x="292044" y="86700"/>
                </a:lnTo>
                <a:lnTo>
                  <a:pt x="298128" y="76053"/>
                </a:lnTo>
                <a:lnTo>
                  <a:pt x="304213" y="68447"/>
                </a:lnTo>
                <a:lnTo>
                  <a:pt x="310297" y="60842"/>
                </a:lnTo>
                <a:lnTo>
                  <a:pt x="316381" y="54758"/>
                </a:lnTo>
                <a:lnTo>
                  <a:pt x="322465" y="54758"/>
                </a:lnTo>
                <a:lnTo>
                  <a:pt x="328550" y="45631"/>
                </a:lnTo>
                <a:lnTo>
                  <a:pt x="334634" y="39547"/>
                </a:lnTo>
                <a:lnTo>
                  <a:pt x="340718" y="34984"/>
                </a:lnTo>
                <a:lnTo>
                  <a:pt x="346802" y="27379"/>
                </a:lnTo>
                <a:lnTo>
                  <a:pt x="352887" y="22815"/>
                </a:lnTo>
                <a:lnTo>
                  <a:pt x="358971" y="19773"/>
                </a:lnTo>
                <a:lnTo>
                  <a:pt x="365055" y="16731"/>
                </a:lnTo>
                <a:lnTo>
                  <a:pt x="371139" y="15210"/>
                </a:lnTo>
                <a:lnTo>
                  <a:pt x="377224" y="13689"/>
                </a:lnTo>
                <a:lnTo>
                  <a:pt x="383308" y="9126"/>
                </a:lnTo>
                <a:lnTo>
                  <a:pt x="389392" y="7605"/>
                </a:lnTo>
                <a:lnTo>
                  <a:pt x="395477" y="7605"/>
                </a:lnTo>
                <a:lnTo>
                  <a:pt x="401561" y="10647"/>
                </a:lnTo>
                <a:lnTo>
                  <a:pt x="407645" y="9126"/>
                </a:lnTo>
                <a:lnTo>
                  <a:pt x="413729" y="9126"/>
                </a:lnTo>
                <a:lnTo>
                  <a:pt x="419814" y="7605"/>
                </a:lnTo>
                <a:lnTo>
                  <a:pt x="425898" y="4563"/>
                </a:lnTo>
                <a:lnTo>
                  <a:pt x="431982" y="6084"/>
                </a:lnTo>
                <a:lnTo>
                  <a:pt x="438066" y="6084"/>
                </a:lnTo>
                <a:lnTo>
                  <a:pt x="444151" y="4563"/>
                </a:lnTo>
                <a:lnTo>
                  <a:pt x="450235" y="3042"/>
                </a:lnTo>
                <a:lnTo>
                  <a:pt x="456319" y="1521"/>
                </a:lnTo>
                <a:lnTo>
                  <a:pt x="462403" y="0"/>
                </a:lnTo>
                <a:lnTo>
                  <a:pt x="468488" y="0"/>
                </a:lnTo>
                <a:lnTo>
                  <a:pt x="474572" y="3042"/>
                </a:lnTo>
                <a:lnTo>
                  <a:pt x="480656" y="3042"/>
                </a:lnTo>
                <a:lnTo>
                  <a:pt x="486740" y="3042"/>
                </a:lnTo>
                <a:lnTo>
                  <a:pt x="492825" y="4563"/>
                </a:lnTo>
                <a:lnTo>
                  <a:pt x="498909" y="6084"/>
                </a:lnTo>
                <a:lnTo>
                  <a:pt x="504993" y="6084"/>
                </a:lnTo>
                <a:lnTo>
                  <a:pt x="511077" y="9126"/>
                </a:lnTo>
                <a:lnTo>
                  <a:pt x="517162" y="9126"/>
                </a:lnTo>
                <a:lnTo>
                  <a:pt x="523246" y="13689"/>
                </a:lnTo>
                <a:lnTo>
                  <a:pt x="529330" y="10647"/>
                </a:lnTo>
                <a:lnTo>
                  <a:pt x="535415" y="10647"/>
                </a:lnTo>
                <a:lnTo>
                  <a:pt x="541499" y="13689"/>
                </a:lnTo>
                <a:lnTo>
                  <a:pt x="547583" y="13689"/>
                </a:lnTo>
                <a:lnTo>
                  <a:pt x="553667" y="15210"/>
                </a:lnTo>
                <a:lnTo>
                  <a:pt x="559752" y="16731"/>
                </a:lnTo>
                <a:lnTo>
                  <a:pt x="565836" y="19773"/>
                </a:lnTo>
                <a:lnTo>
                  <a:pt x="571920" y="21294"/>
                </a:lnTo>
                <a:lnTo>
                  <a:pt x="578004" y="24337"/>
                </a:lnTo>
                <a:lnTo>
                  <a:pt x="584089" y="24337"/>
                </a:lnTo>
                <a:lnTo>
                  <a:pt x="590173" y="27379"/>
                </a:lnTo>
                <a:lnTo>
                  <a:pt x="596257" y="27379"/>
                </a:lnTo>
                <a:lnTo>
                  <a:pt x="602341" y="28900"/>
                </a:lnTo>
                <a:lnTo>
                  <a:pt x="608426" y="31942"/>
                </a:lnTo>
                <a:lnTo>
                  <a:pt x="614510" y="31942"/>
                </a:lnTo>
                <a:lnTo>
                  <a:pt x="620594" y="36505"/>
                </a:lnTo>
                <a:lnTo>
                  <a:pt x="626678" y="39547"/>
                </a:lnTo>
                <a:lnTo>
                  <a:pt x="632763" y="42589"/>
                </a:lnTo>
                <a:lnTo>
                  <a:pt x="638847" y="44110"/>
                </a:lnTo>
                <a:lnTo>
                  <a:pt x="644931" y="48674"/>
                </a:lnTo>
                <a:lnTo>
                  <a:pt x="651015" y="51716"/>
                </a:lnTo>
                <a:lnTo>
                  <a:pt x="657100" y="57800"/>
                </a:lnTo>
                <a:lnTo>
                  <a:pt x="663184" y="59321"/>
                </a:lnTo>
                <a:lnTo>
                  <a:pt x="669268" y="60842"/>
                </a:lnTo>
                <a:lnTo>
                  <a:pt x="675353" y="63884"/>
                </a:lnTo>
                <a:lnTo>
                  <a:pt x="681437" y="68447"/>
                </a:lnTo>
                <a:lnTo>
                  <a:pt x="687521" y="71490"/>
                </a:lnTo>
                <a:lnTo>
                  <a:pt x="693605" y="76053"/>
                </a:lnTo>
                <a:lnTo>
                  <a:pt x="699690" y="77574"/>
                </a:lnTo>
                <a:lnTo>
                  <a:pt x="705774" y="79095"/>
                </a:lnTo>
                <a:lnTo>
                  <a:pt x="711858" y="79095"/>
                </a:lnTo>
                <a:lnTo>
                  <a:pt x="717942" y="91263"/>
                </a:lnTo>
                <a:lnTo>
                  <a:pt x="724027" y="94306"/>
                </a:lnTo>
                <a:lnTo>
                  <a:pt x="730111" y="97348"/>
                </a:lnTo>
                <a:lnTo>
                  <a:pt x="736195" y="98869"/>
                </a:lnTo>
                <a:lnTo>
                  <a:pt x="742279" y="104953"/>
                </a:lnTo>
                <a:lnTo>
                  <a:pt x="748364" y="109516"/>
                </a:lnTo>
                <a:lnTo>
                  <a:pt x="754448" y="112558"/>
                </a:lnTo>
                <a:lnTo>
                  <a:pt x="760532" y="117122"/>
                </a:lnTo>
                <a:lnTo>
                  <a:pt x="766616" y="123206"/>
                </a:lnTo>
                <a:lnTo>
                  <a:pt x="772701" y="126248"/>
                </a:lnTo>
                <a:lnTo>
                  <a:pt x="778785" y="132332"/>
                </a:lnTo>
                <a:lnTo>
                  <a:pt x="784869" y="136895"/>
                </a:lnTo>
                <a:lnTo>
                  <a:pt x="790954" y="139938"/>
                </a:lnTo>
                <a:lnTo>
                  <a:pt x="797038" y="142980"/>
                </a:lnTo>
                <a:lnTo>
                  <a:pt x="803122" y="146022"/>
                </a:lnTo>
                <a:lnTo>
                  <a:pt x="809206" y="150585"/>
                </a:lnTo>
                <a:lnTo>
                  <a:pt x="815291" y="152106"/>
                </a:lnTo>
                <a:lnTo>
                  <a:pt x="821375" y="158190"/>
                </a:lnTo>
                <a:lnTo>
                  <a:pt x="827459" y="161232"/>
                </a:lnTo>
                <a:lnTo>
                  <a:pt x="833543" y="164275"/>
                </a:lnTo>
                <a:lnTo>
                  <a:pt x="839628" y="170359"/>
                </a:lnTo>
                <a:lnTo>
                  <a:pt x="845712" y="173401"/>
                </a:lnTo>
                <a:lnTo>
                  <a:pt x="851796" y="174922"/>
                </a:lnTo>
                <a:lnTo>
                  <a:pt x="857880" y="179485"/>
                </a:lnTo>
                <a:lnTo>
                  <a:pt x="863965" y="182527"/>
                </a:lnTo>
                <a:lnTo>
                  <a:pt x="870049" y="187091"/>
                </a:lnTo>
                <a:lnTo>
                  <a:pt x="876133" y="191654"/>
                </a:lnTo>
                <a:lnTo>
                  <a:pt x="882217" y="194696"/>
                </a:lnTo>
                <a:lnTo>
                  <a:pt x="888302" y="197738"/>
                </a:lnTo>
                <a:lnTo>
                  <a:pt x="894386" y="200780"/>
                </a:lnTo>
                <a:lnTo>
                  <a:pt x="900470" y="205343"/>
                </a:lnTo>
                <a:lnTo>
                  <a:pt x="906554" y="209907"/>
                </a:lnTo>
                <a:lnTo>
                  <a:pt x="912639" y="214470"/>
                </a:lnTo>
                <a:lnTo>
                  <a:pt x="918723" y="219033"/>
                </a:lnTo>
                <a:lnTo>
                  <a:pt x="924807" y="223596"/>
                </a:lnTo>
                <a:lnTo>
                  <a:pt x="930892" y="225117"/>
                </a:lnTo>
                <a:lnTo>
                  <a:pt x="936976" y="228159"/>
                </a:lnTo>
                <a:lnTo>
                  <a:pt x="943060" y="231201"/>
                </a:lnTo>
                <a:lnTo>
                  <a:pt x="949144" y="234244"/>
                </a:lnTo>
                <a:lnTo>
                  <a:pt x="955229" y="237286"/>
                </a:lnTo>
                <a:lnTo>
                  <a:pt x="961313" y="237286"/>
                </a:lnTo>
                <a:lnTo>
                  <a:pt x="967397" y="243370"/>
                </a:lnTo>
                <a:lnTo>
                  <a:pt x="973481" y="246412"/>
                </a:lnTo>
                <a:lnTo>
                  <a:pt x="979566" y="247933"/>
                </a:lnTo>
                <a:lnTo>
                  <a:pt x="985650" y="250975"/>
                </a:lnTo>
                <a:lnTo>
                  <a:pt x="991734" y="252496"/>
                </a:lnTo>
                <a:lnTo>
                  <a:pt x="997818" y="254017"/>
                </a:lnTo>
                <a:lnTo>
                  <a:pt x="1003903" y="257060"/>
                </a:lnTo>
                <a:lnTo>
                  <a:pt x="1009987" y="260102"/>
                </a:lnTo>
                <a:lnTo>
                  <a:pt x="1016071" y="261623"/>
                </a:lnTo>
                <a:lnTo>
                  <a:pt x="1022155" y="264665"/>
                </a:lnTo>
                <a:lnTo>
                  <a:pt x="1028240" y="266186"/>
                </a:lnTo>
                <a:lnTo>
                  <a:pt x="1034324" y="267707"/>
                </a:lnTo>
                <a:lnTo>
                  <a:pt x="1040408" y="270749"/>
                </a:lnTo>
                <a:lnTo>
                  <a:pt x="1046492" y="272270"/>
                </a:lnTo>
                <a:lnTo>
                  <a:pt x="1052577" y="275312"/>
                </a:lnTo>
                <a:lnTo>
                  <a:pt x="1058661" y="276833"/>
                </a:lnTo>
                <a:lnTo>
                  <a:pt x="1064745" y="279876"/>
                </a:lnTo>
                <a:lnTo>
                  <a:pt x="1070830" y="279876"/>
                </a:lnTo>
                <a:lnTo>
                  <a:pt x="1076914" y="282918"/>
                </a:lnTo>
                <a:lnTo>
                  <a:pt x="1082998" y="284439"/>
                </a:lnTo>
                <a:lnTo>
                  <a:pt x="1089082" y="285960"/>
                </a:lnTo>
                <a:lnTo>
                  <a:pt x="1095167" y="287481"/>
                </a:lnTo>
                <a:lnTo>
                  <a:pt x="1101251" y="290523"/>
                </a:lnTo>
                <a:lnTo>
                  <a:pt x="1107335" y="290523"/>
                </a:lnTo>
                <a:lnTo>
                  <a:pt x="1113419" y="293565"/>
                </a:lnTo>
                <a:lnTo>
                  <a:pt x="1119504" y="293565"/>
                </a:lnTo>
                <a:lnTo>
                  <a:pt x="1125588" y="295086"/>
                </a:lnTo>
                <a:lnTo>
                  <a:pt x="1131672" y="298128"/>
                </a:lnTo>
                <a:lnTo>
                  <a:pt x="1137756" y="299649"/>
                </a:lnTo>
                <a:lnTo>
                  <a:pt x="1143841" y="301170"/>
                </a:lnTo>
                <a:lnTo>
                  <a:pt x="1149925" y="301170"/>
                </a:lnTo>
                <a:lnTo>
                  <a:pt x="1156009" y="302692"/>
                </a:lnTo>
                <a:lnTo>
                  <a:pt x="1162093" y="305734"/>
                </a:lnTo>
                <a:lnTo>
                  <a:pt x="1168178" y="305734"/>
                </a:lnTo>
                <a:lnTo>
                  <a:pt x="1174262" y="307255"/>
                </a:lnTo>
                <a:lnTo>
                  <a:pt x="1180346" y="308776"/>
                </a:lnTo>
                <a:lnTo>
                  <a:pt x="1186431" y="310297"/>
                </a:lnTo>
                <a:lnTo>
                  <a:pt x="1192515" y="310297"/>
                </a:lnTo>
                <a:lnTo>
                  <a:pt x="1198599" y="311818"/>
                </a:lnTo>
                <a:lnTo>
                  <a:pt x="1204683" y="313339"/>
                </a:lnTo>
                <a:lnTo>
                  <a:pt x="1210768" y="313339"/>
                </a:lnTo>
                <a:lnTo>
                  <a:pt x="1216852" y="314860"/>
                </a:lnTo>
                <a:lnTo>
                  <a:pt x="1222936" y="316381"/>
                </a:lnTo>
                <a:lnTo>
                  <a:pt x="1229020" y="317902"/>
                </a:lnTo>
                <a:lnTo>
                  <a:pt x="1235105" y="319423"/>
                </a:lnTo>
                <a:lnTo>
                  <a:pt x="1241189" y="319423"/>
                </a:lnTo>
                <a:lnTo>
                  <a:pt x="1247273" y="319423"/>
                </a:lnTo>
                <a:lnTo>
                  <a:pt x="1253357" y="320944"/>
                </a:lnTo>
                <a:lnTo>
                  <a:pt x="1259442" y="320944"/>
                </a:lnTo>
                <a:lnTo>
                  <a:pt x="1265526" y="320944"/>
                </a:lnTo>
                <a:lnTo>
                  <a:pt x="1271610" y="322465"/>
                </a:lnTo>
                <a:lnTo>
                  <a:pt x="1277694" y="323986"/>
                </a:lnTo>
                <a:lnTo>
                  <a:pt x="1283779" y="322465"/>
                </a:lnTo>
                <a:lnTo>
                  <a:pt x="1289863" y="322465"/>
                </a:lnTo>
                <a:lnTo>
                  <a:pt x="1295947" y="323986"/>
                </a:lnTo>
                <a:lnTo>
                  <a:pt x="1302031" y="323986"/>
                </a:lnTo>
                <a:lnTo>
                  <a:pt x="1308116" y="325507"/>
                </a:lnTo>
                <a:lnTo>
                  <a:pt x="1314200" y="325507"/>
                </a:lnTo>
                <a:lnTo>
                  <a:pt x="1320284" y="327029"/>
                </a:lnTo>
                <a:lnTo>
                  <a:pt x="1326369" y="327029"/>
                </a:lnTo>
                <a:lnTo>
                  <a:pt x="1332453" y="328550"/>
                </a:lnTo>
                <a:lnTo>
                  <a:pt x="1338537" y="328550"/>
                </a:lnTo>
                <a:lnTo>
                  <a:pt x="1344621" y="328550"/>
                </a:lnTo>
                <a:lnTo>
                  <a:pt x="1350706" y="330071"/>
                </a:lnTo>
                <a:lnTo>
                  <a:pt x="1356790" y="328550"/>
                </a:lnTo>
                <a:lnTo>
                  <a:pt x="1362874" y="328550"/>
                </a:lnTo>
                <a:lnTo>
                  <a:pt x="1368958" y="328550"/>
                </a:lnTo>
                <a:lnTo>
                  <a:pt x="1375043" y="330071"/>
                </a:lnTo>
                <a:lnTo>
                  <a:pt x="1381127" y="330071"/>
                </a:lnTo>
                <a:lnTo>
                  <a:pt x="1387211" y="330071"/>
                </a:lnTo>
                <a:lnTo>
                  <a:pt x="1393295" y="330071"/>
                </a:lnTo>
                <a:lnTo>
                  <a:pt x="1399380" y="331592"/>
                </a:lnTo>
                <a:lnTo>
                  <a:pt x="1405464" y="331592"/>
                </a:lnTo>
                <a:lnTo>
                  <a:pt x="1411548" y="331592"/>
                </a:lnTo>
                <a:lnTo>
                  <a:pt x="1417632" y="331592"/>
                </a:lnTo>
                <a:lnTo>
                  <a:pt x="1423717" y="331592"/>
                </a:lnTo>
                <a:lnTo>
                  <a:pt x="1429801" y="330071"/>
                </a:lnTo>
                <a:lnTo>
                  <a:pt x="1478475" y="330071"/>
                </a:lnTo>
                <a:lnTo>
                  <a:pt x="1484559" y="328550"/>
                </a:lnTo>
                <a:lnTo>
                  <a:pt x="1490644" y="328550"/>
                </a:lnTo>
                <a:lnTo>
                  <a:pt x="1496728" y="328550"/>
                </a:lnTo>
                <a:lnTo>
                  <a:pt x="1502812" y="328550"/>
                </a:lnTo>
                <a:lnTo>
                  <a:pt x="1508896" y="327029"/>
                </a:lnTo>
                <a:lnTo>
                  <a:pt x="1551486" y="327029"/>
                </a:lnTo>
                <a:lnTo>
                  <a:pt x="1557570" y="325507"/>
                </a:lnTo>
                <a:lnTo>
                  <a:pt x="1563655" y="325507"/>
                </a:lnTo>
                <a:lnTo>
                  <a:pt x="1569739" y="323986"/>
                </a:lnTo>
              </a:path>
            </a:pathLst>
          </a:custGeom>
          <a:ln w="9126">
            <a:solidFill>
              <a:srgbClr val="0A55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900812" y="551761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919065" y="5526742"/>
            <a:ext cx="0" cy="3175"/>
          </a:xfrm>
          <a:custGeom>
            <a:avLst/>
            <a:gdLst/>
            <a:ahLst/>
            <a:cxnLst/>
            <a:rect l="l" t="t" r="r" b="b"/>
            <a:pathLst>
              <a:path h="3175">
                <a:moveTo>
                  <a:pt x="-9126" y="1521"/>
                </a:moveTo>
                <a:lnTo>
                  <a:pt x="9126" y="1521"/>
                </a:lnTo>
              </a:path>
            </a:pathLst>
          </a:custGeom>
          <a:ln w="3175">
            <a:solidFill>
              <a:srgbClr val="0A55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900812" y="552065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906896" y="550392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925149" y="5513052"/>
            <a:ext cx="0" cy="3175"/>
          </a:xfrm>
          <a:custGeom>
            <a:avLst/>
            <a:gdLst/>
            <a:ahLst/>
            <a:cxnLst/>
            <a:rect l="l" t="t" r="r" b="b"/>
            <a:pathLst>
              <a:path h="3175">
                <a:moveTo>
                  <a:pt x="-9126" y="1521"/>
                </a:moveTo>
                <a:lnTo>
                  <a:pt x="9126" y="1521"/>
                </a:lnTo>
              </a:path>
            </a:pathLst>
          </a:custGeom>
          <a:ln w="3175">
            <a:solidFill>
              <a:srgbClr val="0A55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906896" y="550696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912981" y="549023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931234" y="5499362"/>
            <a:ext cx="0" cy="6350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9126" y="3042"/>
                </a:moveTo>
                <a:lnTo>
                  <a:pt x="9126" y="3042"/>
                </a:lnTo>
              </a:path>
            </a:pathLst>
          </a:custGeom>
          <a:ln w="6084">
            <a:solidFill>
              <a:srgbClr val="0A55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912981" y="549632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919065" y="548263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937318" y="5491757"/>
            <a:ext cx="0" cy="6350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9126" y="3042"/>
                </a:moveTo>
                <a:lnTo>
                  <a:pt x="9126" y="3042"/>
                </a:lnTo>
              </a:path>
            </a:pathLst>
          </a:custGeom>
          <a:ln w="6084">
            <a:solidFill>
              <a:srgbClr val="0A55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919065" y="548871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925149" y="547502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943402" y="5484152"/>
            <a:ext cx="0" cy="6350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9126" y="3042"/>
                </a:moveTo>
                <a:lnTo>
                  <a:pt x="9126" y="3042"/>
                </a:lnTo>
              </a:path>
            </a:pathLst>
          </a:custGeom>
          <a:ln w="6084">
            <a:solidFill>
              <a:srgbClr val="0A55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925149" y="548111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931234" y="546742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949486" y="5476546"/>
            <a:ext cx="0" cy="9525"/>
          </a:xfrm>
          <a:custGeom>
            <a:avLst/>
            <a:gdLst/>
            <a:ahLst/>
            <a:cxnLst/>
            <a:rect l="l" t="t" r="r" b="b"/>
            <a:pathLst>
              <a:path h="9525">
                <a:moveTo>
                  <a:pt x="-9126" y="4563"/>
                </a:moveTo>
                <a:lnTo>
                  <a:pt x="9126" y="4563"/>
                </a:lnTo>
              </a:path>
            </a:pathLst>
          </a:custGeom>
          <a:ln w="9126">
            <a:solidFill>
              <a:srgbClr val="0A55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931234" y="547654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937318" y="545981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955571" y="5468941"/>
            <a:ext cx="0" cy="9525"/>
          </a:xfrm>
          <a:custGeom>
            <a:avLst/>
            <a:gdLst/>
            <a:ahLst/>
            <a:cxnLst/>
            <a:rect l="l" t="t" r="r" b="b"/>
            <a:pathLst>
              <a:path h="9525">
                <a:moveTo>
                  <a:pt x="-9126" y="4563"/>
                </a:moveTo>
                <a:lnTo>
                  <a:pt x="9126" y="4563"/>
                </a:lnTo>
              </a:path>
            </a:pathLst>
          </a:custGeom>
          <a:ln w="9126">
            <a:solidFill>
              <a:srgbClr val="0A55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937318" y="546894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943402" y="545220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961655" y="5461336"/>
            <a:ext cx="0" cy="9525"/>
          </a:xfrm>
          <a:custGeom>
            <a:avLst/>
            <a:gdLst/>
            <a:ahLst/>
            <a:cxnLst/>
            <a:rect l="l" t="t" r="r" b="b"/>
            <a:pathLst>
              <a:path h="9525">
                <a:moveTo>
                  <a:pt x="-9126" y="4563"/>
                </a:moveTo>
                <a:lnTo>
                  <a:pt x="9126" y="4563"/>
                </a:lnTo>
              </a:path>
            </a:pathLst>
          </a:custGeom>
          <a:ln w="9126">
            <a:solidFill>
              <a:srgbClr val="0A55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943402" y="546133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949486" y="544460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967739" y="5453731"/>
            <a:ext cx="0" cy="9525"/>
          </a:xfrm>
          <a:custGeom>
            <a:avLst/>
            <a:gdLst/>
            <a:ahLst/>
            <a:cxnLst/>
            <a:rect l="l" t="t" r="r" b="b"/>
            <a:pathLst>
              <a:path h="9525">
                <a:moveTo>
                  <a:pt x="-9126" y="4563"/>
                </a:moveTo>
                <a:lnTo>
                  <a:pt x="9126" y="4563"/>
                </a:lnTo>
              </a:path>
            </a:pathLst>
          </a:custGeom>
          <a:ln w="9126">
            <a:solidFill>
              <a:srgbClr val="0A55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949486" y="545373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955571" y="543699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973823" y="5446125"/>
            <a:ext cx="0" cy="9525"/>
          </a:xfrm>
          <a:custGeom>
            <a:avLst/>
            <a:gdLst/>
            <a:ahLst/>
            <a:cxnLst/>
            <a:rect l="l" t="t" r="r" b="b"/>
            <a:pathLst>
              <a:path h="9525">
                <a:moveTo>
                  <a:pt x="-9126" y="4563"/>
                </a:moveTo>
                <a:lnTo>
                  <a:pt x="9126" y="4563"/>
                </a:lnTo>
              </a:path>
            </a:pathLst>
          </a:custGeom>
          <a:ln w="9126">
            <a:solidFill>
              <a:srgbClr val="0A55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955571" y="544612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961655" y="543091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979908" y="5440041"/>
            <a:ext cx="0" cy="9525"/>
          </a:xfrm>
          <a:custGeom>
            <a:avLst/>
            <a:gdLst/>
            <a:ahLst/>
            <a:cxnLst/>
            <a:rect l="l" t="t" r="r" b="b"/>
            <a:pathLst>
              <a:path h="9525">
                <a:moveTo>
                  <a:pt x="-9126" y="4563"/>
                </a:moveTo>
                <a:lnTo>
                  <a:pt x="9126" y="4563"/>
                </a:lnTo>
              </a:path>
            </a:pathLst>
          </a:custGeom>
          <a:ln w="9126">
            <a:solidFill>
              <a:srgbClr val="0A55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961655" y="544004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967739" y="542026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976866" y="5429393"/>
            <a:ext cx="18415" cy="12700"/>
          </a:xfrm>
          <a:custGeom>
            <a:avLst/>
            <a:gdLst/>
            <a:ahLst/>
            <a:cxnLst/>
            <a:rect l="l" t="t" r="r" b="b"/>
            <a:pathLst>
              <a:path w="18414" h="12700">
                <a:moveTo>
                  <a:pt x="0" y="12168"/>
                </a:moveTo>
                <a:lnTo>
                  <a:pt x="18252" y="12168"/>
                </a:lnTo>
                <a:lnTo>
                  <a:pt x="18252" y="0"/>
                </a:lnTo>
                <a:lnTo>
                  <a:pt x="0" y="0"/>
                </a:lnTo>
                <a:lnTo>
                  <a:pt x="0" y="12168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967739" y="543243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973823" y="541266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982950" y="5421788"/>
            <a:ext cx="18415" cy="12700"/>
          </a:xfrm>
          <a:custGeom>
            <a:avLst/>
            <a:gdLst/>
            <a:ahLst/>
            <a:cxnLst/>
            <a:rect l="l" t="t" r="r" b="b"/>
            <a:pathLst>
              <a:path w="18414" h="12700">
                <a:moveTo>
                  <a:pt x="0" y="12168"/>
                </a:moveTo>
                <a:lnTo>
                  <a:pt x="18252" y="12168"/>
                </a:lnTo>
                <a:lnTo>
                  <a:pt x="18252" y="0"/>
                </a:lnTo>
                <a:lnTo>
                  <a:pt x="0" y="0"/>
                </a:lnTo>
                <a:lnTo>
                  <a:pt x="0" y="12168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973823" y="542483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979908" y="540353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989034" y="5412662"/>
            <a:ext cx="18415" cy="12700"/>
          </a:xfrm>
          <a:custGeom>
            <a:avLst/>
            <a:gdLst/>
            <a:ahLst/>
            <a:cxnLst/>
            <a:rect l="l" t="t" r="r" b="b"/>
            <a:pathLst>
              <a:path w="18414" h="12700">
                <a:moveTo>
                  <a:pt x="0" y="12168"/>
                </a:moveTo>
                <a:lnTo>
                  <a:pt x="18252" y="12168"/>
                </a:lnTo>
                <a:lnTo>
                  <a:pt x="18252" y="0"/>
                </a:lnTo>
                <a:lnTo>
                  <a:pt x="0" y="0"/>
                </a:lnTo>
                <a:lnTo>
                  <a:pt x="0" y="12168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979908" y="541570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985992" y="539288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995118" y="5402014"/>
            <a:ext cx="18415" cy="15240"/>
          </a:xfrm>
          <a:custGeom>
            <a:avLst/>
            <a:gdLst/>
            <a:ahLst/>
            <a:cxnLst/>
            <a:rect l="l" t="t" r="r" b="b"/>
            <a:pathLst>
              <a:path w="18414" h="15239">
                <a:moveTo>
                  <a:pt x="0" y="15210"/>
                </a:moveTo>
                <a:lnTo>
                  <a:pt x="18252" y="15210"/>
                </a:lnTo>
                <a:lnTo>
                  <a:pt x="18252" y="0"/>
                </a:lnTo>
                <a:lnTo>
                  <a:pt x="0" y="0"/>
                </a:lnTo>
                <a:lnTo>
                  <a:pt x="0" y="1521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985992" y="540809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992076" y="538224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001203" y="5391367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0" y="18252"/>
                </a:moveTo>
                <a:lnTo>
                  <a:pt x="18252" y="18252"/>
                </a:lnTo>
                <a:lnTo>
                  <a:pt x="18252" y="0"/>
                </a:lnTo>
                <a:lnTo>
                  <a:pt x="0" y="0"/>
                </a:lnTo>
                <a:lnTo>
                  <a:pt x="0" y="18252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992076" y="540049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998160" y="537311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2007287" y="5382240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0" y="18252"/>
                </a:moveTo>
                <a:lnTo>
                  <a:pt x="18252" y="18252"/>
                </a:lnTo>
                <a:lnTo>
                  <a:pt x="18252" y="0"/>
                </a:lnTo>
                <a:lnTo>
                  <a:pt x="0" y="0"/>
                </a:lnTo>
                <a:lnTo>
                  <a:pt x="0" y="18252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998160" y="539136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2004245" y="536550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2013371" y="5374635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0" y="18252"/>
                </a:moveTo>
                <a:lnTo>
                  <a:pt x="18252" y="18252"/>
                </a:lnTo>
                <a:lnTo>
                  <a:pt x="18252" y="0"/>
                </a:lnTo>
                <a:lnTo>
                  <a:pt x="0" y="0"/>
                </a:lnTo>
                <a:lnTo>
                  <a:pt x="0" y="18252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2004245" y="538376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2010329" y="535334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2019455" y="5362466"/>
            <a:ext cx="18415" cy="21590"/>
          </a:xfrm>
          <a:custGeom>
            <a:avLst/>
            <a:gdLst/>
            <a:ahLst/>
            <a:cxnLst/>
            <a:rect l="l" t="t" r="r" b="b"/>
            <a:pathLst>
              <a:path w="18414" h="21589">
                <a:moveTo>
                  <a:pt x="0" y="21294"/>
                </a:moveTo>
                <a:lnTo>
                  <a:pt x="18252" y="21294"/>
                </a:lnTo>
                <a:lnTo>
                  <a:pt x="18252" y="0"/>
                </a:lnTo>
                <a:lnTo>
                  <a:pt x="0" y="0"/>
                </a:lnTo>
                <a:lnTo>
                  <a:pt x="0" y="21294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2010329" y="537463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2016413" y="534421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2025540" y="5353340"/>
            <a:ext cx="18415" cy="21590"/>
          </a:xfrm>
          <a:custGeom>
            <a:avLst/>
            <a:gdLst/>
            <a:ahLst/>
            <a:cxnLst/>
            <a:rect l="l" t="t" r="r" b="b"/>
            <a:pathLst>
              <a:path w="18414" h="21589">
                <a:moveTo>
                  <a:pt x="0" y="21294"/>
                </a:moveTo>
                <a:lnTo>
                  <a:pt x="18252" y="21294"/>
                </a:lnTo>
                <a:lnTo>
                  <a:pt x="18252" y="0"/>
                </a:lnTo>
                <a:lnTo>
                  <a:pt x="0" y="0"/>
                </a:lnTo>
                <a:lnTo>
                  <a:pt x="0" y="21294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2016413" y="536550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2022498" y="533812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2031624" y="534725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0" y="18252"/>
                </a:moveTo>
                <a:lnTo>
                  <a:pt x="18252" y="18252"/>
                </a:lnTo>
                <a:lnTo>
                  <a:pt x="18252" y="0"/>
                </a:lnTo>
                <a:lnTo>
                  <a:pt x="0" y="0"/>
                </a:lnTo>
                <a:lnTo>
                  <a:pt x="0" y="18252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2022498" y="535638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2028582" y="532748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2037708" y="5336608"/>
            <a:ext cx="18415" cy="21590"/>
          </a:xfrm>
          <a:custGeom>
            <a:avLst/>
            <a:gdLst/>
            <a:ahLst/>
            <a:cxnLst/>
            <a:rect l="l" t="t" r="r" b="b"/>
            <a:pathLst>
              <a:path w="18414" h="21589">
                <a:moveTo>
                  <a:pt x="0" y="21294"/>
                </a:moveTo>
                <a:lnTo>
                  <a:pt x="18252" y="21294"/>
                </a:lnTo>
                <a:lnTo>
                  <a:pt x="18252" y="0"/>
                </a:lnTo>
                <a:lnTo>
                  <a:pt x="0" y="0"/>
                </a:lnTo>
                <a:lnTo>
                  <a:pt x="0" y="21294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2028582" y="534877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2034666" y="532748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2043792" y="5336608"/>
            <a:ext cx="18415" cy="21590"/>
          </a:xfrm>
          <a:custGeom>
            <a:avLst/>
            <a:gdLst/>
            <a:ahLst/>
            <a:cxnLst/>
            <a:rect l="l" t="t" r="r" b="b"/>
            <a:pathLst>
              <a:path w="18414" h="21589">
                <a:moveTo>
                  <a:pt x="0" y="21294"/>
                </a:moveTo>
                <a:lnTo>
                  <a:pt x="18252" y="21294"/>
                </a:lnTo>
                <a:lnTo>
                  <a:pt x="18252" y="0"/>
                </a:lnTo>
                <a:lnTo>
                  <a:pt x="0" y="0"/>
                </a:lnTo>
                <a:lnTo>
                  <a:pt x="0" y="21294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2034666" y="534877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2040750" y="530618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049877" y="5315313"/>
            <a:ext cx="18415" cy="27940"/>
          </a:xfrm>
          <a:custGeom>
            <a:avLst/>
            <a:gdLst/>
            <a:ahLst/>
            <a:cxnLst/>
            <a:rect l="l" t="t" r="r" b="b"/>
            <a:pathLst>
              <a:path w="18414" h="27939">
                <a:moveTo>
                  <a:pt x="0" y="27379"/>
                </a:moveTo>
                <a:lnTo>
                  <a:pt x="18252" y="27379"/>
                </a:lnTo>
                <a:lnTo>
                  <a:pt x="18252" y="0"/>
                </a:lnTo>
                <a:lnTo>
                  <a:pt x="0" y="0"/>
                </a:lnTo>
                <a:lnTo>
                  <a:pt x="0" y="27379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040750" y="533356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2046835" y="529553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2055961" y="5304666"/>
            <a:ext cx="18415" cy="30480"/>
          </a:xfrm>
          <a:custGeom>
            <a:avLst/>
            <a:gdLst/>
            <a:ahLst/>
            <a:cxnLst/>
            <a:rect l="l" t="t" r="r" b="b"/>
            <a:pathLst>
              <a:path w="18414" h="30479">
                <a:moveTo>
                  <a:pt x="0" y="30421"/>
                </a:moveTo>
                <a:lnTo>
                  <a:pt x="18252" y="30421"/>
                </a:lnTo>
                <a:lnTo>
                  <a:pt x="18252" y="0"/>
                </a:lnTo>
                <a:lnTo>
                  <a:pt x="0" y="0"/>
                </a:lnTo>
                <a:lnTo>
                  <a:pt x="0" y="30421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2046835" y="532596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2052919" y="527880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2062045" y="5287934"/>
            <a:ext cx="18415" cy="30480"/>
          </a:xfrm>
          <a:custGeom>
            <a:avLst/>
            <a:gdLst/>
            <a:ahLst/>
            <a:cxnLst/>
            <a:rect l="l" t="t" r="r" b="b"/>
            <a:pathLst>
              <a:path w="18414" h="30479">
                <a:moveTo>
                  <a:pt x="0" y="30421"/>
                </a:moveTo>
                <a:lnTo>
                  <a:pt x="18252" y="30421"/>
                </a:lnTo>
                <a:lnTo>
                  <a:pt x="18252" y="0"/>
                </a:lnTo>
                <a:lnTo>
                  <a:pt x="0" y="0"/>
                </a:lnTo>
                <a:lnTo>
                  <a:pt x="0" y="30421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2052919" y="530922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2059003" y="526511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2068129" y="5274245"/>
            <a:ext cx="18415" cy="36830"/>
          </a:xfrm>
          <a:custGeom>
            <a:avLst/>
            <a:gdLst/>
            <a:ahLst/>
            <a:cxnLst/>
            <a:rect l="l" t="t" r="r" b="b"/>
            <a:pathLst>
              <a:path w="18414" h="36829">
                <a:moveTo>
                  <a:pt x="0" y="0"/>
                </a:moveTo>
                <a:lnTo>
                  <a:pt x="18252" y="0"/>
                </a:lnTo>
                <a:lnTo>
                  <a:pt x="18252" y="36505"/>
                </a:lnTo>
                <a:lnTo>
                  <a:pt x="0" y="36505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2059003" y="530162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2065087" y="524534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2083340" y="5254471"/>
            <a:ext cx="0" cy="36830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0"/>
                </a:moveTo>
                <a:lnTo>
                  <a:pt x="0" y="36505"/>
                </a:lnTo>
              </a:path>
            </a:pathLst>
          </a:custGeom>
          <a:ln w="18252">
            <a:solidFill>
              <a:srgbClr val="0A55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2065087" y="528185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2071172" y="523165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2080298" y="5240781"/>
            <a:ext cx="18415" cy="36830"/>
          </a:xfrm>
          <a:custGeom>
            <a:avLst/>
            <a:gdLst/>
            <a:ahLst/>
            <a:cxnLst/>
            <a:rect l="l" t="t" r="r" b="b"/>
            <a:pathLst>
              <a:path w="18414" h="36829">
                <a:moveTo>
                  <a:pt x="0" y="0"/>
                </a:moveTo>
                <a:lnTo>
                  <a:pt x="18252" y="0"/>
                </a:lnTo>
                <a:lnTo>
                  <a:pt x="18252" y="36505"/>
                </a:lnTo>
                <a:lnTo>
                  <a:pt x="0" y="36505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2071172" y="526816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2077256" y="522252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2086382" y="5231655"/>
            <a:ext cx="18415" cy="36830"/>
          </a:xfrm>
          <a:custGeom>
            <a:avLst/>
            <a:gdLst/>
            <a:ahLst/>
            <a:cxnLst/>
            <a:rect l="l" t="t" r="r" b="b"/>
            <a:pathLst>
              <a:path w="18414" h="36829">
                <a:moveTo>
                  <a:pt x="0" y="0"/>
                </a:moveTo>
                <a:lnTo>
                  <a:pt x="18252" y="0"/>
                </a:lnTo>
                <a:lnTo>
                  <a:pt x="18252" y="36505"/>
                </a:lnTo>
                <a:lnTo>
                  <a:pt x="0" y="36505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2077256" y="525903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2083340" y="521492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2092467" y="5224050"/>
            <a:ext cx="18415" cy="40005"/>
          </a:xfrm>
          <a:custGeom>
            <a:avLst/>
            <a:gdLst/>
            <a:ahLst/>
            <a:cxnLst/>
            <a:rect l="l" t="t" r="r" b="b"/>
            <a:pathLst>
              <a:path w="18414" h="40004">
                <a:moveTo>
                  <a:pt x="0" y="0"/>
                </a:moveTo>
                <a:lnTo>
                  <a:pt x="18252" y="0"/>
                </a:lnTo>
                <a:lnTo>
                  <a:pt x="18252" y="39547"/>
                </a:lnTo>
                <a:lnTo>
                  <a:pt x="0" y="39547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2083340" y="525447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2089424" y="521036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2098551" y="5219486"/>
            <a:ext cx="18415" cy="40005"/>
          </a:xfrm>
          <a:custGeom>
            <a:avLst/>
            <a:gdLst/>
            <a:ahLst/>
            <a:cxnLst/>
            <a:rect l="l" t="t" r="r" b="b"/>
            <a:pathLst>
              <a:path w="18414" h="40004">
                <a:moveTo>
                  <a:pt x="0" y="0"/>
                </a:moveTo>
                <a:lnTo>
                  <a:pt x="18252" y="0"/>
                </a:lnTo>
                <a:lnTo>
                  <a:pt x="18252" y="39547"/>
                </a:lnTo>
                <a:lnTo>
                  <a:pt x="0" y="39547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2089424" y="524990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2095509" y="520731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2104635" y="5216444"/>
            <a:ext cx="18415" cy="40005"/>
          </a:xfrm>
          <a:custGeom>
            <a:avLst/>
            <a:gdLst/>
            <a:ahLst/>
            <a:cxnLst/>
            <a:rect l="l" t="t" r="r" b="b"/>
            <a:pathLst>
              <a:path w="18414" h="40004">
                <a:moveTo>
                  <a:pt x="0" y="0"/>
                </a:moveTo>
                <a:lnTo>
                  <a:pt x="18252" y="0"/>
                </a:lnTo>
                <a:lnTo>
                  <a:pt x="18252" y="39547"/>
                </a:lnTo>
                <a:lnTo>
                  <a:pt x="0" y="39547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2095509" y="524686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2101593" y="520731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2110719" y="5216444"/>
            <a:ext cx="18415" cy="36830"/>
          </a:xfrm>
          <a:custGeom>
            <a:avLst/>
            <a:gdLst/>
            <a:ahLst/>
            <a:cxnLst/>
            <a:rect l="l" t="t" r="r" b="b"/>
            <a:pathLst>
              <a:path w="18414" h="36829">
                <a:moveTo>
                  <a:pt x="0" y="0"/>
                </a:moveTo>
                <a:lnTo>
                  <a:pt x="18252" y="0"/>
                </a:lnTo>
                <a:lnTo>
                  <a:pt x="18252" y="36505"/>
                </a:lnTo>
                <a:lnTo>
                  <a:pt x="0" y="36505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2101593" y="524382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2107677" y="520123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2116804" y="5210360"/>
            <a:ext cx="18415" cy="33655"/>
          </a:xfrm>
          <a:custGeom>
            <a:avLst/>
            <a:gdLst/>
            <a:ahLst/>
            <a:cxnLst/>
            <a:rect l="l" t="t" r="r" b="b"/>
            <a:pathLst>
              <a:path w="18414" h="33654">
                <a:moveTo>
                  <a:pt x="0" y="33463"/>
                </a:moveTo>
                <a:lnTo>
                  <a:pt x="18252" y="33463"/>
                </a:lnTo>
                <a:lnTo>
                  <a:pt x="18252" y="0"/>
                </a:lnTo>
                <a:lnTo>
                  <a:pt x="0" y="0"/>
                </a:lnTo>
                <a:lnTo>
                  <a:pt x="0" y="33463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2107677" y="523469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2113761" y="519210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2122888" y="5201234"/>
            <a:ext cx="18415" cy="36830"/>
          </a:xfrm>
          <a:custGeom>
            <a:avLst/>
            <a:gdLst/>
            <a:ahLst/>
            <a:cxnLst/>
            <a:rect l="l" t="t" r="r" b="b"/>
            <a:pathLst>
              <a:path w="18414" h="36829">
                <a:moveTo>
                  <a:pt x="0" y="0"/>
                </a:moveTo>
                <a:lnTo>
                  <a:pt x="18252" y="0"/>
                </a:lnTo>
                <a:lnTo>
                  <a:pt x="18252" y="36505"/>
                </a:lnTo>
                <a:lnTo>
                  <a:pt x="0" y="36505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2113761" y="522861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2119846" y="518146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2128972" y="5190586"/>
            <a:ext cx="18415" cy="40005"/>
          </a:xfrm>
          <a:custGeom>
            <a:avLst/>
            <a:gdLst/>
            <a:ahLst/>
            <a:cxnLst/>
            <a:rect l="l" t="t" r="r" b="b"/>
            <a:pathLst>
              <a:path w="18414" h="40004">
                <a:moveTo>
                  <a:pt x="0" y="0"/>
                </a:moveTo>
                <a:lnTo>
                  <a:pt x="18252" y="0"/>
                </a:lnTo>
                <a:lnTo>
                  <a:pt x="18252" y="39547"/>
                </a:lnTo>
                <a:lnTo>
                  <a:pt x="0" y="39547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2119846" y="522100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2125930" y="517081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2135056" y="5179939"/>
            <a:ext cx="18415" cy="40005"/>
          </a:xfrm>
          <a:custGeom>
            <a:avLst/>
            <a:gdLst/>
            <a:ahLst/>
            <a:cxnLst/>
            <a:rect l="l" t="t" r="r" b="b"/>
            <a:pathLst>
              <a:path w="18414" h="40004">
                <a:moveTo>
                  <a:pt x="0" y="0"/>
                </a:moveTo>
                <a:lnTo>
                  <a:pt x="18252" y="0"/>
                </a:lnTo>
                <a:lnTo>
                  <a:pt x="18252" y="39547"/>
                </a:lnTo>
                <a:lnTo>
                  <a:pt x="0" y="39547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2125930" y="521036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2132014" y="516016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2141141" y="5169291"/>
            <a:ext cx="18415" cy="40005"/>
          </a:xfrm>
          <a:custGeom>
            <a:avLst/>
            <a:gdLst/>
            <a:ahLst/>
            <a:cxnLst/>
            <a:rect l="l" t="t" r="r" b="b"/>
            <a:pathLst>
              <a:path w="18414" h="40004">
                <a:moveTo>
                  <a:pt x="0" y="0"/>
                </a:moveTo>
                <a:lnTo>
                  <a:pt x="18252" y="0"/>
                </a:lnTo>
                <a:lnTo>
                  <a:pt x="18252" y="39547"/>
                </a:lnTo>
                <a:lnTo>
                  <a:pt x="0" y="39547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2132014" y="519971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2138098" y="514799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2147225" y="5157123"/>
            <a:ext cx="18415" cy="43180"/>
          </a:xfrm>
          <a:custGeom>
            <a:avLst/>
            <a:gdLst/>
            <a:ahLst/>
            <a:cxnLst/>
            <a:rect l="l" t="t" r="r" b="b"/>
            <a:pathLst>
              <a:path w="18414" h="43179">
                <a:moveTo>
                  <a:pt x="0" y="0"/>
                </a:moveTo>
                <a:lnTo>
                  <a:pt x="18252" y="0"/>
                </a:lnTo>
                <a:lnTo>
                  <a:pt x="18252" y="42589"/>
                </a:lnTo>
                <a:lnTo>
                  <a:pt x="0" y="42589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2138098" y="519058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2144183" y="513887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2153309" y="5147996"/>
            <a:ext cx="18415" cy="43180"/>
          </a:xfrm>
          <a:custGeom>
            <a:avLst/>
            <a:gdLst/>
            <a:ahLst/>
            <a:cxnLst/>
            <a:rect l="l" t="t" r="r" b="b"/>
            <a:pathLst>
              <a:path w="18414" h="43179">
                <a:moveTo>
                  <a:pt x="0" y="0"/>
                </a:moveTo>
                <a:lnTo>
                  <a:pt x="18252" y="0"/>
                </a:lnTo>
                <a:lnTo>
                  <a:pt x="18252" y="42589"/>
                </a:lnTo>
                <a:lnTo>
                  <a:pt x="0" y="42589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2144183" y="518146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2150267" y="512974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2159393" y="5138870"/>
            <a:ext cx="18415" cy="43180"/>
          </a:xfrm>
          <a:custGeom>
            <a:avLst/>
            <a:gdLst/>
            <a:ahLst/>
            <a:cxnLst/>
            <a:rect l="l" t="t" r="r" b="b"/>
            <a:pathLst>
              <a:path w="18414" h="43179">
                <a:moveTo>
                  <a:pt x="0" y="0"/>
                </a:moveTo>
                <a:lnTo>
                  <a:pt x="18252" y="0"/>
                </a:lnTo>
                <a:lnTo>
                  <a:pt x="18252" y="42589"/>
                </a:lnTo>
                <a:lnTo>
                  <a:pt x="0" y="42589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2150267" y="517233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2156351" y="511453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2165478" y="5123659"/>
            <a:ext cx="18415" cy="48895"/>
          </a:xfrm>
          <a:custGeom>
            <a:avLst/>
            <a:gdLst/>
            <a:ahLst/>
            <a:cxnLst/>
            <a:rect l="l" t="t" r="r" b="b"/>
            <a:pathLst>
              <a:path w="18414" h="48895">
                <a:moveTo>
                  <a:pt x="0" y="0"/>
                </a:moveTo>
                <a:lnTo>
                  <a:pt x="18252" y="0"/>
                </a:lnTo>
                <a:lnTo>
                  <a:pt x="18252" y="48674"/>
                </a:lnTo>
                <a:lnTo>
                  <a:pt x="0" y="48674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2156351" y="516320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2162436" y="510388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2171562" y="5113012"/>
            <a:ext cx="18415" cy="48895"/>
          </a:xfrm>
          <a:custGeom>
            <a:avLst/>
            <a:gdLst/>
            <a:ahLst/>
            <a:cxnLst/>
            <a:rect l="l" t="t" r="r" b="b"/>
            <a:pathLst>
              <a:path w="18414" h="48895">
                <a:moveTo>
                  <a:pt x="0" y="0"/>
                </a:moveTo>
                <a:lnTo>
                  <a:pt x="18252" y="0"/>
                </a:lnTo>
                <a:lnTo>
                  <a:pt x="18252" y="48674"/>
                </a:lnTo>
                <a:lnTo>
                  <a:pt x="0" y="48674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2162436" y="515255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2168520" y="509171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2177646" y="5100843"/>
            <a:ext cx="18415" cy="52069"/>
          </a:xfrm>
          <a:custGeom>
            <a:avLst/>
            <a:gdLst/>
            <a:ahLst/>
            <a:cxnLst/>
            <a:rect l="l" t="t" r="r" b="b"/>
            <a:pathLst>
              <a:path w="18414" h="52070">
                <a:moveTo>
                  <a:pt x="0" y="0"/>
                </a:moveTo>
                <a:lnTo>
                  <a:pt x="18252" y="0"/>
                </a:lnTo>
                <a:lnTo>
                  <a:pt x="18252" y="51716"/>
                </a:lnTo>
                <a:lnTo>
                  <a:pt x="0" y="51716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2168520" y="514343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2174604" y="508259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2183731" y="5091717"/>
            <a:ext cx="18415" cy="55244"/>
          </a:xfrm>
          <a:custGeom>
            <a:avLst/>
            <a:gdLst/>
            <a:ahLst/>
            <a:cxnLst/>
            <a:rect l="l" t="t" r="r" b="b"/>
            <a:pathLst>
              <a:path w="18414" h="55245">
                <a:moveTo>
                  <a:pt x="0" y="0"/>
                </a:moveTo>
                <a:lnTo>
                  <a:pt x="18252" y="0"/>
                </a:lnTo>
                <a:lnTo>
                  <a:pt x="18252" y="54758"/>
                </a:lnTo>
                <a:lnTo>
                  <a:pt x="0" y="54758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2174604" y="513734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2180688" y="507042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2189815" y="5079548"/>
            <a:ext cx="18415" cy="58419"/>
          </a:xfrm>
          <a:custGeom>
            <a:avLst/>
            <a:gdLst/>
            <a:ahLst/>
            <a:cxnLst/>
            <a:rect l="l" t="t" r="r" b="b"/>
            <a:pathLst>
              <a:path w="18414" h="58420">
                <a:moveTo>
                  <a:pt x="0" y="0"/>
                </a:moveTo>
                <a:lnTo>
                  <a:pt x="18252" y="0"/>
                </a:lnTo>
                <a:lnTo>
                  <a:pt x="18252" y="57800"/>
                </a:lnTo>
                <a:lnTo>
                  <a:pt x="0" y="57800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2180688" y="512822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2186773" y="506281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2195899" y="5071943"/>
            <a:ext cx="18415" cy="58419"/>
          </a:xfrm>
          <a:custGeom>
            <a:avLst/>
            <a:gdLst/>
            <a:ahLst/>
            <a:cxnLst/>
            <a:rect l="l" t="t" r="r" b="b"/>
            <a:pathLst>
              <a:path w="18414" h="58420">
                <a:moveTo>
                  <a:pt x="0" y="0"/>
                </a:moveTo>
                <a:lnTo>
                  <a:pt x="18252" y="0"/>
                </a:lnTo>
                <a:lnTo>
                  <a:pt x="18252" y="57800"/>
                </a:lnTo>
                <a:lnTo>
                  <a:pt x="0" y="57800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2186773" y="512061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2192857" y="505521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2201983" y="5064338"/>
            <a:ext cx="18415" cy="58419"/>
          </a:xfrm>
          <a:custGeom>
            <a:avLst/>
            <a:gdLst/>
            <a:ahLst/>
            <a:cxnLst/>
            <a:rect l="l" t="t" r="r" b="b"/>
            <a:pathLst>
              <a:path w="18414" h="58420">
                <a:moveTo>
                  <a:pt x="0" y="0"/>
                </a:moveTo>
                <a:lnTo>
                  <a:pt x="18252" y="0"/>
                </a:lnTo>
                <a:lnTo>
                  <a:pt x="18252" y="57800"/>
                </a:lnTo>
                <a:lnTo>
                  <a:pt x="0" y="57800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2192857" y="511301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2198941" y="505064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2208067" y="5059774"/>
            <a:ext cx="18415" cy="55244"/>
          </a:xfrm>
          <a:custGeom>
            <a:avLst/>
            <a:gdLst/>
            <a:ahLst/>
            <a:cxnLst/>
            <a:rect l="l" t="t" r="r" b="b"/>
            <a:pathLst>
              <a:path w="18414" h="55245">
                <a:moveTo>
                  <a:pt x="0" y="0"/>
                </a:moveTo>
                <a:lnTo>
                  <a:pt x="18252" y="0"/>
                </a:lnTo>
                <a:lnTo>
                  <a:pt x="18252" y="54758"/>
                </a:lnTo>
                <a:lnTo>
                  <a:pt x="0" y="54758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2198941" y="510540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2205025" y="505064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2214152" y="5059774"/>
            <a:ext cx="18415" cy="55244"/>
          </a:xfrm>
          <a:custGeom>
            <a:avLst/>
            <a:gdLst/>
            <a:ahLst/>
            <a:cxnLst/>
            <a:rect l="l" t="t" r="r" b="b"/>
            <a:pathLst>
              <a:path w="18414" h="55245">
                <a:moveTo>
                  <a:pt x="0" y="0"/>
                </a:moveTo>
                <a:lnTo>
                  <a:pt x="18252" y="0"/>
                </a:lnTo>
                <a:lnTo>
                  <a:pt x="18252" y="54758"/>
                </a:lnTo>
                <a:lnTo>
                  <a:pt x="0" y="54758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2205025" y="510540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2211110" y="504000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2220236" y="5049127"/>
            <a:ext cx="18415" cy="58419"/>
          </a:xfrm>
          <a:custGeom>
            <a:avLst/>
            <a:gdLst/>
            <a:ahLst/>
            <a:cxnLst/>
            <a:rect l="l" t="t" r="r" b="b"/>
            <a:pathLst>
              <a:path w="18414" h="58420">
                <a:moveTo>
                  <a:pt x="0" y="0"/>
                </a:moveTo>
                <a:lnTo>
                  <a:pt x="18252" y="0"/>
                </a:lnTo>
                <a:lnTo>
                  <a:pt x="18252" y="57800"/>
                </a:lnTo>
                <a:lnTo>
                  <a:pt x="0" y="57800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2211110" y="509780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2217194" y="503543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2226320" y="5044564"/>
            <a:ext cx="18415" cy="55244"/>
          </a:xfrm>
          <a:custGeom>
            <a:avLst/>
            <a:gdLst/>
            <a:ahLst/>
            <a:cxnLst/>
            <a:rect l="l" t="t" r="r" b="b"/>
            <a:pathLst>
              <a:path w="18414" h="55245">
                <a:moveTo>
                  <a:pt x="0" y="0"/>
                </a:moveTo>
                <a:lnTo>
                  <a:pt x="18252" y="0"/>
                </a:lnTo>
                <a:lnTo>
                  <a:pt x="18252" y="54758"/>
                </a:lnTo>
                <a:lnTo>
                  <a:pt x="0" y="54758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2217194" y="509019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2223278" y="503239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2232405" y="5041522"/>
            <a:ext cx="18415" cy="52069"/>
          </a:xfrm>
          <a:custGeom>
            <a:avLst/>
            <a:gdLst/>
            <a:ahLst/>
            <a:cxnLst/>
            <a:rect l="l" t="t" r="r" b="b"/>
            <a:pathLst>
              <a:path w="18414" h="52070">
                <a:moveTo>
                  <a:pt x="0" y="0"/>
                </a:moveTo>
                <a:lnTo>
                  <a:pt x="18252" y="0"/>
                </a:lnTo>
                <a:lnTo>
                  <a:pt x="18252" y="51716"/>
                </a:lnTo>
                <a:lnTo>
                  <a:pt x="0" y="51716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2223278" y="508411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2229362" y="502326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2238489" y="5032395"/>
            <a:ext cx="18415" cy="55244"/>
          </a:xfrm>
          <a:custGeom>
            <a:avLst/>
            <a:gdLst/>
            <a:ahLst/>
            <a:cxnLst/>
            <a:rect l="l" t="t" r="r" b="b"/>
            <a:pathLst>
              <a:path w="18414" h="55245">
                <a:moveTo>
                  <a:pt x="0" y="0"/>
                </a:moveTo>
                <a:lnTo>
                  <a:pt x="18252" y="0"/>
                </a:lnTo>
                <a:lnTo>
                  <a:pt x="18252" y="54758"/>
                </a:lnTo>
                <a:lnTo>
                  <a:pt x="0" y="54758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2229362" y="507802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2235447" y="501870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2244573" y="5027832"/>
            <a:ext cx="18415" cy="55244"/>
          </a:xfrm>
          <a:custGeom>
            <a:avLst/>
            <a:gdLst/>
            <a:ahLst/>
            <a:cxnLst/>
            <a:rect l="l" t="t" r="r" b="b"/>
            <a:pathLst>
              <a:path w="18414" h="55245">
                <a:moveTo>
                  <a:pt x="0" y="0"/>
                </a:moveTo>
                <a:lnTo>
                  <a:pt x="18252" y="0"/>
                </a:lnTo>
                <a:lnTo>
                  <a:pt x="18252" y="54758"/>
                </a:lnTo>
                <a:lnTo>
                  <a:pt x="0" y="54758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2235447" y="507346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2241531" y="501566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2250657" y="5024790"/>
            <a:ext cx="18415" cy="55244"/>
          </a:xfrm>
          <a:custGeom>
            <a:avLst/>
            <a:gdLst/>
            <a:ahLst/>
            <a:cxnLst/>
            <a:rect l="l" t="t" r="r" b="b"/>
            <a:pathLst>
              <a:path w="18414" h="55245">
                <a:moveTo>
                  <a:pt x="0" y="0"/>
                </a:moveTo>
                <a:lnTo>
                  <a:pt x="18252" y="0"/>
                </a:lnTo>
                <a:lnTo>
                  <a:pt x="18252" y="54758"/>
                </a:lnTo>
                <a:lnTo>
                  <a:pt x="0" y="54758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2241531" y="507042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2247615" y="501262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2256742" y="5021748"/>
            <a:ext cx="18415" cy="55244"/>
          </a:xfrm>
          <a:custGeom>
            <a:avLst/>
            <a:gdLst/>
            <a:ahLst/>
            <a:cxnLst/>
            <a:rect l="l" t="t" r="r" b="b"/>
            <a:pathLst>
              <a:path w="18414" h="55245">
                <a:moveTo>
                  <a:pt x="0" y="0"/>
                </a:moveTo>
                <a:lnTo>
                  <a:pt x="18252" y="0"/>
                </a:lnTo>
                <a:lnTo>
                  <a:pt x="18252" y="54758"/>
                </a:lnTo>
                <a:lnTo>
                  <a:pt x="0" y="54758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2247615" y="506738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2253700" y="500957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2262826" y="5018706"/>
            <a:ext cx="18415" cy="58419"/>
          </a:xfrm>
          <a:custGeom>
            <a:avLst/>
            <a:gdLst/>
            <a:ahLst/>
            <a:cxnLst/>
            <a:rect l="l" t="t" r="r" b="b"/>
            <a:pathLst>
              <a:path w="18414" h="58420">
                <a:moveTo>
                  <a:pt x="0" y="0"/>
                </a:moveTo>
                <a:lnTo>
                  <a:pt x="18252" y="0"/>
                </a:lnTo>
                <a:lnTo>
                  <a:pt x="18252" y="57800"/>
                </a:lnTo>
                <a:lnTo>
                  <a:pt x="0" y="57800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2253700" y="506738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2259784" y="500805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2268910" y="5017185"/>
            <a:ext cx="18415" cy="58419"/>
          </a:xfrm>
          <a:custGeom>
            <a:avLst/>
            <a:gdLst/>
            <a:ahLst/>
            <a:cxnLst/>
            <a:rect l="l" t="t" r="r" b="b"/>
            <a:pathLst>
              <a:path w="18414" h="58420">
                <a:moveTo>
                  <a:pt x="0" y="0"/>
                </a:moveTo>
                <a:lnTo>
                  <a:pt x="18252" y="0"/>
                </a:lnTo>
                <a:lnTo>
                  <a:pt x="18252" y="57800"/>
                </a:lnTo>
                <a:lnTo>
                  <a:pt x="0" y="57800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2259784" y="506585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2265868" y="500045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2274994" y="5009579"/>
            <a:ext cx="18415" cy="64135"/>
          </a:xfrm>
          <a:custGeom>
            <a:avLst/>
            <a:gdLst/>
            <a:ahLst/>
            <a:cxnLst/>
            <a:rect l="l" t="t" r="r" b="b"/>
            <a:pathLst>
              <a:path w="18414" h="64135">
                <a:moveTo>
                  <a:pt x="0" y="0"/>
                </a:moveTo>
                <a:lnTo>
                  <a:pt x="18252" y="0"/>
                </a:lnTo>
                <a:lnTo>
                  <a:pt x="18252" y="63884"/>
                </a:lnTo>
                <a:lnTo>
                  <a:pt x="0" y="63884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2265868" y="506433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2271952" y="500045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2281079" y="5009579"/>
            <a:ext cx="18415" cy="60960"/>
          </a:xfrm>
          <a:custGeom>
            <a:avLst/>
            <a:gdLst/>
            <a:ahLst/>
            <a:cxnLst/>
            <a:rect l="l" t="t" r="r" b="b"/>
            <a:pathLst>
              <a:path w="18414" h="60960">
                <a:moveTo>
                  <a:pt x="0" y="0"/>
                </a:moveTo>
                <a:lnTo>
                  <a:pt x="18252" y="0"/>
                </a:lnTo>
                <a:lnTo>
                  <a:pt x="18252" y="60842"/>
                </a:lnTo>
                <a:lnTo>
                  <a:pt x="0" y="6084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2271952" y="506129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2278037" y="500197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2287163" y="5011100"/>
            <a:ext cx="18415" cy="58419"/>
          </a:xfrm>
          <a:custGeom>
            <a:avLst/>
            <a:gdLst/>
            <a:ahLst/>
            <a:cxnLst/>
            <a:rect l="l" t="t" r="r" b="b"/>
            <a:pathLst>
              <a:path w="18414" h="58420">
                <a:moveTo>
                  <a:pt x="0" y="0"/>
                </a:moveTo>
                <a:lnTo>
                  <a:pt x="18252" y="0"/>
                </a:lnTo>
                <a:lnTo>
                  <a:pt x="18252" y="57800"/>
                </a:lnTo>
                <a:lnTo>
                  <a:pt x="0" y="57800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2278037" y="505977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2284121" y="500501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2293247" y="5014143"/>
            <a:ext cx="18415" cy="58419"/>
          </a:xfrm>
          <a:custGeom>
            <a:avLst/>
            <a:gdLst/>
            <a:ahLst/>
            <a:cxnLst/>
            <a:rect l="l" t="t" r="r" b="b"/>
            <a:pathLst>
              <a:path w="18414" h="58420">
                <a:moveTo>
                  <a:pt x="0" y="0"/>
                </a:moveTo>
                <a:lnTo>
                  <a:pt x="18252" y="0"/>
                </a:lnTo>
                <a:lnTo>
                  <a:pt x="18252" y="57800"/>
                </a:lnTo>
                <a:lnTo>
                  <a:pt x="0" y="57800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2284121" y="506281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2290205" y="500349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2299331" y="5012621"/>
            <a:ext cx="18415" cy="58419"/>
          </a:xfrm>
          <a:custGeom>
            <a:avLst/>
            <a:gdLst/>
            <a:ahLst/>
            <a:cxnLst/>
            <a:rect l="l" t="t" r="r" b="b"/>
            <a:pathLst>
              <a:path w="18414" h="58420">
                <a:moveTo>
                  <a:pt x="0" y="0"/>
                </a:moveTo>
                <a:lnTo>
                  <a:pt x="18252" y="0"/>
                </a:lnTo>
                <a:lnTo>
                  <a:pt x="18252" y="57800"/>
                </a:lnTo>
                <a:lnTo>
                  <a:pt x="0" y="57800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2290205" y="506129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2296289" y="500349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2305416" y="5012621"/>
            <a:ext cx="18415" cy="58419"/>
          </a:xfrm>
          <a:custGeom>
            <a:avLst/>
            <a:gdLst/>
            <a:ahLst/>
            <a:cxnLst/>
            <a:rect l="l" t="t" r="r" b="b"/>
            <a:pathLst>
              <a:path w="18414" h="58420">
                <a:moveTo>
                  <a:pt x="0" y="0"/>
                </a:moveTo>
                <a:lnTo>
                  <a:pt x="18252" y="0"/>
                </a:lnTo>
                <a:lnTo>
                  <a:pt x="18252" y="57800"/>
                </a:lnTo>
                <a:lnTo>
                  <a:pt x="0" y="57800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2296289" y="506129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2302374" y="500197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2311500" y="5011100"/>
            <a:ext cx="18415" cy="58419"/>
          </a:xfrm>
          <a:custGeom>
            <a:avLst/>
            <a:gdLst/>
            <a:ahLst/>
            <a:cxnLst/>
            <a:rect l="l" t="t" r="r" b="b"/>
            <a:pathLst>
              <a:path w="18414" h="58420">
                <a:moveTo>
                  <a:pt x="0" y="0"/>
                </a:moveTo>
                <a:lnTo>
                  <a:pt x="18252" y="0"/>
                </a:lnTo>
                <a:lnTo>
                  <a:pt x="18252" y="57800"/>
                </a:lnTo>
                <a:lnTo>
                  <a:pt x="0" y="57800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2302374" y="505977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2308458" y="499893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2317584" y="5008058"/>
            <a:ext cx="18415" cy="58419"/>
          </a:xfrm>
          <a:custGeom>
            <a:avLst/>
            <a:gdLst/>
            <a:ahLst/>
            <a:cxnLst/>
            <a:rect l="l" t="t" r="r" b="b"/>
            <a:pathLst>
              <a:path w="18414" h="58420">
                <a:moveTo>
                  <a:pt x="0" y="0"/>
                </a:moveTo>
                <a:lnTo>
                  <a:pt x="18252" y="0"/>
                </a:lnTo>
                <a:lnTo>
                  <a:pt x="18252" y="57800"/>
                </a:lnTo>
                <a:lnTo>
                  <a:pt x="0" y="57800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2308458" y="505673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2314542" y="500045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2323669" y="5009579"/>
            <a:ext cx="18415" cy="58419"/>
          </a:xfrm>
          <a:custGeom>
            <a:avLst/>
            <a:gdLst/>
            <a:ahLst/>
            <a:cxnLst/>
            <a:rect l="l" t="t" r="r" b="b"/>
            <a:pathLst>
              <a:path w="18414" h="58420">
                <a:moveTo>
                  <a:pt x="0" y="0"/>
                </a:moveTo>
                <a:lnTo>
                  <a:pt x="18252" y="0"/>
                </a:lnTo>
                <a:lnTo>
                  <a:pt x="18252" y="57800"/>
                </a:lnTo>
                <a:lnTo>
                  <a:pt x="0" y="57800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2314542" y="505825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2320626" y="500045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2329753" y="5009579"/>
            <a:ext cx="18415" cy="58419"/>
          </a:xfrm>
          <a:custGeom>
            <a:avLst/>
            <a:gdLst/>
            <a:ahLst/>
            <a:cxnLst/>
            <a:rect l="l" t="t" r="r" b="b"/>
            <a:pathLst>
              <a:path w="18414" h="58420">
                <a:moveTo>
                  <a:pt x="0" y="0"/>
                </a:moveTo>
                <a:lnTo>
                  <a:pt x="18252" y="0"/>
                </a:lnTo>
                <a:lnTo>
                  <a:pt x="18252" y="57800"/>
                </a:lnTo>
                <a:lnTo>
                  <a:pt x="0" y="57800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2320626" y="505825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2326711" y="499893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2335837" y="5008058"/>
            <a:ext cx="18415" cy="58419"/>
          </a:xfrm>
          <a:custGeom>
            <a:avLst/>
            <a:gdLst/>
            <a:ahLst/>
            <a:cxnLst/>
            <a:rect l="l" t="t" r="r" b="b"/>
            <a:pathLst>
              <a:path w="18414" h="58420">
                <a:moveTo>
                  <a:pt x="0" y="0"/>
                </a:moveTo>
                <a:lnTo>
                  <a:pt x="18252" y="0"/>
                </a:lnTo>
                <a:lnTo>
                  <a:pt x="18252" y="57800"/>
                </a:lnTo>
                <a:lnTo>
                  <a:pt x="0" y="57800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2326711" y="505673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2332795" y="499893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2341921" y="5008058"/>
            <a:ext cx="18415" cy="55244"/>
          </a:xfrm>
          <a:custGeom>
            <a:avLst/>
            <a:gdLst/>
            <a:ahLst/>
            <a:cxnLst/>
            <a:rect l="l" t="t" r="r" b="b"/>
            <a:pathLst>
              <a:path w="18414" h="55245">
                <a:moveTo>
                  <a:pt x="0" y="0"/>
                </a:moveTo>
                <a:lnTo>
                  <a:pt x="18252" y="0"/>
                </a:lnTo>
                <a:lnTo>
                  <a:pt x="18252" y="54758"/>
                </a:lnTo>
                <a:lnTo>
                  <a:pt x="0" y="54758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2332795" y="505369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2338879" y="499589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2348006" y="5005016"/>
            <a:ext cx="18415" cy="58419"/>
          </a:xfrm>
          <a:custGeom>
            <a:avLst/>
            <a:gdLst/>
            <a:ahLst/>
            <a:cxnLst/>
            <a:rect l="l" t="t" r="r" b="b"/>
            <a:pathLst>
              <a:path w="18414" h="58420">
                <a:moveTo>
                  <a:pt x="0" y="0"/>
                </a:moveTo>
                <a:lnTo>
                  <a:pt x="18252" y="0"/>
                </a:lnTo>
                <a:lnTo>
                  <a:pt x="18252" y="57800"/>
                </a:lnTo>
                <a:lnTo>
                  <a:pt x="0" y="57800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2338879" y="505369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2344963" y="499436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2354090" y="5003495"/>
            <a:ext cx="18415" cy="58419"/>
          </a:xfrm>
          <a:custGeom>
            <a:avLst/>
            <a:gdLst/>
            <a:ahLst/>
            <a:cxnLst/>
            <a:rect l="l" t="t" r="r" b="b"/>
            <a:pathLst>
              <a:path w="18414" h="58420">
                <a:moveTo>
                  <a:pt x="0" y="0"/>
                </a:moveTo>
                <a:lnTo>
                  <a:pt x="18252" y="0"/>
                </a:lnTo>
                <a:lnTo>
                  <a:pt x="18252" y="57800"/>
                </a:lnTo>
                <a:lnTo>
                  <a:pt x="0" y="57800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2344963" y="505216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2351048" y="499589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2360174" y="5005016"/>
            <a:ext cx="18415" cy="55244"/>
          </a:xfrm>
          <a:custGeom>
            <a:avLst/>
            <a:gdLst/>
            <a:ahLst/>
            <a:cxnLst/>
            <a:rect l="l" t="t" r="r" b="b"/>
            <a:pathLst>
              <a:path w="18414" h="55245">
                <a:moveTo>
                  <a:pt x="0" y="0"/>
                </a:moveTo>
                <a:lnTo>
                  <a:pt x="18252" y="0"/>
                </a:lnTo>
                <a:lnTo>
                  <a:pt x="18252" y="54758"/>
                </a:lnTo>
                <a:lnTo>
                  <a:pt x="0" y="54758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2351048" y="505064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2357132" y="499589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2366258" y="5005016"/>
            <a:ext cx="18415" cy="60960"/>
          </a:xfrm>
          <a:custGeom>
            <a:avLst/>
            <a:gdLst/>
            <a:ahLst/>
            <a:cxnLst/>
            <a:rect l="l" t="t" r="r" b="b"/>
            <a:pathLst>
              <a:path w="18414" h="60960">
                <a:moveTo>
                  <a:pt x="0" y="0"/>
                </a:moveTo>
                <a:lnTo>
                  <a:pt x="18252" y="0"/>
                </a:lnTo>
                <a:lnTo>
                  <a:pt x="18252" y="60842"/>
                </a:lnTo>
                <a:lnTo>
                  <a:pt x="0" y="6084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2357132" y="505673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2363216" y="499589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2372342" y="5005016"/>
            <a:ext cx="18415" cy="60960"/>
          </a:xfrm>
          <a:custGeom>
            <a:avLst/>
            <a:gdLst/>
            <a:ahLst/>
            <a:cxnLst/>
            <a:rect l="l" t="t" r="r" b="b"/>
            <a:pathLst>
              <a:path w="18414" h="60960">
                <a:moveTo>
                  <a:pt x="0" y="0"/>
                </a:moveTo>
                <a:lnTo>
                  <a:pt x="18252" y="0"/>
                </a:lnTo>
                <a:lnTo>
                  <a:pt x="18252" y="60842"/>
                </a:lnTo>
                <a:lnTo>
                  <a:pt x="0" y="6084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2363216" y="505673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2369300" y="499741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2378427" y="5006537"/>
            <a:ext cx="18415" cy="58419"/>
          </a:xfrm>
          <a:custGeom>
            <a:avLst/>
            <a:gdLst/>
            <a:ahLst/>
            <a:cxnLst/>
            <a:rect l="l" t="t" r="r" b="b"/>
            <a:pathLst>
              <a:path w="18414" h="58420">
                <a:moveTo>
                  <a:pt x="0" y="0"/>
                </a:moveTo>
                <a:lnTo>
                  <a:pt x="18252" y="0"/>
                </a:lnTo>
                <a:lnTo>
                  <a:pt x="18252" y="57800"/>
                </a:lnTo>
                <a:lnTo>
                  <a:pt x="0" y="57800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2369300" y="505521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2375385" y="500045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2384511" y="5009579"/>
            <a:ext cx="18415" cy="55244"/>
          </a:xfrm>
          <a:custGeom>
            <a:avLst/>
            <a:gdLst/>
            <a:ahLst/>
            <a:cxnLst/>
            <a:rect l="l" t="t" r="r" b="b"/>
            <a:pathLst>
              <a:path w="18414" h="55245">
                <a:moveTo>
                  <a:pt x="0" y="0"/>
                </a:moveTo>
                <a:lnTo>
                  <a:pt x="18252" y="0"/>
                </a:lnTo>
                <a:lnTo>
                  <a:pt x="18252" y="54758"/>
                </a:lnTo>
                <a:lnTo>
                  <a:pt x="0" y="54758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2375385" y="505521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2381469" y="500197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2390595" y="5011100"/>
            <a:ext cx="18415" cy="55244"/>
          </a:xfrm>
          <a:custGeom>
            <a:avLst/>
            <a:gdLst/>
            <a:ahLst/>
            <a:cxnLst/>
            <a:rect l="l" t="t" r="r" b="b"/>
            <a:pathLst>
              <a:path w="18414" h="55245">
                <a:moveTo>
                  <a:pt x="0" y="0"/>
                </a:moveTo>
                <a:lnTo>
                  <a:pt x="18252" y="0"/>
                </a:lnTo>
                <a:lnTo>
                  <a:pt x="18252" y="54758"/>
                </a:lnTo>
                <a:lnTo>
                  <a:pt x="0" y="54758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2381469" y="505673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2387553" y="500045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2396680" y="5009579"/>
            <a:ext cx="18415" cy="58419"/>
          </a:xfrm>
          <a:custGeom>
            <a:avLst/>
            <a:gdLst/>
            <a:ahLst/>
            <a:cxnLst/>
            <a:rect l="l" t="t" r="r" b="b"/>
            <a:pathLst>
              <a:path w="18414" h="58420">
                <a:moveTo>
                  <a:pt x="0" y="0"/>
                </a:moveTo>
                <a:lnTo>
                  <a:pt x="18252" y="0"/>
                </a:lnTo>
                <a:lnTo>
                  <a:pt x="18252" y="57800"/>
                </a:lnTo>
                <a:lnTo>
                  <a:pt x="0" y="57800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2387553" y="505825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2393638" y="500805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2402764" y="5017185"/>
            <a:ext cx="18415" cy="48895"/>
          </a:xfrm>
          <a:custGeom>
            <a:avLst/>
            <a:gdLst/>
            <a:ahLst/>
            <a:cxnLst/>
            <a:rect l="l" t="t" r="r" b="b"/>
            <a:pathLst>
              <a:path w="18414" h="48895">
                <a:moveTo>
                  <a:pt x="0" y="0"/>
                </a:moveTo>
                <a:lnTo>
                  <a:pt x="18252" y="0"/>
                </a:lnTo>
                <a:lnTo>
                  <a:pt x="18252" y="48674"/>
                </a:lnTo>
                <a:lnTo>
                  <a:pt x="0" y="48674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2393638" y="505673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2399722" y="500805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2408848" y="5017185"/>
            <a:ext cx="18415" cy="48895"/>
          </a:xfrm>
          <a:custGeom>
            <a:avLst/>
            <a:gdLst/>
            <a:ahLst/>
            <a:cxnLst/>
            <a:rect l="l" t="t" r="r" b="b"/>
            <a:pathLst>
              <a:path w="18414" h="48895">
                <a:moveTo>
                  <a:pt x="0" y="0"/>
                </a:moveTo>
                <a:lnTo>
                  <a:pt x="18252" y="0"/>
                </a:lnTo>
                <a:lnTo>
                  <a:pt x="18252" y="48674"/>
                </a:lnTo>
                <a:lnTo>
                  <a:pt x="0" y="48674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2399722" y="505673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2405806" y="501262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2414932" y="5021748"/>
            <a:ext cx="18415" cy="48895"/>
          </a:xfrm>
          <a:custGeom>
            <a:avLst/>
            <a:gdLst/>
            <a:ahLst/>
            <a:cxnLst/>
            <a:rect l="l" t="t" r="r" b="b"/>
            <a:pathLst>
              <a:path w="18414" h="48895">
                <a:moveTo>
                  <a:pt x="0" y="0"/>
                </a:moveTo>
                <a:lnTo>
                  <a:pt x="18252" y="0"/>
                </a:lnTo>
                <a:lnTo>
                  <a:pt x="18252" y="48674"/>
                </a:lnTo>
                <a:lnTo>
                  <a:pt x="0" y="48674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2405806" y="506129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2411890" y="500805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2421017" y="5017185"/>
            <a:ext cx="18415" cy="52069"/>
          </a:xfrm>
          <a:custGeom>
            <a:avLst/>
            <a:gdLst/>
            <a:ahLst/>
            <a:cxnLst/>
            <a:rect l="l" t="t" r="r" b="b"/>
            <a:pathLst>
              <a:path w="18414" h="52070">
                <a:moveTo>
                  <a:pt x="0" y="0"/>
                </a:moveTo>
                <a:lnTo>
                  <a:pt x="18252" y="0"/>
                </a:lnTo>
                <a:lnTo>
                  <a:pt x="18252" y="51716"/>
                </a:lnTo>
                <a:lnTo>
                  <a:pt x="0" y="51716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2411890" y="505977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2417975" y="500653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2427101" y="5015664"/>
            <a:ext cx="18415" cy="55244"/>
          </a:xfrm>
          <a:custGeom>
            <a:avLst/>
            <a:gdLst/>
            <a:ahLst/>
            <a:cxnLst/>
            <a:rect l="l" t="t" r="r" b="b"/>
            <a:pathLst>
              <a:path w="18414" h="55245">
                <a:moveTo>
                  <a:pt x="0" y="0"/>
                </a:moveTo>
                <a:lnTo>
                  <a:pt x="18252" y="0"/>
                </a:lnTo>
                <a:lnTo>
                  <a:pt x="18252" y="54758"/>
                </a:lnTo>
                <a:lnTo>
                  <a:pt x="0" y="54758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2417975" y="506129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2424059" y="501110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2433185" y="5020227"/>
            <a:ext cx="18415" cy="52069"/>
          </a:xfrm>
          <a:custGeom>
            <a:avLst/>
            <a:gdLst/>
            <a:ahLst/>
            <a:cxnLst/>
            <a:rect l="l" t="t" r="r" b="b"/>
            <a:pathLst>
              <a:path w="18414" h="52070">
                <a:moveTo>
                  <a:pt x="0" y="0"/>
                </a:moveTo>
                <a:lnTo>
                  <a:pt x="18252" y="0"/>
                </a:lnTo>
                <a:lnTo>
                  <a:pt x="18252" y="51716"/>
                </a:lnTo>
                <a:lnTo>
                  <a:pt x="0" y="51716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2424059" y="506281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2430143" y="501262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2439269" y="5021748"/>
            <a:ext cx="18415" cy="48895"/>
          </a:xfrm>
          <a:custGeom>
            <a:avLst/>
            <a:gdLst/>
            <a:ahLst/>
            <a:cxnLst/>
            <a:rect l="l" t="t" r="r" b="b"/>
            <a:pathLst>
              <a:path w="18414" h="48895">
                <a:moveTo>
                  <a:pt x="0" y="0"/>
                </a:moveTo>
                <a:lnTo>
                  <a:pt x="18252" y="0"/>
                </a:lnTo>
                <a:lnTo>
                  <a:pt x="18252" y="48674"/>
                </a:lnTo>
                <a:lnTo>
                  <a:pt x="0" y="48674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2430143" y="506129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2436227" y="501414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2445354" y="5023269"/>
            <a:ext cx="18415" cy="48895"/>
          </a:xfrm>
          <a:custGeom>
            <a:avLst/>
            <a:gdLst/>
            <a:ahLst/>
            <a:cxnLst/>
            <a:rect l="l" t="t" r="r" b="b"/>
            <a:pathLst>
              <a:path w="18414" h="48895">
                <a:moveTo>
                  <a:pt x="0" y="0"/>
                </a:moveTo>
                <a:lnTo>
                  <a:pt x="18252" y="0"/>
                </a:lnTo>
                <a:lnTo>
                  <a:pt x="18252" y="48674"/>
                </a:lnTo>
                <a:lnTo>
                  <a:pt x="0" y="48674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2436227" y="506281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2442312" y="501718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2451438" y="5026311"/>
            <a:ext cx="18415" cy="45720"/>
          </a:xfrm>
          <a:custGeom>
            <a:avLst/>
            <a:gdLst/>
            <a:ahLst/>
            <a:cxnLst/>
            <a:rect l="l" t="t" r="r" b="b"/>
            <a:pathLst>
              <a:path w="18414" h="45720">
                <a:moveTo>
                  <a:pt x="0" y="0"/>
                </a:moveTo>
                <a:lnTo>
                  <a:pt x="18252" y="0"/>
                </a:lnTo>
                <a:lnTo>
                  <a:pt x="18252" y="45631"/>
                </a:lnTo>
                <a:lnTo>
                  <a:pt x="0" y="45631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2442312" y="506281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2448396" y="501870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2457522" y="5027832"/>
            <a:ext cx="18415" cy="48895"/>
          </a:xfrm>
          <a:custGeom>
            <a:avLst/>
            <a:gdLst/>
            <a:ahLst/>
            <a:cxnLst/>
            <a:rect l="l" t="t" r="r" b="b"/>
            <a:pathLst>
              <a:path w="18414" h="48895">
                <a:moveTo>
                  <a:pt x="0" y="0"/>
                </a:moveTo>
                <a:lnTo>
                  <a:pt x="18252" y="0"/>
                </a:lnTo>
                <a:lnTo>
                  <a:pt x="18252" y="48674"/>
                </a:lnTo>
                <a:lnTo>
                  <a:pt x="0" y="48674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2448396" y="506738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2454480" y="502174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2463606" y="5030874"/>
            <a:ext cx="18415" cy="45720"/>
          </a:xfrm>
          <a:custGeom>
            <a:avLst/>
            <a:gdLst/>
            <a:ahLst/>
            <a:cxnLst/>
            <a:rect l="l" t="t" r="r" b="b"/>
            <a:pathLst>
              <a:path w="18414" h="45720">
                <a:moveTo>
                  <a:pt x="0" y="0"/>
                </a:moveTo>
                <a:lnTo>
                  <a:pt x="18252" y="0"/>
                </a:lnTo>
                <a:lnTo>
                  <a:pt x="18252" y="45631"/>
                </a:lnTo>
                <a:lnTo>
                  <a:pt x="0" y="45631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2454480" y="506738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2460564" y="502479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2469691" y="5033916"/>
            <a:ext cx="18415" cy="45720"/>
          </a:xfrm>
          <a:custGeom>
            <a:avLst/>
            <a:gdLst/>
            <a:ahLst/>
            <a:cxnLst/>
            <a:rect l="l" t="t" r="r" b="b"/>
            <a:pathLst>
              <a:path w="18414" h="45720">
                <a:moveTo>
                  <a:pt x="0" y="0"/>
                </a:moveTo>
                <a:lnTo>
                  <a:pt x="18252" y="0"/>
                </a:lnTo>
                <a:lnTo>
                  <a:pt x="18252" y="45631"/>
                </a:lnTo>
                <a:lnTo>
                  <a:pt x="0" y="45631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2460564" y="507042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2466649" y="502479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2475775" y="5033916"/>
            <a:ext cx="18415" cy="45720"/>
          </a:xfrm>
          <a:custGeom>
            <a:avLst/>
            <a:gdLst/>
            <a:ahLst/>
            <a:cxnLst/>
            <a:rect l="l" t="t" r="r" b="b"/>
            <a:pathLst>
              <a:path w="18414" h="45720">
                <a:moveTo>
                  <a:pt x="0" y="0"/>
                </a:moveTo>
                <a:lnTo>
                  <a:pt x="18252" y="0"/>
                </a:lnTo>
                <a:lnTo>
                  <a:pt x="18252" y="45631"/>
                </a:lnTo>
                <a:lnTo>
                  <a:pt x="0" y="45631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2466649" y="507042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2472733" y="502783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2481859" y="5036958"/>
            <a:ext cx="18415" cy="45720"/>
          </a:xfrm>
          <a:custGeom>
            <a:avLst/>
            <a:gdLst/>
            <a:ahLst/>
            <a:cxnLst/>
            <a:rect l="l" t="t" r="r" b="b"/>
            <a:pathLst>
              <a:path w="18414" h="45720">
                <a:moveTo>
                  <a:pt x="0" y="0"/>
                </a:moveTo>
                <a:lnTo>
                  <a:pt x="18252" y="0"/>
                </a:lnTo>
                <a:lnTo>
                  <a:pt x="18252" y="45631"/>
                </a:lnTo>
                <a:lnTo>
                  <a:pt x="0" y="45631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2472733" y="507346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2478817" y="502783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2487944" y="5036958"/>
            <a:ext cx="18415" cy="45720"/>
          </a:xfrm>
          <a:custGeom>
            <a:avLst/>
            <a:gdLst/>
            <a:ahLst/>
            <a:cxnLst/>
            <a:rect l="l" t="t" r="r" b="b"/>
            <a:pathLst>
              <a:path w="18414" h="45720">
                <a:moveTo>
                  <a:pt x="0" y="0"/>
                </a:moveTo>
                <a:lnTo>
                  <a:pt x="18252" y="0"/>
                </a:lnTo>
                <a:lnTo>
                  <a:pt x="18252" y="45631"/>
                </a:lnTo>
                <a:lnTo>
                  <a:pt x="0" y="45631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2478817" y="507346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2484902" y="502783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2494028" y="5036958"/>
            <a:ext cx="18415" cy="48895"/>
          </a:xfrm>
          <a:custGeom>
            <a:avLst/>
            <a:gdLst/>
            <a:ahLst/>
            <a:cxnLst/>
            <a:rect l="l" t="t" r="r" b="b"/>
            <a:pathLst>
              <a:path w="18414" h="48895">
                <a:moveTo>
                  <a:pt x="0" y="0"/>
                </a:moveTo>
                <a:lnTo>
                  <a:pt x="18252" y="0"/>
                </a:lnTo>
                <a:lnTo>
                  <a:pt x="18252" y="48674"/>
                </a:lnTo>
                <a:lnTo>
                  <a:pt x="0" y="48674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2484902" y="507650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2490986" y="502935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2500112" y="5038480"/>
            <a:ext cx="18415" cy="52069"/>
          </a:xfrm>
          <a:custGeom>
            <a:avLst/>
            <a:gdLst/>
            <a:ahLst/>
            <a:cxnLst/>
            <a:rect l="l" t="t" r="r" b="b"/>
            <a:pathLst>
              <a:path w="18414" h="52070">
                <a:moveTo>
                  <a:pt x="0" y="0"/>
                </a:moveTo>
                <a:lnTo>
                  <a:pt x="18252" y="0"/>
                </a:lnTo>
                <a:lnTo>
                  <a:pt x="18252" y="51716"/>
                </a:lnTo>
                <a:lnTo>
                  <a:pt x="0" y="51716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2490986" y="508106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2497070" y="503087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2506196" y="5040001"/>
            <a:ext cx="18415" cy="48895"/>
          </a:xfrm>
          <a:custGeom>
            <a:avLst/>
            <a:gdLst/>
            <a:ahLst/>
            <a:cxnLst/>
            <a:rect l="l" t="t" r="r" b="b"/>
            <a:pathLst>
              <a:path w="18414" h="48895">
                <a:moveTo>
                  <a:pt x="0" y="0"/>
                </a:moveTo>
                <a:lnTo>
                  <a:pt x="18252" y="0"/>
                </a:lnTo>
                <a:lnTo>
                  <a:pt x="18252" y="48674"/>
                </a:lnTo>
                <a:lnTo>
                  <a:pt x="0" y="48674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2497070" y="507954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2503154" y="503543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2512281" y="5044564"/>
            <a:ext cx="18415" cy="48895"/>
          </a:xfrm>
          <a:custGeom>
            <a:avLst/>
            <a:gdLst/>
            <a:ahLst/>
            <a:cxnLst/>
            <a:rect l="l" t="t" r="r" b="b"/>
            <a:pathLst>
              <a:path w="18414" h="48895">
                <a:moveTo>
                  <a:pt x="0" y="0"/>
                </a:moveTo>
                <a:lnTo>
                  <a:pt x="18252" y="0"/>
                </a:lnTo>
                <a:lnTo>
                  <a:pt x="18252" y="48674"/>
                </a:lnTo>
                <a:lnTo>
                  <a:pt x="0" y="48674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2503154" y="508411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2509238" y="503695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2518365" y="5046085"/>
            <a:ext cx="18415" cy="52069"/>
          </a:xfrm>
          <a:custGeom>
            <a:avLst/>
            <a:gdLst/>
            <a:ahLst/>
            <a:cxnLst/>
            <a:rect l="l" t="t" r="r" b="b"/>
            <a:pathLst>
              <a:path w="18414" h="52070">
                <a:moveTo>
                  <a:pt x="0" y="0"/>
                </a:moveTo>
                <a:lnTo>
                  <a:pt x="18252" y="0"/>
                </a:lnTo>
                <a:lnTo>
                  <a:pt x="18252" y="51716"/>
                </a:lnTo>
                <a:lnTo>
                  <a:pt x="0" y="51716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2509238" y="508867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2515323" y="504000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2524449" y="5049127"/>
            <a:ext cx="18415" cy="52069"/>
          </a:xfrm>
          <a:custGeom>
            <a:avLst/>
            <a:gdLst/>
            <a:ahLst/>
            <a:cxnLst/>
            <a:rect l="l" t="t" r="r" b="b"/>
            <a:pathLst>
              <a:path w="18414" h="52070">
                <a:moveTo>
                  <a:pt x="0" y="0"/>
                </a:moveTo>
                <a:lnTo>
                  <a:pt x="18252" y="0"/>
                </a:lnTo>
                <a:lnTo>
                  <a:pt x="18252" y="51716"/>
                </a:lnTo>
                <a:lnTo>
                  <a:pt x="0" y="51716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2515323" y="509171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2521407" y="504000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2530533" y="5049127"/>
            <a:ext cx="18415" cy="55244"/>
          </a:xfrm>
          <a:custGeom>
            <a:avLst/>
            <a:gdLst/>
            <a:ahLst/>
            <a:cxnLst/>
            <a:rect l="l" t="t" r="r" b="b"/>
            <a:pathLst>
              <a:path w="18414" h="55245">
                <a:moveTo>
                  <a:pt x="0" y="0"/>
                </a:moveTo>
                <a:lnTo>
                  <a:pt x="18252" y="0"/>
                </a:lnTo>
                <a:lnTo>
                  <a:pt x="18252" y="54758"/>
                </a:lnTo>
                <a:lnTo>
                  <a:pt x="0" y="54758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2521407" y="509475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2527491" y="504760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2536618" y="5056732"/>
            <a:ext cx="18415" cy="48895"/>
          </a:xfrm>
          <a:custGeom>
            <a:avLst/>
            <a:gdLst/>
            <a:ahLst/>
            <a:cxnLst/>
            <a:rect l="l" t="t" r="r" b="b"/>
            <a:pathLst>
              <a:path w="18414" h="48895">
                <a:moveTo>
                  <a:pt x="0" y="0"/>
                </a:moveTo>
                <a:lnTo>
                  <a:pt x="18252" y="0"/>
                </a:lnTo>
                <a:lnTo>
                  <a:pt x="18252" y="48674"/>
                </a:lnTo>
                <a:lnTo>
                  <a:pt x="0" y="48674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2527491" y="509628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2533575" y="505216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2542702" y="5061296"/>
            <a:ext cx="18415" cy="45720"/>
          </a:xfrm>
          <a:custGeom>
            <a:avLst/>
            <a:gdLst/>
            <a:ahLst/>
            <a:cxnLst/>
            <a:rect l="l" t="t" r="r" b="b"/>
            <a:pathLst>
              <a:path w="18414" h="45720">
                <a:moveTo>
                  <a:pt x="0" y="0"/>
                </a:moveTo>
                <a:lnTo>
                  <a:pt x="18252" y="0"/>
                </a:lnTo>
                <a:lnTo>
                  <a:pt x="18252" y="45631"/>
                </a:lnTo>
                <a:lnTo>
                  <a:pt x="0" y="45631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2533575" y="509780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2539660" y="505673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2548786" y="5065859"/>
            <a:ext cx="18415" cy="48895"/>
          </a:xfrm>
          <a:custGeom>
            <a:avLst/>
            <a:gdLst/>
            <a:ahLst/>
            <a:cxnLst/>
            <a:rect l="l" t="t" r="r" b="b"/>
            <a:pathLst>
              <a:path w="18414" h="48895">
                <a:moveTo>
                  <a:pt x="0" y="0"/>
                </a:moveTo>
                <a:lnTo>
                  <a:pt x="18252" y="0"/>
                </a:lnTo>
                <a:lnTo>
                  <a:pt x="18252" y="48674"/>
                </a:lnTo>
                <a:lnTo>
                  <a:pt x="0" y="48674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2539660" y="510540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2545744" y="505825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2554870" y="5067380"/>
            <a:ext cx="18415" cy="48895"/>
          </a:xfrm>
          <a:custGeom>
            <a:avLst/>
            <a:gdLst/>
            <a:ahLst/>
            <a:cxnLst/>
            <a:rect l="l" t="t" r="r" b="b"/>
            <a:pathLst>
              <a:path w="18414" h="48895">
                <a:moveTo>
                  <a:pt x="0" y="0"/>
                </a:moveTo>
                <a:lnTo>
                  <a:pt x="18252" y="0"/>
                </a:lnTo>
                <a:lnTo>
                  <a:pt x="18252" y="48674"/>
                </a:lnTo>
                <a:lnTo>
                  <a:pt x="0" y="48674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2545744" y="510692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2551828" y="505825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2560955" y="5067380"/>
            <a:ext cx="18415" cy="52069"/>
          </a:xfrm>
          <a:custGeom>
            <a:avLst/>
            <a:gdLst/>
            <a:ahLst/>
            <a:cxnLst/>
            <a:rect l="l" t="t" r="r" b="b"/>
            <a:pathLst>
              <a:path w="18414" h="52070">
                <a:moveTo>
                  <a:pt x="0" y="0"/>
                </a:moveTo>
                <a:lnTo>
                  <a:pt x="18252" y="0"/>
                </a:lnTo>
                <a:lnTo>
                  <a:pt x="18252" y="51716"/>
                </a:lnTo>
                <a:lnTo>
                  <a:pt x="0" y="51716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2551828" y="510997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2557913" y="506129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2567039" y="5070422"/>
            <a:ext cx="18415" cy="52069"/>
          </a:xfrm>
          <a:custGeom>
            <a:avLst/>
            <a:gdLst/>
            <a:ahLst/>
            <a:cxnLst/>
            <a:rect l="l" t="t" r="r" b="b"/>
            <a:pathLst>
              <a:path w="18414" h="52070">
                <a:moveTo>
                  <a:pt x="0" y="0"/>
                </a:moveTo>
                <a:lnTo>
                  <a:pt x="18252" y="0"/>
                </a:lnTo>
                <a:lnTo>
                  <a:pt x="18252" y="51716"/>
                </a:lnTo>
                <a:lnTo>
                  <a:pt x="0" y="51716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2557913" y="511301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2563997" y="506585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2573123" y="5074985"/>
            <a:ext cx="18415" cy="52069"/>
          </a:xfrm>
          <a:custGeom>
            <a:avLst/>
            <a:gdLst/>
            <a:ahLst/>
            <a:cxnLst/>
            <a:rect l="l" t="t" r="r" b="b"/>
            <a:pathLst>
              <a:path w="18414" h="52070">
                <a:moveTo>
                  <a:pt x="0" y="0"/>
                </a:moveTo>
                <a:lnTo>
                  <a:pt x="18252" y="0"/>
                </a:lnTo>
                <a:lnTo>
                  <a:pt x="18252" y="51716"/>
                </a:lnTo>
                <a:lnTo>
                  <a:pt x="0" y="51716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2563997" y="511757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2570081" y="507042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2579207" y="5079548"/>
            <a:ext cx="18415" cy="48895"/>
          </a:xfrm>
          <a:custGeom>
            <a:avLst/>
            <a:gdLst/>
            <a:ahLst/>
            <a:cxnLst/>
            <a:rect l="l" t="t" r="r" b="b"/>
            <a:pathLst>
              <a:path w="18414" h="48895">
                <a:moveTo>
                  <a:pt x="0" y="0"/>
                </a:moveTo>
                <a:lnTo>
                  <a:pt x="18252" y="0"/>
                </a:lnTo>
                <a:lnTo>
                  <a:pt x="18252" y="48674"/>
                </a:lnTo>
                <a:lnTo>
                  <a:pt x="0" y="48674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2570081" y="511909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2576165" y="507498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2585292" y="5084112"/>
            <a:ext cx="18415" cy="48895"/>
          </a:xfrm>
          <a:custGeom>
            <a:avLst/>
            <a:gdLst/>
            <a:ahLst/>
            <a:cxnLst/>
            <a:rect l="l" t="t" r="r" b="b"/>
            <a:pathLst>
              <a:path w="18414" h="48895">
                <a:moveTo>
                  <a:pt x="0" y="0"/>
                </a:moveTo>
                <a:lnTo>
                  <a:pt x="18252" y="0"/>
                </a:lnTo>
                <a:lnTo>
                  <a:pt x="18252" y="48674"/>
                </a:lnTo>
                <a:lnTo>
                  <a:pt x="0" y="48674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2576165" y="512365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2582250" y="507498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2591376" y="5084112"/>
            <a:ext cx="18415" cy="52069"/>
          </a:xfrm>
          <a:custGeom>
            <a:avLst/>
            <a:gdLst/>
            <a:ahLst/>
            <a:cxnLst/>
            <a:rect l="l" t="t" r="r" b="b"/>
            <a:pathLst>
              <a:path w="18414" h="52070">
                <a:moveTo>
                  <a:pt x="0" y="0"/>
                </a:moveTo>
                <a:lnTo>
                  <a:pt x="18252" y="0"/>
                </a:lnTo>
                <a:lnTo>
                  <a:pt x="18252" y="51716"/>
                </a:lnTo>
                <a:lnTo>
                  <a:pt x="0" y="51716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object 372"/>
          <p:cNvSpPr/>
          <p:nvPr/>
        </p:nvSpPr>
        <p:spPr>
          <a:xfrm>
            <a:off x="2582250" y="512670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object 373"/>
          <p:cNvSpPr/>
          <p:nvPr/>
        </p:nvSpPr>
        <p:spPr>
          <a:xfrm>
            <a:off x="2588334" y="507650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object 374"/>
          <p:cNvSpPr/>
          <p:nvPr/>
        </p:nvSpPr>
        <p:spPr>
          <a:xfrm>
            <a:off x="2597460" y="5085632"/>
            <a:ext cx="18415" cy="52069"/>
          </a:xfrm>
          <a:custGeom>
            <a:avLst/>
            <a:gdLst/>
            <a:ahLst/>
            <a:cxnLst/>
            <a:rect l="l" t="t" r="r" b="b"/>
            <a:pathLst>
              <a:path w="18414" h="52070">
                <a:moveTo>
                  <a:pt x="0" y="0"/>
                </a:moveTo>
                <a:lnTo>
                  <a:pt x="18252" y="0"/>
                </a:lnTo>
                <a:lnTo>
                  <a:pt x="18252" y="51716"/>
                </a:lnTo>
                <a:lnTo>
                  <a:pt x="0" y="51716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object 375"/>
          <p:cNvSpPr/>
          <p:nvPr/>
        </p:nvSpPr>
        <p:spPr>
          <a:xfrm>
            <a:off x="2588334" y="512822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object 376"/>
          <p:cNvSpPr/>
          <p:nvPr/>
        </p:nvSpPr>
        <p:spPr>
          <a:xfrm>
            <a:off x="2594418" y="507650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object 377"/>
          <p:cNvSpPr/>
          <p:nvPr/>
        </p:nvSpPr>
        <p:spPr>
          <a:xfrm>
            <a:off x="2603544" y="5085632"/>
            <a:ext cx="18415" cy="52069"/>
          </a:xfrm>
          <a:custGeom>
            <a:avLst/>
            <a:gdLst/>
            <a:ahLst/>
            <a:cxnLst/>
            <a:rect l="l" t="t" r="r" b="b"/>
            <a:pathLst>
              <a:path w="18414" h="52070">
                <a:moveTo>
                  <a:pt x="0" y="0"/>
                </a:moveTo>
                <a:lnTo>
                  <a:pt x="18252" y="0"/>
                </a:lnTo>
                <a:lnTo>
                  <a:pt x="18252" y="51716"/>
                </a:lnTo>
                <a:lnTo>
                  <a:pt x="0" y="51716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object 378"/>
          <p:cNvSpPr/>
          <p:nvPr/>
        </p:nvSpPr>
        <p:spPr>
          <a:xfrm>
            <a:off x="2594418" y="512822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object 379"/>
          <p:cNvSpPr/>
          <p:nvPr/>
        </p:nvSpPr>
        <p:spPr>
          <a:xfrm>
            <a:off x="2600502" y="508867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object 380"/>
          <p:cNvSpPr/>
          <p:nvPr/>
        </p:nvSpPr>
        <p:spPr>
          <a:xfrm>
            <a:off x="2609629" y="5097801"/>
            <a:ext cx="18415" cy="52069"/>
          </a:xfrm>
          <a:custGeom>
            <a:avLst/>
            <a:gdLst/>
            <a:ahLst/>
            <a:cxnLst/>
            <a:rect l="l" t="t" r="r" b="b"/>
            <a:pathLst>
              <a:path w="18414" h="52070">
                <a:moveTo>
                  <a:pt x="0" y="0"/>
                </a:moveTo>
                <a:lnTo>
                  <a:pt x="18252" y="0"/>
                </a:lnTo>
                <a:lnTo>
                  <a:pt x="18252" y="51716"/>
                </a:lnTo>
                <a:lnTo>
                  <a:pt x="0" y="51716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" name="object 381"/>
          <p:cNvSpPr/>
          <p:nvPr/>
        </p:nvSpPr>
        <p:spPr>
          <a:xfrm>
            <a:off x="2600502" y="514039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object 382"/>
          <p:cNvSpPr/>
          <p:nvPr/>
        </p:nvSpPr>
        <p:spPr>
          <a:xfrm>
            <a:off x="2606587" y="509171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object 383"/>
          <p:cNvSpPr/>
          <p:nvPr/>
        </p:nvSpPr>
        <p:spPr>
          <a:xfrm>
            <a:off x="2615713" y="5100843"/>
            <a:ext cx="18415" cy="52069"/>
          </a:xfrm>
          <a:custGeom>
            <a:avLst/>
            <a:gdLst/>
            <a:ahLst/>
            <a:cxnLst/>
            <a:rect l="l" t="t" r="r" b="b"/>
            <a:pathLst>
              <a:path w="18414" h="52070">
                <a:moveTo>
                  <a:pt x="0" y="0"/>
                </a:moveTo>
                <a:lnTo>
                  <a:pt x="18252" y="0"/>
                </a:lnTo>
                <a:lnTo>
                  <a:pt x="18252" y="51716"/>
                </a:lnTo>
                <a:lnTo>
                  <a:pt x="0" y="51716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" name="object 384"/>
          <p:cNvSpPr/>
          <p:nvPr/>
        </p:nvSpPr>
        <p:spPr>
          <a:xfrm>
            <a:off x="2606587" y="514343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" name="object 385"/>
          <p:cNvSpPr/>
          <p:nvPr/>
        </p:nvSpPr>
        <p:spPr>
          <a:xfrm>
            <a:off x="2612671" y="509628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" name="object 386"/>
          <p:cNvSpPr/>
          <p:nvPr/>
        </p:nvSpPr>
        <p:spPr>
          <a:xfrm>
            <a:off x="2621797" y="5105406"/>
            <a:ext cx="18415" cy="48895"/>
          </a:xfrm>
          <a:custGeom>
            <a:avLst/>
            <a:gdLst/>
            <a:ahLst/>
            <a:cxnLst/>
            <a:rect l="l" t="t" r="r" b="b"/>
            <a:pathLst>
              <a:path w="18414" h="48895">
                <a:moveTo>
                  <a:pt x="0" y="0"/>
                </a:moveTo>
                <a:lnTo>
                  <a:pt x="18252" y="0"/>
                </a:lnTo>
                <a:lnTo>
                  <a:pt x="18252" y="48674"/>
                </a:lnTo>
                <a:lnTo>
                  <a:pt x="0" y="48674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" name="object 387"/>
          <p:cNvSpPr/>
          <p:nvPr/>
        </p:nvSpPr>
        <p:spPr>
          <a:xfrm>
            <a:off x="2612671" y="514495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object 388"/>
          <p:cNvSpPr/>
          <p:nvPr/>
        </p:nvSpPr>
        <p:spPr>
          <a:xfrm>
            <a:off x="2618755" y="509780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object 389"/>
          <p:cNvSpPr/>
          <p:nvPr/>
        </p:nvSpPr>
        <p:spPr>
          <a:xfrm>
            <a:off x="2627882" y="5106927"/>
            <a:ext cx="18415" cy="48895"/>
          </a:xfrm>
          <a:custGeom>
            <a:avLst/>
            <a:gdLst/>
            <a:ahLst/>
            <a:cxnLst/>
            <a:rect l="l" t="t" r="r" b="b"/>
            <a:pathLst>
              <a:path w="18414" h="48895">
                <a:moveTo>
                  <a:pt x="0" y="0"/>
                </a:moveTo>
                <a:lnTo>
                  <a:pt x="18252" y="0"/>
                </a:lnTo>
                <a:lnTo>
                  <a:pt x="18252" y="48674"/>
                </a:lnTo>
                <a:lnTo>
                  <a:pt x="0" y="48674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object 390"/>
          <p:cNvSpPr/>
          <p:nvPr/>
        </p:nvSpPr>
        <p:spPr>
          <a:xfrm>
            <a:off x="2618755" y="514647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object 391"/>
          <p:cNvSpPr/>
          <p:nvPr/>
        </p:nvSpPr>
        <p:spPr>
          <a:xfrm>
            <a:off x="2624839" y="510236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object 392"/>
          <p:cNvSpPr/>
          <p:nvPr/>
        </p:nvSpPr>
        <p:spPr>
          <a:xfrm>
            <a:off x="2633966" y="5111491"/>
            <a:ext cx="18415" cy="52069"/>
          </a:xfrm>
          <a:custGeom>
            <a:avLst/>
            <a:gdLst/>
            <a:ahLst/>
            <a:cxnLst/>
            <a:rect l="l" t="t" r="r" b="b"/>
            <a:pathLst>
              <a:path w="18414" h="52070">
                <a:moveTo>
                  <a:pt x="0" y="0"/>
                </a:moveTo>
                <a:lnTo>
                  <a:pt x="18252" y="0"/>
                </a:lnTo>
                <a:lnTo>
                  <a:pt x="18252" y="51716"/>
                </a:lnTo>
                <a:lnTo>
                  <a:pt x="0" y="51716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object 393"/>
          <p:cNvSpPr/>
          <p:nvPr/>
        </p:nvSpPr>
        <p:spPr>
          <a:xfrm>
            <a:off x="2624839" y="515408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object 394"/>
          <p:cNvSpPr/>
          <p:nvPr/>
        </p:nvSpPr>
        <p:spPr>
          <a:xfrm>
            <a:off x="2630924" y="510844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object 395"/>
          <p:cNvSpPr/>
          <p:nvPr/>
        </p:nvSpPr>
        <p:spPr>
          <a:xfrm>
            <a:off x="2640050" y="5117575"/>
            <a:ext cx="18415" cy="48895"/>
          </a:xfrm>
          <a:custGeom>
            <a:avLst/>
            <a:gdLst/>
            <a:ahLst/>
            <a:cxnLst/>
            <a:rect l="l" t="t" r="r" b="b"/>
            <a:pathLst>
              <a:path w="18414" h="48895">
                <a:moveTo>
                  <a:pt x="0" y="0"/>
                </a:moveTo>
                <a:lnTo>
                  <a:pt x="18252" y="0"/>
                </a:lnTo>
                <a:lnTo>
                  <a:pt x="18252" y="48674"/>
                </a:lnTo>
                <a:lnTo>
                  <a:pt x="0" y="48674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" name="object 396"/>
          <p:cNvSpPr/>
          <p:nvPr/>
        </p:nvSpPr>
        <p:spPr>
          <a:xfrm>
            <a:off x="2630924" y="515712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object 397"/>
          <p:cNvSpPr/>
          <p:nvPr/>
        </p:nvSpPr>
        <p:spPr>
          <a:xfrm>
            <a:off x="2637008" y="510997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" name="object 398"/>
          <p:cNvSpPr/>
          <p:nvPr/>
        </p:nvSpPr>
        <p:spPr>
          <a:xfrm>
            <a:off x="2646134" y="5119096"/>
            <a:ext cx="18415" cy="52069"/>
          </a:xfrm>
          <a:custGeom>
            <a:avLst/>
            <a:gdLst/>
            <a:ahLst/>
            <a:cxnLst/>
            <a:rect l="l" t="t" r="r" b="b"/>
            <a:pathLst>
              <a:path w="18414" h="52070">
                <a:moveTo>
                  <a:pt x="0" y="0"/>
                </a:moveTo>
                <a:lnTo>
                  <a:pt x="18252" y="0"/>
                </a:lnTo>
                <a:lnTo>
                  <a:pt x="18252" y="51716"/>
                </a:lnTo>
                <a:lnTo>
                  <a:pt x="0" y="51716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" name="object 399"/>
          <p:cNvSpPr/>
          <p:nvPr/>
        </p:nvSpPr>
        <p:spPr>
          <a:xfrm>
            <a:off x="2637008" y="516168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" name="object 400"/>
          <p:cNvSpPr/>
          <p:nvPr/>
        </p:nvSpPr>
        <p:spPr>
          <a:xfrm>
            <a:off x="2643092" y="511605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" name="object 401"/>
          <p:cNvSpPr/>
          <p:nvPr/>
        </p:nvSpPr>
        <p:spPr>
          <a:xfrm>
            <a:off x="2652219" y="5125180"/>
            <a:ext cx="18415" cy="48895"/>
          </a:xfrm>
          <a:custGeom>
            <a:avLst/>
            <a:gdLst/>
            <a:ahLst/>
            <a:cxnLst/>
            <a:rect l="l" t="t" r="r" b="b"/>
            <a:pathLst>
              <a:path w="18414" h="48895">
                <a:moveTo>
                  <a:pt x="0" y="0"/>
                </a:moveTo>
                <a:lnTo>
                  <a:pt x="18252" y="0"/>
                </a:lnTo>
                <a:lnTo>
                  <a:pt x="18252" y="48674"/>
                </a:lnTo>
                <a:lnTo>
                  <a:pt x="0" y="48674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" name="object 402"/>
          <p:cNvSpPr/>
          <p:nvPr/>
        </p:nvSpPr>
        <p:spPr>
          <a:xfrm>
            <a:off x="2643092" y="516472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3" name="object 403"/>
          <p:cNvSpPr/>
          <p:nvPr/>
        </p:nvSpPr>
        <p:spPr>
          <a:xfrm>
            <a:off x="2649177" y="512061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4" name="object 404"/>
          <p:cNvSpPr/>
          <p:nvPr/>
        </p:nvSpPr>
        <p:spPr>
          <a:xfrm>
            <a:off x="2658303" y="5129743"/>
            <a:ext cx="18415" cy="52069"/>
          </a:xfrm>
          <a:custGeom>
            <a:avLst/>
            <a:gdLst/>
            <a:ahLst/>
            <a:cxnLst/>
            <a:rect l="l" t="t" r="r" b="b"/>
            <a:pathLst>
              <a:path w="18414" h="52070">
                <a:moveTo>
                  <a:pt x="0" y="0"/>
                </a:moveTo>
                <a:lnTo>
                  <a:pt x="18252" y="0"/>
                </a:lnTo>
                <a:lnTo>
                  <a:pt x="18252" y="51716"/>
                </a:lnTo>
                <a:lnTo>
                  <a:pt x="0" y="51716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5" name="object 405"/>
          <p:cNvSpPr/>
          <p:nvPr/>
        </p:nvSpPr>
        <p:spPr>
          <a:xfrm>
            <a:off x="2649177" y="517233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6" name="object 406"/>
          <p:cNvSpPr/>
          <p:nvPr/>
        </p:nvSpPr>
        <p:spPr>
          <a:xfrm>
            <a:off x="2655261" y="512213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7" name="object 407"/>
          <p:cNvSpPr/>
          <p:nvPr/>
        </p:nvSpPr>
        <p:spPr>
          <a:xfrm>
            <a:off x="2664387" y="5131265"/>
            <a:ext cx="18415" cy="55244"/>
          </a:xfrm>
          <a:custGeom>
            <a:avLst/>
            <a:gdLst/>
            <a:ahLst/>
            <a:cxnLst/>
            <a:rect l="l" t="t" r="r" b="b"/>
            <a:pathLst>
              <a:path w="18414" h="55245">
                <a:moveTo>
                  <a:pt x="0" y="0"/>
                </a:moveTo>
                <a:lnTo>
                  <a:pt x="18252" y="0"/>
                </a:lnTo>
                <a:lnTo>
                  <a:pt x="18252" y="54758"/>
                </a:lnTo>
                <a:lnTo>
                  <a:pt x="0" y="54758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object 408"/>
          <p:cNvSpPr/>
          <p:nvPr/>
        </p:nvSpPr>
        <p:spPr>
          <a:xfrm>
            <a:off x="2655261" y="517689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object 409"/>
          <p:cNvSpPr/>
          <p:nvPr/>
        </p:nvSpPr>
        <p:spPr>
          <a:xfrm>
            <a:off x="2661345" y="512822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object 410"/>
          <p:cNvSpPr/>
          <p:nvPr/>
        </p:nvSpPr>
        <p:spPr>
          <a:xfrm>
            <a:off x="2670471" y="5137349"/>
            <a:ext cx="18415" cy="55244"/>
          </a:xfrm>
          <a:custGeom>
            <a:avLst/>
            <a:gdLst/>
            <a:ahLst/>
            <a:cxnLst/>
            <a:rect l="l" t="t" r="r" b="b"/>
            <a:pathLst>
              <a:path w="18414" h="55245">
                <a:moveTo>
                  <a:pt x="0" y="0"/>
                </a:moveTo>
                <a:lnTo>
                  <a:pt x="18252" y="0"/>
                </a:lnTo>
                <a:lnTo>
                  <a:pt x="18252" y="54758"/>
                </a:lnTo>
                <a:lnTo>
                  <a:pt x="0" y="54758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1" name="object 411"/>
          <p:cNvSpPr/>
          <p:nvPr/>
        </p:nvSpPr>
        <p:spPr>
          <a:xfrm>
            <a:off x="2661345" y="518298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2" name="object 412"/>
          <p:cNvSpPr/>
          <p:nvPr/>
        </p:nvSpPr>
        <p:spPr>
          <a:xfrm>
            <a:off x="2667429" y="513278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3" name="object 413"/>
          <p:cNvSpPr/>
          <p:nvPr/>
        </p:nvSpPr>
        <p:spPr>
          <a:xfrm>
            <a:off x="2676556" y="5141912"/>
            <a:ext cx="18415" cy="55244"/>
          </a:xfrm>
          <a:custGeom>
            <a:avLst/>
            <a:gdLst/>
            <a:ahLst/>
            <a:cxnLst/>
            <a:rect l="l" t="t" r="r" b="b"/>
            <a:pathLst>
              <a:path w="18414" h="55245">
                <a:moveTo>
                  <a:pt x="0" y="0"/>
                </a:moveTo>
                <a:lnTo>
                  <a:pt x="18252" y="0"/>
                </a:lnTo>
                <a:lnTo>
                  <a:pt x="18252" y="54758"/>
                </a:lnTo>
                <a:lnTo>
                  <a:pt x="0" y="54758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4" name="object 414"/>
          <p:cNvSpPr/>
          <p:nvPr/>
        </p:nvSpPr>
        <p:spPr>
          <a:xfrm>
            <a:off x="2667429" y="518754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5" name="object 415"/>
          <p:cNvSpPr/>
          <p:nvPr/>
        </p:nvSpPr>
        <p:spPr>
          <a:xfrm>
            <a:off x="2673513" y="513582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6" name="object 416"/>
          <p:cNvSpPr/>
          <p:nvPr/>
        </p:nvSpPr>
        <p:spPr>
          <a:xfrm>
            <a:off x="2682640" y="5144954"/>
            <a:ext cx="18415" cy="55244"/>
          </a:xfrm>
          <a:custGeom>
            <a:avLst/>
            <a:gdLst/>
            <a:ahLst/>
            <a:cxnLst/>
            <a:rect l="l" t="t" r="r" b="b"/>
            <a:pathLst>
              <a:path w="18414" h="55245">
                <a:moveTo>
                  <a:pt x="0" y="0"/>
                </a:moveTo>
                <a:lnTo>
                  <a:pt x="18252" y="0"/>
                </a:lnTo>
                <a:lnTo>
                  <a:pt x="18252" y="54758"/>
                </a:lnTo>
                <a:lnTo>
                  <a:pt x="0" y="54758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7" name="object 417"/>
          <p:cNvSpPr/>
          <p:nvPr/>
        </p:nvSpPr>
        <p:spPr>
          <a:xfrm>
            <a:off x="2673513" y="519058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8" name="object 418"/>
          <p:cNvSpPr/>
          <p:nvPr/>
        </p:nvSpPr>
        <p:spPr>
          <a:xfrm>
            <a:off x="2679598" y="513887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9" name="object 419"/>
          <p:cNvSpPr/>
          <p:nvPr/>
        </p:nvSpPr>
        <p:spPr>
          <a:xfrm>
            <a:off x="2688724" y="5147996"/>
            <a:ext cx="18415" cy="55244"/>
          </a:xfrm>
          <a:custGeom>
            <a:avLst/>
            <a:gdLst/>
            <a:ahLst/>
            <a:cxnLst/>
            <a:rect l="l" t="t" r="r" b="b"/>
            <a:pathLst>
              <a:path w="18414" h="55245">
                <a:moveTo>
                  <a:pt x="0" y="0"/>
                </a:moveTo>
                <a:lnTo>
                  <a:pt x="18252" y="0"/>
                </a:lnTo>
                <a:lnTo>
                  <a:pt x="18252" y="54758"/>
                </a:lnTo>
                <a:lnTo>
                  <a:pt x="0" y="54758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0" name="object 420"/>
          <p:cNvSpPr/>
          <p:nvPr/>
        </p:nvSpPr>
        <p:spPr>
          <a:xfrm>
            <a:off x="2679598" y="519362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1" name="object 421"/>
          <p:cNvSpPr/>
          <p:nvPr/>
        </p:nvSpPr>
        <p:spPr>
          <a:xfrm>
            <a:off x="2685682" y="514343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2" name="object 422"/>
          <p:cNvSpPr/>
          <p:nvPr/>
        </p:nvSpPr>
        <p:spPr>
          <a:xfrm>
            <a:off x="2694808" y="5152559"/>
            <a:ext cx="18415" cy="52069"/>
          </a:xfrm>
          <a:custGeom>
            <a:avLst/>
            <a:gdLst/>
            <a:ahLst/>
            <a:cxnLst/>
            <a:rect l="l" t="t" r="r" b="b"/>
            <a:pathLst>
              <a:path w="18414" h="52070">
                <a:moveTo>
                  <a:pt x="0" y="0"/>
                </a:moveTo>
                <a:lnTo>
                  <a:pt x="18252" y="0"/>
                </a:lnTo>
                <a:lnTo>
                  <a:pt x="18252" y="51716"/>
                </a:lnTo>
                <a:lnTo>
                  <a:pt x="0" y="51716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3" name="object 423"/>
          <p:cNvSpPr/>
          <p:nvPr/>
        </p:nvSpPr>
        <p:spPr>
          <a:xfrm>
            <a:off x="2685682" y="519514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4" name="object 424"/>
          <p:cNvSpPr/>
          <p:nvPr/>
        </p:nvSpPr>
        <p:spPr>
          <a:xfrm>
            <a:off x="2691766" y="514799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5" name="object 425"/>
          <p:cNvSpPr/>
          <p:nvPr/>
        </p:nvSpPr>
        <p:spPr>
          <a:xfrm>
            <a:off x="2700893" y="5157123"/>
            <a:ext cx="18415" cy="52069"/>
          </a:xfrm>
          <a:custGeom>
            <a:avLst/>
            <a:gdLst/>
            <a:ahLst/>
            <a:cxnLst/>
            <a:rect l="l" t="t" r="r" b="b"/>
            <a:pathLst>
              <a:path w="18414" h="52070">
                <a:moveTo>
                  <a:pt x="0" y="0"/>
                </a:moveTo>
                <a:lnTo>
                  <a:pt x="18252" y="0"/>
                </a:lnTo>
                <a:lnTo>
                  <a:pt x="18252" y="51716"/>
                </a:lnTo>
                <a:lnTo>
                  <a:pt x="0" y="51716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6" name="object 426"/>
          <p:cNvSpPr/>
          <p:nvPr/>
        </p:nvSpPr>
        <p:spPr>
          <a:xfrm>
            <a:off x="2691766" y="519971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7" name="object 427"/>
          <p:cNvSpPr/>
          <p:nvPr/>
        </p:nvSpPr>
        <p:spPr>
          <a:xfrm>
            <a:off x="2697851" y="514951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8" name="object 428"/>
          <p:cNvSpPr/>
          <p:nvPr/>
        </p:nvSpPr>
        <p:spPr>
          <a:xfrm>
            <a:off x="2706977" y="5158644"/>
            <a:ext cx="18415" cy="52069"/>
          </a:xfrm>
          <a:custGeom>
            <a:avLst/>
            <a:gdLst/>
            <a:ahLst/>
            <a:cxnLst/>
            <a:rect l="l" t="t" r="r" b="b"/>
            <a:pathLst>
              <a:path w="18414" h="52070">
                <a:moveTo>
                  <a:pt x="0" y="0"/>
                </a:moveTo>
                <a:lnTo>
                  <a:pt x="18252" y="0"/>
                </a:lnTo>
                <a:lnTo>
                  <a:pt x="18252" y="51716"/>
                </a:lnTo>
                <a:lnTo>
                  <a:pt x="0" y="51716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9" name="object 429"/>
          <p:cNvSpPr/>
          <p:nvPr/>
        </p:nvSpPr>
        <p:spPr>
          <a:xfrm>
            <a:off x="2697851" y="520123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0" name="object 430"/>
          <p:cNvSpPr/>
          <p:nvPr/>
        </p:nvSpPr>
        <p:spPr>
          <a:xfrm>
            <a:off x="2703935" y="515408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1" name="object 431"/>
          <p:cNvSpPr/>
          <p:nvPr/>
        </p:nvSpPr>
        <p:spPr>
          <a:xfrm>
            <a:off x="2713061" y="5163207"/>
            <a:ext cx="18415" cy="55244"/>
          </a:xfrm>
          <a:custGeom>
            <a:avLst/>
            <a:gdLst/>
            <a:ahLst/>
            <a:cxnLst/>
            <a:rect l="l" t="t" r="r" b="b"/>
            <a:pathLst>
              <a:path w="18414" h="55245">
                <a:moveTo>
                  <a:pt x="0" y="0"/>
                </a:moveTo>
                <a:lnTo>
                  <a:pt x="18252" y="0"/>
                </a:lnTo>
                <a:lnTo>
                  <a:pt x="18252" y="54758"/>
                </a:lnTo>
                <a:lnTo>
                  <a:pt x="0" y="54758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2" name="object 432"/>
          <p:cNvSpPr/>
          <p:nvPr/>
        </p:nvSpPr>
        <p:spPr>
          <a:xfrm>
            <a:off x="2703935" y="520883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3" name="object 433"/>
          <p:cNvSpPr/>
          <p:nvPr/>
        </p:nvSpPr>
        <p:spPr>
          <a:xfrm>
            <a:off x="2710019" y="515864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4" name="object 434"/>
          <p:cNvSpPr/>
          <p:nvPr/>
        </p:nvSpPr>
        <p:spPr>
          <a:xfrm>
            <a:off x="2719146" y="5167770"/>
            <a:ext cx="18415" cy="52069"/>
          </a:xfrm>
          <a:custGeom>
            <a:avLst/>
            <a:gdLst/>
            <a:ahLst/>
            <a:cxnLst/>
            <a:rect l="l" t="t" r="r" b="b"/>
            <a:pathLst>
              <a:path w="18414" h="52070">
                <a:moveTo>
                  <a:pt x="0" y="0"/>
                </a:moveTo>
                <a:lnTo>
                  <a:pt x="18252" y="0"/>
                </a:lnTo>
                <a:lnTo>
                  <a:pt x="18252" y="51716"/>
                </a:lnTo>
                <a:lnTo>
                  <a:pt x="0" y="51716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5" name="object 435"/>
          <p:cNvSpPr/>
          <p:nvPr/>
        </p:nvSpPr>
        <p:spPr>
          <a:xfrm>
            <a:off x="2710019" y="521036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6" name="object 436"/>
          <p:cNvSpPr/>
          <p:nvPr/>
        </p:nvSpPr>
        <p:spPr>
          <a:xfrm>
            <a:off x="2716103" y="516168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7" name="object 437"/>
          <p:cNvSpPr/>
          <p:nvPr/>
        </p:nvSpPr>
        <p:spPr>
          <a:xfrm>
            <a:off x="2725230" y="5170812"/>
            <a:ext cx="18415" cy="52069"/>
          </a:xfrm>
          <a:custGeom>
            <a:avLst/>
            <a:gdLst/>
            <a:ahLst/>
            <a:cxnLst/>
            <a:rect l="l" t="t" r="r" b="b"/>
            <a:pathLst>
              <a:path w="18414" h="52070">
                <a:moveTo>
                  <a:pt x="0" y="0"/>
                </a:moveTo>
                <a:lnTo>
                  <a:pt x="18252" y="0"/>
                </a:lnTo>
                <a:lnTo>
                  <a:pt x="18252" y="51716"/>
                </a:lnTo>
                <a:lnTo>
                  <a:pt x="0" y="51716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8" name="object 438"/>
          <p:cNvSpPr/>
          <p:nvPr/>
        </p:nvSpPr>
        <p:spPr>
          <a:xfrm>
            <a:off x="2716103" y="521340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9" name="object 439"/>
          <p:cNvSpPr/>
          <p:nvPr/>
        </p:nvSpPr>
        <p:spPr>
          <a:xfrm>
            <a:off x="2722188" y="516777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0" name="object 440"/>
          <p:cNvSpPr/>
          <p:nvPr/>
        </p:nvSpPr>
        <p:spPr>
          <a:xfrm>
            <a:off x="2731314" y="5176897"/>
            <a:ext cx="18415" cy="52069"/>
          </a:xfrm>
          <a:custGeom>
            <a:avLst/>
            <a:gdLst/>
            <a:ahLst/>
            <a:cxnLst/>
            <a:rect l="l" t="t" r="r" b="b"/>
            <a:pathLst>
              <a:path w="18414" h="52070">
                <a:moveTo>
                  <a:pt x="0" y="0"/>
                </a:moveTo>
                <a:lnTo>
                  <a:pt x="18252" y="0"/>
                </a:lnTo>
                <a:lnTo>
                  <a:pt x="18252" y="51716"/>
                </a:lnTo>
                <a:lnTo>
                  <a:pt x="0" y="51716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1" name="object 441"/>
          <p:cNvSpPr/>
          <p:nvPr/>
        </p:nvSpPr>
        <p:spPr>
          <a:xfrm>
            <a:off x="2722188" y="521948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2" name="object 442"/>
          <p:cNvSpPr/>
          <p:nvPr/>
        </p:nvSpPr>
        <p:spPr>
          <a:xfrm>
            <a:off x="2728272" y="517081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3" name="object 443"/>
          <p:cNvSpPr/>
          <p:nvPr/>
        </p:nvSpPr>
        <p:spPr>
          <a:xfrm>
            <a:off x="2737398" y="5179939"/>
            <a:ext cx="18415" cy="52069"/>
          </a:xfrm>
          <a:custGeom>
            <a:avLst/>
            <a:gdLst/>
            <a:ahLst/>
            <a:cxnLst/>
            <a:rect l="l" t="t" r="r" b="b"/>
            <a:pathLst>
              <a:path w="18414" h="52070">
                <a:moveTo>
                  <a:pt x="0" y="0"/>
                </a:moveTo>
                <a:lnTo>
                  <a:pt x="18252" y="0"/>
                </a:lnTo>
                <a:lnTo>
                  <a:pt x="18252" y="51716"/>
                </a:lnTo>
                <a:lnTo>
                  <a:pt x="0" y="51716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4" name="object 444"/>
          <p:cNvSpPr/>
          <p:nvPr/>
        </p:nvSpPr>
        <p:spPr>
          <a:xfrm>
            <a:off x="2728272" y="522252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5" name="object 445"/>
          <p:cNvSpPr/>
          <p:nvPr/>
        </p:nvSpPr>
        <p:spPr>
          <a:xfrm>
            <a:off x="2734356" y="517233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6" name="object 446"/>
          <p:cNvSpPr/>
          <p:nvPr/>
        </p:nvSpPr>
        <p:spPr>
          <a:xfrm>
            <a:off x="2743483" y="5181460"/>
            <a:ext cx="18415" cy="52069"/>
          </a:xfrm>
          <a:custGeom>
            <a:avLst/>
            <a:gdLst/>
            <a:ahLst/>
            <a:cxnLst/>
            <a:rect l="l" t="t" r="r" b="b"/>
            <a:pathLst>
              <a:path w="18414" h="52070">
                <a:moveTo>
                  <a:pt x="0" y="0"/>
                </a:moveTo>
                <a:lnTo>
                  <a:pt x="18252" y="0"/>
                </a:lnTo>
                <a:lnTo>
                  <a:pt x="18252" y="51716"/>
                </a:lnTo>
                <a:lnTo>
                  <a:pt x="0" y="51716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7" name="object 447"/>
          <p:cNvSpPr/>
          <p:nvPr/>
        </p:nvSpPr>
        <p:spPr>
          <a:xfrm>
            <a:off x="2734356" y="522405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8" name="object 448"/>
          <p:cNvSpPr/>
          <p:nvPr/>
        </p:nvSpPr>
        <p:spPr>
          <a:xfrm>
            <a:off x="2740440" y="517689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object 449"/>
          <p:cNvSpPr/>
          <p:nvPr/>
        </p:nvSpPr>
        <p:spPr>
          <a:xfrm>
            <a:off x="2749567" y="5186023"/>
            <a:ext cx="18415" cy="52069"/>
          </a:xfrm>
          <a:custGeom>
            <a:avLst/>
            <a:gdLst/>
            <a:ahLst/>
            <a:cxnLst/>
            <a:rect l="l" t="t" r="r" b="b"/>
            <a:pathLst>
              <a:path w="18414" h="52070">
                <a:moveTo>
                  <a:pt x="0" y="0"/>
                </a:moveTo>
                <a:lnTo>
                  <a:pt x="18252" y="0"/>
                </a:lnTo>
                <a:lnTo>
                  <a:pt x="18252" y="51716"/>
                </a:lnTo>
                <a:lnTo>
                  <a:pt x="0" y="51716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object 450"/>
          <p:cNvSpPr/>
          <p:nvPr/>
        </p:nvSpPr>
        <p:spPr>
          <a:xfrm>
            <a:off x="2740440" y="522861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object 451"/>
          <p:cNvSpPr/>
          <p:nvPr/>
        </p:nvSpPr>
        <p:spPr>
          <a:xfrm>
            <a:off x="2746525" y="517993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2" name="object 452"/>
          <p:cNvSpPr/>
          <p:nvPr/>
        </p:nvSpPr>
        <p:spPr>
          <a:xfrm>
            <a:off x="2755651" y="5189065"/>
            <a:ext cx="18415" cy="52069"/>
          </a:xfrm>
          <a:custGeom>
            <a:avLst/>
            <a:gdLst/>
            <a:ahLst/>
            <a:cxnLst/>
            <a:rect l="l" t="t" r="r" b="b"/>
            <a:pathLst>
              <a:path w="18414" h="52070">
                <a:moveTo>
                  <a:pt x="0" y="0"/>
                </a:moveTo>
                <a:lnTo>
                  <a:pt x="18252" y="0"/>
                </a:lnTo>
                <a:lnTo>
                  <a:pt x="18252" y="51716"/>
                </a:lnTo>
                <a:lnTo>
                  <a:pt x="0" y="51716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3" name="object 453"/>
          <p:cNvSpPr/>
          <p:nvPr/>
        </p:nvSpPr>
        <p:spPr>
          <a:xfrm>
            <a:off x="2746525" y="523165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4" name="object 454"/>
          <p:cNvSpPr/>
          <p:nvPr/>
        </p:nvSpPr>
        <p:spPr>
          <a:xfrm>
            <a:off x="2752609" y="518298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5" name="object 455"/>
          <p:cNvSpPr/>
          <p:nvPr/>
        </p:nvSpPr>
        <p:spPr>
          <a:xfrm>
            <a:off x="2761735" y="5192107"/>
            <a:ext cx="18415" cy="55244"/>
          </a:xfrm>
          <a:custGeom>
            <a:avLst/>
            <a:gdLst/>
            <a:ahLst/>
            <a:cxnLst/>
            <a:rect l="l" t="t" r="r" b="b"/>
            <a:pathLst>
              <a:path w="18414" h="55245">
                <a:moveTo>
                  <a:pt x="0" y="0"/>
                </a:moveTo>
                <a:lnTo>
                  <a:pt x="18252" y="0"/>
                </a:lnTo>
                <a:lnTo>
                  <a:pt x="18252" y="54758"/>
                </a:lnTo>
                <a:lnTo>
                  <a:pt x="0" y="54758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6" name="object 456"/>
          <p:cNvSpPr/>
          <p:nvPr/>
        </p:nvSpPr>
        <p:spPr>
          <a:xfrm>
            <a:off x="2752609" y="523773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7" name="object 457"/>
          <p:cNvSpPr/>
          <p:nvPr/>
        </p:nvSpPr>
        <p:spPr>
          <a:xfrm>
            <a:off x="2758693" y="518906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8" name="object 458"/>
          <p:cNvSpPr/>
          <p:nvPr/>
        </p:nvSpPr>
        <p:spPr>
          <a:xfrm>
            <a:off x="2767820" y="5198192"/>
            <a:ext cx="18415" cy="52069"/>
          </a:xfrm>
          <a:custGeom>
            <a:avLst/>
            <a:gdLst/>
            <a:ahLst/>
            <a:cxnLst/>
            <a:rect l="l" t="t" r="r" b="b"/>
            <a:pathLst>
              <a:path w="18414" h="52070">
                <a:moveTo>
                  <a:pt x="0" y="0"/>
                </a:moveTo>
                <a:lnTo>
                  <a:pt x="18252" y="0"/>
                </a:lnTo>
                <a:lnTo>
                  <a:pt x="18252" y="51716"/>
                </a:lnTo>
                <a:lnTo>
                  <a:pt x="0" y="51716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9" name="object 459"/>
          <p:cNvSpPr/>
          <p:nvPr/>
        </p:nvSpPr>
        <p:spPr>
          <a:xfrm>
            <a:off x="2758693" y="524078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0" name="object 460"/>
          <p:cNvSpPr/>
          <p:nvPr/>
        </p:nvSpPr>
        <p:spPr>
          <a:xfrm>
            <a:off x="2764777" y="519210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1" name="object 461"/>
          <p:cNvSpPr/>
          <p:nvPr/>
        </p:nvSpPr>
        <p:spPr>
          <a:xfrm>
            <a:off x="2773904" y="5201234"/>
            <a:ext cx="18415" cy="52069"/>
          </a:xfrm>
          <a:custGeom>
            <a:avLst/>
            <a:gdLst/>
            <a:ahLst/>
            <a:cxnLst/>
            <a:rect l="l" t="t" r="r" b="b"/>
            <a:pathLst>
              <a:path w="18414" h="52070">
                <a:moveTo>
                  <a:pt x="0" y="0"/>
                </a:moveTo>
                <a:lnTo>
                  <a:pt x="18252" y="0"/>
                </a:lnTo>
                <a:lnTo>
                  <a:pt x="18252" y="51716"/>
                </a:lnTo>
                <a:lnTo>
                  <a:pt x="0" y="51716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2" name="object 462"/>
          <p:cNvSpPr/>
          <p:nvPr/>
        </p:nvSpPr>
        <p:spPr>
          <a:xfrm>
            <a:off x="2764777" y="524382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3" name="object 463"/>
          <p:cNvSpPr/>
          <p:nvPr/>
        </p:nvSpPr>
        <p:spPr>
          <a:xfrm>
            <a:off x="2770862" y="519362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4" name="object 464"/>
          <p:cNvSpPr/>
          <p:nvPr/>
        </p:nvSpPr>
        <p:spPr>
          <a:xfrm>
            <a:off x="2779988" y="5202755"/>
            <a:ext cx="18415" cy="55244"/>
          </a:xfrm>
          <a:custGeom>
            <a:avLst/>
            <a:gdLst/>
            <a:ahLst/>
            <a:cxnLst/>
            <a:rect l="l" t="t" r="r" b="b"/>
            <a:pathLst>
              <a:path w="18414" h="55245">
                <a:moveTo>
                  <a:pt x="0" y="0"/>
                </a:moveTo>
                <a:lnTo>
                  <a:pt x="18252" y="0"/>
                </a:lnTo>
                <a:lnTo>
                  <a:pt x="18252" y="54758"/>
                </a:lnTo>
                <a:lnTo>
                  <a:pt x="0" y="54758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5" name="object 465"/>
          <p:cNvSpPr/>
          <p:nvPr/>
        </p:nvSpPr>
        <p:spPr>
          <a:xfrm>
            <a:off x="2770862" y="524838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6" name="object 466"/>
          <p:cNvSpPr/>
          <p:nvPr/>
        </p:nvSpPr>
        <p:spPr>
          <a:xfrm>
            <a:off x="2776946" y="519819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7" name="object 467"/>
          <p:cNvSpPr/>
          <p:nvPr/>
        </p:nvSpPr>
        <p:spPr>
          <a:xfrm>
            <a:off x="2786072" y="5207318"/>
            <a:ext cx="18415" cy="52069"/>
          </a:xfrm>
          <a:custGeom>
            <a:avLst/>
            <a:gdLst/>
            <a:ahLst/>
            <a:cxnLst/>
            <a:rect l="l" t="t" r="r" b="b"/>
            <a:pathLst>
              <a:path w="18414" h="52070">
                <a:moveTo>
                  <a:pt x="0" y="0"/>
                </a:moveTo>
                <a:lnTo>
                  <a:pt x="18252" y="0"/>
                </a:lnTo>
                <a:lnTo>
                  <a:pt x="18252" y="51716"/>
                </a:lnTo>
                <a:lnTo>
                  <a:pt x="0" y="51716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8" name="object 468"/>
          <p:cNvSpPr/>
          <p:nvPr/>
        </p:nvSpPr>
        <p:spPr>
          <a:xfrm>
            <a:off x="2776946" y="524990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9" name="object 469"/>
          <p:cNvSpPr/>
          <p:nvPr/>
        </p:nvSpPr>
        <p:spPr>
          <a:xfrm>
            <a:off x="2783030" y="520123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0" name="object 470"/>
          <p:cNvSpPr/>
          <p:nvPr/>
        </p:nvSpPr>
        <p:spPr>
          <a:xfrm>
            <a:off x="2792157" y="5210360"/>
            <a:ext cx="18415" cy="55244"/>
          </a:xfrm>
          <a:custGeom>
            <a:avLst/>
            <a:gdLst/>
            <a:ahLst/>
            <a:cxnLst/>
            <a:rect l="l" t="t" r="r" b="b"/>
            <a:pathLst>
              <a:path w="18414" h="55245">
                <a:moveTo>
                  <a:pt x="0" y="0"/>
                </a:moveTo>
                <a:lnTo>
                  <a:pt x="18252" y="0"/>
                </a:lnTo>
                <a:lnTo>
                  <a:pt x="18252" y="54758"/>
                </a:lnTo>
                <a:lnTo>
                  <a:pt x="0" y="54758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1" name="object 471"/>
          <p:cNvSpPr/>
          <p:nvPr/>
        </p:nvSpPr>
        <p:spPr>
          <a:xfrm>
            <a:off x="2783030" y="525599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2" name="object 472"/>
          <p:cNvSpPr/>
          <p:nvPr/>
        </p:nvSpPr>
        <p:spPr>
          <a:xfrm>
            <a:off x="2789115" y="520731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3" name="object 473"/>
          <p:cNvSpPr/>
          <p:nvPr/>
        </p:nvSpPr>
        <p:spPr>
          <a:xfrm>
            <a:off x="2798241" y="5216444"/>
            <a:ext cx="18415" cy="52069"/>
          </a:xfrm>
          <a:custGeom>
            <a:avLst/>
            <a:gdLst/>
            <a:ahLst/>
            <a:cxnLst/>
            <a:rect l="l" t="t" r="r" b="b"/>
            <a:pathLst>
              <a:path w="18414" h="52070">
                <a:moveTo>
                  <a:pt x="0" y="0"/>
                </a:moveTo>
                <a:lnTo>
                  <a:pt x="18252" y="0"/>
                </a:lnTo>
                <a:lnTo>
                  <a:pt x="18252" y="51716"/>
                </a:lnTo>
                <a:lnTo>
                  <a:pt x="0" y="51716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4" name="object 474"/>
          <p:cNvSpPr/>
          <p:nvPr/>
        </p:nvSpPr>
        <p:spPr>
          <a:xfrm>
            <a:off x="2789115" y="525903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5" name="object 475"/>
          <p:cNvSpPr/>
          <p:nvPr/>
        </p:nvSpPr>
        <p:spPr>
          <a:xfrm>
            <a:off x="2795199" y="521188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6" name="object 476"/>
          <p:cNvSpPr/>
          <p:nvPr/>
        </p:nvSpPr>
        <p:spPr>
          <a:xfrm>
            <a:off x="2804325" y="5221008"/>
            <a:ext cx="18415" cy="52069"/>
          </a:xfrm>
          <a:custGeom>
            <a:avLst/>
            <a:gdLst/>
            <a:ahLst/>
            <a:cxnLst/>
            <a:rect l="l" t="t" r="r" b="b"/>
            <a:pathLst>
              <a:path w="18414" h="52070">
                <a:moveTo>
                  <a:pt x="0" y="0"/>
                </a:moveTo>
                <a:lnTo>
                  <a:pt x="18252" y="0"/>
                </a:lnTo>
                <a:lnTo>
                  <a:pt x="18252" y="51716"/>
                </a:lnTo>
                <a:lnTo>
                  <a:pt x="0" y="51716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7" name="object 477"/>
          <p:cNvSpPr/>
          <p:nvPr/>
        </p:nvSpPr>
        <p:spPr>
          <a:xfrm>
            <a:off x="2795199" y="526359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8" name="object 478"/>
          <p:cNvSpPr/>
          <p:nvPr/>
        </p:nvSpPr>
        <p:spPr>
          <a:xfrm>
            <a:off x="2801283" y="521644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9" name="object 479"/>
          <p:cNvSpPr/>
          <p:nvPr/>
        </p:nvSpPr>
        <p:spPr>
          <a:xfrm>
            <a:off x="2810409" y="5225570"/>
            <a:ext cx="18415" cy="52069"/>
          </a:xfrm>
          <a:custGeom>
            <a:avLst/>
            <a:gdLst/>
            <a:ahLst/>
            <a:cxnLst/>
            <a:rect l="l" t="t" r="r" b="b"/>
            <a:pathLst>
              <a:path w="18414" h="52070">
                <a:moveTo>
                  <a:pt x="0" y="0"/>
                </a:moveTo>
                <a:lnTo>
                  <a:pt x="18252" y="0"/>
                </a:lnTo>
                <a:lnTo>
                  <a:pt x="18252" y="51716"/>
                </a:lnTo>
                <a:lnTo>
                  <a:pt x="0" y="51716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0" name="object 480"/>
          <p:cNvSpPr/>
          <p:nvPr/>
        </p:nvSpPr>
        <p:spPr>
          <a:xfrm>
            <a:off x="2801283" y="526816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1" name="object 481"/>
          <p:cNvSpPr/>
          <p:nvPr/>
        </p:nvSpPr>
        <p:spPr>
          <a:xfrm>
            <a:off x="2807367" y="522252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2" name="object 482"/>
          <p:cNvSpPr/>
          <p:nvPr/>
        </p:nvSpPr>
        <p:spPr>
          <a:xfrm>
            <a:off x="2816494" y="5231655"/>
            <a:ext cx="18415" cy="48895"/>
          </a:xfrm>
          <a:custGeom>
            <a:avLst/>
            <a:gdLst/>
            <a:ahLst/>
            <a:cxnLst/>
            <a:rect l="l" t="t" r="r" b="b"/>
            <a:pathLst>
              <a:path w="18414" h="48895">
                <a:moveTo>
                  <a:pt x="0" y="0"/>
                </a:moveTo>
                <a:lnTo>
                  <a:pt x="18252" y="0"/>
                </a:lnTo>
                <a:lnTo>
                  <a:pt x="18252" y="48674"/>
                </a:lnTo>
                <a:lnTo>
                  <a:pt x="0" y="48674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3" name="object 483"/>
          <p:cNvSpPr/>
          <p:nvPr/>
        </p:nvSpPr>
        <p:spPr>
          <a:xfrm>
            <a:off x="2807367" y="527120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4" name="object 484"/>
          <p:cNvSpPr/>
          <p:nvPr/>
        </p:nvSpPr>
        <p:spPr>
          <a:xfrm>
            <a:off x="2813452" y="522405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5" name="object 485"/>
          <p:cNvSpPr/>
          <p:nvPr/>
        </p:nvSpPr>
        <p:spPr>
          <a:xfrm>
            <a:off x="2822578" y="5233176"/>
            <a:ext cx="18415" cy="48895"/>
          </a:xfrm>
          <a:custGeom>
            <a:avLst/>
            <a:gdLst/>
            <a:ahLst/>
            <a:cxnLst/>
            <a:rect l="l" t="t" r="r" b="b"/>
            <a:pathLst>
              <a:path w="18414" h="48895">
                <a:moveTo>
                  <a:pt x="0" y="0"/>
                </a:moveTo>
                <a:lnTo>
                  <a:pt x="18252" y="0"/>
                </a:lnTo>
                <a:lnTo>
                  <a:pt x="18252" y="48674"/>
                </a:lnTo>
                <a:lnTo>
                  <a:pt x="0" y="48674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6" name="object 486"/>
          <p:cNvSpPr/>
          <p:nvPr/>
        </p:nvSpPr>
        <p:spPr>
          <a:xfrm>
            <a:off x="2813452" y="527272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7" name="object 487"/>
          <p:cNvSpPr/>
          <p:nvPr/>
        </p:nvSpPr>
        <p:spPr>
          <a:xfrm>
            <a:off x="2819536" y="522557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8" name="object 488"/>
          <p:cNvSpPr/>
          <p:nvPr/>
        </p:nvSpPr>
        <p:spPr>
          <a:xfrm>
            <a:off x="2828662" y="5234697"/>
            <a:ext cx="18415" cy="52069"/>
          </a:xfrm>
          <a:custGeom>
            <a:avLst/>
            <a:gdLst/>
            <a:ahLst/>
            <a:cxnLst/>
            <a:rect l="l" t="t" r="r" b="b"/>
            <a:pathLst>
              <a:path w="18414" h="52070">
                <a:moveTo>
                  <a:pt x="0" y="0"/>
                </a:moveTo>
                <a:lnTo>
                  <a:pt x="18252" y="0"/>
                </a:lnTo>
                <a:lnTo>
                  <a:pt x="18252" y="51716"/>
                </a:lnTo>
                <a:lnTo>
                  <a:pt x="0" y="51716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9" name="object 489"/>
          <p:cNvSpPr/>
          <p:nvPr/>
        </p:nvSpPr>
        <p:spPr>
          <a:xfrm>
            <a:off x="2819536" y="527728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0" name="object 490"/>
          <p:cNvSpPr/>
          <p:nvPr/>
        </p:nvSpPr>
        <p:spPr>
          <a:xfrm>
            <a:off x="2825620" y="522861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1" name="object 491"/>
          <p:cNvSpPr/>
          <p:nvPr/>
        </p:nvSpPr>
        <p:spPr>
          <a:xfrm>
            <a:off x="2834746" y="5237739"/>
            <a:ext cx="18415" cy="52069"/>
          </a:xfrm>
          <a:custGeom>
            <a:avLst/>
            <a:gdLst/>
            <a:ahLst/>
            <a:cxnLst/>
            <a:rect l="l" t="t" r="r" b="b"/>
            <a:pathLst>
              <a:path w="18414" h="52070">
                <a:moveTo>
                  <a:pt x="0" y="0"/>
                </a:moveTo>
                <a:lnTo>
                  <a:pt x="18252" y="0"/>
                </a:lnTo>
                <a:lnTo>
                  <a:pt x="18252" y="51716"/>
                </a:lnTo>
                <a:lnTo>
                  <a:pt x="0" y="51716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2" name="object 492"/>
          <p:cNvSpPr/>
          <p:nvPr/>
        </p:nvSpPr>
        <p:spPr>
          <a:xfrm>
            <a:off x="2825620" y="528032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3" name="object 493"/>
          <p:cNvSpPr/>
          <p:nvPr/>
        </p:nvSpPr>
        <p:spPr>
          <a:xfrm>
            <a:off x="2831704" y="523165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4" name="object 494"/>
          <p:cNvSpPr/>
          <p:nvPr/>
        </p:nvSpPr>
        <p:spPr>
          <a:xfrm>
            <a:off x="2840831" y="5240781"/>
            <a:ext cx="18415" cy="52069"/>
          </a:xfrm>
          <a:custGeom>
            <a:avLst/>
            <a:gdLst/>
            <a:ahLst/>
            <a:cxnLst/>
            <a:rect l="l" t="t" r="r" b="b"/>
            <a:pathLst>
              <a:path w="18414" h="52070">
                <a:moveTo>
                  <a:pt x="0" y="0"/>
                </a:moveTo>
                <a:lnTo>
                  <a:pt x="18252" y="0"/>
                </a:lnTo>
                <a:lnTo>
                  <a:pt x="18252" y="51716"/>
                </a:lnTo>
                <a:lnTo>
                  <a:pt x="0" y="51716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5" name="object 495"/>
          <p:cNvSpPr/>
          <p:nvPr/>
        </p:nvSpPr>
        <p:spPr>
          <a:xfrm>
            <a:off x="2831704" y="528337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6" name="object 496"/>
          <p:cNvSpPr/>
          <p:nvPr/>
        </p:nvSpPr>
        <p:spPr>
          <a:xfrm>
            <a:off x="2837788" y="523621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7" name="object 497"/>
          <p:cNvSpPr/>
          <p:nvPr/>
        </p:nvSpPr>
        <p:spPr>
          <a:xfrm>
            <a:off x="2846915" y="5245344"/>
            <a:ext cx="18415" cy="48895"/>
          </a:xfrm>
          <a:custGeom>
            <a:avLst/>
            <a:gdLst/>
            <a:ahLst/>
            <a:cxnLst/>
            <a:rect l="l" t="t" r="r" b="b"/>
            <a:pathLst>
              <a:path w="18414" h="48895">
                <a:moveTo>
                  <a:pt x="0" y="0"/>
                </a:moveTo>
                <a:lnTo>
                  <a:pt x="18252" y="0"/>
                </a:lnTo>
                <a:lnTo>
                  <a:pt x="18252" y="48674"/>
                </a:lnTo>
                <a:lnTo>
                  <a:pt x="0" y="48674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8" name="object 498"/>
          <p:cNvSpPr/>
          <p:nvPr/>
        </p:nvSpPr>
        <p:spPr>
          <a:xfrm>
            <a:off x="2837788" y="528489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9" name="object 499"/>
          <p:cNvSpPr/>
          <p:nvPr/>
        </p:nvSpPr>
        <p:spPr>
          <a:xfrm>
            <a:off x="2843873" y="523621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0" name="object 500"/>
          <p:cNvSpPr/>
          <p:nvPr/>
        </p:nvSpPr>
        <p:spPr>
          <a:xfrm>
            <a:off x="2852999" y="5245344"/>
            <a:ext cx="18415" cy="48895"/>
          </a:xfrm>
          <a:custGeom>
            <a:avLst/>
            <a:gdLst/>
            <a:ahLst/>
            <a:cxnLst/>
            <a:rect l="l" t="t" r="r" b="b"/>
            <a:pathLst>
              <a:path w="18414" h="48895">
                <a:moveTo>
                  <a:pt x="0" y="0"/>
                </a:moveTo>
                <a:lnTo>
                  <a:pt x="18252" y="0"/>
                </a:lnTo>
                <a:lnTo>
                  <a:pt x="18252" y="48674"/>
                </a:lnTo>
                <a:lnTo>
                  <a:pt x="0" y="48674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1" name="object 501"/>
          <p:cNvSpPr/>
          <p:nvPr/>
        </p:nvSpPr>
        <p:spPr>
          <a:xfrm>
            <a:off x="2843873" y="528489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2" name="object 502"/>
          <p:cNvSpPr/>
          <p:nvPr/>
        </p:nvSpPr>
        <p:spPr>
          <a:xfrm>
            <a:off x="2849957" y="524230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3" name="object 503"/>
          <p:cNvSpPr/>
          <p:nvPr/>
        </p:nvSpPr>
        <p:spPr>
          <a:xfrm>
            <a:off x="2859084" y="5251429"/>
            <a:ext cx="18415" cy="48895"/>
          </a:xfrm>
          <a:custGeom>
            <a:avLst/>
            <a:gdLst/>
            <a:ahLst/>
            <a:cxnLst/>
            <a:rect l="l" t="t" r="r" b="b"/>
            <a:pathLst>
              <a:path w="18414" h="48895">
                <a:moveTo>
                  <a:pt x="0" y="0"/>
                </a:moveTo>
                <a:lnTo>
                  <a:pt x="18252" y="0"/>
                </a:lnTo>
                <a:lnTo>
                  <a:pt x="18252" y="48674"/>
                </a:lnTo>
                <a:lnTo>
                  <a:pt x="0" y="48674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4" name="object 504"/>
          <p:cNvSpPr/>
          <p:nvPr/>
        </p:nvSpPr>
        <p:spPr>
          <a:xfrm>
            <a:off x="2849957" y="529097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5" name="object 505"/>
          <p:cNvSpPr/>
          <p:nvPr/>
        </p:nvSpPr>
        <p:spPr>
          <a:xfrm>
            <a:off x="2856041" y="524686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6" name="object 506"/>
          <p:cNvSpPr/>
          <p:nvPr/>
        </p:nvSpPr>
        <p:spPr>
          <a:xfrm>
            <a:off x="2865168" y="5255992"/>
            <a:ext cx="18415" cy="45720"/>
          </a:xfrm>
          <a:custGeom>
            <a:avLst/>
            <a:gdLst/>
            <a:ahLst/>
            <a:cxnLst/>
            <a:rect l="l" t="t" r="r" b="b"/>
            <a:pathLst>
              <a:path w="18414" h="45720">
                <a:moveTo>
                  <a:pt x="0" y="0"/>
                </a:moveTo>
                <a:lnTo>
                  <a:pt x="18252" y="0"/>
                </a:lnTo>
                <a:lnTo>
                  <a:pt x="18252" y="45631"/>
                </a:lnTo>
                <a:lnTo>
                  <a:pt x="0" y="45631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7" name="object 507"/>
          <p:cNvSpPr/>
          <p:nvPr/>
        </p:nvSpPr>
        <p:spPr>
          <a:xfrm>
            <a:off x="2856041" y="529249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8" name="object 508"/>
          <p:cNvSpPr/>
          <p:nvPr/>
        </p:nvSpPr>
        <p:spPr>
          <a:xfrm>
            <a:off x="2862126" y="524838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9" name="object 509"/>
          <p:cNvSpPr/>
          <p:nvPr/>
        </p:nvSpPr>
        <p:spPr>
          <a:xfrm>
            <a:off x="2871252" y="5257513"/>
            <a:ext cx="18415" cy="45720"/>
          </a:xfrm>
          <a:custGeom>
            <a:avLst/>
            <a:gdLst/>
            <a:ahLst/>
            <a:cxnLst/>
            <a:rect l="l" t="t" r="r" b="b"/>
            <a:pathLst>
              <a:path w="18414" h="45720">
                <a:moveTo>
                  <a:pt x="0" y="0"/>
                </a:moveTo>
                <a:lnTo>
                  <a:pt x="18252" y="0"/>
                </a:lnTo>
                <a:lnTo>
                  <a:pt x="18252" y="45631"/>
                </a:lnTo>
                <a:lnTo>
                  <a:pt x="0" y="45631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0" name="object 510"/>
          <p:cNvSpPr/>
          <p:nvPr/>
        </p:nvSpPr>
        <p:spPr>
          <a:xfrm>
            <a:off x="2862126" y="529401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1" name="object 511"/>
          <p:cNvSpPr/>
          <p:nvPr/>
        </p:nvSpPr>
        <p:spPr>
          <a:xfrm>
            <a:off x="2868210" y="525142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2" name="object 512"/>
          <p:cNvSpPr/>
          <p:nvPr/>
        </p:nvSpPr>
        <p:spPr>
          <a:xfrm>
            <a:off x="2877336" y="5260555"/>
            <a:ext cx="18415" cy="45720"/>
          </a:xfrm>
          <a:custGeom>
            <a:avLst/>
            <a:gdLst/>
            <a:ahLst/>
            <a:cxnLst/>
            <a:rect l="l" t="t" r="r" b="b"/>
            <a:pathLst>
              <a:path w="18414" h="45720">
                <a:moveTo>
                  <a:pt x="0" y="0"/>
                </a:moveTo>
                <a:lnTo>
                  <a:pt x="18252" y="0"/>
                </a:lnTo>
                <a:lnTo>
                  <a:pt x="18252" y="45631"/>
                </a:lnTo>
                <a:lnTo>
                  <a:pt x="0" y="45631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3" name="object 513"/>
          <p:cNvSpPr/>
          <p:nvPr/>
        </p:nvSpPr>
        <p:spPr>
          <a:xfrm>
            <a:off x="2868210" y="529706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4" name="object 514"/>
          <p:cNvSpPr/>
          <p:nvPr/>
        </p:nvSpPr>
        <p:spPr>
          <a:xfrm>
            <a:off x="2874294" y="525295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5" name="object 515"/>
          <p:cNvSpPr/>
          <p:nvPr/>
        </p:nvSpPr>
        <p:spPr>
          <a:xfrm>
            <a:off x="2883421" y="5262076"/>
            <a:ext cx="18415" cy="45720"/>
          </a:xfrm>
          <a:custGeom>
            <a:avLst/>
            <a:gdLst/>
            <a:ahLst/>
            <a:cxnLst/>
            <a:rect l="l" t="t" r="r" b="b"/>
            <a:pathLst>
              <a:path w="18414" h="45720">
                <a:moveTo>
                  <a:pt x="0" y="0"/>
                </a:moveTo>
                <a:lnTo>
                  <a:pt x="18252" y="0"/>
                </a:lnTo>
                <a:lnTo>
                  <a:pt x="18252" y="45631"/>
                </a:lnTo>
                <a:lnTo>
                  <a:pt x="0" y="45631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6" name="object 516"/>
          <p:cNvSpPr/>
          <p:nvPr/>
        </p:nvSpPr>
        <p:spPr>
          <a:xfrm>
            <a:off x="2874294" y="529858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7" name="object 517"/>
          <p:cNvSpPr/>
          <p:nvPr/>
        </p:nvSpPr>
        <p:spPr>
          <a:xfrm>
            <a:off x="2880378" y="525447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8" name="object 518"/>
          <p:cNvSpPr/>
          <p:nvPr/>
        </p:nvSpPr>
        <p:spPr>
          <a:xfrm>
            <a:off x="2889505" y="5263597"/>
            <a:ext cx="18415" cy="45720"/>
          </a:xfrm>
          <a:custGeom>
            <a:avLst/>
            <a:gdLst/>
            <a:ahLst/>
            <a:cxnLst/>
            <a:rect l="l" t="t" r="r" b="b"/>
            <a:pathLst>
              <a:path w="18414" h="45720">
                <a:moveTo>
                  <a:pt x="0" y="0"/>
                </a:moveTo>
                <a:lnTo>
                  <a:pt x="18252" y="0"/>
                </a:lnTo>
                <a:lnTo>
                  <a:pt x="18252" y="45631"/>
                </a:lnTo>
                <a:lnTo>
                  <a:pt x="0" y="45631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9" name="object 519"/>
          <p:cNvSpPr/>
          <p:nvPr/>
        </p:nvSpPr>
        <p:spPr>
          <a:xfrm>
            <a:off x="2880378" y="530010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0" name="object 520"/>
          <p:cNvSpPr/>
          <p:nvPr/>
        </p:nvSpPr>
        <p:spPr>
          <a:xfrm>
            <a:off x="2886463" y="525751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1" name="object 521"/>
          <p:cNvSpPr/>
          <p:nvPr/>
        </p:nvSpPr>
        <p:spPr>
          <a:xfrm>
            <a:off x="2895589" y="5266639"/>
            <a:ext cx="18415" cy="45720"/>
          </a:xfrm>
          <a:custGeom>
            <a:avLst/>
            <a:gdLst/>
            <a:ahLst/>
            <a:cxnLst/>
            <a:rect l="l" t="t" r="r" b="b"/>
            <a:pathLst>
              <a:path w="18414" h="45720">
                <a:moveTo>
                  <a:pt x="0" y="0"/>
                </a:moveTo>
                <a:lnTo>
                  <a:pt x="18252" y="0"/>
                </a:lnTo>
                <a:lnTo>
                  <a:pt x="18252" y="45631"/>
                </a:lnTo>
                <a:lnTo>
                  <a:pt x="0" y="45631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2" name="object 522"/>
          <p:cNvSpPr/>
          <p:nvPr/>
        </p:nvSpPr>
        <p:spPr>
          <a:xfrm>
            <a:off x="2886463" y="530314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3" name="object 523"/>
          <p:cNvSpPr/>
          <p:nvPr/>
        </p:nvSpPr>
        <p:spPr>
          <a:xfrm>
            <a:off x="2892547" y="526055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4" name="object 524"/>
          <p:cNvSpPr/>
          <p:nvPr/>
        </p:nvSpPr>
        <p:spPr>
          <a:xfrm>
            <a:off x="2901673" y="5269681"/>
            <a:ext cx="18415" cy="45720"/>
          </a:xfrm>
          <a:custGeom>
            <a:avLst/>
            <a:gdLst/>
            <a:ahLst/>
            <a:cxnLst/>
            <a:rect l="l" t="t" r="r" b="b"/>
            <a:pathLst>
              <a:path w="18414" h="45720">
                <a:moveTo>
                  <a:pt x="0" y="0"/>
                </a:moveTo>
                <a:lnTo>
                  <a:pt x="18252" y="0"/>
                </a:lnTo>
                <a:lnTo>
                  <a:pt x="18252" y="45631"/>
                </a:lnTo>
                <a:lnTo>
                  <a:pt x="0" y="45631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5" name="object 525"/>
          <p:cNvSpPr/>
          <p:nvPr/>
        </p:nvSpPr>
        <p:spPr>
          <a:xfrm>
            <a:off x="2892547" y="530618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6" name="object 526"/>
          <p:cNvSpPr/>
          <p:nvPr/>
        </p:nvSpPr>
        <p:spPr>
          <a:xfrm>
            <a:off x="2898631" y="526359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7" name="object 527"/>
          <p:cNvSpPr/>
          <p:nvPr/>
        </p:nvSpPr>
        <p:spPr>
          <a:xfrm>
            <a:off x="2907758" y="5272724"/>
            <a:ext cx="18415" cy="43180"/>
          </a:xfrm>
          <a:custGeom>
            <a:avLst/>
            <a:gdLst/>
            <a:ahLst/>
            <a:cxnLst/>
            <a:rect l="l" t="t" r="r" b="b"/>
            <a:pathLst>
              <a:path w="18414" h="43179">
                <a:moveTo>
                  <a:pt x="0" y="0"/>
                </a:moveTo>
                <a:lnTo>
                  <a:pt x="18252" y="0"/>
                </a:lnTo>
                <a:lnTo>
                  <a:pt x="18252" y="42589"/>
                </a:lnTo>
                <a:lnTo>
                  <a:pt x="0" y="42589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8" name="object 528"/>
          <p:cNvSpPr/>
          <p:nvPr/>
        </p:nvSpPr>
        <p:spPr>
          <a:xfrm>
            <a:off x="2898631" y="530618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9" name="object 529"/>
          <p:cNvSpPr/>
          <p:nvPr/>
        </p:nvSpPr>
        <p:spPr>
          <a:xfrm>
            <a:off x="2904715" y="526663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0" name="object 530"/>
          <p:cNvSpPr/>
          <p:nvPr/>
        </p:nvSpPr>
        <p:spPr>
          <a:xfrm>
            <a:off x="2913842" y="5275766"/>
            <a:ext cx="18415" cy="43180"/>
          </a:xfrm>
          <a:custGeom>
            <a:avLst/>
            <a:gdLst/>
            <a:ahLst/>
            <a:cxnLst/>
            <a:rect l="l" t="t" r="r" b="b"/>
            <a:pathLst>
              <a:path w="18414" h="43179">
                <a:moveTo>
                  <a:pt x="0" y="0"/>
                </a:moveTo>
                <a:lnTo>
                  <a:pt x="18252" y="0"/>
                </a:lnTo>
                <a:lnTo>
                  <a:pt x="18252" y="42589"/>
                </a:lnTo>
                <a:lnTo>
                  <a:pt x="0" y="42589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1" name="object 531"/>
          <p:cNvSpPr/>
          <p:nvPr/>
        </p:nvSpPr>
        <p:spPr>
          <a:xfrm>
            <a:off x="2904715" y="530922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2" name="object 532"/>
          <p:cNvSpPr/>
          <p:nvPr/>
        </p:nvSpPr>
        <p:spPr>
          <a:xfrm>
            <a:off x="2910800" y="526816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3" name="object 533"/>
          <p:cNvSpPr/>
          <p:nvPr/>
        </p:nvSpPr>
        <p:spPr>
          <a:xfrm>
            <a:off x="2919926" y="5277287"/>
            <a:ext cx="18415" cy="43180"/>
          </a:xfrm>
          <a:custGeom>
            <a:avLst/>
            <a:gdLst/>
            <a:ahLst/>
            <a:cxnLst/>
            <a:rect l="l" t="t" r="r" b="b"/>
            <a:pathLst>
              <a:path w="18414" h="43179">
                <a:moveTo>
                  <a:pt x="0" y="0"/>
                </a:moveTo>
                <a:lnTo>
                  <a:pt x="18252" y="0"/>
                </a:lnTo>
                <a:lnTo>
                  <a:pt x="18252" y="42589"/>
                </a:lnTo>
                <a:lnTo>
                  <a:pt x="0" y="42589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4" name="object 534"/>
          <p:cNvSpPr/>
          <p:nvPr/>
        </p:nvSpPr>
        <p:spPr>
          <a:xfrm>
            <a:off x="2910800" y="531075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5" name="object 535"/>
          <p:cNvSpPr/>
          <p:nvPr/>
        </p:nvSpPr>
        <p:spPr>
          <a:xfrm>
            <a:off x="2916884" y="527120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6" name="object 536"/>
          <p:cNvSpPr/>
          <p:nvPr/>
        </p:nvSpPr>
        <p:spPr>
          <a:xfrm>
            <a:off x="2926010" y="5280329"/>
            <a:ext cx="18415" cy="40005"/>
          </a:xfrm>
          <a:custGeom>
            <a:avLst/>
            <a:gdLst/>
            <a:ahLst/>
            <a:cxnLst/>
            <a:rect l="l" t="t" r="r" b="b"/>
            <a:pathLst>
              <a:path w="18414" h="40004">
                <a:moveTo>
                  <a:pt x="0" y="0"/>
                </a:moveTo>
                <a:lnTo>
                  <a:pt x="18252" y="0"/>
                </a:lnTo>
                <a:lnTo>
                  <a:pt x="18252" y="39547"/>
                </a:lnTo>
                <a:lnTo>
                  <a:pt x="0" y="39547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7" name="object 537"/>
          <p:cNvSpPr/>
          <p:nvPr/>
        </p:nvSpPr>
        <p:spPr>
          <a:xfrm>
            <a:off x="2916884" y="531075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8" name="object 538"/>
          <p:cNvSpPr/>
          <p:nvPr/>
        </p:nvSpPr>
        <p:spPr>
          <a:xfrm>
            <a:off x="2922968" y="527272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9" name="object 539"/>
          <p:cNvSpPr/>
          <p:nvPr/>
        </p:nvSpPr>
        <p:spPr>
          <a:xfrm>
            <a:off x="2932095" y="5281850"/>
            <a:ext cx="18415" cy="43180"/>
          </a:xfrm>
          <a:custGeom>
            <a:avLst/>
            <a:gdLst/>
            <a:ahLst/>
            <a:cxnLst/>
            <a:rect l="l" t="t" r="r" b="b"/>
            <a:pathLst>
              <a:path w="18414" h="43179">
                <a:moveTo>
                  <a:pt x="0" y="0"/>
                </a:moveTo>
                <a:lnTo>
                  <a:pt x="18252" y="0"/>
                </a:lnTo>
                <a:lnTo>
                  <a:pt x="18252" y="42589"/>
                </a:lnTo>
                <a:lnTo>
                  <a:pt x="0" y="42589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0" name="object 540"/>
          <p:cNvSpPr/>
          <p:nvPr/>
        </p:nvSpPr>
        <p:spPr>
          <a:xfrm>
            <a:off x="2922968" y="531531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1" name="object 541"/>
          <p:cNvSpPr/>
          <p:nvPr/>
        </p:nvSpPr>
        <p:spPr>
          <a:xfrm>
            <a:off x="2929052" y="527424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2" name="object 542"/>
          <p:cNvSpPr/>
          <p:nvPr/>
        </p:nvSpPr>
        <p:spPr>
          <a:xfrm>
            <a:off x="2938179" y="5283371"/>
            <a:ext cx="18415" cy="43180"/>
          </a:xfrm>
          <a:custGeom>
            <a:avLst/>
            <a:gdLst/>
            <a:ahLst/>
            <a:cxnLst/>
            <a:rect l="l" t="t" r="r" b="b"/>
            <a:pathLst>
              <a:path w="18414" h="43179">
                <a:moveTo>
                  <a:pt x="0" y="0"/>
                </a:moveTo>
                <a:lnTo>
                  <a:pt x="18252" y="0"/>
                </a:lnTo>
                <a:lnTo>
                  <a:pt x="18252" y="42589"/>
                </a:lnTo>
                <a:lnTo>
                  <a:pt x="0" y="42589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3" name="object 543"/>
          <p:cNvSpPr/>
          <p:nvPr/>
        </p:nvSpPr>
        <p:spPr>
          <a:xfrm>
            <a:off x="2929052" y="531683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4" name="object 544"/>
          <p:cNvSpPr/>
          <p:nvPr/>
        </p:nvSpPr>
        <p:spPr>
          <a:xfrm>
            <a:off x="2935137" y="527880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5" name="object 545"/>
          <p:cNvSpPr/>
          <p:nvPr/>
        </p:nvSpPr>
        <p:spPr>
          <a:xfrm>
            <a:off x="2944263" y="5287934"/>
            <a:ext cx="18415" cy="40005"/>
          </a:xfrm>
          <a:custGeom>
            <a:avLst/>
            <a:gdLst/>
            <a:ahLst/>
            <a:cxnLst/>
            <a:rect l="l" t="t" r="r" b="b"/>
            <a:pathLst>
              <a:path w="18414" h="40004">
                <a:moveTo>
                  <a:pt x="0" y="0"/>
                </a:moveTo>
                <a:lnTo>
                  <a:pt x="18252" y="0"/>
                </a:lnTo>
                <a:lnTo>
                  <a:pt x="18252" y="39547"/>
                </a:lnTo>
                <a:lnTo>
                  <a:pt x="0" y="39547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6" name="object 546"/>
          <p:cNvSpPr/>
          <p:nvPr/>
        </p:nvSpPr>
        <p:spPr>
          <a:xfrm>
            <a:off x="2935137" y="531835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7" name="object 547"/>
          <p:cNvSpPr/>
          <p:nvPr/>
        </p:nvSpPr>
        <p:spPr>
          <a:xfrm>
            <a:off x="2941221" y="528032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8" name="object 548"/>
          <p:cNvSpPr/>
          <p:nvPr/>
        </p:nvSpPr>
        <p:spPr>
          <a:xfrm>
            <a:off x="2950348" y="5289455"/>
            <a:ext cx="18415" cy="40005"/>
          </a:xfrm>
          <a:custGeom>
            <a:avLst/>
            <a:gdLst/>
            <a:ahLst/>
            <a:cxnLst/>
            <a:rect l="l" t="t" r="r" b="b"/>
            <a:pathLst>
              <a:path w="18414" h="40004">
                <a:moveTo>
                  <a:pt x="0" y="0"/>
                </a:moveTo>
                <a:lnTo>
                  <a:pt x="18252" y="0"/>
                </a:lnTo>
                <a:lnTo>
                  <a:pt x="18252" y="39547"/>
                </a:lnTo>
                <a:lnTo>
                  <a:pt x="0" y="39547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9" name="object 549"/>
          <p:cNvSpPr/>
          <p:nvPr/>
        </p:nvSpPr>
        <p:spPr>
          <a:xfrm>
            <a:off x="2941221" y="531987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0" name="object 550"/>
          <p:cNvSpPr/>
          <p:nvPr/>
        </p:nvSpPr>
        <p:spPr>
          <a:xfrm>
            <a:off x="2947305" y="528337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1" name="object 551"/>
          <p:cNvSpPr/>
          <p:nvPr/>
        </p:nvSpPr>
        <p:spPr>
          <a:xfrm>
            <a:off x="2956432" y="5292497"/>
            <a:ext cx="18415" cy="40005"/>
          </a:xfrm>
          <a:custGeom>
            <a:avLst/>
            <a:gdLst/>
            <a:ahLst/>
            <a:cxnLst/>
            <a:rect l="l" t="t" r="r" b="b"/>
            <a:pathLst>
              <a:path w="18414" h="40004">
                <a:moveTo>
                  <a:pt x="0" y="0"/>
                </a:moveTo>
                <a:lnTo>
                  <a:pt x="18252" y="0"/>
                </a:lnTo>
                <a:lnTo>
                  <a:pt x="18252" y="39547"/>
                </a:lnTo>
                <a:lnTo>
                  <a:pt x="0" y="39547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2" name="object 552"/>
          <p:cNvSpPr/>
          <p:nvPr/>
        </p:nvSpPr>
        <p:spPr>
          <a:xfrm>
            <a:off x="2947305" y="532291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3" name="object 553"/>
          <p:cNvSpPr/>
          <p:nvPr/>
        </p:nvSpPr>
        <p:spPr>
          <a:xfrm>
            <a:off x="2953390" y="528185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4" name="object 554"/>
          <p:cNvSpPr/>
          <p:nvPr/>
        </p:nvSpPr>
        <p:spPr>
          <a:xfrm>
            <a:off x="2962516" y="5290977"/>
            <a:ext cx="18415" cy="43180"/>
          </a:xfrm>
          <a:custGeom>
            <a:avLst/>
            <a:gdLst/>
            <a:ahLst/>
            <a:cxnLst/>
            <a:rect l="l" t="t" r="r" b="b"/>
            <a:pathLst>
              <a:path w="18414" h="43179">
                <a:moveTo>
                  <a:pt x="0" y="0"/>
                </a:moveTo>
                <a:lnTo>
                  <a:pt x="18252" y="0"/>
                </a:lnTo>
                <a:lnTo>
                  <a:pt x="18252" y="42589"/>
                </a:lnTo>
                <a:lnTo>
                  <a:pt x="0" y="42589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5" name="object 555"/>
          <p:cNvSpPr/>
          <p:nvPr/>
        </p:nvSpPr>
        <p:spPr>
          <a:xfrm>
            <a:off x="2953390" y="532444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6" name="object 556"/>
          <p:cNvSpPr/>
          <p:nvPr/>
        </p:nvSpPr>
        <p:spPr>
          <a:xfrm>
            <a:off x="2959474" y="528641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7" name="object 557"/>
          <p:cNvSpPr/>
          <p:nvPr/>
        </p:nvSpPr>
        <p:spPr>
          <a:xfrm>
            <a:off x="2968600" y="5295539"/>
            <a:ext cx="18415" cy="40005"/>
          </a:xfrm>
          <a:custGeom>
            <a:avLst/>
            <a:gdLst/>
            <a:ahLst/>
            <a:cxnLst/>
            <a:rect l="l" t="t" r="r" b="b"/>
            <a:pathLst>
              <a:path w="18414" h="40004">
                <a:moveTo>
                  <a:pt x="0" y="0"/>
                </a:moveTo>
                <a:lnTo>
                  <a:pt x="18252" y="0"/>
                </a:lnTo>
                <a:lnTo>
                  <a:pt x="18252" y="39547"/>
                </a:lnTo>
                <a:lnTo>
                  <a:pt x="0" y="39547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8" name="object 558"/>
          <p:cNvSpPr/>
          <p:nvPr/>
        </p:nvSpPr>
        <p:spPr>
          <a:xfrm>
            <a:off x="2959474" y="532596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9" name="object 559"/>
          <p:cNvSpPr/>
          <p:nvPr/>
        </p:nvSpPr>
        <p:spPr>
          <a:xfrm>
            <a:off x="2965558" y="528793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0" name="object 560"/>
          <p:cNvSpPr/>
          <p:nvPr/>
        </p:nvSpPr>
        <p:spPr>
          <a:xfrm>
            <a:off x="2974684" y="5297061"/>
            <a:ext cx="18415" cy="40005"/>
          </a:xfrm>
          <a:custGeom>
            <a:avLst/>
            <a:gdLst/>
            <a:ahLst/>
            <a:cxnLst/>
            <a:rect l="l" t="t" r="r" b="b"/>
            <a:pathLst>
              <a:path w="18414" h="40004">
                <a:moveTo>
                  <a:pt x="0" y="0"/>
                </a:moveTo>
                <a:lnTo>
                  <a:pt x="18252" y="0"/>
                </a:lnTo>
                <a:lnTo>
                  <a:pt x="18252" y="39547"/>
                </a:lnTo>
                <a:lnTo>
                  <a:pt x="0" y="39547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1" name="object 561"/>
          <p:cNvSpPr/>
          <p:nvPr/>
        </p:nvSpPr>
        <p:spPr>
          <a:xfrm>
            <a:off x="2965558" y="532748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2" name="object 562"/>
          <p:cNvSpPr/>
          <p:nvPr/>
        </p:nvSpPr>
        <p:spPr>
          <a:xfrm>
            <a:off x="2971642" y="528945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3" name="object 563"/>
          <p:cNvSpPr/>
          <p:nvPr/>
        </p:nvSpPr>
        <p:spPr>
          <a:xfrm>
            <a:off x="2980769" y="5298582"/>
            <a:ext cx="18415" cy="40005"/>
          </a:xfrm>
          <a:custGeom>
            <a:avLst/>
            <a:gdLst/>
            <a:ahLst/>
            <a:cxnLst/>
            <a:rect l="l" t="t" r="r" b="b"/>
            <a:pathLst>
              <a:path w="18414" h="40004">
                <a:moveTo>
                  <a:pt x="0" y="0"/>
                </a:moveTo>
                <a:lnTo>
                  <a:pt x="18252" y="0"/>
                </a:lnTo>
                <a:lnTo>
                  <a:pt x="18252" y="39547"/>
                </a:lnTo>
                <a:lnTo>
                  <a:pt x="0" y="39547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4" name="object 564"/>
          <p:cNvSpPr/>
          <p:nvPr/>
        </p:nvSpPr>
        <p:spPr>
          <a:xfrm>
            <a:off x="2971642" y="532900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5" name="object 565"/>
          <p:cNvSpPr/>
          <p:nvPr/>
        </p:nvSpPr>
        <p:spPr>
          <a:xfrm>
            <a:off x="2977727" y="529249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6" name="object 566"/>
          <p:cNvSpPr/>
          <p:nvPr/>
        </p:nvSpPr>
        <p:spPr>
          <a:xfrm>
            <a:off x="2986853" y="5301624"/>
            <a:ext cx="18415" cy="36830"/>
          </a:xfrm>
          <a:custGeom>
            <a:avLst/>
            <a:gdLst/>
            <a:ahLst/>
            <a:cxnLst/>
            <a:rect l="l" t="t" r="r" b="b"/>
            <a:pathLst>
              <a:path w="18414" h="36829">
                <a:moveTo>
                  <a:pt x="0" y="0"/>
                </a:moveTo>
                <a:lnTo>
                  <a:pt x="18252" y="0"/>
                </a:lnTo>
                <a:lnTo>
                  <a:pt x="18252" y="36505"/>
                </a:lnTo>
                <a:lnTo>
                  <a:pt x="0" y="36505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7" name="object 567"/>
          <p:cNvSpPr/>
          <p:nvPr/>
        </p:nvSpPr>
        <p:spPr>
          <a:xfrm>
            <a:off x="2977727" y="532900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8" name="object 568"/>
          <p:cNvSpPr/>
          <p:nvPr/>
        </p:nvSpPr>
        <p:spPr>
          <a:xfrm>
            <a:off x="2983811" y="529553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9" name="object 569"/>
          <p:cNvSpPr/>
          <p:nvPr/>
        </p:nvSpPr>
        <p:spPr>
          <a:xfrm>
            <a:off x="2992937" y="5304666"/>
            <a:ext cx="18415" cy="36830"/>
          </a:xfrm>
          <a:custGeom>
            <a:avLst/>
            <a:gdLst/>
            <a:ahLst/>
            <a:cxnLst/>
            <a:rect l="l" t="t" r="r" b="b"/>
            <a:pathLst>
              <a:path w="18414" h="36829">
                <a:moveTo>
                  <a:pt x="0" y="0"/>
                </a:moveTo>
                <a:lnTo>
                  <a:pt x="18252" y="0"/>
                </a:lnTo>
                <a:lnTo>
                  <a:pt x="18252" y="36505"/>
                </a:lnTo>
                <a:lnTo>
                  <a:pt x="0" y="36505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0" name="object 570"/>
          <p:cNvSpPr/>
          <p:nvPr/>
        </p:nvSpPr>
        <p:spPr>
          <a:xfrm>
            <a:off x="2983811" y="533204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1" name="object 571"/>
          <p:cNvSpPr/>
          <p:nvPr/>
        </p:nvSpPr>
        <p:spPr>
          <a:xfrm>
            <a:off x="2989895" y="529553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2" name="object 572"/>
          <p:cNvSpPr/>
          <p:nvPr/>
        </p:nvSpPr>
        <p:spPr>
          <a:xfrm>
            <a:off x="2999021" y="5304666"/>
            <a:ext cx="18415" cy="36830"/>
          </a:xfrm>
          <a:custGeom>
            <a:avLst/>
            <a:gdLst/>
            <a:ahLst/>
            <a:cxnLst/>
            <a:rect l="l" t="t" r="r" b="b"/>
            <a:pathLst>
              <a:path w="18414" h="36829">
                <a:moveTo>
                  <a:pt x="0" y="0"/>
                </a:moveTo>
                <a:lnTo>
                  <a:pt x="18252" y="0"/>
                </a:lnTo>
                <a:lnTo>
                  <a:pt x="18252" y="36505"/>
                </a:lnTo>
                <a:lnTo>
                  <a:pt x="0" y="36505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3" name="object 573"/>
          <p:cNvSpPr/>
          <p:nvPr/>
        </p:nvSpPr>
        <p:spPr>
          <a:xfrm>
            <a:off x="2989895" y="533204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4" name="object 574"/>
          <p:cNvSpPr/>
          <p:nvPr/>
        </p:nvSpPr>
        <p:spPr>
          <a:xfrm>
            <a:off x="2995979" y="529858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5" name="object 575"/>
          <p:cNvSpPr/>
          <p:nvPr/>
        </p:nvSpPr>
        <p:spPr>
          <a:xfrm>
            <a:off x="3005106" y="5307708"/>
            <a:ext cx="18415" cy="36830"/>
          </a:xfrm>
          <a:custGeom>
            <a:avLst/>
            <a:gdLst/>
            <a:ahLst/>
            <a:cxnLst/>
            <a:rect l="l" t="t" r="r" b="b"/>
            <a:pathLst>
              <a:path w="18414" h="36829">
                <a:moveTo>
                  <a:pt x="0" y="0"/>
                </a:moveTo>
                <a:lnTo>
                  <a:pt x="18252" y="0"/>
                </a:lnTo>
                <a:lnTo>
                  <a:pt x="18252" y="36505"/>
                </a:lnTo>
                <a:lnTo>
                  <a:pt x="0" y="36505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6" name="object 576"/>
          <p:cNvSpPr/>
          <p:nvPr/>
        </p:nvSpPr>
        <p:spPr>
          <a:xfrm>
            <a:off x="2995979" y="533508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7" name="object 577"/>
          <p:cNvSpPr/>
          <p:nvPr/>
        </p:nvSpPr>
        <p:spPr>
          <a:xfrm>
            <a:off x="3002064" y="529858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8" name="object 578"/>
          <p:cNvSpPr/>
          <p:nvPr/>
        </p:nvSpPr>
        <p:spPr>
          <a:xfrm>
            <a:off x="3011190" y="5307708"/>
            <a:ext cx="18415" cy="36830"/>
          </a:xfrm>
          <a:custGeom>
            <a:avLst/>
            <a:gdLst/>
            <a:ahLst/>
            <a:cxnLst/>
            <a:rect l="l" t="t" r="r" b="b"/>
            <a:pathLst>
              <a:path w="18414" h="36829">
                <a:moveTo>
                  <a:pt x="0" y="0"/>
                </a:moveTo>
                <a:lnTo>
                  <a:pt x="18252" y="0"/>
                </a:lnTo>
                <a:lnTo>
                  <a:pt x="18252" y="36505"/>
                </a:lnTo>
                <a:lnTo>
                  <a:pt x="0" y="36505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9" name="object 579"/>
          <p:cNvSpPr/>
          <p:nvPr/>
        </p:nvSpPr>
        <p:spPr>
          <a:xfrm>
            <a:off x="3002064" y="533508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0" name="object 580"/>
          <p:cNvSpPr/>
          <p:nvPr/>
        </p:nvSpPr>
        <p:spPr>
          <a:xfrm>
            <a:off x="3008148" y="530010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1" name="object 581"/>
          <p:cNvSpPr/>
          <p:nvPr/>
        </p:nvSpPr>
        <p:spPr>
          <a:xfrm>
            <a:off x="3017274" y="5309229"/>
            <a:ext cx="18415" cy="36830"/>
          </a:xfrm>
          <a:custGeom>
            <a:avLst/>
            <a:gdLst/>
            <a:ahLst/>
            <a:cxnLst/>
            <a:rect l="l" t="t" r="r" b="b"/>
            <a:pathLst>
              <a:path w="18414" h="36829">
                <a:moveTo>
                  <a:pt x="0" y="0"/>
                </a:moveTo>
                <a:lnTo>
                  <a:pt x="18252" y="0"/>
                </a:lnTo>
                <a:lnTo>
                  <a:pt x="18252" y="36505"/>
                </a:lnTo>
                <a:lnTo>
                  <a:pt x="0" y="36505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2" name="object 582"/>
          <p:cNvSpPr/>
          <p:nvPr/>
        </p:nvSpPr>
        <p:spPr>
          <a:xfrm>
            <a:off x="3008148" y="533660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3" name="object 583"/>
          <p:cNvSpPr/>
          <p:nvPr/>
        </p:nvSpPr>
        <p:spPr>
          <a:xfrm>
            <a:off x="3014232" y="530162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4" name="object 584"/>
          <p:cNvSpPr/>
          <p:nvPr/>
        </p:nvSpPr>
        <p:spPr>
          <a:xfrm>
            <a:off x="3023359" y="5310750"/>
            <a:ext cx="18415" cy="40005"/>
          </a:xfrm>
          <a:custGeom>
            <a:avLst/>
            <a:gdLst/>
            <a:ahLst/>
            <a:cxnLst/>
            <a:rect l="l" t="t" r="r" b="b"/>
            <a:pathLst>
              <a:path w="18414" h="40004">
                <a:moveTo>
                  <a:pt x="0" y="0"/>
                </a:moveTo>
                <a:lnTo>
                  <a:pt x="18252" y="0"/>
                </a:lnTo>
                <a:lnTo>
                  <a:pt x="18252" y="39547"/>
                </a:lnTo>
                <a:lnTo>
                  <a:pt x="0" y="39547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5" name="object 585"/>
          <p:cNvSpPr/>
          <p:nvPr/>
        </p:nvSpPr>
        <p:spPr>
          <a:xfrm>
            <a:off x="3014232" y="534117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6" name="object 586"/>
          <p:cNvSpPr/>
          <p:nvPr/>
        </p:nvSpPr>
        <p:spPr>
          <a:xfrm>
            <a:off x="3020316" y="530466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7" name="object 587"/>
          <p:cNvSpPr/>
          <p:nvPr/>
        </p:nvSpPr>
        <p:spPr>
          <a:xfrm>
            <a:off x="3029443" y="5313792"/>
            <a:ext cx="18415" cy="36830"/>
          </a:xfrm>
          <a:custGeom>
            <a:avLst/>
            <a:gdLst/>
            <a:ahLst/>
            <a:cxnLst/>
            <a:rect l="l" t="t" r="r" b="b"/>
            <a:pathLst>
              <a:path w="18414" h="36829">
                <a:moveTo>
                  <a:pt x="0" y="0"/>
                </a:moveTo>
                <a:lnTo>
                  <a:pt x="18252" y="0"/>
                </a:lnTo>
                <a:lnTo>
                  <a:pt x="18252" y="36505"/>
                </a:lnTo>
                <a:lnTo>
                  <a:pt x="0" y="36505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8" name="object 588"/>
          <p:cNvSpPr/>
          <p:nvPr/>
        </p:nvSpPr>
        <p:spPr>
          <a:xfrm>
            <a:off x="3020316" y="534117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9" name="object 589"/>
          <p:cNvSpPr/>
          <p:nvPr/>
        </p:nvSpPr>
        <p:spPr>
          <a:xfrm>
            <a:off x="3026401" y="530466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0" name="object 590"/>
          <p:cNvSpPr/>
          <p:nvPr/>
        </p:nvSpPr>
        <p:spPr>
          <a:xfrm>
            <a:off x="3035527" y="5313792"/>
            <a:ext cx="18415" cy="40005"/>
          </a:xfrm>
          <a:custGeom>
            <a:avLst/>
            <a:gdLst/>
            <a:ahLst/>
            <a:cxnLst/>
            <a:rect l="l" t="t" r="r" b="b"/>
            <a:pathLst>
              <a:path w="18414" h="40004">
                <a:moveTo>
                  <a:pt x="0" y="0"/>
                </a:moveTo>
                <a:lnTo>
                  <a:pt x="18252" y="0"/>
                </a:lnTo>
                <a:lnTo>
                  <a:pt x="18252" y="39547"/>
                </a:lnTo>
                <a:lnTo>
                  <a:pt x="0" y="39547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1" name="object 591"/>
          <p:cNvSpPr/>
          <p:nvPr/>
        </p:nvSpPr>
        <p:spPr>
          <a:xfrm>
            <a:off x="3026401" y="534421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2" name="object 592"/>
          <p:cNvSpPr/>
          <p:nvPr/>
        </p:nvSpPr>
        <p:spPr>
          <a:xfrm>
            <a:off x="3032485" y="530466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3" name="object 593"/>
          <p:cNvSpPr/>
          <p:nvPr/>
        </p:nvSpPr>
        <p:spPr>
          <a:xfrm>
            <a:off x="3041611" y="5313792"/>
            <a:ext cx="18415" cy="40005"/>
          </a:xfrm>
          <a:custGeom>
            <a:avLst/>
            <a:gdLst/>
            <a:ahLst/>
            <a:cxnLst/>
            <a:rect l="l" t="t" r="r" b="b"/>
            <a:pathLst>
              <a:path w="18414" h="40004">
                <a:moveTo>
                  <a:pt x="0" y="0"/>
                </a:moveTo>
                <a:lnTo>
                  <a:pt x="18252" y="0"/>
                </a:lnTo>
                <a:lnTo>
                  <a:pt x="18252" y="39547"/>
                </a:lnTo>
                <a:lnTo>
                  <a:pt x="0" y="39547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4" name="object 594"/>
          <p:cNvSpPr/>
          <p:nvPr/>
        </p:nvSpPr>
        <p:spPr>
          <a:xfrm>
            <a:off x="3032485" y="534421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5" name="object 595"/>
          <p:cNvSpPr/>
          <p:nvPr/>
        </p:nvSpPr>
        <p:spPr>
          <a:xfrm>
            <a:off x="3038569" y="530770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6" name="object 596"/>
          <p:cNvSpPr/>
          <p:nvPr/>
        </p:nvSpPr>
        <p:spPr>
          <a:xfrm>
            <a:off x="3047696" y="5316835"/>
            <a:ext cx="18415" cy="36830"/>
          </a:xfrm>
          <a:custGeom>
            <a:avLst/>
            <a:gdLst/>
            <a:ahLst/>
            <a:cxnLst/>
            <a:rect l="l" t="t" r="r" b="b"/>
            <a:pathLst>
              <a:path w="18414" h="36829">
                <a:moveTo>
                  <a:pt x="0" y="0"/>
                </a:moveTo>
                <a:lnTo>
                  <a:pt x="18252" y="0"/>
                </a:lnTo>
                <a:lnTo>
                  <a:pt x="18252" y="36505"/>
                </a:lnTo>
                <a:lnTo>
                  <a:pt x="0" y="36505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7" name="object 597"/>
          <p:cNvSpPr/>
          <p:nvPr/>
        </p:nvSpPr>
        <p:spPr>
          <a:xfrm>
            <a:off x="3038569" y="534421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8" name="object 598"/>
          <p:cNvSpPr/>
          <p:nvPr/>
        </p:nvSpPr>
        <p:spPr>
          <a:xfrm>
            <a:off x="3044653" y="531075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9" name="object 599"/>
          <p:cNvSpPr/>
          <p:nvPr/>
        </p:nvSpPr>
        <p:spPr>
          <a:xfrm>
            <a:off x="3053780" y="5319877"/>
            <a:ext cx="18415" cy="36830"/>
          </a:xfrm>
          <a:custGeom>
            <a:avLst/>
            <a:gdLst/>
            <a:ahLst/>
            <a:cxnLst/>
            <a:rect l="l" t="t" r="r" b="b"/>
            <a:pathLst>
              <a:path w="18414" h="36829">
                <a:moveTo>
                  <a:pt x="0" y="0"/>
                </a:moveTo>
                <a:lnTo>
                  <a:pt x="18252" y="0"/>
                </a:lnTo>
                <a:lnTo>
                  <a:pt x="18252" y="36505"/>
                </a:lnTo>
                <a:lnTo>
                  <a:pt x="0" y="36505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0" name="object 600"/>
          <p:cNvSpPr/>
          <p:nvPr/>
        </p:nvSpPr>
        <p:spPr>
          <a:xfrm>
            <a:off x="3044653" y="534725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1" name="object 601"/>
          <p:cNvSpPr/>
          <p:nvPr/>
        </p:nvSpPr>
        <p:spPr>
          <a:xfrm>
            <a:off x="3050738" y="531075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2" name="object 602"/>
          <p:cNvSpPr/>
          <p:nvPr/>
        </p:nvSpPr>
        <p:spPr>
          <a:xfrm>
            <a:off x="3059864" y="5319877"/>
            <a:ext cx="18415" cy="36830"/>
          </a:xfrm>
          <a:custGeom>
            <a:avLst/>
            <a:gdLst/>
            <a:ahLst/>
            <a:cxnLst/>
            <a:rect l="l" t="t" r="r" b="b"/>
            <a:pathLst>
              <a:path w="18414" h="36829">
                <a:moveTo>
                  <a:pt x="0" y="0"/>
                </a:moveTo>
                <a:lnTo>
                  <a:pt x="18252" y="0"/>
                </a:lnTo>
                <a:lnTo>
                  <a:pt x="18252" y="36505"/>
                </a:lnTo>
                <a:lnTo>
                  <a:pt x="0" y="36505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3" name="object 603"/>
          <p:cNvSpPr/>
          <p:nvPr/>
        </p:nvSpPr>
        <p:spPr>
          <a:xfrm>
            <a:off x="3050738" y="534725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4" name="object 604"/>
          <p:cNvSpPr/>
          <p:nvPr/>
        </p:nvSpPr>
        <p:spPr>
          <a:xfrm>
            <a:off x="3056822" y="531075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5" name="object 605"/>
          <p:cNvSpPr/>
          <p:nvPr/>
        </p:nvSpPr>
        <p:spPr>
          <a:xfrm>
            <a:off x="3065948" y="5319877"/>
            <a:ext cx="18415" cy="40005"/>
          </a:xfrm>
          <a:custGeom>
            <a:avLst/>
            <a:gdLst/>
            <a:ahLst/>
            <a:cxnLst/>
            <a:rect l="l" t="t" r="r" b="b"/>
            <a:pathLst>
              <a:path w="18414" h="40004">
                <a:moveTo>
                  <a:pt x="0" y="0"/>
                </a:moveTo>
                <a:lnTo>
                  <a:pt x="18252" y="0"/>
                </a:lnTo>
                <a:lnTo>
                  <a:pt x="18252" y="39547"/>
                </a:lnTo>
                <a:lnTo>
                  <a:pt x="0" y="39547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6" name="object 606"/>
          <p:cNvSpPr/>
          <p:nvPr/>
        </p:nvSpPr>
        <p:spPr>
          <a:xfrm>
            <a:off x="3056822" y="535029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7" name="object 607"/>
          <p:cNvSpPr/>
          <p:nvPr/>
        </p:nvSpPr>
        <p:spPr>
          <a:xfrm>
            <a:off x="3062906" y="531379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8" name="object 608"/>
          <p:cNvSpPr/>
          <p:nvPr/>
        </p:nvSpPr>
        <p:spPr>
          <a:xfrm>
            <a:off x="3072033" y="5322919"/>
            <a:ext cx="18415" cy="36830"/>
          </a:xfrm>
          <a:custGeom>
            <a:avLst/>
            <a:gdLst/>
            <a:ahLst/>
            <a:cxnLst/>
            <a:rect l="l" t="t" r="r" b="b"/>
            <a:pathLst>
              <a:path w="18414" h="36829">
                <a:moveTo>
                  <a:pt x="0" y="0"/>
                </a:moveTo>
                <a:lnTo>
                  <a:pt x="18252" y="0"/>
                </a:lnTo>
                <a:lnTo>
                  <a:pt x="18252" y="36505"/>
                </a:lnTo>
                <a:lnTo>
                  <a:pt x="0" y="36505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9" name="object 609"/>
          <p:cNvSpPr/>
          <p:nvPr/>
        </p:nvSpPr>
        <p:spPr>
          <a:xfrm>
            <a:off x="3062906" y="535029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0" name="object 610"/>
          <p:cNvSpPr/>
          <p:nvPr/>
        </p:nvSpPr>
        <p:spPr>
          <a:xfrm>
            <a:off x="3068990" y="531531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1" name="object 611"/>
          <p:cNvSpPr/>
          <p:nvPr/>
        </p:nvSpPr>
        <p:spPr>
          <a:xfrm>
            <a:off x="3078117" y="5324440"/>
            <a:ext cx="18415" cy="36830"/>
          </a:xfrm>
          <a:custGeom>
            <a:avLst/>
            <a:gdLst/>
            <a:ahLst/>
            <a:cxnLst/>
            <a:rect l="l" t="t" r="r" b="b"/>
            <a:pathLst>
              <a:path w="18414" h="36829">
                <a:moveTo>
                  <a:pt x="0" y="0"/>
                </a:moveTo>
                <a:lnTo>
                  <a:pt x="18252" y="0"/>
                </a:lnTo>
                <a:lnTo>
                  <a:pt x="18252" y="36505"/>
                </a:lnTo>
                <a:lnTo>
                  <a:pt x="0" y="36505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2" name="object 612"/>
          <p:cNvSpPr/>
          <p:nvPr/>
        </p:nvSpPr>
        <p:spPr>
          <a:xfrm>
            <a:off x="3068990" y="535181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3" name="object 613"/>
          <p:cNvSpPr/>
          <p:nvPr/>
        </p:nvSpPr>
        <p:spPr>
          <a:xfrm>
            <a:off x="3075075" y="531531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4" name="object 614"/>
          <p:cNvSpPr/>
          <p:nvPr/>
        </p:nvSpPr>
        <p:spPr>
          <a:xfrm>
            <a:off x="3084201" y="5324440"/>
            <a:ext cx="18415" cy="36830"/>
          </a:xfrm>
          <a:custGeom>
            <a:avLst/>
            <a:gdLst/>
            <a:ahLst/>
            <a:cxnLst/>
            <a:rect l="l" t="t" r="r" b="b"/>
            <a:pathLst>
              <a:path w="18414" h="36829">
                <a:moveTo>
                  <a:pt x="0" y="0"/>
                </a:moveTo>
                <a:lnTo>
                  <a:pt x="18252" y="0"/>
                </a:lnTo>
                <a:lnTo>
                  <a:pt x="18252" y="36505"/>
                </a:lnTo>
                <a:lnTo>
                  <a:pt x="0" y="36505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5" name="object 615"/>
          <p:cNvSpPr/>
          <p:nvPr/>
        </p:nvSpPr>
        <p:spPr>
          <a:xfrm>
            <a:off x="3075075" y="535181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6" name="object 616"/>
          <p:cNvSpPr/>
          <p:nvPr/>
        </p:nvSpPr>
        <p:spPr>
          <a:xfrm>
            <a:off x="3081159" y="531683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7" name="object 617"/>
          <p:cNvSpPr/>
          <p:nvPr/>
        </p:nvSpPr>
        <p:spPr>
          <a:xfrm>
            <a:off x="3090285" y="5325961"/>
            <a:ext cx="18415" cy="36830"/>
          </a:xfrm>
          <a:custGeom>
            <a:avLst/>
            <a:gdLst/>
            <a:ahLst/>
            <a:cxnLst/>
            <a:rect l="l" t="t" r="r" b="b"/>
            <a:pathLst>
              <a:path w="18414" h="36829">
                <a:moveTo>
                  <a:pt x="0" y="0"/>
                </a:moveTo>
                <a:lnTo>
                  <a:pt x="18252" y="0"/>
                </a:lnTo>
                <a:lnTo>
                  <a:pt x="18252" y="36505"/>
                </a:lnTo>
                <a:lnTo>
                  <a:pt x="0" y="36505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8" name="object 618"/>
          <p:cNvSpPr/>
          <p:nvPr/>
        </p:nvSpPr>
        <p:spPr>
          <a:xfrm>
            <a:off x="3081159" y="535334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9" name="object 619"/>
          <p:cNvSpPr/>
          <p:nvPr/>
        </p:nvSpPr>
        <p:spPr>
          <a:xfrm>
            <a:off x="3087243" y="531987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0" name="object 620"/>
          <p:cNvSpPr/>
          <p:nvPr/>
        </p:nvSpPr>
        <p:spPr>
          <a:xfrm>
            <a:off x="3096370" y="5329003"/>
            <a:ext cx="18415" cy="33655"/>
          </a:xfrm>
          <a:custGeom>
            <a:avLst/>
            <a:gdLst/>
            <a:ahLst/>
            <a:cxnLst/>
            <a:rect l="l" t="t" r="r" b="b"/>
            <a:pathLst>
              <a:path w="18414" h="33654">
                <a:moveTo>
                  <a:pt x="0" y="33463"/>
                </a:moveTo>
                <a:lnTo>
                  <a:pt x="18252" y="33463"/>
                </a:lnTo>
                <a:lnTo>
                  <a:pt x="18252" y="0"/>
                </a:lnTo>
                <a:lnTo>
                  <a:pt x="0" y="0"/>
                </a:lnTo>
                <a:lnTo>
                  <a:pt x="0" y="33463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1" name="object 621"/>
          <p:cNvSpPr/>
          <p:nvPr/>
        </p:nvSpPr>
        <p:spPr>
          <a:xfrm>
            <a:off x="3087243" y="535334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2" name="object 622"/>
          <p:cNvSpPr/>
          <p:nvPr/>
        </p:nvSpPr>
        <p:spPr>
          <a:xfrm>
            <a:off x="3093328" y="531835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3" name="object 623"/>
          <p:cNvSpPr/>
          <p:nvPr/>
        </p:nvSpPr>
        <p:spPr>
          <a:xfrm>
            <a:off x="3102454" y="5327482"/>
            <a:ext cx="18415" cy="36830"/>
          </a:xfrm>
          <a:custGeom>
            <a:avLst/>
            <a:gdLst/>
            <a:ahLst/>
            <a:cxnLst/>
            <a:rect l="l" t="t" r="r" b="b"/>
            <a:pathLst>
              <a:path w="18414" h="36829">
                <a:moveTo>
                  <a:pt x="0" y="0"/>
                </a:moveTo>
                <a:lnTo>
                  <a:pt x="18252" y="0"/>
                </a:lnTo>
                <a:lnTo>
                  <a:pt x="18252" y="36505"/>
                </a:lnTo>
                <a:lnTo>
                  <a:pt x="0" y="36505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4" name="object 624"/>
          <p:cNvSpPr/>
          <p:nvPr/>
        </p:nvSpPr>
        <p:spPr>
          <a:xfrm>
            <a:off x="3093328" y="535486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5" name="object 625"/>
          <p:cNvSpPr/>
          <p:nvPr/>
        </p:nvSpPr>
        <p:spPr>
          <a:xfrm>
            <a:off x="3099412" y="531987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6" name="object 626"/>
          <p:cNvSpPr/>
          <p:nvPr/>
        </p:nvSpPr>
        <p:spPr>
          <a:xfrm>
            <a:off x="3108538" y="5329003"/>
            <a:ext cx="18415" cy="36830"/>
          </a:xfrm>
          <a:custGeom>
            <a:avLst/>
            <a:gdLst/>
            <a:ahLst/>
            <a:cxnLst/>
            <a:rect l="l" t="t" r="r" b="b"/>
            <a:pathLst>
              <a:path w="18414" h="36829">
                <a:moveTo>
                  <a:pt x="0" y="0"/>
                </a:moveTo>
                <a:lnTo>
                  <a:pt x="18252" y="0"/>
                </a:lnTo>
                <a:lnTo>
                  <a:pt x="18252" y="36505"/>
                </a:lnTo>
                <a:lnTo>
                  <a:pt x="0" y="36505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7" name="object 627"/>
          <p:cNvSpPr/>
          <p:nvPr/>
        </p:nvSpPr>
        <p:spPr>
          <a:xfrm>
            <a:off x="3099412" y="535638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8" name="object 628"/>
          <p:cNvSpPr/>
          <p:nvPr/>
        </p:nvSpPr>
        <p:spPr>
          <a:xfrm>
            <a:off x="3105496" y="532139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9" name="object 629"/>
          <p:cNvSpPr/>
          <p:nvPr/>
        </p:nvSpPr>
        <p:spPr>
          <a:xfrm>
            <a:off x="3114623" y="5330524"/>
            <a:ext cx="18415" cy="36830"/>
          </a:xfrm>
          <a:custGeom>
            <a:avLst/>
            <a:gdLst/>
            <a:ahLst/>
            <a:cxnLst/>
            <a:rect l="l" t="t" r="r" b="b"/>
            <a:pathLst>
              <a:path w="18414" h="36829">
                <a:moveTo>
                  <a:pt x="0" y="0"/>
                </a:moveTo>
                <a:lnTo>
                  <a:pt x="18252" y="0"/>
                </a:lnTo>
                <a:lnTo>
                  <a:pt x="18252" y="36505"/>
                </a:lnTo>
                <a:lnTo>
                  <a:pt x="0" y="36505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0" name="object 630"/>
          <p:cNvSpPr/>
          <p:nvPr/>
        </p:nvSpPr>
        <p:spPr>
          <a:xfrm>
            <a:off x="3105496" y="535790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1" name="object 631"/>
          <p:cNvSpPr/>
          <p:nvPr/>
        </p:nvSpPr>
        <p:spPr>
          <a:xfrm>
            <a:off x="3111580" y="532444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2" name="object 632"/>
          <p:cNvSpPr/>
          <p:nvPr/>
        </p:nvSpPr>
        <p:spPr>
          <a:xfrm>
            <a:off x="3120707" y="5333566"/>
            <a:ext cx="18415" cy="33655"/>
          </a:xfrm>
          <a:custGeom>
            <a:avLst/>
            <a:gdLst/>
            <a:ahLst/>
            <a:cxnLst/>
            <a:rect l="l" t="t" r="r" b="b"/>
            <a:pathLst>
              <a:path w="18414" h="33654">
                <a:moveTo>
                  <a:pt x="0" y="33463"/>
                </a:moveTo>
                <a:lnTo>
                  <a:pt x="18252" y="33463"/>
                </a:lnTo>
                <a:lnTo>
                  <a:pt x="18252" y="0"/>
                </a:lnTo>
                <a:lnTo>
                  <a:pt x="0" y="0"/>
                </a:lnTo>
                <a:lnTo>
                  <a:pt x="0" y="33463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3" name="object 633"/>
          <p:cNvSpPr/>
          <p:nvPr/>
        </p:nvSpPr>
        <p:spPr>
          <a:xfrm>
            <a:off x="3111580" y="535790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4" name="object 634"/>
          <p:cNvSpPr/>
          <p:nvPr/>
        </p:nvSpPr>
        <p:spPr>
          <a:xfrm>
            <a:off x="3117665" y="532596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5" name="object 635"/>
          <p:cNvSpPr/>
          <p:nvPr/>
        </p:nvSpPr>
        <p:spPr>
          <a:xfrm>
            <a:off x="3126791" y="5335087"/>
            <a:ext cx="18415" cy="33655"/>
          </a:xfrm>
          <a:custGeom>
            <a:avLst/>
            <a:gdLst/>
            <a:ahLst/>
            <a:cxnLst/>
            <a:rect l="l" t="t" r="r" b="b"/>
            <a:pathLst>
              <a:path w="18414" h="33654">
                <a:moveTo>
                  <a:pt x="0" y="33463"/>
                </a:moveTo>
                <a:lnTo>
                  <a:pt x="18252" y="33463"/>
                </a:lnTo>
                <a:lnTo>
                  <a:pt x="18252" y="0"/>
                </a:lnTo>
                <a:lnTo>
                  <a:pt x="0" y="0"/>
                </a:lnTo>
                <a:lnTo>
                  <a:pt x="0" y="33463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6" name="object 636"/>
          <p:cNvSpPr/>
          <p:nvPr/>
        </p:nvSpPr>
        <p:spPr>
          <a:xfrm>
            <a:off x="3117665" y="535942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7" name="object 637"/>
          <p:cNvSpPr/>
          <p:nvPr/>
        </p:nvSpPr>
        <p:spPr>
          <a:xfrm>
            <a:off x="3123749" y="532596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8" name="object 638"/>
          <p:cNvSpPr/>
          <p:nvPr/>
        </p:nvSpPr>
        <p:spPr>
          <a:xfrm>
            <a:off x="3132875" y="5335087"/>
            <a:ext cx="18415" cy="33655"/>
          </a:xfrm>
          <a:custGeom>
            <a:avLst/>
            <a:gdLst/>
            <a:ahLst/>
            <a:cxnLst/>
            <a:rect l="l" t="t" r="r" b="b"/>
            <a:pathLst>
              <a:path w="18414" h="33654">
                <a:moveTo>
                  <a:pt x="0" y="33463"/>
                </a:moveTo>
                <a:lnTo>
                  <a:pt x="18252" y="33463"/>
                </a:lnTo>
                <a:lnTo>
                  <a:pt x="18252" y="0"/>
                </a:lnTo>
                <a:lnTo>
                  <a:pt x="0" y="0"/>
                </a:lnTo>
                <a:lnTo>
                  <a:pt x="0" y="33463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9" name="object 639"/>
          <p:cNvSpPr/>
          <p:nvPr/>
        </p:nvSpPr>
        <p:spPr>
          <a:xfrm>
            <a:off x="3123749" y="535942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0" name="object 640"/>
          <p:cNvSpPr/>
          <p:nvPr/>
        </p:nvSpPr>
        <p:spPr>
          <a:xfrm>
            <a:off x="3129833" y="532596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1" name="object 641"/>
          <p:cNvSpPr/>
          <p:nvPr/>
        </p:nvSpPr>
        <p:spPr>
          <a:xfrm>
            <a:off x="3138960" y="5335087"/>
            <a:ext cx="18415" cy="33655"/>
          </a:xfrm>
          <a:custGeom>
            <a:avLst/>
            <a:gdLst/>
            <a:ahLst/>
            <a:cxnLst/>
            <a:rect l="l" t="t" r="r" b="b"/>
            <a:pathLst>
              <a:path w="18414" h="33654">
                <a:moveTo>
                  <a:pt x="0" y="33463"/>
                </a:moveTo>
                <a:lnTo>
                  <a:pt x="18252" y="33463"/>
                </a:lnTo>
                <a:lnTo>
                  <a:pt x="18252" y="0"/>
                </a:lnTo>
                <a:lnTo>
                  <a:pt x="0" y="0"/>
                </a:lnTo>
                <a:lnTo>
                  <a:pt x="0" y="33463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2" name="object 642"/>
          <p:cNvSpPr/>
          <p:nvPr/>
        </p:nvSpPr>
        <p:spPr>
          <a:xfrm>
            <a:off x="3129833" y="535942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3" name="object 643"/>
          <p:cNvSpPr/>
          <p:nvPr/>
        </p:nvSpPr>
        <p:spPr>
          <a:xfrm>
            <a:off x="3135917" y="532900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4" name="object 644"/>
          <p:cNvSpPr/>
          <p:nvPr/>
        </p:nvSpPr>
        <p:spPr>
          <a:xfrm>
            <a:off x="3145044" y="5338129"/>
            <a:ext cx="18415" cy="30480"/>
          </a:xfrm>
          <a:custGeom>
            <a:avLst/>
            <a:gdLst/>
            <a:ahLst/>
            <a:cxnLst/>
            <a:rect l="l" t="t" r="r" b="b"/>
            <a:pathLst>
              <a:path w="18414" h="30479">
                <a:moveTo>
                  <a:pt x="0" y="30421"/>
                </a:moveTo>
                <a:lnTo>
                  <a:pt x="18252" y="30421"/>
                </a:lnTo>
                <a:lnTo>
                  <a:pt x="18252" y="0"/>
                </a:lnTo>
                <a:lnTo>
                  <a:pt x="0" y="0"/>
                </a:lnTo>
                <a:lnTo>
                  <a:pt x="0" y="30421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5" name="object 645"/>
          <p:cNvSpPr/>
          <p:nvPr/>
        </p:nvSpPr>
        <p:spPr>
          <a:xfrm>
            <a:off x="3135917" y="535942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6" name="object 646"/>
          <p:cNvSpPr/>
          <p:nvPr/>
        </p:nvSpPr>
        <p:spPr>
          <a:xfrm>
            <a:off x="3142002" y="532748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7" name="object 647"/>
          <p:cNvSpPr/>
          <p:nvPr/>
        </p:nvSpPr>
        <p:spPr>
          <a:xfrm>
            <a:off x="3151128" y="5336608"/>
            <a:ext cx="18415" cy="33655"/>
          </a:xfrm>
          <a:custGeom>
            <a:avLst/>
            <a:gdLst/>
            <a:ahLst/>
            <a:cxnLst/>
            <a:rect l="l" t="t" r="r" b="b"/>
            <a:pathLst>
              <a:path w="18414" h="33654">
                <a:moveTo>
                  <a:pt x="0" y="33463"/>
                </a:moveTo>
                <a:lnTo>
                  <a:pt x="18252" y="33463"/>
                </a:lnTo>
                <a:lnTo>
                  <a:pt x="18252" y="0"/>
                </a:lnTo>
                <a:lnTo>
                  <a:pt x="0" y="0"/>
                </a:lnTo>
                <a:lnTo>
                  <a:pt x="0" y="33463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8" name="object 648"/>
          <p:cNvSpPr/>
          <p:nvPr/>
        </p:nvSpPr>
        <p:spPr>
          <a:xfrm>
            <a:off x="3142002" y="536094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9" name="object 649"/>
          <p:cNvSpPr/>
          <p:nvPr/>
        </p:nvSpPr>
        <p:spPr>
          <a:xfrm>
            <a:off x="3148086" y="532900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0" name="object 650"/>
          <p:cNvSpPr/>
          <p:nvPr/>
        </p:nvSpPr>
        <p:spPr>
          <a:xfrm>
            <a:off x="3157212" y="5338129"/>
            <a:ext cx="18415" cy="30480"/>
          </a:xfrm>
          <a:custGeom>
            <a:avLst/>
            <a:gdLst/>
            <a:ahLst/>
            <a:cxnLst/>
            <a:rect l="l" t="t" r="r" b="b"/>
            <a:pathLst>
              <a:path w="18414" h="30479">
                <a:moveTo>
                  <a:pt x="0" y="30421"/>
                </a:moveTo>
                <a:lnTo>
                  <a:pt x="18252" y="30421"/>
                </a:lnTo>
                <a:lnTo>
                  <a:pt x="18252" y="0"/>
                </a:lnTo>
                <a:lnTo>
                  <a:pt x="0" y="0"/>
                </a:lnTo>
                <a:lnTo>
                  <a:pt x="0" y="30421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1" name="object 651"/>
          <p:cNvSpPr/>
          <p:nvPr/>
        </p:nvSpPr>
        <p:spPr>
          <a:xfrm>
            <a:off x="3148086" y="535942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2" name="object 652"/>
          <p:cNvSpPr/>
          <p:nvPr/>
        </p:nvSpPr>
        <p:spPr>
          <a:xfrm>
            <a:off x="3154170" y="532900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3" name="object 653"/>
          <p:cNvSpPr/>
          <p:nvPr/>
        </p:nvSpPr>
        <p:spPr>
          <a:xfrm>
            <a:off x="3163297" y="5338129"/>
            <a:ext cx="18415" cy="33655"/>
          </a:xfrm>
          <a:custGeom>
            <a:avLst/>
            <a:gdLst/>
            <a:ahLst/>
            <a:cxnLst/>
            <a:rect l="l" t="t" r="r" b="b"/>
            <a:pathLst>
              <a:path w="18414" h="33654">
                <a:moveTo>
                  <a:pt x="0" y="33463"/>
                </a:moveTo>
                <a:lnTo>
                  <a:pt x="18252" y="33463"/>
                </a:lnTo>
                <a:lnTo>
                  <a:pt x="18252" y="0"/>
                </a:lnTo>
                <a:lnTo>
                  <a:pt x="0" y="0"/>
                </a:lnTo>
                <a:lnTo>
                  <a:pt x="0" y="33463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4" name="object 654"/>
          <p:cNvSpPr/>
          <p:nvPr/>
        </p:nvSpPr>
        <p:spPr>
          <a:xfrm>
            <a:off x="3154170" y="536246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5" name="object 655"/>
          <p:cNvSpPr/>
          <p:nvPr/>
        </p:nvSpPr>
        <p:spPr>
          <a:xfrm>
            <a:off x="3160254" y="533204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6" name="object 656"/>
          <p:cNvSpPr/>
          <p:nvPr/>
        </p:nvSpPr>
        <p:spPr>
          <a:xfrm>
            <a:off x="3169381" y="5341172"/>
            <a:ext cx="18415" cy="30480"/>
          </a:xfrm>
          <a:custGeom>
            <a:avLst/>
            <a:gdLst/>
            <a:ahLst/>
            <a:cxnLst/>
            <a:rect l="l" t="t" r="r" b="b"/>
            <a:pathLst>
              <a:path w="18414" h="30479">
                <a:moveTo>
                  <a:pt x="0" y="30421"/>
                </a:moveTo>
                <a:lnTo>
                  <a:pt x="18252" y="30421"/>
                </a:lnTo>
                <a:lnTo>
                  <a:pt x="18252" y="0"/>
                </a:lnTo>
                <a:lnTo>
                  <a:pt x="0" y="0"/>
                </a:lnTo>
                <a:lnTo>
                  <a:pt x="0" y="30421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7" name="object 657"/>
          <p:cNvSpPr/>
          <p:nvPr/>
        </p:nvSpPr>
        <p:spPr>
          <a:xfrm>
            <a:off x="3160254" y="536246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8" name="object 658"/>
          <p:cNvSpPr/>
          <p:nvPr/>
        </p:nvSpPr>
        <p:spPr>
          <a:xfrm>
            <a:off x="3166339" y="532900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9" name="object 659"/>
          <p:cNvSpPr/>
          <p:nvPr/>
        </p:nvSpPr>
        <p:spPr>
          <a:xfrm>
            <a:off x="3175465" y="5338129"/>
            <a:ext cx="18415" cy="33655"/>
          </a:xfrm>
          <a:custGeom>
            <a:avLst/>
            <a:gdLst/>
            <a:ahLst/>
            <a:cxnLst/>
            <a:rect l="l" t="t" r="r" b="b"/>
            <a:pathLst>
              <a:path w="18414" h="33654">
                <a:moveTo>
                  <a:pt x="0" y="33463"/>
                </a:moveTo>
                <a:lnTo>
                  <a:pt x="18252" y="33463"/>
                </a:lnTo>
                <a:lnTo>
                  <a:pt x="18252" y="0"/>
                </a:lnTo>
                <a:lnTo>
                  <a:pt x="0" y="0"/>
                </a:lnTo>
                <a:lnTo>
                  <a:pt x="0" y="33463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0" name="object 660"/>
          <p:cNvSpPr/>
          <p:nvPr/>
        </p:nvSpPr>
        <p:spPr>
          <a:xfrm>
            <a:off x="3166339" y="536246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1" name="object 661"/>
          <p:cNvSpPr/>
          <p:nvPr/>
        </p:nvSpPr>
        <p:spPr>
          <a:xfrm>
            <a:off x="3172423" y="532900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2" name="object 662"/>
          <p:cNvSpPr/>
          <p:nvPr/>
        </p:nvSpPr>
        <p:spPr>
          <a:xfrm>
            <a:off x="3181549" y="5338129"/>
            <a:ext cx="18415" cy="33655"/>
          </a:xfrm>
          <a:custGeom>
            <a:avLst/>
            <a:gdLst/>
            <a:ahLst/>
            <a:cxnLst/>
            <a:rect l="l" t="t" r="r" b="b"/>
            <a:pathLst>
              <a:path w="18414" h="33654">
                <a:moveTo>
                  <a:pt x="0" y="33463"/>
                </a:moveTo>
                <a:lnTo>
                  <a:pt x="18252" y="33463"/>
                </a:lnTo>
                <a:lnTo>
                  <a:pt x="18252" y="0"/>
                </a:lnTo>
                <a:lnTo>
                  <a:pt x="0" y="0"/>
                </a:lnTo>
                <a:lnTo>
                  <a:pt x="0" y="33463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3" name="object 663"/>
          <p:cNvSpPr/>
          <p:nvPr/>
        </p:nvSpPr>
        <p:spPr>
          <a:xfrm>
            <a:off x="3172423" y="536246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4" name="object 664"/>
          <p:cNvSpPr/>
          <p:nvPr/>
        </p:nvSpPr>
        <p:spPr>
          <a:xfrm>
            <a:off x="3178507" y="533052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5" name="object 665"/>
          <p:cNvSpPr/>
          <p:nvPr/>
        </p:nvSpPr>
        <p:spPr>
          <a:xfrm>
            <a:off x="3187634" y="5339650"/>
            <a:ext cx="18415" cy="33655"/>
          </a:xfrm>
          <a:custGeom>
            <a:avLst/>
            <a:gdLst/>
            <a:ahLst/>
            <a:cxnLst/>
            <a:rect l="l" t="t" r="r" b="b"/>
            <a:pathLst>
              <a:path w="18414" h="33654">
                <a:moveTo>
                  <a:pt x="0" y="33463"/>
                </a:moveTo>
                <a:lnTo>
                  <a:pt x="18252" y="33463"/>
                </a:lnTo>
                <a:lnTo>
                  <a:pt x="18252" y="0"/>
                </a:lnTo>
                <a:lnTo>
                  <a:pt x="0" y="0"/>
                </a:lnTo>
                <a:lnTo>
                  <a:pt x="0" y="33463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6" name="object 666"/>
          <p:cNvSpPr/>
          <p:nvPr/>
        </p:nvSpPr>
        <p:spPr>
          <a:xfrm>
            <a:off x="3178507" y="536398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7" name="object 667"/>
          <p:cNvSpPr/>
          <p:nvPr/>
        </p:nvSpPr>
        <p:spPr>
          <a:xfrm>
            <a:off x="3184592" y="533052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8" name="object 668"/>
          <p:cNvSpPr/>
          <p:nvPr/>
        </p:nvSpPr>
        <p:spPr>
          <a:xfrm>
            <a:off x="3193718" y="5339650"/>
            <a:ext cx="18415" cy="33655"/>
          </a:xfrm>
          <a:custGeom>
            <a:avLst/>
            <a:gdLst/>
            <a:ahLst/>
            <a:cxnLst/>
            <a:rect l="l" t="t" r="r" b="b"/>
            <a:pathLst>
              <a:path w="18414" h="33654">
                <a:moveTo>
                  <a:pt x="0" y="33463"/>
                </a:moveTo>
                <a:lnTo>
                  <a:pt x="18252" y="33463"/>
                </a:lnTo>
                <a:lnTo>
                  <a:pt x="18252" y="0"/>
                </a:lnTo>
                <a:lnTo>
                  <a:pt x="0" y="0"/>
                </a:lnTo>
                <a:lnTo>
                  <a:pt x="0" y="33463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9" name="object 669"/>
          <p:cNvSpPr/>
          <p:nvPr/>
        </p:nvSpPr>
        <p:spPr>
          <a:xfrm>
            <a:off x="3184592" y="536398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0" name="object 670"/>
          <p:cNvSpPr/>
          <p:nvPr/>
        </p:nvSpPr>
        <p:spPr>
          <a:xfrm>
            <a:off x="3190676" y="533204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1" name="object 671"/>
          <p:cNvSpPr/>
          <p:nvPr/>
        </p:nvSpPr>
        <p:spPr>
          <a:xfrm>
            <a:off x="3199802" y="5341172"/>
            <a:ext cx="18415" cy="33655"/>
          </a:xfrm>
          <a:custGeom>
            <a:avLst/>
            <a:gdLst/>
            <a:ahLst/>
            <a:cxnLst/>
            <a:rect l="l" t="t" r="r" b="b"/>
            <a:pathLst>
              <a:path w="18414" h="33654">
                <a:moveTo>
                  <a:pt x="0" y="33463"/>
                </a:moveTo>
                <a:lnTo>
                  <a:pt x="18252" y="33463"/>
                </a:lnTo>
                <a:lnTo>
                  <a:pt x="18252" y="0"/>
                </a:lnTo>
                <a:lnTo>
                  <a:pt x="0" y="0"/>
                </a:lnTo>
                <a:lnTo>
                  <a:pt x="0" y="33463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2" name="object 672"/>
          <p:cNvSpPr/>
          <p:nvPr/>
        </p:nvSpPr>
        <p:spPr>
          <a:xfrm>
            <a:off x="3190676" y="536550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3" name="object 673"/>
          <p:cNvSpPr/>
          <p:nvPr/>
        </p:nvSpPr>
        <p:spPr>
          <a:xfrm>
            <a:off x="3196760" y="533204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4" name="object 674"/>
          <p:cNvSpPr/>
          <p:nvPr/>
        </p:nvSpPr>
        <p:spPr>
          <a:xfrm>
            <a:off x="3205886" y="5341172"/>
            <a:ext cx="18415" cy="33655"/>
          </a:xfrm>
          <a:custGeom>
            <a:avLst/>
            <a:gdLst/>
            <a:ahLst/>
            <a:cxnLst/>
            <a:rect l="l" t="t" r="r" b="b"/>
            <a:pathLst>
              <a:path w="18414" h="33654">
                <a:moveTo>
                  <a:pt x="0" y="33463"/>
                </a:moveTo>
                <a:lnTo>
                  <a:pt x="18252" y="33463"/>
                </a:lnTo>
                <a:lnTo>
                  <a:pt x="18252" y="0"/>
                </a:lnTo>
                <a:lnTo>
                  <a:pt x="0" y="0"/>
                </a:lnTo>
                <a:lnTo>
                  <a:pt x="0" y="33463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5" name="object 675"/>
          <p:cNvSpPr/>
          <p:nvPr/>
        </p:nvSpPr>
        <p:spPr>
          <a:xfrm>
            <a:off x="3196760" y="536550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6" name="object 676"/>
          <p:cNvSpPr/>
          <p:nvPr/>
        </p:nvSpPr>
        <p:spPr>
          <a:xfrm>
            <a:off x="3202844" y="533356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7" name="object 677"/>
          <p:cNvSpPr/>
          <p:nvPr/>
        </p:nvSpPr>
        <p:spPr>
          <a:xfrm>
            <a:off x="3211971" y="5342693"/>
            <a:ext cx="18415" cy="33655"/>
          </a:xfrm>
          <a:custGeom>
            <a:avLst/>
            <a:gdLst/>
            <a:ahLst/>
            <a:cxnLst/>
            <a:rect l="l" t="t" r="r" b="b"/>
            <a:pathLst>
              <a:path w="18414" h="33654">
                <a:moveTo>
                  <a:pt x="0" y="33463"/>
                </a:moveTo>
                <a:lnTo>
                  <a:pt x="18252" y="33463"/>
                </a:lnTo>
                <a:lnTo>
                  <a:pt x="18252" y="0"/>
                </a:lnTo>
                <a:lnTo>
                  <a:pt x="0" y="0"/>
                </a:lnTo>
                <a:lnTo>
                  <a:pt x="0" y="33463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8" name="object 678"/>
          <p:cNvSpPr/>
          <p:nvPr/>
        </p:nvSpPr>
        <p:spPr>
          <a:xfrm>
            <a:off x="3202844" y="536703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9" name="object 679"/>
          <p:cNvSpPr/>
          <p:nvPr/>
        </p:nvSpPr>
        <p:spPr>
          <a:xfrm>
            <a:off x="3208929" y="533356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0" name="object 680"/>
          <p:cNvSpPr/>
          <p:nvPr/>
        </p:nvSpPr>
        <p:spPr>
          <a:xfrm>
            <a:off x="3218055" y="5342693"/>
            <a:ext cx="18415" cy="33655"/>
          </a:xfrm>
          <a:custGeom>
            <a:avLst/>
            <a:gdLst/>
            <a:ahLst/>
            <a:cxnLst/>
            <a:rect l="l" t="t" r="r" b="b"/>
            <a:pathLst>
              <a:path w="18414" h="33654">
                <a:moveTo>
                  <a:pt x="0" y="33463"/>
                </a:moveTo>
                <a:lnTo>
                  <a:pt x="18252" y="33463"/>
                </a:lnTo>
                <a:lnTo>
                  <a:pt x="18252" y="0"/>
                </a:lnTo>
                <a:lnTo>
                  <a:pt x="0" y="0"/>
                </a:lnTo>
                <a:lnTo>
                  <a:pt x="0" y="33463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1" name="object 681"/>
          <p:cNvSpPr/>
          <p:nvPr/>
        </p:nvSpPr>
        <p:spPr>
          <a:xfrm>
            <a:off x="3208929" y="536703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2" name="object 682"/>
          <p:cNvSpPr/>
          <p:nvPr/>
        </p:nvSpPr>
        <p:spPr>
          <a:xfrm>
            <a:off x="3215013" y="533508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3" name="object 683"/>
          <p:cNvSpPr/>
          <p:nvPr/>
        </p:nvSpPr>
        <p:spPr>
          <a:xfrm>
            <a:off x="3224139" y="5344214"/>
            <a:ext cx="18415" cy="33655"/>
          </a:xfrm>
          <a:custGeom>
            <a:avLst/>
            <a:gdLst/>
            <a:ahLst/>
            <a:cxnLst/>
            <a:rect l="l" t="t" r="r" b="b"/>
            <a:pathLst>
              <a:path w="18414" h="33654">
                <a:moveTo>
                  <a:pt x="0" y="33463"/>
                </a:moveTo>
                <a:lnTo>
                  <a:pt x="18252" y="33463"/>
                </a:lnTo>
                <a:lnTo>
                  <a:pt x="18252" y="0"/>
                </a:lnTo>
                <a:lnTo>
                  <a:pt x="0" y="0"/>
                </a:lnTo>
                <a:lnTo>
                  <a:pt x="0" y="33463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4" name="object 684"/>
          <p:cNvSpPr/>
          <p:nvPr/>
        </p:nvSpPr>
        <p:spPr>
          <a:xfrm>
            <a:off x="3215013" y="536855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5" name="object 685"/>
          <p:cNvSpPr/>
          <p:nvPr/>
        </p:nvSpPr>
        <p:spPr>
          <a:xfrm>
            <a:off x="3221097" y="533508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6" name="object 686"/>
          <p:cNvSpPr/>
          <p:nvPr/>
        </p:nvSpPr>
        <p:spPr>
          <a:xfrm>
            <a:off x="3230223" y="5344214"/>
            <a:ext cx="18415" cy="33655"/>
          </a:xfrm>
          <a:custGeom>
            <a:avLst/>
            <a:gdLst/>
            <a:ahLst/>
            <a:cxnLst/>
            <a:rect l="l" t="t" r="r" b="b"/>
            <a:pathLst>
              <a:path w="18414" h="33654">
                <a:moveTo>
                  <a:pt x="0" y="33463"/>
                </a:moveTo>
                <a:lnTo>
                  <a:pt x="18252" y="33463"/>
                </a:lnTo>
                <a:lnTo>
                  <a:pt x="18252" y="0"/>
                </a:lnTo>
                <a:lnTo>
                  <a:pt x="0" y="0"/>
                </a:lnTo>
                <a:lnTo>
                  <a:pt x="0" y="33463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7" name="object 687"/>
          <p:cNvSpPr/>
          <p:nvPr/>
        </p:nvSpPr>
        <p:spPr>
          <a:xfrm>
            <a:off x="3221097" y="536855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8" name="object 688"/>
          <p:cNvSpPr/>
          <p:nvPr/>
        </p:nvSpPr>
        <p:spPr>
          <a:xfrm>
            <a:off x="3227181" y="533508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9" name="object 689"/>
          <p:cNvSpPr/>
          <p:nvPr/>
        </p:nvSpPr>
        <p:spPr>
          <a:xfrm>
            <a:off x="3236308" y="5344214"/>
            <a:ext cx="18415" cy="33655"/>
          </a:xfrm>
          <a:custGeom>
            <a:avLst/>
            <a:gdLst/>
            <a:ahLst/>
            <a:cxnLst/>
            <a:rect l="l" t="t" r="r" b="b"/>
            <a:pathLst>
              <a:path w="18414" h="33654">
                <a:moveTo>
                  <a:pt x="0" y="33463"/>
                </a:moveTo>
                <a:lnTo>
                  <a:pt x="18252" y="33463"/>
                </a:lnTo>
                <a:lnTo>
                  <a:pt x="18252" y="0"/>
                </a:lnTo>
                <a:lnTo>
                  <a:pt x="0" y="0"/>
                </a:lnTo>
                <a:lnTo>
                  <a:pt x="0" y="33463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0" name="object 690"/>
          <p:cNvSpPr/>
          <p:nvPr/>
        </p:nvSpPr>
        <p:spPr>
          <a:xfrm>
            <a:off x="3227181" y="536855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1" name="object 691"/>
          <p:cNvSpPr/>
          <p:nvPr/>
        </p:nvSpPr>
        <p:spPr>
          <a:xfrm>
            <a:off x="3233266" y="533660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2" name="object 692"/>
          <p:cNvSpPr/>
          <p:nvPr/>
        </p:nvSpPr>
        <p:spPr>
          <a:xfrm>
            <a:off x="3242392" y="5345735"/>
            <a:ext cx="18415" cy="33655"/>
          </a:xfrm>
          <a:custGeom>
            <a:avLst/>
            <a:gdLst/>
            <a:ahLst/>
            <a:cxnLst/>
            <a:rect l="l" t="t" r="r" b="b"/>
            <a:pathLst>
              <a:path w="18414" h="33654">
                <a:moveTo>
                  <a:pt x="0" y="33463"/>
                </a:moveTo>
                <a:lnTo>
                  <a:pt x="18252" y="33463"/>
                </a:lnTo>
                <a:lnTo>
                  <a:pt x="18252" y="0"/>
                </a:lnTo>
                <a:lnTo>
                  <a:pt x="0" y="0"/>
                </a:lnTo>
                <a:lnTo>
                  <a:pt x="0" y="33463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3" name="object 693"/>
          <p:cNvSpPr/>
          <p:nvPr/>
        </p:nvSpPr>
        <p:spPr>
          <a:xfrm>
            <a:off x="3233266" y="537007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4" name="object 694"/>
          <p:cNvSpPr/>
          <p:nvPr/>
        </p:nvSpPr>
        <p:spPr>
          <a:xfrm>
            <a:off x="3239350" y="533508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5" name="object 695"/>
          <p:cNvSpPr/>
          <p:nvPr/>
        </p:nvSpPr>
        <p:spPr>
          <a:xfrm>
            <a:off x="3248476" y="5344214"/>
            <a:ext cx="18415" cy="33655"/>
          </a:xfrm>
          <a:custGeom>
            <a:avLst/>
            <a:gdLst/>
            <a:ahLst/>
            <a:cxnLst/>
            <a:rect l="l" t="t" r="r" b="b"/>
            <a:pathLst>
              <a:path w="18414" h="33654">
                <a:moveTo>
                  <a:pt x="0" y="33463"/>
                </a:moveTo>
                <a:lnTo>
                  <a:pt x="18252" y="33463"/>
                </a:lnTo>
                <a:lnTo>
                  <a:pt x="18252" y="0"/>
                </a:lnTo>
                <a:lnTo>
                  <a:pt x="0" y="0"/>
                </a:lnTo>
                <a:lnTo>
                  <a:pt x="0" y="33463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6" name="object 696"/>
          <p:cNvSpPr/>
          <p:nvPr/>
        </p:nvSpPr>
        <p:spPr>
          <a:xfrm>
            <a:off x="3239350" y="536855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7" name="object 697"/>
          <p:cNvSpPr/>
          <p:nvPr/>
        </p:nvSpPr>
        <p:spPr>
          <a:xfrm>
            <a:off x="3245434" y="533508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8" name="object 698"/>
          <p:cNvSpPr/>
          <p:nvPr/>
        </p:nvSpPr>
        <p:spPr>
          <a:xfrm>
            <a:off x="3254561" y="5344214"/>
            <a:ext cx="18415" cy="33655"/>
          </a:xfrm>
          <a:custGeom>
            <a:avLst/>
            <a:gdLst/>
            <a:ahLst/>
            <a:cxnLst/>
            <a:rect l="l" t="t" r="r" b="b"/>
            <a:pathLst>
              <a:path w="18414" h="33654">
                <a:moveTo>
                  <a:pt x="0" y="33463"/>
                </a:moveTo>
                <a:lnTo>
                  <a:pt x="18252" y="33463"/>
                </a:lnTo>
                <a:lnTo>
                  <a:pt x="18252" y="0"/>
                </a:lnTo>
                <a:lnTo>
                  <a:pt x="0" y="0"/>
                </a:lnTo>
                <a:lnTo>
                  <a:pt x="0" y="33463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9" name="object 699"/>
          <p:cNvSpPr/>
          <p:nvPr/>
        </p:nvSpPr>
        <p:spPr>
          <a:xfrm>
            <a:off x="3245434" y="536855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0" name="object 700"/>
          <p:cNvSpPr/>
          <p:nvPr/>
        </p:nvSpPr>
        <p:spPr>
          <a:xfrm>
            <a:off x="3251518" y="533508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1" name="object 701"/>
          <p:cNvSpPr/>
          <p:nvPr/>
        </p:nvSpPr>
        <p:spPr>
          <a:xfrm>
            <a:off x="3260645" y="5344214"/>
            <a:ext cx="18415" cy="33655"/>
          </a:xfrm>
          <a:custGeom>
            <a:avLst/>
            <a:gdLst/>
            <a:ahLst/>
            <a:cxnLst/>
            <a:rect l="l" t="t" r="r" b="b"/>
            <a:pathLst>
              <a:path w="18414" h="33654">
                <a:moveTo>
                  <a:pt x="0" y="33463"/>
                </a:moveTo>
                <a:lnTo>
                  <a:pt x="18252" y="33463"/>
                </a:lnTo>
                <a:lnTo>
                  <a:pt x="18252" y="0"/>
                </a:lnTo>
                <a:lnTo>
                  <a:pt x="0" y="0"/>
                </a:lnTo>
                <a:lnTo>
                  <a:pt x="0" y="33463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2" name="object 702"/>
          <p:cNvSpPr/>
          <p:nvPr/>
        </p:nvSpPr>
        <p:spPr>
          <a:xfrm>
            <a:off x="3251518" y="536855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3" name="object 703"/>
          <p:cNvSpPr/>
          <p:nvPr/>
        </p:nvSpPr>
        <p:spPr>
          <a:xfrm>
            <a:off x="3257603" y="533812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4" name="object 704"/>
          <p:cNvSpPr/>
          <p:nvPr/>
        </p:nvSpPr>
        <p:spPr>
          <a:xfrm>
            <a:off x="3266729" y="5347256"/>
            <a:ext cx="18415" cy="30480"/>
          </a:xfrm>
          <a:custGeom>
            <a:avLst/>
            <a:gdLst/>
            <a:ahLst/>
            <a:cxnLst/>
            <a:rect l="l" t="t" r="r" b="b"/>
            <a:pathLst>
              <a:path w="18414" h="30479">
                <a:moveTo>
                  <a:pt x="0" y="30421"/>
                </a:moveTo>
                <a:lnTo>
                  <a:pt x="18252" y="30421"/>
                </a:lnTo>
                <a:lnTo>
                  <a:pt x="18252" y="0"/>
                </a:lnTo>
                <a:lnTo>
                  <a:pt x="0" y="0"/>
                </a:lnTo>
                <a:lnTo>
                  <a:pt x="0" y="30421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5" name="object 705"/>
          <p:cNvSpPr/>
          <p:nvPr/>
        </p:nvSpPr>
        <p:spPr>
          <a:xfrm>
            <a:off x="3257603" y="536855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6" name="object 706"/>
          <p:cNvSpPr/>
          <p:nvPr/>
        </p:nvSpPr>
        <p:spPr>
          <a:xfrm>
            <a:off x="3263687" y="533812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7" name="object 707"/>
          <p:cNvSpPr/>
          <p:nvPr/>
        </p:nvSpPr>
        <p:spPr>
          <a:xfrm>
            <a:off x="3272813" y="5347256"/>
            <a:ext cx="18415" cy="30480"/>
          </a:xfrm>
          <a:custGeom>
            <a:avLst/>
            <a:gdLst/>
            <a:ahLst/>
            <a:cxnLst/>
            <a:rect l="l" t="t" r="r" b="b"/>
            <a:pathLst>
              <a:path w="18414" h="30479">
                <a:moveTo>
                  <a:pt x="0" y="30421"/>
                </a:moveTo>
                <a:lnTo>
                  <a:pt x="18252" y="30421"/>
                </a:lnTo>
                <a:lnTo>
                  <a:pt x="18252" y="0"/>
                </a:lnTo>
                <a:lnTo>
                  <a:pt x="0" y="0"/>
                </a:lnTo>
                <a:lnTo>
                  <a:pt x="0" y="30421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8" name="object 708"/>
          <p:cNvSpPr/>
          <p:nvPr/>
        </p:nvSpPr>
        <p:spPr>
          <a:xfrm>
            <a:off x="3263687" y="536855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9" name="object 709"/>
          <p:cNvSpPr/>
          <p:nvPr/>
        </p:nvSpPr>
        <p:spPr>
          <a:xfrm>
            <a:off x="3269771" y="533660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0" name="object 710"/>
          <p:cNvSpPr/>
          <p:nvPr/>
        </p:nvSpPr>
        <p:spPr>
          <a:xfrm>
            <a:off x="3278897" y="5345735"/>
            <a:ext cx="18415" cy="33655"/>
          </a:xfrm>
          <a:custGeom>
            <a:avLst/>
            <a:gdLst/>
            <a:ahLst/>
            <a:cxnLst/>
            <a:rect l="l" t="t" r="r" b="b"/>
            <a:pathLst>
              <a:path w="18414" h="33654">
                <a:moveTo>
                  <a:pt x="0" y="33463"/>
                </a:moveTo>
                <a:lnTo>
                  <a:pt x="18252" y="33463"/>
                </a:lnTo>
                <a:lnTo>
                  <a:pt x="18252" y="0"/>
                </a:lnTo>
                <a:lnTo>
                  <a:pt x="0" y="0"/>
                </a:lnTo>
                <a:lnTo>
                  <a:pt x="0" y="33463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1" name="object 711"/>
          <p:cNvSpPr/>
          <p:nvPr/>
        </p:nvSpPr>
        <p:spPr>
          <a:xfrm>
            <a:off x="3269771" y="537007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2" name="object 712"/>
          <p:cNvSpPr/>
          <p:nvPr/>
        </p:nvSpPr>
        <p:spPr>
          <a:xfrm>
            <a:off x="3275855" y="533660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3" name="object 713"/>
          <p:cNvSpPr/>
          <p:nvPr/>
        </p:nvSpPr>
        <p:spPr>
          <a:xfrm>
            <a:off x="3284982" y="5345735"/>
            <a:ext cx="18415" cy="33655"/>
          </a:xfrm>
          <a:custGeom>
            <a:avLst/>
            <a:gdLst/>
            <a:ahLst/>
            <a:cxnLst/>
            <a:rect l="l" t="t" r="r" b="b"/>
            <a:pathLst>
              <a:path w="18414" h="33654">
                <a:moveTo>
                  <a:pt x="0" y="33463"/>
                </a:moveTo>
                <a:lnTo>
                  <a:pt x="18252" y="33463"/>
                </a:lnTo>
                <a:lnTo>
                  <a:pt x="18252" y="0"/>
                </a:lnTo>
                <a:lnTo>
                  <a:pt x="0" y="0"/>
                </a:lnTo>
                <a:lnTo>
                  <a:pt x="0" y="33463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4" name="object 714"/>
          <p:cNvSpPr/>
          <p:nvPr/>
        </p:nvSpPr>
        <p:spPr>
          <a:xfrm>
            <a:off x="3275855" y="537007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5" name="object 715"/>
          <p:cNvSpPr/>
          <p:nvPr/>
        </p:nvSpPr>
        <p:spPr>
          <a:xfrm>
            <a:off x="3281940" y="533812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6" name="object 716"/>
          <p:cNvSpPr/>
          <p:nvPr/>
        </p:nvSpPr>
        <p:spPr>
          <a:xfrm>
            <a:off x="3291066" y="5347256"/>
            <a:ext cx="18415" cy="33655"/>
          </a:xfrm>
          <a:custGeom>
            <a:avLst/>
            <a:gdLst/>
            <a:ahLst/>
            <a:cxnLst/>
            <a:rect l="l" t="t" r="r" b="b"/>
            <a:pathLst>
              <a:path w="18414" h="33654">
                <a:moveTo>
                  <a:pt x="0" y="33463"/>
                </a:moveTo>
                <a:lnTo>
                  <a:pt x="18252" y="33463"/>
                </a:lnTo>
                <a:lnTo>
                  <a:pt x="18252" y="0"/>
                </a:lnTo>
                <a:lnTo>
                  <a:pt x="0" y="0"/>
                </a:lnTo>
                <a:lnTo>
                  <a:pt x="0" y="33463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7" name="object 717"/>
          <p:cNvSpPr/>
          <p:nvPr/>
        </p:nvSpPr>
        <p:spPr>
          <a:xfrm>
            <a:off x="3281940" y="537159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8" name="object 718"/>
          <p:cNvSpPr/>
          <p:nvPr/>
        </p:nvSpPr>
        <p:spPr>
          <a:xfrm>
            <a:off x="3288024" y="533812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9" name="object 719"/>
          <p:cNvSpPr/>
          <p:nvPr/>
        </p:nvSpPr>
        <p:spPr>
          <a:xfrm>
            <a:off x="3297150" y="5347256"/>
            <a:ext cx="18415" cy="33655"/>
          </a:xfrm>
          <a:custGeom>
            <a:avLst/>
            <a:gdLst/>
            <a:ahLst/>
            <a:cxnLst/>
            <a:rect l="l" t="t" r="r" b="b"/>
            <a:pathLst>
              <a:path w="18414" h="33654">
                <a:moveTo>
                  <a:pt x="0" y="33463"/>
                </a:moveTo>
                <a:lnTo>
                  <a:pt x="18252" y="33463"/>
                </a:lnTo>
                <a:lnTo>
                  <a:pt x="18252" y="0"/>
                </a:lnTo>
                <a:lnTo>
                  <a:pt x="0" y="0"/>
                </a:lnTo>
                <a:lnTo>
                  <a:pt x="0" y="33463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0" name="object 720"/>
          <p:cNvSpPr/>
          <p:nvPr/>
        </p:nvSpPr>
        <p:spPr>
          <a:xfrm>
            <a:off x="3288024" y="537159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1" name="object 721"/>
          <p:cNvSpPr/>
          <p:nvPr/>
        </p:nvSpPr>
        <p:spPr>
          <a:xfrm>
            <a:off x="3294108" y="533812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2" name="object 722"/>
          <p:cNvSpPr/>
          <p:nvPr/>
        </p:nvSpPr>
        <p:spPr>
          <a:xfrm>
            <a:off x="3303235" y="5347256"/>
            <a:ext cx="18415" cy="33655"/>
          </a:xfrm>
          <a:custGeom>
            <a:avLst/>
            <a:gdLst/>
            <a:ahLst/>
            <a:cxnLst/>
            <a:rect l="l" t="t" r="r" b="b"/>
            <a:pathLst>
              <a:path w="18414" h="33654">
                <a:moveTo>
                  <a:pt x="0" y="33463"/>
                </a:moveTo>
                <a:lnTo>
                  <a:pt x="18252" y="33463"/>
                </a:lnTo>
                <a:lnTo>
                  <a:pt x="18252" y="0"/>
                </a:lnTo>
                <a:lnTo>
                  <a:pt x="0" y="0"/>
                </a:lnTo>
                <a:lnTo>
                  <a:pt x="0" y="33463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3" name="object 723"/>
          <p:cNvSpPr/>
          <p:nvPr/>
        </p:nvSpPr>
        <p:spPr>
          <a:xfrm>
            <a:off x="3294108" y="537159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4" name="object 724"/>
          <p:cNvSpPr/>
          <p:nvPr/>
        </p:nvSpPr>
        <p:spPr>
          <a:xfrm>
            <a:off x="3300193" y="533812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5" name="object 725"/>
          <p:cNvSpPr/>
          <p:nvPr/>
        </p:nvSpPr>
        <p:spPr>
          <a:xfrm>
            <a:off x="3309319" y="5347256"/>
            <a:ext cx="18415" cy="33655"/>
          </a:xfrm>
          <a:custGeom>
            <a:avLst/>
            <a:gdLst/>
            <a:ahLst/>
            <a:cxnLst/>
            <a:rect l="l" t="t" r="r" b="b"/>
            <a:pathLst>
              <a:path w="18414" h="33654">
                <a:moveTo>
                  <a:pt x="0" y="33463"/>
                </a:moveTo>
                <a:lnTo>
                  <a:pt x="18252" y="33463"/>
                </a:lnTo>
                <a:lnTo>
                  <a:pt x="18252" y="0"/>
                </a:lnTo>
                <a:lnTo>
                  <a:pt x="0" y="0"/>
                </a:lnTo>
                <a:lnTo>
                  <a:pt x="0" y="33463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6" name="object 726"/>
          <p:cNvSpPr/>
          <p:nvPr/>
        </p:nvSpPr>
        <p:spPr>
          <a:xfrm>
            <a:off x="3300193" y="537159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7" name="object 727"/>
          <p:cNvSpPr/>
          <p:nvPr/>
        </p:nvSpPr>
        <p:spPr>
          <a:xfrm>
            <a:off x="3306277" y="533812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8" name="object 728"/>
          <p:cNvSpPr/>
          <p:nvPr/>
        </p:nvSpPr>
        <p:spPr>
          <a:xfrm>
            <a:off x="3315403" y="5347256"/>
            <a:ext cx="18415" cy="33655"/>
          </a:xfrm>
          <a:custGeom>
            <a:avLst/>
            <a:gdLst/>
            <a:ahLst/>
            <a:cxnLst/>
            <a:rect l="l" t="t" r="r" b="b"/>
            <a:pathLst>
              <a:path w="18414" h="33654">
                <a:moveTo>
                  <a:pt x="0" y="33463"/>
                </a:moveTo>
                <a:lnTo>
                  <a:pt x="18252" y="33463"/>
                </a:lnTo>
                <a:lnTo>
                  <a:pt x="18252" y="0"/>
                </a:lnTo>
                <a:lnTo>
                  <a:pt x="0" y="0"/>
                </a:lnTo>
                <a:lnTo>
                  <a:pt x="0" y="33463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9" name="object 729"/>
          <p:cNvSpPr/>
          <p:nvPr/>
        </p:nvSpPr>
        <p:spPr>
          <a:xfrm>
            <a:off x="3306277" y="537159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0" name="object 730"/>
          <p:cNvSpPr/>
          <p:nvPr/>
        </p:nvSpPr>
        <p:spPr>
          <a:xfrm>
            <a:off x="3312361" y="533660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1" name="object 731"/>
          <p:cNvSpPr/>
          <p:nvPr/>
        </p:nvSpPr>
        <p:spPr>
          <a:xfrm>
            <a:off x="3321487" y="5345735"/>
            <a:ext cx="18415" cy="33655"/>
          </a:xfrm>
          <a:custGeom>
            <a:avLst/>
            <a:gdLst/>
            <a:ahLst/>
            <a:cxnLst/>
            <a:rect l="l" t="t" r="r" b="b"/>
            <a:pathLst>
              <a:path w="18414" h="33654">
                <a:moveTo>
                  <a:pt x="0" y="33463"/>
                </a:moveTo>
                <a:lnTo>
                  <a:pt x="18252" y="33463"/>
                </a:lnTo>
                <a:lnTo>
                  <a:pt x="18252" y="0"/>
                </a:lnTo>
                <a:lnTo>
                  <a:pt x="0" y="0"/>
                </a:lnTo>
                <a:lnTo>
                  <a:pt x="0" y="33463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2" name="object 732"/>
          <p:cNvSpPr/>
          <p:nvPr/>
        </p:nvSpPr>
        <p:spPr>
          <a:xfrm>
            <a:off x="3312361" y="537007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3" name="object 733"/>
          <p:cNvSpPr/>
          <p:nvPr/>
        </p:nvSpPr>
        <p:spPr>
          <a:xfrm>
            <a:off x="3318445" y="533660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4" name="object 734"/>
          <p:cNvSpPr/>
          <p:nvPr/>
        </p:nvSpPr>
        <p:spPr>
          <a:xfrm>
            <a:off x="3327572" y="5345735"/>
            <a:ext cx="18415" cy="33655"/>
          </a:xfrm>
          <a:custGeom>
            <a:avLst/>
            <a:gdLst/>
            <a:ahLst/>
            <a:cxnLst/>
            <a:rect l="l" t="t" r="r" b="b"/>
            <a:pathLst>
              <a:path w="18414" h="33654">
                <a:moveTo>
                  <a:pt x="0" y="33463"/>
                </a:moveTo>
                <a:lnTo>
                  <a:pt x="18252" y="33463"/>
                </a:lnTo>
                <a:lnTo>
                  <a:pt x="18252" y="0"/>
                </a:lnTo>
                <a:lnTo>
                  <a:pt x="0" y="0"/>
                </a:lnTo>
                <a:lnTo>
                  <a:pt x="0" y="33463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5" name="object 735"/>
          <p:cNvSpPr/>
          <p:nvPr/>
        </p:nvSpPr>
        <p:spPr>
          <a:xfrm>
            <a:off x="3318445" y="537007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6" name="object 736"/>
          <p:cNvSpPr/>
          <p:nvPr/>
        </p:nvSpPr>
        <p:spPr>
          <a:xfrm>
            <a:off x="3324530" y="533508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7" name="object 737"/>
          <p:cNvSpPr/>
          <p:nvPr/>
        </p:nvSpPr>
        <p:spPr>
          <a:xfrm>
            <a:off x="3333656" y="5344214"/>
            <a:ext cx="18415" cy="36830"/>
          </a:xfrm>
          <a:custGeom>
            <a:avLst/>
            <a:gdLst/>
            <a:ahLst/>
            <a:cxnLst/>
            <a:rect l="l" t="t" r="r" b="b"/>
            <a:pathLst>
              <a:path w="18414" h="36829">
                <a:moveTo>
                  <a:pt x="0" y="0"/>
                </a:moveTo>
                <a:lnTo>
                  <a:pt x="18252" y="0"/>
                </a:lnTo>
                <a:lnTo>
                  <a:pt x="18252" y="36505"/>
                </a:lnTo>
                <a:lnTo>
                  <a:pt x="0" y="36505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8" name="object 738"/>
          <p:cNvSpPr/>
          <p:nvPr/>
        </p:nvSpPr>
        <p:spPr>
          <a:xfrm>
            <a:off x="3324530" y="537159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9" name="object 739"/>
          <p:cNvSpPr/>
          <p:nvPr/>
        </p:nvSpPr>
        <p:spPr>
          <a:xfrm>
            <a:off x="3330614" y="533508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0" name="object 740"/>
          <p:cNvSpPr/>
          <p:nvPr/>
        </p:nvSpPr>
        <p:spPr>
          <a:xfrm>
            <a:off x="3339740" y="5344214"/>
            <a:ext cx="18415" cy="36830"/>
          </a:xfrm>
          <a:custGeom>
            <a:avLst/>
            <a:gdLst/>
            <a:ahLst/>
            <a:cxnLst/>
            <a:rect l="l" t="t" r="r" b="b"/>
            <a:pathLst>
              <a:path w="18414" h="36829">
                <a:moveTo>
                  <a:pt x="0" y="0"/>
                </a:moveTo>
                <a:lnTo>
                  <a:pt x="18252" y="0"/>
                </a:lnTo>
                <a:lnTo>
                  <a:pt x="18252" y="36505"/>
                </a:lnTo>
                <a:lnTo>
                  <a:pt x="0" y="36505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1" name="object 741"/>
          <p:cNvSpPr/>
          <p:nvPr/>
        </p:nvSpPr>
        <p:spPr>
          <a:xfrm>
            <a:off x="3330614" y="537159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2" name="object 742"/>
          <p:cNvSpPr/>
          <p:nvPr/>
        </p:nvSpPr>
        <p:spPr>
          <a:xfrm>
            <a:off x="3336698" y="533508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3" name="object 743"/>
          <p:cNvSpPr/>
          <p:nvPr/>
        </p:nvSpPr>
        <p:spPr>
          <a:xfrm>
            <a:off x="3345824" y="5344214"/>
            <a:ext cx="18415" cy="36830"/>
          </a:xfrm>
          <a:custGeom>
            <a:avLst/>
            <a:gdLst/>
            <a:ahLst/>
            <a:cxnLst/>
            <a:rect l="l" t="t" r="r" b="b"/>
            <a:pathLst>
              <a:path w="18414" h="36829">
                <a:moveTo>
                  <a:pt x="0" y="0"/>
                </a:moveTo>
                <a:lnTo>
                  <a:pt x="18252" y="0"/>
                </a:lnTo>
                <a:lnTo>
                  <a:pt x="18252" y="36505"/>
                </a:lnTo>
                <a:lnTo>
                  <a:pt x="0" y="36505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4" name="object 744"/>
          <p:cNvSpPr/>
          <p:nvPr/>
        </p:nvSpPr>
        <p:spPr>
          <a:xfrm>
            <a:off x="3336698" y="537159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5" name="object 745"/>
          <p:cNvSpPr/>
          <p:nvPr/>
        </p:nvSpPr>
        <p:spPr>
          <a:xfrm>
            <a:off x="3342782" y="533508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6" name="object 746"/>
          <p:cNvSpPr/>
          <p:nvPr/>
        </p:nvSpPr>
        <p:spPr>
          <a:xfrm>
            <a:off x="3351909" y="5344214"/>
            <a:ext cx="18415" cy="36830"/>
          </a:xfrm>
          <a:custGeom>
            <a:avLst/>
            <a:gdLst/>
            <a:ahLst/>
            <a:cxnLst/>
            <a:rect l="l" t="t" r="r" b="b"/>
            <a:pathLst>
              <a:path w="18414" h="36829">
                <a:moveTo>
                  <a:pt x="0" y="0"/>
                </a:moveTo>
                <a:lnTo>
                  <a:pt x="18252" y="0"/>
                </a:lnTo>
                <a:lnTo>
                  <a:pt x="18252" y="36505"/>
                </a:lnTo>
                <a:lnTo>
                  <a:pt x="0" y="36505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7" name="object 747"/>
          <p:cNvSpPr/>
          <p:nvPr/>
        </p:nvSpPr>
        <p:spPr>
          <a:xfrm>
            <a:off x="3342782" y="537159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8" name="object 748"/>
          <p:cNvSpPr/>
          <p:nvPr/>
        </p:nvSpPr>
        <p:spPr>
          <a:xfrm>
            <a:off x="3348866" y="533508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9" name="object 749"/>
          <p:cNvSpPr/>
          <p:nvPr/>
        </p:nvSpPr>
        <p:spPr>
          <a:xfrm>
            <a:off x="3357993" y="5344214"/>
            <a:ext cx="18415" cy="36830"/>
          </a:xfrm>
          <a:custGeom>
            <a:avLst/>
            <a:gdLst/>
            <a:ahLst/>
            <a:cxnLst/>
            <a:rect l="l" t="t" r="r" b="b"/>
            <a:pathLst>
              <a:path w="18414" h="36829">
                <a:moveTo>
                  <a:pt x="0" y="0"/>
                </a:moveTo>
                <a:lnTo>
                  <a:pt x="18252" y="0"/>
                </a:lnTo>
                <a:lnTo>
                  <a:pt x="18252" y="36505"/>
                </a:lnTo>
                <a:lnTo>
                  <a:pt x="0" y="36505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0" name="object 750"/>
          <p:cNvSpPr/>
          <p:nvPr/>
        </p:nvSpPr>
        <p:spPr>
          <a:xfrm>
            <a:off x="3348866" y="537159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1" name="object 751"/>
          <p:cNvSpPr/>
          <p:nvPr/>
        </p:nvSpPr>
        <p:spPr>
          <a:xfrm>
            <a:off x="3354951" y="533356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2" name="object 752"/>
          <p:cNvSpPr/>
          <p:nvPr/>
        </p:nvSpPr>
        <p:spPr>
          <a:xfrm>
            <a:off x="3364077" y="5342693"/>
            <a:ext cx="18415" cy="40005"/>
          </a:xfrm>
          <a:custGeom>
            <a:avLst/>
            <a:gdLst/>
            <a:ahLst/>
            <a:cxnLst/>
            <a:rect l="l" t="t" r="r" b="b"/>
            <a:pathLst>
              <a:path w="18414" h="40004">
                <a:moveTo>
                  <a:pt x="0" y="0"/>
                </a:moveTo>
                <a:lnTo>
                  <a:pt x="18252" y="0"/>
                </a:lnTo>
                <a:lnTo>
                  <a:pt x="18252" y="39547"/>
                </a:lnTo>
                <a:lnTo>
                  <a:pt x="0" y="39547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3" name="object 753"/>
          <p:cNvSpPr/>
          <p:nvPr/>
        </p:nvSpPr>
        <p:spPr>
          <a:xfrm>
            <a:off x="3354951" y="537311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4" name="object 754"/>
          <p:cNvSpPr/>
          <p:nvPr/>
        </p:nvSpPr>
        <p:spPr>
          <a:xfrm>
            <a:off x="3361035" y="533356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5" name="object 755"/>
          <p:cNvSpPr/>
          <p:nvPr/>
        </p:nvSpPr>
        <p:spPr>
          <a:xfrm>
            <a:off x="3370162" y="5342693"/>
            <a:ext cx="18415" cy="40005"/>
          </a:xfrm>
          <a:custGeom>
            <a:avLst/>
            <a:gdLst/>
            <a:ahLst/>
            <a:cxnLst/>
            <a:rect l="l" t="t" r="r" b="b"/>
            <a:pathLst>
              <a:path w="18414" h="40004">
                <a:moveTo>
                  <a:pt x="0" y="0"/>
                </a:moveTo>
                <a:lnTo>
                  <a:pt x="18252" y="0"/>
                </a:lnTo>
                <a:lnTo>
                  <a:pt x="18252" y="39547"/>
                </a:lnTo>
                <a:lnTo>
                  <a:pt x="0" y="39547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6" name="object 756"/>
          <p:cNvSpPr/>
          <p:nvPr/>
        </p:nvSpPr>
        <p:spPr>
          <a:xfrm>
            <a:off x="3361035" y="537311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7" name="object 757"/>
          <p:cNvSpPr/>
          <p:nvPr/>
        </p:nvSpPr>
        <p:spPr>
          <a:xfrm>
            <a:off x="3367119" y="533356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8" name="object 758"/>
          <p:cNvSpPr/>
          <p:nvPr/>
        </p:nvSpPr>
        <p:spPr>
          <a:xfrm>
            <a:off x="3376246" y="5342693"/>
            <a:ext cx="18415" cy="36830"/>
          </a:xfrm>
          <a:custGeom>
            <a:avLst/>
            <a:gdLst/>
            <a:ahLst/>
            <a:cxnLst/>
            <a:rect l="l" t="t" r="r" b="b"/>
            <a:pathLst>
              <a:path w="18414" h="36829">
                <a:moveTo>
                  <a:pt x="0" y="0"/>
                </a:moveTo>
                <a:lnTo>
                  <a:pt x="18252" y="0"/>
                </a:lnTo>
                <a:lnTo>
                  <a:pt x="18252" y="36505"/>
                </a:lnTo>
                <a:lnTo>
                  <a:pt x="0" y="36505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9" name="object 759"/>
          <p:cNvSpPr/>
          <p:nvPr/>
        </p:nvSpPr>
        <p:spPr>
          <a:xfrm>
            <a:off x="3367119" y="537007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0" name="object 760"/>
          <p:cNvSpPr/>
          <p:nvPr/>
        </p:nvSpPr>
        <p:spPr>
          <a:xfrm>
            <a:off x="3373204" y="533204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1" name="object 761"/>
          <p:cNvSpPr/>
          <p:nvPr/>
        </p:nvSpPr>
        <p:spPr>
          <a:xfrm>
            <a:off x="3382330" y="5341172"/>
            <a:ext cx="18415" cy="40005"/>
          </a:xfrm>
          <a:custGeom>
            <a:avLst/>
            <a:gdLst/>
            <a:ahLst/>
            <a:cxnLst/>
            <a:rect l="l" t="t" r="r" b="b"/>
            <a:pathLst>
              <a:path w="18414" h="40004">
                <a:moveTo>
                  <a:pt x="0" y="0"/>
                </a:moveTo>
                <a:lnTo>
                  <a:pt x="18252" y="0"/>
                </a:lnTo>
                <a:lnTo>
                  <a:pt x="18252" y="39547"/>
                </a:lnTo>
                <a:lnTo>
                  <a:pt x="0" y="39547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2" name="object 762"/>
          <p:cNvSpPr/>
          <p:nvPr/>
        </p:nvSpPr>
        <p:spPr>
          <a:xfrm>
            <a:off x="3373204" y="537159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3" name="object 763"/>
          <p:cNvSpPr/>
          <p:nvPr/>
        </p:nvSpPr>
        <p:spPr>
          <a:xfrm>
            <a:off x="3379288" y="533204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4" name="object 764"/>
          <p:cNvSpPr/>
          <p:nvPr/>
        </p:nvSpPr>
        <p:spPr>
          <a:xfrm>
            <a:off x="3388414" y="5341172"/>
            <a:ext cx="18415" cy="40005"/>
          </a:xfrm>
          <a:custGeom>
            <a:avLst/>
            <a:gdLst/>
            <a:ahLst/>
            <a:cxnLst/>
            <a:rect l="l" t="t" r="r" b="b"/>
            <a:pathLst>
              <a:path w="18414" h="40004">
                <a:moveTo>
                  <a:pt x="0" y="0"/>
                </a:moveTo>
                <a:lnTo>
                  <a:pt x="18252" y="0"/>
                </a:lnTo>
                <a:lnTo>
                  <a:pt x="18252" y="39547"/>
                </a:lnTo>
                <a:lnTo>
                  <a:pt x="0" y="39547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5" name="object 765"/>
          <p:cNvSpPr/>
          <p:nvPr/>
        </p:nvSpPr>
        <p:spPr>
          <a:xfrm>
            <a:off x="3379288" y="537159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6" name="object 766"/>
          <p:cNvSpPr/>
          <p:nvPr/>
        </p:nvSpPr>
        <p:spPr>
          <a:xfrm>
            <a:off x="3385372" y="533204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7" name="object 767"/>
          <p:cNvSpPr/>
          <p:nvPr/>
        </p:nvSpPr>
        <p:spPr>
          <a:xfrm>
            <a:off x="3394499" y="5341172"/>
            <a:ext cx="18415" cy="40005"/>
          </a:xfrm>
          <a:custGeom>
            <a:avLst/>
            <a:gdLst/>
            <a:ahLst/>
            <a:cxnLst/>
            <a:rect l="l" t="t" r="r" b="b"/>
            <a:pathLst>
              <a:path w="18414" h="40004">
                <a:moveTo>
                  <a:pt x="0" y="0"/>
                </a:moveTo>
                <a:lnTo>
                  <a:pt x="18252" y="0"/>
                </a:lnTo>
                <a:lnTo>
                  <a:pt x="18252" y="39547"/>
                </a:lnTo>
                <a:lnTo>
                  <a:pt x="0" y="39547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8" name="object 768"/>
          <p:cNvSpPr/>
          <p:nvPr/>
        </p:nvSpPr>
        <p:spPr>
          <a:xfrm>
            <a:off x="3385372" y="537159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9" name="object 769"/>
          <p:cNvSpPr/>
          <p:nvPr/>
        </p:nvSpPr>
        <p:spPr>
          <a:xfrm>
            <a:off x="3391456" y="533052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0" name="object 770"/>
          <p:cNvSpPr/>
          <p:nvPr/>
        </p:nvSpPr>
        <p:spPr>
          <a:xfrm>
            <a:off x="3400583" y="5339650"/>
            <a:ext cx="18415" cy="40005"/>
          </a:xfrm>
          <a:custGeom>
            <a:avLst/>
            <a:gdLst/>
            <a:ahLst/>
            <a:cxnLst/>
            <a:rect l="l" t="t" r="r" b="b"/>
            <a:pathLst>
              <a:path w="18414" h="40004">
                <a:moveTo>
                  <a:pt x="0" y="0"/>
                </a:moveTo>
                <a:lnTo>
                  <a:pt x="18252" y="0"/>
                </a:lnTo>
                <a:lnTo>
                  <a:pt x="18252" y="39547"/>
                </a:lnTo>
                <a:lnTo>
                  <a:pt x="0" y="39547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1" name="object 771"/>
          <p:cNvSpPr/>
          <p:nvPr/>
        </p:nvSpPr>
        <p:spPr>
          <a:xfrm>
            <a:off x="3391456" y="537007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2" name="object 772"/>
          <p:cNvSpPr/>
          <p:nvPr/>
        </p:nvSpPr>
        <p:spPr>
          <a:xfrm>
            <a:off x="3397541" y="532900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3" name="object 773"/>
          <p:cNvSpPr/>
          <p:nvPr/>
        </p:nvSpPr>
        <p:spPr>
          <a:xfrm>
            <a:off x="3406667" y="5338129"/>
            <a:ext cx="18415" cy="43180"/>
          </a:xfrm>
          <a:custGeom>
            <a:avLst/>
            <a:gdLst/>
            <a:ahLst/>
            <a:cxnLst/>
            <a:rect l="l" t="t" r="r" b="b"/>
            <a:pathLst>
              <a:path w="18414" h="43179">
                <a:moveTo>
                  <a:pt x="0" y="0"/>
                </a:moveTo>
                <a:lnTo>
                  <a:pt x="18252" y="0"/>
                </a:lnTo>
                <a:lnTo>
                  <a:pt x="18252" y="42589"/>
                </a:lnTo>
                <a:lnTo>
                  <a:pt x="0" y="42589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4" name="object 774"/>
          <p:cNvSpPr/>
          <p:nvPr/>
        </p:nvSpPr>
        <p:spPr>
          <a:xfrm>
            <a:off x="3397541" y="537159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5" name="object 775"/>
          <p:cNvSpPr/>
          <p:nvPr/>
        </p:nvSpPr>
        <p:spPr>
          <a:xfrm>
            <a:off x="3403625" y="533052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6" name="object 776"/>
          <p:cNvSpPr/>
          <p:nvPr/>
        </p:nvSpPr>
        <p:spPr>
          <a:xfrm>
            <a:off x="3412751" y="5339650"/>
            <a:ext cx="18415" cy="40005"/>
          </a:xfrm>
          <a:custGeom>
            <a:avLst/>
            <a:gdLst/>
            <a:ahLst/>
            <a:cxnLst/>
            <a:rect l="l" t="t" r="r" b="b"/>
            <a:pathLst>
              <a:path w="18414" h="40004">
                <a:moveTo>
                  <a:pt x="0" y="0"/>
                </a:moveTo>
                <a:lnTo>
                  <a:pt x="18252" y="0"/>
                </a:lnTo>
                <a:lnTo>
                  <a:pt x="18252" y="39547"/>
                </a:lnTo>
                <a:lnTo>
                  <a:pt x="0" y="39547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7" name="object 777"/>
          <p:cNvSpPr/>
          <p:nvPr/>
        </p:nvSpPr>
        <p:spPr>
          <a:xfrm>
            <a:off x="3403625" y="537007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8" name="object 778"/>
          <p:cNvSpPr/>
          <p:nvPr/>
        </p:nvSpPr>
        <p:spPr>
          <a:xfrm>
            <a:off x="3409709" y="533052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9" name="object 779"/>
          <p:cNvSpPr/>
          <p:nvPr/>
        </p:nvSpPr>
        <p:spPr>
          <a:xfrm>
            <a:off x="3418835" y="5339650"/>
            <a:ext cx="18415" cy="40005"/>
          </a:xfrm>
          <a:custGeom>
            <a:avLst/>
            <a:gdLst/>
            <a:ahLst/>
            <a:cxnLst/>
            <a:rect l="l" t="t" r="r" b="b"/>
            <a:pathLst>
              <a:path w="18414" h="40004">
                <a:moveTo>
                  <a:pt x="0" y="0"/>
                </a:moveTo>
                <a:lnTo>
                  <a:pt x="18252" y="0"/>
                </a:lnTo>
                <a:lnTo>
                  <a:pt x="18252" y="39547"/>
                </a:lnTo>
                <a:lnTo>
                  <a:pt x="0" y="39547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0" name="object 780"/>
          <p:cNvSpPr/>
          <p:nvPr/>
        </p:nvSpPr>
        <p:spPr>
          <a:xfrm>
            <a:off x="3409709" y="537007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1" name="object 781"/>
          <p:cNvSpPr/>
          <p:nvPr/>
        </p:nvSpPr>
        <p:spPr>
          <a:xfrm>
            <a:off x="3415793" y="532900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2" name="object 782"/>
          <p:cNvSpPr/>
          <p:nvPr/>
        </p:nvSpPr>
        <p:spPr>
          <a:xfrm>
            <a:off x="3424920" y="5338129"/>
            <a:ext cx="18415" cy="43180"/>
          </a:xfrm>
          <a:custGeom>
            <a:avLst/>
            <a:gdLst/>
            <a:ahLst/>
            <a:cxnLst/>
            <a:rect l="l" t="t" r="r" b="b"/>
            <a:pathLst>
              <a:path w="18414" h="43179">
                <a:moveTo>
                  <a:pt x="0" y="0"/>
                </a:moveTo>
                <a:lnTo>
                  <a:pt x="18252" y="0"/>
                </a:lnTo>
                <a:lnTo>
                  <a:pt x="18252" y="42589"/>
                </a:lnTo>
                <a:lnTo>
                  <a:pt x="0" y="42589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3" name="object 783"/>
          <p:cNvSpPr/>
          <p:nvPr/>
        </p:nvSpPr>
        <p:spPr>
          <a:xfrm>
            <a:off x="3415793" y="537159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4" name="object 784"/>
          <p:cNvSpPr/>
          <p:nvPr/>
        </p:nvSpPr>
        <p:spPr>
          <a:xfrm>
            <a:off x="3421878" y="532900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5" name="object 785"/>
          <p:cNvSpPr/>
          <p:nvPr/>
        </p:nvSpPr>
        <p:spPr>
          <a:xfrm>
            <a:off x="3431004" y="5338129"/>
            <a:ext cx="18415" cy="43180"/>
          </a:xfrm>
          <a:custGeom>
            <a:avLst/>
            <a:gdLst/>
            <a:ahLst/>
            <a:cxnLst/>
            <a:rect l="l" t="t" r="r" b="b"/>
            <a:pathLst>
              <a:path w="18414" h="43179">
                <a:moveTo>
                  <a:pt x="0" y="0"/>
                </a:moveTo>
                <a:lnTo>
                  <a:pt x="18252" y="0"/>
                </a:lnTo>
                <a:lnTo>
                  <a:pt x="18252" y="42589"/>
                </a:lnTo>
                <a:lnTo>
                  <a:pt x="0" y="42589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6" name="object 786"/>
          <p:cNvSpPr/>
          <p:nvPr/>
        </p:nvSpPr>
        <p:spPr>
          <a:xfrm>
            <a:off x="3421878" y="537159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7" name="object 787"/>
          <p:cNvSpPr/>
          <p:nvPr/>
        </p:nvSpPr>
        <p:spPr>
          <a:xfrm>
            <a:off x="3427962" y="532900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8" name="object 788"/>
          <p:cNvSpPr/>
          <p:nvPr/>
        </p:nvSpPr>
        <p:spPr>
          <a:xfrm>
            <a:off x="3437089" y="5338129"/>
            <a:ext cx="18415" cy="43180"/>
          </a:xfrm>
          <a:custGeom>
            <a:avLst/>
            <a:gdLst/>
            <a:ahLst/>
            <a:cxnLst/>
            <a:rect l="l" t="t" r="r" b="b"/>
            <a:pathLst>
              <a:path w="18414" h="43179">
                <a:moveTo>
                  <a:pt x="0" y="0"/>
                </a:moveTo>
                <a:lnTo>
                  <a:pt x="18252" y="0"/>
                </a:lnTo>
                <a:lnTo>
                  <a:pt x="18252" y="42589"/>
                </a:lnTo>
                <a:lnTo>
                  <a:pt x="0" y="42589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9" name="object 789"/>
          <p:cNvSpPr/>
          <p:nvPr/>
        </p:nvSpPr>
        <p:spPr>
          <a:xfrm>
            <a:off x="3427962" y="537159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0" name="object 790"/>
          <p:cNvSpPr/>
          <p:nvPr/>
        </p:nvSpPr>
        <p:spPr>
          <a:xfrm>
            <a:off x="3434046" y="533052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1" name="object 791"/>
          <p:cNvSpPr/>
          <p:nvPr/>
        </p:nvSpPr>
        <p:spPr>
          <a:xfrm>
            <a:off x="3443173" y="5339650"/>
            <a:ext cx="18415" cy="40005"/>
          </a:xfrm>
          <a:custGeom>
            <a:avLst/>
            <a:gdLst/>
            <a:ahLst/>
            <a:cxnLst/>
            <a:rect l="l" t="t" r="r" b="b"/>
            <a:pathLst>
              <a:path w="18414" h="40004">
                <a:moveTo>
                  <a:pt x="0" y="0"/>
                </a:moveTo>
                <a:lnTo>
                  <a:pt x="18252" y="0"/>
                </a:lnTo>
                <a:lnTo>
                  <a:pt x="18252" y="39547"/>
                </a:lnTo>
                <a:lnTo>
                  <a:pt x="0" y="39547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2" name="object 792"/>
          <p:cNvSpPr/>
          <p:nvPr/>
        </p:nvSpPr>
        <p:spPr>
          <a:xfrm>
            <a:off x="3434046" y="537007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3" name="object 793"/>
          <p:cNvSpPr/>
          <p:nvPr/>
        </p:nvSpPr>
        <p:spPr>
          <a:xfrm>
            <a:off x="3440131" y="532748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4" name="object 794"/>
          <p:cNvSpPr/>
          <p:nvPr/>
        </p:nvSpPr>
        <p:spPr>
          <a:xfrm>
            <a:off x="3449257" y="5336608"/>
            <a:ext cx="18415" cy="43180"/>
          </a:xfrm>
          <a:custGeom>
            <a:avLst/>
            <a:gdLst/>
            <a:ahLst/>
            <a:cxnLst/>
            <a:rect l="l" t="t" r="r" b="b"/>
            <a:pathLst>
              <a:path w="18414" h="43179">
                <a:moveTo>
                  <a:pt x="0" y="0"/>
                </a:moveTo>
                <a:lnTo>
                  <a:pt x="18252" y="0"/>
                </a:lnTo>
                <a:lnTo>
                  <a:pt x="18252" y="42589"/>
                </a:lnTo>
                <a:lnTo>
                  <a:pt x="0" y="42589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5" name="object 795"/>
          <p:cNvSpPr/>
          <p:nvPr/>
        </p:nvSpPr>
        <p:spPr>
          <a:xfrm>
            <a:off x="3440131" y="537007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6" name="object 796"/>
          <p:cNvSpPr/>
          <p:nvPr/>
        </p:nvSpPr>
        <p:spPr>
          <a:xfrm>
            <a:off x="3446215" y="532748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7" name="object 797"/>
          <p:cNvSpPr/>
          <p:nvPr/>
        </p:nvSpPr>
        <p:spPr>
          <a:xfrm>
            <a:off x="3455341" y="5336608"/>
            <a:ext cx="18415" cy="43180"/>
          </a:xfrm>
          <a:custGeom>
            <a:avLst/>
            <a:gdLst/>
            <a:ahLst/>
            <a:cxnLst/>
            <a:rect l="l" t="t" r="r" b="b"/>
            <a:pathLst>
              <a:path w="18414" h="43179">
                <a:moveTo>
                  <a:pt x="0" y="0"/>
                </a:moveTo>
                <a:lnTo>
                  <a:pt x="18252" y="0"/>
                </a:lnTo>
                <a:lnTo>
                  <a:pt x="18252" y="42589"/>
                </a:lnTo>
                <a:lnTo>
                  <a:pt x="0" y="42589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8" name="object 798"/>
          <p:cNvSpPr/>
          <p:nvPr/>
        </p:nvSpPr>
        <p:spPr>
          <a:xfrm>
            <a:off x="3446215" y="537007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9" name="object 799"/>
          <p:cNvSpPr/>
          <p:nvPr/>
        </p:nvSpPr>
        <p:spPr>
          <a:xfrm>
            <a:off x="3452299" y="532444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0" name="object 800"/>
          <p:cNvSpPr/>
          <p:nvPr/>
        </p:nvSpPr>
        <p:spPr>
          <a:xfrm>
            <a:off x="3461425" y="5333566"/>
            <a:ext cx="18415" cy="45720"/>
          </a:xfrm>
          <a:custGeom>
            <a:avLst/>
            <a:gdLst/>
            <a:ahLst/>
            <a:cxnLst/>
            <a:rect l="l" t="t" r="r" b="b"/>
            <a:pathLst>
              <a:path w="18414" h="45720">
                <a:moveTo>
                  <a:pt x="0" y="0"/>
                </a:moveTo>
                <a:lnTo>
                  <a:pt x="18252" y="0"/>
                </a:lnTo>
                <a:lnTo>
                  <a:pt x="18252" y="45631"/>
                </a:lnTo>
                <a:lnTo>
                  <a:pt x="0" y="45631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1" name="object 801"/>
          <p:cNvSpPr/>
          <p:nvPr/>
        </p:nvSpPr>
        <p:spPr>
          <a:xfrm>
            <a:off x="3452299" y="537007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2" name="object 802"/>
          <p:cNvSpPr/>
          <p:nvPr/>
        </p:nvSpPr>
        <p:spPr>
          <a:xfrm>
            <a:off x="1900812" y="4939610"/>
            <a:ext cx="1570355" cy="611505"/>
          </a:xfrm>
          <a:custGeom>
            <a:avLst/>
            <a:gdLst/>
            <a:ahLst/>
            <a:cxnLst/>
            <a:rect l="l" t="t" r="r" b="b"/>
            <a:pathLst>
              <a:path w="1570354" h="611504">
                <a:moveTo>
                  <a:pt x="0" y="611468"/>
                </a:moveTo>
                <a:lnTo>
                  <a:pt x="6084" y="602341"/>
                </a:lnTo>
                <a:lnTo>
                  <a:pt x="12168" y="605384"/>
                </a:lnTo>
                <a:lnTo>
                  <a:pt x="30421" y="559752"/>
                </a:lnTo>
                <a:lnTo>
                  <a:pt x="42589" y="541499"/>
                </a:lnTo>
                <a:lnTo>
                  <a:pt x="48674" y="532372"/>
                </a:lnTo>
                <a:lnTo>
                  <a:pt x="54758" y="524767"/>
                </a:lnTo>
                <a:lnTo>
                  <a:pt x="60842" y="515641"/>
                </a:lnTo>
                <a:lnTo>
                  <a:pt x="66926" y="506514"/>
                </a:lnTo>
                <a:lnTo>
                  <a:pt x="73011" y="497388"/>
                </a:lnTo>
                <a:lnTo>
                  <a:pt x="79095" y="488261"/>
                </a:lnTo>
                <a:lnTo>
                  <a:pt x="85179" y="479135"/>
                </a:lnTo>
                <a:lnTo>
                  <a:pt x="91263" y="468488"/>
                </a:lnTo>
                <a:lnTo>
                  <a:pt x="97348" y="457840"/>
                </a:lnTo>
                <a:lnTo>
                  <a:pt x="103432" y="447193"/>
                </a:lnTo>
                <a:lnTo>
                  <a:pt x="109516" y="436545"/>
                </a:lnTo>
                <a:lnTo>
                  <a:pt x="115600" y="424377"/>
                </a:lnTo>
                <a:lnTo>
                  <a:pt x="121685" y="413729"/>
                </a:lnTo>
                <a:lnTo>
                  <a:pt x="127769" y="404603"/>
                </a:lnTo>
                <a:lnTo>
                  <a:pt x="133853" y="392434"/>
                </a:lnTo>
                <a:lnTo>
                  <a:pt x="139938" y="381787"/>
                </a:lnTo>
                <a:lnTo>
                  <a:pt x="146022" y="369618"/>
                </a:lnTo>
                <a:lnTo>
                  <a:pt x="152106" y="369618"/>
                </a:lnTo>
                <a:lnTo>
                  <a:pt x="158190" y="349845"/>
                </a:lnTo>
                <a:lnTo>
                  <a:pt x="164275" y="337676"/>
                </a:lnTo>
                <a:lnTo>
                  <a:pt x="170359" y="320944"/>
                </a:lnTo>
                <a:lnTo>
                  <a:pt x="176443" y="302692"/>
                </a:lnTo>
                <a:lnTo>
                  <a:pt x="182527" y="275312"/>
                </a:lnTo>
                <a:lnTo>
                  <a:pt x="188612" y="257060"/>
                </a:lnTo>
                <a:lnTo>
                  <a:pt x="194696" y="246412"/>
                </a:lnTo>
                <a:lnTo>
                  <a:pt x="200780" y="238807"/>
                </a:lnTo>
                <a:lnTo>
                  <a:pt x="206864" y="235765"/>
                </a:lnTo>
                <a:lnTo>
                  <a:pt x="212949" y="232723"/>
                </a:lnTo>
                <a:lnTo>
                  <a:pt x="219033" y="228159"/>
                </a:lnTo>
                <a:lnTo>
                  <a:pt x="225117" y="220554"/>
                </a:lnTo>
                <a:lnTo>
                  <a:pt x="231201" y="211428"/>
                </a:lnTo>
                <a:lnTo>
                  <a:pt x="237286" y="199259"/>
                </a:lnTo>
                <a:lnTo>
                  <a:pt x="243370" y="187091"/>
                </a:lnTo>
                <a:lnTo>
                  <a:pt x="249454" y="173401"/>
                </a:lnTo>
                <a:lnTo>
                  <a:pt x="255538" y="158190"/>
                </a:lnTo>
                <a:lnTo>
                  <a:pt x="261623" y="146022"/>
                </a:lnTo>
                <a:lnTo>
                  <a:pt x="267707" y="132332"/>
                </a:lnTo>
                <a:lnTo>
                  <a:pt x="273791" y="120164"/>
                </a:lnTo>
                <a:lnTo>
                  <a:pt x="279876" y="104953"/>
                </a:lnTo>
                <a:lnTo>
                  <a:pt x="285960" y="94306"/>
                </a:lnTo>
                <a:lnTo>
                  <a:pt x="292044" y="85179"/>
                </a:lnTo>
                <a:lnTo>
                  <a:pt x="298128" y="71490"/>
                </a:lnTo>
                <a:lnTo>
                  <a:pt x="304213" y="57800"/>
                </a:lnTo>
                <a:lnTo>
                  <a:pt x="310297" y="48674"/>
                </a:lnTo>
                <a:lnTo>
                  <a:pt x="316381" y="41068"/>
                </a:lnTo>
                <a:lnTo>
                  <a:pt x="322465" y="41068"/>
                </a:lnTo>
                <a:lnTo>
                  <a:pt x="328550" y="22815"/>
                </a:lnTo>
                <a:lnTo>
                  <a:pt x="334634" y="15210"/>
                </a:lnTo>
                <a:lnTo>
                  <a:pt x="340718" y="9126"/>
                </a:lnTo>
                <a:lnTo>
                  <a:pt x="346802" y="7605"/>
                </a:lnTo>
                <a:lnTo>
                  <a:pt x="352887" y="7605"/>
                </a:lnTo>
                <a:lnTo>
                  <a:pt x="358971" y="4563"/>
                </a:lnTo>
                <a:lnTo>
                  <a:pt x="365055" y="0"/>
                </a:lnTo>
                <a:lnTo>
                  <a:pt x="371139" y="0"/>
                </a:lnTo>
                <a:lnTo>
                  <a:pt x="377224" y="4563"/>
                </a:lnTo>
                <a:lnTo>
                  <a:pt x="383308" y="7605"/>
                </a:lnTo>
                <a:lnTo>
                  <a:pt x="389392" y="9126"/>
                </a:lnTo>
                <a:lnTo>
                  <a:pt x="395477" y="10647"/>
                </a:lnTo>
                <a:lnTo>
                  <a:pt x="401561" y="15210"/>
                </a:lnTo>
                <a:lnTo>
                  <a:pt x="407645" y="13689"/>
                </a:lnTo>
                <a:lnTo>
                  <a:pt x="413729" y="18252"/>
                </a:lnTo>
                <a:lnTo>
                  <a:pt x="419814" y="21294"/>
                </a:lnTo>
                <a:lnTo>
                  <a:pt x="425898" y="22815"/>
                </a:lnTo>
                <a:lnTo>
                  <a:pt x="431982" y="19773"/>
                </a:lnTo>
                <a:lnTo>
                  <a:pt x="438066" y="21294"/>
                </a:lnTo>
                <a:lnTo>
                  <a:pt x="444151" y="21294"/>
                </a:lnTo>
                <a:lnTo>
                  <a:pt x="450235" y="21294"/>
                </a:lnTo>
                <a:lnTo>
                  <a:pt x="456319" y="22815"/>
                </a:lnTo>
                <a:lnTo>
                  <a:pt x="462403" y="24337"/>
                </a:lnTo>
                <a:lnTo>
                  <a:pt x="468488" y="27379"/>
                </a:lnTo>
                <a:lnTo>
                  <a:pt x="474572" y="28900"/>
                </a:lnTo>
                <a:lnTo>
                  <a:pt x="480656" y="31942"/>
                </a:lnTo>
                <a:lnTo>
                  <a:pt x="486740" y="34984"/>
                </a:lnTo>
                <a:lnTo>
                  <a:pt x="492825" y="34984"/>
                </a:lnTo>
                <a:lnTo>
                  <a:pt x="498909" y="44110"/>
                </a:lnTo>
                <a:lnTo>
                  <a:pt x="504993" y="48674"/>
                </a:lnTo>
                <a:lnTo>
                  <a:pt x="511077" y="50195"/>
                </a:lnTo>
                <a:lnTo>
                  <a:pt x="517162" y="54758"/>
                </a:lnTo>
                <a:lnTo>
                  <a:pt x="523246" y="57800"/>
                </a:lnTo>
                <a:lnTo>
                  <a:pt x="529330" y="62363"/>
                </a:lnTo>
                <a:lnTo>
                  <a:pt x="535415" y="69969"/>
                </a:lnTo>
                <a:lnTo>
                  <a:pt x="541499" y="74532"/>
                </a:lnTo>
                <a:lnTo>
                  <a:pt x="547583" y="77574"/>
                </a:lnTo>
                <a:lnTo>
                  <a:pt x="553667" y="83658"/>
                </a:lnTo>
                <a:lnTo>
                  <a:pt x="559752" y="86700"/>
                </a:lnTo>
                <a:lnTo>
                  <a:pt x="565836" y="91263"/>
                </a:lnTo>
                <a:lnTo>
                  <a:pt x="571920" y="97348"/>
                </a:lnTo>
                <a:lnTo>
                  <a:pt x="578004" y="101911"/>
                </a:lnTo>
                <a:lnTo>
                  <a:pt x="584089" y="107995"/>
                </a:lnTo>
                <a:lnTo>
                  <a:pt x="590173" y="112558"/>
                </a:lnTo>
                <a:lnTo>
                  <a:pt x="596257" y="115600"/>
                </a:lnTo>
                <a:lnTo>
                  <a:pt x="602341" y="118643"/>
                </a:lnTo>
                <a:lnTo>
                  <a:pt x="608426" y="124727"/>
                </a:lnTo>
                <a:lnTo>
                  <a:pt x="614510" y="130811"/>
                </a:lnTo>
                <a:lnTo>
                  <a:pt x="620594" y="133853"/>
                </a:lnTo>
                <a:lnTo>
                  <a:pt x="626678" y="136895"/>
                </a:lnTo>
                <a:lnTo>
                  <a:pt x="632763" y="144501"/>
                </a:lnTo>
                <a:lnTo>
                  <a:pt x="638847" y="149064"/>
                </a:lnTo>
                <a:lnTo>
                  <a:pt x="644931" y="156669"/>
                </a:lnTo>
                <a:lnTo>
                  <a:pt x="651015" y="162753"/>
                </a:lnTo>
                <a:lnTo>
                  <a:pt x="657100" y="167317"/>
                </a:lnTo>
                <a:lnTo>
                  <a:pt x="663184" y="171880"/>
                </a:lnTo>
                <a:lnTo>
                  <a:pt x="669268" y="176443"/>
                </a:lnTo>
                <a:lnTo>
                  <a:pt x="675353" y="181006"/>
                </a:lnTo>
                <a:lnTo>
                  <a:pt x="681437" y="182527"/>
                </a:lnTo>
                <a:lnTo>
                  <a:pt x="687521" y="185569"/>
                </a:lnTo>
                <a:lnTo>
                  <a:pt x="693605" y="193175"/>
                </a:lnTo>
                <a:lnTo>
                  <a:pt x="699690" y="196217"/>
                </a:lnTo>
                <a:lnTo>
                  <a:pt x="705774" y="199259"/>
                </a:lnTo>
                <a:lnTo>
                  <a:pt x="711858" y="199259"/>
                </a:lnTo>
                <a:lnTo>
                  <a:pt x="717942" y="205343"/>
                </a:lnTo>
                <a:lnTo>
                  <a:pt x="724027" y="208385"/>
                </a:lnTo>
                <a:lnTo>
                  <a:pt x="730111" y="211428"/>
                </a:lnTo>
                <a:lnTo>
                  <a:pt x="736195" y="217512"/>
                </a:lnTo>
                <a:lnTo>
                  <a:pt x="742279" y="222075"/>
                </a:lnTo>
                <a:lnTo>
                  <a:pt x="748364" y="225117"/>
                </a:lnTo>
                <a:lnTo>
                  <a:pt x="754448" y="225117"/>
                </a:lnTo>
                <a:lnTo>
                  <a:pt x="760532" y="228159"/>
                </a:lnTo>
                <a:lnTo>
                  <a:pt x="766616" y="232723"/>
                </a:lnTo>
                <a:lnTo>
                  <a:pt x="772701" y="238807"/>
                </a:lnTo>
                <a:lnTo>
                  <a:pt x="778785" y="237286"/>
                </a:lnTo>
                <a:lnTo>
                  <a:pt x="784869" y="237286"/>
                </a:lnTo>
                <a:lnTo>
                  <a:pt x="790954" y="238807"/>
                </a:lnTo>
                <a:lnTo>
                  <a:pt x="797038" y="243370"/>
                </a:lnTo>
                <a:lnTo>
                  <a:pt x="803122" y="246412"/>
                </a:lnTo>
                <a:lnTo>
                  <a:pt x="809206" y="246412"/>
                </a:lnTo>
                <a:lnTo>
                  <a:pt x="815291" y="250975"/>
                </a:lnTo>
                <a:lnTo>
                  <a:pt x="821375" y="252496"/>
                </a:lnTo>
                <a:lnTo>
                  <a:pt x="827459" y="252496"/>
                </a:lnTo>
                <a:lnTo>
                  <a:pt x="833543" y="252496"/>
                </a:lnTo>
                <a:lnTo>
                  <a:pt x="839628" y="252496"/>
                </a:lnTo>
                <a:lnTo>
                  <a:pt x="845712" y="257060"/>
                </a:lnTo>
                <a:lnTo>
                  <a:pt x="851796" y="257060"/>
                </a:lnTo>
                <a:lnTo>
                  <a:pt x="857880" y="257060"/>
                </a:lnTo>
                <a:lnTo>
                  <a:pt x="863965" y="260102"/>
                </a:lnTo>
                <a:lnTo>
                  <a:pt x="870049" y="260102"/>
                </a:lnTo>
                <a:lnTo>
                  <a:pt x="876133" y="263144"/>
                </a:lnTo>
                <a:lnTo>
                  <a:pt x="882217" y="263144"/>
                </a:lnTo>
                <a:lnTo>
                  <a:pt x="888302" y="261623"/>
                </a:lnTo>
                <a:lnTo>
                  <a:pt x="894386" y="263144"/>
                </a:lnTo>
                <a:lnTo>
                  <a:pt x="900470" y="266186"/>
                </a:lnTo>
                <a:lnTo>
                  <a:pt x="906554" y="266186"/>
                </a:lnTo>
                <a:lnTo>
                  <a:pt x="912639" y="266186"/>
                </a:lnTo>
                <a:lnTo>
                  <a:pt x="918723" y="266186"/>
                </a:lnTo>
                <a:lnTo>
                  <a:pt x="924807" y="267707"/>
                </a:lnTo>
                <a:lnTo>
                  <a:pt x="930892" y="269228"/>
                </a:lnTo>
                <a:lnTo>
                  <a:pt x="936976" y="267707"/>
                </a:lnTo>
                <a:lnTo>
                  <a:pt x="943060" y="266186"/>
                </a:lnTo>
                <a:lnTo>
                  <a:pt x="949144" y="267707"/>
                </a:lnTo>
                <a:lnTo>
                  <a:pt x="955229" y="267707"/>
                </a:lnTo>
                <a:lnTo>
                  <a:pt x="961313" y="267707"/>
                </a:lnTo>
                <a:lnTo>
                  <a:pt x="967397" y="269228"/>
                </a:lnTo>
                <a:lnTo>
                  <a:pt x="973481" y="267707"/>
                </a:lnTo>
                <a:lnTo>
                  <a:pt x="979566" y="266186"/>
                </a:lnTo>
                <a:lnTo>
                  <a:pt x="985650" y="264665"/>
                </a:lnTo>
                <a:lnTo>
                  <a:pt x="991734" y="266186"/>
                </a:lnTo>
                <a:lnTo>
                  <a:pt x="997818" y="266186"/>
                </a:lnTo>
                <a:lnTo>
                  <a:pt x="1003903" y="266186"/>
                </a:lnTo>
                <a:lnTo>
                  <a:pt x="1009987" y="266186"/>
                </a:lnTo>
                <a:lnTo>
                  <a:pt x="1016071" y="266186"/>
                </a:lnTo>
                <a:lnTo>
                  <a:pt x="1022155" y="266186"/>
                </a:lnTo>
                <a:lnTo>
                  <a:pt x="1028240" y="266186"/>
                </a:lnTo>
                <a:lnTo>
                  <a:pt x="1034324" y="264665"/>
                </a:lnTo>
                <a:lnTo>
                  <a:pt x="1040408" y="264665"/>
                </a:lnTo>
                <a:lnTo>
                  <a:pt x="1046492" y="264665"/>
                </a:lnTo>
                <a:lnTo>
                  <a:pt x="1052577" y="261623"/>
                </a:lnTo>
                <a:lnTo>
                  <a:pt x="1058661" y="263144"/>
                </a:lnTo>
                <a:lnTo>
                  <a:pt x="1064745" y="260102"/>
                </a:lnTo>
                <a:lnTo>
                  <a:pt x="1070830" y="258581"/>
                </a:lnTo>
                <a:lnTo>
                  <a:pt x="1076914" y="257060"/>
                </a:lnTo>
                <a:lnTo>
                  <a:pt x="1082998" y="255538"/>
                </a:lnTo>
                <a:lnTo>
                  <a:pt x="1089082" y="254017"/>
                </a:lnTo>
                <a:lnTo>
                  <a:pt x="1095167" y="250975"/>
                </a:lnTo>
                <a:lnTo>
                  <a:pt x="1101251" y="249454"/>
                </a:lnTo>
                <a:lnTo>
                  <a:pt x="1107335" y="250975"/>
                </a:lnTo>
                <a:lnTo>
                  <a:pt x="1113419" y="249454"/>
                </a:lnTo>
                <a:lnTo>
                  <a:pt x="1119504" y="247933"/>
                </a:lnTo>
                <a:lnTo>
                  <a:pt x="1125588" y="246412"/>
                </a:lnTo>
                <a:lnTo>
                  <a:pt x="1131672" y="243370"/>
                </a:lnTo>
                <a:lnTo>
                  <a:pt x="1137756" y="244891"/>
                </a:lnTo>
                <a:lnTo>
                  <a:pt x="1143841" y="241849"/>
                </a:lnTo>
                <a:lnTo>
                  <a:pt x="1149925" y="240328"/>
                </a:lnTo>
                <a:lnTo>
                  <a:pt x="1156009" y="240328"/>
                </a:lnTo>
                <a:lnTo>
                  <a:pt x="1162093" y="238807"/>
                </a:lnTo>
                <a:lnTo>
                  <a:pt x="1168178" y="235765"/>
                </a:lnTo>
                <a:lnTo>
                  <a:pt x="1174262" y="234244"/>
                </a:lnTo>
                <a:lnTo>
                  <a:pt x="1180346" y="232723"/>
                </a:lnTo>
                <a:lnTo>
                  <a:pt x="1186431" y="231201"/>
                </a:lnTo>
                <a:lnTo>
                  <a:pt x="1192515" y="228159"/>
                </a:lnTo>
                <a:lnTo>
                  <a:pt x="1198599" y="226638"/>
                </a:lnTo>
                <a:lnTo>
                  <a:pt x="1204683" y="225117"/>
                </a:lnTo>
                <a:lnTo>
                  <a:pt x="1210768" y="222075"/>
                </a:lnTo>
                <a:lnTo>
                  <a:pt x="1216852" y="220554"/>
                </a:lnTo>
                <a:lnTo>
                  <a:pt x="1222936" y="215991"/>
                </a:lnTo>
                <a:lnTo>
                  <a:pt x="1229020" y="214470"/>
                </a:lnTo>
                <a:lnTo>
                  <a:pt x="1235105" y="212949"/>
                </a:lnTo>
                <a:lnTo>
                  <a:pt x="1241189" y="209907"/>
                </a:lnTo>
                <a:lnTo>
                  <a:pt x="1247273" y="209907"/>
                </a:lnTo>
                <a:lnTo>
                  <a:pt x="1253357" y="208385"/>
                </a:lnTo>
                <a:lnTo>
                  <a:pt x="1259442" y="206864"/>
                </a:lnTo>
                <a:lnTo>
                  <a:pt x="1265526" y="203822"/>
                </a:lnTo>
                <a:lnTo>
                  <a:pt x="1271610" y="202301"/>
                </a:lnTo>
                <a:lnTo>
                  <a:pt x="1277694" y="200780"/>
                </a:lnTo>
                <a:lnTo>
                  <a:pt x="1283779" y="197738"/>
                </a:lnTo>
                <a:lnTo>
                  <a:pt x="1289863" y="194696"/>
                </a:lnTo>
                <a:lnTo>
                  <a:pt x="1295947" y="191654"/>
                </a:lnTo>
                <a:lnTo>
                  <a:pt x="1302031" y="191654"/>
                </a:lnTo>
                <a:lnTo>
                  <a:pt x="1308116" y="190133"/>
                </a:lnTo>
                <a:lnTo>
                  <a:pt x="1314200" y="187091"/>
                </a:lnTo>
                <a:lnTo>
                  <a:pt x="1320284" y="184048"/>
                </a:lnTo>
                <a:lnTo>
                  <a:pt x="1326369" y="182527"/>
                </a:lnTo>
                <a:lnTo>
                  <a:pt x="1332453" y="179485"/>
                </a:lnTo>
                <a:lnTo>
                  <a:pt x="1338537" y="176443"/>
                </a:lnTo>
                <a:lnTo>
                  <a:pt x="1344621" y="173401"/>
                </a:lnTo>
                <a:lnTo>
                  <a:pt x="1350706" y="170359"/>
                </a:lnTo>
                <a:lnTo>
                  <a:pt x="1356790" y="165796"/>
                </a:lnTo>
                <a:lnTo>
                  <a:pt x="1362874" y="164275"/>
                </a:lnTo>
                <a:lnTo>
                  <a:pt x="1368958" y="159711"/>
                </a:lnTo>
                <a:lnTo>
                  <a:pt x="1375043" y="158190"/>
                </a:lnTo>
                <a:lnTo>
                  <a:pt x="1381127" y="152106"/>
                </a:lnTo>
                <a:lnTo>
                  <a:pt x="1387211" y="149064"/>
                </a:lnTo>
                <a:lnTo>
                  <a:pt x="1393295" y="144501"/>
                </a:lnTo>
                <a:lnTo>
                  <a:pt x="1399380" y="141459"/>
                </a:lnTo>
                <a:lnTo>
                  <a:pt x="1405464" y="138416"/>
                </a:lnTo>
                <a:lnTo>
                  <a:pt x="1411548" y="133853"/>
                </a:lnTo>
                <a:lnTo>
                  <a:pt x="1417632" y="129290"/>
                </a:lnTo>
                <a:lnTo>
                  <a:pt x="1423717" y="126248"/>
                </a:lnTo>
                <a:lnTo>
                  <a:pt x="1429801" y="121685"/>
                </a:lnTo>
                <a:lnTo>
                  <a:pt x="1435885" y="118643"/>
                </a:lnTo>
                <a:lnTo>
                  <a:pt x="1441970" y="115600"/>
                </a:lnTo>
                <a:lnTo>
                  <a:pt x="1448054" y="112558"/>
                </a:lnTo>
                <a:lnTo>
                  <a:pt x="1454138" y="109516"/>
                </a:lnTo>
                <a:lnTo>
                  <a:pt x="1460222" y="103432"/>
                </a:lnTo>
                <a:lnTo>
                  <a:pt x="1466307" y="101911"/>
                </a:lnTo>
                <a:lnTo>
                  <a:pt x="1472391" y="98869"/>
                </a:lnTo>
                <a:lnTo>
                  <a:pt x="1478475" y="95827"/>
                </a:lnTo>
                <a:lnTo>
                  <a:pt x="1484559" y="92784"/>
                </a:lnTo>
                <a:lnTo>
                  <a:pt x="1490644" y="88221"/>
                </a:lnTo>
                <a:lnTo>
                  <a:pt x="1496728" y="85179"/>
                </a:lnTo>
                <a:lnTo>
                  <a:pt x="1502812" y="80616"/>
                </a:lnTo>
                <a:lnTo>
                  <a:pt x="1508896" y="74532"/>
                </a:lnTo>
                <a:lnTo>
                  <a:pt x="1514981" y="71490"/>
                </a:lnTo>
                <a:lnTo>
                  <a:pt x="1521065" y="68447"/>
                </a:lnTo>
                <a:lnTo>
                  <a:pt x="1527149" y="65405"/>
                </a:lnTo>
                <a:lnTo>
                  <a:pt x="1533233" y="62363"/>
                </a:lnTo>
                <a:lnTo>
                  <a:pt x="1539318" y="60842"/>
                </a:lnTo>
                <a:lnTo>
                  <a:pt x="1545402" y="53237"/>
                </a:lnTo>
                <a:lnTo>
                  <a:pt x="1551486" y="48674"/>
                </a:lnTo>
                <a:lnTo>
                  <a:pt x="1557570" y="42589"/>
                </a:lnTo>
                <a:lnTo>
                  <a:pt x="1563655" y="39547"/>
                </a:lnTo>
                <a:lnTo>
                  <a:pt x="1569739" y="38026"/>
                </a:lnTo>
              </a:path>
            </a:pathLst>
          </a:custGeom>
          <a:ln w="9126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3" name="object 803"/>
          <p:cNvSpPr/>
          <p:nvPr/>
        </p:nvSpPr>
        <p:spPr>
          <a:xfrm>
            <a:off x="1900812" y="551761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4" name="object 804"/>
          <p:cNvSpPr/>
          <p:nvPr/>
        </p:nvSpPr>
        <p:spPr>
          <a:xfrm>
            <a:off x="1919065" y="5526742"/>
            <a:ext cx="0" cy="3175"/>
          </a:xfrm>
          <a:custGeom>
            <a:avLst/>
            <a:gdLst/>
            <a:ahLst/>
            <a:cxnLst/>
            <a:rect l="l" t="t" r="r" b="b"/>
            <a:pathLst>
              <a:path h="3175">
                <a:moveTo>
                  <a:pt x="-9126" y="1521"/>
                </a:moveTo>
                <a:lnTo>
                  <a:pt x="9126" y="1521"/>
                </a:lnTo>
              </a:path>
            </a:pathLst>
          </a:custGeom>
          <a:ln w="3175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5" name="object 805"/>
          <p:cNvSpPr/>
          <p:nvPr/>
        </p:nvSpPr>
        <p:spPr>
          <a:xfrm>
            <a:off x="1900812" y="552065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6" name="object 806"/>
          <p:cNvSpPr/>
          <p:nvPr/>
        </p:nvSpPr>
        <p:spPr>
          <a:xfrm>
            <a:off x="1906896" y="549936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7" name="object 807"/>
          <p:cNvSpPr/>
          <p:nvPr/>
        </p:nvSpPr>
        <p:spPr>
          <a:xfrm>
            <a:off x="1925149" y="5508489"/>
            <a:ext cx="0" cy="6350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9126" y="3042"/>
                </a:moveTo>
                <a:lnTo>
                  <a:pt x="9126" y="3042"/>
                </a:lnTo>
              </a:path>
            </a:pathLst>
          </a:custGeom>
          <a:ln w="6084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8" name="object 808"/>
          <p:cNvSpPr/>
          <p:nvPr/>
        </p:nvSpPr>
        <p:spPr>
          <a:xfrm>
            <a:off x="1906896" y="550544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9" name="object 809"/>
          <p:cNvSpPr/>
          <p:nvPr/>
        </p:nvSpPr>
        <p:spPr>
          <a:xfrm>
            <a:off x="1912981" y="548719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0" name="object 810"/>
          <p:cNvSpPr/>
          <p:nvPr/>
        </p:nvSpPr>
        <p:spPr>
          <a:xfrm>
            <a:off x="1931234" y="5496320"/>
            <a:ext cx="0" cy="6350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9126" y="3042"/>
                </a:moveTo>
                <a:lnTo>
                  <a:pt x="9126" y="3042"/>
                </a:lnTo>
              </a:path>
            </a:pathLst>
          </a:custGeom>
          <a:ln w="6084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1" name="object 811"/>
          <p:cNvSpPr/>
          <p:nvPr/>
        </p:nvSpPr>
        <p:spPr>
          <a:xfrm>
            <a:off x="1912981" y="549327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2" name="object 812"/>
          <p:cNvSpPr/>
          <p:nvPr/>
        </p:nvSpPr>
        <p:spPr>
          <a:xfrm>
            <a:off x="1919065" y="547654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3" name="object 813"/>
          <p:cNvSpPr/>
          <p:nvPr/>
        </p:nvSpPr>
        <p:spPr>
          <a:xfrm>
            <a:off x="1937318" y="5485673"/>
            <a:ext cx="0" cy="9525"/>
          </a:xfrm>
          <a:custGeom>
            <a:avLst/>
            <a:gdLst/>
            <a:ahLst/>
            <a:cxnLst/>
            <a:rect l="l" t="t" r="r" b="b"/>
            <a:pathLst>
              <a:path h="9525">
                <a:moveTo>
                  <a:pt x="-9126" y="4563"/>
                </a:moveTo>
                <a:lnTo>
                  <a:pt x="9126" y="4563"/>
                </a:lnTo>
              </a:path>
            </a:pathLst>
          </a:custGeom>
          <a:ln w="9126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4" name="object 814"/>
          <p:cNvSpPr/>
          <p:nvPr/>
        </p:nvSpPr>
        <p:spPr>
          <a:xfrm>
            <a:off x="1919065" y="548567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5" name="object 815"/>
          <p:cNvSpPr/>
          <p:nvPr/>
        </p:nvSpPr>
        <p:spPr>
          <a:xfrm>
            <a:off x="1925149" y="546742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6" name="object 816"/>
          <p:cNvSpPr/>
          <p:nvPr/>
        </p:nvSpPr>
        <p:spPr>
          <a:xfrm>
            <a:off x="1943402" y="5476547"/>
            <a:ext cx="0" cy="9525"/>
          </a:xfrm>
          <a:custGeom>
            <a:avLst/>
            <a:gdLst/>
            <a:ahLst/>
            <a:cxnLst/>
            <a:rect l="l" t="t" r="r" b="b"/>
            <a:pathLst>
              <a:path h="9525">
                <a:moveTo>
                  <a:pt x="-9126" y="4563"/>
                </a:moveTo>
                <a:lnTo>
                  <a:pt x="9126" y="4563"/>
                </a:lnTo>
              </a:path>
            </a:pathLst>
          </a:custGeom>
          <a:ln w="9126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7" name="object 817"/>
          <p:cNvSpPr/>
          <p:nvPr/>
        </p:nvSpPr>
        <p:spPr>
          <a:xfrm>
            <a:off x="1925149" y="547654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8" name="object 818"/>
          <p:cNvSpPr/>
          <p:nvPr/>
        </p:nvSpPr>
        <p:spPr>
          <a:xfrm>
            <a:off x="1931234" y="545829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9" name="object 819"/>
          <p:cNvSpPr/>
          <p:nvPr/>
        </p:nvSpPr>
        <p:spPr>
          <a:xfrm>
            <a:off x="1949486" y="5467420"/>
            <a:ext cx="0" cy="9525"/>
          </a:xfrm>
          <a:custGeom>
            <a:avLst/>
            <a:gdLst/>
            <a:ahLst/>
            <a:cxnLst/>
            <a:rect l="l" t="t" r="r" b="b"/>
            <a:pathLst>
              <a:path h="9525">
                <a:moveTo>
                  <a:pt x="-9126" y="4563"/>
                </a:moveTo>
                <a:lnTo>
                  <a:pt x="9126" y="4563"/>
                </a:lnTo>
              </a:path>
            </a:pathLst>
          </a:custGeom>
          <a:ln w="9126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0" name="object 820"/>
          <p:cNvSpPr/>
          <p:nvPr/>
        </p:nvSpPr>
        <p:spPr>
          <a:xfrm>
            <a:off x="1931234" y="546742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1" name="object 821"/>
          <p:cNvSpPr/>
          <p:nvPr/>
        </p:nvSpPr>
        <p:spPr>
          <a:xfrm>
            <a:off x="1937318" y="544916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2" name="object 822"/>
          <p:cNvSpPr/>
          <p:nvPr/>
        </p:nvSpPr>
        <p:spPr>
          <a:xfrm>
            <a:off x="1946444" y="5458294"/>
            <a:ext cx="18415" cy="12700"/>
          </a:xfrm>
          <a:custGeom>
            <a:avLst/>
            <a:gdLst/>
            <a:ahLst/>
            <a:cxnLst/>
            <a:rect l="l" t="t" r="r" b="b"/>
            <a:pathLst>
              <a:path w="18414" h="12700">
                <a:moveTo>
                  <a:pt x="0" y="12168"/>
                </a:moveTo>
                <a:lnTo>
                  <a:pt x="18252" y="12168"/>
                </a:lnTo>
                <a:lnTo>
                  <a:pt x="18252" y="0"/>
                </a:lnTo>
                <a:lnTo>
                  <a:pt x="0" y="0"/>
                </a:lnTo>
                <a:lnTo>
                  <a:pt x="0" y="12168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3" name="object 823"/>
          <p:cNvSpPr/>
          <p:nvPr/>
        </p:nvSpPr>
        <p:spPr>
          <a:xfrm>
            <a:off x="1937318" y="546133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4" name="object 824"/>
          <p:cNvSpPr/>
          <p:nvPr/>
        </p:nvSpPr>
        <p:spPr>
          <a:xfrm>
            <a:off x="1943402" y="544004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5" name="object 825"/>
          <p:cNvSpPr/>
          <p:nvPr/>
        </p:nvSpPr>
        <p:spPr>
          <a:xfrm>
            <a:off x="1952529" y="5449167"/>
            <a:ext cx="18415" cy="12700"/>
          </a:xfrm>
          <a:custGeom>
            <a:avLst/>
            <a:gdLst/>
            <a:ahLst/>
            <a:cxnLst/>
            <a:rect l="l" t="t" r="r" b="b"/>
            <a:pathLst>
              <a:path w="18414" h="12700">
                <a:moveTo>
                  <a:pt x="0" y="12168"/>
                </a:moveTo>
                <a:lnTo>
                  <a:pt x="18252" y="12168"/>
                </a:lnTo>
                <a:lnTo>
                  <a:pt x="18252" y="0"/>
                </a:lnTo>
                <a:lnTo>
                  <a:pt x="0" y="0"/>
                </a:lnTo>
                <a:lnTo>
                  <a:pt x="0" y="12168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6" name="object 826"/>
          <p:cNvSpPr/>
          <p:nvPr/>
        </p:nvSpPr>
        <p:spPr>
          <a:xfrm>
            <a:off x="1943402" y="545220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7" name="object 827"/>
          <p:cNvSpPr/>
          <p:nvPr/>
        </p:nvSpPr>
        <p:spPr>
          <a:xfrm>
            <a:off x="1949486" y="543091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8" name="object 828"/>
          <p:cNvSpPr/>
          <p:nvPr/>
        </p:nvSpPr>
        <p:spPr>
          <a:xfrm>
            <a:off x="1958613" y="5440041"/>
            <a:ext cx="18415" cy="12700"/>
          </a:xfrm>
          <a:custGeom>
            <a:avLst/>
            <a:gdLst/>
            <a:ahLst/>
            <a:cxnLst/>
            <a:rect l="l" t="t" r="r" b="b"/>
            <a:pathLst>
              <a:path w="18414" h="12700">
                <a:moveTo>
                  <a:pt x="0" y="12168"/>
                </a:moveTo>
                <a:lnTo>
                  <a:pt x="18252" y="12168"/>
                </a:lnTo>
                <a:lnTo>
                  <a:pt x="18252" y="0"/>
                </a:lnTo>
                <a:lnTo>
                  <a:pt x="0" y="0"/>
                </a:lnTo>
                <a:lnTo>
                  <a:pt x="0" y="12168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9" name="object 829"/>
          <p:cNvSpPr/>
          <p:nvPr/>
        </p:nvSpPr>
        <p:spPr>
          <a:xfrm>
            <a:off x="1949486" y="544308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0" name="object 830"/>
          <p:cNvSpPr/>
          <p:nvPr/>
        </p:nvSpPr>
        <p:spPr>
          <a:xfrm>
            <a:off x="1955571" y="542026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1" name="object 831"/>
          <p:cNvSpPr/>
          <p:nvPr/>
        </p:nvSpPr>
        <p:spPr>
          <a:xfrm>
            <a:off x="1964697" y="5429393"/>
            <a:ext cx="18415" cy="15240"/>
          </a:xfrm>
          <a:custGeom>
            <a:avLst/>
            <a:gdLst/>
            <a:ahLst/>
            <a:cxnLst/>
            <a:rect l="l" t="t" r="r" b="b"/>
            <a:pathLst>
              <a:path w="18414" h="15239">
                <a:moveTo>
                  <a:pt x="0" y="15210"/>
                </a:moveTo>
                <a:lnTo>
                  <a:pt x="18252" y="15210"/>
                </a:lnTo>
                <a:lnTo>
                  <a:pt x="18252" y="0"/>
                </a:lnTo>
                <a:lnTo>
                  <a:pt x="0" y="0"/>
                </a:lnTo>
                <a:lnTo>
                  <a:pt x="0" y="1521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2" name="object 832"/>
          <p:cNvSpPr/>
          <p:nvPr/>
        </p:nvSpPr>
        <p:spPr>
          <a:xfrm>
            <a:off x="1955571" y="543547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3" name="object 833"/>
          <p:cNvSpPr/>
          <p:nvPr/>
        </p:nvSpPr>
        <p:spPr>
          <a:xfrm>
            <a:off x="1961655" y="541114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4" name="object 834"/>
          <p:cNvSpPr/>
          <p:nvPr/>
        </p:nvSpPr>
        <p:spPr>
          <a:xfrm>
            <a:off x="1970781" y="5420267"/>
            <a:ext cx="18415" cy="15240"/>
          </a:xfrm>
          <a:custGeom>
            <a:avLst/>
            <a:gdLst/>
            <a:ahLst/>
            <a:cxnLst/>
            <a:rect l="l" t="t" r="r" b="b"/>
            <a:pathLst>
              <a:path w="18414" h="15239">
                <a:moveTo>
                  <a:pt x="0" y="15210"/>
                </a:moveTo>
                <a:lnTo>
                  <a:pt x="18252" y="15210"/>
                </a:lnTo>
                <a:lnTo>
                  <a:pt x="18252" y="0"/>
                </a:lnTo>
                <a:lnTo>
                  <a:pt x="0" y="0"/>
                </a:lnTo>
                <a:lnTo>
                  <a:pt x="0" y="1521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5" name="object 835"/>
          <p:cNvSpPr/>
          <p:nvPr/>
        </p:nvSpPr>
        <p:spPr>
          <a:xfrm>
            <a:off x="1961655" y="542635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6" name="object 836"/>
          <p:cNvSpPr/>
          <p:nvPr/>
        </p:nvSpPr>
        <p:spPr>
          <a:xfrm>
            <a:off x="1967739" y="540049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7" name="object 837"/>
          <p:cNvSpPr/>
          <p:nvPr/>
        </p:nvSpPr>
        <p:spPr>
          <a:xfrm>
            <a:off x="1976866" y="5409620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0" y="18252"/>
                </a:moveTo>
                <a:lnTo>
                  <a:pt x="18252" y="18252"/>
                </a:lnTo>
                <a:lnTo>
                  <a:pt x="18252" y="0"/>
                </a:lnTo>
                <a:lnTo>
                  <a:pt x="0" y="0"/>
                </a:lnTo>
                <a:lnTo>
                  <a:pt x="0" y="18252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8" name="object 838"/>
          <p:cNvSpPr/>
          <p:nvPr/>
        </p:nvSpPr>
        <p:spPr>
          <a:xfrm>
            <a:off x="1967739" y="541874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9" name="object 839"/>
          <p:cNvSpPr/>
          <p:nvPr/>
        </p:nvSpPr>
        <p:spPr>
          <a:xfrm>
            <a:off x="1973823" y="538832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0" name="object 840"/>
          <p:cNvSpPr/>
          <p:nvPr/>
        </p:nvSpPr>
        <p:spPr>
          <a:xfrm>
            <a:off x="1982950" y="5397451"/>
            <a:ext cx="18415" cy="21590"/>
          </a:xfrm>
          <a:custGeom>
            <a:avLst/>
            <a:gdLst/>
            <a:ahLst/>
            <a:cxnLst/>
            <a:rect l="l" t="t" r="r" b="b"/>
            <a:pathLst>
              <a:path w="18414" h="21589">
                <a:moveTo>
                  <a:pt x="0" y="21294"/>
                </a:moveTo>
                <a:lnTo>
                  <a:pt x="18252" y="21294"/>
                </a:lnTo>
                <a:lnTo>
                  <a:pt x="18252" y="0"/>
                </a:lnTo>
                <a:lnTo>
                  <a:pt x="0" y="0"/>
                </a:lnTo>
                <a:lnTo>
                  <a:pt x="0" y="21294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1" name="object 841"/>
          <p:cNvSpPr/>
          <p:nvPr/>
        </p:nvSpPr>
        <p:spPr>
          <a:xfrm>
            <a:off x="1973823" y="540962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2" name="object 842"/>
          <p:cNvSpPr/>
          <p:nvPr/>
        </p:nvSpPr>
        <p:spPr>
          <a:xfrm>
            <a:off x="1979908" y="537767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3" name="object 843"/>
          <p:cNvSpPr/>
          <p:nvPr/>
        </p:nvSpPr>
        <p:spPr>
          <a:xfrm>
            <a:off x="1989034" y="5386804"/>
            <a:ext cx="18415" cy="21590"/>
          </a:xfrm>
          <a:custGeom>
            <a:avLst/>
            <a:gdLst/>
            <a:ahLst/>
            <a:cxnLst/>
            <a:rect l="l" t="t" r="r" b="b"/>
            <a:pathLst>
              <a:path w="18414" h="21589">
                <a:moveTo>
                  <a:pt x="0" y="21294"/>
                </a:moveTo>
                <a:lnTo>
                  <a:pt x="18252" y="21294"/>
                </a:lnTo>
                <a:lnTo>
                  <a:pt x="18252" y="0"/>
                </a:lnTo>
                <a:lnTo>
                  <a:pt x="0" y="0"/>
                </a:lnTo>
                <a:lnTo>
                  <a:pt x="0" y="21294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4" name="object 844"/>
          <p:cNvSpPr/>
          <p:nvPr/>
        </p:nvSpPr>
        <p:spPr>
          <a:xfrm>
            <a:off x="1979908" y="539897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5" name="object 845"/>
          <p:cNvSpPr/>
          <p:nvPr/>
        </p:nvSpPr>
        <p:spPr>
          <a:xfrm>
            <a:off x="1985992" y="536550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6" name="object 846"/>
          <p:cNvSpPr/>
          <p:nvPr/>
        </p:nvSpPr>
        <p:spPr>
          <a:xfrm>
            <a:off x="1995118" y="5374635"/>
            <a:ext cx="18415" cy="24765"/>
          </a:xfrm>
          <a:custGeom>
            <a:avLst/>
            <a:gdLst/>
            <a:ahLst/>
            <a:cxnLst/>
            <a:rect l="l" t="t" r="r" b="b"/>
            <a:pathLst>
              <a:path w="18414" h="24764">
                <a:moveTo>
                  <a:pt x="0" y="24337"/>
                </a:moveTo>
                <a:lnTo>
                  <a:pt x="18252" y="24337"/>
                </a:lnTo>
                <a:lnTo>
                  <a:pt x="18252" y="0"/>
                </a:lnTo>
                <a:lnTo>
                  <a:pt x="0" y="0"/>
                </a:lnTo>
                <a:lnTo>
                  <a:pt x="0" y="24337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7" name="object 847"/>
          <p:cNvSpPr/>
          <p:nvPr/>
        </p:nvSpPr>
        <p:spPr>
          <a:xfrm>
            <a:off x="1985992" y="538984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8" name="object 848"/>
          <p:cNvSpPr/>
          <p:nvPr/>
        </p:nvSpPr>
        <p:spPr>
          <a:xfrm>
            <a:off x="1992076" y="535486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9" name="object 849"/>
          <p:cNvSpPr/>
          <p:nvPr/>
        </p:nvSpPr>
        <p:spPr>
          <a:xfrm>
            <a:off x="2001203" y="5363988"/>
            <a:ext cx="18415" cy="24765"/>
          </a:xfrm>
          <a:custGeom>
            <a:avLst/>
            <a:gdLst/>
            <a:ahLst/>
            <a:cxnLst/>
            <a:rect l="l" t="t" r="r" b="b"/>
            <a:pathLst>
              <a:path w="18414" h="24764">
                <a:moveTo>
                  <a:pt x="0" y="24337"/>
                </a:moveTo>
                <a:lnTo>
                  <a:pt x="18252" y="24337"/>
                </a:lnTo>
                <a:lnTo>
                  <a:pt x="18252" y="0"/>
                </a:lnTo>
                <a:lnTo>
                  <a:pt x="0" y="0"/>
                </a:lnTo>
                <a:lnTo>
                  <a:pt x="0" y="24337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0" name="object 850"/>
          <p:cNvSpPr/>
          <p:nvPr/>
        </p:nvSpPr>
        <p:spPr>
          <a:xfrm>
            <a:off x="1992076" y="537919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1" name="object 851"/>
          <p:cNvSpPr/>
          <p:nvPr/>
        </p:nvSpPr>
        <p:spPr>
          <a:xfrm>
            <a:off x="1998160" y="533965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2" name="object 852"/>
          <p:cNvSpPr/>
          <p:nvPr/>
        </p:nvSpPr>
        <p:spPr>
          <a:xfrm>
            <a:off x="2007287" y="5348777"/>
            <a:ext cx="18415" cy="30480"/>
          </a:xfrm>
          <a:custGeom>
            <a:avLst/>
            <a:gdLst/>
            <a:ahLst/>
            <a:cxnLst/>
            <a:rect l="l" t="t" r="r" b="b"/>
            <a:pathLst>
              <a:path w="18414" h="30479">
                <a:moveTo>
                  <a:pt x="0" y="30421"/>
                </a:moveTo>
                <a:lnTo>
                  <a:pt x="18252" y="30421"/>
                </a:lnTo>
                <a:lnTo>
                  <a:pt x="18252" y="0"/>
                </a:lnTo>
                <a:lnTo>
                  <a:pt x="0" y="0"/>
                </a:lnTo>
                <a:lnTo>
                  <a:pt x="0" y="30421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3" name="object 853"/>
          <p:cNvSpPr/>
          <p:nvPr/>
        </p:nvSpPr>
        <p:spPr>
          <a:xfrm>
            <a:off x="1998160" y="537007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4" name="object 854"/>
          <p:cNvSpPr/>
          <p:nvPr/>
        </p:nvSpPr>
        <p:spPr>
          <a:xfrm>
            <a:off x="2004245" y="532900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5" name="object 855"/>
          <p:cNvSpPr/>
          <p:nvPr/>
        </p:nvSpPr>
        <p:spPr>
          <a:xfrm>
            <a:off x="2013371" y="5338129"/>
            <a:ext cx="18415" cy="30480"/>
          </a:xfrm>
          <a:custGeom>
            <a:avLst/>
            <a:gdLst/>
            <a:ahLst/>
            <a:cxnLst/>
            <a:rect l="l" t="t" r="r" b="b"/>
            <a:pathLst>
              <a:path w="18414" h="30479">
                <a:moveTo>
                  <a:pt x="0" y="30421"/>
                </a:moveTo>
                <a:lnTo>
                  <a:pt x="18252" y="30421"/>
                </a:lnTo>
                <a:lnTo>
                  <a:pt x="18252" y="0"/>
                </a:lnTo>
                <a:lnTo>
                  <a:pt x="0" y="0"/>
                </a:lnTo>
                <a:lnTo>
                  <a:pt x="0" y="30421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6" name="object 856"/>
          <p:cNvSpPr/>
          <p:nvPr/>
        </p:nvSpPr>
        <p:spPr>
          <a:xfrm>
            <a:off x="2004245" y="535942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7" name="object 857"/>
          <p:cNvSpPr/>
          <p:nvPr/>
        </p:nvSpPr>
        <p:spPr>
          <a:xfrm>
            <a:off x="2010329" y="531683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8" name="object 858"/>
          <p:cNvSpPr/>
          <p:nvPr/>
        </p:nvSpPr>
        <p:spPr>
          <a:xfrm>
            <a:off x="2028582" y="5325961"/>
            <a:ext cx="0" cy="36830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0"/>
                </a:moveTo>
                <a:lnTo>
                  <a:pt x="0" y="36505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9" name="object 859"/>
          <p:cNvSpPr/>
          <p:nvPr/>
        </p:nvSpPr>
        <p:spPr>
          <a:xfrm>
            <a:off x="2010329" y="535334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0" name="object 860"/>
          <p:cNvSpPr/>
          <p:nvPr/>
        </p:nvSpPr>
        <p:spPr>
          <a:xfrm>
            <a:off x="2016413" y="530314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1" name="object 861"/>
          <p:cNvSpPr/>
          <p:nvPr/>
        </p:nvSpPr>
        <p:spPr>
          <a:xfrm>
            <a:off x="2034666" y="5312271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547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2" name="object 862"/>
          <p:cNvSpPr/>
          <p:nvPr/>
        </p:nvSpPr>
        <p:spPr>
          <a:xfrm>
            <a:off x="2016413" y="534269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3" name="object 863"/>
          <p:cNvSpPr/>
          <p:nvPr/>
        </p:nvSpPr>
        <p:spPr>
          <a:xfrm>
            <a:off x="2022498" y="529097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4" name="object 864"/>
          <p:cNvSpPr/>
          <p:nvPr/>
        </p:nvSpPr>
        <p:spPr>
          <a:xfrm>
            <a:off x="2040750" y="5300103"/>
            <a:ext cx="0" cy="43180"/>
          </a:xfrm>
          <a:custGeom>
            <a:avLst/>
            <a:gdLst/>
            <a:ahLst/>
            <a:cxnLst/>
            <a:rect l="l" t="t" r="r" b="b"/>
            <a:pathLst>
              <a:path h="43179">
                <a:moveTo>
                  <a:pt x="0" y="0"/>
                </a:moveTo>
                <a:lnTo>
                  <a:pt x="0" y="42589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5" name="object 865"/>
          <p:cNvSpPr/>
          <p:nvPr/>
        </p:nvSpPr>
        <p:spPr>
          <a:xfrm>
            <a:off x="2022498" y="533356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6" name="object 866"/>
          <p:cNvSpPr/>
          <p:nvPr/>
        </p:nvSpPr>
        <p:spPr>
          <a:xfrm>
            <a:off x="2028582" y="527880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7" name="object 867"/>
          <p:cNvSpPr/>
          <p:nvPr/>
        </p:nvSpPr>
        <p:spPr>
          <a:xfrm>
            <a:off x="2037708" y="5287934"/>
            <a:ext cx="18415" cy="43180"/>
          </a:xfrm>
          <a:custGeom>
            <a:avLst/>
            <a:gdLst/>
            <a:ahLst/>
            <a:cxnLst/>
            <a:rect l="l" t="t" r="r" b="b"/>
            <a:pathLst>
              <a:path w="18414" h="43179">
                <a:moveTo>
                  <a:pt x="0" y="0"/>
                </a:moveTo>
                <a:lnTo>
                  <a:pt x="18252" y="0"/>
                </a:lnTo>
                <a:lnTo>
                  <a:pt x="18252" y="42589"/>
                </a:lnTo>
                <a:lnTo>
                  <a:pt x="0" y="42589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8" name="object 868"/>
          <p:cNvSpPr/>
          <p:nvPr/>
        </p:nvSpPr>
        <p:spPr>
          <a:xfrm>
            <a:off x="2028582" y="532139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9" name="object 869"/>
          <p:cNvSpPr/>
          <p:nvPr/>
        </p:nvSpPr>
        <p:spPr>
          <a:xfrm>
            <a:off x="2034666" y="527880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0" name="object 870"/>
          <p:cNvSpPr/>
          <p:nvPr/>
        </p:nvSpPr>
        <p:spPr>
          <a:xfrm>
            <a:off x="2043792" y="5287934"/>
            <a:ext cx="18415" cy="43180"/>
          </a:xfrm>
          <a:custGeom>
            <a:avLst/>
            <a:gdLst/>
            <a:ahLst/>
            <a:cxnLst/>
            <a:rect l="l" t="t" r="r" b="b"/>
            <a:pathLst>
              <a:path w="18414" h="43179">
                <a:moveTo>
                  <a:pt x="0" y="0"/>
                </a:moveTo>
                <a:lnTo>
                  <a:pt x="18252" y="0"/>
                </a:lnTo>
                <a:lnTo>
                  <a:pt x="18252" y="42589"/>
                </a:lnTo>
                <a:lnTo>
                  <a:pt x="0" y="42589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1" name="object 871"/>
          <p:cNvSpPr/>
          <p:nvPr/>
        </p:nvSpPr>
        <p:spPr>
          <a:xfrm>
            <a:off x="2034666" y="532139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2" name="object 872"/>
          <p:cNvSpPr/>
          <p:nvPr/>
        </p:nvSpPr>
        <p:spPr>
          <a:xfrm>
            <a:off x="2040750" y="525599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3" name="object 873"/>
          <p:cNvSpPr/>
          <p:nvPr/>
        </p:nvSpPr>
        <p:spPr>
          <a:xfrm>
            <a:off x="2049877" y="5265118"/>
            <a:ext cx="18415" cy="48895"/>
          </a:xfrm>
          <a:custGeom>
            <a:avLst/>
            <a:gdLst/>
            <a:ahLst/>
            <a:cxnLst/>
            <a:rect l="l" t="t" r="r" b="b"/>
            <a:pathLst>
              <a:path w="18414" h="48895">
                <a:moveTo>
                  <a:pt x="0" y="0"/>
                </a:moveTo>
                <a:lnTo>
                  <a:pt x="18252" y="0"/>
                </a:lnTo>
                <a:lnTo>
                  <a:pt x="18252" y="48674"/>
                </a:lnTo>
                <a:lnTo>
                  <a:pt x="0" y="48674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4" name="object 874"/>
          <p:cNvSpPr/>
          <p:nvPr/>
        </p:nvSpPr>
        <p:spPr>
          <a:xfrm>
            <a:off x="2040750" y="530466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5" name="object 875"/>
          <p:cNvSpPr/>
          <p:nvPr/>
        </p:nvSpPr>
        <p:spPr>
          <a:xfrm>
            <a:off x="2046835" y="524230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6" name="object 876"/>
          <p:cNvSpPr/>
          <p:nvPr/>
        </p:nvSpPr>
        <p:spPr>
          <a:xfrm>
            <a:off x="2065087" y="5251429"/>
            <a:ext cx="0" cy="52069"/>
          </a:xfrm>
          <a:custGeom>
            <a:avLst/>
            <a:gdLst/>
            <a:ahLst/>
            <a:cxnLst/>
            <a:rect l="l" t="t" r="r" b="b"/>
            <a:pathLst>
              <a:path h="52070">
                <a:moveTo>
                  <a:pt x="0" y="0"/>
                </a:moveTo>
                <a:lnTo>
                  <a:pt x="0" y="51716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7" name="object 877"/>
          <p:cNvSpPr/>
          <p:nvPr/>
        </p:nvSpPr>
        <p:spPr>
          <a:xfrm>
            <a:off x="2046835" y="529401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8" name="object 878"/>
          <p:cNvSpPr/>
          <p:nvPr/>
        </p:nvSpPr>
        <p:spPr>
          <a:xfrm>
            <a:off x="2052919" y="522405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9" name="object 879"/>
          <p:cNvSpPr/>
          <p:nvPr/>
        </p:nvSpPr>
        <p:spPr>
          <a:xfrm>
            <a:off x="2062045" y="5233176"/>
            <a:ext cx="18415" cy="55244"/>
          </a:xfrm>
          <a:custGeom>
            <a:avLst/>
            <a:gdLst/>
            <a:ahLst/>
            <a:cxnLst/>
            <a:rect l="l" t="t" r="r" b="b"/>
            <a:pathLst>
              <a:path w="18414" h="55245">
                <a:moveTo>
                  <a:pt x="0" y="0"/>
                </a:moveTo>
                <a:lnTo>
                  <a:pt x="18252" y="0"/>
                </a:lnTo>
                <a:lnTo>
                  <a:pt x="18252" y="54758"/>
                </a:lnTo>
                <a:lnTo>
                  <a:pt x="0" y="54758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0" name="object 880"/>
          <p:cNvSpPr/>
          <p:nvPr/>
        </p:nvSpPr>
        <p:spPr>
          <a:xfrm>
            <a:off x="2052919" y="527880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1" name="object 881"/>
          <p:cNvSpPr/>
          <p:nvPr/>
        </p:nvSpPr>
        <p:spPr>
          <a:xfrm>
            <a:off x="2059003" y="520123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2" name="object 882"/>
          <p:cNvSpPr/>
          <p:nvPr/>
        </p:nvSpPr>
        <p:spPr>
          <a:xfrm>
            <a:off x="2077256" y="5210360"/>
            <a:ext cx="0" cy="64135"/>
          </a:xfrm>
          <a:custGeom>
            <a:avLst/>
            <a:gdLst/>
            <a:ahLst/>
            <a:cxnLst/>
            <a:rect l="l" t="t" r="r" b="b"/>
            <a:pathLst>
              <a:path h="64135">
                <a:moveTo>
                  <a:pt x="0" y="0"/>
                </a:moveTo>
                <a:lnTo>
                  <a:pt x="0" y="63884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3" name="object 883"/>
          <p:cNvSpPr/>
          <p:nvPr/>
        </p:nvSpPr>
        <p:spPr>
          <a:xfrm>
            <a:off x="2059003" y="526511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4" name="object 884"/>
          <p:cNvSpPr/>
          <p:nvPr/>
        </p:nvSpPr>
        <p:spPr>
          <a:xfrm>
            <a:off x="2065087" y="517233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5" name="object 885"/>
          <p:cNvSpPr/>
          <p:nvPr/>
        </p:nvSpPr>
        <p:spPr>
          <a:xfrm>
            <a:off x="2083340" y="5181460"/>
            <a:ext cx="0" cy="67310"/>
          </a:xfrm>
          <a:custGeom>
            <a:avLst/>
            <a:gdLst/>
            <a:ahLst/>
            <a:cxnLst/>
            <a:rect l="l" t="t" r="r" b="b"/>
            <a:pathLst>
              <a:path h="67310">
                <a:moveTo>
                  <a:pt x="0" y="0"/>
                </a:moveTo>
                <a:lnTo>
                  <a:pt x="0" y="66926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6" name="object 886"/>
          <p:cNvSpPr/>
          <p:nvPr/>
        </p:nvSpPr>
        <p:spPr>
          <a:xfrm>
            <a:off x="2065087" y="523926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7" name="object 887"/>
          <p:cNvSpPr/>
          <p:nvPr/>
        </p:nvSpPr>
        <p:spPr>
          <a:xfrm>
            <a:off x="2071172" y="515103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8" name="object 888"/>
          <p:cNvSpPr/>
          <p:nvPr/>
        </p:nvSpPr>
        <p:spPr>
          <a:xfrm>
            <a:off x="2089424" y="5160165"/>
            <a:ext cx="0" cy="73025"/>
          </a:xfrm>
          <a:custGeom>
            <a:avLst/>
            <a:gdLst/>
            <a:ahLst/>
            <a:cxnLst/>
            <a:rect l="l" t="t" r="r" b="b"/>
            <a:pathLst>
              <a:path h="73025">
                <a:moveTo>
                  <a:pt x="0" y="0"/>
                </a:moveTo>
                <a:lnTo>
                  <a:pt x="0" y="73011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9" name="object 889"/>
          <p:cNvSpPr/>
          <p:nvPr/>
        </p:nvSpPr>
        <p:spPr>
          <a:xfrm>
            <a:off x="2071172" y="522405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0" name="object 890"/>
          <p:cNvSpPr/>
          <p:nvPr/>
        </p:nvSpPr>
        <p:spPr>
          <a:xfrm>
            <a:off x="2077256" y="513887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1" name="object 891"/>
          <p:cNvSpPr/>
          <p:nvPr/>
        </p:nvSpPr>
        <p:spPr>
          <a:xfrm>
            <a:off x="2086382" y="5147997"/>
            <a:ext cx="18415" cy="76200"/>
          </a:xfrm>
          <a:custGeom>
            <a:avLst/>
            <a:gdLst/>
            <a:ahLst/>
            <a:cxnLst/>
            <a:rect l="l" t="t" r="r" b="b"/>
            <a:pathLst>
              <a:path w="18414" h="76200">
                <a:moveTo>
                  <a:pt x="0" y="0"/>
                </a:moveTo>
                <a:lnTo>
                  <a:pt x="18252" y="0"/>
                </a:lnTo>
                <a:lnTo>
                  <a:pt x="18252" y="76053"/>
                </a:lnTo>
                <a:lnTo>
                  <a:pt x="0" y="76053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2" name="object 892"/>
          <p:cNvSpPr/>
          <p:nvPr/>
        </p:nvSpPr>
        <p:spPr>
          <a:xfrm>
            <a:off x="2077256" y="5224050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3" name="object 893"/>
          <p:cNvSpPr/>
          <p:nvPr/>
        </p:nvSpPr>
        <p:spPr>
          <a:xfrm>
            <a:off x="2083340" y="513126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4" name="object 894"/>
          <p:cNvSpPr/>
          <p:nvPr/>
        </p:nvSpPr>
        <p:spPr>
          <a:xfrm>
            <a:off x="2092467" y="5140391"/>
            <a:ext cx="18415" cy="76200"/>
          </a:xfrm>
          <a:custGeom>
            <a:avLst/>
            <a:gdLst/>
            <a:ahLst/>
            <a:cxnLst/>
            <a:rect l="l" t="t" r="r" b="b"/>
            <a:pathLst>
              <a:path w="18414" h="76200">
                <a:moveTo>
                  <a:pt x="0" y="0"/>
                </a:moveTo>
                <a:lnTo>
                  <a:pt x="18252" y="0"/>
                </a:lnTo>
                <a:lnTo>
                  <a:pt x="18252" y="76053"/>
                </a:lnTo>
                <a:lnTo>
                  <a:pt x="0" y="76053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5" name="object 895"/>
          <p:cNvSpPr/>
          <p:nvPr/>
        </p:nvSpPr>
        <p:spPr>
          <a:xfrm>
            <a:off x="2083340" y="5216444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6" name="object 896"/>
          <p:cNvSpPr/>
          <p:nvPr/>
        </p:nvSpPr>
        <p:spPr>
          <a:xfrm>
            <a:off x="2089424" y="512822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7" name="object 897"/>
          <p:cNvSpPr/>
          <p:nvPr/>
        </p:nvSpPr>
        <p:spPr>
          <a:xfrm>
            <a:off x="2098551" y="5137349"/>
            <a:ext cx="18415" cy="76200"/>
          </a:xfrm>
          <a:custGeom>
            <a:avLst/>
            <a:gdLst/>
            <a:ahLst/>
            <a:cxnLst/>
            <a:rect l="l" t="t" r="r" b="b"/>
            <a:pathLst>
              <a:path w="18414" h="76200">
                <a:moveTo>
                  <a:pt x="0" y="0"/>
                </a:moveTo>
                <a:lnTo>
                  <a:pt x="18252" y="0"/>
                </a:lnTo>
                <a:lnTo>
                  <a:pt x="18252" y="76053"/>
                </a:lnTo>
                <a:lnTo>
                  <a:pt x="0" y="76053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8" name="object 898"/>
          <p:cNvSpPr/>
          <p:nvPr/>
        </p:nvSpPr>
        <p:spPr>
          <a:xfrm>
            <a:off x="2089424" y="5213402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9" name="object 899"/>
          <p:cNvSpPr/>
          <p:nvPr/>
        </p:nvSpPr>
        <p:spPr>
          <a:xfrm>
            <a:off x="2095509" y="512365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0" name="object 900"/>
          <p:cNvSpPr/>
          <p:nvPr/>
        </p:nvSpPr>
        <p:spPr>
          <a:xfrm>
            <a:off x="2104635" y="5132786"/>
            <a:ext cx="18415" cy="79375"/>
          </a:xfrm>
          <a:custGeom>
            <a:avLst/>
            <a:gdLst/>
            <a:ahLst/>
            <a:cxnLst/>
            <a:rect l="l" t="t" r="r" b="b"/>
            <a:pathLst>
              <a:path w="18414" h="79375">
                <a:moveTo>
                  <a:pt x="0" y="0"/>
                </a:moveTo>
                <a:lnTo>
                  <a:pt x="18252" y="0"/>
                </a:lnTo>
                <a:lnTo>
                  <a:pt x="18252" y="79095"/>
                </a:lnTo>
                <a:lnTo>
                  <a:pt x="0" y="79095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1" name="object 901"/>
          <p:cNvSpPr/>
          <p:nvPr/>
        </p:nvSpPr>
        <p:spPr>
          <a:xfrm>
            <a:off x="2095509" y="5211881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2" name="object 902"/>
          <p:cNvSpPr/>
          <p:nvPr/>
        </p:nvSpPr>
        <p:spPr>
          <a:xfrm>
            <a:off x="2101593" y="511909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3" name="object 903"/>
          <p:cNvSpPr/>
          <p:nvPr/>
        </p:nvSpPr>
        <p:spPr>
          <a:xfrm>
            <a:off x="2110719" y="5128223"/>
            <a:ext cx="18415" cy="79375"/>
          </a:xfrm>
          <a:custGeom>
            <a:avLst/>
            <a:gdLst/>
            <a:ahLst/>
            <a:cxnLst/>
            <a:rect l="l" t="t" r="r" b="b"/>
            <a:pathLst>
              <a:path w="18414" h="79375">
                <a:moveTo>
                  <a:pt x="0" y="0"/>
                </a:moveTo>
                <a:lnTo>
                  <a:pt x="18252" y="0"/>
                </a:lnTo>
                <a:lnTo>
                  <a:pt x="18252" y="79095"/>
                </a:lnTo>
                <a:lnTo>
                  <a:pt x="0" y="79095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4" name="object 904"/>
          <p:cNvSpPr/>
          <p:nvPr/>
        </p:nvSpPr>
        <p:spPr>
          <a:xfrm>
            <a:off x="2101593" y="5207318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5" name="object 905"/>
          <p:cNvSpPr/>
          <p:nvPr/>
        </p:nvSpPr>
        <p:spPr>
          <a:xfrm>
            <a:off x="2107677" y="510844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6" name="object 906"/>
          <p:cNvSpPr/>
          <p:nvPr/>
        </p:nvSpPr>
        <p:spPr>
          <a:xfrm>
            <a:off x="2116804" y="5117575"/>
            <a:ext cx="18415" cy="85725"/>
          </a:xfrm>
          <a:custGeom>
            <a:avLst/>
            <a:gdLst/>
            <a:ahLst/>
            <a:cxnLst/>
            <a:rect l="l" t="t" r="r" b="b"/>
            <a:pathLst>
              <a:path w="18414" h="85725">
                <a:moveTo>
                  <a:pt x="0" y="0"/>
                </a:moveTo>
                <a:lnTo>
                  <a:pt x="18252" y="0"/>
                </a:lnTo>
                <a:lnTo>
                  <a:pt x="18252" y="85179"/>
                </a:lnTo>
                <a:lnTo>
                  <a:pt x="0" y="85179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7" name="object 907"/>
          <p:cNvSpPr/>
          <p:nvPr/>
        </p:nvSpPr>
        <p:spPr>
          <a:xfrm>
            <a:off x="2107677" y="519362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8" name="object 908"/>
          <p:cNvSpPr/>
          <p:nvPr/>
        </p:nvSpPr>
        <p:spPr>
          <a:xfrm>
            <a:off x="2113761" y="509932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9" name="object 909"/>
          <p:cNvSpPr/>
          <p:nvPr/>
        </p:nvSpPr>
        <p:spPr>
          <a:xfrm>
            <a:off x="2122888" y="5108449"/>
            <a:ext cx="18415" cy="85725"/>
          </a:xfrm>
          <a:custGeom>
            <a:avLst/>
            <a:gdLst/>
            <a:ahLst/>
            <a:cxnLst/>
            <a:rect l="l" t="t" r="r" b="b"/>
            <a:pathLst>
              <a:path w="18414" h="85725">
                <a:moveTo>
                  <a:pt x="0" y="0"/>
                </a:moveTo>
                <a:lnTo>
                  <a:pt x="18252" y="0"/>
                </a:lnTo>
                <a:lnTo>
                  <a:pt x="18252" y="85179"/>
                </a:lnTo>
                <a:lnTo>
                  <a:pt x="0" y="85179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0" name="object 910"/>
          <p:cNvSpPr/>
          <p:nvPr/>
        </p:nvSpPr>
        <p:spPr>
          <a:xfrm>
            <a:off x="2113761" y="5193628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1" name="object 911"/>
          <p:cNvSpPr/>
          <p:nvPr/>
        </p:nvSpPr>
        <p:spPr>
          <a:xfrm>
            <a:off x="2119846" y="508563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2" name="object 912"/>
          <p:cNvSpPr/>
          <p:nvPr/>
        </p:nvSpPr>
        <p:spPr>
          <a:xfrm>
            <a:off x="2138098" y="5094759"/>
            <a:ext cx="0" cy="88265"/>
          </a:xfrm>
          <a:custGeom>
            <a:avLst/>
            <a:gdLst/>
            <a:ahLst/>
            <a:cxnLst/>
            <a:rect l="l" t="t" r="r" b="b"/>
            <a:pathLst>
              <a:path h="88264">
                <a:moveTo>
                  <a:pt x="0" y="0"/>
                </a:moveTo>
                <a:lnTo>
                  <a:pt x="0" y="88221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3" name="object 913"/>
          <p:cNvSpPr/>
          <p:nvPr/>
        </p:nvSpPr>
        <p:spPr>
          <a:xfrm>
            <a:off x="2119846" y="5182981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4" name="object 914"/>
          <p:cNvSpPr/>
          <p:nvPr/>
        </p:nvSpPr>
        <p:spPr>
          <a:xfrm>
            <a:off x="2125930" y="507194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5" name="object 915"/>
          <p:cNvSpPr/>
          <p:nvPr/>
        </p:nvSpPr>
        <p:spPr>
          <a:xfrm>
            <a:off x="2144183" y="5081070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263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6" name="object 916"/>
          <p:cNvSpPr/>
          <p:nvPr/>
        </p:nvSpPr>
        <p:spPr>
          <a:xfrm>
            <a:off x="2125930" y="5172333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7" name="object 917"/>
          <p:cNvSpPr/>
          <p:nvPr/>
        </p:nvSpPr>
        <p:spPr>
          <a:xfrm>
            <a:off x="2132014" y="505521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8" name="object 918"/>
          <p:cNvSpPr/>
          <p:nvPr/>
        </p:nvSpPr>
        <p:spPr>
          <a:xfrm>
            <a:off x="2150267" y="5064338"/>
            <a:ext cx="0" cy="97790"/>
          </a:xfrm>
          <a:custGeom>
            <a:avLst/>
            <a:gdLst/>
            <a:ahLst/>
            <a:cxnLst/>
            <a:rect l="l" t="t" r="r" b="b"/>
            <a:pathLst>
              <a:path h="97789">
                <a:moveTo>
                  <a:pt x="0" y="0"/>
                </a:moveTo>
                <a:lnTo>
                  <a:pt x="0" y="97348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9" name="object 919"/>
          <p:cNvSpPr/>
          <p:nvPr/>
        </p:nvSpPr>
        <p:spPr>
          <a:xfrm>
            <a:off x="2132014" y="515255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0" name="object 920"/>
          <p:cNvSpPr/>
          <p:nvPr/>
        </p:nvSpPr>
        <p:spPr>
          <a:xfrm>
            <a:off x="2138098" y="503848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1" name="object 921"/>
          <p:cNvSpPr/>
          <p:nvPr/>
        </p:nvSpPr>
        <p:spPr>
          <a:xfrm>
            <a:off x="2156351" y="5047606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4">
                <a:moveTo>
                  <a:pt x="0" y="0"/>
                </a:moveTo>
                <a:lnTo>
                  <a:pt x="0" y="10039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2" name="object 922"/>
          <p:cNvSpPr/>
          <p:nvPr/>
        </p:nvSpPr>
        <p:spPr>
          <a:xfrm>
            <a:off x="2138098" y="513887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3" name="object 923"/>
          <p:cNvSpPr/>
          <p:nvPr/>
        </p:nvSpPr>
        <p:spPr>
          <a:xfrm>
            <a:off x="2144183" y="502479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4" name="object 924"/>
          <p:cNvSpPr/>
          <p:nvPr/>
        </p:nvSpPr>
        <p:spPr>
          <a:xfrm>
            <a:off x="2162436" y="5033916"/>
            <a:ext cx="0" cy="103505"/>
          </a:xfrm>
          <a:custGeom>
            <a:avLst/>
            <a:gdLst/>
            <a:ahLst/>
            <a:cxnLst/>
            <a:rect l="l" t="t" r="r" b="b"/>
            <a:pathLst>
              <a:path h="103504">
                <a:moveTo>
                  <a:pt x="0" y="0"/>
                </a:moveTo>
                <a:lnTo>
                  <a:pt x="0" y="103432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5" name="object 925"/>
          <p:cNvSpPr/>
          <p:nvPr/>
        </p:nvSpPr>
        <p:spPr>
          <a:xfrm>
            <a:off x="2144183" y="512822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6" name="object 926"/>
          <p:cNvSpPr/>
          <p:nvPr/>
        </p:nvSpPr>
        <p:spPr>
          <a:xfrm>
            <a:off x="2150267" y="500957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7" name="object 927"/>
          <p:cNvSpPr/>
          <p:nvPr/>
        </p:nvSpPr>
        <p:spPr>
          <a:xfrm>
            <a:off x="2168520" y="5018706"/>
            <a:ext cx="0" cy="106680"/>
          </a:xfrm>
          <a:custGeom>
            <a:avLst/>
            <a:gdLst/>
            <a:ahLst/>
            <a:cxnLst/>
            <a:rect l="l" t="t" r="r" b="b"/>
            <a:pathLst>
              <a:path h="106679">
                <a:moveTo>
                  <a:pt x="0" y="0"/>
                </a:moveTo>
                <a:lnTo>
                  <a:pt x="0" y="106474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8" name="object 928"/>
          <p:cNvSpPr/>
          <p:nvPr/>
        </p:nvSpPr>
        <p:spPr>
          <a:xfrm>
            <a:off x="2150267" y="511605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9" name="object 929"/>
          <p:cNvSpPr/>
          <p:nvPr/>
        </p:nvSpPr>
        <p:spPr>
          <a:xfrm>
            <a:off x="2156351" y="499589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0" name="object 930"/>
          <p:cNvSpPr/>
          <p:nvPr/>
        </p:nvSpPr>
        <p:spPr>
          <a:xfrm>
            <a:off x="2174604" y="5005016"/>
            <a:ext cx="0" cy="109855"/>
          </a:xfrm>
          <a:custGeom>
            <a:avLst/>
            <a:gdLst/>
            <a:ahLst/>
            <a:cxnLst/>
            <a:rect l="l" t="t" r="r" b="b"/>
            <a:pathLst>
              <a:path h="109854">
                <a:moveTo>
                  <a:pt x="0" y="0"/>
                </a:moveTo>
                <a:lnTo>
                  <a:pt x="0" y="109516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1" name="object 931"/>
          <p:cNvSpPr/>
          <p:nvPr/>
        </p:nvSpPr>
        <p:spPr>
          <a:xfrm>
            <a:off x="2156351" y="510540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2" name="object 932"/>
          <p:cNvSpPr/>
          <p:nvPr/>
        </p:nvSpPr>
        <p:spPr>
          <a:xfrm>
            <a:off x="2162436" y="498220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3" name="object 933"/>
          <p:cNvSpPr/>
          <p:nvPr/>
        </p:nvSpPr>
        <p:spPr>
          <a:xfrm>
            <a:off x="2171562" y="4991327"/>
            <a:ext cx="18415" cy="106680"/>
          </a:xfrm>
          <a:custGeom>
            <a:avLst/>
            <a:gdLst/>
            <a:ahLst/>
            <a:cxnLst/>
            <a:rect l="l" t="t" r="r" b="b"/>
            <a:pathLst>
              <a:path w="18414" h="106679">
                <a:moveTo>
                  <a:pt x="0" y="0"/>
                </a:moveTo>
                <a:lnTo>
                  <a:pt x="18252" y="0"/>
                </a:lnTo>
                <a:lnTo>
                  <a:pt x="18252" y="106474"/>
                </a:lnTo>
                <a:lnTo>
                  <a:pt x="0" y="106474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4" name="object 934"/>
          <p:cNvSpPr/>
          <p:nvPr/>
        </p:nvSpPr>
        <p:spPr>
          <a:xfrm>
            <a:off x="2162436" y="508867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5" name="object 935"/>
          <p:cNvSpPr/>
          <p:nvPr/>
        </p:nvSpPr>
        <p:spPr>
          <a:xfrm>
            <a:off x="2168520" y="497155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6" name="object 936"/>
          <p:cNvSpPr/>
          <p:nvPr/>
        </p:nvSpPr>
        <p:spPr>
          <a:xfrm>
            <a:off x="2177646" y="4980679"/>
            <a:ext cx="18415" cy="106680"/>
          </a:xfrm>
          <a:custGeom>
            <a:avLst/>
            <a:gdLst/>
            <a:ahLst/>
            <a:cxnLst/>
            <a:rect l="l" t="t" r="r" b="b"/>
            <a:pathLst>
              <a:path w="18414" h="106679">
                <a:moveTo>
                  <a:pt x="0" y="0"/>
                </a:moveTo>
                <a:lnTo>
                  <a:pt x="18252" y="0"/>
                </a:lnTo>
                <a:lnTo>
                  <a:pt x="18252" y="106474"/>
                </a:lnTo>
                <a:lnTo>
                  <a:pt x="0" y="106474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7" name="object 937"/>
          <p:cNvSpPr/>
          <p:nvPr/>
        </p:nvSpPr>
        <p:spPr>
          <a:xfrm>
            <a:off x="2168520" y="5087154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8" name="object 938"/>
          <p:cNvSpPr/>
          <p:nvPr/>
        </p:nvSpPr>
        <p:spPr>
          <a:xfrm>
            <a:off x="2174604" y="496242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9" name="object 939"/>
          <p:cNvSpPr/>
          <p:nvPr/>
        </p:nvSpPr>
        <p:spPr>
          <a:xfrm>
            <a:off x="2183731" y="4971553"/>
            <a:ext cx="18415" cy="106680"/>
          </a:xfrm>
          <a:custGeom>
            <a:avLst/>
            <a:gdLst/>
            <a:ahLst/>
            <a:cxnLst/>
            <a:rect l="l" t="t" r="r" b="b"/>
            <a:pathLst>
              <a:path w="18414" h="106679">
                <a:moveTo>
                  <a:pt x="0" y="0"/>
                </a:moveTo>
                <a:lnTo>
                  <a:pt x="18252" y="0"/>
                </a:lnTo>
                <a:lnTo>
                  <a:pt x="18252" y="106474"/>
                </a:lnTo>
                <a:lnTo>
                  <a:pt x="0" y="106474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0" name="object 940"/>
          <p:cNvSpPr/>
          <p:nvPr/>
        </p:nvSpPr>
        <p:spPr>
          <a:xfrm>
            <a:off x="2174604" y="5078028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1" name="object 941"/>
          <p:cNvSpPr/>
          <p:nvPr/>
        </p:nvSpPr>
        <p:spPr>
          <a:xfrm>
            <a:off x="2180688" y="494265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2" name="object 942"/>
          <p:cNvSpPr/>
          <p:nvPr/>
        </p:nvSpPr>
        <p:spPr>
          <a:xfrm>
            <a:off x="2198941" y="4951779"/>
            <a:ext cx="0" cy="118745"/>
          </a:xfrm>
          <a:custGeom>
            <a:avLst/>
            <a:gdLst/>
            <a:ahLst/>
            <a:cxnLst/>
            <a:rect l="l" t="t" r="r" b="b"/>
            <a:pathLst>
              <a:path h="118745">
                <a:moveTo>
                  <a:pt x="0" y="0"/>
                </a:moveTo>
                <a:lnTo>
                  <a:pt x="0" y="118643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3" name="object 943"/>
          <p:cNvSpPr/>
          <p:nvPr/>
        </p:nvSpPr>
        <p:spPr>
          <a:xfrm>
            <a:off x="2180688" y="506129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4" name="object 944"/>
          <p:cNvSpPr/>
          <p:nvPr/>
        </p:nvSpPr>
        <p:spPr>
          <a:xfrm>
            <a:off x="2186773" y="493048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5" name="object 945"/>
          <p:cNvSpPr/>
          <p:nvPr/>
        </p:nvSpPr>
        <p:spPr>
          <a:xfrm>
            <a:off x="2195899" y="4939610"/>
            <a:ext cx="18415" cy="116205"/>
          </a:xfrm>
          <a:custGeom>
            <a:avLst/>
            <a:gdLst/>
            <a:ahLst/>
            <a:cxnLst/>
            <a:rect l="l" t="t" r="r" b="b"/>
            <a:pathLst>
              <a:path w="18414" h="116204">
                <a:moveTo>
                  <a:pt x="0" y="0"/>
                </a:moveTo>
                <a:lnTo>
                  <a:pt x="18252" y="0"/>
                </a:lnTo>
                <a:lnTo>
                  <a:pt x="18252" y="115600"/>
                </a:lnTo>
                <a:lnTo>
                  <a:pt x="0" y="115600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6" name="object 946"/>
          <p:cNvSpPr/>
          <p:nvPr/>
        </p:nvSpPr>
        <p:spPr>
          <a:xfrm>
            <a:off x="2186773" y="504608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7" name="object 947"/>
          <p:cNvSpPr/>
          <p:nvPr/>
        </p:nvSpPr>
        <p:spPr>
          <a:xfrm>
            <a:off x="2192857" y="492287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8" name="object 948"/>
          <p:cNvSpPr/>
          <p:nvPr/>
        </p:nvSpPr>
        <p:spPr>
          <a:xfrm>
            <a:off x="2201983" y="4932005"/>
            <a:ext cx="18415" cy="113030"/>
          </a:xfrm>
          <a:custGeom>
            <a:avLst/>
            <a:gdLst/>
            <a:ahLst/>
            <a:cxnLst/>
            <a:rect l="l" t="t" r="r" b="b"/>
            <a:pathLst>
              <a:path w="18414" h="113029">
                <a:moveTo>
                  <a:pt x="0" y="0"/>
                </a:moveTo>
                <a:lnTo>
                  <a:pt x="18252" y="0"/>
                </a:lnTo>
                <a:lnTo>
                  <a:pt x="18252" y="112558"/>
                </a:lnTo>
                <a:lnTo>
                  <a:pt x="0" y="112558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9" name="object 949"/>
          <p:cNvSpPr/>
          <p:nvPr/>
        </p:nvSpPr>
        <p:spPr>
          <a:xfrm>
            <a:off x="2192857" y="5044564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0" name="object 950"/>
          <p:cNvSpPr/>
          <p:nvPr/>
        </p:nvSpPr>
        <p:spPr>
          <a:xfrm>
            <a:off x="2198941" y="491679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1" name="object 951"/>
          <p:cNvSpPr/>
          <p:nvPr/>
        </p:nvSpPr>
        <p:spPr>
          <a:xfrm>
            <a:off x="2208067" y="4925921"/>
            <a:ext cx="18415" cy="109855"/>
          </a:xfrm>
          <a:custGeom>
            <a:avLst/>
            <a:gdLst/>
            <a:ahLst/>
            <a:cxnLst/>
            <a:rect l="l" t="t" r="r" b="b"/>
            <a:pathLst>
              <a:path w="18414" h="109854">
                <a:moveTo>
                  <a:pt x="0" y="0"/>
                </a:moveTo>
                <a:lnTo>
                  <a:pt x="18252" y="0"/>
                </a:lnTo>
                <a:lnTo>
                  <a:pt x="18252" y="109516"/>
                </a:lnTo>
                <a:lnTo>
                  <a:pt x="0" y="109516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2" name="object 952"/>
          <p:cNvSpPr/>
          <p:nvPr/>
        </p:nvSpPr>
        <p:spPr>
          <a:xfrm>
            <a:off x="2198941" y="5035437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3" name="object 953"/>
          <p:cNvSpPr/>
          <p:nvPr/>
        </p:nvSpPr>
        <p:spPr>
          <a:xfrm>
            <a:off x="2205025" y="491679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4" name="object 954"/>
          <p:cNvSpPr/>
          <p:nvPr/>
        </p:nvSpPr>
        <p:spPr>
          <a:xfrm>
            <a:off x="2214152" y="4925921"/>
            <a:ext cx="18415" cy="109855"/>
          </a:xfrm>
          <a:custGeom>
            <a:avLst/>
            <a:gdLst/>
            <a:ahLst/>
            <a:cxnLst/>
            <a:rect l="l" t="t" r="r" b="b"/>
            <a:pathLst>
              <a:path w="18414" h="109854">
                <a:moveTo>
                  <a:pt x="0" y="0"/>
                </a:moveTo>
                <a:lnTo>
                  <a:pt x="18252" y="0"/>
                </a:lnTo>
                <a:lnTo>
                  <a:pt x="18252" y="109516"/>
                </a:lnTo>
                <a:lnTo>
                  <a:pt x="0" y="109516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5" name="object 955"/>
          <p:cNvSpPr/>
          <p:nvPr/>
        </p:nvSpPr>
        <p:spPr>
          <a:xfrm>
            <a:off x="2205025" y="502631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6" name="object 956"/>
          <p:cNvSpPr/>
          <p:nvPr/>
        </p:nvSpPr>
        <p:spPr>
          <a:xfrm>
            <a:off x="2211110" y="490006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7" name="object 957"/>
          <p:cNvSpPr/>
          <p:nvPr/>
        </p:nvSpPr>
        <p:spPr>
          <a:xfrm>
            <a:off x="2220236" y="4909189"/>
            <a:ext cx="18415" cy="106680"/>
          </a:xfrm>
          <a:custGeom>
            <a:avLst/>
            <a:gdLst/>
            <a:ahLst/>
            <a:cxnLst/>
            <a:rect l="l" t="t" r="r" b="b"/>
            <a:pathLst>
              <a:path w="18414" h="106679">
                <a:moveTo>
                  <a:pt x="0" y="0"/>
                </a:moveTo>
                <a:lnTo>
                  <a:pt x="18252" y="0"/>
                </a:lnTo>
                <a:lnTo>
                  <a:pt x="18252" y="106474"/>
                </a:lnTo>
                <a:lnTo>
                  <a:pt x="0" y="106474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8" name="object 958"/>
          <p:cNvSpPr/>
          <p:nvPr/>
        </p:nvSpPr>
        <p:spPr>
          <a:xfrm>
            <a:off x="2211110" y="500653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9" name="object 959"/>
          <p:cNvSpPr/>
          <p:nvPr/>
        </p:nvSpPr>
        <p:spPr>
          <a:xfrm>
            <a:off x="2217194" y="489397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0" name="object 960"/>
          <p:cNvSpPr/>
          <p:nvPr/>
        </p:nvSpPr>
        <p:spPr>
          <a:xfrm>
            <a:off x="2226320" y="4903105"/>
            <a:ext cx="18415" cy="103505"/>
          </a:xfrm>
          <a:custGeom>
            <a:avLst/>
            <a:gdLst/>
            <a:ahLst/>
            <a:cxnLst/>
            <a:rect l="l" t="t" r="r" b="b"/>
            <a:pathLst>
              <a:path w="18414" h="103504">
                <a:moveTo>
                  <a:pt x="0" y="0"/>
                </a:moveTo>
                <a:lnTo>
                  <a:pt x="18252" y="0"/>
                </a:lnTo>
                <a:lnTo>
                  <a:pt x="18252" y="103432"/>
                </a:lnTo>
                <a:lnTo>
                  <a:pt x="0" y="10343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1" name="object 961"/>
          <p:cNvSpPr/>
          <p:nvPr/>
        </p:nvSpPr>
        <p:spPr>
          <a:xfrm>
            <a:off x="2217194" y="5006537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2" name="object 962"/>
          <p:cNvSpPr/>
          <p:nvPr/>
        </p:nvSpPr>
        <p:spPr>
          <a:xfrm>
            <a:off x="2223278" y="488485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3" name="object 963"/>
          <p:cNvSpPr/>
          <p:nvPr/>
        </p:nvSpPr>
        <p:spPr>
          <a:xfrm>
            <a:off x="2232405" y="4893978"/>
            <a:ext cx="18415" cy="109855"/>
          </a:xfrm>
          <a:custGeom>
            <a:avLst/>
            <a:gdLst/>
            <a:ahLst/>
            <a:cxnLst/>
            <a:rect l="l" t="t" r="r" b="b"/>
            <a:pathLst>
              <a:path w="18414" h="109854">
                <a:moveTo>
                  <a:pt x="0" y="0"/>
                </a:moveTo>
                <a:lnTo>
                  <a:pt x="18252" y="0"/>
                </a:lnTo>
                <a:lnTo>
                  <a:pt x="18252" y="109516"/>
                </a:lnTo>
                <a:lnTo>
                  <a:pt x="0" y="109516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4" name="object 964"/>
          <p:cNvSpPr/>
          <p:nvPr/>
        </p:nvSpPr>
        <p:spPr>
          <a:xfrm>
            <a:off x="2223278" y="5003495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5" name="object 965"/>
          <p:cNvSpPr/>
          <p:nvPr/>
        </p:nvSpPr>
        <p:spPr>
          <a:xfrm>
            <a:off x="2229362" y="4895500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6" name="object 966"/>
          <p:cNvSpPr/>
          <p:nvPr/>
        </p:nvSpPr>
        <p:spPr>
          <a:xfrm>
            <a:off x="2238489" y="4895500"/>
            <a:ext cx="18415" cy="103505"/>
          </a:xfrm>
          <a:custGeom>
            <a:avLst/>
            <a:gdLst/>
            <a:ahLst/>
            <a:cxnLst/>
            <a:rect l="l" t="t" r="r" b="b"/>
            <a:pathLst>
              <a:path w="18414" h="103504">
                <a:moveTo>
                  <a:pt x="0" y="0"/>
                </a:moveTo>
                <a:lnTo>
                  <a:pt x="18252" y="0"/>
                </a:lnTo>
                <a:lnTo>
                  <a:pt x="18252" y="103432"/>
                </a:lnTo>
                <a:lnTo>
                  <a:pt x="0" y="10343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7" name="object 967"/>
          <p:cNvSpPr/>
          <p:nvPr/>
        </p:nvSpPr>
        <p:spPr>
          <a:xfrm>
            <a:off x="2229362" y="4998932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8" name="object 968"/>
          <p:cNvSpPr/>
          <p:nvPr/>
        </p:nvSpPr>
        <p:spPr>
          <a:xfrm>
            <a:off x="2235447" y="488637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9" name="object 969"/>
          <p:cNvSpPr/>
          <p:nvPr/>
        </p:nvSpPr>
        <p:spPr>
          <a:xfrm>
            <a:off x="2244573" y="4895500"/>
            <a:ext cx="18415" cy="103505"/>
          </a:xfrm>
          <a:custGeom>
            <a:avLst/>
            <a:gdLst/>
            <a:ahLst/>
            <a:cxnLst/>
            <a:rect l="l" t="t" r="r" b="b"/>
            <a:pathLst>
              <a:path w="18414" h="103504">
                <a:moveTo>
                  <a:pt x="0" y="0"/>
                </a:moveTo>
                <a:lnTo>
                  <a:pt x="18252" y="0"/>
                </a:lnTo>
                <a:lnTo>
                  <a:pt x="18252" y="103432"/>
                </a:lnTo>
                <a:lnTo>
                  <a:pt x="0" y="10343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0" name="object 970"/>
          <p:cNvSpPr/>
          <p:nvPr/>
        </p:nvSpPr>
        <p:spPr>
          <a:xfrm>
            <a:off x="2235447" y="4998932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1" name="object 971"/>
          <p:cNvSpPr/>
          <p:nvPr/>
        </p:nvSpPr>
        <p:spPr>
          <a:xfrm>
            <a:off x="2241531" y="488181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2" name="object 972"/>
          <p:cNvSpPr/>
          <p:nvPr/>
        </p:nvSpPr>
        <p:spPr>
          <a:xfrm>
            <a:off x="2250657" y="4890936"/>
            <a:ext cx="18415" cy="106680"/>
          </a:xfrm>
          <a:custGeom>
            <a:avLst/>
            <a:gdLst/>
            <a:ahLst/>
            <a:cxnLst/>
            <a:rect l="l" t="t" r="r" b="b"/>
            <a:pathLst>
              <a:path w="18414" h="106679">
                <a:moveTo>
                  <a:pt x="0" y="0"/>
                </a:moveTo>
                <a:lnTo>
                  <a:pt x="18252" y="0"/>
                </a:lnTo>
                <a:lnTo>
                  <a:pt x="18252" y="106474"/>
                </a:lnTo>
                <a:lnTo>
                  <a:pt x="0" y="106474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3" name="object 973"/>
          <p:cNvSpPr/>
          <p:nvPr/>
        </p:nvSpPr>
        <p:spPr>
          <a:xfrm>
            <a:off x="2241531" y="4997411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4" name="object 974"/>
          <p:cNvSpPr/>
          <p:nvPr/>
        </p:nvSpPr>
        <p:spPr>
          <a:xfrm>
            <a:off x="2247615" y="487724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5" name="object 975"/>
          <p:cNvSpPr/>
          <p:nvPr/>
        </p:nvSpPr>
        <p:spPr>
          <a:xfrm>
            <a:off x="2256742" y="4886373"/>
            <a:ext cx="18415" cy="106680"/>
          </a:xfrm>
          <a:custGeom>
            <a:avLst/>
            <a:gdLst/>
            <a:ahLst/>
            <a:cxnLst/>
            <a:rect l="l" t="t" r="r" b="b"/>
            <a:pathLst>
              <a:path w="18414" h="106679">
                <a:moveTo>
                  <a:pt x="0" y="0"/>
                </a:moveTo>
                <a:lnTo>
                  <a:pt x="18252" y="0"/>
                </a:lnTo>
                <a:lnTo>
                  <a:pt x="18252" y="106474"/>
                </a:lnTo>
                <a:lnTo>
                  <a:pt x="0" y="106474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6" name="object 976"/>
          <p:cNvSpPr/>
          <p:nvPr/>
        </p:nvSpPr>
        <p:spPr>
          <a:xfrm>
            <a:off x="2247615" y="4992848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7" name="object 977"/>
          <p:cNvSpPr/>
          <p:nvPr/>
        </p:nvSpPr>
        <p:spPr>
          <a:xfrm>
            <a:off x="2253700" y="4887894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8" name="object 978"/>
          <p:cNvSpPr/>
          <p:nvPr/>
        </p:nvSpPr>
        <p:spPr>
          <a:xfrm>
            <a:off x="2262826" y="4887894"/>
            <a:ext cx="18415" cy="103505"/>
          </a:xfrm>
          <a:custGeom>
            <a:avLst/>
            <a:gdLst/>
            <a:ahLst/>
            <a:cxnLst/>
            <a:rect l="l" t="t" r="r" b="b"/>
            <a:pathLst>
              <a:path w="18414" h="103504">
                <a:moveTo>
                  <a:pt x="0" y="0"/>
                </a:moveTo>
                <a:lnTo>
                  <a:pt x="18252" y="0"/>
                </a:lnTo>
                <a:lnTo>
                  <a:pt x="18252" y="103432"/>
                </a:lnTo>
                <a:lnTo>
                  <a:pt x="0" y="10343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9" name="object 979"/>
          <p:cNvSpPr/>
          <p:nvPr/>
        </p:nvSpPr>
        <p:spPr>
          <a:xfrm>
            <a:off x="2253700" y="4991327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0" name="object 980"/>
          <p:cNvSpPr/>
          <p:nvPr/>
        </p:nvSpPr>
        <p:spPr>
          <a:xfrm>
            <a:off x="2259784" y="4890936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1" name="object 981"/>
          <p:cNvSpPr/>
          <p:nvPr/>
        </p:nvSpPr>
        <p:spPr>
          <a:xfrm>
            <a:off x="2268910" y="4890936"/>
            <a:ext cx="18415" cy="106680"/>
          </a:xfrm>
          <a:custGeom>
            <a:avLst/>
            <a:gdLst/>
            <a:ahLst/>
            <a:cxnLst/>
            <a:rect l="l" t="t" r="r" b="b"/>
            <a:pathLst>
              <a:path w="18414" h="106679">
                <a:moveTo>
                  <a:pt x="0" y="0"/>
                </a:moveTo>
                <a:lnTo>
                  <a:pt x="18252" y="0"/>
                </a:lnTo>
                <a:lnTo>
                  <a:pt x="18252" y="106474"/>
                </a:lnTo>
                <a:lnTo>
                  <a:pt x="0" y="106474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2" name="object 982"/>
          <p:cNvSpPr/>
          <p:nvPr/>
        </p:nvSpPr>
        <p:spPr>
          <a:xfrm>
            <a:off x="2259784" y="4997411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3" name="object 983"/>
          <p:cNvSpPr/>
          <p:nvPr/>
        </p:nvSpPr>
        <p:spPr>
          <a:xfrm>
            <a:off x="2265868" y="4893978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4" name="object 984"/>
          <p:cNvSpPr/>
          <p:nvPr/>
        </p:nvSpPr>
        <p:spPr>
          <a:xfrm>
            <a:off x="2274994" y="4893978"/>
            <a:ext cx="18415" cy="106680"/>
          </a:xfrm>
          <a:custGeom>
            <a:avLst/>
            <a:gdLst/>
            <a:ahLst/>
            <a:cxnLst/>
            <a:rect l="l" t="t" r="r" b="b"/>
            <a:pathLst>
              <a:path w="18414" h="106679">
                <a:moveTo>
                  <a:pt x="0" y="0"/>
                </a:moveTo>
                <a:lnTo>
                  <a:pt x="18252" y="0"/>
                </a:lnTo>
                <a:lnTo>
                  <a:pt x="18252" y="106474"/>
                </a:lnTo>
                <a:lnTo>
                  <a:pt x="0" y="106474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5" name="object 985"/>
          <p:cNvSpPr/>
          <p:nvPr/>
        </p:nvSpPr>
        <p:spPr>
          <a:xfrm>
            <a:off x="2265868" y="5000453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6" name="object 986"/>
          <p:cNvSpPr/>
          <p:nvPr/>
        </p:nvSpPr>
        <p:spPr>
          <a:xfrm>
            <a:off x="2271952" y="4897021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7" name="object 987"/>
          <p:cNvSpPr/>
          <p:nvPr/>
        </p:nvSpPr>
        <p:spPr>
          <a:xfrm>
            <a:off x="2281079" y="4897021"/>
            <a:ext cx="18415" cy="103505"/>
          </a:xfrm>
          <a:custGeom>
            <a:avLst/>
            <a:gdLst/>
            <a:ahLst/>
            <a:cxnLst/>
            <a:rect l="l" t="t" r="r" b="b"/>
            <a:pathLst>
              <a:path w="18414" h="103504">
                <a:moveTo>
                  <a:pt x="0" y="0"/>
                </a:moveTo>
                <a:lnTo>
                  <a:pt x="18252" y="0"/>
                </a:lnTo>
                <a:lnTo>
                  <a:pt x="18252" y="103432"/>
                </a:lnTo>
                <a:lnTo>
                  <a:pt x="0" y="10343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8" name="object 988"/>
          <p:cNvSpPr/>
          <p:nvPr/>
        </p:nvSpPr>
        <p:spPr>
          <a:xfrm>
            <a:off x="2271952" y="5000453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9" name="object 989"/>
          <p:cNvSpPr/>
          <p:nvPr/>
        </p:nvSpPr>
        <p:spPr>
          <a:xfrm>
            <a:off x="2278037" y="4900063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0" name="object 990"/>
          <p:cNvSpPr/>
          <p:nvPr/>
        </p:nvSpPr>
        <p:spPr>
          <a:xfrm>
            <a:off x="2287163" y="4900063"/>
            <a:ext cx="18415" cy="100965"/>
          </a:xfrm>
          <a:custGeom>
            <a:avLst/>
            <a:gdLst/>
            <a:ahLst/>
            <a:cxnLst/>
            <a:rect l="l" t="t" r="r" b="b"/>
            <a:pathLst>
              <a:path w="18414" h="100964">
                <a:moveTo>
                  <a:pt x="0" y="0"/>
                </a:moveTo>
                <a:lnTo>
                  <a:pt x="18252" y="0"/>
                </a:lnTo>
                <a:lnTo>
                  <a:pt x="18252" y="100390"/>
                </a:lnTo>
                <a:lnTo>
                  <a:pt x="0" y="100390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1" name="object 991"/>
          <p:cNvSpPr/>
          <p:nvPr/>
        </p:nvSpPr>
        <p:spPr>
          <a:xfrm>
            <a:off x="2278037" y="499132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2" name="object 992"/>
          <p:cNvSpPr/>
          <p:nvPr/>
        </p:nvSpPr>
        <p:spPr>
          <a:xfrm>
            <a:off x="2284121" y="489702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3" name="object 993"/>
          <p:cNvSpPr/>
          <p:nvPr/>
        </p:nvSpPr>
        <p:spPr>
          <a:xfrm>
            <a:off x="2293247" y="4906147"/>
            <a:ext cx="18415" cy="97790"/>
          </a:xfrm>
          <a:custGeom>
            <a:avLst/>
            <a:gdLst/>
            <a:ahLst/>
            <a:cxnLst/>
            <a:rect l="l" t="t" r="r" b="b"/>
            <a:pathLst>
              <a:path w="18414" h="97789">
                <a:moveTo>
                  <a:pt x="0" y="0"/>
                </a:moveTo>
                <a:lnTo>
                  <a:pt x="18252" y="0"/>
                </a:lnTo>
                <a:lnTo>
                  <a:pt x="18252" y="97348"/>
                </a:lnTo>
                <a:lnTo>
                  <a:pt x="0" y="97348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4" name="object 994"/>
          <p:cNvSpPr/>
          <p:nvPr/>
        </p:nvSpPr>
        <p:spPr>
          <a:xfrm>
            <a:off x="2284121" y="5003495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5" name="object 995"/>
          <p:cNvSpPr/>
          <p:nvPr/>
        </p:nvSpPr>
        <p:spPr>
          <a:xfrm>
            <a:off x="2290205" y="489397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6" name="object 996"/>
          <p:cNvSpPr/>
          <p:nvPr/>
        </p:nvSpPr>
        <p:spPr>
          <a:xfrm>
            <a:off x="2299331" y="4903105"/>
            <a:ext cx="18415" cy="100965"/>
          </a:xfrm>
          <a:custGeom>
            <a:avLst/>
            <a:gdLst/>
            <a:ahLst/>
            <a:cxnLst/>
            <a:rect l="l" t="t" r="r" b="b"/>
            <a:pathLst>
              <a:path w="18414" h="100964">
                <a:moveTo>
                  <a:pt x="0" y="0"/>
                </a:moveTo>
                <a:lnTo>
                  <a:pt x="18252" y="0"/>
                </a:lnTo>
                <a:lnTo>
                  <a:pt x="18252" y="100390"/>
                </a:lnTo>
                <a:lnTo>
                  <a:pt x="0" y="100390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7" name="object 997"/>
          <p:cNvSpPr/>
          <p:nvPr/>
        </p:nvSpPr>
        <p:spPr>
          <a:xfrm>
            <a:off x="2290205" y="5003495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8" name="object 998"/>
          <p:cNvSpPr/>
          <p:nvPr/>
        </p:nvSpPr>
        <p:spPr>
          <a:xfrm>
            <a:off x="2296289" y="4909189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9" name="object 999"/>
          <p:cNvSpPr/>
          <p:nvPr/>
        </p:nvSpPr>
        <p:spPr>
          <a:xfrm>
            <a:off x="2305416" y="4909189"/>
            <a:ext cx="18415" cy="97790"/>
          </a:xfrm>
          <a:custGeom>
            <a:avLst/>
            <a:gdLst/>
            <a:ahLst/>
            <a:cxnLst/>
            <a:rect l="l" t="t" r="r" b="b"/>
            <a:pathLst>
              <a:path w="18414" h="97789">
                <a:moveTo>
                  <a:pt x="0" y="0"/>
                </a:moveTo>
                <a:lnTo>
                  <a:pt x="18252" y="0"/>
                </a:lnTo>
                <a:lnTo>
                  <a:pt x="18252" y="97348"/>
                </a:lnTo>
                <a:lnTo>
                  <a:pt x="0" y="97348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0" name="object 1000"/>
          <p:cNvSpPr/>
          <p:nvPr/>
        </p:nvSpPr>
        <p:spPr>
          <a:xfrm>
            <a:off x="2296289" y="5006537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1" name="object 1001"/>
          <p:cNvSpPr/>
          <p:nvPr/>
        </p:nvSpPr>
        <p:spPr>
          <a:xfrm>
            <a:off x="2302374" y="4918316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2" name="object 1002"/>
          <p:cNvSpPr/>
          <p:nvPr/>
        </p:nvSpPr>
        <p:spPr>
          <a:xfrm>
            <a:off x="2311500" y="4918316"/>
            <a:ext cx="18415" cy="85725"/>
          </a:xfrm>
          <a:custGeom>
            <a:avLst/>
            <a:gdLst/>
            <a:ahLst/>
            <a:cxnLst/>
            <a:rect l="l" t="t" r="r" b="b"/>
            <a:pathLst>
              <a:path w="18414" h="85725">
                <a:moveTo>
                  <a:pt x="0" y="0"/>
                </a:moveTo>
                <a:lnTo>
                  <a:pt x="18252" y="0"/>
                </a:lnTo>
                <a:lnTo>
                  <a:pt x="18252" y="85179"/>
                </a:lnTo>
                <a:lnTo>
                  <a:pt x="0" y="85179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3" name="object 1003"/>
          <p:cNvSpPr/>
          <p:nvPr/>
        </p:nvSpPr>
        <p:spPr>
          <a:xfrm>
            <a:off x="2302374" y="5003495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4" name="object 1004"/>
          <p:cNvSpPr/>
          <p:nvPr/>
        </p:nvSpPr>
        <p:spPr>
          <a:xfrm>
            <a:off x="2308458" y="4916794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5" name="object 1005"/>
          <p:cNvSpPr/>
          <p:nvPr/>
        </p:nvSpPr>
        <p:spPr>
          <a:xfrm>
            <a:off x="2317584" y="4916794"/>
            <a:ext cx="18415" cy="91440"/>
          </a:xfrm>
          <a:custGeom>
            <a:avLst/>
            <a:gdLst/>
            <a:ahLst/>
            <a:cxnLst/>
            <a:rect l="l" t="t" r="r" b="b"/>
            <a:pathLst>
              <a:path w="18414" h="91439">
                <a:moveTo>
                  <a:pt x="0" y="0"/>
                </a:moveTo>
                <a:lnTo>
                  <a:pt x="18252" y="0"/>
                </a:lnTo>
                <a:lnTo>
                  <a:pt x="18252" y="91263"/>
                </a:lnTo>
                <a:lnTo>
                  <a:pt x="0" y="91263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6" name="object 1006"/>
          <p:cNvSpPr/>
          <p:nvPr/>
        </p:nvSpPr>
        <p:spPr>
          <a:xfrm>
            <a:off x="2308458" y="5008058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7" name="object 1007"/>
          <p:cNvSpPr/>
          <p:nvPr/>
        </p:nvSpPr>
        <p:spPr>
          <a:xfrm>
            <a:off x="2314542" y="4915274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8" name="object 1008"/>
          <p:cNvSpPr/>
          <p:nvPr/>
        </p:nvSpPr>
        <p:spPr>
          <a:xfrm>
            <a:off x="2323669" y="4915274"/>
            <a:ext cx="18415" cy="88265"/>
          </a:xfrm>
          <a:custGeom>
            <a:avLst/>
            <a:gdLst/>
            <a:ahLst/>
            <a:cxnLst/>
            <a:rect l="l" t="t" r="r" b="b"/>
            <a:pathLst>
              <a:path w="18414" h="88264">
                <a:moveTo>
                  <a:pt x="0" y="0"/>
                </a:moveTo>
                <a:lnTo>
                  <a:pt x="18252" y="0"/>
                </a:lnTo>
                <a:lnTo>
                  <a:pt x="18252" y="88221"/>
                </a:lnTo>
                <a:lnTo>
                  <a:pt x="0" y="88221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9" name="object 1009"/>
          <p:cNvSpPr/>
          <p:nvPr/>
        </p:nvSpPr>
        <p:spPr>
          <a:xfrm>
            <a:off x="2314542" y="5003495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0" name="object 1010"/>
          <p:cNvSpPr/>
          <p:nvPr/>
        </p:nvSpPr>
        <p:spPr>
          <a:xfrm>
            <a:off x="2320626" y="4915274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1" name="object 1011"/>
          <p:cNvSpPr/>
          <p:nvPr/>
        </p:nvSpPr>
        <p:spPr>
          <a:xfrm>
            <a:off x="2329753" y="4915274"/>
            <a:ext cx="18415" cy="91440"/>
          </a:xfrm>
          <a:custGeom>
            <a:avLst/>
            <a:gdLst/>
            <a:ahLst/>
            <a:cxnLst/>
            <a:rect l="l" t="t" r="r" b="b"/>
            <a:pathLst>
              <a:path w="18414" h="91439">
                <a:moveTo>
                  <a:pt x="0" y="0"/>
                </a:moveTo>
                <a:lnTo>
                  <a:pt x="18252" y="0"/>
                </a:lnTo>
                <a:lnTo>
                  <a:pt x="18252" y="91263"/>
                </a:lnTo>
                <a:lnTo>
                  <a:pt x="0" y="91263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2" name="object 1012"/>
          <p:cNvSpPr/>
          <p:nvPr/>
        </p:nvSpPr>
        <p:spPr>
          <a:xfrm>
            <a:off x="2320626" y="5006537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3" name="object 1013"/>
          <p:cNvSpPr/>
          <p:nvPr/>
        </p:nvSpPr>
        <p:spPr>
          <a:xfrm>
            <a:off x="2326711" y="4916794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4" name="object 1014"/>
          <p:cNvSpPr/>
          <p:nvPr/>
        </p:nvSpPr>
        <p:spPr>
          <a:xfrm>
            <a:off x="2335837" y="4916794"/>
            <a:ext cx="18415" cy="88265"/>
          </a:xfrm>
          <a:custGeom>
            <a:avLst/>
            <a:gdLst/>
            <a:ahLst/>
            <a:cxnLst/>
            <a:rect l="l" t="t" r="r" b="b"/>
            <a:pathLst>
              <a:path w="18414" h="88264">
                <a:moveTo>
                  <a:pt x="0" y="0"/>
                </a:moveTo>
                <a:lnTo>
                  <a:pt x="18252" y="0"/>
                </a:lnTo>
                <a:lnTo>
                  <a:pt x="18252" y="88221"/>
                </a:lnTo>
                <a:lnTo>
                  <a:pt x="0" y="88221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5" name="object 1015"/>
          <p:cNvSpPr/>
          <p:nvPr/>
        </p:nvSpPr>
        <p:spPr>
          <a:xfrm>
            <a:off x="2326711" y="5005016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6" name="object 1016"/>
          <p:cNvSpPr/>
          <p:nvPr/>
        </p:nvSpPr>
        <p:spPr>
          <a:xfrm>
            <a:off x="2332795" y="4916794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7" name="object 1017"/>
          <p:cNvSpPr/>
          <p:nvPr/>
        </p:nvSpPr>
        <p:spPr>
          <a:xfrm>
            <a:off x="2341921" y="4916794"/>
            <a:ext cx="18415" cy="88265"/>
          </a:xfrm>
          <a:custGeom>
            <a:avLst/>
            <a:gdLst/>
            <a:ahLst/>
            <a:cxnLst/>
            <a:rect l="l" t="t" r="r" b="b"/>
            <a:pathLst>
              <a:path w="18414" h="88264">
                <a:moveTo>
                  <a:pt x="0" y="0"/>
                </a:moveTo>
                <a:lnTo>
                  <a:pt x="18252" y="0"/>
                </a:lnTo>
                <a:lnTo>
                  <a:pt x="18252" y="88221"/>
                </a:lnTo>
                <a:lnTo>
                  <a:pt x="0" y="88221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8" name="object 1018"/>
          <p:cNvSpPr/>
          <p:nvPr/>
        </p:nvSpPr>
        <p:spPr>
          <a:xfrm>
            <a:off x="2332795" y="5005016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9" name="object 1019"/>
          <p:cNvSpPr/>
          <p:nvPr/>
        </p:nvSpPr>
        <p:spPr>
          <a:xfrm>
            <a:off x="2338879" y="4918316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0" name="object 1020"/>
          <p:cNvSpPr/>
          <p:nvPr/>
        </p:nvSpPr>
        <p:spPr>
          <a:xfrm>
            <a:off x="2348006" y="4918316"/>
            <a:ext cx="18415" cy="88265"/>
          </a:xfrm>
          <a:custGeom>
            <a:avLst/>
            <a:gdLst/>
            <a:ahLst/>
            <a:cxnLst/>
            <a:rect l="l" t="t" r="r" b="b"/>
            <a:pathLst>
              <a:path w="18414" h="88264">
                <a:moveTo>
                  <a:pt x="0" y="0"/>
                </a:moveTo>
                <a:lnTo>
                  <a:pt x="18252" y="0"/>
                </a:lnTo>
                <a:lnTo>
                  <a:pt x="18252" y="88221"/>
                </a:lnTo>
                <a:lnTo>
                  <a:pt x="0" y="88221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1" name="object 1021"/>
          <p:cNvSpPr/>
          <p:nvPr/>
        </p:nvSpPr>
        <p:spPr>
          <a:xfrm>
            <a:off x="2338879" y="5006537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2" name="object 1022"/>
          <p:cNvSpPr/>
          <p:nvPr/>
        </p:nvSpPr>
        <p:spPr>
          <a:xfrm>
            <a:off x="2344963" y="4918316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3" name="object 1023"/>
          <p:cNvSpPr/>
          <p:nvPr/>
        </p:nvSpPr>
        <p:spPr>
          <a:xfrm>
            <a:off x="2354090" y="4918316"/>
            <a:ext cx="18415" cy="91440"/>
          </a:xfrm>
          <a:custGeom>
            <a:avLst/>
            <a:gdLst/>
            <a:ahLst/>
            <a:cxnLst/>
            <a:rect l="l" t="t" r="r" b="b"/>
            <a:pathLst>
              <a:path w="18414" h="91439">
                <a:moveTo>
                  <a:pt x="0" y="0"/>
                </a:moveTo>
                <a:lnTo>
                  <a:pt x="18252" y="0"/>
                </a:lnTo>
                <a:lnTo>
                  <a:pt x="18252" y="91263"/>
                </a:lnTo>
                <a:lnTo>
                  <a:pt x="0" y="91263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4" name="object 1024"/>
          <p:cNvSpPr/>
          <p:nvPr/>
        </p:nvSpPr>
        <p:spPr>
          <a:xfrm>
            <a:off x="2344963" y="5009579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5" name="object 1025"/>
          <p:cNvSpPr/>
          <p:nvPr/>
        </p:nvSpPr>
        <p:spPr>
          <a:xfrm>
            <a:off x="2351048" y="4922879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6" name="object 1026"/>
          <p:cNvSpPr/>
          <p:nvPr/>
        </p:nvSpPr>
        <p:spPr>
          <a:xfrm>
            <a:off x="2360174" y="4922879"/>
            <a:ext cx="18415" cy="88265"/>
          </a:xfrm>
          <a:custGeom>
            <a:avLst/>
            <a:gdLst/>
            <a:ahLst/>
            <a:cxnLst/>
            <a:rect l="l" t="t" r="r" b="b"/>
            <a:pathLst>
              <a:path w="18414" h="88264">
                <a:moveTo>
                  <a:pt x="0" y="0"/>
                </a:moveTo>
                <a:lnTo>
                  <a:pt x="18252" y="0"/>
                </a:lnTo>
                <a:lnTo>
                  <a:pt x="18252" y="88221"/>
                </a:lnTo>
                <a:lnTo>
                  <a:pt x="0" y="88221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7" name="object 1027"/>
          <p:cNvSpPr/>
          <p:nvPr/>
        </p:nvSpPr>
        <p:spPr>
          <a:xfrm>
            <a:off x="2351048" y="5011101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8" name="object 1028"/>
          <p:cNvSpPr/>
          <p:nvPr/>
        </p:nvSpPr>
        <p:spPr>
          <a:xfrm>
            <a:off x="2357132" y="4924400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9" name="object 1029"/>
          <p:cNvSpPr/>
          <p:nvPr/>
        </p:nvSpPr>
        <p:spPr>
          <a:xfrm>
            <a:off x="2366258" y="4924400"/>
            <a:ext cx="18415" cy="88265"/>
          </a:xfrm>
          <a:custGeom>
            <a:avLst/>
            <a:gdLst/>
            <a:ahLst/>
            <a:cxnLst/>
            <a:rect l="l" t="t" r="r" b="b"/>
            <a:pathLst>
              <a:path w="18414" h="88264">
                <a:moveTo>
                  <a:pt x="0" y="0"/>
                </a:moveTo>
                <a:lnTo>
                  <a:pt x="18252" y="0"/>
                </a:lnTo>
                <a:lnTo>
                  <a:pt x="18252" y="88221"/>
                </a:lnTo>
                <a:lnTo>
                  <a:pt x="0" y="88221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0" name="object 1030"/>
          <p:cNvSpPr/>
          <p:nvPr/>
        </p:nvSpPr>
        <p:spPr>
          <a:xfrm>
            <a:off x="2357132" y="5012621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1" name="object 1031"/>
          <p:cNvSpPr/>
          <p:nvPr/>
        </p:nvSpPr>
        <p:spPr>
          <a:xfrm>
            <a:off x="2363216" y="4925921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2" name="object 1032"/>
          <p:cNvSpPr/>
          <p:nvPr/>
        </p:nvSpPr>
        <p:spPr>
          <a:xfrm>
            <a:off x="2372342" y="4925921"/>
            <a:ext cx="18415" cy="91440"/>
          </a:xfrm>
          <a:custGeom>
            <a:avLst/>
            <a:gdLst/>
            <a:ahLst/>
            <a:cxnLst/>
            <a:rect l="l" t="t" r="r" b="b"/>
            <a:pathLst>
              <a:path w="18414" h="91439">
                <a:moveTo>
                  <a:pt x="0" y="0"/>
                </a:moveTo>
                <a:lnTo>
                  <a:pt x="18252" y="0"/>
                </a:lnTo>
                <a:lnTo>
                  <a:pt x="18252" y="91263"/>
                </a:lnTo>
                <a:lnTo>
                  <a:pt x="0" y="91263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3" name="object 1033"/>
          <p:cNvSpPr/>
          <p:nvPr/>
        </p:nvSpPr>
        <p:spPr>
          <a:xfrm>
            <a:off x="2363216" y="5017185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4" name="object 1034"/>
          <p:cNvSpPr/>
          <p:nvPr/>
        </p:nvSpPr>
        <p:spPr>
          <a:xfrm>
            <a:off x="2369300" y="4930484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5" name="object 1035"/>
          <p:cNvSpPr/>
          <p:nvPr/>
        </p:nvSpPr>
        <p:spPr>
          <a:xfrm>
            <a:off x="2378427" y="4930484"/>
            <a:ext cx="18415" cy="88265"/>
          </a:xfrm>
          <a:custGeom>
            <a:avLst/>
            <a:gdLst/>
            <a:ahLst/>
            <a:cxnLst/>
            <a:rect l="l" t="t" r="r" b="b"/>
            <a:pathLst>
              <a:path w="18414" h="88264">
                <a:moveTo>
                  <a:pt x="0" y="0"/>
                </a:moveTo>
                <a:lnTo>
                  <a:pt x="18252" y="0"/>
                </a:lnTo>
                <a:lnTo>
                  <a:pt x="18252" y="88221"/>
                </a:lnTo>
                <a:lnTo>
                  <a:pt x="0" y="88221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6" name="object 1036"/>
          <p:cNvSpPr/>
          <p:nvPr/>
        </p:nvSpPr>
        <p:spPr>
          <a:xfrm>
            <a:off x="2369300" y="5018706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7" name="object 1037"/>
          <p:cNvSpPr/>
          <p:nvPr/>
        </p:nvSpPr>
        <p:spPr>
          <a:xfrm>
            <a:off x="2375385" y="4930484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8" name="object 1038"/>
          <p:cNvSpPr/>
          <p:nvPr/>
        </p:nvSpPr>
        <p:spPr>
          <a:xfrm>
            <a:off x="2384511" y="4930484"/>
            <a:ext cx="18415" cy="88265"/>
          </a:xfrm>
          <a:custGeom>
            <a:avLst/>
            <a:gdLst/>
            <a:ahLst/>
            <a:cxnLst/>
            <a:rect l="l" t="t" r="r" b="b"/>
            <a:pathLst>
              <a:path w="18414" h="88264">
                <a:moveTo>
                  <a:pt x="0" y="0"/>
                </a:moveTo>
                <a:lnTo>
                  <a:pt x="18252" y="0"/>
                </a:lnTo>
                <a:lnTo>
                  <a:pt x="18252" y="88221"/>
                </a:lnTo>
                <a:lnTo>
                  <a:pt x="0" y="88221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9" name="object 1039"/>
          <p:cNvSpPr/>
          <p:nvPr/>
        </p:nvSpPr>
        <p:spPr>
          <a:xfrm>
            <a:off x="2375385" y="5018706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0" name="object 1040"/>
          <p:cNvSpPr/>
          <p:nvPr/>
        </p:nvSpPr>
        <p:spPr>
          <a:xfrm>
            <a:off x="2381469" y="4939610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1" name="object 1041"/>
          <p:cNvSpPr/>
          <p:nvPr/>
        </p:nvSpPr>
        <p:spPr>
          <a:xfrm>
            <a:off x="2390595" y="4939610"/>
            <a:ext cx="18415" cy="88265"/>
          </a:xfrm>
          <a:custGeom>
            <a:avLst/>
            <a:gdLst/>
            <a:ahLst/>
            <a:cxnLst/>
            <a:rect l="l" t="t" r="r" b="b"/>
            <a:pathLst>
              <a:path w="18414" h="88264">
                <a:moveTo>
                  <a:pt x="0" y="0"/>
                </a:moveTo>
                <a:lnTo>
                  <a:pt x="18252" y="0"/>
                </a:lnTo>
                <a:lnTo>
                  <a:pt x="18252" y="88221"/>
                </a:lnTo>
                <a:lnTo>
                  <a:pt x="0" y="88221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2" name="object 1042"/>
          <p:cNvSpPr/>
          <p:nvPr/>
        </p:nvSpPr>
        <p:spPr>
          <a:xfrm>
            <a:off x="2381469" y="5027832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3" name="object 1043"/>
          <p:cNvSpPr/>
          <p:nvPr/>
        </p:nvSpPr>
        <p:spPr>
          <a:xfrm>
            <a:off x="2387553" y="4947216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4" name="object 1044"/>
          <p:cNvSpPr/>
          <p:nvPr/>
        </p:nvSpPr>
        <p:spPr>
          <a:xfrm>
            <a:off x="2396680" y="4947216"/>
            <a:ext cx="18415" cy="82550"/>
          </a:xfrm>
          <a:custGeom>
            <a:avLst/>
            <a:gdLst/>
            <a:ahLst/>
            <a:cxnLst/>
            <a:rect l="l" t="t" r="r" b="b"/>
            <a:pathLst>
              <a:path w="18414" h="82550">
                <a:moveTo>
                  <a:pt x="0" y="0"/>
                </a:moveTo>
                <a:lnTo>
                  <a:pt x="18252" y="0"/>
                </a:lnTo>
                <a:lnTo>
                  <a:pt x="18252" y="82137"/>
                </a:lnTo>
                <a:lnTo>
                  <a:pt x="0" y="82137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5" name="object 1045"/>
          <p:cNvSpPr/>
          <p:nvPr/>
        </p:nvSpPr>
        <p:spPr>
          <a:xfrm>
            <a:off x="2387553" y="5029353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6" name="object 1046"/>
          <p:cNvSpPr/>
          <p:nvPr/>
        </p:nvSpPr>
        <p:spPr>
          <a:xfrm>
            <a:off x="2393638" y="4950258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7" name="object 1047"/>
          <p:cNvSpPr/>
          <p:nvPr/>
        </p:nvSpPr>
        <p:spPr>
          <a:xfrm>
            <a:off x="2402764" y="4950258"/>
            <a:ext cx="18415" cy="79375"/>
          </a:xfrm>
          <a:custGeom>
            <a:avLst/>
            <a:gdLst/>
            <a:ahLst/>
            <a:cxnLst/>
            <a:rect l="l" t="t" r="r" b="b"/>
            <a:pathLst>
              <a:path w="18414" h="79375">
                <a:moveTo>
                  <a:pt x="0" y="0"/>
                </a:moveTo>
                <a:lnTo>
                  <a:pt x="18252" y="0"/>
                </a:lnTo>
                <a:lnTo>
                  <a:pt x="18252" y="79095"/>
                </a:lnTo>
                <a:lnTo>
                  <a:pt x="0" y="79095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" name="object 1048"/>
          <p:cNvSpPr/>
          <p:nvPr/>
        </p:nvSpPr>
        <p:spPr>
          <a:xfrm>
            <a:off x="2393638" y="5029353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9" name="object 1049"/>
          <p:cNvSpPr/>
          <p:nvPr/>
        </p:nvSpPr>
        <p:spPr>
          <a:xfrm>
            <a:off x="2399722" y="4954821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0" name="object 1050"/>
          <p:cNvSpPr/>
          <p:nvPr/>
        </p:nvSpPr>
        <p:spPr>
          <a:xfrm>
            <a:off x="2408848" y="4954821"/>
            <a:ext cx="18415" cy="79375"/>
          </a:xfrm>
          <a:custGeom>
            <a:avLst/>
            <a:gdLst/>
            <a:ahLst/>
            <a:cxnLst/>
            <a:rect l="l" t="t" r="r" b="b"/>
            <a:pathLst>
              <a:path w="18414" h="79375">
                <a:moveTo>
                  <a:pt x="0" y="0"/>
                </a:moveTo>
                <a:lnTo>
                  <a:pt x="18252" y="0"/>
                </a:lnTo>
                <a:lnTo>
                  <a:pt x="18252" y="79095"/>
                </a:lnTo>
                <a:lnTo>
                  <a:pt x="0" y="79095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1" name="object 1051"/>
          <p:cNvSpPr/>
          <p:nvPr/>
        </p:nvSpPr>
        <p:spPr>
          <a:xfrm>
            <a:off x="2399722" y="5033916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2" name="object 1052"/>
          <p:cNvSpPr/>
          <p:nvPr/>
        </p:nvSpPr>
        <p:spPr>
          <a:xfrm>
            <a:off x="2405806" y="4960905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3" name="object 1053"/>
          <p:cNvSpPr/>
          <p:nvPr/>
        </p:nvSpPr>
        <p:spPr>
          <a:xfrm>
            <a:off x="2414932" y="4960905"/>
            <a:ext cx="18415" cy="73025"/>
          </a:xfrm>
          <a:custGeom>
            <a:avLst/>
            <a:gdLst/>
            <a:ahLst/>
            <a:cxnLst/>
            <a:rect l="l" t="t" r="r" b="b"/>
            <a:pathLst>
              <a:path w="18414" h="73025">
                <a:moveTo>
                  <a:pt x="0" y="0"/>
                </a:moveTo>
                <a:lnTo>
                  <a:pt x="18252" y="0"/>
                </a:lnTo>
                <a:lnTo>
                  <a:pt x="18252" y="73011"/>
                </a:lnTo>
                <a:lnTo>
                  <a:pt x="0" y="73011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4" name="object 1054"/>
          <p:cNvSpPr/>
          <p:nvPr/>
        </p:nvSpPr>
        <p:spPr>
          <a:xfrm>
            <a:off x="2405806" y="5033916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5" name="object 1055"/>
          <p:cNvSpPr/>
          <p:nvPr/>
        </p:nvSpPr>
        <p:spPr>
          <a:xfrm>
            <a:off x="2411890" y="4966990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6" name="object 1056"/>
          <p:cNvSpPr/>
          <p:nvPr/>
        </p:nvSpPr>
        <p:spPr>
          <a:xfrm>
            <a:off x="2421017" y="4966990"/>
            <a:ext cx="18415" cy="70485"/>
          </a:xfrm>
          <a:custGeom>
            <a:avLst/>
            <a:gdLst/>
            <a:ahLst/>
            <a:cxnLst/>
            <a:rect l="l" t="t" r="r" b="b"/>
            <a:pathLst>
              <a:path w="18414" h="70485">
                <a:moveTo>
                  <a:pt x="0" y="0"/>
                </a:moveTo>
                <a:lnTo>
                  <a:pt x="18252" y="0"/>
                </a:lnTo>
                <a:lnTo>
                  <a:pt x="18252" y="69969"/>
                </a:lnTo>
                <a:lnTo>
                  <a:pt x="0" y="69969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7" name="object 1057"/>
          <p:cNvSpPr/>
          <p:nvPr/>
        </p:nvSpPr>
        <p:spPr>
          <a:xfrm>
            <a:off x="2411890" y="5036959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8" name="object 1058"/>
          <p:cNvSpPr/>
          <p:nvPr/>
        </p:nvSpPr>
        <p:spPr>
          <a:xfrm>
            <a:off x="2417975" y="4971553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9" name="object 1059"/>
          <p:cNvSpPr/>
          <p:nvPr/>
        </p:nvSpPr>
        <p:spPr>
          <a:xfrm>
            <a:off x="2427101" y="4971553"/>
            <a:ext cx="18415" cy="76200"/>
          </a:xfrm>
          <a:custGeom>
            <a:avLst/>
            <a:gdLst/>
            <a:ahLst/>
            <a:cxnLst/>
            <a:rect l="l" t="t" r="r" b="b"/>
            <a:pathLst>
              <a:path w="18414" h="76200">
                <a:moveTo>
                  <a:pt x="0" y="0"/>
                </a:moveTo>
                <a:lnTo>
                  <a:pt x="18252" y="0"/>
                </a:lnTo>
                <a:lnTo>
                  <a:pt x="18252" y="76053"/>
                </a:lnTo>
                <a:lnTo>
                  <a:pt x="0" y="76053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0" name="object 1060"/>
          <p:cNvSpPr/>
          <p:nvPr/>
        </p:nvSpPr>
        <p:spPr>
          <a:xfrm>
            <a:off x="2417975" y="503848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1" name="object 1061"/>
          <p:cNvSpPr/>
          <p:nvPr/>
        </p:nvSpPr>
        <p:spPr>
          <a:xfrm>
            <a:off x="2424059" y="4977637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2" name="object 1062"/>
          <p:cNvSpPr/>
          <p:nvPr/>
        </p:nvSpPr>
        <p:spPr>
          <a:xfrm>
            <a:off x="2433185" y="4977637"/>
            <a:ext cx="18415" cy="73025"/>
          </a:xfrm>
          <a:custGeom>
            <a:avLst/>
            <a:gdLst/>
            <a:ahLst/>
            <a:cxnLst/>
            <a:rect l="l" t="t" r="r" b="b"/>
            <a:pathLst>
              <a:path w="18414" h="73025">
                <a:moveTo>
                  <a:pt x="0" y="0"/>
                </a:moveTo>
                <a:lnTo>
                  <a:pt x="18252" y="0"/>
                </a:lnTo>
                <a:lnTo>
                  <a:pt x="18252" y="73011"/>
                </a:lnTo>
                <a:lnTo>
                  <a:pt x="0" y="73011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3" name="object 1063"/>
          <p:cNvSpPr/>
          <p:nvPr/>
        </p:nvSpPr>
        <p:spPr>
          <a:xfrm>
            <a:off x="2424059" y="504152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4" name="object 1064"/>
          <p:cNvSpPr/>
          <p:nvPr/>
        </p:nvSpPr>
        <p:spPr>
          <a:xfrm>
            <a:off x="2430143" y="4980679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5" name="object 1065"/>
          <p:cNvSpPr/>
          <p:nvPr/>
        </p:nvSpPr>
        <p:spPr>
          <a:xfrm>
            <a:off x="2439269" y="4980679"/>
            <a:ext cx="18415" cy="73025"/>
          </a:xfrm>
          <a:custGeom>
            <a:avLst/>
            <a:gdLst/>
            <a:ahLst/>
            <a:cxnLst/>
            <a:rect l="l" t="t" r="r" b="b"/>
            <a:pathLst>
              <a:path w="18414" h="73025">
                <a:moveTo>
                  <a:pt x="0" y="0"/>
                </a:moveTo>
                <a:lnTo>
                  <a:pt x="18252" y="0"/>
                </a:lnTo>
                <a:lnTo>
                  <a:pt x="18252" y="73011"/>
                </a:lnTo>
                <a:lnTo>
                  <a:pt x="0" y="73011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6" name="object 1066"/>
          <p:cNvSpPr/>
          <p:nvPr/>
        </p:nvSpPr>
        <p:spPr>
          <a:xfrm>
            <a:off x="2430143" y="504456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7" name="object 1067"/>
          <p:cNvSpPr/>
          <p:nvPr/>
        </p:nvSpPr>
        <p:spPr>
          <a:xfrm>
            <a:off x="2436227" y="4988285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8" name="object 1068"/>
          <p:cNvSpPr/>
          <p:nvPr/>
        </p:nvSpPr>
        <p:spPr>
          <a:xfrm>
            <a:off x="2445354" y="4988285"/>
            <a:ext cx="18415" cy="70485"/>
          </a:xfrm>
          <a:custGeom>
            <a:avLst/>
            <a:gdLst/>
            <a:ahLst/>
            <a:cxnLst/>
            <a:rect l="l" t="t" r="r" b="b"/>
            <a:pathLst>
              <a:path w="18414" h="70485">
                <a:moveTo>
                  <a:pt x="0" y="0"/>
                </a:moveTo>
                <a:lnTo>
                  <a:pt x="18252" y="0"/>
                </a:lnTo>
                <a:lnTo>
                  <a:pt x="18252" y="69969"/>
                </a:lnTo>
                <a:lnTo>
                  <a:pt x="0" y="69969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9" name="object 1069"/>
          <p:cNvSpPr/>
          <p:nvPr/>
        </p:nvSpPr>
        <p:spPr>
          <a:xfrm>
            <a:off x="2436227" y="504912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0" name="object 1070"/>
          <p:cNvSpPr/>
          <p:nvPr/>
        </p:nvSpPr>
        <p:spPr>
          <a:xfrm>
            <a:off x="2442312" y="4991327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1" name="object 1071"/>
          <p:cNvSpPr/>
          <p:nvPr/>
        </p:nvSpPr>
        <p:spPr>
          <a:xfrm>
            <a:off x="2451438" y="4991327"/>
            <a:ext cx="18415" cy="70485"/>
          </a:xfrm>
          <a:custGeom>
            <a:avLst/>
            <a:gdLst/>
            <a:ahLst/>
            <a:cxnLst/>
            <a:rect l="l" t="t" r="r" b="b"/>
            <a:pathLst>
              <a:path w="18414" h="70485">
                <a:moveTo>
                  <a:pt x="0" y="0"/>
                </a:moveTo>
                <a:lnTo>
                  <a:pt x="18252" y="0"/>
                </a:lnTo>
                <a:lnTo>
                  <a:pt x="18252" y="69969"/>
                </a:lnTo>
                <a:lnTo>
                  <a:pt x="0" y="69969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2" name="object 1072"/>
          <p:cNvSpPr/>
          <p:nvPr/>
        </p:nvSpPr>
        <p:spPr>
          <a:xfrm>
            <a:off x="2442312" y="505216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3" name="object 1073"/>
          <p:cNvSpPr/>
          <p:nvPr/>
        </p:nvSpPr>
        <p:spPr>
          <a:xfrm>
            <a:off x="2448396" y="4997411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4" name="object 1074"/>
          <p:cNvSpPr/>
          <p:nvPr/>
        </p:nvSpPr>
        <p:spPr>
          <a:xfrm>
            <a:off x="2457522" y="4997411"/>
            <a:ext cx="18415" cy="67310"/>
          </a:xfrm>
          <a:custGeom>
            <a:avLst/>
            <a:gdLst/>
            <a:ahLst/>
            <a:cxnLst/>
            <a:rect l="l" t="t" r="r" b="b"/>
            <a:pathLst>
              <a:path w="18414" h="67310">
                <a:moveTo>
                  <a:pt x="0" y="0"/>
                </a:moveTo>
                <a:lnTo>
                  <a:pt x="18252" y="0"/>
                </a:lnTo>
                <a:lnTo>
                  <a:pt x="18252" y="66926"/>
                </a:lnTo>
                <a:lnTo>
                  <a:pt x="0" y="66926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5" name="object 1075"/>
          <p:cNvSpPr/>
          <p:nvPr/>
        </p:nvSpPr>
        <p:spPr>
          <a:xfrm>
            <a:off x="2448396" y="505521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6" name="object 1076"/>
          <p:cNvSpPr/>
          <p:nvPr/>
        </p:nvSpPr>
        <p:spPr>
          <a:xfrm>
            <a:off x="2454480" y="5003495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7" name="object 1077"/>
          <p:cNvSpPr/>
          <p:nvPr/>
        </p:nvSpPr>
        <p:spPr>
          <a:xfrm>
            <a:off x="2463606" y="5003495"/>
            <a:ext cx="18415" cy="67310"/>
          </a:xfrm>
          <a:custGeom>
            <a:avLst/>
            <a:gdLst/>
            <a:ahLst/>
            <a:cxnLst/>
            <a:rect l="l" t="t" r="r" b="b"/>
            <a:pathLst>
              <a:path w="18414" h="67310">
                <a:moveTo>
                  <a:pt x="0" y="0"/>
                </a:moveTo>
                <a:lnTo>
                  <a:pt x="18252" y="0"/>
                </a:lnTo>
                <a:lnTo>
                  <a:pt x="18252" y="66926"/>
                </a:lnTo>
                <a:lnTo>
                  <a:pt x="0" y="66926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8" name="object 1078"/>
          <p:cNvSpPr/>
          <p:nvPr/>
        </p:nvSpPr>
        <p:spPr>
          <a:xfrm>
            <a:off x="2454480" y="5070422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9" name="object 1079"/>
          <p:cNvSpPr/>
          <p:nvPr/>
        </p:nvSpPr>
        <p:spPr>
          <a:xfrm>
            <a:off x="2460564" y="5008058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0" name="object 1080"/>
          <p:cNvSpPr/>
          <p:nvPr/>
        </p:nvSpPr>
        <p:spPr>
          <a:xfrm>
            <a:off x="2469691" y="5008058"/>
            <a:ext cx="18415" cy="67310"/>
          </a:xfrm>
          <a:custGeom>
            <a:avLst/>
            <a:gdLst/>
            <a:ahLst/>
            <a:cxnLst/>
            <a:rect l="l" t="t" r="r" b="b"/>
            <a:pathLst>
              <a:path w="18414" h="67310">
                <a:moveTo>
                  <a:pt x="0" y="0"/>
                </a:moveTo>
                <a:lnTo>
                  <a:pt x="18252" y="0"/>
                </a:lnTo>
                <a:lnTo>
                  <a:pt x="18252" y="66926"/>
                </a:lnTo>
                <a:lnTo>
                  <a:pt x="0" y="66926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1" name="object 1081"/>
          <p:cNvSpPr/>
          <p:nvPr/>
        </p:nvSpPr>
        <p:spPr>
          <a:xfrm>
            <a:off x="2460564" y="5074985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2" name="object 1082"/>
          <p:cNvSpPr/>
          <p:nvPr/>
        </p:nvSpPr>
        <p:spPr>
          <a:xfrm>
            <a:off x="2466649" y="5015664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3" name="object 1083"/>
          <p:cNvSpPr/>
          <p:nvPr/>
        </p:nvSpPr>
        <p:spPr>
          <a:xfrm>
            <a:off x="2475775" y="5015664"/>
            <a:ext cx="18415" cy="64135"/>
          </a:xfrm>
          <a:custGeom>
            <a:avLst/>
            <a:gdLst/>
            <a:ahLst/>
            <a:cxnLst/>
            <a:rect l="l" t="t" r="r" b="b"/>
            <a:pathLst>
              <a:path w="18414" h="64135">
                <a:moveTo>
                  <a:pt x="0" y="0"/>
                </a:moveTo>
                <a:lnTo>
                  <a:pt x="18252" y="0"/>
                </a:lnTo>
                <a:lnTo>
                  <a:pt x="18252" y="63884"/>
                </a:lnTo>
                <a:lnTo>
                  <a:pt x="0" y="63884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4" name="object 1084"/>
          <p:cNvSpPr/>
          <p:nvPr/>
        </p:nvSpPr>
        <p:spPr>
          <a:xfrm>
            <a:off x="2466649" y="507042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5" name="object 1085"/>
          <p:cNvSpPr/>
          <p:nvPr/>
        </p:nvSpPr>
        <p:spPr>
          <a:xfrm>
            <a:off x="2472733" y="501262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6" name="object 1086"/>
          <p:cNvSpPr/>
          <p:nvPr/>
        </p:nvSpPr>
        <p:spPr>
          <a:xfrm>
            <a:off x="2481859" y="5021748"/>
            <a:ext cx="18415" cy="60960"/>
          </a:xfrm>
          <a:custGeom>
            <a:avLst/>
            <a:gdLst/>
            <a:ahLst/>
            <a:cxnLst/>
            <a:rect l="l" t="t" r="r" b="b"/>
            <a:pathLst>
              <a:path w="18414" h="60960">
                <a:moveTo>
                  <a:pt x="0" y="0"/>
                </a:moveTo>
                <a:lnTo>
                  <a:pt x="18252" y="0"/>
                </a:lnTo>
                <a:lnTo>
                  <a:pt x="18252" y="60842"/>
                </a:lnTo>
                <a:lnTo>
                  <a:pt x="0" y="6084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7" name="object 1087"/>
          <p:cNvSpPr/>
          <p:nvPr/>
        </p:nvSpPr>
        <p:spPr>
          <a:xfrm>
            <a:off x="2472733" y="507346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8" name="object 1088"/>
          <p:cNvSpPr/>
          <p:nvPr/>
        </p:nvSpPr>
        <p:spPr>
          <a:xfrm>
            <a:off x="2478817" y="501566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9" name="object 1089"/>
          <p:cNvSpPr/>
          <p:nvPr/>
        </p:nvSpPr>
        <p:spPr>
          <a:xfrm>
            <a:off x="2487944" y="5024790"/>
            <a:ext cx="18415" cy="60960"/>
          </a:xfrm>
          <a:custGeom>
            <a:avLst/>
            <a:gdLst/>
            <a:ahLst/>
            <a:cxnLst/>
            <a:rect l="l" t="t" r="r" b="b"/>
            <a:pathLst>
              <a:path w="18414" h="60960">
                <a:moveTo>
                  <a:pt x="0" y="0"/>
                </a:moveTo>
                <a:lnTo>
                  <a:pt x="18252" y="0"/>
                </a:lnTo>
                <a:lnTo>
                  <a:pt x="18252" y="60842"/>
                </a:lnTo>
                <a:lnTo>
                  <a:pt x="0" y="6084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0" name="object 1090"/>
          <p:cNvSpPr/>
          <p:nvPr/>
        </p:nvSpPr>
        <p:spPr>
          <a:xfrm>
            <a:off x="2478817" y="507650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1" name="object 1091"/>
          <p:cNvSpPr/>
          <p:nvPr/>
        </p:nvSpPr>
        <p:spPr>
          <a:xfrm>
            <a:off x="2484902" y="501870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2" name="object 1092"/>
          <p:cNvSpPr/>
          <p:nvPr/>
        </p:nvSpPr>
        <p:spPr>
          <a:xfrm>
            <a:off x="2494028" y="5027832"/>
            <a:ext cx="18415" cy="60960"/>
          </a:xfrm>
          <a:custGeom>
            <a:avLst/>
            <a:gdLst/>
            <a:ahLst/>
            <a:cxnLst/>
            <a:rect l="l" t="t" r="r" b="b"/>
            <a:pathLst>
              <a:path w="18414" h="60960">
                <a:moveTo>
                  <a:pt x="0" y="0"/>
                </a:moveTo>
                <a:lnTo>
                  <a:pt x="18252" y="0"/>
                </a:lnTo>
                <a:lnTo>
                  <a:pt x="18252" y="60842"/>
                </a:lnTo>
                <a:lnTo>
                  <a:pt x="0" y="6084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3" name="object 1093"/>
          <p:cNvSpPr/>
          <p:nvPr/>
        </p:nvSpPr>
        <p:spPr>
          <a:xfrm>
            <a:off x="2484902" y="507954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4" name="object 1094"/>
          <p:cNvSpPr/>
          <p:nvPr/>
        </p:nvSpPr>
        <p:spPr>
          <a:xfrm>
            <a:off x="2490986" y="502326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5" name="object 1095"/>
          <p:cNvSpPr/>
          <p:nvPr/>
        </p:nvSpPr>
        <p:spPr>
          <a:xfrm>
            <a:off x="2500112" y="5032395"/>
            <a:ext cx="18415" cy="64135"/>
          </a:xfrm>
          <a:custGeom>
            <a:avLst/>
            <a:gdLst/>
            <a:ahLst/>
            <a:cxnLst/>
            <a:rect l="l" t="t" r="r" b="b"/>
            <a:pathLst>
              <a:path w="18414" h="64135">
                <a:moveTo>
                  <a:pt x="0" y="0"/>
                </a:moveTo>
                <a:lnTo>
                  <a:pt x="18252" y="0"/>
                </a:lnTo>
                <a:lnTo>
                  <a:pt x="18252" y="63884"/>
                </a:lnTo>
                <a:lnTo>
                  <a:pt x="0" y="63884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6" name="object 1096"/>
          <p:cNvSpPr/>
          <p:nvPr/>
        </p:nvSpPr>
        <p:spPr>
          <a:xfrm>
            <a:off x="2490986" y="508715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7" name="object 1097"/>
          <p:cNvSpPr/>
          <p:nvPr/>
        </p:nvSpPr>
        <p:spPr>
          <a:xfrm>
            <a:off x="2497070" y="503087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8" name="object 1098"/>
          <p:cNvSpPr/>
          <p:nvPr/>
        </p:nvSpPr>
        <p:spPr>
          <a:xfrm>
            <a:off x="2506196" y="5040001"/>
            <a:ext cx="18415" cy="60960"/>
          </a:xfrm>
          <a:custGeom>
            <a:avLst/>
            <a:gdLst/>
            <a:ahLst/>
            <a:cxnLst/>
            <a:rect l="l" t="t" r="r" b="b"/>
            <a:pathLst>
              <a:path w="18414" h="60960">
                <a:moveTo>
                  <a:pt x="0" y="0"/>
                </a:moveTo>
                <a:lnTo>
                  <a:pt x="18252" y="0"/>
                </a:lnTo>
                <a:lnTo>
                  <a:pt x="18252" y="60842"/>
                </a:lnTo>
                <a:lnTo>
                  <a:pt x="0" y="6084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9" name="object 1099"/>
          <p:cNvSpPr/>
          <p:nvPr/>
        </p:nvSpPr>
        <p:spPr>
          <a:xfrm>
            <a:off x="2497070" y="509171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0" name="object 1100"/>
          <p:cNvSpPr/>
          <p:nvPr/>
        </p:nvSpPr>
        <p:spPr>
          <a:xfrm>
            <a:off x="2503154" y="503239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1" name="object 1101"/>
          <p:cNvSpPr/>
          <p:nvPr/>
        </p:nvSpPr>
        <p:spPr>
          <a:xfrm>
            <a:off x="2512281" y="5041522"/>
            <a:ext cx="18415" cy="64135"/>
          </a:xfrm>
          <a:custGeom>
            <a:avLst/>
            <a:gdLst/>
            <a:ahLst/>
            <a:cxnLst/>
            <a:rect l="l" t="t" r="r" b="b"/>
            <a:pathLst>
              <a:path w="18414" h="64135">
                <a:moveTo>
                  <a:pt x="0" y="0"/>
                </a:moveTo>
                <a:lnTo>
                  <a:pt x="18252" y="0"/>
                </a:lnTo>
                <a:lnTo>
                  <a:pt x="18252" y="63884"/>
                </a:lnTo>
                <a:lnTo>
                  <a:pt x="0" y="63884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2" name="object 1102"/>
          <p:cNvSpPr/>
          <p:nvPr/>
        </p:nvSpPr>
        <p:spPr>
          <a:xfrm>
            <a:off x="2503154" y="5105406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3" name="object 1103"/>
          <p:cNvSpPr/>
          <p:nvPr/>
        </p:nvSpPr>
        <p:spPr>
          <a:xfrm>
            <a:off x="2509238" y="5044564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4" name="object 1104"/>
          <p:cNvSpPr/>
          <p:nvPr/>
        </p:nvSpPr>
        <p:spPr>
          <a:xfrm>
            <a:off x="2518365" y="5044564"/>
            <a:ext cx="18415" cy="64135"/>
          </a:xfrm>
          <a:custGeom>
            <a:avLst/>
            <a:gdLst/>
            <a:ahLst/>
            <a:cxnLst/>
            <a:rect l="l" t="t" r="r" b="b"/>
            <a:pathLst>
              <a:path w="18414" h="64135">
                <a:moveTo>
                  <a:pt x="0" y="0"/>
                </a:moveTo>
                <a:lnTo>
                  <a:pt x="18252" y="0"/>
                </a:lnTo>
                <a:lnTo>
                  <a:pt x="18252" y="63884"/>
                </a:lnTo>
                <a:lnTo>
                  <a:pt x="0" y="63884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5" name="object 1105"/>
          <p:cNvSpPr/>
          <p:nvPr/>
        </p:nvSpPr>
        <p:spPr>
          <a:xfrm>
            <a:off x="2509238" y="509932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6" name="object 1106"/>
          <p:cNvSpPr/>
          <p:nvPr/>
        </p:nvSpPr>
        <p:spPr>
          <a:xfrm>
            <a:off x="2515323" y="504608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7" name="object 1107"/>
          <p:cNvSpPr/>
          <p:nvPr/>
        </p:nvSpPr>
        <p:spPr>
          <a:xfrm>
            <a:off x="2524449" y="5055211"/>
            <a:ext cx="18415" cy="58419"/>
          </a:xfrm>
          <a:custGeom>
            <a:avLst/>
            <a:gdLst/>
            <a:ahLst/>
            <a:cxnLst/>
            <a:rect l="l" t="t" r="r" b="b"/>
            <a:pathLst>
              <a:path w="18414" h="58420">
                <a:moveTo>
                  <a:pt x="0" y="0"/>
                </a:moveTo>
                <a:lnTo>
                  <a:pt x="18252" y="0"/>
                </a:lnTo>
                <a:lnTo>
                  <a:pt x="18252" y="57800"/>
                </a:lnTo>
                <a:lnTo>
                  <a:pt x="0" y="57800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8" name="object 1108"/>
          <p:cNvSpPr/>
          <p:nvPr/>
        </p:nvSpPr>
        <p:spPr>
          <a:xfrm>
            <a:off x="2515323" y="510388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9" name="object 1109"/>
          <p:cNvSpPr/>
          <p:nvPr/>
        </p:nvSpPr>
        <p:spPr>
          <a:xfrm>
            <a:off x="2521407" y="505216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0" name="object 1110"/>
          <p:cNvSpPr/>
          <p:nvPr/>
        </p:nvSpPr>
        <p:spPr>
          <a:xfrm>
            <a:off x="2530533" y="5061296"/>
            <a:ext cx="18415" cy="55244"/>
          </a:xfrm>
          <a:custGeom>
            <a:avLst/>
            <a:gdLst/>
            <a:ahLst/>
            <a:cxnLst/>
            <a:rect l="l" t="t" r="r" b="b"/>
            <a:pathLst>
              <a:path w="18414" h="55245">
                <a:moveTo>
                  <a:pt x="0" y="0"/>
                </a:moveTo>
                <a:lnTo>
                  <a:pt x="18252" y="0"/>
                </a:lnTo>
                <a:lnTo>
                  <a:pt x="18252" y="54758"/>
                </a:lnTo>
                <a:lnTo>
                  <a:pt x="0" y="54758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1" name="object 1111"/>
          <p:cNvSpPr/>
          <p:nvPr/>
        </p:nvSpPr>
        <p:spPr>
          <a:xfrm>
            <a:off x="2521407" y="510692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2" name="object 1112"/>
          <p:cNvSpPr/>
          <p:nvPr/>
        </p:nvSpPr>
        <p:spPr>
          <a:xfrm>
            <a:off x="2527491" y="506129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3" name="object 1113"/>
          <p:cNvSpPr/>
          <p:nvPr/>
        </p:nvSpPr>
        <p:spPr>
          <a:xfrm>
            <a:off x="2536618" y="5070422"/>
            <a:ext cx="18415" cy="52069"/>
          </a:xfrm>
          <a:custGeom>
            <a:avLst/>
            <a:gdLst/>
            <a:ahLst/>
            <a:cxnLst/>
            <a:rect l="l" t="t" r="r" b="b"/>
            <a:pathLst>
              <a:path w="18414" h="52070">
                <a:moveTo>
                  <a:pt x="0" y="0"/>
                </a:moveTo>
                <a:lnTo>
                  <a:pt x="18252" y="0"/>
                </a:lnTo>
                <a:lnTo>
                  <a:pt x="18252" y="51716"/>
                </a:lnTo>
                <a:lnTo>
                  <a:pt x="0" y="51716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4" name="object 1114"/>
          <p:cNvSpPr/>
          <p:nvPr/>
        </p:nvSpPr>
        <p:spPr>
          <a:xfrm>
            <a:off x="2527491" y="511301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5" name="object 1115"/>
          <p:cNvSpPr/>
          <p:nvPr/>
        </p:nvSpPr>
        <p:spPr>
          <a:xfrm>
            <a:off x="2533575" y="506738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6" name="object 1116"/>
          <p:cNvSpPr/>
          <p:nvPr/>
        </p:nvSpPr>
        <p:spPr>
          <a:xfrm>
            <a:off x="2542702" y="5076506"/>
            <a:ext cx="18415" cy="52069"/>
          </a:xfrm>
          <a:custGeom>
            <a:avLst/>
            <a:gdLst/>
            <a:ahLst/>
            <a:cxnLst/>
            <a:rect l="l" t="t" r="r" b="b"/>
            <a:pathLst>
              <a:path w="18414" h="52070">
                <a:moveTo>
                  <a:pt x="0" y="0"/>
                </a:moveTo>
                <a:lnTo>
                  <a:pt x="18252" y="0"/>
                </a:lnTo>
                <a:lnTo>
                  <a:pt x="18252" y="51716"/>
                </a:lnTo>
                <a:lnTo>
                  <a:pt x="0" y="51716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7" name="object 1117"/>
          <p:cNvSpPr/>
          <p:nvPr/>
        </p:nvSpPr>
        <p:spPr>
          <a:xfrm>
            <a:off x="2533575" y="511909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8" name="object 1118"/>
          <p:cNvSpPr/>
          <p:nvPr/>
        </p:nvSpPr>
        <p:spPr>
          <a:xfrm>
            <a:off x="2539660" y="507650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9" name="object 1119"/>
          <p:cNvSpPr/>
          <p:nvPr/>
        </p:nvSpPr>
        <p:spPr>
          <a:xfrm>
            <a:off x="2548786" y="5085632"/>
            <a:ext cx="18415" cy="43180"/>
          </a:xfrm>
          <a:custGeom>
            <a:avLst/>
            <a:gdLst/>
            <a:ahLst/>
            <a:cxnLst/>
            <a:rect l="l" t="t" r="r" b="b"/>
            <a:pathLst>
              <a:path w="18414" h="43179">
                <a:moveTo>
                  <a:pt x="0" y="0"/>
                </a:moveTo>
                <a:lnTo>
                  <a:pt x="18252" y="0"/>
                </a:lnTo>
                <a:lnTo>
                  <a:pt x="18252" y="42589"/>
                </a:lnTo>
                <a:lnTo>
                  <a:pt x="0" y="42589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0" name="object 1120"/>
          <p:cNvSpPr/>
          <p:nvPr/>
        </p:nvSpPr>
        <p:spPr>
          <a:xfrm>
            <a:off x="2539660" y="511909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1" name="object 1121"/>
          <p:cNvSpPr/>
          <p:nvPr/>
        </p:nvSpPr>
        <p:spPr>
          <a:xfrm>
            <a:off x="2545744" y="508107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2" name="object 1122"/>
          <p:cNvSpPr/>
          <p:nvPr/>
        </p:nvSpPr>
        <p:spPr>
          <a:xfrm>
            <a:off x="2554870" y="5090196"/>
            <a:ext cx="18415" cy="43180"/>
          </a:xfrm>
          <a:custGeom>
            <a:avLst/>
            <a:gdLst/>
            <a:ahLst/>
            <a:cxnLst/>
            <a:rect l="l" t="t" r="r" b="b"/>
            <a:pathLst>
              <a:path w="18414" h="43179">
                <a:moveTo>
                  <a:pt x="0" y="0"/>
                </a:moveTo>
                <a:lnTo>
                  <a:pt x="18252" y="0"/>
                </a:lnTo>
                <a:lnTo>
                  <a:pt x="18252" y="42589"/>
                </a:lnTo>
                <a:lnTo>
                  <a:pt x="0" y="42589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3" name="object 1123"/>
          <p:cNvSpPr/>
          <p:nvPr/>
        </p:nvSpPr>
        <p:spPr>
          <a:xfrm>
            <a:off x="2545744" y="512365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4" name="object 1124"/>
          <p:cNvSpPr/>
          <p:nvPr/>
        </p:nvSpPr>
        <p:spPr>
          <a:xfrm>
            <a:off x="2551828" y="508563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5" name="object 1125"/>
          <p:cNvSpPr/>
          <p:nvPr/>
        </p:nvSpPr>
        <p:spPr>
          <a:xfrm>
            <a:off x="2560955" y="5094759"/>
            <a:ext cx="18415" cy="43180"/>
          </a:xfrm>
          <a:custGeom>
            <a:avLst/>
            <a:gdLst/>
            <a:ahLst/>
            <a:cxnLst/>
            <a:rect l="l" t="t" r="r" b="b"/>
            <a:pathLst>
              <a:path w="18414" h="43179">
                <a:moveTo>
                  <a:pt x="0" y="0"/>
                </a:moveTo>
                <a:lnTo>
                  <a:pt x="18252" y="0"/>
                </a:lnTo>
                <a:lnTo>
                  <a:pt x="18252" y="42589"/>
                </a:lnTo>
                <a:lnTo>
                  <a:pt x="0" y="42589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6" name="object 1126"/>
          <p:cNvSpPr/>
          <p:nvPr/>
        </p:nvSpPr>
        <p:spPr>
          <a:xfrm>
            <a:off x="2551828" y="512822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7" name="object 1127"/>
          <p:cNvSpPr/>
          <p:nvPr/>
        </p:nvSpPr>
        <p:spPr>
          <a:xfrm>
            <a:off x="2557913" y="509019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8" name="object 1128"/>
          <p:cNvSpPr/>
          <p:nvPr/>
        </p:nvSpPr>
        <p:spPr>
          <a:xfrm>
            <a:off x="2567039" y="5099322"/>
            <a:ext cx="18415" cy="43180"/>
          </a:xfrm>
          <a:custGeom>
            <a:avLst/>
            <a:gdLst/>
            <a:ahLst/>
            <a:cxnLst/>
            <a:rect l="l" t="t" r="r" b="b"/>
            <a:pathLst>
              <a:path w="18414" h="43179">
                <a:moveTo>
                  <a:pt x="0" y="0"/>
                </a:moveTo>
                <a:lnTo>
                  <a:pt x="18252" y="0"/>
                </a:lnTo>
                <a:lnTo>
                  <a:pt x="18252" y="42589"/>
                </a:lnTo>
                <a:lnTo>
                  <a:pt x="0" y="42589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9" name="object 1129"/>
          <p:cNvSpPr/>
          <p:nvPr/>
        </p:nvSpPr>
        <p:spPr>
          <a:xfrm>
            <a:off x="2557913" y="513278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0" name="object 1130"/>
          <p:cNvSpPr/>
          <p:nvPr/>
        </p:nvSpPr>
        <p:spPr>
          <a:xfrm>
            <a:off x="2563997" y="509323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1" name="object 1131"/>
          <p:cNvSpPr/>
          <p:nvPr/>
        </p:nvSpPr>
        <p:spPr>
          <a:xfrm>
            <a:off x="2573123" y="5102364"/>
            <a:ext cx="18415" cy="40005"/>
          </a:xfrm>
          <a:custGeom>
            <a:avLst/>
            <a:gdLst/>
            <a:ahLst/>
            <a:cxnLst/>
            <a:rect l="l" t="t" r="r" b="b"/>
            <a:pathLst>
              <a:path w="18414" h="40004">
                <a:moveTo>
                  <a:pt x="0" y="0"/>
                </a:moveTo>
                <a:lnTo>
                  <a:pt x="18252" y="0"/>
                </a:lnTo>
                <a:lnTo>
                  <a:pt x="18252" y="39547"/>
                </a:lnTo>
                <a:lnTo>
                  <a:pt x="0" y="39547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2" name="object 1132"/>
          <p:cNvSpPr/>
          <p:nvPr/>
        </p:nvSpPr>
        <p:spPr>
          <a:xfrm>
            <a:off x="2563997" y="513278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3" name="object 1133"/>
          <p:cNvSpPr/>
          <p:nvPr/>
        </p:nvSpPr>
        <p:spPr>
          <a:xfrm>
            <a:off x="2570081" y="509628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4" name="object 1134"/>
          <p:cNvSpPr/>
          <p:nvPr/>
        </p:nvSpPr>
        <p:spPr>
          <a:xfrm>
            <a:off x="2579207" y="5105406"/>
            <a:ext cx="18415" cy="40005"/>
          </a:xfrm>
          <a:custGeom>
            <a:avLst/>
            <a:gdLst/>
            <a:ahLst/>
            <a:cxnLst/>
            <a:rect l="l" t="t" r="r" b="b"/>
            <a:pathLst>
              <a:path w="18414" h="40004">
                <a:moveTo>
                  <a:pt x="0" y="0"/>
                </a:moveTo>
                <a:lnTo>
                  <a:pt x="18252" y="0"/>
                </a:lnTo>
                <a:lnTo>
                  <a:pt x="18252" y="39547"/>
                </a:lnTo>
                <a:lnTo>
                  <a:pt x="0" y="39547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5" name="object 1135"/>
          <p:cNvSpPr/>
          <p:nvPr/>
        </p:nvSpPr>
        <p:spPr>
          <a:xfrm>
            <a:off x="2570081" y="513582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6" name="object 1136"/>
          <p:cNvSpPr/>
          <p:nvPr/>
        </p:nvSpPr>
        <p:spPr>
          <a:xfrm>
            <a:off x="2576165" y="510540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7" name="object 1137"/>
          <p:cNvSpPr/>
          <p:nvPr/>
        </p:nvSpPr>
        <p:spPr>
          <a:xfrm>
            <a:off x="2585292" y="5114533"/>
            <a:ext cx="18415" cy="36830"/>
          </a:xfrm>
          <a:custGeom>
            <a:avLst/>
            <a:gdLst/>
            <a:ahLst/>
            <a:cxnLst/>
            <a:rect l="l" t="t" r="r" b="b"/>
            <a:pathLst>
              <a:path w="18414" h="36829">
                <a:moveTo>
                  <a:pt x="0" y="0"/>
                </a:moveTo>
                <a:lnTo>
                  <a:pt x="18252" y="0"/>
                </a:lnTo>
                <a:lnTo>
                  <a:pt x="18252" y="36505"/>
                </a:lnTo>
                <a:lnTo>
                  <a:pt x="0" y="36505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8" name="object 1138"/>
          <p:cNvSpPr/>
          <p:nvPr/>
        </p:nvSpPr>
        <p:spPr>
          <a:xfrm>
            <a:off x="2576165" y="514191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9" name="object 1139"/>
          <p:cNvSpPr/>
          <p:nvPr/>
        </p:nvSpPr>
        <p:spPr>
          <a:xfrm>
            <a:off x="2582250" y="510844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0" name="object 1140"/>
          <p:cNvSpPr/>
          <p:nvPr/>
        </p:nvSpPr>
        <p:spPr>
          <a:xfrm>
            <a:off x="2591376" y="5117575"/>
            <a:ext cx="18415" cy="36830"/>
          </a:xfrm>
          <a:custGeom>
            <a:avLst/>
            <a:gdLst/>
            <a:ahLst/>
            <a:cxnLst/>
            <a:rect l="l" t="t" r="r" b="b"/>
            <a:pathLst>
              <a:path w="18414" h="36829">
                <a:moveTo>
                  <a:pt x="0" y="0"/>
                </a:moveTo>
                <a:lnTo>
                  <a:pt x="18252" y="0"/>
                </a:lnTo>
                <a:lnTo>
                  <a:pt x="18252" y="36505"/>
                </a:lnTo>
                <a:lnTo>
                  <a:pt x="0" y="36505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1" name="object 1141"/>
          <p:cNvSpPr/>
          <p:nvPr/>
        </p:nvSpPr>
        <p:spPr>
          <a:xfrm>
            <a:off x="2582250" y="514495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2" name="object 1142"/>
          <p:cNvSpPr/>
          <p:nvPr/>
        </p:nvSpPr>
        <p:spPr>
          <a:xfrm>
            <a:off x="2588334" y="511301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3" name="object 1143"/>
          <p:cNvSpPr/>
          <p:nvPr/>
        </p:nvSpPr>
        <p:spPr>
          <a:xfrm>
            <a:off x="2597460" y="5122138"/>
            <a:ext cx="18415" cy="33655"/>
          </a:xfrm>
          <a:custGeom>
            <a:avLst/>
            <a:gdLst/>
            <a:ahLst/>
            <a:cxnLst/>
            <a:rect l="l" t="t" r="r" b="b"/>
            <a:pathLst>
              <a:path w="18414" h="33654">
                <a:moveTo>
                  <a:pt x="0" y="33463"/>
                </a:moveTo>
                <a:lnTo>
                  <a:pt x="18252" y="33463"/>
                </a:lnTo>
                <a:lnTo>
                  <a:pt x="18252" y="0"/>
                </a:lnTo>
                <a:lnTo>
                  <a:pt x="0" y="0"/>
                </a:lnTo>
                <a:lnTo>
                  <a:pt x="0" y="33463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4" name="object 1144"/>
          <p:cNvSpPr/>
          <p:nvPr/>
        </p:nvSpPr>
        <p:spPr>
          <a:xfrm>
            <a:off x="2588334" y="514647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5" name="object 1145"/>
          <p:cNvSpPr/>
          <p:nvPr/>
        </p:nvSpPr>
        <p:spPr>
          <a:xfrm>
            <a:off x="2594418" y="511301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6" name="object 1146"/>
          <p:cNvSpPr/>
          <p:nvPr/>
        </p:nvSpPr>
        <p:spPr>
          <a:xfrm>
            <a:off x="2603544" y="5122138"/>
            <a:ext cx="18415" cy="33655"/>
          </a:xfrm>
          <a:custGeom>
            <a:avLst/>
            <a:gdLst/>
            <a:ahLst/>
            <a:cxnLst/>
            <a:rect l="l" t="t" r="r" b="b"/>
            <a:pathLst>
              <a:path w="18414" h="33654">
                <a:moveTo>
                  <a:pt x="0" y="33463"/>
                </a:moveTo>
                <a:lnTo>
                  <a:pt x="18252" y="33463"/>
                </a:lnTo>
                <a:lnTo>
                  <a:pt x="18252" y="0"/>
                </a:lnTo>
                <a:lnTo>
                  <a:pt x="0" y="0"/>
                </a:lnTo>
                <a:lnTo>
                  <a:pt x="0" y="33463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7" name="object 1147"/>
          <p:cNvSpPr/>
          <p:nvPr/>
        </p:nvSpPr>
        <p:spPr>
          <a:xfrm>
            <a:off x="2594418" y="514647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8" name="object 1148"/>
          <p:cNvSpPr/>
          <p:nvPr/>
        </p:nvSpPr>
        <p:spPr>
          <a:xfrm>
            <a:off x="2600502" y="512061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9" name="object 1149"/>
          <p:cNvSpPr/>
          <p:nvPr/>
        </p:nvSpPr>
        <p:spPr>
          <a:xfrm>
            <a:off x="2609629" y="5129744"/>
            <a:ext cx="18415" cy="30480"/>
          </a:xfrm>
          <a:custGeom>
            <a:avLst/>
            <a:gdLst/>
            <a:ahLst/>
            <a:cxnLst/>
            <a:rect l="l" t="t" r="r" b="b"/>
            <a:pathLst>
              <a:path w="18414" h="30479">
                <a:moveTo>
                  <a:pt x="0" y="30421"/>
                </a:moveTo>
                <a:lnTo>
                  <a:pt x="18252" y="30421"/>
                </a:lnTo>
                <a:lnTo>
                  <a:pt x="18252" y="0"/>
                </a:lnTo>
                <a:lnTo>
                  <a:pt x="0" y="0"/>
                </a:lnTo>
                <a:lnTo>
                  <a:pt x="0" y="30421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0" name="object 1150"/>
          <p:cNvSpPr/>
          <p:nvPr/>
        </p:nvSpPr>
        <p:spPr>
          <a:xfrm>
            <a:off x="2600502" y="515103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1" name="object 1151"/>
          <p:cNvSpPr/>
          <p:nvPr/>
        </p:nvSpPr>
        <p:spPr>
          <a:xfrm>
            <a:off x="2606587" y="512213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2" name="object 1152"/>
          <p:cNvSpPr/>
          <p:nvPr/>
        </p:nvSpPr>
        <p:spPr>
          <a:xfrm>
            <a:off x="2615713" y="5131265"/>
            <a:ext cx="18415" cy="33655"/>
          </a:xfrm>
          <a:custGeom>
            <a:avLst/>
            <a:gdLst/>
            <a:ahLst/>
            <a:cxnLst/>
            <a:rect l="l" t="t" r="r" b="b"/>
            <a:pathLst>
              <a:path w="18414" h="33654">
                <a:moveTo>
                  <a:pt x="0" y="33463"/>
                </a:moveTo>
                <a:lnTo>
                  <a:pt x="18252" y="33463"/>
                </a:lnTo>
                <a:lnTo>
                  <a:pt x="18252" y="0"/>
                </a:lnTo>
                <a:lnTo>
                  <a:pt x="0" y="0"/>
                </a:lnTo>
                <a:lnTo>
                  <a:pt x="0" y="33463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3" name="object 1153"/>
          <p:cNvSpPr/>
          <p:nvPr/>
        </p:nvSpPr>
        <p:spPr>
          <a:xfrm>
            <a:off x="2606587" y="515560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4" name="object 1154"/>
          <p:cNvSpPr/>
          <p:nvPr/>
        </p:nvSpPr>
        <p:spPr>
          <a:xfrm>
            <a:off x="2612671" y="512518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5" name="object 1155"/>
          <p:cNvSpPr/>
          <p:nvPr/>
        </p:nvSpPr>
        <p:spPr>
          <a:xfrm>
            <a:off x="2621797" y="5134307"/>
            <a:ext cx="18415" cy="33655"/>
          </a:xfrm>
          <a:custGeom>
            <a:avLst/>
            <a:gdLst/>
            <a:ahLst/>
            <a:cxnLst/>
            <a:rect l="l" t="t" r="r" b="b"/>
            <a:pathLst>
              <a:path w="18414" h="33654">
                <a:moveTo>
                  <a:pt x="0" y="33463"/>
                </a:moveTo>
                <a:lnTo>
                  <a:pt x="18252" y="33463"/>
                </a:lnTo>
                <a:lnTo>
                  <a:pt x="18252" y="0"/>
                </a:lnTo>
                <a:lnTo>
                  <a:pt x="0" y="0"/>
                </a:lnTo>
                <a:lnTo>
                  <a:pt x="0" y="33463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6" name="object 1156"/>
          <p:cNvSpPr/>
          <p:nvPr/>
        </p:nvSpPr>
        <p:spPr>
          <a:xfrm>
            <a:off x="2612671" y="515864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7" name="object 1157"/>
          <p:cNvSpPr/>
          <p:nvPr/>
        </p:nvSpPr>
        <p:spPr>
          <a:xfrm>
            <a:off x="2618755" y="513126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8" name="object 1158"/>
          <p:cNvSpPr/>
          <p:nvPr/>
        </p:nvSpPr>
        <p:spPr>
          <a:xfrm>
            <a:off x="2627882" y="5140391"/>
            <a:ext cx="18415" cy="33655"/>
          </a:xfrm>
          <a:custGeom>
            <a:avLst/>
            <a:gdLst/>
            <a:ahLst/>
            <a:cxnLst/>
            <a:rect l="l" t="t" r="r" b="b"/>
            <a:pathLst>
              <a:path w="18414" h="33654">
                <a:moveTo>
                  <a:pt x="0" y="33463"/>
                </a:moveTo>
                <a:lnTo>
                  <a:pt x="18252" y="33463"/>
                </a:lnTo>
                <a:lnTo>
                  <a:pt x="18252" y="0"/>
                </a:lnTo>
                <a:lnTo>
                  <a:pt x="0" y="0"/>
                </a:lnTo>
                <a:lnTo>
                  <a:pt x="0" y="33463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9" name="object 1159"/>
          <p:cNvSpPr/>
          <p:nvPr/>
        </p:nvSpPr>
        <p:spPr>
          <a:xfrm>
            <a:off x="2618755" y="516472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0" name="object 1160"/>
          <p:cNvSpPr/>
          <p:nvPr/>
        </p:nvSpPr>
        <p:spPr>
          <a:xfrm>
            <a:off x="2624839" y="513887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1" name="object 1161"/>
          <p:cNvSpPr/>
          <p:nvPr/>
        </p:nvSpPr>
        <p:spPr>
          <a:xfrm>
            <a:off x="2633966" y="5147997"/>
            <a:ext cx="18415" cy="27940"/>
          </a:xfrm>
          <a:custGeom>
            <a:avLst/>
            <a:gdLst/>
            <a:ahLst/>
            <a:cxnLst/>
            <a:rect l="l" t="t" r="r" b="b"/>
            <a:pathLst>
              <a:path w="18414" h="27939">
                <a:moveTo>
                  <a:pt x="0" y="27379"/>
                </a:moveTo>
                <a:lnTo>
                  <a:pt x="18252" y="27379"/>
                </a:lnTo>
                <a:lnTo>
                  <a:pt x="18252" y="0"/>
                </a:lnTo>
                <a:lnTo>
                  <a:pt x="0" y="0"/>
                </a:lnTo>
                <a:lnTo>
                  <a:pt x="0" y="27379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2" name="object 1162"/>
          <p:cNvSpPr/>
          <p:nvPr/>
        </p:nvSpPr>
        <p:spPr>
          <a:xfrm>
            <a:off x="2624839" y="516624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3" name="object 1163"/>
          <p:cNvSpPr/>
          <p:nvPr/>
        </p:nvSpPr>
        <p:spPr>
          <a:xfrm>
            <a:off x="2630924" y="514191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4" name="object 1164"/>
          <p:cNvSpPr/>
          <p:nvPr/>
        </p:nvSpPr>
        <p:spPr>
          <a:xfrm>
            <a:off x="2640050" y="5151039"/>
            <a:ext cx="18415" cy="27940"/>
          </a:xfrm>
          <a:custGeom>
            <a:avLst/>
            <a:gdLst/>
            <a:ahLst/>
            <a:cxnLst/>
            <a:rect l="l" t="t" r="r" b="b"/>
            <a:pathLst>
              <a:path w="18414" h="27939">
                <a:moveTo>
                  <a:pt x="0" y="27379"/>
                </a:moveTo>
                <a:lnTo>
                  <a:pt x="18252" y="27379"/>
                </a:lnTo>
                <a:lnTo>
                  <a:pt x="18252" y="0"/>
                </a:lnTo>
                <a:lnTo>
                  <a:pt x="0" y="0"/>
                </a:lnTo>
                <a:lnTo>
                  <a:pt x="0" y="27379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5" name="object 1165"/>
          <p:cNvSpPr/>
          <p:nvPr/>
        </p:nvSpPr>
        <p:spPr>
          <a:xfrm>
            <a:off x="2630924" y="516929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6" name="object 1166"/>
          <p:cNvSpPr/>
          <p:nvPr/>
        </p:nvSpPr>
        <p:spPr>
          <a:xfrm>
            <a:off x="2637008" y="514191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7" name="object 1167"/>
          <p:cNvSpPr/>
          <p:nvPr/>
        </p:nvSpPr>
        <p:spPr>
          <a:xfrm>
            <a:off x="2646134" y="5151039"/>
            <a:ext cx="18415" cy="27940"/>
          </a:xfrm>
          <a:custGeom>
            <a:avLst/>
            <a:gdLst/>
            <a:ahLst/>
            <a:cxnLst/>
            <a:rect l="l" t="t" r="r" b="b"/>
            <a:pathLst>
              <a:path w="18414" h="27939">
                <a:moveTo>
                  <a:pt x="0" y="27379"/>
                </a:moveTo>
                <a:lnTo>
                  <a:pt x="18252" y="27379"/>
                </a:lnTo>
                <a:lnTo>
                  <a:pt x="18252" y="0"/>
                </a:lnTo>
                <a:lnTo>
                  <a:pt x="0" y="0"/>
                </a:lnTo>
                <a:lnTo>
                  <a:pt x="0" y="27379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8" name="object 1168"/>
          <p:cNvSpPr/>
          <p:nvPr/>
        </p:nvSpPr>
        <p:spPr>
          <a:xfrm>
            <a:off x="2637008" y="516929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9" name="object 1169"/>
          <p:cNvSpPr/>
          <p:nvPr/>
        </p:nvSpPr>
        <p:spPr>
          <a:xfrm>
            <a:off x="2643092" y="514647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0" name="object 1170"/>
          <p:cNvSpPr/>
          <p:nvPr/>
        </p:nvSpPr>
        <p:spPr>
          <a:xfrm>
            <a:off x="2652219" y="5155602"/>
            <a:ext cx="18415" cy="24765"/>
          </a:xfrm>
          <a:custGeom>
            <a:avLst/>
            <a:gdLst/>
            <a:ahLst/>
            <a:cxnLst/>
            <a:rect l="l" t="t" r="r" b="b"/>
            <a:pathLst>
              <a:path w="18414" h="24764">
                <a:moveTo>
                  <a:pt x="0" y="24337"/>
                </a:moveTo>
                <a:lnTo>
                  <a:pt x="18252" y="24337"/>
                </a:lnTo>
                <a:lnTo>
                  <a:pt x="18252" y="0"/>
                </a:lnTo>
                <a:lnTo>
                  <a:pt x="0" y="0"/>
                </a:lnTo>
                <a:lnTo>
                  <a:pt x="0" y="24337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1" name="object 1171"/>
          <p:cNvSpPr/>
          <p:nvPr/>
        </p:nvSpPr>
        <p:spPr>
          <a:xfrm>
            <a:off x="2643092" y="517081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2" name="object 1172"/>
          <p:cNvSpPr/>
          <p:nvPr/>
        </p:nvSpPr>
        <p:spPr>
          <a:xfrm>
            <a:off x="2649177" y="515408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3" name="object 1173"/>
          <p:cNvSpPr/>
          <p:nvPr/>
        </p:nvSpPr>
        <p:spPr>
          <a:xfrm>
            <a:off x="2658303" y="5163207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0" y="18252"/>
                </a:moveTo>
                <a:lnTo>
                  <a:pt x="18252" y="18252"/>
                </a:lnTo>
                <a:lnTo>
                  <a:pt x="18252" y="0"/>
                </a:lnTo>
                <a:lnTo>
                  <a:pt x="0" y="0"/>
                </a:lnTo>
                <a:lnTo>
                  <a:pt x="0" y="18252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4" name="object 1174"/>
          <p:cNvSpPr/>
          <p:nvPr/>
        </p:nvSpPr>
        <p:spPr>
          <a:xfrm>
            <a:off x="2649177" y="517233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5" name="object 1175"/>
          <p:cNvSpPr/>
          <p:nvPr/>
        </p:nvSpPr>
        <p:spPr>
          <a:xfrm>
            <a:off x="2655261" y="515864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6" name="object 1176"/>
          <p:cNvSpPr/>
          <p:nvPr/>
        </p:nvSpPr>
        <p:spPr>
          <a:xfrm>
            <a:off x="2664387" y="5167770"/>
            <a:ext cx="18415" cy="21590"/>
          </a:xfrm>
          <a:custGeom>
            <a:avLst/>
            <a:gdLst/>
            <a:ahLst/>
            <a:cxnLst/>
            <a:rect l="l" t="t" r="r" b="b"/>
            <a:pathLst>
              <a:path w="18414" h="21589">
                <a:moveTo>
                  <a:pt x="0" y="21294"/>
                </a:moveTo>
                <a:lnTo>
                  <a:pt x="18252" y="21294"/>
                </a:lnTo>
                <a:lnTo>
                  <a:pt x="18252" y="0"/>
                </a:lnTo>
                <a:lnTo>
                  <a:pt x="0" y="0"/>
                </a:lnTo>
                <a:lnTo>
                  <a:pt x="0" y="21294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7" name="object 1177"/>
          <p:cNvSpPr/>
          <p:nvPr/>
        </p:nvSpPr>
        <p:spPr>
          <a:xfrm>
            <a:off x="2655261" y="517993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8" name="object 1178"/>
          <p:cNvSpPr/>
          <p:nvPr/>
        </p:nvSpPr>
        <p:spPr>
          <a:xfrm>
            <a:off x="2661345" y="515864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9" name="object 1179"/>
          <p:cNvSpPr/>
          <p:nvPr/>
        </p:nvSpPr>
        <p:spPr>
          <a:xfrm>
            <a:off x="2670471" y="5167770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0" y="18252"/>
                </a:moveTo>
                <a:lnTo>
                  <a:pt x="18252" y="18252"/>
                </a:lnTo>
                <a:lnTo>
                  <a:pt x="18252" y="0"/>
                </a:lnTo>
                <a:lnTo>
                  <a:pt x="0" y="0"/>
                </a:lnTo>
                <a:lnTo>
                  <a:pt x="0" y="18252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0" name="object 1180"/>
          <p:cNvSpPr/>
          <p:nvPr/>
        </p:nvSpPr>
        <p:spPr>
          <a:xfrm>
            <a:off x="2661345" y="517689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1" name="object 1181"/>
          <p:cNvSpPr/>
          <p:nvPr/>
        </p:nvSpPr>
        <p:spPr>
          <a:xfrm>
            <a:off x="2667429" y="515864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2" name="object 1182"/>
          <p:cNvSpPr/>
          <p:nvPr/>
        </p:nvSpPr>
        <p:spPr>
          <a:xfrm>
            <a:off x="2676556" y="5167770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0" y="18252"/>
                </a:moveTo>
                <a:lnTo>
                  <a:pt x="18252" y="18252"/>
                </a:lnTo>
                <a:lnTo>
                  <a:pt x="18252" y="0"/>
                </a:lnTo>
                <a:lnTo>
                  <a:pt x="0" y="0"/>
                </a:lnTo>
                <a:lnTo>
                  <a:pt x="0" y="18252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3" name="object 1183"/>
          <p:cNvSpPr/>
          <p:nvPr/>
        </p:nvSpPr>
        <p:spPr>
          <a:xfrm>
            <a:off x="2667429" y="517689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4" name="object 1184"/>
          <p:cNvSpPr/>
          <p:nvPr/>
        </p:nvSpPr>
        <p:spPr>
          <a:xfrm>
            <a:off x="2673513" y="516016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5" name="object 1185"/>
          <p:cNvSpPr/>
          <p:nvPr/>
        </p:nvSpPr>
        <p:spPr>
          <a:xfrm>
            <a:off x="2682640" y="5169291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0" y="18252"/>
                </a:moveTo>
                <a:lnTo>
                  <a:pt x="18252" y="18252"/>
                </a:lnTo>
                <a:lnTo>
                  <a:pt x="18252" y="0"/>
                </a:lnTo>
                <a:lnTo>
                  <a:pt x="0" y="0"/>
                </a:lnTo>
                <a:lnTo>
                  <a:pt x="0" y="18252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6" name="object 1186"/>
          <p:cNvSpPr/>
          <p:nvPr/>
        </p:nvSpPr>
        <p:spPr>
          <a:xfrm>
            <a:off x="2673513" y="517841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7" name="object 1187"/>
          <p:cNvSpPr/>
          <p:nvPr/>
        </p:nvSpPr>
        <p:spPr>
          <a:xfrm>
            <a:off x="2679598" y="516472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8" name="object 1188"/>
          <p:cNvSpPr/>
          <p:nvPr/>
        </p:nvSpPr>
        <p:spPr>
          <a:xfrm>
            <a:off x="2688724" y="5173855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0" y="18252"/>
                </a:moveTo>
                <a:lnTo>
                  <a:pt x="18252" y="18252"/>
                </a:lnTo>
                <a:lnTo>
                  <a:pt x="18252" y="0"/>
                </a:lnTo>
                <a:lnTo>
                  <a:pt x="0" y="0"/>
                </a:lnTo>
                <a:lnTo>
                  <a:pt x="0" y="18252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9" name="object 1189"/>
          <p:cNvSpPr/>
          <p:nvPr/>
        </p:nvSpPr>
        <p:spPr>
          <a:xfrm>
            <a:off x="2679598" y="518298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0" name="object 1190"/>
          <p:cNvSpPr/>
          <p:nvPr/>
        </p:nvSpPr>
        <p:spPr>
          <a:xfrm>
            <a:off x="2685682" y="516929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1" name="object 1191"/>
          <p:cNvSpPr/>
          <p:nvPr/>
        </p:nvSpPr>
        <p:spPr>
          <a:xfrm>
            <a:off x="2694808" y="5178418"/>
            <a:ext cx="18415" cy="15240"/>
          </a:xfrm>
          <a:custGeom>
            <a:avLst/>
            <a:gdLst/>
            <a:ahLst/>
            <a:cxnLst/>
            <a:rect l="l" t="t" r="r" b="b"/>
            <a:pathLst>
              <a:path w="18414" h="15239">
                <a:moveTo>
                  <a:pt x="0" y="15210"/>
                </a:moveTo>
                <a:lnTo>
                  <a:pt x="18252" y="15210"/>
                </a:lnTo>
                <a:lnTo>
                  <a:pt x="18252" y="0"/>
                </a:lnTo>
                <a:lnTo>
                  <a:pt x="0" y="0"/>
                </a:lnTo>
                <a:lnTo>
                  <a:pt x="0" y="1521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2" name="object 1192"/>
          <p:cNvSpPr/>
          <p:nvPr/>
        </p:nvSpPr>
        <p:spPr>
          <a:xfrm>
            <a:off x="2685682" y="518450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3" name="object 1193"/>
          <p:cNvSpPr/>
          <p:nvPr/>
        </p:nvSpPr>
        <p:spPr>
          <a:xfrm>
            <a:off x="2691766" y="516929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4" name="object 1194"/>
          <p:cNvSpPr/>
          <p:nvPr/>
        </p:nvSpPr>
        <p:spPr>
          <a:xfrm>
            <a:off x="2700893" y="5178418"/>
            <a:ext cx="18415" cy="15240"/>
          </a:xfrm>
          <a:custGeom>
            <a:avLst/>
            <a:gdLst/>
            <a:ahLst/>
            <a:cxnLst/>
            <a:rect l="l" t="t" r="r" b="b"/>
            <a:pathLst>
              <a:path w="18414" h="15239">
                <a:moveTo>
                  <a:pt x="0" y="15210"/>
                </a:moveTo>
                <a:lnTo>
                  <a:pt x="18252" y="15210"/>
                </a:lnTo>
                <a:lnTo>
                  <a:pt x="18252" y="0"/>
                </a:lnTo>
                <a:lnTo>
                  <a:pt x="0" y="0"/>
                </a:lnTo>
                <a:lnTo>
                  <a:pt x="0" y="1521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5" name="object 1195"/>
          <p:cNvSpPr/>
          <p:nvPr/>
        </p:nvSpPr>
        <p:spPr>
          <a:xfrm>
            <a:off x="2691766" y="518450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6" name="object 1196"/>
          <p:cNvSpPr/>
          <p:nvPr/>
        </p:nvSpPr>
        <p:spPr>
          <a:xfrm>
            <a:off x="2697851" y="517537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7" name="object 1197"/>
          <p:cNvSpPr/>
          <p:nvPr/>
        </p:nvSpPr>
        <p:spPr>
          <a:xfrm>
            <a:off x="2706977" y="5184502"/>
            <a:ext cx="18415" cy="12700"/>
          </a:xfrm>
          <a:custGeom>
            <a:avLst/>
            <a:gdLst/>
            <a:ahLst/>
            <a:cxnLst/>
            <a:rect l="l" t="t" r="r" b="b"/>
            <a:pathLst>
              <a:path w="18414" h="12700">
                <a:moveTo>
                  <a:pt x="0" y="12168"/>
                </a:moveTo>
                <a:lnTo>
                  <a:pt x="18252" y="12168"/>
                </a:lnTo>
                <a:lnTo>
                  <a:pt x="18252" y="0"/>
                </a:lnTo>
                <a:lnTo>
                  <a:pt x="0" y="0"/>
                </a:lnTo>
                <a:lnTo>
                  <a:pt x="0" y="12168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8" name="object 1198"/>
          <p:cNvSpPr/>
          <p:nvPr/>
        </p:nvSpPr>
        <p:spPr>
          <a:xfrm>
            <a:off x="2697851" y="518754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9" name="object 1199"/>
          <p:cNvSpPr/>
          <p:nvPr/>
        </p:nvSpPr>
        <p:spPr>
          <a:xfrm>
            <a:off x="2703935" y="517689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0" name="object 1200"/>
          <p:cNvSpPr/>
          <p:nvPr/>
        </p:nvSpPr>
        <p:spPr>
          <a:xfrm>
            <a:off x="2713061" y="5186023"/>
            <a:ext cx="18415" cy="12700"/>
          </a:xfrm>
          <a:custGeom>
            <a:avLst/>
            <a:gdLst/>
            <a:ahLst/>
            <a:cxnLst/>
            <a:rect l="l" t="t" r="r" b="b"/>
            <a:pathLst>
              <a:path w="18414" h="12700">
                <a:moveTo>
                  <a:pt x="0" y="12168"/>
                </a:moveTo>
                <a:lnTo>
                  <a:pt x="18252" y="12168"/>
                </a:lnTo>
                <a:lnTo>
                  <a:pt x="18252" y="0"/>
                </a:lnTo>
                <a:lnTo>
                  <a:pt x="0" y="0"/>
                </a:lnTo>
                <a:lnTo>
                  <a:pt x="0" y="12168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1" name="object 1201"/>
          <p:cNvSpPr/>
          <p:nvPr/>
        </p:nvSpPr>
        <p:spPr>
          <a:xfrm>
            <a:off x="2703935" y="518906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2" name="object 1202"/>
          <p:cNvSpPr/>
          <p:nvPr/>
        </p:nvSpPr>
        <p:spPr>
          <a:xfrm>
            <a:off x="2710019" y="517689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3" name="object 1203"/>
          <p:cNvSpPr/>
          <p:nvPr/>
        </p:nvSpPr>
        <p:spPr>
          <a:xfrm>
            <a:off x="2719146" y="5186023"/>
            <a:ext cx="18415" cy="12700"/>
          </a:xfrm>
          <a:custGeom>
            <a:avLst/>
            <a:gdLst/>
            <a:ahLst/>
            <a:cxnLst/>
            <a:rect l="l" t="t" r="r" b="b"/>
            <a:pathLst>
              <a:path w="18414" h="12700">
                <a:moveTo>
                  <a:pt x="0" y="12168"/>
                </a:moveTo>
                <a:lnTo>
                  <a:pt x="18252" y="12168"/>
                </a:lnTo>
                <a:lnTo>
                  <a:pt x="18252" y="0"/>
                </a:lnTo>
                <a:lnTo>
                  <a:pt x="0" y="0"/>
                </a:lnTo>
                <a:lnTo>
                  <a:pt x="0" y="12168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4" name="object 1204"/>
          <p:cNvSpPr/>
          <p:nvPr/>
        </p:nvSpPr>
        <p:spPr>
          <a:xfrm>
            <a:off x="2710019" y="518906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5" name="object 1205"/>
          <p:cNvSpPr/>
          <p:nvPr/>
        </p:nvSpPr>
        <p:spPr>
          <a:xfrm>
            <a:off x="2716103" y="517689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6" name="object 1206"/>
          <p:cNvSpPr/>
          <p:nvPr/>
        </p:nvSpPr>
        <p:spPr>
          <a:xfrm>
            <a:off x="2725230" y="5186023"/>
            <a:ext cx="18415" cy="12700"/>
          </a:xfrm>
          <a:custGeom>
            <a:avLst/>
            <a:gdLst/>
            <a:ahLst/>
            <a:cxnLst/>
            <a:rect l="l" t="t" r="r" b="b"/>
            <a:pathLst>
              <a:path w="18414" h="12700">
                <a:moveTo>
                  <a:pt x="0" y="12168"/>
                </a:moveTo>
                <a:lnTo>
                  <a:pt x="18252" y="12168"/>
                </a:lnTo>
                <a:lnTo>
                  <a:pt x="18252" y="0"/>
                </a:lnTo>
                <a:lnTo>
                  <a:pt x="0" y="0"/>
                </a:lnTo>
                <a:lnTo>
                  <a:pt x="0" y="12168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7" name="object 1207"/>
          <p:cNvSpPr/>
          <p:nvPr/>
        </p:nvSpPr>
        <p:spPr>
          <a:xfrm>
            <a:off x="2716103" y="518906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8" name="object 1208"/>
          <p:cNvSpPr/>
          <p:nvPr/>
        </p:nvSpPr>
        <p:spPr>
          <a:xfrm>
            <a:off x="2722188" y="517689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9" name="object 1209"/>
          <p:cNvSpPr/>
          <p:nvPr/>
        </p:nvSpPr>
        <p:spPr>
          <a:xfrm>
            <a:off x="2731314" y="5186023"/>
            <a:ext cx="18415" cy="12700"/>
          </a:xfrm>
          <a:custGeom>
            <a:avLst/>
            <a:gdLst/>
            <a:ahLst/>
            <a:cxnLst/>
            <a:rect l="l" t="t" r="r" b="b"/>
            <a:pathLst>
              <a:path w="18414" h="12700">
                <a:moveTo>
                  <a:pt x="0" y="12168"/>
                </a:moveTo>
                <a:lnTo>
                  <a:pt x="18252" y="12168"/>
                </a:lnTo>
                <a:lnTo>
                  <a:pt x="18252" y="0"/>
                </a:lnTo>
                <a:lnTo>
                  <a:pt x="0" y="0"/>
                </a:lnTo>
                <a:lnTo>
                  <a:pt x="0" y="12168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0" name="object 1210"/>
          <p:cNvSpPr/>
          <p:nvPr/>
        </p:nvSpPr>
        <p:spPr>
          <a:xfrm>
            <a:off x="2722188" y="518906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1" name="object 1211"/>
          <p:cNvSpPr/>
          <p:nvPr/>
        </p:nvSpPr>
        <p:spPr>
          <a:xfrm>
            <a:off x="2728272" y="518298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2" name="object 1212"/>
          <p:cNvSpPr/>
          <p:nvPr/>
        </p:nvSpPr>
        <p:spPr>
          <a:xfrm>
            <a:off x="2746525" y="5192107"/>
            <a:ext cx="0" cy="9525"/>
          </a:xfrm>
          <a:custGeom>
            <a:avLst/>
            <a:gdLst/>
            <a:ahLst/>
            <a:cxnLst/>
            <a:rect l="l" t="t" r="r" b="b"/>
            <a:pathLst>
              <a:path h="9525">
                <a:moveTo>
                  <a:pt x="-9126" y="4563"/>
                </a:moveTo>
                <a:lnTo>
                  <a:pt x="9126" y="4563"/>
                </a:lnTo>
              </a:path>
            </a:pathLst>
          </a:custGeom>
          <a:ln w="9126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3" name="object 1213"/>
          <p:cNvSpPr/>
          <p:nvPr/>
        </p:nvSpPr>
        <p:spPr>
          <a:xfrm>
            <a:off x="2728272" y="519210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4" name="object 1214"/>
          <p:cNvSpPr/>
          <p:nvPr/>
        </p:nvSpPr>
        <p:spPr>
          <a:xfrm>
            <a:off x="2734356" y="518298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5" name="object 1215"/>
          <p:cNvSpPr/>
          <p:nvPr/>
        </p:nvSpPr>
        <p:spPr>
          <a:xfrm>
            <a:off x="2752609" y="5192107"/>
            <a:ext cx="0" cy="9525"/>
          </a:xfrm>
          <a:custGeom>
            <a:avLst/>
            <a:gdLst/>
            <a:ahLst/>
            <a:cxnLst/>
            <a:rect l="l" t="t" r="r" b="b"/>
            <a:pathLst>
              <a:path h="9525">
                <a:moveTo>
                  <a:pt x="-9126" y="4563"/>
                </a:moveTo>
                <a:lnTo>
                  <a:pt x="9126" y="4563"/>
                </a:lnTo>
              </a:path>
            </a:pathLst>
          </a:custGeom>
          <a:ln w="9126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6" name="object 1216"/>
          <p:cNvSpPr/>
          <p:nvPr/>
        </p:nvSpPr>
        <p:spPr>
          <a:xfrm>
            <a:off x="2734356" y="519210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7" name="object 1217"/>
          <p:cNvSpPr/>
          <p:nvPr/>
        </p:nvSpPr>
        <p:spPr>
          <a:xfrm>
            <a:off x="2740440" y="518146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8" name="object 1218"/>
          <p:cNvSpPr/>
          <p:nvPr/>
        </p:nvSpPr>
        <p:spPr>
          <a:xfrm>
            <a:off x="2749567" y="5190586"/>
            <a:ext cx="18415" cy="12700"/>
          </a:xfrm>
          <a:custGeom>
            <a:avLst/>
            <a:gdLst/>
            <a:ahLst/>
            <a:cxnLst/>
            <a:rect l="l" t="t" r="r" b="b"/>
            <a:pathLst>
              <a:path w="18414" h="12700">
                <a:moveTo>
                  <a:pt x="0" y="12168"/>
                </a:moveTo>
                <a:lnTo>
                  <a:pt x="18252" y="12168"/>
                </a:lnTo>
                <a:lnTo>
                  <a:pt x="18252" y="0"/>
                </a:lnTo>
                <a:lnTo>
                  <a:pt x="0" y="0"/>
                </a:lnTo>
                <a:lnTo>
                  <a:pt x="0" y="12168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9" name="object 1219"/>
          <p:cNvSpPr/>
          <p:nvPr/>
        </p:nvSpPr>
        <p:spPr>
          <a:xfrm>
            <a:off x="2740440" y="519362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0" name="object 1220"/>
          <p:cNvSpPr/>
          <p:nvPr/>
        </p:nvSpPr>
        <p:spPr>
          <a:xfrm>
            <a:off x="2746525" y="518602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1" name="object 1221"/>
          <p:cNvSpPr/>
          <p:nvPr/>
        </p:nvSpPr>
        <p:spPr>
          <a:xfrm>
            <a:off x="2764777" y="5195149"/>
            <a:ext cx="0" cy="9525"/>
          </a:xfrm>
          <a:custGeom>
            <a:avLst/>
            <a:gdLst/>
            <a:ahLst/>
            <a:cxnLst/>
            <a:rect l="l" t="t" r="r" b="b"/>
            <a:pathLst>
              <a:path h="9525">
                <a:moveTo>
                  <a:pt x="-9126" y="4563"/>
                </a:moveTo>
                <a:lnTo>
                  <a:pt x="9126" y="4563"/>
                </a:lnTo>
              </a:path>
            </a:pathLst>
          </a:custGeom>
          <a:ln w="9126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2" name="object 1222"/>
          <p:cNvSpPr/>
          <p:nvPr/>
        </p:nvSpPr>
        <p:spPr>
          <a:xfrm>
            <a:off x="2746525" y="519514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3" name="object 1223"/>
          <p:cNvSpPr/>
          <p:nvPr/>
        </p:nvSpPr>
        <p:spPr>
          <a:xfrm>
            <a:off x="2752609" y="518450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4" name="object 1224"/>
          <p:cNvSpPr/>
          <p:nvPr/>
        </p:nvSpPr>
        <p:spPr>
          <a:xfrm>
            <a:off x="2761735" y="5193628"/>
            <a:ext cx="18415" cy="12700"/>
          </a:xfrm>
          <a:custGeom>
            <a:avLst/>
            <a:gdLst/>
            <a:ahLst/>
            <a:cxnLst/>
            <a:rect l="l" t="t" r="r" b="b"/>
            <a:pathLst>
              <a:path w="18414" h="12700">
                <a:moveTo>
                  <a:pt x="0" y="12168"/>
                </a:moveTo>
                <a:lnTo>
                  <a:pt x="18252" y="12168"/>
                </a:lnTo>
                <a:lnTo>
                  <a:pt x="18252" y="0"/>
                </a:lnTo>
                <a:lnTo>
                  <a:pt x="0" y="0"/>
                </a:lnTo>
                <a:lnTo>
                  <a:pt x="0" y="12168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5" name="object 1225"/>
          <p:cNvSpPr/>
          <p:nvPr/>
        </p:nvSpPr>
        <p:spPr>
          <a:xfrm>
            <a:off x="2752609" y="519667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6" name="object 1226"/>
          <p:cNvSpPr/>
          <p:nvPr/>
        </p:nvSpPr>
        <p:spPr>
          <a:xfrm>
            <a:off x="2758693" y="518754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7" name="object 1227"/>
          <p:cNvSpPr/>
          <p:nvPr/>
        </p:nvSpPr>
        <p:spPr>
          <a:xfrm>
            <a:off x="2767820" y="5196670"/>
            <a:ext cx="18415" cy="12700"/>
          </a:xfrm>
          <a:custGeom>
            <a:avLst/>
            <a:gdLst/>
            <a:ahLst/>
            <a:cxnLst/>
            <a:rect l="l" t="t" r="r" b="b"/>
            <a:pathLst>
              <a:path w="18414" h="12700">
                <a:moveTo>
                  <a:pt x="0" y="12168"/>
                </a:moveTo>
                <a:lnTo>
                  <a:pt x="18252" y="12168"/>
                </a:lnTo>
                <a:lnTo>
                  <a:pt x="18252" y="0"/>
                </a:lnTo>
                <a:lnTo>
                  <a:pt x="0" y="0"/>
                </a:lnTo>
                <a:lnTo>
                  <a:pt x="0" y="12168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8" name="object 1228"/>
          <p:cNvSpPr/>
          <p:nvPr/>
        </p:nvSpPr>
        <p:spPr>
          <a:xfrm>
            <a:off x="2758693" y="519971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9" name="object 1229"/>
          <p:cNvSpPr/>
          <p:nvPr/>
        </p:nvSpPr>
        <p:spPr>
          <a:xfrm>
            <a:off x="2764777" y="518754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0" name="object 1230"/>
          <p:cNvSpPr/>
          <p:nvPr/>
        </p:nvSpPr>
        <p:spPr>
          <a:xfrm>
            <a:off x="2773904" y="5196670"/>
            <a:ext cx="18415" cy="12700"/>
          </a:xfrm>
          <a:custGeom>
            <a:avLst/>
            <a:gdLst/>
            <a:ahLst/>
            <a:cxnLst/>
            <a:rect l="l" t="t" r="r" b="b"/>
            <a:pathLst>
              <a:path w="18414" h="12700">
                <a:moveTo>
                  <a:pt x="0" y="12168"/>
                </a:moveTo>
                <a:lnTo>
                  <a:pt x="18252" y="12168"/>
                </a:lnTo>
                <a:lnTo>
                  <a:pt x="18252" y="0"/>
                </a:lnTo>
                <a:lnTo>
                  <a:pt x="0" y="0"/>
                </a:lnTo>
                <a:lnTo>
                  <a:pt x="0" y="12168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1" name="object 1231"/>
          <p:cNvSpPr/>
          <p:nvPr/>
        </p:nvSpPr>
        <p:spPr>
          <a:xfrm>
            <a:off x="2764777" y="519971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2" name="object 1232"/>
          <p:cNvSpPr/>
          <p:nvPr/>
        </p:nvSpPr>
        <p:spPr>
          <a:xfrm>
            <a:off x="2770862" y="518602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3" name="object 1233"/>
          <p:cNvSpPr/>
          <p:nvPr/>
        </p:nvSpPr>
        <p:spPr>
          <a:xfrm>
            <a:off x="2779988" y="5195149"/>
            <a:ext cx="18415" cy="12700"/>
          </a:xfrm>
          <a:custGeom>
            <a:avLst/>
            <a:gdLst/>
            <a:ahLst/>
            <a:cxnLst/>
            <a:rect l="l" t="t" r="r" b="b"/>
            <a:pathLst>
              <a:path w="18414" h="12700">
                <a:moveTo>
                  <a:pt x="0" y="12168"/>
                </a:moveTo>
                <a:lnTo>
                  <a:pt x="18252" y="12168"/>
                </a:lnTo>
                <a:lnTo>
                  <a:pt x="18252" y="0"/>
                </a:lnTo>
                <a:lnTo>
                  <a:pt x="0" y="0"/>
                </a:lnTo>
                <a:lnTo>
                  <a:pt x="0" y="12168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4" name="object 1234"/>
          <p:cNvSpPr/>
          <p:nvPr/>
        </p:nvSpPr>
        <p:spPr>
          <a:xfrm>
            <a:off x="2770862" y="519819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5" name="object 1235"/>
          <p:cNvSpPr/>
          <p:nvPr/>
        </p:nvSpPr>
        <p:spPr>
          <a:xfrm>
            <a:off x="2776946" y="518754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6" name="object 1236"/>
          <p:cNvSpPr/>
          <p:nvPr/>
        </p:nvSpPr>
        <p:spPr>
          <a:xfrm>
            <a:off x="2786072" y="5196670"/>
            <a:ext cx="18415" cy="12700"/>
          </a:xfrm>
          <a:custGeom>
            <a:avLst/>
            <a:gdLst/>
            <a:ahLst/>
            <a:cxnLst/>
            <a:rect l="l" t="t" r="r" b="b"/>
            <a:pathLst>
              <a:path w="18414" h="12700">
                <a:moveTo>
                  <a:pt x="0" y="12168"/>
                </a:moveTo>
                <a:lnTo>
                  <a:pt x="18252" y="12168"/>
                </a:lnTo>
                <a:lnTo>
                  <a:pt x="18252" y="0"/>
                </a:lnTo>
                <a:lnTo>
                  <a:pt x="0" y="0"/>
                </a:lnTo>
                <a:lnTo>
                  <a:pt x="0" y="12168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7" name="object 1237"/>
          <p:cNvSpPr/>
          <p:nvPr/>
        </p:nvSpPr>
        <p:spPr>
          <a:xfrm>
            <a:off x="2776946" y="519971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8" name="object 1238"/>
          <p:cNvSpPr/>
          <p:nvPr/>
        </p:nvSpPr>
        <p:spPr>
          <a:xfrm>
            <a:off x="2783030" y="519058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9" name="object 1239"/>
          <p:cNvSpPr/>
          <p:nvPr/>
        </p:nvSpPr>
        <p:spPr>
          <a:xfrm>
            <a:off x="2792157" y="5199713"/>
            <a:ext cx="18415" cy="12700"/>
          </a:xfrm>
          <a:custGeom>
            <a:avLst/>
            <a:gdLst/>
            <a:ahLst/>
            <a:cxnLst/>
            <a:rect l="l" t="t" r="r" b="b"/>
            <a:pathLst>
              <a:path w="18414" h="12700">
                <a:moveTo>
                  <a:pt x="0" y="12168"/>
                </a:moveTo>
                <a:lnTo>
                  <a:pt x="18252" y="12168"/>
                </a:lnTo>
                <a:lnTo>
                  <a:pt x="18252" y="0"/>
                </a:lnTo>
                <a:lnTo>
                  <a:pt x="0" y="0"/>
                </a:lnTo>
                <a:lnTo>
                  <a:pt x="0" y="12168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0" name="object 1240"/>
          <p:cNvSpPr/>
          <p:nvPr/>
        </p:nvSpPr>
        <p:spPr>
          <a:xfrm>
            <a:off x="2783030" y="520275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1" name="object 1241"/>
          <p:cNvSpPr/>
          <p:nvPr/>
        </p:nvSpPr>
        <p:spPr>
          <a:xfrm>
            <a:off x="2789115" y="519058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2" name="object 1242"/>
          <p:cNvSpPr/>
          <p:nvPr/>
        </p:nvSpPr>
        <p:spPr>
          <a:xfrm>
            <a:off x="2798241" y="5199713"/>
            <a:ext cx="18415" cy="12700"/>
          </a:xfrm>
          <a:custGeom>
            <a:avLst/>
            <a:gdLst/>
            <a:ahLst/>
            <a:cxnLst/>
            <a:rect l="l" t="t" r="r" b="b"/>
            <a:pathLst>
              <a:path w="18414" h="12700">
                <a:moveTo>
                  <a:pt x="0" y="12168"/>
                </a:moveTo>
                <a:lnTo>
                  <a:pt x="18252" y="12168"/>
                </a:lnTo>
                <a:lnTo>
                  <a:pt x="18252" y="0"/>
                </a:lnTo>
                <a:lnTo>
                  <a:pt x="0" y="0"/>
                </a:lnTo>
                <a:lnTo>
                  <a:pt x="0" y="12168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3" name="object 1243"/>
          <p:cNvSpPr/>
          <p:nvPr/>
        </p:nvSpPr>
        <p:spPr>
          <a:xfrm>
            <a:off x="2789115" y="520275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4" name="object 1244"/>
          <p:cNvSpPr/>
          <p:nvPr/>
        </p:nvSpPr>
        <p:spPr>
          <a:xfrm>
            <a:off x="2795199" y="519058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5" name="object 1245"/>
          <p:cNvSpPr/>
          <p:nvPr/>
        </p:nvSpPr>
        <p:spPr>
          <a:xfrm>
            <a:off x="2804325" y="5199713"/>
            <a:ext cx="18415" cy="12700"/>
          </a:xfrm>
          <a:custGeom>
            <a:avLst/>
            <a:gdLst/>
            <a:ahLst/>
            <a:cxnLst/>
            <a:rect l="l" t="t" r="r" b="b"/>
            <a:pathLst>
              <a:path w="18414" h="12700">
                <a:moveTo>
                  <a:pt x="0" y="12168"/>
                </a:moveTo>
                <a:lnTo>
                  <a:pt x="18252" y="12168"/>
                </a:lnTo>
                <a:lnTo>
                  <a:pt x="18252" y="0"/>
                </a:lnTo>
                <a:lnTo>
                  <a:pt x="0" y="0"/>
                </a:lnTo>
                <a:lnTo>
                  <a:pt x="0" y="12168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6" name="object 1246"/>
          <p:cNvSpPr/>
          <p:nvPr/>
        </p:nvSpPr>
        <p:spPr>
          <a:xfrm>
            <a:off x="2795199" y="520275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7" name="object 1247"/>
          <p:cNvSpPr/>
          <p:nvPr/>
        </p:nvSpPr>
        <p:spPr>
          <a:xfrm>
            <a:off x="2801283" y="519058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8" name="object 1248"/>
          <p:cNvSpPr/>
          <p:nvPr/>
        </p:nvSpPr>
        <p:spPr>
          <a:xfrm>
            <a:off x="2810409" y="5199713"/>
            <a:ext cx="18415" cy="12700"/>
          </a:xfrm>
          <a:custGeom>
            <a:avLst/>
            <a:gdLst/>
            <a:ahLst/>
            <a:cxnLst/>
            <a:rect l="l" t="t" r="r" b="b"/>
            <a:pathLst>
              <a:path w="18414" h="12700">
                <a:moveTo>
                  <a:pt x="0" y="12168"/>
                </a:moveTo>
                <a:lnTo>
                  <a:pt x="18252" y="12168"/>
                </a:lnTo>
                <a:lnTo>
                  <a:pt x="18252" y="0"/>
                </a:lnTo>
                <a:lnTo>
                  <a:pt x="0" y="0"/>
                </a:lnTo>
                <a:lnTo>
                  <a:pt x="0" y="12168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9" name="object 1249"/>
          <p:cNvSpPr/>
          <p:nvPr/>
        </p:nvSpPr>
        <p:spPr>
          <a:xfrm>
            <a:off x="2801283" y="520275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0" name="object 1250"/>
          <p:cNvSpPr/>
          <p:nvPr/>
        </p:nvSpPr>
        <p:spPr>
          <a:xfrm>
            <a:off x="2807367" y="519058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1" name="object 1251"/>
          <p:cNvSpPr/>
          <p:nvPr/>
        </p:nvSpPr>
        <p:spPr>
          <a:xfrm>
            <a:off x="2816494" y="5199713"/>
            <a:ext cx="18415" cy="15240"/>
          </a:xfrm>
          <a:custGeom>
            <a:avLst/>
            <a:gdLst/>
            <a:ahLst/>
            <a:cxnLst/>
            <a:rect l="l" t="t" r="r" b="b"/>
            <a:pathLst>
              <a:path w="18414" h="15239">
                <a:moveTo>
                  <a:pt x="0" y="15210"/>
                </a:moveTo>
                <a:lnTo>
                  <a:pt x="18252" y="15210"/>
                </a:lnTo>
                <a:lnTo>
                  <a:pt x="18252" y="0"/>
                </a:lnTo>
                <a:lnTo>
                  <a:pt x="0" y="0"/>
                </a:lnTo>
                <a:lnTo>
                  <a:pt x="0" y="1521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2" name="object 1252"/>
          <p:cNvSpPr/>
          <p:nvPr/>
        </p:nvSpPr>
        <p:spPr>
          <a:xfrm>
            <a:off x="2807367" y="520579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3" name="object 1253"/>
          <p:cNvSpPr/>
          <p:nvPr/>
        </p:nvSpPr>
        <p:spPr>
          <a:xfrm>
            <a:off x="2813452" y="519210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4" name="object 1254"/>
          <p:cNvSpPr/>
          <p:nvPr/>
        </p:nvSpPr>
        <p:spPr>
          <a:xfrm>
            <a:off x="2822578" y="5201234"/>
            <a:ext cx="18415" cy="15240"/>
          </a:xfrm>
          <a:custGeom>
            <a:avLst/>
            <a:gdLst/>
            <a:ahLst/>
            <a:cxnLst/>
            <a:rect l="l" t="t" r="r" b="b"/>
            <a:pathLst>
              <a:path w="18414" h="15239">
                <a:moveTo>
                  <a:pt x="0" y="15210"/>
                </a:moveTo>
                <a:lnTo>
                  <a:pt x="18252" y="15210"/>
                </a:lnTo>
                <a:lnTo>
                  <a:pt x="18252" y="0"/>
                </a:lnTo>
                <a:lnTo>
                  <a:pt x="0" y="0"/>
                </a:lnTo>
                <a:lnTo>
                  <a:pt x="0" y="1521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5" name="object 1255"/>
          <p:cNvSpPr/>
          <p:nvPr/>
        </p:nvSpPr>
        <p:spPr>
          <a:xfrm>
            <a:off x="2813452" y="520731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6" name="object 1256"/>
          <p:cNvSpPr/>
          <p:nvPr/>
        </p:nvSpPr>
        <p:spPr>
          <a:xfrm>
            <a:off x="2819536" y="519058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7" name="object 1257"/>
          <p:cNvSpPr/>
          <p:nvPr/>
        </p:nvSpPr>
        <p:spPr>
          <a:xfrm>
            <a:off x="2828662" y="5199713"/>
            <a:ext cx="18415" cy="15240"/>
          </a:xfrm>
          <a:custGeom>
            <a:avLst/>
            <a:gdLst/>
            <a:ahLst/>
            <a:cxnLst/>
            <a:rect l="l" t="t" r="r" b="b"/>
            <a:pathLst>
              <a:path w="18414" h="15239">
                <a:moveTo>
                  <a:pt x="0" y="15210"/>
                </a:moveTo>
                <a:lnTo>
                  <a:pt x="18252" y="15210"/>
                </a:lnTo>
                <a:lnTo>
                  <a:pt x="18252" y="0"/>
                </a:lnTo>
                <a:lnTo>
                  <a:pt x="0" y="0"/>
                </a:lnTo>
                <a:lnTo>
                  <a:pt x="0" y="1521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8" name="object 1258"/>
          <p:cNvSpPr/>
          <p:nvPr/>
        </p:nvSpPr>
        <p:spPr>
          <a:xfrm>
            <a:off x="2819536" y="520579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9" name="object 1259"/>
          <p:cNvSpPr/>
          <p:nvPr/>
        </p:nvSpPr>
        <p:spPr>
          <a:xfrm>
            <a:off x="2825620" y="518754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0" name="object 1260"/>
          <p:cNvSpPr/>
          <p:nvPr/>
        </p:nvSpPr>
        <p:spPr>
          <a:xfrm>
            <a:off x="2834746" y="5196670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0" y="18252"/>
                </a:moveTo>
                <a:lnTo>
                  <a:pt x="18252" y="18252"/>
                </a:lnTo>
                <a:lnTo>
                  <a:pt x="18252" y="0"/>
                </a:lnTo>
                <a:lnTo>
                  <a:pt x="0" y="0"/>
                </a:lnTo>
                <a:lnTo>
                  <a:pt x="0" y="18252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1" name="object 1261"/>
          <p:cNvSpPr/>
          <p:nvPr/>
        </p:nvSpPr>
        <p:spPr>
          <a:xfrm>
            <a:off x="2825620" y="520579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2" name="object 1262"/>
          <p:cNvSpPr/>
          <p:nvPr/>
        </p:nvSpPr>
        <p:spPr>
          <a:xfrm>
            <a:off x="2831704" y="518906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3" name="object 1263"/>
          <p:cNvSpPr/>
          <p:nvPr/>
        </p:nvSpPr>
        <p:spPr>
          <a:xfrm>
            <a:off x="2840831" y="5198192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0" y="18252"/>
                </a:moveTo>
                <a:lnTo>
                  <a:pt x="18252" y="18252"/>
                </a:lnTo>
                <a:lnTo>
                  <a:pt x="18252" y="0"/>
                </a:lnTo>
                <a:lnTo>
                  <a:pt x="0" y="0"/>
                </a:lnTo>
                <a:lnTo>
                  <a:pt x="0" y="18252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4" name="object 1264"/>
          <p:cNvSpPr/>
          <p:nvPr/>
        </p:nvSpPr>
        <p:spPr>
          <a:xfrm>
            <a:off x="2831704" y="520731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5" name="object 1265"/>
          <p:cNvSpPr/>
          <p:nvPr/>
        </p:nvSpPr>
        <p:spPr>
          <a:xfrm>
            <a:off x="2837788" y="518906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6" name="object 1266"/>
          <p:cNvSpPr/>
          <p:nvPr/>
        </p:nvSpPr>
        <p:spPr>
          <a:xfrm>
            <a:off x="2846915" y="5198192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0" y="18252"/>
                </a:moveTo>
                <a:lnTo>
                  <a:pt x="18252" y="18252"/>
                </a:lnTo>
                <a:lnTo>
                  <a:pt x="18252" y="0"/>
                </a:lnTo>
                <a:lnTo>
                  <a:pt x="0" y="0"/>
                </a:lnTo>
                <a:lnTo>
                  <a:pt x="0" y="18252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7" name="object 1267"/>
          <p:cNvSpPr/>
          <p:nvPr/>
        </p:nvSpPr>
        <p:spPr>
          <a:xfrm>
            <a:off x="2837788" y="520731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8" name="object 1268"/>
          <p:cNvSpPr/>
          <p:nvPr/>
        </p:nvSpPr>
        <p:spPr>
          <a:xfrm>
            <a:off x="2843873" y="518906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9" name="object 1269"/>
          <p:cNvSpPr/>
          <p:nvPr/>
        </p:nvSpPr>
        <p:spPr>
          <a:xfrm>
            <a:off x="2852999" y="5198192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0" y="18252"/>
                </a:moveTo>
                <a:lnTo>
                  <a:pt x="18252" y="18252"/>
                </a:lnTo>
                <a:lnTo>
                  <a:pt x="18252" y="0"/>
                </a:lnTo>
                <a:lnTo>
                  <a:pt x="0" y="0"/>
                </a:lnTo>
                <a:lnTo>
                  <a:pt x="0" y="18252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0" name="object 1270"/>
          <p:cNvSpPr/>
          <p:nvPr/>
        </p:nvSpPr>
        <p:spPr>
          <a:xfrm>
            <a:off x="2843873" y="520731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1" name="object 1271"/>
          <p:cNvSpPr/>
          <p:nvPr/>
        </p:nvSpPr>
        <p:spPr>
          <a:xfrm>
            <a:off x="2849957" y="519210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2" name="object 1272"/>
          <p:cNvSpPr/>
          <p:nvPr/>
        </p:nvSpPr>
        <p:spPr>
          <a:xfrm>
            <a:off x="2859084" y="5201234"/>
            <a:ext cx="18415" cy="15240"/>
          </a:xfrm>
          <a:custGeom>
            <a:avLst/>
            <a:gdLst/>
            <a:ahLst/>
            <a:cxnLst/>
            <a:rect l="l" t="t" r="r" b="b"/>
            <a:pathLst>
              <a:path w="18414" h="15239">
                <a:moveTo>
                  <a:pt x="0" y="15210"/>
                </a:moveTo>
                <a:lnTo>
                  <a:pt x="18252" y="15210"/>
                </a:lnTo>
                <a:lnTo>
                  <a:pt x="18252" y="0"/>
                </a:lnTo>
                <a:lnTo>
                  <a:pt x="0" y="0"/>
                </a:lnTo>
                <a:lnTo>
                  <a:pt x="0" y="1521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3" name="object 1273"/>
          <p:cNvSpPr/>
          <p:nvPr/>
        </p:nvSpPr>
        <p:spPr>
          <a:xfrm>
            <a:off x="2849957" y="520731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4" name="object 1274"/>
          <p:cNvSpPr/>
          <p:nvPr/>
        </p:nvSpPr>
        <p:spPr>
          <a:xfrm>
            <a:off x="2856041" y="518906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5" name="object 1275"/>
          <p:cNvSpPr/>
          <p:nvPr/>
        </p:nvSpPr>
        <p:spPr>
          <a:xfrm>
            <a:off x="2865168" y="5198192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0" y="18252"/>
                </a:moveTo>
                <a:lnTo>
                  <a:pt x="18252" y="18252"/>
                </a:lnTo>
                <a:lnTo>
                  <a:pt x="18252" y="0"/>
                </a:lnTo>
                <a:lnTo>
                  <a:pt x="0" y="0"/>
                </a:lnTo>
                <a:lnTo>
                  <a:pt x="0" y="18252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6" name="object 1276"/>
          <p:cNvSpPr/>
          <p:nvPr/>
        </p:nvSpPr>
        <p:spPr>
          <a:xfrm>
            <a:off x="2856041" y="520731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7" name="object 1277"/>
          <p:cNvSpPr/>
          <p:nvPr/>
        </p:nvSpPr>
        <p:spPr>
          <a:xfrm>
            <a:off x="2862126" y="518602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8" name="object 1278"/>
          <p:cNvSpPr/>
          <p:nvPr/>
        </p:nvSpPr>
        <p:spPr>
          <a:xfrm>
            <a:off x="2871252" y="5195149"/>
            <a:ext cx="18415" cy="21590"/>
          </a:xfrm>
          <a:custGeom>
            <a:avLst/>
            <a:gdLst/>
            <a:ahLst/>
            <a:cxnLst/>
            <a:rect l="l" t="t" r="r" b="b"/>
            <a:pathLst>
              <a:path w="18414" h="21589">
                <a:moveTo>
                  <a:pt x="0" y="21294"/>
                </a:moveTo>
                <a:lnTo>
                  <a:pt x="18252" y="21294"/>
                </a:lnTo>
                <a:lnTo>
                  <a:pt x="18252" y="0"/>
                </a:lnTo>
                <a:lnTo>
                  <a:pt x="0" y="0"/>
                </a:lnTo>
                <a:lnTo>
                  <a:pt x="0" y="21294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9" name="object 1279"/>
          <p:cNvSpPr/>
          <p:nvPr/>
        </p:nvSpPr>
        <p:spPr>
          <a:xfrm>
            <a:off x="2862126" y="520731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0" name="object 1280"/>
          <p:cNvSpPr/>
          <p:nvPr/>
        </p:nvSpPr>
        <p:spPr>
          <a:xfrm>
            <a:off x="2868210" y="518450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1" name="object 1281"/>
          <p:cNvSpPr/>
          <p:nvPr/>
        </p:nvSpPr>
        <p:spPr>
          <a:xfrm>
            <a:off x="2877336" y="5193628"/>
            <a:ext cx="18415" cy="21590"/>
          </a:xfrm>
          <a:custGeom>
            <a:avLst/>
            <a:gdLst/>
            <a:ahLst/>
            <a:cxnLst/>
            <a:rect l="l" t="t" r="r" b="b"/>
            <a:pathLst>
              <a:path w="18414" h="21589">
                <a:moveTo>
                  <a:pt x="0" y="21294"/>
                </a:moveTo>
                <a:lnTo>
                  <a:pt x="18252" y="21294"/>
                </a:lnTo>
                <a:lnTo>
                  <a:pt x="18252" y="0"/>
                </a:lnTo>
                <a:lnTo>
                  <a:pt x="0" y="0"/>
                </a:lnTo>
                <a:lnTo>
                  <a:pt x="0" y="21294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2" name="object 1282"/>
          <p:cNvSpPr/>
          <p:nvPr/>
        </p:nvSpPr>
        <p:spPr>
          <a:xfrm>
            <a:off x="2868210" y="520579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3" name="object 1283"/>
          <p:cNvSpPr/>
          <p:nvPr/>
        </p:nvSpPr>
        <p:spPr>
          <a:xfrm>
            <a:off x="2874294" y="518754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4" name="object 1284"/>
          <p:cNvSpPr/>
          <p:nvPr/>
        </p:nvSpPr>
        <p:spPr>
          <a:xfrm>
            <a:off x="2883421" y="5196670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0" y="18252"/>
                </a:moveTo>
                <a:lnTo>
                  <a:pt x="18252" y="18252"/>
                </a:lnTo>
                <a:lnTo>
                  <a:pt x="18252" y="0"/>
                </a:lnTo>
                <a:lnTo>
                  <a:pt x="0" y="0"/>
                </a:lnTo>
                <a:lnTo>
                  <a:pt x="0" y="18252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5" name="object 1285"/>
          <p:cNvSpPr/>
          <p:nvPr/>
        </p:nvSpPr>
        <p:spPr>
          <a:xfrm>
            <a:off x="2874294" y="520579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6" name="object 1286"/>
          <p:cNvSpPr/>
          <p:nvPr/>
        </p:nvSpPr>
        <p:spPr>
          <a:xfrm>
            <a:off x="2880378" y="518754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7" name="object 1287"/>
          <p:cNvSpPr/>
          <p:nvPr/>
        </p:nvSpPr>
        <p:spPr>
          <a:xfrm>
            <a:off x="2889505" y="5196670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0" y="18252"/>
                </a:moveTo>
                <a:lnTo>
                  <a:pt x="18252" y="18252"/>
                </a:lnTo>
                <a:lnTo>
                  <a:pt x="18252" y="0"/>
                </a:lnTo>
                <a:lnTo>
                  <a:pt x="0" y="0"/>
                </a:lnTo>
                <a:lnTo>
                  <a:pt x="0" y="18252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8" name="object 1288"/>
          <p:cNvSpPr/>
          <p:nvPr/>
        </p:nvSpPr>
        <p:spPr>
          <a:xfrm>
            <a:off x="2880378" y="520579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9" name="object 1289"/>
          <p:cNvSpPr/>
          <p:nvPr/>
        </p:nvSpPr>
        <p:spPr>
          <a:xfrm>
            <a:off x="2886463" y="518754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0" name="object 1290"/>
          <p:cNvSpPr/>
          <p:nvPr/>
        </p:nvSpPr>
        <p:spPr>
          <a:xfrm>
            <a:off x="2895589" y="5196670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0" y="18252"/>
                </a:moveTo>
                <a:lnTo>
                  <a:pt x="18252" y="18252"/>
                </a:lnTo>
                <a:lnTo>
                  <a:pt x="18252" y="0"/>
                </a:lnTo>
                <a:lnTo>
                  <a:pt x="0" y="0"/>
                </a:lnTo>
                <a:lnTo>
                  <a:pt x="0" y="18252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1" name="object 1291"/>
          <p:cNvSpPr/>
          <p:nvPr/>
        </p:nvSpPr>
        <p:spPr>
          <a:xfrm>
            <a:off x="2886463" y="520579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2" name="object 1292"/>
          <p:cNvSpPr/>
          <p:nvPr/>
        </p:nvSpPr>
        <p:spPr>
          <a:xfrm>
            <a:off x="2892547" y="518754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3" name="object 1293"/>
          <p:cNvSpPr/>
          <p:nvPr/>
        </p:nvSpPr>
        <p:spPr>
          <a:xfrm>
            <a:off x="2901673" y="5196670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0" y="18252"/>
                </a:moveTo>
                <a:lnTo>
                  <a:pt x="18252" y="18252"/>
                </a:lnTo>
                <a:lnTo>
                  <a:pt x="18252" y="0"/>
                </a:lnTo>
                <a:lnTo>
                  <a:pt x="0" y="0"/>
                </a:lnTo>
                <a:lnTo>
                  <a:pt x="0" y="18252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4" name="object 1294"/>
          <p:cNvSpPr/>
          <p:nvPr/>
        </p:nvSpPr>
        <p:spPr>
          <a:xfrm>
            <a:off x="2892547" y="520579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5" name="object 1295"/>
          <p:cNvSpPr/>
          <p:nvPr/>
        </p:nvSpPr>
        <p:spPr>
          <a:xfrm>
            <a:off x="2898631" y="518754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6" name="object 1296"/>
          <p:cNvSpPr/>
          <p:nvPr/>
        </p:nvSpPr>
        <p:spPr>
          <a:xfrm>
            <a:off x="2907758" y="5196670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0" y="18252"/>
                </a:moveTo>
                <a:lnTo>
                  <a:pt x="18252" y="18252"/>
                </a:lnTo>
                <a:lnTo>
                  <a:pt x="18252" y="0"/>
                </a:lnTo>
                <a:lnTo>
                  <a:pt x="0" y="0"/>
                </a:lnTo>
                <a:lnTo>
                  <a:pt x="0" y="18252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7" name="object 1297"/>
          <p:cNvSpPr/>
          <p:nvPr/>
        </p:nvSpPr>
        <p:spPr>
          <a:xfrm>
            <a:off x="2898631" y="520579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8" name="object 1298"/>
          <p:cNvSpPr/>
          <p:nvPr/>
        </p:nvSpPr>
        <p:spPr>
          <a:xfrm>
            <a:off x="2904715" y="518754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9" name="object 1299"/>
          <p:cNvSpPr/>
          <p:nvPr/>
        </p:nvSpPr>
        <p:spPr>
          <a:xfrm>
            <a:off x="2913842" y="5196670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0" y="18252"/>
                </a:moveTo>
                <a:lnTo>
                  <a:pt x="18252" y="18252"/>
                </a:lnTo>
                <a:lnTo>
                  <a:pt x="18252" y="0"/>
                </a:lnTo>
                <a:lnTo>
                  <a:pt x="0" y="0"/>
                </a:lnTo>
                <a:lnTo>
                  <a:pt x="0" y="18252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0" name="object 1300"/>
          <p:cNvSpPr/>
          <p:nvPr/>
        </p:nvSpPr>
        <p:spPr>
          <a:xfrm>
            <a:off x="2904715" y="520579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1" name="object 1301"/>
          <p:cNvSpPr/>
          <p:nvPr/>
        </p:nvSpPr>
        <p:spPr>
          <a:xfrm>
            <a:off x="2910800" y="518754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2" name="object 1302"/>
          <p:cNvSpPr/>
          <p:nvPr/>
        </p:nvSpPr>
        <p:spPr>
          <a:xfrm>
            <a:off x="2919926" y="5196670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0" y="18252"/>
                </a:moveTo>
                <a:lnTo>
                  <a:pt x="18252" y="18252"/>
                </a:lnTo>
                <a:lnTo>
                  <a:pt x="18252" y="0"/>
                </a:lnTo>
                <a:lnTo>
                  <a:pt x="0" y="0"/>
                </a:lnTo>
                <a:lnTo>
                  <a:pt x="0" y="18252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3" name="object 1303"/>
          <p:cNvSpPr/>
          <p:nvPr/>
        </p:nvSpPr>
        <p:spPr>
          <a:xfrm>
            <a:off x="2910800" y="520579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4" name="object 1304"/>
          <p:cNvSpPr/>
          <p:nvPr/>
        </p:nvSpPr>
        <p:spPr>
          <a:xfrm>
            <a:off x="2916884" y="518754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5" name="object 1305"/>
          <p:cNvSpPr/>
          <p:nvPr/>
        </p:nvSpPr>
        <p:spPr>
          <a:xfrm>
            <a:off x="2926010" y="5196670"/>
            <a:ext cx="18415" cy="15240"/>
          </a:xfrm>
          <a:custGeom>
            <a:avLst/>
            <a:gdLst/>
            <a:ahLst/>
            <a:cxnLst/>
            <a:rect l="l" t="t" r="r" b="b"/>
            <a:pathLst>
              <a:path w="18414" h="15239">
                <a:moveTo>
                  <a:pt x="0" y="15210"/>
                </a:moveTo>
                <a:lnTo>
                  <a:pt x="18252" y="15210"/>
                </a:lnTo>
                <a:lnTo>
                  <a:pt x="18252" y="0"/>
                </a:lnTo>
                <a:lnTo>
                  <a:pt x="0" y="0"/>
                </a:lnTo>
                <a:lnTo>
                  <a:pt x="0" y="1521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6" name="object 1306"/>
          <p:cNvSpPr/>
          <p:nvPr/>
        </p:nvSpPr>
        <p:spPr>
          <a:xfrm>
            <a:off x="2916884" y="520275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7" name="object 1307"/>
          <p:cNvSpPr/>
          <p:nvPr/>
        </p:nvSpPr>
        <p:spPr>
          <a:xfrm>
            <a:off x="2922968" y="518602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8" name="object 1308"/>
          <p:cNvSpPr/>
          <p:nvPr/>
        </p:nvSpPr>
        <p:spPr>
          <a:xfrm>
            <a:off x="2932095" y="5195149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0" y="18252"/>
                </a:moveTo>
                <a:lnTo>
                  <a:pt x="18252" y="18252"/>
                </a:lnTo>
                <a:lnTo>
                  <a:pt x="18252" y="0"/>
                </a:lnTo>
                <a:lnTo>
                  <a:pt x="0" y="0"/>
                </a:lnTo>
                <a:lnTo>
                  <a:pt x="0" y="18252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9" name="object 1309"/>
          <p:cNvSpPr/>
          <p:nvPr/>
        </p:nvSpPr>
        <p:spPr>
          <a:xfrm>
            <a:off x="2922968" y="520427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0" name="object 1310"/>
          <p:cNvSpPr/>
          <p:nvPr/>
        </p:nvSpPr>
        <p:spPr>
          <a:xfrm>
            <a:off x="2929052" y="518754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1" name="object 1311"/>
          <p:cNvSpPr/>
          <p:nvPr/>
        </p:nvSpPr>
        <p:spPr>
          <a:xfrm>
            <a:off x="2938179" y="5196670"/>
            <a:ext cx="18415" cy="15240"/>
          </a:xfrm>
          <a:custGeom>
            <a:avLst/>
            <a:gdLst/>
            <a:ahLst/>
            <a:cxnLst/>
            <a:rect l="l" t="t" r="r" b="b"/>
            <a:pathLst>
              <a:path w="18414" h="15239">
                <a:moveTo>
                  <a:pt x="0" y="15210"/>
                </a:moveTo>
                <a:lnTo>
                  <a:pt x="18252" y="15210"/>
                </a:lnTo>
                <a:lnTo>
                  <a:pt x="18252" y="0"/>
                </a:lnTo>
                <a:lnTo>
                  <a:pt x="0" y="0"/>
                </a:lnTo>
                <a:lnTo>
                  <a:pt x="0" y="1521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2" name="object 1312"/>
          <p:cNvSpPr/>
          <p:nvPr/>
        </p:nvSpPr>
        <p:spPr>
          <a:xfrm>
            <a:off x="2929052" y="520275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3" name="object 1313"/>
          <p:cNvSpPr/>
          <p:nvPr/>
        </p:nvSpPr>
        <p:spPr>
          <a:xfrm>
            <a:off x="2935137" y="518450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4" name="object 1314"/>
          <p:cNvSpPr/>
          <p:nvPr/>
        </p:nvSpPr>
        <p:spPr>
          <a:xfrm>
            <a:off x="2944263" y="5193628"/>
            <a:ext cx="18415" cy="15240"/>
          </a:xfrm>
          <a:custGeom>
            <a:avLst/>
            <a:gdLst/>
            <a:ahLst/>
            <a:cxnLst/>
            <a:rect l="l" t="t" r="r" b="b"/>
            <a:pathLst>
              <a:path w="18414" h="15239">
                <a:moveTo>
                  <a:pt x="0" y="15210"/>
                </a:moveTo>
                <a:lnTo>
                  <a:pt x="18252" y="15210"/>
                </a:lnTo>
                <a:lnTo>
                  <a:pt x="18252" y="0"/>
                </a:lnTo>
                <a:lnTo>
                  <a:pt x="0" y="0"/>
                </a:lnTo>
                <a:lnTo>
                  <a:pt x="0" y="1521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5" name="object 1315"/>
          <p:cNvSpPr/>
          <p:nvPr/>
        </p:nvSpPr>
        <p:spPr>
          <a:xfrm>
            <a:off x="2935137" y="519971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6" name="object 1316"/>
          <p:cNvSpPr/>
          <p:nvPr/>
        </p:nvSpPr>
        <p:spPr>
          <a:xfrm>
            <a:off x="2941221" y="518450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7" name="object 1317"/>
          <p:cNvSpPr/>
          <p:nvPr/>
        </p:nvSpPr>
        <p:spPr>
          <a:xfrm>
            <a:off x="2950348" y="5193628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0" y="18252"/>
                </a:moveTo>
                <a:lnTo>
                  <a:pt x="18252" y="18252"/>
                </a:lnTo>
                <a:lnTo>
                  <a:pt x="18252" y="0"/>
                </a:lnTo>
                <a:lnTo>
                  <a:pt x="0" y="0"/>
                </a:lnTo>
                <a:lnTo>
                  <a:pt x="0" y="18252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8" name="object 1318"/>
          <p:cNvSpPr/>
          <p:nvPr/>
        </p:nvSpPr>
        <p:spPr>
          <a:xfrm>
            <a:off x="2941221" y="520275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9" name="object 1319"/>
          <p:cNvSpPr/>
          <p:nvPr/>
        </p:nvSpPr>
        <p:spPr>
          <a:xfrm>
            <a:off x="2947305" y="518146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0" name="object 1320"/>
          <p:cNvSpPr/>
          <p:nvPr/>
        </p:nvSpPr>
        <p:spPr>
          <a:xfrm>
            <a:off x="2956432" y="519058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0" y="18252"/>
                </a:moveTo>
                <a:lnTo>
                  <a:pt x="18252" y="18252"/>
                </a:lnTo>
                <a:lnTo>
                  <a:pt x="18252" y="0"/>
                </a:lnTo>
                <a:lnTo>
                  <a:pt x="0" y="0"/>
                </a:lnTo>
                <a:lnTo>
                  <a:pt x="0" y="18252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1" name="object 1321"/>
          <p:cNvSpPr/>
          <p:nvPr/>
        </p:nvSpPr>
        <p:spPr>
          <a:xfrm>
            <a:off x="2947305" y="519971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2" name="object 1322"/>
          <p:cNvSpPr/>
          <p:nvPr/>
        </p:nvSpPr>
        <p:spPr>
          <a:xfrm>
            <a:off x="2953390" y="517993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3" name="object 1323"/>
          <p:cNvSpPr/>
          <p:nvPr/>
        </p:nvSpPr>
        <p:spPr>
          <a:xfrm>
            <a:off x="2962516" y="5189065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0" y="18252"/>
                </a:moveTo>
                <a:lnTo>
                  <a:pt x="18252" y="18252"/>
                </a:lnTo>
                <a:lnTo>
                  <a:pt x="18252" y="0"/>
                </a:lnTo>
                <a:lnTo>
                  <a:pt x="0" y="0"/>
                </a:lnTo>
                <a:lnTo>
                  <a:pt x="0" y="18252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4" name="object 1324"/>
          <p:cNvSpPr/>
          <p:nvPr/>
        </p:nvSpPr>
        <p:spPr>
          <a:xfrm>
            <a:off x="2953390" y="519819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5" name="object 1325"/>
          <p:cNvSpPr/>
          <p:nvPr/>
        </p:nvSpPr>
        <p:spPr>
          <a:xfrm>
            <a:off x="2959474" y="517841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6" name="object 1326"/>
          <p:cNvSpPr/>
          <p:nvPr/>
        </p:nvSpPr>
        <p:spPr>
          <a:xfrm>
            <a:off x="2968600" y="5187544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0" y="18252"/>
                </a:moveTo>
                <a:lnTo>
                  <a:pt x="18252" y="18252"/>
                </a:lnTo>
                <a:lnTo>
                  <a:pt x="18252" y="0"/>
                </a:lnTo>
                <a:lnTo>
                  <a:pt x="0" y="0"/>
                </a:lnTo>
                <a:lnTo>
                  <a:pt x="0" y="18252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7" name="object 1327"/>
          <p:cNvSpPr/>
          <p:nvPr/>
        </p:nvSpPr>
        <p:spPr>
          <a:xfrm>
            <a:off x="2959474" y="519667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8" name="object 1328"/>
          <p:cNvSpPr/>
          <p:nvPr/>
        </p:nvSpPr>
        <p:spPr>
          <a:xfrm>
            <a:off x="2965558" y="517537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9" name="object 1329"/>
          <p:cNvSpPr/>
          <p:nvPr/>
        </p:nvSpPr>
        <p:spPr>
          <a:xfrm>
            <a:off x="2974684" y="5184502"/>
            <a:ext cx="18415" cy="21590"/>
          </a:xfrm>
          <a:custGeom>
            <a:avLst/>
            <a:gdLst/>
            <a:ahLst/>
            <a:cxnLst/>
            <a:rect l="l" t="t" r="r" b="b"/>
            <a:pathLst>
              <a:path w="18414" h="21589">
                <a:moveTo>
                  <a:pt x="0" y="21294"/>
                </a:moveTo>
                <a:lnTo>
                  <a:pt x="18252" y="21294"/>
                </a:lnTo>
                <a:lnTo>
                  <a:pt x="18252" y="0"/>
                </a:lnTo>
                <a:lnTo>
                  <a:pt x="0" y="0"/>
                </a:lnTo>
                <a:lnTo>
                  <a:pt x="0" y="21294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0" name="object 1330"/>
          <p:cNvSpPr/>
          <p:nvPr/>
        </p:nvSpPr>
        <p:spPr>
          <a:xfrm>
            <a:off x="2965558" y="519667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1" name="object 1331"/>
          <p:cNvSpPr/>
          <p:nvPr/>
        </p:nvSpPr>
        <p:spPr>
          <a:xfrm>
            <a:off x="2971642" y="517233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2" name="object 1332"/>
          <p:cNvSpPr/>
          <p:nvPr/>
        </p:nvSpPr>
        <p:spPr>
          <a:xfrm>
            <a:off x="2980769" y="5181460"/>
            <a:ext cx="18415" cy="24765"/>
          </a:xfrm>
          <a:custGeom>
            <a:avLst/>
            <a:gdLst/>
            <a:ahLst/>
            <a:cxnLst/>
            <a:rect l="l" t="t" r="r" b="b"/>
            <a:pathLst>
              <a:path w="18414" h="24764">
                <a:moveTo>
                  <a:pt x="0" y="24337"/>
                </a:moveTo>
                <a:lnTo>
                  <a:pt x="18252" y="24337"/>
                </a:lnTo>
                <a:lnTo>
                  <a:pt x="18252" y="0"/>
                </a:lnTo>
                <a:lnTo>
                  <a:pt x="0" y="0"/>
                </a:lnTo>
                <a:lnTo>
                  <a:pt x="0" y="24337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3" name="object 1333"/>
          <p:cNvSpPr/>
          <p:nvPr/>
        </p:nvSpPr>
        <p:spPr>
          <a:xfrm>
            <a:off x="2971642" y="519667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4" name="object 1334"/>
          <p:cNvSpPr/>
          <p:nvPr/>
        </p:nvSpPr>
        <p:spPr>
          <a:xfrm>
            <a:off x="2977727" y="516929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5" name="object 1335"/>
          <p:cNvSpPr/>
          <p:nvPr/>
        </p:nvSpPr>
        <p:spPr>
          <a:xfrm>
            <a:off x="2986853" y="5178418"/>
            <a:ext cx="18415" cy="24765"/>
          </a:xfrm>
          <a:custGeom>
            <a:avLst/>
            <a:gdLst/>
            <a:ahLst/>
            <a:cxnLst/>
            <a:rect l="l" t="t" r="r" b="b"/>
            <a:pathLst>
              <a:path w="18414" h="24764">
                <a:moveTo>
                  <a:pt x="0" y="24337"/>
                </a:moveTo>
                <a:lnTo>
                  <a:pt x="18252" y="24337"/>
                </a:lnTo>
                <a:lnTo>
                  <a:pt x="18252" y="0"/>
                </a:lnTo>
                <a:lnTo>
                  <a:pt x="0" y="0"/>
                </a:lnTo>
                <a:lnTo>
                  <a:pt x="0" y="24337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6" name="object 1336"/>
          <p:cNvSpPr/>
          <p:nvPr/>
        </p:nvSpPr>
        <p:spPr>
          <a:xfrm>
            <a:off x="2977727" y="519362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7" name="object 1337"/>
          <p:cNvSpPr/>
          <p:nvPr/>
        </p:nvSpPr>
        <p:spPr>
          <a:xfrm>
            <a:off x="2983811" y="516777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8" name="object 1338"/>
          <p:cNvSpPr/>
          <p:nvPr/>
        </p:nvSpPr>
        <p:spPr>
          <a:xfrm>
            <a:off x="2992937" y="5176897"/>
            <a:ext cx="18415" cy="24765"/>
          </a:xfrm>
          <a:custGeom>
            <a:avLst/>
            <a:gdLst/>
            <a:ahLst/>
            <a:cxnLst/>
            <a:rect l="l" t="t" r="r" b="b"/>
            <a:pathLst>
              <a:path w="18414" h="24764">
                <a:moveTo>
                  <a:pt x="0" y="24337"/>
                </a:moveTo>
                <a:lnTo>
                  <a:pt x="18252" y="24337"/>
                </a:lnTo>
                <a:lnTo>
                  <a:pt x="18252" y="0"/>
                </a:lnTo>
                <a:lnTo>
                  <a:pt x="0" y="0"/>
                </a:lnTo>
                <a:lnTo>
                  <a:pt x="0" y="24337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9" name="object 1339"/>
          <p:cNvSpPr/>
          <p:nvPr/>
        </p:nvSpPr>
        <p:spPr>
          <a:xfrm>
            <a:off x="2983811" y="519210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0" name="object 1340"/>
          <p:cNvSpPr/>
          <p:nvPr/>
        </p:nvSpPr>
        <p:spPr>
          <a:xfrm>
            <a:off x="2989895" y="516929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1" name="object 1341"/>
          <p:cNvSpPr/>
          <p:nvPr/>
        </p:nvSpPr>
        <p:spPr>
          <a:xfrm>
            <a:off x="2999021" y="5178418"/>
            <a:ext cx="18415" cy="24765"/>
          </a:xfrm>
          <a:custGeom>
            <a:avLst/>
            <a:gdLst/>
            <a:ahLst/>
            <a:cxnLst/>
            <a:rect l="l" t="t" r="r" b="b"/>
            <a:pathLst>
              <a:path w="18414" h="24764">
                <a:moveTo>
                  <a:pt x="0" y="24337"/>
                </a:moveTo>
                <a:lnTo>
                  <a:pt x="18252" y="24337"/>
                </a:lnTo>
                <a:lnTo>
                  <a:pt x="18252" y="0"/>
                </a:lnTo>
                <a:lnTo>
                  <a:pt x="0" y="0"/>
                </a:lnTo>
                <a:lnTo>
                  <a:pt x="0" y="24337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2" name="object 1342"/>
          <p:cNvSpPr/>
          <p:nvPr/>
        </p:nvSpPr>
        <p:spPr>
          <a:xfrm>
            <a:off x="2989895" y="519362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3" name="object 1343"/>
          <p:cNvSpPr/>
          <p:nvPr/>
        </p:nvSpPr>
        <p:spPr>
          <a:xfrm>
            <a:off x="2995979" y="516777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4" name="object 1344"/>
          <p:cNvSpPr/>
          <p:nvPr/>
        </p:nvSpPr>
        <p:spPr>
          <a:xfrm>
            <a:off x="3005106" y="5176897"/>
            <a:ext cx="18415" cy="24765"/>
          </a:xfrm>
          <a:custGeom>
            <a:avLst/>
            <a:gdLst/>
            <a:ahLst/>
            <a:cxnLst/>
            <a:rect l="l" t="t" r="r" b="b"/>
            <a:pathLst>
              <a:path w="18414" h="24764">
                <a:moveTo>
                  <a:pt x="0" y="24337"/>
                </a:moveTo>
                <a:lnTo>
                  <a:pt x="18252" y="24337"/>
                </a:lnTo>
                <a:lnTo>
                  <a:pt x="18252" y="0"/>
                </a:lnTo>
                <a:lnTo>
                  <a:pt x="0" y="0"/>
                </a:lnTo>
                <a:lnTo>
                  <a:pt x="0" y="24337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5" name="object 1345"/>
          <p:cNvSpPr/>
          <p:nvPr/>
        </p:nvSpPr>
        <p:spPr>
          <a:xfrm>
            <a:off x="2995979" y="519210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6" name="object 1346"/>
          <p:cNvSpPr/>
          <p:nvPr/>
        </p:nvSpPr>
        <p:spPr>
          <a:xfrm>
            <a:off x="3002064" y="516624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7" name="object 1347"/>
          <p:cNvSpPr/>
          <p:nvPr/>
        </p:nvSpPr>
        <p:spPr>
          <a:xfrm>
            <a:off x="3011190" y="5175375"/>
            <a:ext cx="18415" cy="24765"/>
          </a:xfrm>
          <a:custGeom>
            <a:avLst/>
            <a:gdLst/>
            <a:ahLst/>
            <a:cxnLst/>
            <a:rect l="l" t="t" r="r" b="b"/>
            <a:pathLst>
              <a:path w="18414" h="24764">
                <a:moveTo>
                  <a:pt x="0" y="24337"/>
                </a:moveTo>
                <a:lnTo>
                  <a:pt x="18252" y="24337"/>
                </a:lnTo>
                <a:lnTo>
                  <a:pt x="18252" y="0"/>
                </a:lnTo>
                <a:lnTo>
                  <a:pt x="0" y="0"/>
                </a:lnTo>
                <a:lnTo>
                  <a:pt x="0" y="24337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8" name="object 1348"/>
          <p:cNvSpPr/>
          <p:nvPr/>
        </p:nvSpPr>
        <p:spPr>
          <a:xfrm>
            <a:off x="3002064" y="519058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9" name="object 1349"/>
          <p:cNvSpPr/>
          <p:nvPr/>
        </p:nvSpPr>
        <p:spPr>
          <a:xfrm>
            <a:off x="3008148" y="516624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0" name="object 1350"/>
          <p:cNvSpPr/>
          <p:nvPr/>
        </p:nvSpPr>
        <p:spPr>
          <a:xfrm>
            <a:off x="3017274" y="5175375"/>
            <a:ext cx="18415" cy="21590"/>
          </a:xfrm>
          <a:custGeom>
            <a:avLst/>
            <a:gdLst/>
            <a:ahLst/>
            <a:cxnLst/>
            <a:rect l="l" t="t" r="r" b="b"/>
            <a:pathLst>
              <a:path w="18414" h="21589">
                <a:moveTo>
                  <a:pt x="0" y="21294"/>
                </a:moveTo>
                <a:lnTo>
                  <a:pt x="18252" y="21294"/>
                </a:lnTo>
                <a:lnTo>
                  <a:pt x="18252" y="0"/>
                </a:lnTo>
                <a:lnTo>
                  <a:pt x="0" y="0"/>
                </a:lnTo>
                <a:lnTo>
                  <a:pt x="0" y="21294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1" name="object 1351"/>
          <p:cNvSpPr/>
          <p:nvPr/>
        </p:nvSpPr>
        <p:spPr>
          <a:xfrm>
            <a:off x="3008148" y="518754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2" name="object 1352"/>
          <p:cNvSpPr/>
          <p:nvPr/>
        </p:nvSpPr>
        <p:spPr>
          <a:xfrm>
            <a:off x="3014232" y="516320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3" name="object 1353"/>
          <p:cNvSpPr/>
          <p:nvPr/>
        </p:nvSpPr>
        <p:spPr>
          <a:xfrm>
            <a:off x="3023359" y="5172333"/>
            <a:ext cx="18415" cy="21590"/>
          </a:xfrm>
          <a:custGeom>
            <a:avLst/>
            <a:gdLst/>
            <a:ahLst/>
            <a:cxnLst/>
            <a:rect l="l" t="t" r="r" b="b"/>
            <a:pathLst>
              <a:path w="18414" h="21589">
                <a:moveTo>
                  <a:pt x="0" y="21294"/>
                </a:moveTo>
                <a:lnTo>
                  <a:pt x="18252" y="21294"/>
                </a:lnTo>
                <a:lnTo>
                  <a:pt x="18252" y="0"/>
                </a:lnTo>
                <a:lnTo>
                  <a:pt x="0" y="0"/>
                </a:lnTo>
                <a:lnTo>
                  <a:pt x="0" y="21294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4" name="object 1354"/>
          <p:cNvSpPr/>
          <p:nvPr/>
        </p:nvSpPr>
        <p:spPr>
          <a:xfrm>
            <a:off x="3014232" y="518450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5" name="object 1355"/>
          <p:cNvSpPr/>
          <p:nvPr/>
        </p:nvSpPr>
        <p:spPr>
          <a:xfrm>
            <a:off x="3020316" y="516320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6" name="object 1356"/>
          <p:cNvSpPr/>
          <p:nvPr/>
        </p:nvSpPr>
        <p:spPr>
          <a:xfrm>
            <a:off x="3029443" y="5172333"/>
            <a:ext cx="18415" cy="24765"/>
          </a:xfrm>
          <a:custGeom>
            <a:avLst/>
            <a:gdLst/>
            <a:ahLst/>
            <a:cxnLst/>
            <a:rect l="l" t="t" r="r" b="b"/>
            <a:pathLst>
              <a:path w="18414" h="24764">
                <a:moveTo>
                  <a:pt x="0" y="24337"/>
                </a:moveTo>
                <a:lnTo>
                  <a:pt x="18252" y="24337"/>
                </a:lnTo>
                <a:lnTo>
                  <a:pt x="18252" y="0"/>
                </a:lnTo>
                <a:lnTo>
                  <a:pt x="0" y="0"/>
                </a:lnTo>
                <a:lnTo>
                  <a:pt x="0" y="24337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7" name="object 1357"/>
          <p:cNvSpPr/>
          <p:nvPr/>
        </p:nvSpPr>
        <p:spPr>
          <a:xfrm>
            <a:off x="3020316" y="518754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8" name="object 1358"/>
          <p:cNvSpPr/>
          <p:nvPr/>
        </p:nvSpPr>
        <p:spPr>
          <a:xfrm>
            <a:off x="3026401" y="516016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9" name="object 1359"/>
          <p:cNvSpPr/>
          <p:nvPr/>
        </p:nvSpPr>
        <p:spPr>
          <a:xfrm>
            <a:off x="3035527" y="5169291"/>
            <a:ext cx="18415" cy="24765"/>
          </a:xfrm>
          <a:custGeom>
            <a:avLst/>
            <a:gdLst/>
            <a:ahLst/>
            <a:cxnLst/>
            <a:rect l="l" t="t" r="r" b="b"/>
            <a:pathLst>
              <a:path w="18414" h="24764">
                <a:moveTo>
                  <a:pt x="0" y="24337"/>
                </a:moveTo>
                <a:lnTo>
                  <a:pt x="18252" y="24337"/>
                </a:lnTo>
                <a:lnTo>
                  <a:pt x="18252" y="0"/>
                </a:lnTo>
                <a:lnTo>
                  <a:pt x="0" y="0"/>
                </a:lnTo>
                <a:lnTo>
                  <a:pt x="0" y="24337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0" name="object 1360"/>
          <p:cNvSpPr/>
          <p:nvPr/>
        </p:nvSpPr>
        <p:spPr>
          <a:xfrm>
            <a:off x="3026401" y="518450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1" name="object 1361"/>
          <p:cNvSpPr/>
          <p:nvPr/>
        </p:nvSpPr>
        <p:spPr>
          <a:xfrm>
            <a:off x="3032485" y="515712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2" name="object 1362"/>
          <p:cNvSpPr/>
          <p:nvPr/>
        </p:nvSpPr>
        <p:spPr>
          <a:xfrm>
            <a:off x="3041611" y="5166249"/>
            <a:ext cx="18415" cy="27940"/>
          </a:xfrm>
          <a:custGeom>
            <a:avLst/>
            <a:gdLst/>
            <a:ahLst/>
            <a:cxnLst/>
            <a:rect l="l" t="t" r="r" b="b"/>
            <a:pathLst>
              <a:path w="18414" h="27939">
                <a:moveTo>
                  <a:pt x="0" y="27379"/>
                </a:moveTo>
                <a:lnTo>
                  <a:pt x="18252" y="27379"/>
                </a:lnTo>
                <a:lnTo>
                  <a:pt x="18252" y="0"/>
                </a:lnTo>
                <a:lnTo>
                  <a:pt x="0" y="0"/>
                </a:lnTo>
                <a:lnTo>
                  <a:pt x="0" y="27379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3" name="object 1363"/>
          <p:cNvSpPr/>
          <p:nvPr/>
        </p:nvSpPr>
        <p:spPr>
          <a:xfrm>
            <a:off x="3032485" y="518450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4" name="object 1364"/>
          <p:cNvSpPr/>
          <p:nvPr/>
        </p:nvSpPr>
        <p:spPr>
          <a:xfrm>
            <a:off x="3038569" y="515864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5" name="object 1365"/>
          <p:cNvSpPr/>
          <p:nvPr/>
        </p:nvSpPr>
        <p:spPr>
          <a:xfrm>
            <a:off x="3047696" y="5167770"/>
            <a:ext cx="18415" cy="24765"/>
          </a:xfrm>
          <a:custGeom>
            <a:avLst/>
            <a:gdLst/>
            <a:ahLst/>
            <a:cxnLst/>
            <a:rect l="l" t="t" r="r" b="b"/>
            <a:pathLst>
              <a:path w="18414" h="24764">
                <a:moveTo>
                  <a:pt x="0" y="24337"/>
                </a:moveTo>
                <a:lnTo>
                  <a:pt x="18252" y="24337"/>
                </a:lnTo>
                <a:lnTo>
                  <a:pt x="18252" y="0"/>
                </a:lnTo>
                <a:lnTo>
                  <a:pt x="0" y="0"/>
                </a:lnTo>
                <a:lnTo>
                  <a:pt x="0" y="24337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6" name="object 1366"/>
          <p:cNvSpPr/>
          <p:nvPr/>
        </p:nvSpPr>
        <p:spPr>
          <a:xfrm>
            <a:off x="3038569" y="518298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7" name="object 1367"/>
          <p:cNvSpPr/>
          <p:nvPr/>
        </p:nvSpPr>
        <p:spPr>
          <a:xfrm>
            <a:off x="3044653" y="515408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8" name="object 1368"/>
          <p:cNvSpPr/>
          <p:nvPr/>
        </p:nvSpPr>
        <p:spPr>
          <a:xfrm>
            <a:off x="3053780" y="5163207"/>
            <a:ext cx="18415" cy="30480"/>
          </a:xfrm>
          <a:custGeom>
            <a:avLst/>
            <a:gdLst/>
            <a:ahLst/>
            <a:cxnLst/>
            <a:rect l="l" t="t" r="r" b="b"/>
            <a:pathLst>
              <a:path w="18414" h="30479">
                <a:moveTo>
                  <a:pt x="0" y="30421"/>
                </a:moveTo>
                <a:lnTo>
                  <a:pt x="18252" y="30421"/>
                </a:lnTo>
                <a:lnTo>
                  <a:pt x="18252" y="0"/>
                </a:lnTo>
                <a:lnTo>
                  <a:pt x="0" y="0"/>
                </a:lnTo>
                <a:lnTo>
                  <a:pt x="0" y="30421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9" name="object 1369"/>
          <p:cNvSpPr/>
          <p:nvPr/>
        </p:nvSpPr>
        <p:spPr>
          <a:xfrm>
            <a:off x="3044653" y="518450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0" name="object 1370"/>
          <p:cNvSpPr/>
          <p:nvPr/>
        </p:nvSpPr>
        <p:spPr>
          <a:xfrm>
            <a:off x="3050738" y="515255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1" name="object 1371"/>
          <p:cNvSpPr/>
          <p:nvPr/>
        </p:nvSpPr>
        <p:spPr>
          <a:xfrm>
            <a:off x="3059864" y="5161686"/>
            <a:ext cx="18415" cy="27940"/>
          </a:xfrm>
          <a:custGeom>
            <a:avLst/>
            <a:gdLst/>
            <a:ahLst/>
            <a:cxnLst/>
            <a:rect l="l" t="t" r="r" b="b"/>
            <a:pathLst>
              <a:path w="18414" h="27939">
                <a:moveTo>
                  <a:pt x="0" y="27379"/>
                </a:moveTo>
                <a:lnTo>
                  <a:pt x="18252" y="27379"/>
                </a:lnTo>
                <a:lnTo>
                  <a:pt x="18252" y="0"/>
                </a:lnTo>
                <a:lnTo>
                  <a:pt x="0" y="0"/>
                </a:lnTo>
                <a:lnTo>
                  <a:pt x="0" y="27379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2" name="object 1372"/>
          <p:cNvSpPr/>
          <p:nvPr/>
        </p:nvSpPr>
        <p:spPr>
          <a:xfrm>
            <a:off x="3050738" y="517993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3" name="object 1373"/>
          <p:cNvSpPr/>
          <p:nvPr/>
        </p:nvSpPr>
        <p:spPr>
          <a:xfrm>
            <a:off x="3056822" y="514951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4" name="object 1374"/>
          <p:cNvSpPr/>
          <p:nvPr/>
        </p:nvSpPr>
        <p:spPr>
          <a:xfrm>
            <a:off x="3065948" y="5158644"/>
            <a:ext cx="18415" cy="30480"/>
          </a:xfrm>
          <a:custGeom>
            <a:avLst/>
            <a:gdLst/>
            <a:ahLst/>
            <a:cxnLst/>
            <a:rect l="l" t="t" r="r" b="b"/>
            <a:pathLst>
              <a:path w="18414" h="30479">
                <a:moveTo>
                  <a:pt x="0" y="30421"/>
                </a:moveTo>
                <a:lnTo>
                  <a:pt x="18252" y="30421"/>
                </a:lnTo>
                <a:lnTo>
                  <a:pt x="18252" y="0"/>
                </a:lnTo>
                <a:lnTo>
                  <a:pt x="0" y="0"/>
                </a:lnTo>
                <a:lnTo>
                  <a:pt x="0" y="30421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5" name="object 1375"/>
          <p:cNvSpPr/>
          <p:nvPr/>
        </p:nvSpPr>
        <p:spPr>
          <a:xfrm>
            <a:off x="3056822" y="517993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6" name="object 1376"/>
          <p:cNvSpPr/>
          <p:nvPr/>
        </p:nvSpPr>
        <p:spPr>
          <a:xfrm>
            <a:off x="3062906" y="514799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7" name="object 1377"/>
          <p:cNvSpPr/>
          <p:nvPr/>
        </p:nvSpPr>
        <p:spPr>
          <a:xfrm>
            <a:off x="3072033" y="5157123"/>
            <a:ext cx="18415" cy="30480"/>
          </a:xfrm>
          <a:custGeom>
            <a:avLst/>
            <a:gdLst/>
            <a:ahLst/>
            <a:cxnLst/>
            <a:rect l="l" t="t" r="r" b="b"/>
            <a:pathLst>
              <a:path w="18414" h="30479">
                <a:moveTo>
                  <a:pt x="0" y="30421"/>
                </a:moveTo>
                <a:lnTo>
                  <a:pt x="18252" y="30421"/>
                </a:lnTo>
                <a:lnTo>
                  <a:pt x="18252" y="0"/>
                </a:lnTo>
                <a:lnTo>
                  <a:pt x="0" y="0"/>
                </a:lnTo>
                <a:lnTo>
                  <a:pt x="0" y="30421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8" name="object 1378"/>
          <p:cNvSpPr/>
          <p:nvPr/>
        </p:nvSpPr>
        <p:spPr>
          <a:xfrm>
            <a:off x="3062906" y="517841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9" name="object 1379"/>
          <p:cNvSpPr/>
          <p:nvPr/>
        </p:nvSpPr>
        <p:spPr>
          <a:xfrm>
            <a:off x="3068990" y="514495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0" name="object 1380"/>
          <p:cNvSpPr/>
          <p:nvPr/>
        </p:nvSpPr>
        <p:spPr>
          <a:xfrm>
            <a:off x="3078117" y="5154081"/>
            <a:ext cx="18415" cy="33655"/>
          </a:xfrm>
          <a:custGeom>
            <a:avLst/>
            <a:gdLst/>
            <a:ahLst/>
            <a:cxnLst/>
            <a:rect l="l" t="t" r="r" b="b"/>
            <a:pathLst>
              <a:path w="18414" h="33654">
                <a:moveTo>
                  <a:pt x="0" y="33463"/>
                </a:moveTo>
                <a:lnTo>
                  <a:pt x="18252" y="33463"/>
                </a:lnTo>
                <a:lnTo>
                  <a:pt x="18252" y="0"/>
                </a:lnTo>
                <a:lnTo>
                  <a:pt x="0" y="0"/>
                </a:lnTo>
                <a:lnTo>
                  <a:pt x="0" y="33463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1" name="object 1381"/>
          <p:cNvSpPr/>
          <p:nvPr/>
        </p:nvSpPr>
        <p:spPr>
          <a:xfrm>
            <a:off x="3068990" y="517841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2" name="object 1382"/>
          <p:cNvSpPr/>
          <p:nvPr/>
        </p:nvSpPr>
        <p:spPr>
          <a:xfrm>
            <a:off x="3075075" y="514191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3" name="object 1383"/>
          <p:cNvSpPr/>
          <p:nvPr/>
        </p:nvSpPr>
        <p:spPr>
          <a:xfrm>
            <a:off x="3084201" y="5151039"/>
            <a:ext cx="18415" cy="33655"/>
          </a:xfrm>
          <a:custGeom>
            <a:avLst/>
            <a:gdLst/>
            <a:ahLst/>
            <a:cxnLst/>
            <a:rect l="l" t="t" r="r" b="b"/>
            <a:pathLst>
              <a:path w="18414" h="33654">
                <a:moveTo>
                  <a:pt x="0" y="33463"/>
                </a:moveTo>
                <a:lnTo>
                  <a:pt x="18252" y="33463"/>
                </a:lnTo>
                <a:lnTo>
                  <a:pt x="18252" y="0"/>
                </a:lnTo>
                <a:lnTo>
                  <a:pt x="0" y="0"/>
                </a:lnTo>
                <a:lnTo>
                  <a:pt x="0" y="33463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4" name="object 1384"/>
          <p:cNvSpPr/>
          <p:nvPr/>
        </p:nvSpPr>
        <p:spPr>
          <a:xfrm>
            <a:off x="3075075" y="517537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5" name="object 1385"/>
          <p:cNvSpPr/>
          <p:nvPr/>
        </p:nvSpPr>
        <p:spPr>
          <a:xfrm>
            <a:off x="3081159" y="514039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6" name="object 1386"/>
          <p:cNvSpPr/>
          <p:nvPr/>
        </p:nvSpPr>
        <p:spPr>
          <a:xfrm>
            <a:off x="3090285" y="5149517"/>
            <a:ext cx="18415" cy="33655"/>
          </a:xfrm>
          <a:custGeom>
            <a:avLst/>
            <a:gdLst/>
            <a:ahLst/>
            <a:cxnLst/>
            <a:rect l="l" t="t" r="r" b="b"/>
            <a:pathLst>
              <a:path w="18414" h="33654">
                <a:moveTo>
                  <a:pt x="0" y="33463"/>
                </a:moveTo>
                <a:lnTo>
                  <a:pt x="18252" y="33463"/>
                </a:lnTo>
                <a:lnTo>
                  <a:pt x="18252" y="0"/>
                </a:lnTo>
                <a:lnTo>
                  <a:pt x="0" y="0"/>
                </a:lnTo>
                <a:lnTo>
                  <a:pt x="0" y="33463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7" name="object 1387"/>
          <p:cNvSpPr/>
          <p:nvPr/>
        </p:nvSpPr>
        <p:spPr>
          <a:xfrm>
            <a:off x="3081159" y="517385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8" name="object 1388"/>
          <p:cNvSpPr/>
          <p:nvPr/>
        </p:nvSpPr>
        <p:spPr>
          <a:xfrm>
            <a:off x="3087243" y="514039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9" name="object 1389"/>
          <p:cNvSpPr/>
          <p:nvPr/>
        </p:nvSpPr>
        <p:spPr>
          <a:xfrm>
            <a:off x="3096370" y="5149517"/>
            <a:ext cx="18415" cy="30480"/>
          </a:xfrm>
          <a:custGeom>
            <a:avLst/>
            <a:gdLst/>
            <a:ahLst/>
            <a:cxnLst/>
            <a:rect l="l" t="t" r="r" b="b"/>
            <a:pathLst>
              <a:path w="18414" h="30479">
                <a:moveTo>
                  <a:pt x="0" y="30421"/>
                </a:moveTo>
                <a:lnTo>
                  <a:pt x="18252" y="30421"/>
                </a:lnTo>
                <a:lnTo>
                  <a:pt x="18252" y="0"/>
                </a:lnTo>
                <a:lnTo>
                  <a:pt x="0" y="0"/>
                </a:lnTo>
                <a:lnTo>
                  <a:pt x="0" y="30421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0" name="object 1390"/>
          <p:cNvSpPr/>
          <p:nvPr/>
        </p:nvSpPr>
        <p:spPr>
          <a:xfrm>
            <a:off x="3087243" y="517081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1" name="object 1391"/>
          <p:cNvSpPr/>
          <p:nvPr/>
        </p:nvSpPr>
        <p:spPr>
          <a:xfrm>
            <a:off x="3093328" y="513582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2" name="object 1392"/>
          <p:cNvSpPr/>
          <p:nvPr/>
        </p:nvSpPr>
        <p:spPr>
          <a:xfrm>
            <a:off x="3102454" y="5144954"/>
            <a:ext cx="18415" cy="33655"/>
          </a:xfrm>
          <a:custGeom>
            <a:avLst/>
            <a:gdLst/>
            <a:ahLst/>
            <a:cxnLst/>
            <a:rect l="l" t="t" r="r" b="b"/>
            <a:pathLst>
              <a:path w="18414" h="33654">
                <a:moveTo>
                  <a:pt x="0" y="33463"/>
                </a:moveTo>
                <a:lnTo>
                  <a:pt x="18252" y="33463"/>
                </a:lnTo>
                <a:lnTo>
                  <a:pt x="18252" y="0"/>
                </a:lnTo>
                <a:lnTo>
                  <a:pt x="0" y="0"/>
                </a:lnTo>
                <a:lnTo>
                  <a:pt x="0" y="33463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3" name="object 1393"/>
          <p:cNvSpPr/>
          <p:nvPr/>
        </p:nvSpPr>
        <p:spPr>
          <a:xfrm>
            <a:off x="3093328" y="516929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4" name="object 1394"/>
          <p:cNvSpPr/>
          <p:nvPr/>
        </p:nvSpPr>
        <p:spPr>
          <a:xfrm>
            <a:off x="3099412" y="513430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5" name="object 1395"/>
          <p:cNvSpPr/>
          <p:nvPr/>
        </p:nvSpPr>
        <p:spPr>
          <a:xfrm>
            <a:off x="3108538" y="5143433"/>
            <a:ext cx="18415" cy="33655"/>
          </a:xfrm>
          <a:custGeom>
            <a:avLst/>
            <a:gdLst/>
            <a:ahLst/>
            <a:cxnLst/>
            <a:rect l="l" t="t" r="r" b="b"/>
            <a:pathLst>
              <a:path w="18414" h="33654">
                <a:moveTo>
                  <a:pt x="0" y="33463"/>
                </a:moveTo>
                <a:lnTo>
                  <a:pt x="18252" y="33463"/>
                </a:lnTo>
                <a:lnTo>
                  <a:pt x="18252" y="0"/>
                </a:lnTo>
                <a:lnTo>
                  <a:pt x="0" y="0"/>
                </a:lnTo>
                <a:lnTo>
                  <a:pt x="0" y="33463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6" name="object 1396"/>
          <p:cNvSpPr/>
          <p:nvPr/>
        </p:nvSpPr>
        <p:spPr>
          <a:xfrm>
            <a:off x="3099412" y="516777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7" name="object 1397"/>
          <p:cNvSpPr/>
          <p:nvPr/>
        </p:nvSpPr>
        <p:spPr>
          <a:xfrm>
            <a:off x="3105496" y="512822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8" name="object 1398"/>
          <p:cNvSpPr/>
          <p:nvPr/>
        </p:nvSpPr>
        <p:spPr>
          <a:xfrm>
            <a:off x="3114623" y="5137349"/>
            <a:ext cx="18415" cy="36830"/>
          </a:xfrm>
          <a:custGeom>
            <a:avLst/>
            <a:gdLst/>
            <a:ahLst/>
            <a:cxnLst/>
            <a:rect l="l" t="t" r="r" b="b"/>
            <a:pathLst>
              <a:path w="18414" h="36829">
                <a:moveTo>
                  <a:pt x="0" y="0"/>
                </a:moveTo>
                <a:lnTo>
                  <a:pt x="18252" y="0"/>
                </a:lnTo>
                <a:lnTo>
                  <a:pt x="18252" y="36505"/>
                </a:lnTo>
                <a:lnTo>
                  <a:pt x="0" y="36505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9" name="object 1399"/>
          <p:cNvSpPr/>
          <p:nvPr/>
        </p:nvSpPr>
        <p:spPr>
          <a:xfrm>
            <a:off x="3105496" y="516472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0" name="object 1400"/>
          <p:cNvSpPr/>
          <p:nvPr/>
        </p:nvSpPr>
        <p:spPr>
          <a:xfrm>
            <a:off x="3111580" y="512518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1" name="object 1401"/>
          <p:cNvSpPr/>
          <p:nvPr/>
        </p:nvSpPr>
        <p:spPr>
          <a:xfrm>
            <a:off x="3120707" y="5134307"/>
            <a:ext cx="18415" cy="40005"/>
          </a:xfrm>
          <a:custGeom>
            <a:avLst/>
            <a:gdLst/>
            <a:ahLst/>
            <a:cxnLst/>
            <a:rect l="l" t="t" r="r" b="b"/>
            <a:pathLst>
              <a:path w="18414" h="40004">
                <a:moveTo>
                  <a:pt x="0" y="0"/>
                </a:moveTo>
                <a:lnTo>
                  <a:pt x="18252" y="0"/>
                </a:lnTo>
                <a:lnTo>
                  <a:pt x="18252" y="39547"/>
                </a:lnTo>
                <a:lnTo>
                  <a:pt x="0" y="39547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2" name="object 1402"/>
          <p:cNvSpPr/>
          <p:nvPr/>
        </p:nvSpPr>
        <p:spPr>
          <a:xfrm>
            <a:off x="3111580" y="516472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3" name="object 1403"/>
          <p:cNvSpPr/>
          <p:nvPr/>
        </p:nvSpPr>
        <p:spPr>
          <a:xfrm>
            <a:off x="3117665" y="512365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4" name="object 1404"/>
          <p:cNvSpPr/>
          <p:nvPr/>
        </p:nvSpPr>
        <p:spPr>
          <a:xfrm>
            <a:off x="3126791" y="5132786"/>
            <a:ext cx="18415" cy="40005"/>
          </a:xfrm>
          <a:custGeom>
            <a:avLst/>
            <a:gdLst/>
            <a:ahLst/>
            <a:cxnLst/>
            <a:rect l="l" t="t" r="r" b="b"/>
            <a:pathLst>
              <a:path w="18414" h="40004">
                <a:moveTo>
                  <a:pt x="0" y="0"/>
                </a:moveTo>
                <a:lnTo>
                  <a:pt x="18252" y="0"/>
                </a:lnTo>
                <a:lnTo>
                  <a:pt x="18252" y="39547"/>
                </a:lnTo>
                <a:lnTo>
                  <a:pt x="0" y="39547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5" name="object 1405"/>
          <p:cNvSpPr/>
          <p:nvPr/>
        </p:nvSpPr>
        <p:spPr>
          <a:xfrm>
            <a:off x="3117665" y="516320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6" name="object 1406"/>
          <p:cNvSpPr/>
          <p:nvPr/>
        </p:nvSpPr>
        <p:spPr>
          <a:xfrm>
            <a:off x="3123749" y="512061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7" name="object 1407"/>
          <p:cNvSpPr/>
          <p:nvPr/>
        </p:nvSpPr>
        <p:spPr>
          <a:xfrm>
            <a:off x="3132875" y="5129744"/>
            <a:ext cx="18415" cy="40005"/>
          </a:xfrm>
          <a:custGeom>
            <a:avLst/>
            <a:gdLst/>
            <a:ahLst/>
            <a:cxnLst/>
            <a:rect l="l" t="t" r="r" b="b"/>
            <a:pathLst>
              <a:path w="18414" h="40004">
                <a:moveTo>
                  <a:pt x="0" y="0"/>
                </a:moveTo>
                <a:lnTo>
                  <a:pt x="18252" y="0"/>
                </a:lnTo>
                <a:lnTo>
                  <a:pt x="18252" y="39547"/>
                </a:lnTo>
                <a:lnTo>
                  <a:pt x="0" y="39547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8" name="object 1408"/>
          <p:cNvSpPr/>
          <p:nvPr/>
        </p:nvSpPr>
        <p:spPr>
          <a:xfrm>
            <a:off x="3123749" y="516016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9" name="object 1409"/>
          <p:cNvSpPr/>
          <p:nvPr/>
        </p:nvSpPr>
        <p:spPr>
          <a:xfrm>
            <a:off x="3129833" y="512061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0" name="object 1410"/>
          <p:cNvSpPr/>
          <p:nvPr/>
        </p:nvSpPr>
        <p:spPr>
          <a:xfrm>
            <a:off x="3138959" y="5129744"/>
            <a:ext cx="18415" cy="40005"/>
          </a:xfrm>
          <a:custGeom>
            <a:avLst/>
            <a:gdLst/>
            <a:ahLst/>
            <a:cxnLst/>
            <a:rect l="l" t="t" r="r" b="b"/>
            <a:pathLst>
              <a:path w="18414" h="40004">
                <a:moveTo>
                  <a:pt x="0" y="0"/>
                </a:moveTo>
                <a:lnTo>
                  <a:pt x="18252" y="0"/>
                </a:lnTo>
                <a:lnTo>
                  <a:pt x="18252" y="39547"/>
                </a:lnTo>
                <a:lnTo>
                  <a:pt x="0" y="39547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1" name="object 1411"/>
          <p:cNvSpPr/>
          <p:nvPr/>
        </p:nvSpPr>
        <p:spPr>
          <a:xfrm>
            <a:off x="3129833" y="516016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2" name="object 1412"/>
          <p:cNvSpPr/>
          <p:nvPr/>
        </p:nvSpPr>
        <p:spPr>
          <a:xfrm>
            <a:off x="3135917" y="511909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3" name="object 1413"/>
          <p:cNvSpPr/>
          <p:nvPr/>
        </p:nvSpPr>
        <p:spPr>
          <a:xfrm>
            <a:off x="3145044" y="5128223"/>
            <a:ext cx="18415" cy="40005"/>
          </a:xfrm>
          <a:custGeom>
            <a:avLst/>
            <a:gdLst/>
            <a:ahLst/>
            <a:cxnLst/>
            <a:rect l="l" t="t" r="r" b="b"/>
            <a:pathLst>
              <a:path w="18414" h="40004">
                <a:moveTo>
                  <a:pt x="0" y="0"/>
                </a:moveTo>
                <a:lnTo>
                  <a:pt x="18252" y="0"/>
                </a:lnTo>
                <a:lnTo>
                  <a:pt x="18252" y="39547"/>
                </a:lnTo>
                <a:lnTo>
                  <a:pt x="0" y="39547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4" name="object 1414"/>
          <p:cNvSpPr/>
          <p:nvPr/>
        </p:nvSpPr>
        <p:spPr>
          <a:xfrm>
            <a:off x="3135917" y="515864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5" name="object 1415"/>
          <p:cNvSpPr/>
          <p:nvPr/>
        </p:nvSpPr>
        <p:spPr>
          <a:xfrm>
            <a:off x="3142002" y="511453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6" name="object 1416"/>
          <p:cNvSpPr/>
          <p:nvPr/>
        </p:nvSpPr>
        <p:spPr>
          <a:xfrm>
            <a:off x="3151128" y="5123659"/>
            <a:ext cx="18415" cy="45720"/>
          </a:xfrm>
          <a:custGeom>
            <a:avLst/>
            <a:gdLst/>
            <a:ahLst/>
            <a:cxnLst/>
            <a:rect l="l" t="t" r="r" b="b"/>
            <a:pathLst>
              <a:path w="18414" h="45720">
                <a:moveTo>
                  <a:pt x="0" y="0"/>
                </a:moveTo>
                <a:lnTo>
                  <a:pt x="18252" y="0"/>
                </a:lnTo>
                <a:lnTo>
                  <a:pt x="18252" y="45631"/>
                </a:lnTo>
                <a:lnTo>
                  <a:pt x="0" y="45631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7" name="object 1417"/>
          <p:cNvSpPr/>
          <p:nvPr/>
        </p:nvSpPr>
        <p:spPr>
          <a:xfrm>
            <a:off x="3142002" y="516016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8" name="object 1418"/>
          <p:cNvSpPr/>
          <p:nvPr/>
        </p:nvSpPr>
        <p:spPr>
          <a:xfrm>
            <a:off x="3148086" y="511453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9" name="object 1419"/>
          <p:cNvSpPr/>
          <p:nvPr/>
        </p:nvSpPr>
        <p:spPr>
          <a:xfrm>
            <a:off x="3157212" y="5123659"/>
            <a:ext cx="18415" cy="40005"/>
          </a:xfrm>
          <a:custGeom>
            <a:avLst/>
            <a:gdLst/>
            <a:ahLst/>
            <a:cxnLst/>
            <a:rect l="l" t="t" r="r" b="b"/>
            <a:pathLst>
              <a:path w="18414" h="40004">
                <a:moveTo>
                  <a:pt x="0" y="0"/>
                </a:moveTo>
                <a:lnTo>
                  <a:pt x="18252" y="0"/>
                </a:lnTo>
                <a:lnTo>
                  <a:pt x="18252" y="39547"/>
                </a:lnTo>
                <a:lnTo>
                  <a:pt x="0" y="39547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0" name="object 1420"/>
          <p:cNvSpPr/>
          <p:nvPr/>
        </p:nvSpPr>
        <p:spPr>
          <a:xfrm>
            <a:off x="3148086" y="515408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1" name="object 1421"/>
          <p:cNvSpPr/>
          <p:nvPr/>
        </p:nvSpPr>
        <p:spPr>
          <a:xfrm>
            <a:off x="3154170" y="511301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2" name="object 1422"/>
          <p:cNvSpPr/>
          <p:nvPr/>
        </p:nvSpPr>
        <p:spPr>
          <a:xfrm>
            <a:off x="3163297" y="5122138"/>
            <a:ext cx="18415" cy="40005"/>
          </a:xfrm>
          <a:custGeom>
            <a:avLst/>
            <a:gdLst/>
            <a:ahLst/>
            <a:cxnLst/>
            <a:rect l="l" t="t" r="r" b="b"/>
            <a:pathLst>
              <a:path w="18414" h="40004">
                <a:moveTo>
                  <a:pt x="0" y="0"/>
                </a:moveTo>
                <a:lnTo>
                  <a:pt x="18252" y="0"/>
                </a:lnTo>
                <a:lnTo>
                  <a:pt x="18252" y="39547"/>
                </a:lnTo>
                <a:lnTo>
                  <a:pt x="0" y="39547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3" name="object 1423"/>
          <p:cNvSpPr/>
          <p:nvPr/>
        </p:nvSpPr>
        <p:spPr>
          <a:xfrm>
            <a:off x="3154170" y="515255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4" name="object 1424"/>
          <p:cNvSpPr/>
          <p:nvPr/>
        </p:nvSpPr>
        <p:spPr>
          <a:xfrm>
            <a:off x="3160254" y="511149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5" name="object 1425"/>
          <p:cNvSpPr/>
          <p:nvPr/>
        </p:nvSpPr>
        <p:spPr>
          <a:xfrm>
            <a:off x="3169381" y="5120617"/>
            <a:ext cx="18415" cy="40005"/>
          </a:xfrm>
          <a:custGeom>
            <a:avLst/>
            <a:gdLst/>
            <a:ahLst/>
            <a:cxnLst/>
            <a:rect l="l" t="t" r="r" b="b"/>
            <a:pathLst>
              <a:path w="18414" h="40004">
                <a:moveTo>
                  <a:pt x="0" y="0"/>
                </a:moveTo>
                <a:lnTo>
                  <a:pt x="18252" y="0"/>
                </a:lnTo>
                <a:lnTo>
                  <a:pt x="18252" y="39547"/>
                </a:lnTo>
                <a:lnTo>
                  <a:pt x="0" y="39547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6" name="object 1426"/>
          <p:cNvSpPr/>
          <p:nvPr/>
        </p:nvSpPr>
        <p:spPr>
          <a:xfrm>
            <a:off x="3160254" y="515103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7" name="object 1427"/>
          <p:cNvSpPr/>
          <p:nvPr/>
        </p:nvSpPr>
        <p:spPr>
          <a:xfrm>
            <a:off x="3166339" y="510844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8" name="object 1428"/>
          <p:cNvSpPr/>
          <p:nvPr/>
        </p:nvSpPr>
        <p:spPr>
          <a:xfrm>
            <a:off x="3175465" y="5117575"/>
            <a:ext cx="18415" cy="40005"/>
          </a:xfrm>
          <a:custGeom>
            <a:avLst/>
            <a:gdLst/>
            <a:ahLst/>
            <a:cxnLst/>
            <a:rect l="l" t="t" r="r" b="b"/>
            <a:pathLst>
              <a:path w="18414" h="40004">
                <a:moveTo>
                  <a:pt x="0" y="0"/>
                </a:moveTo>
                <a:lnTo>
                  <a:pt x="18252" y="0"/>
                </a:lnTo>
                <a:lnTo>
                  <a:pt x="18252" y="39547"/>
                </a:lnTo>
                <a:lnTo>
                  <a:pt x="0" y="39547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9" name="object 1429"/>
          <p:cNvSpPr/>
          <p:nvPr/>
        </p:nvSpPr>
        <p:spPr>
          <a:xfrm>
            <a:off x="3166339" y="514799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0" name="object 1430"/>
          <p:cNvSpPr/>
          <p:nvPr/>
        </p:nvSpPr>
        <p:spPr>
          <a:xfrm>
            <a:off x="3172423" y="510388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1" name="object 1431"/>
          <p:cNvSpPr/>
          <p:nvPr/>
        </p:nvSpPr>
        <p:spPr>
          <a:xfrm>
            <a:off x="3181549" y="5113012"/>
            <a:ext cx="18415" cy="43180"/>
          </a:xfrm>
          <a:custGeom>
            <a:avLst/>
            <a:gdLst/>
            <a:ahLst/>
            <a:cxnLst/>
            <a:rect l="l" t="t" r="r" b="b"/>
            <a:pathLst>
              <a:path w="18414" h="43179">
                <a:moveTo>
                  <a:pt x="0" y="0"/>
                </a:moveTo>
                <a:lnTo>
                  <a:pt x="18252" y="0"/>
                </a:lnTo>
                <a:lnTo>
                  <a:pt x="18252" y="42589"/>
                </a:lnTo>
                <a:lnTo>
                  <a:pt x="0" y="42589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2" name="object 1432"/>
          <p:cNvSpPr/>
          <p:nvPr/>
        </p:nvSpPr>
        <p:spPr>
          <a:xfrm>
            <a:off x="3172423" y="514647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3" name="object 1433"/>
          <p:cNvSpPr/>
          <p:nvPr/>
        </p:nvSpPr>
        <p:spPr>
          <a:xfrm>
            <a:off x="3178507" y="509932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4" name="object 1434"/>
          <p:cNvSpPr/>
          <p:nvPr/>
        </p:nvSpPr>
        <p:spPr>
          <a:xfrm>
            <a:off x="3187634" y="5108449"/>
            <a:ext cx="18415" cy="45720"/>
          </a:xfrm>
          <a:custGeom>
            <a:avLst/>
            <a:gdLst/>
            <a:ahLst/>
            <a:cxnLst/>
            <a:rect l="l" t="t" r="r" b="b"/>
            <a:pathLst>
              <a:path w="18414" h="45720">
                <a:moveTo>
                  <a:pt x="0" y="0"/>
                </a:moveTo>
                <a:lnTo>
                  <a:pt x="18252" y="0"/>
                </a:lnTo>
                <a:lnTo>
                  <a:pt x="18252" y="45631"/>
                </a:lnTo>
                <a:lnTo>
                  <a:pt x="0" y="45631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5" name="object 1435"/>
          <p:cNvSpPr/>
          <p:nvPr/>
        </p:nvSpPr>
        <p:spPr>
          <a:xfrm>
            <a:off x="3178507" y="514495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6" name="object 1436"/>
          <p:cNvSpPr/>
          <p:nvPr/>
        </p:nvSpPr>
        <p:spPr>
          <a:xfrm>
            <a:off x="3184592" y="509780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7" name="object 1437"/>
          <p:cNvSpPr/>
          <p:nvPr/>
        </p:nvSpPr>
        <p:spPr>
          <a:xfrm>
            <a:off x="3193718" y="5106928"/>
            <a:ext cx="18415" cy="48895"/>
          </a:xfrm>
          <a:custGeom>
            <a:avLst/>
            <a:gdLst/>
            <a:ahLst/>
            <a:cxnLst/>
            <a:rect l="l" t="t" r="r" b="b"/>
            <a:pathLst>
              <a:path w="18414" h="48895">
                <a:moveTo>
                  <a:pt x="0" y="0"/>
                </a:moveTo>
                <a:lnTo>
                  <a:pt x="18252" y="0"/>
                </a:lnTo>
                <a:lnTo>
                  <a:pt x="18252" y="48674"/>
                </a:lnTo>
                <a:lnTo>
                  <a:pt x="0" y="48674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8" name="object 1438"/>
          <p:cNvSpPr/>
          <p:nvPr/>
        </p:nvSpPr>
        <p:spPr>
          <a:xfrm>
            <a:off x="3184592" y="514647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9" name="object 1439"/>
          <p:cNvSpPr/>
          <p:nvPr/>
        </p:nvSpPr>
        <p:spPr>
          <a:xfrm>
            <a:off x="3190676" y="509628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0" name="object 1440"/>
          <p:cNvSpPr/>
          <p:nvPr/>
        </p:nvSpPr>
        <p:spPr>
          <a:xfrm>
            <a:off x="3199802" y="5105406"/>
            <a:ext cx="18415" cy="48895"/>
          </a:xfrm>
          <a:custGeom>
            <a:avLst/>
            <a:gdLst/>
            <a:ahLst/>
            <a:cxnLst/>
            <a:rect l="l" t="t" r="r" b="b"/>
            <a:pathLst>
              <a:path w="18414" h="48895">
                <a:moveTo>
                  <a:pt x="0" y="0"/>
                </a:moveTo>
                <a:lnTo>
                  <a:pt x="18252" y="0"/>
                </a:lnTo>
                <a:lnTo>
                  <a:pt x="18252" y="48674"/>
                </a:lnTo>
                <a:lnTo>
                  <a:pt x="0" y="48674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1" name="object 1441"/>
          <p:cNvSpPr/>
          <p:nvPr/>
        </p:nvSpPr>
        <p:spPr>
          <a:xfrm>
            <a:off x="3190676" y="514495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2" name="object 1442"/>
          <p:cNvSpPr/>
          <p:nvPr/>
        </p:nvSpPr>
        <p:spPr>
          <a:xfrm>
            <a:off x="3196760" y="509475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3" name="object 1443"/>
          <p:cNvSpPr/>
          <p:nvPr/>
        </p:nvSpPr>
        <p:spPr>
          <a:xfrm>
            <a:off x="3205886" y="5103886"/>
            <a:ext cx="18415" cy="45720"/>
          </a:xfrm>
          <a:custGeom>
            <a:avLst/>
            <a:gdLst/>
            <a:ahLst/>
            <a:cxnLst/>
            <a:rect l="l" t="t" r="r" b="b"/>
            <a:pathLst>
              <a:path w="18414" h="45720">
                <a:moveTo>
                  <a:pt x="0" y="0"/>
                </a:moveTo>
                <a:lnTo>
                  <a:pt x="18252" y="0"/>
                </a:lnTo>
                <a:lnTo>
                  <a:pt x="18252" y="45631"/>
                </a:lnTo>
                <a:lnTo>
                  <a:pt x="0" y="45631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4" name="object 1444"/>
          <p:cNvSpPr/>
          <p:nvPr/>
        </p:nvSpPr>
        <p:spPr>
          <a:xfrm>
            <a:off x="3196760" y="514039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5" name="object 1445"/>
          <p:cNvSpPr/>
          <p:nvPr/>
        </p:nvSpPr>
        <p:spPr>
          <a:xfrm>
            <a:off x="3202844" y="509019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6" name="object 1446"/>
          <p:cNvSpPr/>
          <p:nvPr/>
        </p:nvSpPr>
        <p:spPr>
          <a:xfrm>
            <a:off x="3211971" y="5099322"/>
            <a:ext cx="18415" cy="48895"/>
          </a:xfrm>
          <a:custGeom>
            <a:avLst/>
            <a:gdLst/>
            <a:ahLst/>
            <a:cxnLst/>
            <a:rect l="l" t="t" r="r" b="b"/>
            <a:pathLst>
              <a:path w="18414" h="48895">
                <a:moveTo>
                  <a:pt x="0" y="0"/>
                </a:moveTo>
                <a:lnTo>
                  <a:pt x="18252" y="0"/>
                </a:lnTo>
                <a:lnTo>
                  <a:pt x="18252" y="48674"/>
                </a:lnTo>
                <a:lnTo>
                  <a:pt x="0" y="48674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7" name="object 1447"/>
          <p:cNvSpPr/>
          <p:nvPr/>
        </p:nvSpPr>
        <p:spPr>
          <a:xfrm>
            <a:off x="3202844" y="513887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8" name="object 1448"/>
          <p:cNvSpPr/>
          <p:nvPr/>
        </p:nvSpPr>
        <p:spPr>
          <a:xfrm>
            <a:off x="3208929" y="508867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9" name="object 1449"/>
          <p:cNvSpPr/>
          <p:nvPr/>
        </p:nvSpPr>
        <p:spPr>
          <a:xfrm>
            <a:off x="3218055" y="5097801"/>
            <a:ext cx="18415" cy="48895"/>
          </a:xfrm>
          <a:custGeom>
            <a:avLst/>
            <a:gdLst/>
            <a:ahLst/>
            <a:cxnLst/>
            <a:rect l="l" t="t" r="r" b="b"/>
            <a:pathLst>
              <a:path w="18414" h="48895">
                <a:moveTo>
                  <a:pt x="0" y="0"/>
                </a:moveTo>
                <a:lnTo>
                  <a:pt x="18252" y="0"/>
                </a:lnTo>
                <a:lnTo>
                  <a:pt x="18252" y="48674"/>
                </a:lnTo>
                <a:lnTo>
                  <a:pt x="0" y="48674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0" name="object 1450"/>
          <p:cNvSpPr/>
          <p:nvPr/>
        </p:nvSpPr>
        <p:spPr>
          <a:xfrm>
            <a:off x="3208929" y="513734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1" name="object 1451"/>
          <p:cNvSpPr/>
          <p:nvPr/>
        </p:nvSpPr>
        <p:spPr>
          <a:xfrm>
            <a:off x="3215013" y="508563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2" name="object 1452"/>
          <p:cNvSpPr/>
          <p:nvPr/>
        </p:nvSpPr>
        <p:spPr>
          <a:xfrm>
            <a:off x="3224139" y="5094759"/>
            <a:ext cx="18415" cy="48895"/>
          </a:xfrm>
          <a:custGeom>
            <a:avLst/>
            <a:gdLst/>
            <a:ahLst/>
            <a:cxnLst/>
            <a:rect l="l" t="t" r="r" b="b"/>
            <a:pathLst>
              <a:path w="18414" h="48895">
                <a:moveTo>
                  <a:pt x="0" y="0"/>
                </a:moveTo>
                <a:lnTo>
                  <a:pt x="18252" y="0"/>
                </a:lnTo>
                <a:lnTo>
                  <a:pt x="18252" y="48674"/>
                </a:lnTo>
                <a:lnTo>
                  <a:pt x="0" y="48674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3" name="object 1453"/>
          <p:cNvSpPr/>
          <p:nvPr/>
        </p:nvSpPr>
        <p:spPr>
          <a:xfrm>
            <a:off x="3215013" y="513430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4" name="object 1454"/>
          <p:cNvSpPr/>
          <p:nvPr/>
        </p:nvSpPr>
        <p:spPr>
          <a:xfrm>
            <a:off x="3221097" y="508259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5" name="object 1455"/>
          <p:cNvSpPr/>
          <p:nvPr/>
        </p:nvSpPr>
        <p:spPr>
          <a:xfrm>
            <a:off x="3230223" y="5091717"/>
            <a:ext cx="18415" cy="48895"/>
          </a:xfrm>
          <a:custGeom>
            <a:avLst/>
            <a:gdLst/>
            <a:ahLst/>
            <a:cxnLst/>
            <a:rect l="l" t="t" r="r" b="b"/>
            <a:pathLst>
              <a:path w="18414" h="48895">
                <a:moveTo>
                  <a:pt x="0" y="0"/>
                </a:moveTo>
                <a:lnTo>
                  <a:pt x="18252" y="0"/>
                </a:lnTo>
                <a:lnTo>
                  <a:pt x="18252" y="48674"/>
                </a:lnTo>
                <a:lnTo>
                  <a:pt x="0" y="48674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6" name="object 1456"/>
          <p:cNvSpPr/>
          <p:nvPr/>
        </p:nvSpPr>
        <p:spPr>
          <a:xfrm>
            <a:off x="3221097" y="513126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7" name="object 1457"/>
          <p:cNvSpPr/>
          <p:nvPr/>
        </p:nvSpPr>
        <p:spPr>
          <a:xfrm>
            <a:off x="3227181" y="508107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8" name="object 1458"/>
          <p:cNvSpPr/>
          <p:nvPr/>
        </p:nvSpPr>
        <p:spPr>
          <a:xfrm>
            <a:off x="3236308" y="5090196"/>
            <a:ext cx="18415" cy="45720"/>
          </a:xfrm>
          <a:custGeom>
            <a:avLst/>
            <a:gdLst/>
            <a:ahLst/>
            <a:cxnLst/>
            <a:rect l="l" t="t" r="r" b="b"/>
            <a:pathLst>
              <a:path w="18414" h="45720">
                <a:moveTo>
                  <a:pt x="0" y="0"/>
                </a:moveTo>
                <a:lnTo>
                  <a:pt x="18252" y="0"/>
                </a:lnTo>
                <a:lnTo>
                  <a:pt x="18252" y="45631"/>
                </a:lnTo>
                <a:lnTo>
                  <a:pt x="0" y="45631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9" name="object 1459"/>
          <p:cNvSpPr/>
          <p:nvPr/>
        </p:nvSpPr>
        <p:spPr>
          <a:xfrm>
            <a:off x="3227181" y="512670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0" name="object 1460"/>
          <p:cNvSpPr/>
          <p:nvPr/>
        </p:nvSpPr>
        <p:spPr>
          <a:xfrm>
            <a:off x="3233266" y="507802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1" name="object 1461"/>
          <p:cNvSpPr/>
          <p:nvPr/>
        </p:nvSpPr>
        <p:spPr>
          <a:xfrm>
            <a:off x="3242392" y="5087154"/>
            <a:ext cx="18415" cy="45720"/>
          </a:xfrm>
          <a:custGeom>
            <a:avLst/>
            <a:gdLst/>
            <a:ahLst/>
            <a:cxnLst/>
            <a:rect l="l" t="t" r="r" b="b"/>
            <a:pathLst>
              <a:path w="18414" h="45720">
                <a:moveTo>
                  <a:pt x="0" y="0"/>
                </a:moveTo>
                <a:lnTo>
                  <a:pt x="18252" y="0"/>
                </a:lnTo>
                <a:lnTo>
                  <a:pt x="18252" y="45631"/>
                </a:lnTo>
                <a:lnTo>
                  <a:pt x="0" y="45631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2" name="object 1462"/>
          <p:cNvSpPr/>
          <p:nvPr/>
        </p:nvSpPr>
        <p:spPr>
          <a:xfrm>
            <a:off x="3233266" y="512365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3" name="object 1463"/>
          <p:cNvSpPr/>
          <p:nvPr/>
        </p:nvSpPr>
        <p:spPr>
          <a:xfrm>
            <a:off x="3239350" y="507346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4" name="object 1464"/>
          <p:cNvSpPr/>
          <p:nvPr/>
        </p:nvSpPr>
        <p:spPr>
          <a:xfrm>
            <a:off x="3248476" y="5082590"/>
            <a:ext cx="18415" cy="45720"/>
          </a:xfrm>
          <a:custGeom>
            <a:avLst/>
            <a:gdLst/>
            <a:ahLst/>
            <a:cxnLst/>
            <a:rect l="l" t="t" r="r" b="b"/>
            <a:pathLst>
              <a:path w="18414" h="45720">
                <a:moveTo>
                  <a:pt x="0" y="0"/>
                </a:moveTo>
                <a:lnTo>
                  <a:pt x="18252" y="0"/>
                </a:lnTo>
                <a:lnTo>
                  <a:pt x="18252" y="45631"/>
                </a:lnTo>
                <a:lnTo>
                  <a:pt x="0" y="45631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5" name="object 1465"/>
          <p:cNvSpPr/>
          <p:nvPr/>
        </p:nvSpPr>
        <p:spPr>
          <a:xfrm>
            <a:off x="3239350" y="511909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6" name="object 1466"/>
          <p:cNvSpPr/>
          <p:nvPr/>
        </p:nvSpPr>
        <p:spPr>
          <a:xfrm>
            <a:off x="3245434" y="507194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7" name="object 1467"/>
          <p:cNvSpPr/>
          <p:nvPr/>
        </p:nvSpPr>
        <p:spPr>
          <a:xfrm>
            <a:off x="3254561" y="5081070"/>
            <a:ext cx="18415" cy="45720"/>
          </a:xfrm>
          <a:custGeom>
            <a:avLst/>
            <a:gdLst/>
            <a:ahLst/>
            <a:cxnLst/>
            <a:rect l="l" t="t" r="r" b="b"/>
            <a:pathLst>
              <a:path w="18414" h="45720">
                <a:moveTo>
                  <a:pt x="0" y="0"/>
                </a:moveTo>
                <a:lnTo>
                  <a:pt x="18252" y="0"/>
                </a:lnTo>
                <a:lnTo>
                  <a:pt x="18252" y="45631"/>
                </a:lnTo>
                <a:lnTo>
                  <a:pt x="0" y="45631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8" name="object 1468"/>
          <p:cNvSpPr/>
          <p:nvPr/>
        </p:nvSpPr>
        <p:spPr>
          <a:xfrm>
            <a:off x="3245434" y="511757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9" name="object 1469"/>
          <p:cNvSpPr/>
          <p:nvPr/>
        </p:nvSpPr>
        <p:spPr>
          <a:xfrm>
            <a:off x="3251518" y="506738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0" name="object 1470"/>
          <p:cNvSpPr/>
          <p:nvPr/>
        </p:nvSpPr>
        <p:spPr>
          <a:xfrm>
            <a:off x="3260645" y="5076506"/>
            <a:ext cx="18415" cy="45720"/>
          </a:xfrm>
          <a:custGeom>
            <a:avLst/>
            <a:gdLst/>
            <a:ahLst/>
            <a:cxnLst/>
            <a:rect l="l" t="t" r="r" b="b"/>
            <a:pathLst>
              <a:path w="18414" h="45720">
                <a:moveTo>
                  <a:pt x="0" y="0"/>
                </a:moveTo>
                <a:lnTo>
                  <a:pt x="18252" y="0"/>
                </a:lnTo>
                <a:lnTo>
                  <a:pt x="18252" y="45631"/>
                </a:lnTo>
                <a:lnTo>
                  <a:pt x="0" y="45631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1" name="object 1471"/>
          <p:cNvSpPr/>
          <p:nvPr/>
        </p:nvSpPr>
        <p:spPr>
          <a:xfrm>
            <a:off x="3251518" y="511301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2" name="object 1472"/>
          <p:cNvSpPr/>
          <p:nvPr/>
        </p:nvSpPr>
        <p:spPr>
          <a:xfrm>
            <a:off x="3257603" y="506585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3" name="object 1473"/>
          <p:cNvSpPr/>
          <p:nvPr/>
        </p:nvSpPr>
        <p:spPr>
          <a:xfrm>
            <a:off x="3266729" y="5074985"/>
            <a:ext cx="18415" cy="45720"/>
          </a:xfrm>
          <a:custGeom>
            <a:avLst/>
            <a:gdLst/>
            <a:ahLst/>
            <a:cxnLst/>
            <a:rect l="l" t="t" r="r" b="b"/>
            <a:pathLst>
              <a:path w="18414" h="45720">
                <a:moveTo>
                  <a:pt x="0" y="0"/>
                </a:moveTo>
                <a:lnTo>
                  <a:pt x="18252" y="0"/>
                </a:lnTo>
                <a:lnTo>
                  <a:pt x="18252" y="45631"/>
                </a:lnTo>
                <a:lnTo>
                  <a:pt x="0" y="45631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4" name="object 1474"/>
          <p:cNvSpPr/>
          <p:nvPr/>
        </p:nvSpPr>
        <p:spPr>
          <a:xfrm>
            <a:off x="3257603" y="511149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5" name="object 1475"/>
          <p:cNvSpPr/>
          <p:nvPr/>
        </p:nvSpPr>
        <p:spPr>
          <a:xfrm>
            <a:off x="3263687" y="505977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6" name="object 1476"/>
          <p:cNvSpPr/>
          <p:nvPr/>
        </p:nvSpPr>
        <p:spPr>
          <a:xfrm>
            <a:off x="3272813" y="5068901"/>
            <a:ext cx="18415" cy="45720"/>
          </a:xfrm>
          <a:custGeom>
            <a:avLst/>
            <a:gdLst/>
            <a:ahLst/>
            <a:cxnLst/>
            <a:rect l="l" t="t" r="r" b="b"/>
            <a:pathLst>
              <a:path w="18414" h="45720">
                <a:moveTo>
                  <a:pt x="0" y="0"/>
                </a:moveTo>
                <a:lnTo>
                  <a:pt x="18252" y="0"/>
                </a:lnTo>
                <a:lnTo>
                  <a:pt x="18252" y="45631"/>
                </a:lnTo>
                <a:lnTo>
                  <a:pt x="0" y="45631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7" name="object 1477"/>
          <p:cNvSpPr/>
          <p:nvPr/>
        </p:nvSpPr>
        <p:spPr>
          <a:xfrm>
            <a:off x="3263687" y="510540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8" name="object 1478"/>
          <p:cNvSpPr/>
          <p:nvPr/>
        </p:nvSpPr>
        <p:spPr>
          <a:xfrm>
            <a:off x="3269771" y="505521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9" name="object 1479"/>
          <p:cNvSpPr/>
          <p:nvPr/>
        </p:nvSpPr>
        <p:spPr>
          <a:xfrm>
            <a:off x="3278897" y="5064338"/>
            <a:ext cx="18415" cy="48895"/>
          </a:xfrm>
          <a:custGeom>
            <a:avLst/>
            <a:gdLst/>
            <a:ahLst/>
            <a:cxnLst/>
            <a:rect l="l" t="t" r="r" b="b"/>
            <a:pathLst>
              <a:path w="18414" h="48895">
                <a:moveTo>
                  <a:pt x="0" y="0"/>
                </a:moveTo>
                <a:lnTo>
                  <a:pt x="18252" y="0"/>
                </a:lnTo>
                <a:lnTo>
                  <a:pt x="18252" y="48674"/>
                </a:lnTo>
                <a:lnTo>
                  <a:pt x="0" y="48674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0" name="object 1480"/>
          <p:cNvSpPr/>
          <p:nvPr/>
        </p:nvSpPr>
        <p:spPr>
          <a:xfrm>
            <a:off x="3269771" y="510388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1" name="object 1481"/>
          <p:cNvSpPr/>
          <p:nvPr/>
        </p:nvSpPr>
        <p:spPr>
          <a:xfrm>
            <a:off x="3275855" y="505216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2" name="object 1482"/>
          <p:cNvSpPr/>
          <p:nvPr/>
        </p:nvSpPr>
        <p:spPr>
          <a:xfrm>
            <a:off x="3284982" y="5061296"/>
            <a:ext cx="18415" cy="45720"/>
          </a:xfrm>
          <a:custGeom>
            <a:avLst/>
            <a:gdLst/>
            <a:ahLst/>
            <a:cxnLst/>
            <a:rect l="l" t="t" r="r" b="b"/>
            <a:pathLst>
              <a:path w="18414" h="45720">
                <a:moveTo>
                  <a:pt x="0" y="0"/>
                </a:moveTo>
                <a:lnTo>
                  <a:pt x="18252" y="0"/>
                </a:lnTo>
                <a:lnTo>
                  <a:pt x="18252" y="45631"/>
                </a:lnTo>
                <a:lnTo>
                  <a:pt x="0" y="45631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3" name="object 1483"/>
          <p:cNvSpPr/>
          <p:nvPr/>
        </p:nvSpPr>
        <p:spPr>
          <a:xfrm>
            <a:off x="3275855" y="509780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4" name="object 1484"/>
          <p:cNvSpPr/>
          <p:nvPr/>
        </p:nvSpPr>
        <p:spPr>
          <a:xfrm>
            <a:off x="3281940" y="504912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5" name="object 1485"/>
          <p:cNvSpPr/>
          <p:nvPr/>
        </p:nvSpPr>
        <p:spPr>
          <a:xfrm>
            <a:off x="3291066" y="5058254"/>
            <a:ext cx="18415" cy="45720"/>
          </a:xfrm>
          <a:custGeom>
            <a:avLst/>
            <a:gdLst/>
            <a:ahLst/>
            <a:cxnLst/>
            <a:rect l="l" t="t" r="r" b="b"/>
            <a:pathLst>
              <a:path w="18414" h="45720">
                <a:moveTo>
                  <a:pt x="0" y="0"/>
                </a:moveTo>
                <a:lnTo>
                  <a:pt x="18252" y="0"/>
                </a:lnTo>
                <a:lnTo>
                  <a:pt x="18252" y="45631"/>
                </a:lnTo>
                <a:lnTo>
                  <a:pt x="0" y="45631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6" name="object 1486"/>
          <p:cNvSpPr/>
          <p:nvPr/>
        </p:nvSpPr>
        <p:spPr>
          <a:xfrm>
            <a:off x="3281940" y="509475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7" name="object 1487"/>
          <p:cNvSpPr/>
          <p:nvPr/>
        </p:nvSpPr>
        <p:spPr>
          <a:xfrm>
            <a:off x="3288024" y="504608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8" name="object 1488"/>
          <p:cNvSpPr/>
          <p:nvPr/>
        </p:nvSpPr>
        <p:spPr>
          <a:xfrm>
            <a:off x="3297150" y="5055211"/>
            <a:ext cx="18415" cy="45720"/>
          </a:xfrm>
          <a:custGeom>
            <a:avLst/>
            <a:gdLst/>
            <a:ahLst/>
            <a:cxnLst/>
            <a:rect l="l" t="t" r="r" b="b"/>
            <a:pathLst>
              <a:path w="18414" h="45720">
                <a:moveTo>
                  <a:pt x="0" y="0"/>
                </a:moveTo>
                <a:lnTo>
                  <a:pt x="18252" y="0"/>
                </a:lnTo>
                <a:lnTo>
                  <a:pt x="18252" y="45631"/>
                </a:lnTo>
                <a:lnTo>
                  <a:pt x="0" y="45631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9" name="object 1489"/>
          <p:cNvSpPr/>
          <p:nvPr/>
        </p:nvSpPr>
        <p:spPr>
          <a:xfrm>
            <a:off x="3288024" y="509171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0" name="object 1490"/>
          <p:cNvSpPr/>
          <p:nvPr/>
        </p:nvSpPr>
        <p:spPr>
          <a:xfrm>
            <a:off x="3294108" y="504152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1" name="object 1491"/>
          <p:cNvSpPr/>
          <p:nvPr/>
        </p:nvSpPr>
        <p:spPr>
          <a:xfrm>
            <a:off x="3303235" y="5050648"/>
            <a:ext cx="18415" cy="45720"/>
          </a:xfrm>
          <a:custGeom>
            <a:avLst/>
            <a:gdLst/>
            <a:ahLst/>
            <a:cxnLst/>
            <a:rect l="l" t="t" r="r" b="b"/>
            <a:pathLst>
              <a:path w="18414" h="45720">
                <a:moveTo>
                  <a:pt x="0" y="0"/>
                </a:moveTo>
                <a:lnTo>
                  <a:pt x="18252" y="0"/>
                </a:lnTo>
                <a:lnTo>
                  <a:pt x="18252" y="45631"/>
                </a:lnTo>
                <a:lnTo>
                  <a:pt x="0" y="45631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2" name="object 1492"/>
          <p:cNvSpPr/>
          <p:nvPr/>
        </p:nvSpPr>
        <p:spPr>
          <a:xfrm>
            <a:off x="3294108" y="508715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3" name="object 1493"/>
          <p:cNvSpPr/>
          <p:nvPr/>
        </p:nvSpPr>
        <p:spPr>
          <a:xfrm>
            <a:off x="3300193" y="503543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4" name="object 1494"/>
          <p:cNvSpPr/>
          <p:nvPr/>
        </p:nvSpPr>
        <p:spPr>
          <a:xfrm>
            <a:off x="3309319" y="5044564"/>
            <a:ext cx="18415" cy="48895"/>
          </a:xfrm>
          <a:custGeom>
            <a:avLst/>
            <a:gdLst/>
            <a:ahLst/>
            <a:cxnLst/>
            <a:rect l="l" t="t" r="r" b="b"/>
            <a:pathLst>
              <a:path w="18414" h="48895">
                <a:moveTo>
                  <a:pt x="0" y="0"/>
                </a:moveTo>
                <a:lnTo>
                  <a:pt x="18252" y="0"/>
                </a:lnTo>
                <a:lnTo>
                  <a:pt x="18252" y="48674"/>
                </a:lnTo>
                <a:lnTo>
                  <a:pt x="0" y="48674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5" name="object 1495"/>
          <p:cNvSpPr/>
          <p:nvPr/>
        </p:nvSpPr>
        <p:spPr>
          <a:xfrm>
            <a:off x="3300193" y="508411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6" name="object 1496"/>
          <p:cNvSpPr/>
          <p:nvPr/>
        </p:nvSpPr>
        <p:spPr>
          <a:xfrm>
            <a:off x="3306277" y="503239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7" name="object 1497"/>
          <p:cNvSpPr/>
          <p:nvPr/>
        </p:nvSpPr>
        <p:spPr>
          <a:xfrm>
            <a:off x="3315403" y="5041522"/>
            <a:ext cx="18415" cy="48895"/>
          </a:xfrm>
          <a:custGeom>
            <a:avLst/>
            <a:gdLst/>
            <a:ahLst/>
            <a:cxnLst/>
            <a:rect l="l" t="t" r="r" b="b"/>
            <a:pathLst>
              <a:path w="18414" h="48895">
                <a:moveTo>
                  <a:pt x="0" y="0"/>
                </a:moveTo>
                <a:lnTo>
                  <a:pt x="18252" y="0"/>
                </a:lnTo>
                <a:lnTo>
                  <a:pt x="18252" y="48674"/>
                </a:lnTo>
                <a:lnTo>
                  <a:pt x="0" y="48674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8" name="object 1498"/>
          <p:cNvSpPr/>
          <p:nvPr/>
        </p:nvSpPr>
        <p:spPr>
          <a:xfrm>
            <a:off x="3306277" y="508107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9" name="object 1499"/>
          <p:cNvSpPr/>
          <p:nvPr/>
        </p:nvSpPr>
        <p:spPr>
          <a:xfrm>
            <a:off x="3312361" y="502631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0" name="object 1500"/>
          <p:cNvSpPr/>
          <p:nvPr/>
        </p:nvSpPr>
        <p:spPr>
          <a:xfrm>
            <a:off x="3321487" y="5035437"/>
            <a:ext cx="18415" cy="52069"/>
          </a:xfrm>
          <a:custGeom>
            <a:avLst/>
            <a:gdLst/>
            <a:ahLst/>
            <a:cxnLst/>
            <a:rect l="l" t="t" r="r" b="b"/>
            <a:pathLst>
              <a:path w="18414" h="52070">
                <a:moveTo>
                  <a:pt x="0" y="0"/>
                </a:moveTo>
                <a:lnTo>
                  <a:pt x="18252" y="0"/>
                </a:lnTo>
                <a:lnTo>
                  <a:pt x="18252" y="51716"/>
                </a:lnTo>
                <a:lnTo>
                  <a:pt x="0" y="51716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1" name="object 1501"/>
          <p:cNvSpPr/>
          <p:nvPr/>
        </p:nvSpPr>
        <p:spPr>
          <a:xfrm>
            <a:off x="3312361" y="507802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2" name="object 1502"/>
          <p:cNvSpPr/>
          <p:nvPr/>
        </p:nvSpPr>
        <p:spPr>
          <a:xfrm>
            <a:off x="3318445" y="502326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3" name="object 1503"/>
          <p:cNvSpPr/>
          <p:nvPr/>
        </p:nvSpPr>
        <p:spPr>
          <a:xfrm>
            <a:off x="3327572" y="5032395"/>
            <a:ext cx="18415" cy="52069"/>
          </a:xfrm>
          <a:custGeom>
            <a:avLst/>
            <a:gdLst/>
            <a:ahLst/>
            <a:cxnLst/>
            <a:rect l="l" t="t" r="r" b="b"/>
            <a:pathLst>
              <a:path w="18414" h="52070">
                <a:moveTo>
                  <a:pt x="0" y="0"/>
                </a:moveTo>
                <a:lnTo>
                  <a:pt x="18252" y="0"/>
                </a:lnTo>
                <a:lnTo>
                  <a:pt x="18252" y="51716"/>
                </a:lnTo>
                <a:lnTo>
                  <a:pt x="0" y="51716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4" name="object 1504"/>
          <p:cNvSpPr/>
          <p:nvPr/>
        </p:nvSpPr>
        <p:spPr>
          <a:xfrm>
            <a:off x="3318445" y="507498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5" name="object 1505"/>
          <p:cNvSpPr/>
          <p:nvPr/>
        </p:nvSpPr>
        <p:spPr>
          <a:xfrm>
            <a:off x="3324530" y="502022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6" name="object 1506"/>
          <p:cNvSpPr/>
          <p:nvPr/>
        </p:nvSpPr>
        <p:spPr>
          <a:xfrm>
            <a:off x="3333656" y="5029353"/>
            <a:ext cx="18415" cy="52069"/>
          </a:xfrm>
          <a:custGeom>
            <a:avLst/>
            <a:gdLst/>
            <a:ahLst/>
            <a:cxnLst/>
            <a:rect l="l" t="t" r="r" b="b"/>
            <a:pathLst>
              <a:path w="18414" h="52070">
                <a:moveTo>
                  <a:pt x="0" y="0"/>
                </a:moveTo>
                <a:lnTo>
                  <a:pt x="18252" y="0"/>
                </a:lnTo>
                <a:lnTo>
                  <a:pt x="18252" y="51716"/>
                </a:lnTo>
                <a:lnTo>
                  <a:pt x="0" y="51716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7" name="object 1507"/>
          <p:cNvSpPr/>
          <p:nvPr/>
        </p:nvSpPr>
        <p:spPr>
          <a:xfrm>
            <a:off x="3324530" y="507194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8" name="object 1508"/>
          <p:cNvSpPr/>
          <p:nvPr/>
        </p:nvSpPr>
        <p:spPr>
          <a:xfrm>
            <a:off x="3330614" y="501718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9" name="object 1509"/>
          <p:cNvSpPr/>
          <p:nvPr/>
        </p:nvSpPr>
        <p:spPr>
          <a:xfrm>
            <a:off x="3339740" y="5026311"/>
            <a:ext cx="18415" cy="52069"/>
          </a:xfrm>
          <a:custGeom>
            <a:avLst/>
            <a:gdLst/>
            <a:ahLst/>
            <a:cxnLst/>
            <a:rect l="l" t="t" r="r" b="b"/>
            <a:pathLst>
              <a:path w="18414" h="52070">
                <a:moveTo>
                  <a:pt x="0" y="0"/>
                </a:moveTo>
                <a:lnTo>
                  <a:pt x="18252" y="0"/>
                </a:lnTo>
                <a:lnTo>
                  <a:pt x="18252" y="51716"/>
                </a:lnTo>
                <a:lnTo>
                  <a:pt x="0" y="51716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0" name="object 1510"/>
          <p:cNvSpPr/>
          <p:nvPr/>
        </p:nvSpPr>
        <p:spPr>
          <a:xfrm>
            <a:off x="3330614" y="506890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1" name="object 1511"/>
          <p:cNvSpPr/>
          <p:nvPr/>
        </p:nvSpPr>
        <p:spPr>
          <a:xfrm>
            <a:off x="3336698" y="501414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2" name="object 1512"/>
          <p:cNvSpPr/>
          <p:nvPr/>
        </p:nvSpPr>
        <p:spPr>
          <a:xfrm>
            <a:off x="3345824" y="5023269"/>
            <a:ext cx="18415" cy="52069"/>
          </a:xfrm>
          <a:custGeom>
            <a:avLst/>
            <a:gdLst/>
            <a:ahLst/>
            <a:cxnLst/>
            <a:rect l="l" t="t" r="r" b="b"/>
            <a:pathLst>
              <a:path w="18414" h="52070">
                <a:moveTo>
                  <a:pt x="0" y="0"/>
                </a:moveTo>
                <a:lnTo>
                  <a:pt x="18252" y="0"/>
                </a:lnTo>
                <a:lnTo>
                  <a:pt x="18252" y="51716"/>
                </a:lnTo>
                <a:lnTo>
                  <a:pt x="0" y="51716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3" name="object 1513"/>
          <p:cNvSpPr/>
          <p:nvPr/>
        </p:nvSpPr>
        <p:spPr>
          <a:xfrm>
            <a:off x="3336698" y="506585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4" name="object 1514"/>
          <p:cNvSpPr/>
          <p:nvPr/>
        </p:nvSpPr>
        <p:spPr>
          <a:xfrm>
            <a:off x="3342782" y="500501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5" name="object 1515"/>
          <p:cNvSpPr/>
          <p:nvPr/>
        </p:nvSpPr>
        <p:spPr>
          <a:xfrm>
            <a:off x="3351909" y="5014143"/>
            <a:ext cx="18415" cy="58419"/>
          </a:xfrm>
          <a:custGeom>
            <a:avLst/>
            <a:gdLst/>
            <a:ahLst/>
            <a:cxnLst/>
            <a:rect l="l" t="t" r="r" b="b"/>
            <a:pathLst>
              <a:path w="18414" h="58420">
                <a:moveTo>
                  <a:pt x="0" y="0"/>
                </a:moveTo>
                <a:lnTo>
                  <a:pt x="18252" y="0"/>
                </a:lnTo>
                <a:lnTo>
                  <a:pt x="18252" y="57800"/>
                </a:lnTo>
                <a:lnTo>
                  <a:pt x="0" y="57800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6" name="object 1516"/>
          <p:cNvSpPr/>
          <p:nvPr/>
        </p:nvSpPr>
        <p:spPr>
          <a:xfrm>
            <a:off x="3342782" y="506281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7" name="object 1517"/>
          <p:cNvSpPr/>
          <p:nvPr/>
        </p:nvSpPr>
        <p:spPr>
          <a:xfrm>
            <a:off x="3348866" y="500349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8" name="object 1518"/>
          <p:cNvSpPr/>
          <p:nvPr/>
        </p:nvSpPr>
        <p:spPr>
          <a:xfrm>
            <a:off x="3357993" y="5012621"/>
            <a:ext cx="18415" cy="58419"/>
          </a:xfrm>
          <a:custGeom>
            <a:avLst/>
            <a:gdLst/>
            <a:ahLst/>
            <a:cxnLst/>
            <a:rect l="l" t="t" r="r" b="b"/>
            <a:pathLst>
              <a:path w="18414" h="58420">
                <a:moveTo>
                  <a:pt x="0" y="0"/>
                </a:moveTo>
                <a:lnTo>
                  <a:pt x="18252" y="0"/>
                </a:lnTo>
                <a:lnTo>
                  <a:pt x="18252" y="57800"/>
                </a:lnTo>
                <a:lnTo>
                  <a:pt x="0" y="57800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9" name="object 1519"/>
          <p:cNvSpPr/>
          <p:nvPr/>
        </p:nvSpPr>
        <p:spPr>
          <a:xfrm>
            <a:off x="3348866" y="506129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0" name="object 1520"/>
          <p:cNvSpPr/>
          <p:nvPr/>
        </p:nvSpPr>
        <p:spPr>
          <a:xfrm>
            <a:off x="3354951" y="500045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1" name="object 1521"/>
          <p:cNvSpPr/>
          <p:nvPr/>
        </p:nvSpPr>
        <p:spPr>
          <a:xfrm>
            <a:off x="3364077" y="5009579"/>
            <a:ext cx="18415" cy="58419"/>
          </a:xfrm>
          <a:custGeom>
            <a:avLst/>
            <a:gdLst/>
            <a:ahLst/>
            <a:cxnLst/>
            <a:rect l="l" t="t" r="r" b="b"/>
            <a:pathLst>
              <a:path w="18414" h="58420">
                <a:moveTo>
                  <a:pt x="0" y="0"/>
                </a:moveTo>
                <a:lnTo>
                  <a:pt x="18252" y="0"/>
                </a:lnTo>
                <a:lnTo>
                  <a:pt x="18252" y="57800"/>
                </a:lnTo>
                <a:lnTo>
                  <a:pt x="0" y="57800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2" name="object 1522"/>
          <p:cNvSpPr/>
          <p:nvPr/>
        </p:nvSpPr>
        <p:spPr>
          <a:xfrm>
            <a:off x="3354951" y="505825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3" name="object 1523"/>
          <p:cNvSpPr/>
          <p:nvPr/>
        </p:nvSpPr>
        <p:spPr>
          <a:xfrm>
            <a:off x="3361035" y="499589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4" name="object 1524"/>
          <p:cNvSpPr/>
          <p:nvPr/>
        </p:nvSpPr>
        <p:spPr>
          <a:xfrm>
            <a:off x="3370162" y="5005016"/>
            <a:ext cx="18415" cy="60960"/>
          </a:xfrm>
          <a:custGeom>
            <a:avLst/>
            <a:gdLst/>
            <a:ahLst/>
            <a:cxnLst/>
            <a:rect l="l" t="t" r="r" b="b"/>
            <a:pathLst>
              <a:path w="18414" h="60960">
                <a:moveTo>
                  <a:pt x="0" y="0"/>
                </a:moveTo>
                <a:lnTo>
                  <a:pt x="18252" y="0"/>
                </a:lnTo>
                <a:lnTo>
                  <a:pt x="18252" y="60842"/>
                </a:lnTo>
                <a:lnTo>
                  <a:pt x="0" y="6084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5" name="object 1525"/>
          <p:cNvSpPr/>
          <p:nvPr/>
        </p:nvSpPr>
        <p:spPr>
          <a:xfrm>
            <a:off x="3361035" y="505673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6" name="object 1526"/>
          <p:cNvSpPr/>
          <p:nvPr/>
        </p:nvSpPr>
        <p:spPr>
          <a:xfrm>
            <a:off x="3367119" y="499132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7" name="object 1527"/>
          <p:cNvSpPr/>
          <p:nvPr/>
        </p:nvSpPr>
        <p:spPr>
          <a:xfrm>
            <a:off x="3376246" y="5000453"/>
            <a:ext cx="18415" cy="64135"/>
          </a:xfrm>
          <a:custGeom>
            <a:avLst/>
            <a:gdLst/>
            <a:ahLst/>
            <a:cxnLst/>
            <a:rect l="l" t="t" r="r" b="b"/>
            <a:pathLst>
              <a:path w="18414" h="64135">
                <a:moveTo>
                  <a:pt x="0" y="0"/>
                </a:moveTo>
                <a:lnTo>
                  <a:pt x="18252" y="0"/>
                </a:lnTo>
                <a:lnTo>
                  <a:pt x="18252" y="63884"/>
                </a:lnTo>
                <a:lnTo>
                  <a:pt x="0" y="63884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8" name="object 1528"/>
          <p:cNvSpPr/>
          <p:nvPr/>
        </p:nvSpPr>
        <p:spPr>
          <a:xfrm>
            <a:off x="3367119" y="505521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9" name="object 1529"/>
          <p:cNvSpPr/>
          <p:nvPr/>
        </p:nvSpPr>
        <p:spPr>
          <a:xfrm>
            <a:off x="3373204" y="498828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0" name="object 1530"/>
          <p:cNvSpPr/>
          <p:nvPr/>
        </p:nvSpPr>
        <p:spPr>
          <a:xfrm>
            <a:off x="3382330" y="4997411"/>
            <a:ext cx="18415" cy="60960"/>
          </a:xfrm>
          <a:custGeom>
            <a:avLst/>
            <a:gdLst/>
            <a:ahLst/>
            <a:cxnLst/>
            <a:rect l="l" t="t" r="r" b="b"/>
            <a:pathLst>
              <a:path w="18414" h="60960">
                <a:moveTo>
                  <a:pt x="0" y="0"/>
                </a:moveTo>
                <a:lnTo>
                  <a:pt x="18252" y="0"/>
                </a:lnTo>
                <a:lnTo>
                  <a:pt x="18252" y="60842"/>
                </a:lnTo>
                <a:lnTo>
                  <a:pt x="0" y="6084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1" name="object 1531"/>
          <p:cNvSpPr/>
          <p:nvPr/>
        </p:nvSpPr>
        <p:spPr>
          <a:xfrm>
            <a:off x="3373204" y="504912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2" name="object 1532"/>
          <p:cNvSpPr/>
          <p:nvPr/>
        </p:nvSpPr>
        <p:spPr>
          <a:xfrm>
            <a:off x="3379288" y="498372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3" name="object 1533"/>
          <p:cNvSpPr/>
          <p:nvPr/>
        </p:nvSpPr>
        <p:spPr>
          <a:xfrm>
            <a:off x="3388414" y="4992848"/>
            <a:ext cx="18415" cy="64135"/>
          </a:xfrm>
          <a:custGeom>
            <a:avLst/>
            <a:gdLst/>
            <a:ahLst/>
            <a:cxnLst/>
            <a:rect l="l" t="t" r="r" b="b"/>
            <a:pathLst>
              <a:path w="18414" h="64135">
                <a:moveTo>
                  <a:pt x="0" y="0"/>
                </a:moveTo>
                <a:lnTo>
                  <a:pt x="18252" y="0"/>
                </a:lnTo>
                <a:lnTo>
                  <a:pt x="18252" y="63884"/>
                </a:lnTo>
                <a:lnTo>
                  <a:pt x="0" y="63884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4" name="object 1534"/>
          <p:cNvSpPr/>
          <p:nvPr/>
        </p:nvSpPr>
        <p:spPr>
          <a:xfrm>
            <a:off x="3379288" y="504760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5" name="object 1535"/>
          <p:cNvSpPr/>
          <p:nvPr/>
        </p:nvSpPr>
        <p:spPr>
          <a:xfrm>
            <a:off x="3385372" y="498067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6" name="object 1536"/>
          <p:cNvSpPr/>
          <p:nvPr/>
        </p:nvSpPr>
        <p:spPr>
          <a:xfrm>
            <a:off x="3394499" y="4989805"/>
            <a:ext cx="18415" cy="60960"/>
          </a:xfrm>
          <a:custGeom>
            <a:avLst/>
            <a:gdLst/>
            <a:ahLst/>
            <a:cxnLst/>
            <a:rect l="l" t="t" r="r" b="b"/>
            <a:pathLst>
              <a:path w="18414" h="60960">
                <a:moveTo>
                  <a:pt x="0" y="0"/>
                </a:moveTo>
                <a:lnTo>
                  <a:pt x="18252" y="0"/>
                </a:lnTo>
                <a:lnTo>
                  <a:pt x="18252" y="60842"/>
                </a:lnTo>
                <a:lnTo>
                  <a:pt x="0" y="6084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7" name="object 1537"/>
          <p:cNvSpPr/>
          <p:nvPr/>
        </p:nvSpPr>
        <p:spPr>
          <a:xfrm>
            <a:off x="3385372" y="504152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8" name="object 1538"/>
          <p:cNvSpPr/>
          <p:nvPr/>
        </p:nvSpPr>
        <p:spPr>
          <a:xfrm>
            <a:off x="3391456" y="497307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9" name="object 1539"/>
          <p:cNvSpPr/>
          <p:nvPr/>
        </p:nvSpPr>
        <p:spPr>
          <a:xfrm>
            <a:off x="3400583" y="4982200"/>
            <a:ext cx="18415" cy="64135"/>
          </a:xfrm>
          <a:custGeom>
            <a:avLst/>
            <a:gdLst/>
            <a:ahLst/>
            <a:cxnLst/>
            <a:rect l="l" t="t" r="r" b="b"/>
            <a:pathLst>
              <a:path w="18414" h="64135">
                <a:moveTo>
                  <a:pt x="0" y="0"/>
                </a:moveTo>
                <a:lnTo>
                  <a:pt x="18252" y="0"/>
                </a:lnTo>
                <a:lnTo>
                  <a:pt x="18252" y="63884"/>
                </a:lnTo>
                <a:lnTo>
                  <a:pt x="0" y="63884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0" name="object 1540"/>
          <p:cNvSpPr/>
          <p:nvPr/>
        </p:nvSpPr>
        <p:spPr>
          <a:xfrm>
            <a:off x="3391456" y="5046085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1" name="object 1541"/>
          <p:cNvSpPr/>
          <p:nvPr/>
        </p:nvSpPr>
        <p:spPr>
          <a:xfrm>
            <a:off x="3397541" y="497003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2" name="object 1542"/>
          <p:cNvSpPr/>
          <p:nvPr/>
        </p:nvSpPr>
        <p:spPr>
          <a:xfrm>
            <a:off x="3406667" y="4979158"/>
            <a:ext cx="18415" cy="64135"/>
          </a:xfrm>
          <a:custGeom>
            <a:avLst/>
            <a:gdLst/>
            <a:ahLst/>
            <a:cxnLst/>
            <a:rect l="l" t="t" r="r" b="b"/>
            <a:pathLst>
              <a:path w="18414" h="64135">
                <a:moveTo>
                  <a:pt x="0" y="0"/>
                </a:moveTo>
                <a:lnTo>
                  <a:pt x="18252" y="0"/>
                </a:lnTo>
                <a:lnTo>
                  <a:pt x="18252" y="63884"/>
                </a:lnTo>
                <a:lnTo>
                  <a:pt x="0" y="63884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3" name="object 1543"/>
          <p:cNvSpPr/>
          <p:nvPr/>
        </p:nvSpPr>
        <p:spPr>
          <a:xfrm>
            <a:off x="3397541" y="5043043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4" name="object 1544"/>
          <p:cNvSpPr/>
          <p:nvPr/>
        </p:nvSpPr>
        <p:spPr>
          <a:xfrm>
            <a:off x="3403625" y="496699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5" name="object 1545"/>
          <p:cNvSpPr/>
          <p:nvPr/>
        </p:nvSpPr>
        <p:spPr>
          <a:xfrm>
            <a:off x="3412751" y="4976116"/>
            <a:ext cx="18415" cy="64135"/>
          </a:xfrm>
          <a:custGeom>
            <a:avLst/>
            <a:gdLst/>
            <a:ahLst/>
            <a:cxnLst/>
            <a:rect l="l" t="t" r="r" b="b"/>
            <a:pathLst>
              <a:path w="18414" h="64135">
                <a:moveTo>
                  <a:pt x="0" y="0"/>
                </a:moveTo>
                <a:lnTo>
                  <a:pt x="18252" y="0"/>
                </a:lnTo>
                <a:lnTo>
                  <a:pt x="18252" y="63884"/>
                </a:lnTo>
                <a:lnTo>
                  <a:pt x="0" y="63884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6" name="object 1546"/>
          <p:cNvSpPr/>
          <p:nvPr/>
        </p:nvSpPr>
        <p:spPr>
          <a:xfrm>
            <a:off x="3403625" y="5040001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7" name="object 1547"/>
          <p:cNvSpPr/>
          <p:nvPr/>
        </p:nvSpPr>
        <p:spPr>
          <a:xfrm>
            <a:off x="3409709" y="496394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8" name="object 1548"/>
          <p:cNvSpPr/>
          <p:nvPr/>
        </p:nvSpPr>
        <p:spPr>
          <a:xfrm>
            <a:off x="3418835" y="4973074"/>
            <a:ext cx="18415" cy="64135"/>
          </a:xfrm>
          <a:custGeom>
            <a:avLst/>
            <a:gdLst/>
            <a:ahLst/>
            <a:cxnLst/>
            <a:rect l="l" t="t" r="r" b="b"/>
            <a:pathLst>
              <a:path w="18414" h="64135">
                <a:moveTo>
                  <a:pt x="0" y="0"/>
                </a:moveTo>
                <a:lnTo>
                  <a:pt x="18252" y="0"/>
                </a:lnTo>
                <a:lnTo>
                  <a:pt x="18252" y="63884"/>
                </a:lnTo>
                <a:lnTo>
                  <a:pt x="0" y="63884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9" name="object 1549"/>
          <p:cNvSpPr/>
          <p:nvPr/>
        </p:nvSpPr>
        <p:spPr>
          <a:xfrm>
            <a:off x="3409709" y="502783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0" name="object 1550"/>
          <p:cNvSpPr/>
          <p:nvPr/>
        </p:nvSpPr>
        <p:spPr>
          <a:xfrm>
            <a:off x="3415793" y="496242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1" name="object 1551"/>
          <p:cNvSpPr/>
          <p:nvPr/>
        </p:nvSpPr>
        <p:spPr>
          <a:xfrm>
            <a:off x="3424920" y="4971553"/>
            <a:ext cx="18415" cy="60960"/>
          </a:xfrm>
          <a:custGeom>
            <a:avLst/>
            <a:gdLst/>
            <a:ahLst/>
            <a:cxnLst/>
            <a:rect l="l" t="t" r="r" b="b"/>
            <a:pathLst>
              <a:path w="18414" h="60960">
                <a:moveTo>
                  <a:pt x="0" y="0"/>
                </a:moveTo>
                <a:lnTo>
                  <a:pt x="18252" y="0"/>
                </a:lnTo>
                <a:lnTo>
                  <a:pt x="18252" y="60842"/>
                </a:lnTo>
                <a:lnTo>
                  <a:pt x="0" y="6084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2" name="object 1552"/>
          <p:cNvSpPr/>
          <p:nvPr/>
        </p:nvSpPr>
        <p:spPr>
          <a:xfrm>
            <a:off x="3415793" y="502326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3" name="object 1553"/>
          <p:cNvSpPr/>
          <p:nvPr/>
        </p:nvSpPr>
        <p:spPr>
          <a:xfrm>
            <a:off x="3421878" y="495938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4" name="object 1554"/>
          <p:cNvSpPr/>
          <p:nvPr/>
        </p:nvSpPr>
        <p:spPr>
          <a:xfrm>
            <a:off x="3431004" y="4968511"/>
            <a:ext cx="18415" cy="64135"/>
          </a:xfrm>
          <a:custGeom>
            <a:avLst/>
            <a:gdLst/>
            <a:ahLst/>
            <a:cxnLst/>
            <a:rect l="l" t="t" r="r" b="b"/>
            <a:pathLst>
              <a:path w="18414" h="64135">
                <a:moveTo>
                  <a:pt x="0" y="0"/>
                </a:moveTo>
                <a:lnTo>
                  <a:pt x="18252" y="0"/>
                </a:lnTo>
                <a:lnTo>
                  <a:pt x="18252" y="63884"/>
                </a:lnTo>
                <a:lnTo>
                  <a:pt x="0" y="63884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5" name="object 1555"/>
          <p:cNvSpPr/>
          <p:nvPr/>
        </p:nvSpPr>
        <p:spPr>
          <a:xfrm>
            <a:off x="3421878" y="5032395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6" name="object 1556"/>
          <p:cNvSpPr/>
          <p:nvPr/>
        </p:nvSpPr>
        <p:spPr>
          <a:xfrm>
            <a:off x="3427962" y="495177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7" name="object 1557"/>
          <p:cNvSpPr/>
          <p:nvPr/>
        </p:nvSpPr>
        <p:spPr>
          <a:xfrm>
            <a:off x="3437089" y="4960905"/>
            <a:ext cx="18415" cy="64135"/>
          </a:xfrm>
          <a:custGeom>
            <a:avLst/>
            <a:gdLst/>
            <a:ahLst/>
            <a:cxnLst/>
            <a:rect l="l" t="t" r="r" b="b"/>
            <a:pathLst>
              <a:path w="18414" h="64135">
                <a:moveTo>
                  <a:pt x="0" y="0"/>
                </a:moveTo>
                <a:lnTo>
                  <a:pt x="18252" y="0"/>
                </a:lnTo>
                <a:lnTo>
                  <a:pt x="18252" y="63884"/>
                </a:lnTo>
                <a:lnTo>
                  <a:pt x="0" y="63884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8" name="object 1558"/>
          <p:cNvSpPr/>
          <p:nvPr/>
        </p:nvSpPr>
        <p:spPr>
          <a:xfrm>
            <a:off x="3427962" y="5024790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9" name="object 1559"/>
          <p:cNvSpPr/>
          <p:nvPr/>
        </p:nvSpPr>
        <p:spPr>
          <a:xfrm>
            <a:off x="3434046" y="494721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0" name="object 1560"/>
          <p:cNvSpPr/>
          <p:nvPr/>
        </p:nvSpPr>
        <p:spPr>
          <a:xfrm>
            <a:off x="3443173" y="4956342"/>
            <a:ext cx="18415" cy="64135"/>
          </a:xfrm>
          <a:custGeom>
            <a:avLst/>
            <a:gdLst/>
            <a:ahLst/>
            <a:cxnLst/>
            <a:rect l="l" t="t" r="r" b="b"/>
            <a:pathLst>
              <a:path w="18414" h="64135">
                <a:moveTo>
                  <a:pt x="0" y="0"/>
                </a:moveTo>
                <a:lnTo>
                  <a:pt x="18252" y="0"/>
                </a:lnTo>
                <a:lnTo>
                  <a:pt x="18252" y="63884"/>
                </a:lnTo>
                <a:lnTo>
                  <a:pt x="0" y="63884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1" name="object 1561"/>
          <p:cNvSpPr/>
          <p:nvPr/>
        </p:nvSpPr>
        <p:spPr>
          <a:xfrm>
            <a:off x="3434046" y="5020227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2" name="object 1562"/>
          <p:cNvSpPr/>
          <p:nvPr/>
        </p:nvSpPr>
        <p:spPr>
          <a:xfrm>
            <a:off x="3440131" y="493961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3" name="object 1563"/>
          <p:cNvSpPr/>
          <p:nvPr/>
        </p:nvSpPr>
        <p:spPr>
          <a:xfrm>
            <a:off x="3449257" y="4948737"/>
            <a:ext cx="18415" cy="67310"/>
          </a:xfrm>
          <a:custGeom>
            <a:avLst/>
            <a:gdLst/>
            <a:ahLst/>
            <a:cxnLst/>
            <a:rect l="l" t="t" r="r" b="b"/>
            <a:pathLst>
              <a:path w="18414" h="67310">
                <a:moveTo>
                  <a:pt x="0" y="0"/>
                </a:moveTo>
                <a:lnTo>
                  <a:pt x="18252" y="0"/>
                </a:lnTo>
                <a:lnTo>
                  <a:pt x="18252" y="66926"/>
                </a:lnTo>
                <a:lnTo>
                  <a:pt x="0" y="66926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4" name="object 1564"/>
          <p:cNvSpPr/>
          <p:nvPr/>
        </p:nvSpPr>
        <p:spPr>
          <a:xfrm>
            <a:off x="3440131" y="5015664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5" name="object 1565"/>
          <p:cNvSpPr/>
          <p:nvPr/>
        </p:nvSpPr>
        <p:spPr>
          <a:xfrm>
            <a:off x="3446215" y="4947216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6" name="object 1566"/>
          <p:cNvSpPr/>
          <p:nvPr/>
        </p:nvSpPr>
        <p:spPr>
          <a:xfrm>
            <a:off x="3455341" y="4947216"/>
            <a:ext cx="18415" cy="64135"/>
          </a:xfrm>
          <a:custGeom>
            <a:avLst/>
            <a:gdLst/>
            <a:ahLst/>
            <a:cxnLst/>
            <a:rect l="l" t="t" r="r" b="b"/>
            <a:pathLst>
              <a:path w="18414" h="64135">
                <a:moveTo>
                  <a:pt x="0" y="0"/>
                </a:moveTo>
                <a:lnTo>
                  <a:pt x="18252" y="0"/>
                </a:lnTo>
                <a:lnTo>
                  <a:pt x="18252" y="63884"/>
                </a:lnTo>
                <a:lnTo>
                  <a:pt x="0" y="63884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7" name="object 1567"/>
          <p:cNvSpPr/>
          <p:nvPr/>
        </p:nvSpPr>
        <p:spPr>
          <a:xfrm>
            <a:off x="3446215" y="5011101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8" name="object 1568"/>
          <p:cNvSpPr/>
          <p:nvPr/>
        </p:nvSpPr>
        <p:spPr>
          <a:xfrm>
            <a:off x="3452299" y="4945695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9" name="object 1569"/>
          <p:cNvSpPr/>
          <p:nvPr/>
        </p:nvSpPr>
        <p:spPr>
          <a:xfrm>
            <a:off x="3461425" y="4945695"/>
            <a:ext cx="18415" cy="64135"/>
          </a:xfrm>
          <a:custGeom>
            <a:avLst/>
            <a:gdLst/>
            <a:ahLst/>
            <a:cxnLst/>
            <a:rect l="l" t="t" r="r" b="b"/>
            <a:pathLst>
              <a:path w="18414" h="64135">
                <a:moveTo>
                  <a:pt x="0" y="0"/>
                </a:moveTo>
                <a:lnTo>
                  <a:pt x="18252" y="0"/>
                </a:lnTo>
                <a:lnTo>
                  <a:pt x="18252" y="63884"/>
                </a:lnTo>
                <a:lnTo>
                  <a:pt x="0" y="63884"/>
                </a:lnTo>
                <a:lnTo>
                  <a:pt x="0" y="0"/>
                </a:lnTo>
                <a:close/>
              </a:path>
            </a:pathLst>
          </a:custGeom>
          <a:solidFill>
            <a:srgbClr val="A5B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0" name="object 1570"/>
          <p:cNvSpPr/>
          <p:nvPr/>
        </p:nvSpPr>
        <p:spPr>
          <a:xfrm>
            <a:off x="3452299" y="5009579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1" name="object 1571"/>
          <p:cNvSpPr/>
          <p:nvPr/>
        </p:nvSpPr>
        <p:spPr>
          <a:xfrm>
            <a:off x="1900812" y="555107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126">
            <a:solidFill>
              <a:srgbClr val="EC8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2" name="object 1572"/>
          <p:cNvSpPr/>
          <p:nvPr/>
        </p:nvSpPr>
        <p:spPr>
          <a:xfrm>
            <a:off x="1909330" y="4684072"/>
            <a:ext cx="1561465" cy="867410"/>
          </a:xfrm>
          <a:custGeom>
            <a:avLst/>
            <a:gdLst/>
            <a:ahLst/>
            <a:cxnLst/>
            <a:rect l="l" t="t" r="r" b="b"/>
            <a:pathLst>
              <a:path w="1561464" h="867410">
                <a:moveTo>
                  <a:pt x="0" y="867007"/>
                </a:moveTo>
                <a:lnTo>
                  <a:pt x="9734" y="854838"/>
                </a:lnTo>
                <a:lnTo>
                  <a:pt x="15819" y="836585"/>
                </a:lnTo>
                <a:lnTo>
                  <a:pt x="21903" y="821375"/>
                </a:lnTo>
                <a:lnTo>
                  <a:pt x="27987" y="812248"/>
                </a:lnTo>
                <a:lnTo>
                  <a:pt x="34071" y="801601"/>
                </a:lnTo>
                <a:lnTo>
                  <a:pt x="40156" y="792475"/>
                </a:lnTo>
                <a:lnTo>
                  <a:pt x="46240" y="783348"/>
                </a:lnTo>
                <a:lnTo>
                  <a:pt x="52324" y="772701"/>
                </a:lnTo>
                <a:lnTo>
                  <a:pt x="58408" y="762053"/>
                </a:lnTo>
                <a:lnTo>
                  <a:pt x="64493" y="751406"/>
                </a:lnTo>
                <a:lnTo>
                  <a:pt x="70577" y="739237"/>
                </a:lnTo>
                <a:lnTo>
                  <a:pt x="76661" y="728590"/>
                </a:lnTo>
                <a:lnTo>
                  <a:pt x="82745" y="714900"/>
                </a:lnTo>
                <a:lnTo>
                  <a:pt x="88830" y="701211"/>
                </a:lnTo>
                <a:lnTo>
                  <a:pt x="94914" y="687521"/>
                </a:lnTo>
                <a:lnTo>
                  <a:pt x="100998" y="672310"/>
                </a:lnTo>
                <a:lnTo>
                  <a:pt x="107083" y="657100"/>
                </a:lnTo>
                <a:lnTo>
                  <a:pt x="113167" y="641889"/>
                </a:lnTo>
                <a:lnTo>
                  <a:pt x="119251" y="626678"/>
                </a:lnTo>
                <a:lnTo>
                  <a:pt x="125335" y="611468"/>
                </a:lnTo>
                <a:lnTo>
                  <a:pt x="131420" y="597778"/>
                </a:lnTo>
                <a:lnTo>
                  <a:pt x="137504" y="584089"/>
                </a:lnTo>
                <a:lnTo>
                  <a:pt x="143588" y="584089"/>
                </a:lnTo>
                <a:lnTo>
                  <a:pt x="149672" y="555188"/>
                </a:lnTo>
                <a:lnTo>
                  <a:pt x="155757" y="538457"/>
                </a:lnTo>
                <a:lnTo>
                  <a:pt x="161841" y="521725"/>
                </a:lnTo>
                <a:lnTo>
                  <a:pt x="167925" y="491304"/>
                </a:lnTo>
                <a:lnTo>
                  <a:pt x="180094" y="430461"/>
                </a:lnTo>
                <a:lnTo>
                  <a:pt x="198346" y="392434"/>
                </a:lnTo>
                <a:lnTo>
                  <a:pt x="204431" y="383308"/>
                </a:lnTo>
                <a:lnTo>
                  <a:pt x="210515" y="374182"/>
                </a:lnTo>
                <a:lnTo>
                  <a:pt x="216599" y="362013"/>
                </a:lnTo>
                <a:lnTo>
                  <a:pt x="222683" y="349845"/>
                </a:lnTo>
                <a:lnTo>
                  <a:pt x="228768" y="330071"/>
                </a:lnTo>
                <a:lnTo>
                  <a:pt x="234852" y="313339"/>
                </a:lnTo>
                <a:lnTo>
                  <a:pt x="240936" y="296607"/>
                </a:lnTo>
                <a:lnTo>
                  <a:pt x="247021" y="276833"/>
                </a:lnTo>
                <a:lnTo>
                  <a:pt x="253105" y="261623"/>
                </a:lnTo>
                <a:lnTo>
                  <a:pt x="259189" y="247933"/>
                </a:lnTo>
                <a:lnTo>
                  <a:pt x="265273" y="228159"/>
                </a:lnTo>
                <a:lnTo>
                  <a:pt x="271358" y="208385"/>
                </a:lnTo>
                <a:lnTo>
                  <a:pt x="277442" y="191654"/>
                </a:lnTo>
                <a:lnTo>
                  <a:pt x="295695" y="144501"/>
                </a:lnTo>
                <a:lnTo>
                  <a:pt x="307863" y="132332"/>
                </a:lnTo>
                <a:lnTo>
                  <a:pt x="313947" y="132332"/>
                </a:lnTo>
                <a:lnTo>
                  <a:pt x="320032" y="114079"/>
                </a:lnTo>
                <a:lnTo>
                  <a:pt x="326116" y="103432"/>
                </a:lnTo>
                <a:lnTo>
                  <a:pt x="332200" y="95827"/>
                </a:lnTo>
                <a:lnTo>
                  <a:pt x="338284" y="91263"/>
                </a:lnTo>
                <a:lnTo>
                  <a:pt x="344369" y="85179"/>
                </a:lnTo>
                <a:lnTo>
                  <a:pt x="350453" y="85179"/>
                </a:lnTo>
                <a:lnTo>
                  <a:pt x="356537" y="82137"/>
                </a:lnTo>
                <a:lnTo>
                  <a:pt x="362621" y="76053"/>
                </a:lnTo>
                <a:lnTo>
                  <a:pt x="368706" y="69969"/>
                </a:lnTo>
                <a:lnTo>
                  <a:pt x="374790" y="65405"/>
                </a:lnTo>
                <a:lnTo>
                  <a:pt x="380874" y="59321"/>
                </a:lnTo>
                <a:lnTo>
                  <a:pt x="386959" y="59321"/>
                </a:lnTo>
                <a:lnTo>
                  <a:pt x="393043" y="53237"/>
                </a:lnTo>
                <a:lnTo>
                  <a:pt x="399127" y="50195"/>
                </a:lnTo>
                <a:lnTo>
                  <a:pt x="405211" y="45631"/>
                </a:lnTo>
                <a:lnTo>
                  <a:pt x="411296" y="41068"/>
                </a:lnTo>
                <a:lnTo>
                  <a:pt x="417380" y="36505"/>
                </a:lnTo>
                <a:lnTo>
                  <a:pt x="423464" y="30421"/>
                </a:lnTo>
                <a:lnTo>
                  <a:pt x="429548" y="31942"/>
                </a:lnTo>
                <a:lnTo>
                  <a:pt x="435633" y="28900"/>
                </a:lnTo>
                <a:lnTo>
                  <a:pt x="441717" y="22815"/>
                </a:lnTo>
                <a:lnTo>
                  <a:pt x="447801" y="25858"/>
                </a:lnTo>
                <a:lnTo>
                  <a:pt x="453885" y="22815"/>
                </a:lnTo>
                <a:lnTo>
                  <a:pt x="459970" y="21294"/>
                </a:lnTo>
                <a:lnTo>
                  <a:pt x="466054" y="13689"/>
                </a:lnTo>
                <a:lnTo>
                  <a:pt x="472138" y="10647"/>
                </a:lnTo>
                <a:lnTo>
                  <a:pt x="478222" y="7605"/>
                </a:lnTo>
                <a:lnTo>
                  <a:pt x="484307" y="6084"/>
                </a:lnTo>
                <a:lnTo>
                  <a:pt x="490391" y="7605"/>
                </a:lnTo>
                <a:lnTo>
                  <a:pt x="496475" y="4563"/>
                </a:lnTo>
                <a:lnTo>
                  <a:pt x="502560" y="0"/>
                </a:lnTo>
                <a:lnTo>
                  <a:pt x="508644" y="4563"/>
                </a:lnTo>
                <a:lnTo>
                  <a:pt x="514728" y="4563"/>
                </a:lnTo>
                <a:lnTo>
                  <a:pt x="520812" y="6084"/>
                </a:lnTo>
                <a:lnTo>
                  <a:pt x="526897" y="6084"/>
                </a:lnTo>
                <a:lnTo>
                  <a:pt x="532981" y="4563"/>
                </a:lnTo>
                <a:lnTo>
                  <a:pt x="539065" y="6084"/>
                </a:lnTo>
                <a:lnTo>
                  <a:pt x="545149" y="7605"/>
                </a:lnTo>
                <a:lnTo>
                  <a:pt x="551234" y="7605"/>
                </a:lnTo>
                <a:lnTo>
                  <a:pt x="557318" y="9126"/>
                </a:lnTo>
                <a:lnTo>
                  <a:pt x="563402" y="15210"/>
                </a:lnTo>
                <a:lnTo>
                  <a:pt x="569486" y="10647"/>
                </a:lnTo>
                <a:lnTo>
                  <a:pt x="575571" y="7605"/>
                </a:lnTo>
                <a:lnTo>
                  <a:pt x="581655" y="4563"/>
                </a:lnTo>
                <a:lnTo>
                  <a:pt x="587739" y="6084"/>
                </a:lnTo>
                <a:lnTo>
                  <a:pt x="593823" y="12168"/>
                </a:lnTo>
                <a:lnTo>
                  <a:pt x="599908" y="9126"/>
                </a:lnTo>
                <a:lnTo>
                  <a:pt x="605992" y="10647"/>
                </a:lnTo>
                <a:lnTo>
                  <a:pt x="612076" y="15210"/>
                </a:lnTo>
                <a:lnTo>
                  <a:pt x="618160" y="16731"/>
                </a:lnTo>
                <a:lnTo>
                  <a:pt x="624245" y="18252"/>
                </a:lnTo>
                <a:lnTo>
                  <a:pt x="630329" y="22815"/>
                </a:lnTo>
                <a:lnTo>
                  <a:pt x="636413" y="22815"/>
                </a:lnTo>
                <a:lnTo>
                  <a:pt x="642498" y="25858"/>
                </a:lnTo>
                <a:lnTo>
                  <a:pt x="648582" y="30421"/>
                </a:lnTo>
                <a:lnTo>
                  <a:pt x="654666" y="36505"/>
                </a:lnTo>
                <a:lnTo>
                  <a:pt x="660750" y="41068"/>
                </a:lnTo>
                <a:lnTo>
                  <a:pt x="666835" y="42589"/>
                </a:lnTo>
                <a:lnTo>
                  <a:pt x="672919" y="42589"/>
                </a:lnTo>
                <a:lnTo>
                  <a:pt x="679003" y="48674"/>
                </a:lnTo>
                <a:lnTo>
                  <a:pt x="685087" y="56279"/>
                </a:lnTo>
                <a:lnTo>
                  <a:pt x="691172" y="60842"/>
                </a:lnTo>
                <a:lnTo>
                  <a:pt x="697256" y="65405"/>
                </a:lnTo>
                <a:lnTo>
                  <a:pt x="703340" y="65405"/>
                </a:lnTo>
                <a:lnTo>
                  <a:pt x="709424" y="74532"/>
                </a:lnTo>
                <a:lnTo>
                  <a:pt x="715509" y="79095"/>
                </a:lnTo>
                <a:lnTo>
                  <a:pt x="721593" y="80616"/>
                </a:lnTo>
                <a:lnTo>
                  <a:pt x="727677" y="86700"/>
                </a:lnTo>
                <a:lnTo>
                  <a:pt x="733761" y="91263"/>
                </a:lnTo>
                <a:lnTo>
                  <a:pt x="739846" y="97348"/>
                </a:lnTo>
                <a:lnTo>
                  <a:pt x="745930" y="103432"/>
                </a:lnTo>
                <a:lnTo>
                  <a:pt x="752014" y="104953"/>
                </a:lnTo>
                <a:lnTo>
                  <a:pt x="758098" y="114079"/>
                </a:lnTo>
                <a:lnTo>
                  <a:pt x="764183" y="117122"/>
                </a:lnTo>
                <a:lnTo>
                  <a:pt x="770267" y="121685"/>
                </a:lnTo>
                <a:lnTo>
                  <a:pt x="776351" y="124727"/>
                </a:lnTo>
                <a:lnTo>
                  <a:pt x="782436" y="127769"/>
                </a:lnTo>
                <a:lnTo>
                  <a:pt x="788520" y="135374"/>
                </a:lnTo>
                <a:lnTo>
                  <a:pt x="794604" y="142980"/>
                </a:lnTo>
                <a:lnTo>
                  <a:pt x="800688" y="149064"/>
                </a:lnTo>
                <a:lnTo>
                  <a:pt x="806773" y="152106"/>
                </a:lnTo>
                <a:lnTo>
                  <a:pt x="812857" y="159711"/>
                </a:lnTo>
                <a:lnTo>
                  <a:pt x="818941" y="164275"/>
                </a:lnTo>
                <a:lnTo>
                  <a:pt x="825025" y="167317"/>
                </a:lnTo>
                <a:lnTo>
                  <a:pt x="831110" y="174922"/>
                </a:lnTo>
                <a:lnTo>
                  <a:pt x="837194" y="181006"/>
                </a:lnTo>
                <a:lnTo>
                  <a:pt x="843278" y="185569"/>
                </a:lnTo>
                <a:lnTo>
                  <a:pt x="849362" y="190133"/>
                </a:lnTo>
                <a:lnTo>
                  <a:pt x="855447" y="193175"/>
                </a:lnTo>
                <a:lnTo>
                  <a:pt x="861531" y="196217"/>
                </a:lnTo>
                <a:lnTo>
                  <a:pt x="867615" y="202301"/>
                </a:lnTo>
                <a:lnTo>
                  <a:pt x="873699" y="209907"/>
                </a:lnTo>
                <a:lnTo>
                  <a:pt x="879784" y="214470"/>
                </a:lnTo>
                <a:lnTo>
                  <a:pt x="885868" y="219033"/>
                </a:lnTo>
                <a:lnTo>
                  <a:pt x="891952" y="222075"/>
                </a:lnTo>
                <a:lnTo>
                  <a:pt x="898037" y="226638"/>
                </a:lnTo>
                <a:lnTo>
                  <a:pt x="904121" y="231201"/>
                </a:lnTo>
                <a:lnTo>
                  <a:pt x="910205" y="237286"/>
                </a:lnTo>
                <a:lnTo>
                  <a:pt x="916289" y="241849"/>
                </a:lnTo>
                <a:lnTo>
                  <a:pt x="922374" y="247933"/>
                </a:lnTo>
                <a:lnTo>
                  <a:pt x="928458" y="252496"/>
                </a:lnTo>
                <a:lnTo>
                  <a:pt x="934542" y="258581"/>
                </a:lnTo>
                <a:lnTo>
                  <a:pt x="940626" y="261623"/>
                </a:lnTo>
                <a:lnTo>
                  <a:pt x="946711" y="264665"/>
                </a:lnTo>
                <a:lnTo>
                  <a:pt x="952795" y="264665"/>
                </a:lnTo>
                <a:lnTo>
                  <a:pt x="958879" y="273791"/>
                </a:lnTo>
                <a:lnTo>
                  <a:pt x="964963" y="278354"/>
                </a:lnTo>
                <a:lnTo>
                  <a:pt x="971048" y="281397"/>
                </a:lnTo>
                <a:lnTo>
                  <a:pt x="977132" y="285960"/>
                </a:lnTo>
                <a:lnTo>
                  <a:pt x="983216" y="287481"/>
                </a:lnTo>
                <a:lnTo>
                  <a:pt x="989300" y="290523"/>
                </a:lnTo>
                <a:lnTo>
                  <a:pt x="995385" y="295086"/>
                </a:lnTo>
                <a:lnTo>
                  <a:pt x="1001469" y="296607"/>
                </a:lnTo>
                <a:lnTo>
                  <a:pt x="1007553" y="299649"/>
                </a:lnTo>
                <a:lnTo>
                  <a:pt x="1013637" y="307255"/>
                </a:lnTo>
                <a:lnTo>
                  <a:pt x="1019722" y="308776"/>
                </a:lnTo>
                <a:lnTo>
                  <a:pt x="1025806" y="308776"/>
                </a:lnTo>
                <a:lnTo>
                  <a:pt x="1031890" y="313339"/>
                </a:lnTo>
                <a:lnTo>
                  <a:pt x="1037975" y="316381"/>
                </a:lnTo>
                <a:lnTo>
                  <a:pt x="1044059" y="317902"/>
                </a:lnTo>
                <a:lnTo>
                  <a:pt x="1050143" y="320944"/>
                </a:lnTo>
                <a:lnTo>
                  <a:pt x="1056227" y="322465"/>
                </a:lnTo>
                <a:lnTo>
                  <a:pt x="1062312" y="323986"/>
                </a:lnTo>
                <a:lnTo>
                  <a:pt x="1068396" y="327029"/>
                </a:lnTo>
                <a:lnTo>
                  <a:pt x="1074480" y="328550"/>
                </a:lnTo>
                <a:lnTo>
                  <a:pt x="1080564" y="331592"/>
                </a:lnTo>
                <a:lnTo>
                  <a:pt x="1086649" y="330071"/>
                </a:lnTo>
                <a:lnTo>
                  <a:pt x="1092733" y="330071"/>
                </a:lnTo>
                <a:lnTo>
                  <a:pt x="1098817" y="333113"/>
                </a:lnTo>
                <a:lnTo>
                  <a:pt x="1104901" y="333113"/>
                </a:lnTo>
                <a:lnTo>
                  <a:pt x="1110986" y="334634"/>
                </a:lnTo>
                <a:lnTo>
                  <a:pt x="1117070" y="334634"/>
                </a:lnTo>
                <a:lnTo>
                  <a:pt x="1123154" y="337676"/>
                </a:lnTo>
                <a:lnTo>
                  <a:pt x="1129238" y="337676"/>
                </a:lnTo>
                <a:lnTo>
                  <a:pt x="1135323" y="339197"/>
                </a:lnTo>
                <a:lnTo>
                  <a:pt x="1141407" y="340718"/>
                </a:lnTo>
                <a:lnTo>
                  <a:pt x="1147491" y="342239"/>
                </a:lnTo>
                <a:lnTo>
                  <a:pt x="1153576" y="343760"/>
                </a:lnTo>
                <a:lnTo>
                  <a:pt x="1159660" y="345281"/>
                </a:lnTo>
                <a:lnTo>
                  <a:pt x="1165744" y="345281"/>
                </a:lnTo>
                <a:lnTo>
                  <a:pt x="1171828" y="343760"/>
                </a:lnTo>
                <a:lnTo>
                  <a:pt x="1177913" y="345281"/>
                </a:lnTo>
                <a:lnTo>
                  <a:pt x="1183997" y="346802"/>
                </a:lnTo>
                <a:lnTo>
                  <a:pt x="1190081" y="346802"/>
                </a:lnTo>
                <a:lnTo>
                  <a:pt x="1196165" y="346802"/>
                </a:lnTo>
                <a:lnTo>
                  <a:pt x="1202250" y="348323"/>
                </a:lnTo>
                <a:lnTo>
                  <a:pt x="1208334" y="349845"/>
                </a:lnTo>
                <a:lnTo>
                  <a:pt x="1214418" y="349845"/>
                </a:lnTo>
                <a:lnTo>
                  <a:pt x="1220502" y="349845"/>
                </a:lnTo>
                <a:lnTo>
                  <a:pt x="1226587" y="351366"/>
                </a:lnTo>
                <a:lnTo>
                  <a:pt x="1232671" y="349845"/>
                </a:lnTo>
                <a:lnTo>
                  <a:pt x="1238755" y="351366"/>
                </a:lnTo>
                <a:lnTo>
                  <a:pt x="1244839" y="351366"/>
                </a:lnTo>
                <a:lnTo>
                  <a:pt x="1250924" y="351366"/>
                </a:lnTo>
                <a:lnTo>
                  <a:pt x="1257008" y="352887"/>
                </a:lnTo>
                <a:lnTo>
                  <a:pt x="1263092" y="352887"/>
                </a:lnTo>
                <a:lnTo>
                  <a:pt x="1269176" y="352887"/>
                </a:lnTo>
                <a:lnTo>
                  <a:pt x="1275261" y="354408"/>
                </a:lnTo>
                <a:lnTo>
                  <a:pt x="1281345" y="354408"/>
                </a:lnTo>
                <a:lnTo>
                  <a:pt x="1287429" y="354408"/>
                </a:lnTo>
                <a:lnTo>
                  <a:pt x="1293514" y="352887"/>
                </a:lnTo>
                <a:lnTo>
                  <a:pt x="1299598" y="352887"/>
                </a:lnTo>
                <a:lnTo>
                  <a:pt x="1305682" y="352887"/>
                </a:lnTo>
                <a:lnTo>
                  <a:pt x="1311766" y="352887"/>
                </a:lnTo>
                <a:lnTo>
                  <a:pt x="1317851" y="354408"/>
                </a:lnTo>
                <a:lnTo>
                  <a:pt x="1323935" y="352887"/>
                </a:lnTo>
                <a:lnTo>
                  <a:pt x="1330019" y="352887"/>
                </a:lnTo>
                <a:lnTo>
                  <a:pt x="1336103" y="354408"/>
                </a:lnTo>
                <a:lnTo>
                  <a:pt x="1342188" y="355929"/>
                </a:lnTo>
                <a:lnTo>
                  <a:pt x="1348272" y="355929"/>
                </a:lnTo>
                <a:lnTo>
                  <a:pt x="1354356" y="355929"/>
                </a:lnTo>
                <a:lnTo>
                  <a:pt x="1360440" y="354408"/>
                </a:lnTo>
                <a:lnTo>
                  <a:pt x="1366525" y="354408"/>
                </a:lnTo>
                <a:lnTo>
                  <a:pt x="1372609" y="352887"/>
                </a:lnTo>
                <a:lnTo>
                  <a:pt x="1378693" y="349845"/>
                </a:lnTo>
                <a:lnTo>
                  <a:pt x="1384777" y="349845"/>
                </a:lnTo>
                <a:lnTo>
                  <a:pt x="1390862" y="349845"/>
                </a:lnTo>
                <a:lnTo>
                  <a:pt x="1396946" y="346802"/>
                </a:lnTo>
                <a:lnTo>
                  <a:pt x="1403030" y="349845"/>
                </a:lnTo>
                <a:lnTo>
                  <a:pt x="1409114" y="346802"/>
                </a:lnTo>
                <a:lnTo>
                  <a:pt x="1415199" y="346802"/>
                </a:lnTo>
                <a:lnTo>
                  <a:pt x="1421283" y="346802"/>
                </a:lnTo>
                <a:lnTo>
                  <a:pt x="1427367" y="345281"/>
                </a:lnTo>
                <a:lnTo>
                  <a:pt x="1433452" y="345281"/>
                </a:lnTo>
                <a:lnTo>
                  <a:pt x="1439536" y="343760"/>
                </a:lnTo>
                <a:lnTo>
                  <a:pt x="1445620" y="342239"/>
                </a:lnTo>
                <a:lnTo>
                  <a:pt x="1451704" y="342239"/>
                </a:lnTo>
                <a:lnTo>
                  <a:pt x="1457789" y="340718"/>
                </a:lnTo>
                <a:lnTo>
                  <a:pt x="1463873" y="339197"/>
                </a:lnTo>
                <a:lnTo>
                  <a:pt x="1469957" y="337676"/>
                </a:lnTo>
                <a:lnTo>
                  <a:pt x="1476041" y="339197"/>
                </a:lnTo>
                <a:lnTo>
                  <a:pt x="1482126" y="339197"/>
                </a:lnTo>
                <a:lnTo>
                  <a:pt x="1488210" y="339197"/>
                </a:lnTo>
                <a:lnTo>
                  <a:pt x="1494294" y="337676"/>
                </a:lnTo>
                <a:lnTo>
                  <a:pt x="1500378" y="337676"/>
                </a:lnTo>
                <a:lnTo>
                  <a:pt x="1506463" y="334634"/>
                </a:lnTo>
                <a:lnTo>
                  <a:pt x="1512547" y="333113"/>
                </a:lnTo>
                <a:lnTo>
                  <a:pt x="1518631" y="331592"/>
                </a:lnTo>
                <a:lnTo>
                  <a:pt x="1524715" y="330071"/>
                </a:lnTo>
                <a:lnTo>
                  <a:pt x="1530800" y="330071"/>
                </a:lnTo>
                <a:lnTo>
                  <a:pt x="1536884" y="331592"/>
                </a:lnTo>
                <a:lnTo>
                  <a:pt x="1542968" y="330071"/>
                </a:lnTo>
                <a:lnTo>
                  <a:pt x="1549053" y="328550"/>
                </a:lnTo>
                <a:lnTo>
                  <a:pt x="1555137" y="328550"/>
                </a:lnTo>
                <a:lnTo>
                  <a:pt x="1561221" y="327029"/>
                </a:lnTo>
              </a:path>
            </a:pathLst>
          </a:custGeom>
          <a:ln w="9126">
            <a:solidFill>
              <a:srgbClr val="EC8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3" name="object 1573"/>
          <p:cNvSpPr/>
          <p:nvPr/>
        </p:nvSpPr>
        <p:spPr>
          <a:xfrm>
            <a:off x="1900812" y="551761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4" name="object 1574"/>
          <p:cNvSpPr/>
          <p:nvPr/>
        </p:nvSpPr>
        <p:spPr>
          <a:xfrm>
            <a:off x="1909939" y="5526742"/>
            <a:ext cx="18415" cy="24765"/>
          </a:xfrm>
          <a:custGeom>
            <a:avLst/>
            <a:gdLst/>
            <a:ahLst/>
            <a:cxnLst/>
            <a:rect l="l" t="t" r="r" b="b"/>
            <a:pathLst>
              <a:path w="18414" h="24764">
                <a:moveTo>
                  <a:pt x="0" y="24337"/>
                </a:moveTo>
                <a:lnTo>
                  <a:pt x="18252" y="24337"/>
                </a:lnTo>
                <a:lnTo>
                  <a:pt x="18252" y="0"/>
                </a:lnTo>
                <a:lnTo>
                  <a:pt x="0" y="0"/>
                </a:lnTo>
                <a:lnTo>
                  <a:pt x="0" y="24337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5" name="object 1575"/>
          <p:cNvSpPr/>
          <p:nvPr/>
        </p:nvSpPr>
        <p:spPr>
          <a:xfrm>
            <a:off x="1900812" y="554195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6" name="object 1576"/>
          <p:cNvSpPr/>
          <p:nvPr/>
        </p:nvSpPr>
        <p:spPr>
          <a:xfrm>
            <a:off x="1906896" y="549936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7" name="object 1577"/>
          <p:cNvSpPr/>
          <p:nvPr/>
        </p:nvSpPr>
        <p:spPr>
          <a:xfrm>
            <a:off x="1916023" y="5508489"/>
            <a:ext cx="18415" cy="24765"/>
          </a:xfrm>
          <a:custGeom>
            <a:avLst/>
            <a:gdLst/>
            <a:ahLst/>
            <a:cxnLst/>
            <a:rect l="l" t="t" r="r" b="b"/>
            <a:pathLst>
              <a:path w="18414" h="24764">
                <a:moveTo>
                  <a:pt x="0" y="24337"/>
                </a:moveTo>
                <a:lnTo>
                  <a:pt x="18252" y="24337"/>
                </a:lnTo>
                <a:lnTo>
                  <a:pt x="18252" y="0"/>
                </a:lnTo>
                <a:lnTo>
                  <a:pt x="0" y="0"/>
                </a:lnTo>
                <a:lnTo>
                  <a:pt x="0" y="24337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8" name="object 1578"/>
          <p:cNvSpPr/>
          <p:nvPr/>
        </p:nvSpPr>
        <p:spPr>
          <a:xfrm>
            <a:off x="1906896" y="552370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9" name="object 1579"/>
          <p:cNvSpPr/>
          <p:nvPr/>
        </p:nvSpPr>
        <p:spPr>
          <a:xfrm>
            <a:off x="1912981" y="548415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0" name="object 1580"/>
          <p:cNvSpPr/>
          <p:nvPr/>
        </p:nvSpPr>
        <p:spPr>
          <a:xfrm>
            <a:off x="1922107" y="5493279"/>
            <a:ext cx="18415" cy="24765"/>
          </a:xfrm>
          <a:custGeom>
            <a:avLst/>
            <a:gdLst/>
            <a:ahLst/>
            <a:cxnLst/>
            <a:rect l="l" t="t" r="r" b="b"/>
            <a:pathLst>
              <a:path w="18414" h="24764">
                <a:moveTo>
                  <a:pt x="0" y="24337"/>
                </a:moveTo>
                <a:lnTo>
                  <a:pt x="18252" y="24337"/>
                </a:lnTo>
                <a:lnTo>
                  <a:pt x="18252" y="0"/>
                </a:lnTo>
                <a:lnTo>
                  <a:pt x="0" y="0"/>
                </a:lnTo>
                <a:lnTo>
                  <a:pt x="0" y="24337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1" name="object 1581"/>
          <p:cNvSpPr/>
          <p:nvPr/>
        </p:nvSpPr>
        <p:spPr>
          <a:xfrm>
            <a:off x="1912981" y="550848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2" name="object 1582"/>
          <p:cNvSpPr/>
          <p:nvPr/>
        </p:nvSpPr>
        <p:spPr>
          <a:xfrm>
            <a:off x="1919065" y="547502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3" name="object 1583"/>
          <p:cNvSpPr/>
          <p:nvPr/>
        </p:nvSpPr>
        <p:spPr>
          <a:xfrm>
            <a:off x="1928191" y="5484152"/>
            <a:ext cx="18415" cy="24765"/>
          </a:xfrm>
          <a:custGeom>
            <a:avLst/>
            <a:gdLst/>
            <a:ahLst/>
            <a:cxnLst/>
            <a:rect l="l" t="t" r="r" b="b"/>
            <a:pathLst>
              <a:path w="18414" h="24764">
                <a:moveTo>
                  <a:pt x="0" y="24337"/>
                </a:moveTo>
                <a:lnTo>
                  <a:pt x="18252" y="24337"/>
                </a:lnTo>
                <a:lnTo>
                  <a:pt x="18252" y="0"/>
                </a:lnTo>
                <a:lnTo>
                  <a:pt x="0" y="0"/>
                </a:lnTo>
                <a:lnTo>
                  <a:pt x="0" y="24337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4" name="object 1584"/>
          <p:cNvSpPr/>
          <p:nvPr/>
        </p:nvSpPr>
        <p:spPr>
          <a:xfrm>
            <a:off x="1919065" y="549936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5" name="object 1585"/>
          <p:cNvSpPr/>
          <p:nvPr/>
        </p:nvSpPr>
        <p:spPr>
          <a:xfrm>
            <a:off x="1925149" y="546589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6" name="object 1586"/>
          <p:cNvSpPr/>
          <p:nvPr/>
        </p:nvSpPr>
        <p:spPr>
          <a:xfrm>
            <a:off x="1934276" y="5475026"/>
            <a:ext cx="18415" cy="21590"/>
          </a:xfrm>
          <a:custGeom>
            <a:avLst/>
            <a:gdLst/>
            <a:ahLst/>
            <a:cxnLst/>
            <a:rect l="l" t="t" r="r" b="b"/>
            <a:pathLst>
              <a:path w="18414" h="21589">
                <a:moveTo>
                  <a:pt x="0" y="21294"/>
                </a:moveTo>
                <a:lnTo>
                  <a:pt x="18252" y="21294"/>
                </a:lnTo>
                <a:lnTo>
                  <a:pt x="18252" y="0"/>
                </a:lnTo>
                <a:lnTo>
                  <a:pt x="0" y="0"/>
                </a:lnTo>
                <a:lnTo>
                  <a:pt x="0" y="21294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7" name="object 1587"/>
          <p:cNvSpPr/>
          <p:nvPr/>
        </p:nvSpPr>
        <p:spPr>
          <a:xfrm>
            <a:off x="1925149" y="548719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8" name="object 1588"/>
          <p:cNvSpPr/>
          <p:nvPr/>
        </p:nvSpPr>
        <p:spPr>
          <a:xfrm>
            <a:off x="1931234" y="545677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9" name="object 1589"/>
          <p:cNvSpPr/>
          <p:nvPr/>
        </p:nvSpPr>
        <p:spPr>
          <a:xfrm>
            <a:off x="1940360" y="5465899"/>
            <a:ext cx="18415" cy="21590"/>
          </a:xfrm>
          <a:custGeom>
            <a:avLst/>
            <a:gdLst/>
            <a:ahLst/>
            <a:cxnLst/>
            <a:rect l="l" t="t" r="r" b="b"/>
            <a:pathLst>
              <a:path w="18414" h="21589">
                <a:moveTo>
                  <a:pt x="0" y="21294"/>
                </a:moveTo>
                <a:lnTo>
                  <a:pt x="18252" y="21294"/>
                </a:lnTo>
                <a:lnTo>
                  <a:pt x="18252" y="0"/>
                </a:lnTo>
                <a:lnTo>
                  <a:pt x="0" y="0"/>
                </a:lnTo>
                <a:lnTo>
                  <a:pt x="0" y="21294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0" name="object 1590"/>
          <p:cNvSpPr/>
          <p:nvPr/>
        </p:nvSpPr>
        <p:spPr>
          <a:xfrm>
            <a:off x="1931234" y="547806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1" name="object 1591"/>
          <p:cNvSpPr/>
          <p:nvPr/>
        </p:nvSpPr>
        <p:spPr>
          <a:xfrm>
            <a:off x="1937318" y="544764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2" name="object 1592"/>
          <p:cNvSpPr/>
          <p:nvPr/>
        </p:nvSpPr>
        <p:spPr>
          <a:xfrm>
            <a:off x="1946444" y="5456773"/>
            <a:ext cx="18415" cy="21590"/>
          </a:xfrm>
          <a:custGeom>
            <a:avLst/>
            <a:gdLst/>
            <a:ahLst/>
            <a:cxnLst/>
            <a:rect l="l" t="t" r="r" b="b"/>
            <a:pathLst>
              <a:path w="18414" h="21589">
                <a:moveTo>
                  <a:pt x="0" y="21294"/>
                </a:moveTo>
                <a:lnTo>
                  <a:pt x="18252" y="21294"/>
                </a:lnTo>
                <a:lnTo>
                  <a:pt x="18252" y="0"/>
                </a:lnTo>
                <a:lnTo>
                  <a:pt x="0" y="0"/>
                </a:lnTo>
                <a:lnTo>
                  <a:pt x="0" y="21294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3" name="object 1593"/>
          <p:cNvSpPr/>
          <p:nvPr/>
        </p:nvSpPr>
        <p:spPr>
          <a:xfrm>
            <a:off x="1937318" y="546894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4" name="object 1594"/>
          <p:cNvSpPr/>
          <p:nvPr/>
        </p:nvSpPr>
        <p:spPr>
          <a:xfrm>
            <a:off x="1943402" y="543852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5" name="object 1595"/>
          <p:cNvSpPr/>
          <p:nvPr/>
        </p:nvSpPr>
        <p:spPr>
          <a:xfrm>
            <a:off x="1952529" y="544764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0" y="18252"/>
                </a:moveTo>
                <a:lnTo>
                  <a:pt x="18252" y="18252"/>
                </a:lnTo>
                <a:lnTo>
                  <a:pt x="18252" y="0"/>
                </a:lnTo>
                <a:lnTo>
                  <a:pt x="0" y="0"/>
                </a:lnTo>
                <a:lnTo>
                  <a:pt x="0" y="18252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6" name="object 1596"/>
          <p:cNvSpPr/>
          <p:nvPr/>
        </p:nvSpPr>
        <p:spPr>
          <a:xfrm>
            <a:off x="1943402" y="545677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7" name="object 1597"/>
          <p:cNvSpPr/>
          <p:nvPr/>
        </p:nvSpPr>
        <p:spPr>
          <a:xfrm>
            <a:off x="1949486" y="542635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8" name="object 1598"/>
          <p:cNvSpPr/>
          <p:nvPr/>
        </p:nvSpPr>
        <p:spPr>
          <a:xfrm>
            <a:off x="1958613" y="5435478"/>
            <a:ext cx="18415" cy="21590"/>
          </a:xfrm>
          <a:custGeom>
            <a:avLst/>
            <a:gdLst/>
            <a:ahLst/>
            <a:cxnLst/>
            <a:rect l="l" t="t" r="r" b="b"/>
            <a:pathLst>
              <a:path w="18414" h="21589">
                <a:moveTo>
                  <a:pt x="0" y="21294"/>
                </a:moveTo>
                <a:lnTo>
                  <a:pt x="18252" y="21294"/>
                </a:lnTo>
                <a:lnTo>
                  <a:pt x="18252" y="0"/>
                </a:lnTo>
                <a:lnTo>
                  <a:pt x="0" y="0"/>
                </a:lnTo>
                <a:lnTo>
                  <a:pt x="0" y="21294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9" name="object 1599"/>
          <p:cNvSpPr/>
          <p:nvPr/>
        </p:nvSpPr>
        <p:spPr>
          <a:xfrm>
            <a:off x="1949486" y="544764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0" name="object 1600"/>
          <p:cNvSpPr/>
          <p:nvPr/>
        </p:nvSpPr>
        <p:spPr>
          <a:xfrm>
            <a:off x="1955571" y="541570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1" name="object 1601"/>
          <p:cNvSpPr/>
          <p:nvPr/>
        </p:nvSpPr>
        <p:spPr>
          <a:xfrm>
            <a:off x="1964697" y="5424831"/>
            <a:ext cx="18415" cy="21590"/>
          </a:xfrm>
          <a:custGeom>
            <a:avLst/>
            <a:gdLst/>
            <a:ahLst/>
            <a:cxnLst/>
            <a:rect l="l" t="t" r="r" b="b"/>
            <a:pathLst>
              <a:path w="18414" h="21589">
                <a:moveTo>
                  <a:pt x="0" y="21294"/>
                </a:moveTo>
                <a:lnTo>
                  <a:pt x="18252" y="21294"/>
                </a:lnTo>
                <a:lnTo>
                  <a:pt x="18252" y="0"/>
                </a:lnTo>
                <a:lnTo>
                  <a:pt x="0" y="0"/>
                </a:lnTo>
                <a:lnTo>
                  <a:pt x="0" y="21294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2" name="object 1602"/>
          <p:cNvSpPr/>
          <p:nvPr/>
        </p:nvSpPr>
        <p:spPr>
          <a:xfrm>
            <a:off x="1955571" y="543699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3" name="object 1603"/>
          <p:cNvSpPr/>
          <p:nvPr/>
        </p:nvSpPr>
        <p:spPr>
          <a:xfrm>
            <a:off x="1961655" y="540353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4" name="object 1604"/>
          <p:cNvSpPr/>
          <p:nvPr/>
        </p:nvSpPr>
        <p:spPr>
          <a:xfrm>
            <a:off x="1970781" y="5412662"/>
            <a:ext cx="18415" cy="21590"/>
          </a:xfrm>
          <a:custGeom>
            <a:avLst/>
            <a:gdLst/>
            <a:ahLst/>
            <a:cxnLst/>
            <a:rect l="l" t="t" r="r" b="b"/>
            <a:pathLst>
              <a:path w="18414" h="21589">
                <a:moveTo>
                  <a:pt x="0" y="21294"/>
                </a:moveTo>
                <a:lnTo>
                  <a:pt x="18252" y="21294"/>
                </a:lnTo>
                <a:lnTo>
                  <a:pt x="18252" y="0"/>
                </a:lnTo>
                <a:lnTo>
                  <a:pt x="0" y="0"/>
                </a:lnTo>
                <a:lnTo>
                  <a:pt x="0" y="21294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5" name="object 1605"/>
          <p:cNvSpPr/>
          <p:nvPr/>
        </p:nvSpPr>
        <p:spPr>
          <a:xfrm>
            <a:off x="1961655" y="542483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6" name="object 1606"/>
          <p:cNvSpPr/>
          <p:nvPr/>
        </p:nvSpPr>
        <p:spPr>
          <a:xfrm>
            <a:off x="1967739" y="539288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7" name="object 1607"/>
          <p:cNvSpPr/>
          <p:nvPr/>
        </p:nvSpPr>
        <p:spPr>
          <a:xfrm>
            <a:off x="1976866" y="5402015"/>
            <a:ext cx="18415" cy="21590"/>
          </a:xfrm>
          <a:custGeom>
            <a:avLst/>
            <a:gdLst/>
            <a:ahLst/>
            <a:cxnLst/>
            <a:rect l="l" t="t" r="r" b="b"/>
            <a:pathLst>
              <a:path w="18414" h="21589">
                <a:moveTo>
                  <a:pt x="0" y="21294"/>
                </a:moveTo>
                <a:lnTo>
                  <a:pt x="18252" y="21294"/>
                </a:lnTo>
                <a:lnTo>
                  <a:pt x="18252" y="0"/>
                </a:lnTo>
                <a:lnTo>
                  <a:pt x="0" y="0"/>
                </a:lnTo>
                <a:lnTo>
                  <a:pt x="0" y="21294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8" name="object 1608"/>
          <p:cNvSpPr/>
          <p:nvPr/>
        </p:nvSpPr>
        <p:spPr>
          <a:xfrm>
            <a:off x="1967739" y="541418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9" name="object 1609"/>
          <p:cNvSpPr/>
          <p:nvPr/>
        </p:nvSpPr>
        <p:spPr>
          <a:xfrm>
            <a:off x="1973823" y="538072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0" name="object 1610"/>
          <p:cNvSpPr/>
          <p:nvPr/>
        </p:nvSpPr>
        <p:spPr>
          <a:xfrm>
            <a:off x="1982950" y="538984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0" y="18252"/>
                </a:moveTo>
                <a:lnTo>
                  <a:pt x="18252" y="18252"/>
                </a:lnTo>
                <a:lnTo>
                  <a:pt x="18252" y="0"/>
                </a:lnTo>
                <a:lnTo>
                  <a:pt x="0" y="0"/>
                </a:lnTo>
                <a:lnTo>
                  <a:pt x="0" y="18252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1" name="object 1611"/>
          <p:cNvSpPr/>
          <p:nvPr/>
        </p:nvSpPr>
        <p:spPr>
          <a:xfrm>
            <a:off x="1973823" y="539897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2" name="object 1612"/>
          <p:cNvSpPr/>
          <p:nvPr/>
        </p:nvSpPr>
        <p:spPr>
          <a:xfrm>
            <a:off x="1979908" y="536703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3" name="object 1613"/>
          <p:cNvSpPr/>
          <p:nvPr/>
        </p:nvSpPr>
        <p:spPr>
          <a:xfrm>
            <a:off x="1989034" y="5376157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0" y="18252"/>
                </a:moveTo>
                <a:lnTo>
                  <a:pt x="18252" y="18252"/>
                </a:lnTo>
                <a:lnTo>
                  <a:pt x="18252" y="0"/>
                </a:lnTo>
                <a:lnTo>
                  <a:pt x="0" y="0"/>
                </a:lnTo>
                <a:lnTo>
                  <a:pt x="0" y="18252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4" name="object 1614"/>
          <p:cNvSpPr/>
          <p:nvPr/>
        </p:nvSpPr>
        <p:spPr>
          <a:xfrm>
            <a:off x="1979908" y="538528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5" name="object 1615"/>
          <p:cNvSpPr/>
          <p:nvPr/>
        </p:nvSpPr>
        <p:spPr>
          <a:xfrm>
            <a:off x="1985992" y="535334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6" name="object 1616"/>
          <p:cNvSpPr/>
          <p:nvPr/>
        </p:nvSpPr>
        <p:spPr>
          <a:xfrm>
            <a:off x="1995118" y="5362467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0" y="18252"/>
                </a:moveTo>
                <a:lnTo>
                  <a:pt x="18252" y="18252"/>
                </a:lnTo>
                <a:lnTo>
                  <a:pt x="18252" y="0"/>
                </a:lnTo>
                <a:lnTo>
                  <a:pt x="0" y="0"/>
                </a:lnTo>
                <a:lnTo>
                  <a:pt x="0" y="18252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7" name="object 1617"/>
          <p:cNvSpPr/>
          <p:nvPr/>
        </p:nvSpPr>
        <p:spPr>
          <a:xfrm>
            <a:off x="1985992" y="537159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8" name="object 1618"/>
          <p:cNvSpPr/>
          <p:nvPr/>
        </p:nvSpPr>
        <p:spPr>
          <a:xfrm>
            <a:off x="1992076" y="533813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9" name="object 1619"/>
          <p:cNvSpPr/>
          <p:nvPr/>
        </p:nvSpPr>
        <p:spPr>
          <a:xfrm>
            <a:off x="2001203" y="534725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0" y="18252"/>
                </a:moveTo>
                <a:lnTo>
                  <a:pt x="18252" y="18252"/>
                </a:lnTo>
                <a:lnTo>
                  <a:pt x="18252" y="0"/>
                </a:lnTo>
                <a:lnTo>
                  <a:pt x="0" y="0"/>
                </a:lnTo>
                <a:lnTo>
                  <a:pt x="0" y="18252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0" name="object 1620"/>
          <p:cNvSpPr/>
          <p:nvPr/>
        </p:nvSpPr>
        <p:spPr>
          <a:xfrm>
            <a:off x="1992076" y="535638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1" name="object 1621"/>
          <p:cNvSpPr/>
          <p:nvPr/>
        </p:nvSpPr>
        <p:spPr>
          <a:xfrm>
            <a:off x="1998160" y="532444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2" name="object 1622"/>
          <p:cNvSpPr/>
          <p:nvPr/>
        </p:nvSpPr>
        <p:spPr>
          <a:xfrm>
            <a:off x="2007287" y="5333567"/>
            <a:ext cx="18415" cy="15240"/>
          </a:xfrm>
          <a:custGeom>
            <a:avLst/>
            <a:gdLst/>
            <a:ahLst/>
            <a:cxnLst/>
            <a:rect l="l" t="t" r="r" b="b"/>
            <a:pathLst>
              <a:path w="18414" h="15239">
                <a:moveTo>
                  <a:pt x="0" y="15210"/>
                </a:moveTo>
                <a:lnTo>
                  <a:pt x="18252" y="15210"/>
                </a:lnTo>
                <a:lnTo>
                  <a:pt x="18252" y="0"/>
                </a:lnTo>
                <a:lnTo>
                  <a:pt x="0" y="0"/>
                </a:lnTo>
                <a:lnTo>
                  <a:pt x="0" y="1521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3" name="object 1623"/>
          <p:cNvSpPr/>
          <p:nvPr/>
        </p:nvSpPr>
        <p:spPr>
          <a:xfrm>
            <a:off x="1998160" y="533965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4" name="object 1624"/>
          <p:cNvSpPr/>
          <p:nvPr/>
        </p:nvSpPr>
        <p:spPr>
          <a:xfrm>
            <a:off x="2004245" y="530923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5" name="object 1625"/>
          <p:cNvSpPr/>
          <p:nvPr/>
        </p:nvSpPr>
        <p:spPr>
          <a:xfrm>
            <a:off x="2013371" y="5318356"/>
            <a:ext cx="18415" cy="15240"/>
          </a:xfrm>
          <a:custGeom>
            <a:avLst/>
            <a:gdLst/>
            <a:ahLst/>
            <a:cxnLst/>
            <a:rect l="l" t="t" r="r" b="b"/>
            <a:pathLst>
              <a:path w="18414" h="15239">
                <a:moveTo>
                  <a:pt x="0" y="15210"/>
                </a:moveTo>
                <a:lnTo>
                  <a:pt x="18252" y="15210"/>
                </a:lnTo>
                <a:lnTo>
                  <a:pt x="18252" y="0"/>
                </a:lnTo>
                <a:lnTo>
                  <a:pt x="0" y="0"/>
                </a:lnTo>
                <a:lnTo>
                  <a:pt x="0" y="1521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6" name="object 1626"/>
          <p:cNvSpPr/>
          <p:nvPr/>
        </p:nvSpPr>
        <p:spPr>
          <a:xfrm>
            <a:off x="2004245" y="532444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7" name="object 1627"/>
          <p:cNvSpPr/>
          <p:nvPr/>
        </p:nvSpPr>
        <p:spPr>
          <a:xfrm>
            <a:off x="2010329" y="529401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8" name="object 1628"/>
          <p:cNvSpPr/>
          <p:nvPr/>
        </p:nvSpPr>
        <p:spPr>
          <a:xfrm>
            <a:off x="2019455" y="5303145"/>
            <a:ext cx="18415" cy="15240"/>
          </a:xfrm>
          <a:custGeom>
            <a:avLst/>
            <a:gdLst/>
            <a:ahLst/>
            <a:cxnLst/>
            <a:rect l="l" t="t" r="r" b="b"/>
            <a:pathLst>
              <a:path w="18414" h="15239">
                <a:moveTo>
                  <a:pt x="0" y="15210"/>
                </a:moveTo>
                <a:lnTo>
                  <a:pt x="18252" y="15210"/>
                </a:lnTo>
                <a:lnTo>
                  <a:pt x="18252" y="0"/>
                </a:lnTo>
                <a:lnTo>
                  <a:pt x="0" y="0"/>
                </a:lnTo>
                <a:lnTo>
                  <a:pt x="0" y="1521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9" name="object 1629"/>
          <p:cNvSpPr/>
          <p:nvPr/>
        </p:nvSpPr>
        <p:spPr>
          <a:xfrm>
            <a:off x="2010329" y="530923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0" name="object 1630"/>
          <p:cNvSpPr/>
          <p:nvPr/>
        </p:nvSpPr>
        <p:spPr>
          <a:xfrm>
            <a:off x="2016413" y="528033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1" name="object 1631"/>
          <p:cNvSpPr/>
          <p:nvPr/>
        </p:nvSpPr>
        <p:spPr>
          <a:xfrm>
            <a:off x="2025540" y="5289456"/>
            <a:ext cx="18415" cy="12700"/>
          </a:xfrm>
          <a:custGeom>
            <a:avLst/>
            <a:gdLst/>
            <a:ahLst/>
            <a:cxnLst/>
            <a:rect l="l" t="t" r="r" b="b"/>
            <a:pathLst>
              <a:path w="18414" h="12700">
                <a:moveTo>
                  <a:pt x="0" y="12168"/>
                </a:moveTo>
                <a:lnTo>
                  <a:pt x="18252" y="12168"/>
                </a:lnTo>
                <a:lnTo>
                  <a:pt x="18252" y="0"/>
                </a:lnTo>
                <a:lnTo>
                  <a:pt x="0" y="0"/>
                </a:lnTo>
                <a:lnTo>
                  <a:pt x="0" y="12168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2" name="object 1632"/>
          <p:cNvSpPr/>
          <p:nvPr/>
        </p:nvSpPr>
        <p:spPr>
          <a:xfrm>
            <a:off x="2016413" y="529249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3" name="object 1633"/>
          <p:cNvSpPr/>
          <p:nvPr/>
        </p:nvSpPr>
        <p:spPr>
          <a:xfrm>
            <a:off x="2022498" y="526816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4" name="object 1634"/>
          <p:cNvSpPr/>
          <p:nvPr/>
        </p:nvSpPr>
        <p:spPr>
          <a:xfrm>
            <a:off x="2040750" y="5277287"/>
            <a:ext cx="0" cy="9525"/>
          </a:xfrm>
          <a:custGeom>
            <a:avLst/>
            <a:gdLst/>
            <a:ahLst/>
            <a:cxnLst/>
            <a:rect l="l" t="t" r="r" b="b"/>
            <a:pathLst>
              <a:path h="9525">
                <a:moveTo>
                  <a:pt x="-9126" y="4563"/>
                </a:moveTo>
                <a:lnTo>
                  <a:pt x="9126" y="4563"/>
                </a:lnTo>
              </a:path>
            </a:pathLst>
          </a:custGeom>
          <a:ln w="9126">
            <a:solidFill>
              <a:srgbClr val="EC8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5" name="object 1635"/>
          <p:cNvSpPr/>
          <p:nvPr/>
        </p:nvSpPr>
        <p:spPr>
          <a:xfrm>
            <a:off x="2022498" y="527728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6" name="object 1636"/>
          <p:cNvSpPr/>
          <p:nvPr/>
        </p:nvSpPr>
        <p:spPr>
          <a:xfrm>
            <a:off x="2028582" y="525447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7" name="object 1637"/>
          <p:cNvSpPr/>
          <p:nvPr/>
        </p:nvSpPr>
        <p:spPr>
          <a:xfrm>
            <a:off x="2046835" y="5263598"/>
            <a:ext cx="0" cy="9525"/>
          </a:xfrm>
          <a:custGeom>
            <a:avLst/>
            <a:gdLst/>
            <a:ahLst/>
            <a:cxnLst/>
            <a:rect l="l" t="t" r="r" b="b"/>
            <a:pathLst>
              <a:path h="9525">
                <a:moveTo>
                  <a:pt x="-9126" y="4563"/>
                </a:moveTo>
                <a:lnTo>
                  <a:pt x="9126" y="4563"/>
                </a:lnTo>
              </a:path>
            </a:pathLst>
          </a:custGeom>
          <a:ln w="9126">
            <a:solidFill>
              <a:srgbClr val="EC8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8" name="object 1638"/>
          <p:cNvSpPr/>
          <p:nvPr/>
        </p:nvSpPr>
        <p:spPr>
          <a:xfrm>
            <a:off x="2028582" y="526359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9" name="object 1639"/>
          <p:cNvSpPr/>
          <p:nvPr/>
        </p:nvSpPr>
        <p:spPr>
          <a:xfrm>
            <a:off x="2034666" y="525447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0" name="object 1640"/>
          <p:cNvSpPr/>
          <p:nvPr/>
        </p:nvSpPr>
        <p:spPr>
          <a:xfrm>
            <a:off x="2052919" y="5263598"/>
            <a:ext cx="0" cy="9525"/>
          </a:xfrm>
          <a:custGeom>
            <a:avLst/>
            <a:gdLst/>
            <a:ahLst/>
            <a:cxnLst/>
            <a:rect l="l" t="t" r="r" b="b"/>
            <a:pathLst>
              <a:path h="9525">
                <a:moveTo>
                  <a:pt x="-9126" y="4563"/>
                </a:moveTo>
                <a:lnTo>
                  <a:pt x="9126" y="4563"/>
                </a:lnTo>
              </a:path>
            </a:pathLst>
          </a:custGeom>
          <a:ln w="9126">
            <a:solidFill>
              <a:srgbClr val="EC8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1" name="object 1641"/>
          <p:cNvSpPr/>
          <p:nvPr/>
        </p:nvSpPr>
        <p:spPr>
          <a:xfrm>
            <a:off x="2034666" y="526359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2" name="object 1642"/>
          <p:cNvSpPr/>
          <p:nvPr/>
        </p:nvSpPr>
        <p:spPr>
          <a:xfrm>
            <a:off x="2040750" y="522557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3" name="object 1643"/>
          <p:cNvSpPr/>
          <p:nvPr/>
        </p:nvSpPr>
        <p:spPr>
          <a:xfrm>
            <a:off x="2059003" y="5234697"/>
            <a:ext cx="0" cy="9525"/>
          </a:xfrm>
          <a:custGeom>
            <a:avLst/>
            <a:gdLst/>
            <a:ahLst/>
            <a:cxnLst/>
            <a:rect l="l" t="t" r="r" b="b"/>
            <a:pathLst>
              <a:path h="9525">
                <a:moveTo>
                  <a:pt x="-9126" y="4563"/>
                </a:moveTo>
                <a:lnTo>
                  <a:pt x="9126" y="4563"/>
                </a:lnTo>
              </a:path>
            </a:pathLst>
          </a:custGeom>
          <a:ln w="9126">
            <a:solidFill>
              <a:srgbClr val="EC8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4" name="object 1644"/>
          <p:cNvSpPr/>
          <p:nvPr/>
        </p:nvSpPr>
        <p:spPr>
          <a:xfrm>
            <a:off x="2040750" y="523469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5" name="object 1645"/>
          <p:cNvSpPr/>
          <p:nvPr/>
        </p:nvSpPr>
        <p:spPr>
          <a:xfrm>
            <a:off x="2046835" y="520883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6" name="object 1646"/>
          <p:cNvSpPr/>
          <p:nvPr/>
        </p:nvSpPr>
        <p:spPr>
          <a:xfrm>
            <a:off x="2065087" y="5217966"/>
            <a:ext cx="0" cy="9525"/>
          </a:xfrm>
          <a:custGeom>
            <a:avLst/>
            <a:gdLst/>
            <a:ahLst/>
            <a:cxnLst/>
            <a:rect l="l" t="t" r="r" b="b"/>
            <a:pathLst>
              <a:path h="9525">
                <a:moveTo>
                  <a:pt x="-9126" y="4563"/>
                </a:moveTo>
                <a:lnTo>
                  <a:pt x="9126" y="4563"/>
                </a:lnTo>
              </a:path>
            </a:pathLst>
          </a:custGeom>
          <a:ln w="9126">
            <a:solidFill>
              <a:srgbClr val="EC8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7" name="object 1647"/>
          <p:cNvSpPr/>
          <p:nvPr/>
        </p:nvSpPr>
        <p:spPr>
          <a:xfrm>
            <a:off x="2046835" y="521796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8" name="object 1648"/>
          <p:cNvSpPr/>
          <p:nvPr/>
        </p:nvSpPr>
        <p:spPr>
          <a:xfrm>
            <a:off x="2052919" y="519210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9" name="object 1649"/>
          <p:cNvSpPr/>
          <p:nvPr/>
        </p:nvSpPr>
        <p:spPr>
          <a:xfrm>
            <a:off x="2071172" y="5201234"/>
            <a:ext cx="0" cy="9525"/>
          </a:xfrm>
          <a:custGeom>
            <a:avLst/>
            <a:gdLst/>
            <a:ahLst/>
            <a:cxnLst/>
            <a:rect l="l" t="t" r="r" b="b"/>
            <a:pathLst>
              <a:path h="9525">
                <a:moveTo>
                  <a:pt x="-9126" y="4563"/>
                </a:moveTo>
                <a:lnTo>
                  <a:pt x="9126" y="4563"/>
                </a:lnTo>
              </a:path>
            </a:pathLst>
          </a:custGeom>
          <a:ln w="9126">
            <a:solidFill>
              <a:srgbClr val="EC8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0" name="object 1650"/>
          <p:cNvSpPr/>
          <p:nvPr/>
        </p:nvSpPr>
        <p:spPr>
          <a:xfrm>
            <a:off x="2052919" y="520123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1" name="object 1651"/>
          <p:cNvSpPr/>
          <p:nvPr/>
        </p:nvSpPr>
        <p:spPr>
          <a:xfrm>
            <a:off x="2059003" y="516320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2" name="object 1652"/>
          <p:cNvSpPr/>
          <p:nvPr/>
        </p:nvSpPr>
        <p:spPr>
          <a:xfrm>
            <a:off x="2077256" y="5172334"/>
            <a:ext cx="0" cy="6350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9126" y="3042"/>
                </a:moveTo>
                <a:lnTo>
                  <a:pt x="9126" y="3042"/>
                </a:lnTo>
              </a:path>
            </a:pathLst>
          </a:custGeom>
          <a:ln w="6084">
            <a:solidFill>
              <a:srgbClr val="EC8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3" name="object 1653"/>
          <p:cNvSpPr/>
          <p:nvPr/>
        </p:nvSpPr>
        <p:spPr>
          <a:xfrm>
            <a:off x="2059003" y="516929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4" name="object 1654"/>
          <p:cNvSpPr/>
          <p:nvPr/>
        </p:nvSpPr>
        <p:spPr>
          <a:xfrm>
            <a:off x="2065087" y="512366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5" name="object 1655"/>
          <p:cNvSpPr/>
          <p:nvPr/>
        </p:nvSpPr>
        <p:spPr>
          <a:xfrm>
            <a:off x="2074214" y="5132786"/>
            <a:ext cx="18415" cy="12700"/>
          </a:xfrm>
          <a:custGeom>
            <a:avLst/>
            <a:gdLst/>
            <a:ahLst/>
            <a:cxnLst/>
            <a:rect l="l" t="t" r="r" b="b"/>
            <a:pathLst>
              <a:path w="18414" h="12700">
                <a:moveTo>
                  <a:pt x="0" y="12168"/>
                </a:moveTo>
                <a:lnTo>
                  <a:pt x="18252" y="12168"/>
                </a:lnTo>
                <a:lnTo>
                  <a:pt x="18252" y="0"/>
                </a:lnTo>
                <a:lnTo>
                  <a:pt x="0" y="0"/>
                </a:lnTo>
                <a:lnTo>
                  <a:pt x="0" y="12168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6" name="object 1656"/>
          <p:cNvSpPr/>
          <p:nvPr/>
        </p:nvSpPr>
        <p:spPr>
          <a:xfrm>
            <a:off x="2065087" y="513582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7" name="object 1657"/>
          <p:cNvSpPr/>
          <p:nvPr/>
        </p:nvSpPr>
        <p:spPr>
          <a:xfrm>
            <a:off x="2071172" y="509932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8" name="object 1658"/>
          <p:cNvSpPr/>
          <p:nvPr/>
        </p:nvSpPr>
        <p:spPr>
          <a:xfrm>
            <a:off x="2080298" y="5108449"/>
            <a:ext cx="18415" cy="12700"/>
          </a:xfrm>
          <a:custGeom>
            <a:avLst/>
            <a:gdLst/>
            <a:ahLst/>
            <a:cxnLst/>
            <a:rect l="l" t="t" r="r" b="b"/>
            <a:pathLst>
              <a:path w="18414" h="12700">
                <a:moveTo>
                  <a:pt x="0" y="12168"/>
                </a:moveTo>
                <a:lnTo>
                  <a:pt x="18252" y="12168"/>
                </a:lnTo>
                <a:lnTo>
                  <a:pt x="18252" y="0"/>
                </a:lnTo>
                <a:lnTo>
                  <a:pt x="0" y="0"/>
                </a:lnTo>
                <a:lnTo>
                  <a:pt x="0" y="12168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9" name="object 1659"/>
          <p:cNvSpPr/>
          <p:nvPr/>
        </p:nvSpPr>
        <p:spPr>
          <a:xfrm>
            <a:off x="2071172" y="511149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0" name="object 1660"/>
          <p:cNvSpPr/>
          <p:nvPr/>
        </p:nvSpPr>
        <p:spPr>
          <a:xfrm>
            <a:off x="2077256" y="508259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1" name="object 1661"/>
          <p:cNvSpPr/>
          <p:nvPr/>
        </p:nvSpPr>
        <p:spPr>
          <a:xfrm>
            <a:off x="2086382" y="5091717"/>
            <a:ext cx="18415" cy="12700"/>
          </a:xfrm>
          <a:custGeom>
            <a:avLst/>
            <a:gdLst/>
            <a:ahLst/>
            <a:cxnLst/>
            <a:rect l="l" t="t" r="r" b="b"/>
            <a:pathLst>
              <a:path w="18414" h="12700">
                <a:moveTo>
                  <a:pt x="0" y="12168"/>
                </a:moveTo>
                <a:lnTo>
                  <a:pt x="18252" y="12168"/>
                </a:lnTo>
                <a:lnTo>
                  <a:pt x="18252" y="0"/>
                </a:lnTo>
                <a:lnTo>
                  <a:pt x="0" y="0"/>
                </a:lnTo>
                <a:lnTo>
                  <a:pt x="0" y="12168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2" name="object 1662"/>
          <p:cNvSpPr/>
          <p:nvPr/>
        </p:nvSpPr>
        <p:spPr>
          <a:xfrm>
            <a:off x="2077256" y="509475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3" name="object 1663"/>
          <p:cNvSpPr/>
          <p:nvPr/>
        </p:nvSpPr>
        <p:spPr>
          <a:xfrm>
            <a:off x="2083340" y="507194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4" name="object 1664"/>
          <p:cNvSpPr/>
          <p:nvPr/>
        </p:nvSpPr>
        <p:spPr>
          <a:xfrm>
            <a:off x="2101593" y="5081070"/>
            <a:ext cx="0" cy="9525"/>
          </a:xfrm>
          <a:custGeom>
            <a:avLst/>
            <a:gdLst/>
            <a:ahLst/>
            <a:cxnLst/>
            <a:rect l="l" t="t" r="r" b="b"/>
            <a:pathLst>
              <a:path h="9525">
                <a:moveTo>
                  <a:pt x="-9126" y="4563"/>
                </a:moveTo>
                <a:lnTo>
                  <a:pt x="9126" y="4563"/>
                </a:lnTo>
              </a:path>
            </a:pathLst>
          </a:custGeom>
          <a:ln w="9126">
            <a:solidFill>
              <a:srgbClr val="EC8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5" name="object 1665"/>
          <p:cNvSpPr/>
          <p:nvPr/>
        </p:nvSpPr>
        <p:spPr>
          <a:xfrm>
            <a:off x="2083340" y="508107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6" name="object 1666"/>
          <p:cNvSpPr/>
          <p:nvPr/>
        </p:nvSpPr>
        <p:spPr>
          <a:xfrm>
            <a:off x="2089424" y="506281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7" name="object 1667"/>
          <p:cNvSpPr/>
          <p:nvPr/>
        </p:nvSpPr>
        <p:spPr>
          <a:xfrm>
            <a:off x="2107677" y="5071943"/>
            <a:ext cx="0" cy="9525"/>
          </a:xfrm>
          <a:custGeom>
            <a:avLst/>
            <a:gdLst/>
            <a:ahLst/>
            <a:cxnLst/>
            <a:rect l="l" t="t" r="r" b="b"/>
            <a:pathLst>
              <a:path h="9525">
                <a:moveTo>
                  <a:pt x="-9126" y="4563"/>
                </a:moveTo>
                <a:lnTo>
                  <a:pt x="9126" y="4563"/>
                </a:lnTo>
              </a:path>
            </a:pathLst>
          </a:custGeom>
          <a:ln w="9126">
            <a:solidFill>
              <a:srgbClr val="EC8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8" name="object 1668"/>
          <p:cNvSpPr/>
          <p:nvPr/>
        </p:nvSpPr>
        <p:spPr>
          <a:xfrm>
            <a:off x="2089424" y="507194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9" name="object 1669"/>
          <p:cNvSpPr/>
          <p:nvPr/>
        </p:nvSpPr>
        <p:spPr>
          <a:xfrm>
            <a:off x="2095509" y="505216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0" name="object 1670"/>
          <p:cNvSpPr/>
          <p:nvPr/>
        </p:nvSpPr>
        <p:spPr>
          <a:xfrm>
            <a:off x="2104635" y="5061296"/>
            <a:ext cx="18415" cy="12700"/>
          </a:xfrm>
          <a:custGeom>
            <a:avLst/>
            <a:gdLst/>
            <a:ahLst/>
            <a:cxnLst/>
            <a:rect l="l" t="t" r="r" b="b"/>
            <a:pathLst>
              <a:path w="18414" h="12700">
                <a:moveTo>
                  <a:pt x="0" y="12168"/>
                </a:moveTo>
                <a:lnTo>
                  <a:pt x="18252" y="12168"/>
                </a:lnTo>
                <a:lnTo>
                  <a:pt x="18252" y="0"/>
                </a:lnTo>
                <a:lnTo>
                  <a:pt x="0" y="0"/>
                </a:lnTo>
                <a:lnTo>
                  <a:pt x="0" y="12168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1" name="object 1671"/>
          <p:cNvSpPr/>
          <p:nvPr/>
        </p:nvSpPr>
        <p:spPr>
          <a:xfrm>
            <a:off x="2095509" y="506433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2" name="object 1672"/>
          <p:cNvSpPr/>
          <p:nvPr/>
        </p:nvSpPr>
        <p:spPr>
          <a:xfrm>
            <a:off x="2101593" y="504304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3" name="object 1673"/>
          <p:cNvSpPr/>
          <p:nvPr/>
        </p:nvSpPr>
        <p:spPr>
          <a:xfrm>
            <a:off x="2110719" y="5052169"/>
            <a:ext cx="18415" cy="12700"/>
          </a:xfrm>
          <a:custGeom>
            <a:avLst/>
            <a:gdLst/>
            <a:ahLst/>
            <a:cxnLst/>
            <a:rect l="l" t="t" r="r" b="b"/>
            <a:pathLst>
              <a:path w="18414" h="12700">
                <a:moveTo>
                  <a:pt x="0" y="12168"/>
                </a:moveTo>
                <a:lnTo>
                  <a:pt x="18252" y="12168"/>
                </a:lnTo>
                <a:lnTo>
                  <a:pt x="18252" y="0"/>
                </a:lnTo>
                <a:lnTo>
                  <a:pt x="0" y="0"/>
                </a:lnTo>
                <a:lnTo>
                  <a:pt x="0" y="12168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4" name="object 1674"/>
          <p:cNvSpPr/>
          <p:nvPr/>
        </p:nvSpPr>
        <p:spPr>
          <a:xfrm>
            <a:off x="2101593" y="505521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5" name="object 1675"/>
          <p:cNvSpPr/>
          <p:nvPr/>
        </p:nvSpPr>
        <p:spPr>
          <a:xfrm>
            <a:off x="2107677" y="503087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6" name="object 1676"/>
          <p:cNvSpPr/>
          <p:nvPr/>
        </p:nvSpPr>
        <p:spPr>
          <a:xfrm>
            <a:off x="2116804" y="5040001"/>
            <a:ext cx="18415" cy="12700"/>
          </a:xfrm>
          <a:custGeom>
            <a:avLst/>
            <a:gdLst/>
            <a:ahLst/>
            <a:cxnLst/>
            <a:rect l="l" t="t" r="r" b="b"/>
            <a:pathLst>
              <a:path w="18414" h="12700">
                <a:moveTo>
                  <a:pt x="0" y="12168"/>
                </a:moveTo>
                <a:lnTo>
                  <a:pt x="18252" y="12168"/>
                </a:lnTo>
                <a:lnTo>
                  <a:pt x="18252" y="0"/>
                </a:lnTo>
                <a:lnTo>
                  <a:pt x="0" y="0"/>
                </a:lnTo>
                <a:lnTo>
                  <a:pt x="0" y="12168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7" name="object 1677"/>
          <p:cNvSpPr/>
          <p:nvPr/>
        </p:nvSpPr>
        <p:spPr>
          <a:xfrm>
            <a:off x="2107677" y="504304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8" name="object 1678"/>
          <p:cNvSpPr/>
          <p:nvPr/>
        </p:nvSpPr>
        <p:spPr>
          <a:xfrm>
            <a:off x="2113761" y="501870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9" name="object 1679"/>
          <p:cNvSpPr/>
          <p:nvPr/>
        </p:nvSpPr>
        <p:spPr>
          <a:xfrm>
            <a:off x="2122888" y="5027833"/>
            <a:ext cx="18415" cy="12700"/>
          </a:xfrm>
          <a:custGeom>
            <a:avLst/>
            <a:gdLst/>
            <a:ahLst/>
            <a:cxnLst/>
            <a:rect l="l" t="t" r="r" b="b"/>
            <a:pathLst>
              <a:path w="18414" h="12700">
                <a:moveTo>
                  <a:pt x="0" y="12168"/>
                </a:moveTo>
                <a:lnTo>
                  <a:pt x="18252" y="12168"/>
                </a:lnTo>
                <a:lnTo>
                  <a:pt x="18252" y="0"/>
                </a:lnTo>
                <a:lnTo>
                  <a:pt x="0" y="0"/>
                </a:lnTo>
                <a:lnTo>
                  <a:pt x="0" y="12168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0" name="object 1680"/>
          <p:cNvSpPr/>
          <p:nvPr/>
        </p:nvSpPr>
        <p:spPr>
          <a:xfrm>
            <a:off x="2113761" y="503087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1" name="object 1681"/>
          <p:cNvSpPr/>
          <p:nvPr/>
        </p:nvSpPr>
        <p:spPr>
          <a:xfrm>
            <a:off x="2119846" y="499893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2" name="object 1682"/>
          <p:cNvSpPr/>
          <p:nvPr/>
        </p:nvSpPr>
        <p:spPr>
          <a:xfrm>
            <a:off x="2128972" y="5008059"/>
            <a:ext cx="18415" cy="12700"/>
          </a:xfrm>
          <a:custGeom>
            <a:avLst/>
            <a:gdLst/>
            <a:ahLst/>
            <a:cxnLst/>
            <a:rect l="l" t="t" r="r" b="b"/>
            <a:pathLst>
              <a:path w="18414" h="12700">
                <a:moveTo>
                  <a:pt x="0" y="12168"/>
                </a:moveTo>
                <a:lnTo>
                  <a:pt x="18252" y="12168"/>
                </a:lnTo>
                <a:lnTo>
                  <a:pt x="18252" y="0"/>
                </a:lnTo>
                <a:lnTo>
                  <a:pt x="0" y="0"/>
                </a:lnTo>
                <a:lnTo>
                  <a:pt x="0" y="12168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3" name="object 1683"/>
          <p:cNvSpPr/>
          <p:nvPr/>
        </p:nvSpPr>
        <p:spPr>
          <a:xfrm>
            <a:off x="2119846" y="501110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4" name="object 1684"/>
          <p:cNvSpPr/>
          <p:nvPr/>
        </p:nvSpPr>
        <p:spPr>
          <a:xfrm>
            <a:off x="2125930" y="498372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5" name="object 1685"/>
          <p:cNvSpPr/>
          <p:nvPr/>
        </p:nvSpPr>
        <p:spPr>
          <a:xfrm>
            <a:off x="2144183" y="4992848"/>
            <a:ext cx="0" cy="9525"/>
          </a:xfrm>
          <a:custGeom>
            <a:avLst/>
            <a:gdLst/>
            <a:ahLst/>
            <a:cxnLst/>
            <a:rect l="l" t="t" r="r" b="b"/>
            <a:pathLst>
              <a:path h="9525">
                <a:moveTo>
                  <a:pt x="-9126" y="4563"/>
                </a:moveTo>
                <a:lnTo>
                  <a:pt x="9126" y="4563"/>
                </a:lnTo>
              </a:path>
            </a:pathLst>
          </a:custGeom>
          <a:ln w="9126">
            <a:solidFill>
              <a:srgbClr val="EC8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6" name="object 1686"/>
          <p:cNvSpPr/>
          <p:nvPr/>
        </p:nvSpPr>
        <p:spPr>
          <a:xfrm>
            <a:off x="2125930" y="499284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7" name="object 1687"/>
          <p:cNvSpPr/>
          <p:nvPr/>
        </p:nvSpPr>
        <p:spPr>
          <a:xfrm>
            <a:off x="2132014" y="496242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8" name="object 1688"/>
          <p:cNvSpPr/>
          <p:nvPr/>
        </p:nvSpPr>
        <p:spPr>
          <a:xfrm>
            <a:off x="2141141" y="497155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0" y="18252"/>
                </a:moveTo>
                <a:lnTo>
                  <a:pt x="18252" y="18252"/>
                </a:lnTo>
                <a:lnTo>
                  <a:pt x="18252" y="0"/>
                </a:lnTo>
                <a:lnTo>
                  <a:pt x="0" y="0"/>
                </a:lnTo>
                <a:lnTo>
                  <a:pt x="0" y="18252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9" name="object 1689"/>
          <p:cNvSpPr/>
          <p:nvPr/>
        </p:nvSpPr>
        <p:spPr>
          <a:xfrm>
            <a:off x="2132014" y="498068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0" name="object 1690"/>
          <p:cNvSpPr/>
          <p:nvPr/>
        </p:nvSpPr>
        <p:spPr>
          <a:xfrm>
            <a:off x="2138098" y="494113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1" name="object 1691"/>
          <p:cNvSpPr/>
          <p:nvPr/>
        </p:nvSpPr>
        <p:spPr>
          <a:xfrm>
            <a:off x="2147225" y="4950258"/>
            <a:ext cx="18415" cy="21590"/>
          </a:xfrm>
          <a:custGeom>
            <a:avLst/>
            <a:gdLst/>
            <a:ahLst/>
            <a:cxnLst/>
            <a:rect l="l" t="t" r="r" b="b"/>
            <a:pathLst>
              <a:path w="18414" h="21589">
                <a:moveTo>
                  <a:pt x="0" y="21294"/>
                </a:moveTo>
                <a:lnTo>
                  <a:pt x="18252" y="21294"/>
                </a:lnTo>
                <a:lnTo>
                  <a:pt x="18252" y="0"/>
                </a:lnTo>
                <a:lnTo>
                  <a:pt x="0" y="0"/>
                </a:lnTo>
                <a:lnTo>
                  <a:pt x="0" y="21294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2" name="object 1692"/>
          <p:cNvSpPr/>
          <p:nvPr/>
        </p:nvSpPr>
        <p:spPr>
          <a:xfrm>
            <a:off x="2138098" y="496242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3" name="object 1693"/>
          <p:cNvSpPr/>
          <p:nvPr/>
        </p:nvSpPr>
        <p:spPr>
          <a:xfrm>
            <a:off x="2144183" y="492440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4" name="object 1694"/>
          <p:cNvSpPr/>
          <p:nvPr/>
        </p:nvSpPr>
        <p:spPr>
          <a:xfrm>
            <a:off x="2153309" y="4933526"/>
            <a:ext cx="18415" cy="24765"/>
          </a:xfrm>
          <a:custGeom>
            <a:avLst/>
            <a:gdLst/>
            <a:ahLst/>
            <a:cxnLst/>
            <a:rect l="l" t="t" r="r" b="b"/>
            <a:pathLst>
              <a:path w="18414" h="24764">
                <a:moveTo>
                  <a:pt x="0" y="24337"/>
                </a:moveTo>
                <a:lnTo>
                  <a:pt x="18252" y="24337"/>
                </a:lnTo>
                <a:lnTo>
                  <a:pt x="18252" y="0"/>
                </a:lnTo>
                <a:lnTo>
                  <a:pt x="0" y="0"/>
                </a:lnTo>
                <a:lnTo>
                  <a:pt x="0" y="24337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5" name="object 1695"/>
          <p:cNvSpPr/>
          <p:nvPr/>
        </p:nvSpPr>
        <p:spPr>
          <a:xfrm>
            <a:off x="2144183" y="494873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6" name="object 1696"/>
          <p:cNvSpPr/>
          <p:nvPr/>
        </p:nvSpPr>
        <p:spPr>
          <a:xfrm>
            <a:off x="2150267" y="491375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7" name="object 1697"/>
          <p:cNvSpPr/>
          <p:nvPr/>
        </p:nvSpPr>
        <p:spPr>
          <a:xfrm>
            <a:off x="2159393" y="4922879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0" y="18252"/>
                </a:moveTo>
                <a:lnTo>
                  <a:pt x="18252" y="18252"/>
                </a:lnTo>
                <a:lnTo>
                  <a:pt x="18252" y="0"/>
                </a:lnTo>
                <a:lnTo>
                  <a:pt x="0" y="0"/>
                </a:lnTo>
                <a:lnTo>
                  <a:pt x="0" y="18252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8" name="object 1698"/>
          <p:cNvSpPr/>
          <p:nvPr/>
        </p:nvSpPr>
        <p:spPr>
          <a:xfrm>
            <a:off x="2150267" y="493200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9" name="object 1699"/>
          <p:cNvSpPr/>
          <p:nvPr/>
        </p:nvSpPr>
        <p:spPr>
          <a:xfrm>
            <a:off x="2156351" y="489245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0" name="object 1700"/>
          <p:cNvSpPr/>
          <p:nvPr/>
        </p:nvSpPr>
        <p:spPr>
          <a:xfrm>
            <a:off x="2165478" y="4901584"/>
            <a:ext cx="18415" cy="21590"/>
          </a:xfrm>
          <a:custGeom>
            <a:avLst/>
            <a:gdLst/>
            <a:ahLst/>
            <a:cxnLst/>
            <a:rect l="l" t="t" r="r" b="b"/>
            <a:pathLst>
              <a:path w="18414" h="21589">
                <a:moveTo>
                  <a:pt x="0" y="21294"/>
                </a:moveTo>
                <a:lnTo>
                  <a:pt x="18252" y="21294"/>
                </a:lnTo>
                <a:lnTo>
                  <a:pt x="18252" y="0"/>
                </a:lnTo>
                <a:lnTo>
                  <a:pt x="0" y="0"/>
                </a:lnTo>
                <a:lnTo>
                  <a:pt x="0" y="21294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1" name="object 1701"/>
          <p:cNvSpPr/>
          <p:nvPr/>
        </p:nvSpPr>
        <p:spPr>
          <a:xfrm>
            <a:off x="2156351" y="491375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2" name="object 1702"/>
          <p:cNvSpPr/>
          <p:nvPr/>
        </p:nvSpPr>
        <p:spPr>
          <a:xfrm>
            <a:off x="2162436" y="487116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3" name="object 1703"/>
          <p:cNvSpPr/>
          <p:nvPr/>
        </p:nvSpPr>
        <p:spPr>
          <a:xfrm>
            <a:off x="2171562" y="4880289"/>
            <a:ext cx="18415" cy="24765"/>
          </a:xfrm>
          <a:custGeom>
            <a:avLst/>
            <a:gdLst/>
            <a:ahLst/>
            <a:cxnLst/>
            <a:rect l="l" t="t" r="r" b="b"/>
            <a:pathLst>
              <a:path w="18414" h="24764">
                <a:moveTo>
                  <a:pt x="0" y="24337"/>
                </a:moveTo>
                <a:lnTo>
                  <a:pt x="18252" y="24337"/>
                </a:lnTo>
                <a:lnTo>
                  <a:pt x="18252" y="0"/>
                </a:lnTo>
                <a:lnTo>
                  <a:pt x="0" y="0"/>
                </a:lnTo>
                <a:lnTo>
                  <a:pt x="0" y="24337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4" name="object 1704"/>
          <p:cNvSpPr/>
          <p:nvPr/>
        </p:nvSpPr>
        <p:spPr>
          <a:xfrm>
            <a:off x="2162436" y="489550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5" name="object 1705"/>
          <p:cNvSpPr/>
          <p:nvPr/>
        </p:nvSpPr>
        <p:spPr>
          <a:xfrm>
            <a:off x="2168520" y="485443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6" name="object 1706"/>
          <p:cNvSpPr/>
          <p:nvPr/>
        </p:nvSpPr>
        <p:spPr>
          <a:xfrm>
            <a:off x="2177646" y="4863557"/>
            <a:ext cx="18415" cy="24765"/>
          </a:xfrm>
          <a:custGeom>
            <a:avLst/>
            <a:gdLst/>
            <a:ahLst/>
            <a:cxnLst/>
            <a:rect l="l" t="t" r="r" b="b"/>
            <a:pathLst>
              <a:path w="18414" h="24764">
                <a:moveTo>
                  <a:pt x="0" y="24337"/>
                </a:moveTo>
                <a:lnTo>
                  <a:pt x="18252" y="24337"/>
                </a:lnTo>
                <a:lnTo>
                  <a:pt x="18252" y="0"/>
                </a:lnTo>
                <a:lnTo>
                  <a:pt x="0" y="0"/>
                </a:lnTo>
                <a:lnTo>
                  <a:pt x="0" y="24337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7" name="object 1707"/>
          <p:cNvSpPr/>
          <p:nvPr/>
        </p:nvSpPr>
        <p:spPr>
          <a:xfrm>
            <a:off x="2168520" y="487876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8" name="object 1708"/>
          <p:cNvSpPr/>
          <p:nvPr/>
        </p:nvSpPr>
        <p:spPr>
          <a:xfrm>
            <a:off x="2174604" y="483922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9" name="object 1709"/>
          <p:cNvSpPr/>
          <p:nvPr/>
        </p:nvSpPr>
        <p:spPr>
          <a:xfrm>
            <a:off x="2183731" y="4848347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0" y="18252"/>
                </a:moveTo>
                <a:lnTo>
                  <a:pt x="18252" y="18252"/>
                </a:lnTo>
                <a:lnTo>
                  <a:pt x="18252" y="0"/>
                </a:lnTo>
                <a:lnTo>
                  <a:pt x="0" y="0"/>
                </a:lnTo>
                <a:lnTo>
                  <a:pt x="0" y="18252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0" name="object 1710"/>
          <p:cNvSpPr/>
          <p:nvPr/>
        </p:nvSpPr>
        <p:spPr>
          <a:xfrm>
            <a:off x="2174604" y="485747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1" name="object 1711"/>
          <p:cNvSpPr/>
          <p:nvPr/>
        </p:nvSpPr>
        <p:spPr>
          <a:xfrm>
            <a:off x="2180688" y="482553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2" name="object 1712"/>
          <p:cNvSpPr/>
          <p:nvPr/>
        </p:nvSpPr>
        <p:spPr>
          <a:xfrm>
            <a:off x="2189815" y="4834657"/>
            <a:ext cx="18415" cy="15240"/>
          </a:xfrm>
          <a:custGeom>
            <a:avLst/>
            <a:gdLst/>
            <a:ahLst/>
            <a:cxnLst/>
            <a:rect l="l" t="t" r="r" b="b"/>
            <a:pathLst>
              <a:path w="18414" h="15239">
                <a:moveTo>
                  <a:pt x="0" y="15210"/>
                </a:moveTo>
                <a:lnTo>
                  <a:pt x="18252" y="15210"/>
                </a:lnTo>
                <a:lnTo>
                  <a:pt x="18252" y="0"/>
                </a:lnTo>
                <a:lnTo>
                  <a:pt x="0" y="0"/>
                </a:lnTo>
                <a:lnTo>
                  <a:pt x="0" y="1521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3" name="object 1713"/>
          <p:cNvSpPr/>
          <p:nvPr/>
        </p:nvSpPr>
        <p:spPr>
          <a:xfrm>
            <a:off x="2180688" y="484074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4" name="object 1714"/>
          <p:cNvSpPr/>
          <p:nvPr/>
        </p:nvSpPr>
        <p:spPr>
          <a:xfrm>
            <a:off x="2186773" y="481184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5" name="object 1715"/>
          <p:cNvSpPr/>
          <p:nvPr/>
        </p:nvSpPr>
        <p:spPr>
          <a:xfrm>
            <a:off x="2195899" y="4820968"/>
            <a:ext cx="18415" cy="15240"/>
          </a:xfrm>
          <a:custGeom>
            <a:avLst/>
            <a:gdLst/>
            <a:ahLst/>
            <a:cxnLst/>
            <a:rect l="l" t="t" r="r" b="b"/>
            <a:pathLst>
              <a:path w="18414" h="15239">
                <a:moveTo>
                  <a:pt x="0" y="15210"/>
                </a:moveTo>
                <a:lnTo>
                  <a:pt x="18252" y="15210"/>
                </a:lnTo>
                <a:lnTo>
                  <a:pt x="18252" y="0"/>
                </a:lnTo>
                <a:lnTo>
                  <a:pt x="0" y="0"/>
                </a:lnTo>
                <a:lnTo>
                  <a:pt x="0" y="1521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6" name="object 1716"/>
          <p:cNvSpPr/>
          <p:nvPr/>
        </p:nvSpPr>
        <p:spPr>
          <a:xfrm>
            <a:off x="2186773" y="482705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7" name="object 1717"/>
          <p:cNvSpPr/>
          <p:nvPr/>
        </p:nvSpPr>
        <p:spPr>
          <a:xfrm>
            <a:off x="2192857" y="479967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8" name="object 1718"/>
          <p:cNvSpPr/>
          <p:nvPr/>
        </p:nvSpPr>
        <p:spPr>
          <a:xfrm>
            <a:off x="2201983" y="4808799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0" y="18252"/>
                </a:moveTo>
                <a:lnTo>
                  <a:pt x="18252" y="18252"/>
                </a:lnTo>
                <a:lnTo>
                  <a:pt x="18252" y="0"/>
                </a:lnTo>
                <a:lnTo>
                  <a:pt x="0" y="0"/>
                </a:lnTo>
                <a:lnTo>
                  <a:pt x="0" y="18252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9" name="object 1719"/>
          <p:cNvSpPr/>
          <p:nvPr/>
        </p:nvSpPr>
        <p:spPr>
          <a:xfrm>
            <a:off x="2192857" y="481792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0" name="object 1720"/>
          <p:cNvSpPr/>
          <p:nvPr/>
        </p:nvSpPr>
        <p:spPr>
          <a:xfrm>
            <a:off x="2198941" y="480271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1" name="object 1721"/>
          <p:cNvSpPr/>
          <p:nvPr/>
        </p:nvSpPr>
        <p:spPr>
          <a:xfrm>
            <a:off x="2217194" y="4811841"/>
            <a:ext cx="0" cy="9525"/>
          </a:xfrm>
          <a:custGeom>
            <a:avLst/>
            <a:gdLst/>
            <a:ahLst/>
            <a:cxnLst/>
            <a:rect l="l" t="t" r="r" b="b"/>
            <a:pathLst>
              <a:path h="9525">
                <a:moveTo>
                  <a:pt x="-9126" y="4563"/>
                </a:moveTo>
                <a:lnTo>
                  <a:pt x="9126" y="4563"/>
                </a:lnTo>
              </a:path>
            </a:pathLst>
          </a:custGeom>
          <a:ln w="9126">
            <a:solidFill>
              <a:srgbClr val="EC8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2" name="object 1722"/>
          <p:cNvSpPr/>
          <p:nvPr/>
        </p:nvSpPr>
        <p:spPr>
          <a:xfrm>
            <a:off x="2198941" y="481184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3" name="object 1723"/>
          <p:cNvSpPr/>
          <p:nvPr/>
        </p:nvSpPr>
        <p:spPr>
          <a:xfrm>
            <a:off x="2205025" y="480271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4" name="object 1724"/>
          <p:cNvSpPr/>
          <p:nvPr/>
        </p:nvSpPr>
        <p:spPr>
          <a:xfrm>
            <a:off x="2223278" y="4811841"/>
            <a:ext cx="0" cy="9525"/>
          </a:xfrm>
          <a:custGeom>
            <a:avLst/>
            <a:gdLst/>
            <a:ahLst/>
            <a:cxnLst/>
            <a:rect l="l" t="t" r="r" b="b"/>
            <a:pathLst>
              <a:path h="9525">
                <a:moveTo>
                  <a:pt x="-9126" y="4563"/>
                </a:moveTo>
                <a:lnTo>
                  <a:pt x="9126" y="4563"/>
                </a:lnTo>
              </a:path>
            </a:pathLst>
          </a:custGeom>
          <a:ln w="9126">
            <a:solidFill>
              <a:srgbClr val="EC8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5" name="object 1725"/>
          <p:cNvSpPr/>
          <p:nvPr/>
        </p:nvSpPr>
        <p:spPr>
          <a:xfrm>
            <a:off x="2205025" y="481184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6" name="object 1726"/>
          <p:cNvSpPr/>
          <p:nvPr/>
        </p:nvSpPr>
        <p:spPr>
          <a:xfrm>
            <a:off x="2211110" y="478598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7" name="object 1727"/>
          <p:cNvSpPr/>
          <p:nvPr/>
        </p:nvSpPr>
        <p:spPr>
          <a:xfrm>
            <a:off x="2229362" y="4795110"/>
            <a:ext cx="0" cy="6350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9126" y="3042"/>
                </a:moveTo>
                <a:lnTo>
                  <a:pt x="9126" y="3042"/>
                </a:lnTo>
              </a:path>
            </a:pathLst>
          </a:custGeom>
          <a:ln w="6084">
            <a:solidFill>
              <a:srgbClr val="EC8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8" name="object 1728"/>
          <p:cNvSpPr/>
          <p:nvPr/>
        </p:nvSpPr>
        <p:spPr>
          <a:xfrm>
            <a:off x="2211110" y="479206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9" name="object 1729"/>
          <p:cNvSpPr/>
          <p:nvPr/>
        </p:nvSpPr>
        <p:spPr>
          <a:xfrm>
            <a:off x="2217194" y="477685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0" name="object 1730"/>
          <p:cNvSpPr/>
          <p:nvPr/>
        </p:nvSpPr>
        <p:spPr>
          <a:xfrm>
            <a:off x="2235447" y="4785983"/>
            <a:ext cx="0" cy="3175"/>
          </a:xfrm>
          <a:custGeom>
            <a:avLst/>
            <a:gdLst/>
            <a:ahLst/>
            <a:cxnLst/>
            <a:rect l="l" t="t" r="r" b="b"/>
            <a:pathLst>
              <a:path h="3175">
                <a:moveTo>
                  <a:pt x="-9126" y="1521"/>
                </a:moveTo>
                <a:lnTo>
                  <a:pt x="9126" y="1521"/>
                </a:lnTo>
              </a:path>
            </a:pathLst>
          </a:custGeom>
          <a:ln w="3175">
            <a:solidFill>
              <a:srgbClr val="EC8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1" name="object 1731"/>
          <p:cNvSpPr/>
          <p:nvPr/>
        </p:nvSpPr>
        <p:spPr>
          <a:xfrm>
            <a:off x="2217194" y="477989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2" name="object 1732"/>
          <p:cNvSpPr/>
          <p:nvPr/>
        </p:nvSpPr>
        <p:spPr>
          <a:xfrm>
            <a:off x="2223278" y="476468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3" name="object 1733"/>
          <p:cNvSpPr/>
          <p:nvPr/>
        </p:nvSpPr>
        <p:spPr>
          <a:xfrm>
            <a:off x="2232405" y="4773815"/>
            <a:ext cx="18415" cy="12700"/>
          </a:xfrm>
          <a:custGeom>
            <a:avLst/>
            <a:gdLst/>
            <a:ahLst/>
            <a:cxnLst/>
            <a:rect l="l" t="t" r="r" b="b"/>
            <a:pathLst>
              <a:path w="18414" h="12700">
                <a:moveTo>
                  <a:pt x="0" y="12168"/>
                </a:moveTo>
                <a:lnTo>
                  <a:pt x="18252" y="12168"/>
                </a:lnTo>
                <a:lnTo>
                  <a:pt x="18252" y="0"/>
                </a:lnTo>
                <a:lnTo>
                  <a:pt x="0" y="0"/>
                </a:lnTo>
                <a:lnTo>
                  <a:pt x="0" y="12168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4" name="object 1734"/>
          <p:cNvSpPr/>
          <p:nvPr/>
        </p:nvSpPr>
        <p:spPr>
          <a:xfrm>
            <a:off x="2223278" y="477685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5" name="object 1735"/>
          <p:cNvSpPr/>
          <p:nvPr/>
        </p:nvSpPr>
        <p:spPr>
          <a:xfrm>
            <a:off x="2229362" y="475860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6" name="object 1736"/>
          <p:cNvSpPr/>
          <p:nvPr/>
        </p:nvSpPr>
        <p:spPr>
          <a:xfrm>
            <a:off x="2238489" y="4767730"/>
            <a:ext cx="18415" cy="15240"/>
          </a:xfrm>
          <a:custGeom>
            <a:avLst/>
            <a:gdLst/>
            <a:ahLst/>
            <a:cxnLst/>
            <a:rect l="l" t="t" r="r" b="b"/>
            <a:pathLst>
              <a:path w="18414" h="15239">
                <a:moveTo>
                  <a:pt x="0" y="15210"/>
                </a:moveTo>
                <a:lnTo>
                  <a:pt x="18252" y="15210"/>
                </a:lnTo>
                <a:lnTo>
                  <a:pt x="18252" y="0"/>
                </a:lnTo>
                <a:lnTo>
                  <a:pt x="0" y="0"/>
                </a:lnTo>
                <a:lnTo>
                  <a:pt x="0" y="1521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7" name="object 1737"/>
          <p:cNvSpPr/>
          <p:nvPr/>
        </p:nvSpPr>
        <p:spPr>
          <a:xfrm>
            <a:off x="2229362" y="477381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8" name="object 1738"/>
          <p:cNvSpPr/>
          <p:nvPr/>
        </p:nvSpPr>
        <p:spPr>
          <a:xfrm>
            <a:off x="2235447" y="475251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9" name="object 1739"/>
          <p:cNvSpPr/>
          <p:nvPr/>
        </p:nvSpPr>
        <p:spPr>
          <a:xfrm>
            <a:off x="2244573" y="4761646"/>
            <a:ext cx="18415" cy="15240"/>
          </a:xfrm>
          <a:custGeom>
            <a:avLst/>
            <a:gdLst/>
            <a:ahLst/>
            <a:cxnLst/>
            <a:rect l="l" t="t" r="r" b="b"/>
            <a:pathLst>
              <a:path w="18414" h="15239">
                <a:moveTo>
                  <a:pt x="0" y="15210"/>
                </a:moveTo>
                <a:lnTo>
                  <a:pt x="18252" y="15210"/>
                </a:lnTo>
                <a:lnTo>
                  <a:pt x="18252" y="0"/>
                </a:lnTo>
                <a:lnTo>
                  <a:pt x="0" y="0"/>
                </a:lnTo>
                <a:lnTo>
                  <a:pt x="0" y="1521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0" name="object 1740"/>
          <p:cNvSpPr/>
          <p:nvPr/>
        </p:nvSpPr>
        <p:spPr>
          <a:xfrm>
            <a:off x="2235447" y="476773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1" name="object 1741"/>
          <p:cNvSpPr/>
          <p:nvPr/>
        </p:nvSpPr>
        <p:spPr>
          <a:xfrm>
            <a:off x="2241531" y="475251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2" name="object 1742"/>
          <p:cNvSpPr/>
          <p:nvPr/>
        </p:nvSpPr>
        <p:spPr>
          <a:xfrm>
            <a:off x="2250657" y="4761646"/>
            <a:ext cx="18415" cy="15240"/>
          </a:xfrm>
          <a:custGeom>
            <a:avLst/>
            <a:gdLst/>
            <a:ahLst/>
            <a:cxnLst/>
            <a:rect l="l" t="t" r="r" b="b"/>
            <a:pathLst>
              <a:path w="18414" h="15239">
                <a:moveTo>
                  <a:pt x="0" y="15210"/>
                </a:moveTo>
                <a:lnTo>
                  <a:pt x="18252" y="15210"/>
                </a:lnTo>
                <a:lnTo>
                  <a:pt x="18252" y="0"/>
                </a:lnTo>
                <a:lnTo>
                  <a:pt x="0" y="0"/>
                </a:lnTo>
                <a:lnTo>
                  <a:pt x="0" y="1521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3" name="object 1743"/>
          <p:cNvSpPr/>
          <p:nvPr/>
        </p:nvSpPr>
        <p:spPr>
          <a:xfrm>
            <a:off x="2241531" y="476773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4" name="object 1744"/>
          <p:cNvSpPr/>
          <p:nvPr/>
        </p:nvSpPr>
        <p:spPr>
          <a:xfrm>
            <a:off x="2247615" y="474947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5" name="object 1745"/>
          <p:cNvSpPr/>
          <p:nvPr/>
        </p:nvSpPr>
        <p:spPr>
          <a:xfrm>
            <a:off x="2256742" y="4758604"/>
            <a:ext cx="18415" cy="15240"/>
          </a:xfrm>
          <a:custGeom>
            <a:avLst/>
            <a:gdLst/>
            <a:ahLst/>
            <a:cxnLst/>
            <a:rect l="l" t="t" r="r" b="b"/>
            <a:pathLst>
              <a:path w="18414" h="15239">
                <a:moveTo>
                  <a:pt x="0" y="15210"/>
                </a:moveTo>
                <a:lnTo>
                  <a:pt x="18252" y="15210"/>
                </a:lnTo>
                <a:lnTo>
                  <a:pt x="18252" y="0"/>
                </a:lnTo>
                <a:lnTo>
                  <a:pt x="0" y="0"/>
                </a:lnTo>
                <a:lnTo>
                  <a:pt x="0" y="1521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6" name="object 1746"/>
          <p:cNvSpPr/>
          <p:nvPr/>
        </p:nvSpPr>
        <p:spPr>
          <a:xfrm>
            <a:off x="2247615" y="476468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7" name="object 1747"/>
          <p:cNvSpPr/>
          <p:nvPr/>
        </p:nvSpPr>
        <p:spPr>
          <a:xfrm>
            <a:off x="2253700" y="474187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8" name="object 1748"/>
          <p:cNvSpPr/>
          <p:nvPr/>
        </p:nvSpPr>
        <p:spPr>
          <a:xfrm>
            <a:off x="2262826" y="4750999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0" y="18252"/>
                </a:moveTo>
                <a:lnTo>
                  <a:pt x="18252" y="18252"/>
                </a:lnTo>
                <a:lnTo>
                  <a:pt x="18252" y="0"/>
                </a:lnTo>
                <a:lnTo>
                  <a:pt x="0" y="0"/>
                </a:lnTo>
                <a:lnTo>
                  <a:pt x="0" y="18252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9" name="object 1749"/>
          <p:cNvSpPr/>
          <p:nvPr/>
        </p:nvSpPr>
        <p:spPr>
          <a:xfrm>
            <a:off x="2253700" y="476012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0" name="object 1750"/>
          <p:cNvSpPr/>
          <p:nvPr/>
        </p:nvSpPr>
        <p:spPr>
          <a:xfrm>
            <a:off x="2259784" y="473730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1" name="object 1751"/>
          <p:cNvSpPr/>
          <p:nvPr/>
        </p:nvSpPr>
        <p:spPr>
          <a:xfrm>
            <a:off x="2268910" y="4746435"/>
            <a:ext cx="18415" cy="15240"/>
          </a:xfrm>
          <a:custGeom>
            <a:avLst/>
            <a:gdLst/>
            <a:ahLst/>
            <a:cxnLst/>
            <a:rect l="l" t="t" r="r" b="b"/>
            <a:pathLst>
              <a:path w="18414" h="15239">
                <a:moveTo>
                  <a:pt x="0" y="15210"/>
                </a:moveTo>
                <a:lnTo>
                  <a:pt x="18252" y="15210"/>
                </a:lnTo>
                <a:lnTo>
                  <a:pt x="18252" y="0"/>
                </a:lnTo>
                <a:lnTo>
                  <a:pt x="0" y="0"/>
                </a:lnTo>
                <a:lnTo>
                  <a:pt x="0" y="1521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2" name="object 1752"/>
          <p:cNvSpPr/>
          <p:nvPr/>
        </p:nvSpPr>
        <p:spPr>
          <a:xfrm>
            <a:off x="2259784" y="475251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3" name="object 1753"/>
          <p:cNvSpPr/>
          <p:nvPr/>
        </p:nvSpPr>
        <p:spPr>
          <a:xfrm>
            <a:off x="2265868" y="473426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4" name="object 1754"/>
          <p:cNvSpPr/>
          <p:nvPr/>
        </p:nvSpPr>
        <p:spPr>
          <a:xfrm>
            <a:off x="2274994" y="4743393"/>
            <a:ext cx="18415" cy="12700"/>
          </a:xfrm>
          <a:custGeom>
            <a:avLst/>
            <a:gdLst/>
            <a:ahLst/>
            <a:cxnLst/>
            <a:rect l="l" t="t" r="r" b="b"/>
            <a:pathLst>
              <a:path w="18414" h="12700">
                <a:moveTo>
                  <a:pt x="0" y="12168"/>
                </a:moveTo>
                <a:lnTo>
                  <a:pt x="18252" y="12168"/>
                </a:lnTo>
                <a:lnTo>
                  <a:pt x="18252" y="0"/>
                </a:lnTo>
                <a:lnTo>
                  <a:pt x="0" y="0"/>
                </a:lnTo>
                <a:lnTo>
                  <a:pt x="0" y="12168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5" name="object 1755"/>
          <p:cNvSpPr/>
          <p:nvPr/>
        </p:nvSpPr>
        <p:spPr>
          <a:xfrm>
            <a:off x="2265868" y="474643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6" name="object 1756"/>
          <p:cNvSpPr/>
          <p:nvPr/>
        </p:nvSpPr>
        <p:spPr>
          <a:xfrm>
            <a:off x="2271952" y="473274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7" name="object 1757"/>
          <p:cNvSpPr/>
          <p:nvPr/>
        </p:nvSpPr>
        <p:spPr>
          <a:xfrm>
            <a:off x="2290205" y="4741872"/>
            <a:ext cx="0" cy="3175"/>
          </a:xfrm>
          <a:custGeom>
            <a:avLst/>
            <a:gdLst/>
            <a:ahLst/>
            <a:cxnLst/>
            <a:rect l="l" t="t" r="r" b="b"/>
            <a:pathLst>
              <a:path h="3175">
                <a:moveTo>
                  <a:pt x="-9126" y="1521"/>
                </a:moveTo>
                <a:lnTo>
                  <a:pt x="9126" y="1521"/>
                </a:lnTo>
              </a:path>
            </a:pathLst>
          </a:custGeom>
          <a:ln w="3175">
            <a:solidFill>
              <a:srgbClr val="EC8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8" name="object 1758"/>
          <p:cNvSpPr/>
          <p:nvPr/>
        </p:nvSpPr>
        <p:spPr>
          <a:xfrm>
            <a:off x="2271952" y="473578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9" name="object 1759"/>
          <p:cNvSpPr/>
          <p:nvPr/>
        </p:nvSpPr>
        <p:spPr>
          <a:xfrm>
            <a:off x="2278037" y="472666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0" name="object 1760"/>
          <p:cNvSpPr/>
          <p:nvPr/>
        </p:nvSpPr>
        <p:spPr>
          <a:xfrm>
            <a:off x="2287163" y="4735788"/>
            <a:ext cx="18415" cy="15240"/>
          </a:xfrm>
          <a:custGeom>
            <a:avLst/>
            <a:gdLst/>
            <a:ahLst/>
            <a:cxnLst/>
            <a:rect l="l" t="t" r="r" b="b"/>
            <a:pathLst>
              <a:path w="18414" h="15239">
                <a:moveTo>
                  <a:pt x="0" y="15210"/>
                </a:moveTo>
                <a:lnTo>
                  <a:pt x="18252" y="15210"/>
                </a:lnTo>
                <a:lnTo>
                  <a:pt x="18252" y="0"/>
                </a:lnTo>
                <a:lnTo>
                  <a:pt x="0" y="0"/>
                </a:lnTo>
                <a:lnTo>
                  <a:pt x="0" y="1521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1" name="object 1761"/>
          <p:cNvSpPr/>
          <p:nvPr/>
        </p:nvSpPr>
        <p:spPr>
          <a:xfrm>
            <a:off x="2278037" y="474187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2" name="object 1762"/>
          <p:cNvSpPr/>
          <p:nvPr/>
        </p:nvSpPr>
        <p:spPr>
          <a:xfrm>
            <a:off x="2284121" y="472057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3" name="object 1763"/>
          <p:cNvSpPr/>
          <p:nvPr/>
        </p:nvSpPr>
        <p:spPr>
          <a:xfrm>
            <a:off x="2293247" y="4729704"/>
            <a:ext cx="18415" cy="15240"/>
          </a:xfrm>
          <a:custGeom>
            <a:avLst/>
            <a:gdLst/>
            <a:ahLst/>
            <a:cxnLst/>
            <a:rect l="l" t="t" r="r" b="b"/>
            <a:pathLst>
              <a:path w="18414" h="15239">
                <a:moveTo>
                  <a:pt x="0" y="15210"/>
                </a:moveTo>
                <a:lnTo>
                  <a:pt x="18252" y="15210"/>
                </a:lnTo>
                <a:lnTo>
                  <a:pt x="18252" y="0"/>
                </a:lnTo>
                <a:lnTo>
                  <a:pt x="0" y="0"/>
                </a:lnTo>
                <a:lnTo>
                  <a:pt x="0" y="1521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4" name="object 1764"/>
          <p:cNvSpPr/>
          <p:nvPr/>
        </p:nvSpPr>
        <p:spPr>
          <a:xfrm>
            <a:off x="2284121" y="473578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5" name="object 1765"/>
          <p:cNvSpPr/>
          <p:nvPr/>
        </p:nvSpPr>
        <p:spPr>
          <a:xfrm>
            <a:off x="2290205" y="471905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6" name="object 1766"/>
          <p:cNvSpPr/>
          <p:nvPr/>
        </p:nvSpPr>
        <p:spPr>
          <a:xfrm>
            <a:off x="2299331" y="4728183"/>
            <a:ext cx="18415" cy="12700"/>
          </a:xfrm>
          <a:custGeom>
            <a:avLst/>
            <a:gdLst/>
            <a:ahLst/>
            <a:cxnLst/>
            <a:rect l="l" t="t" r="r" b="b"/>
            <a:pathLst>
              <a:path w="18414" h="12700">
                <a:moveTo>
                  <a:pt x="0" y="12168"/>
                </a:moveTo>
                <a:lnTo>
                  <a:pt x="18252" y="12168"/>
                </a:lnTo>
                <a:lnTo>
                  <a:pt x="18252" y="0"/>
                </a:lnTo>
                <a:lnTo>
                  <a:pt x="0" y="0"/>
                </a:lnTo>
                <a:lnTo>
                  <a:pt x="0" y="12168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7" name="object 1767"/>
          <p:cNvSpPr/>
          <p:nvPr/>
        </p:nvSpPr>
        <p:spPr>
          <a:xfrm>
            <a:off x="2290205" y="473122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8" name="object 1768"/>
          <p:cNvSpPr/>
          <p:nvPr/>
        </p:nvSpPr>
        <p:spPr>
          <a:xfrm>
            <a:off x="2296289" y="471297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9" name="object 1769"/>
          <p:cNvSpPr/>
          <p:nvPr/>
        </p:nvSpPr>
        <p:spPr>
          <a:xfrm>
            <a:off x="2305416" y="4722098"/>
            <a:ext cx="18415" cy="15240"/>
          </a:xfrm>
          <a:custGeom>
            <a:avLst/>
            <a:gdLst/>
            <a:ahLst/>
            <a:cxnLst/>
            <a:rect l="l" t="t" r="r" b="b"/>
            <a:pathLst>
              <a:path w="18414" h="15239">
                <a:moveTo>
                  <a:pt x="0" y="15210"/>
                </a:moveTo>
                <a:lnTo>
                  <a:pt x="18252" y="15210"/>
                </a:lnTo>
                <a:lnTo>
                  <a:pt x="18252" y="0"/>
                </a:lnTo>
                <a:lnTo>
                  <a:pt x="0" y="0"/>
                </a:lnTo>
                <a:lnTo>
                  <a:pt x="0" y="1521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0" name="object 1770"/>
          <p:cNvSpPr/>
          <p:nvPr/>
        </p:nvSpPr>
        <p:spPr>
          <a:xfrm>
            <a:off x="2296289" y="472818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1" name="object 1771"/>
          <p:cNvSpPr/>
          <p:nvPr/>
        </p:nvSpPr>
        <p:spPr>
          <a:xfrm>
            <a:off x="2302374" y="471145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2" name="object 1772"/>
          <p:cNvSpPr/>
          <p:nvPr/>
        </p:nvSpPr>
        <p:spPr>
          <a:xfrm>
            <a:off x="2320626" y="4720577"/>
            <a:ext cx="0" cy="9525"/>
          </a:xfrm>
          <a:custGeom>
            <a:avLst/>
            <a:gdLst/>
            <a:ahLst/>
            <a:cxnLst/>
            <a:rect l="l" t="t" r="r" b="b"/>
            <a:pathLst>
              <a:path h="9525">
                <a:moveTo>
                  <a:pt x="-9126" y="4563"/>
                </a:moveTo>
                <a:lnTo>
                  <a:pt x="9126" y="4563"/>
                </a:lnTo>
              </a:path>
            </a:pathLst>
          </a:custGeom>
          <a:ln w="9126">
            <a:solidFill>
              <a:srgbClr val="EC8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3" name="object 1773"/>
          <p:cNvSpPr/>
          <p:nvPr/>
        </p:nvSpPr>
        <p:spPr>
          <a:xfrm>
            <a:off x="2302374" y="472057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4" name="object 1774"/>
          <p:cNvSpPr/>
          <p:nvPr/>
        </p:nvSpPr>
        <p:spPr>
          <a:xfrm>
            <a:off x="2308458" y="470840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5" name="object 1775"/>
          <p:cNvSpPr/>
          <p:nvPr/>
        </p:nvSpPr>
        <p:spPr>
          <a:xfrm>
            <a:off x="2326711" y="4717535"/>
            <a:ext cx="0" cy="6350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9126" y="3042"/>
                </a:moveTo>
                <a:lnTo>
                  <a:pt x="9126" y="3042"/>
                </a:lnTo>
              </a:path>
            </a:pathLst>
          </a:custGeom>
          <a:ln w="6084">
            <a:solidFill>
              <a:srgbClr val="EC8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6" name="object 1776"/>
          <p:cNvSpPr/>
          <p:nvPr/>
        </p:nvSpPr>
        <p:spPr>
          <a:xfrm>
            <a:off x="2308458" y="471449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7" name="object 1777"/>
          <p:cNvSpPr/>
          <p:nvPr/>
        </p:nvSpPr>
        <p:spPr>
          <a:xfrm>
            <a:off x="2314542" y="470080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8" name="object 1778"/>
          <p:cNvSpPr/>
          <p:nvPr/>
        </p:nvSpPr>
        <p:spPr>
          <a:xfrm>
            <a:off x="2332795" y="4709930"/>
            <a:ext cx="0" cy="9525"/>
          </a:xfrm>
          <a:custGeom>
            <a:avLst/>
            <a:gdLst/>
            <a:ahLst/>
            <a:cxnLst/>
            <a:rect l="l" t="t" r="r" b="b"/>
            <a:pathLst>
              <a:path h="9525">
                <a:moveTo>
                  <a:pt x="-9126" y="4563"/>
                </a:moveTo>
                <a:lnTo>
                  <a:pt x="9126" y="4563"/>
                </a:lnTo>
              </a:path>
            </a:pathLst>
          </a:custGeom>
          <a:ln w="9126">
            <a:solidFill>
              <a:srgbClr val="EC8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9" name="object 1779"/>
          <p:cNvSpPr/>
          <p:nvPr/>
        </p:nvSpPr>
        <p:spPr>
          <a:xfrm>
            <a:off x="2314542" y="470993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0" name="object 1780"/>
          <p:cNvSpPr/>
          <p:nvPr/>
        </p:nvSpPr>
        <p:spPr>
          <a:xfrm>
            <a:off x="2320626" y="470232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1" name="object 1781"/>
          <p:cNvSpPr/>
          <p:nvPr/>
        </p:nvSpPr>
        <p:spPr>
          <a:xfrm>
            <a:off x="2338879" y="4711451"/>
            <a:ext cx="0" cy="9525"/>
          </a:xfrm>
          <a:custGeom>
            <a:avLst/>
            <a:gdLst/>
            <a:ahLst/>
            <a:cxnLst/>
            <a:rect l="l" t="t" r="r" b="b"/>
            <a:pathLst>
              <a:path h="9525">
                <a:moveTo>
                  <a:pt x="-9126" y="4563"/>
                </a:moveTo>
                <a:lnTo>
                  <a:pt x="9126" y="4563"/>
                </a:lnTo>
              </a:path>
            </a:pathLst>
          </a:custGeom>
          <a:ln w="9126">
            <a:solidFill>
              <a:srgbClr val="EC8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2" name="object 1782"/>
          <p:cNvSpPr/>
          <p:nvPr/>
        </p:nvSpPr>
        <p:spPr>
          <a:xfrm>
            <a:off x="2320626" y="471145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3" name="object 1783"/>
          <p:cNvSpPr/>
          <p:nvPr/>
        </p:nvSpPr>
        <p:spPr>
          <a:xfrm>
            <a:off x="2326711" y="469319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4" name="object 1784"/>
          <p:cNvSpPr/>
          <p:nvPr/>
        </p:nvSpPr>
        <p:spPr>
          <a:xfrm>
            <a:off x="2335837" y="4702324"/>
            <a:ext cx="18415" cy="21590"/>
          </a:xfrm>
          <a:custGeom>
            <a:avLst/>
            <a:gdLst/>
            <a:ahLst/>
            <a:cxnLst/>
            <a:rect l="l" t="t" r="r" b="b"/>
            <a:pathLst>
              <a:path w="18414" h="21589">
                <a:moveTo>
                  <a:pt x="0" y="21294"/>
                </a:moveTo>
                <a:lnTo>
                  <a:pt x="18252" y="21294"/>
                </a:lnTo>
                <a:lnTo>
                  <a:pt x="18252" y="0"/>
                </a:lnTo>
                <a:lnTo>
                  <a:pt x="0" y="0"/>
                </a:lnTo>
                <a:lnTo>
                  <a:pt x="0" y="21294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5" name="object 1785"/>
          <p:cNvSpPr/>
          <p:nvPr/>
        </p:nvSpPr>
        <p:spPr>
          <a:xfrm>
            <a:off x="2326711" y="471449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6" name="object 1786"/>
          <p:cNvSpPr/>
          <p:nvPr/>
        </p:nvSpPr>
        <p:spPr>
          <a:xfrm>
            <a:off x="2332795" y="468711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7" name="object 1787"/>
          <p:cNvSpPr/>
          <p:nvPr/>
        </p:nvSpPr>
        <p:spPr>
          <a:xfrm>
            <a:off x="2341921" y="4696240"/>
            <a:ext cx="18415" cy="21590"/>
          </a:xfrm>
          <a:custGeom>
            <a:avLst/>
            <a:gdLst/>
            <a:ahLst/>
            <a:cxnLst/>
            <a:rect l="l" t="t" r="r" b="b"/>
            <a:pathLst>
              <a:path w="18414" h="21589">
                <a:moveTo>
                  <a:pt x="0" y="21294"/>
                </a:moveTo>
                <a:lnTo>
                  <a:pt x="18252" y="21294"/>
                </a:lnTo>
                <a:lnTo>
                  <a:pt x="18252" y="0"/>
                </a:lnTo>
                <a:lnTo>
                  <a:pt x="0" y="0"/>
                </a:lnTo>
                <a:lnTo>
                  <a:pt x="0" y="21294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8" name="object 1788"/>
          <p:cNvSpPr/>
          <p:nvPr/>
        </p:nvSpPr>
        <p:spPr>
          <a:xfrm>
            <a:off x="2332795" y="470840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9" name="object 1789"/>
          <p:cNvSpPr/>
          <p:nvPr/>
        </p:nvSpPr>
        <p:spPr>
          <a:xfrm>
            <a:off x="2338879" y="469167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0" name="object 1790"/>
          <p:cNvSpPr/>
          <p:nvPr/>
        </p:nvSpPr>
        <p:spPr>
          <a:xfrm>
            <a:off x="2348006" y="470080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0" y="18252"/>
                </a:moveTo>
                <a:lnTo>
                  <a:pt x="18252" y="18252"/>
                </a:lnTo>
                <a:lnTo>
                  <a:pt x="18252" y="0"/>
                </a:lnTo>
                <a:lnTo>
                  <a:pt x="0" y="0"/>
                </a:lnTo>
                <a:lnTo>
                  <a:pt x="0" y="18252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1" name="object 1791"/>
          <p:cNvSpPr/>
          <p:nvPr/>
        </p:nvSpPr>
        <p:spPr>
          <a:xfrm>
            <a:off x="2338879" y="470993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2" name="object 1792"/>
          <p:cNvSpPr/>
          <p:nvPr/>
        </p:nvSpPr>
        <p:spPr>
          <a:xfrm>
            <a:off x="2344963" y="468863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3" name="object 1793"/>
          <p:cNvSpPr/>
          <p:nvPr/>
        </p:nvSpPr>
        <p:spPr>
          <a:xfrm>
            <a:off x="2354090" y="4697761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0" y="18252"/>
                </a:moveTo>
                <a:lnTo>
                  <a:pt x="18252" y="18252"/>
                </a:lnTo>
                <a:lnTo>
                  <a:pt x="18252" y="0"/>
                </a:lnTo>
                <a:lnTo>
                  <a:pt x="0" y="0"/>
                </a:lnTo>
                <a:lnTo>
                  <a:pt x="0" y="18252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4" name="object 1794"/>
          <p:cNvSpPr/>
          <p:nvPr/>
        </p:nvSpPr>
        <p:spPr>
          <a:xfrm>
            <a:off x="2344963" y="470688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5" name="object 1795"/>
          <p:cNvSpPr/>
          <p:nvPr/>
        </p:nvSpPr>
        <p:spPr>
          <a:xfrm>
            <a:off x="2351048" y="468559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6" name="object 1796"/>
          <p:cNvSpPr/>
          <p:nvPr/>
        </p:nvSpPr>
        <p:spPr>
          <a:xfrm>
            <a:off x="2360174" y="4694719"/>
            <a:ext cx="18415" cy="21590"/>
          </a:xfrm>
          <a:custGeom>
            <a:avLst/>
            <a:gdLst/>
            <a:ahLst/>
            <a:cxnLst/>
            <a:rect l="l" t="t" r="r" b="b"/>
            <a:pathLst>
              <a:path w="18414" h="21589">
                <a:moveTo>
                  <a:pt x="0" y="21294"/>
                </a:moveTo>
                <a:lnTo>
                  <a:pt x="18252" y="21294"/>
                </a:lnTo>
                <a:lnTo>
                  <a:pt x="18252" y="0"/>
                </a:lnTo>
                <a:lnTo>
                  <a:pt x="0" y="0"/>
                </a:lnTo>
                <a:lnTo>
                  <a:pt x="0" y="21294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7" name="object 1797"/>
          <p:cNvSpPr/>
          <p:nvPr/>
        </p:nvSpPr>
        <p:spPr>
          <a:xfrm>
            <a:off x="2351048" y="470688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8" name="object 1798"/>
          <p:cNvSpPr/>
          <p:nvPr/>
        </p:nvSpPr>
        <p:spPr>
          <a:xfrm>
            <a:off x="2357132" y="468103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9" name="object 1799"/>
          <p:cNvSpPr/>
          <p:nvPr/>
        </p:nvSpPr>
        <p:spPr>
          <a:xfrm>
            <a:off x="2366258" y="4690156"/>
            <a:ext cx="18415" cy="15240"/>
          </a:xfrm>
          <a:custGeom>
            <a:avLst/>
            <a:gdLst/>
            <a:ahLst/>
            <a:cxnLst/>
            <a:rect l="l" t="t" r="r" b="b"/>
            <a:pathLst>
              <a:path w="18414" h="15239">
                <a:moveTo>
                  <a:pt x="0" y="15210"/>
                </a:moveTo>
                <a:lnTo>
                  <a:pt x="18252" y="15210"/>
                </a:lnTo>
                <a:lnTo>
                  <a:pt x="18252" y="0"/>
                </a:lnTo>
                <a:lnTo>
                  <a:pt x="0" y="0"/>
                </a:lnTo>
                <a:lnTo>
                  <a:pt x="0" y="1521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0" name="object 1800"/>
          <p:cNvSpPr/>
          <p:nvPr/>
        </p:nvSpPr>
        <p:spPr>
          <a:xfrm>
            <a:off x="2357132" y="469624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1" name="object 1801"/>
          <p:cNvSpPr/>
          <p:nvPr/>
        </p:nvSpPr>
        <p:spPr>
          <a:xfrm>
            <a:off x="2363216" y="467798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2" name="object 1802"/>
          <p:cNvSpPr/>
          <p:nvPr/>
        </p:nvSpPr>
        <p:spPr>
          <a:xfrm>
            <a:off x="2372343" y="4687114"/>
            <a:ext cx="18415" cy="15240"/>
          </a:xfrm>
          <a:custGeom>
            <a:avLst/>
            <a:gdLst/>
            <a:ahLst/>
            <a:cxnLst/>
            <a:rect l="l" t="t" r="r" b="b"/>
            <a:pathLst>
              <a:path w="18414" h="15239">
                <a:moveTo>
                  <a:pt x="0" y="15210"/>
                </a:moveTo>
                <a:lnTo>
                  <a:pt x="18252" y="15210"/>
                </a:lnTo>
                <a:lnTo>
                  <a:pt x="18252" y="0"/>
                </a:lnTo>
                <a:lnTo>
                  <a:pt x="0" y="0"/>
                </a:lnTo>
                <a:lnTo>
                  <a:pt x="0" y="1521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3" name="object 1803"/>
          <p:cNvSpPr/>
          <p:nvPr/>
        </p:nvSpPr>
        <p:spPr>
          <a:xfrm>
            <a:off x="2363216" y="469319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4" name="object 1804"/>
          <p:cNvSpPr/>
          <p:nvPr/>
        </p:nvSpPr>
        <p:spPr>
          <a:xfrm>
            <a:off x="2369300" y="467494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5" name="object 1805"/>
          <p:cNvSpPr/>
          <p:nvPr/>
        </p:nvSpPr>
        <p:spPr>
          <a:xfrm>
            <a:off x="2378427" y="4684072"/>
            <a:ext cx="18415" cy="15240"/>
          </a:xfrm>
          <a:custGeom>
            <a:avLst/>
            <a:gdLst/>
            <a:ahLst/>
            <a:cxnLst/>
            <a:rect l="l" t="t" r="r" b="b"/>
            <a:pathLst>
              <a:path w="18414" h="15239">
                <a:moveTo>
                  <a:pt x="0" y="15210"/>
                </a:moveTo>
                <a:lnTo>
                  <a:pt x="18252" y="15210"/>
                </a:lnTo>
                <a:lnTo>
                  <a:pt x="18252" y="0"/>
                </a:lnTo>
                <a:lnTo>
                  <a:pt x="0" y="0"/>
                </a:lnTo>
                <a:lnTo>
                  <a:pt x="0" y="1521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6" name="object 1806"/>
          <p:cNvSpPr/>
          <p:nvPr/>
        </p:nvSpPr>
        <p:spPr>
          <a:xfrm>
            <a:off x="2369300" y="469015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7" name="object 1807"/>
          <p:cNvSpPr/>
          <p:nvPr/>
        </p:nvSpPr>
        <p:spPr>
          <a:xfrm>
            <a:off x="2375385" y="467190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8" name="object 1808"/>
          <p:cNvSpPr/>
          <p:nvPr/>
        </p:nvSpPr>
        <p:spPr>
          <a:xfrm>
            <a:off x="2384511" y="4681030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0" y="18252"/>
                </a:moveTo>
                <a:lnTo>
                  <a:pt x="18252" y="18252"/>
                </a:lnTo>
                <a:lnTo>
                  <a:pt x="18252" y="0"/>
                </a:lnTo>
                <a:lnTo>
                  <a:pt x="0" y="0"/>
                </a:lnTo>
                <a:lnTo>
                  <a:pt x="0" y="18252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9" name="object 1809"/>
          <p:cNvSpPr/>
          <p:nvPr/>
        </p:nvSpPr>
        <p:spPr>
          <a:xfrm>
            <a:off x="2375385" y="469015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0" name="object 1810"/>
          <p:cNvSpPr/>
          <p:nvPr/>
        </p:nvSpPr>
        <p:spPr>
          <a:xfrm>
            <a:off x="2381469" y="467038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1" name="object 1811"/>
          <p:cNvSpPr/>
          <p:nvPr/>
        </p:nvSpPr>
        <p:spPr>
          <a:xfrm>
            <a:off x="2390595" y="4679508"/>
            <a:ext cx="18415" cy="24765"/>
          </a:xfrm>
          <a:custGeom>
            <a:avLst/>
            <a:gdLst/>
            <a:ahLst/>
            <a:cxnLst/>
            <a:rect l="l" t="t" r="r" b="b"/>
            <a:pathLst>
              <a:path w="18414" h="24764">
                <a:moveTo>
                  <a:pt x="0" y="24337"/>
                </a:moveTo>
                <a:lnTo>
                  <a:pt x="18252" y="24337"/>
                </a:lnTo>
                <a:lnTo>
                  <a:pt x="18252" y="0"/>
                </a:lnTo>
                <a:lnTo>
                  <a:pt x="0" y="0"/>
                </a:lnTo>
                <a:lnTo>
                  <a:pt x="0" y="24337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2" name="object 1812"/>
          <p:cNvSpPr/>
          <p:nvPr/>
        </p:nvSpPr>
        <p:spPr>
          <a:xfrm>
            <a:off x="2381469" y="469471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3" name="object 1813"/>
          <p:cNvSpPr/>
          <p:nvPr/>
        </p:nvSpPr>
        <p:spPr>
          <a:xfrm>
            <a:off x="2387553" y="466581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4" name="object 1814"/>
          <p:cNvSpPr/>
          <p:nvPr/>
        </p:nvSpPr>
        <p:spPr>
          <a:xfrm>
            <a:off x="2396680" y="4674945"/>
            <a:ext cx="18415" cy="27940"/>
          </a:xfrm>
          <a:custGeom>
            <a:avLst/>
            <a:gdLst/>
            <a:ahLst/>
            <a:cxnLst/>
            <a:rect l="l" t="t" r="r" b="b"/>
            <a:pathLst>
              <a:path w="18414" h="27939">
                <a:moveTo>
                  <a:pt x="0" y="27379"/>
                </a:moveTo>
                <a:lnTo>
                  <a:pt x="18252" y="27379"/>
                </a:lnTo>
                <a:lnTo>
                  <a:pt x="18252" y="0"/>
                </a:lnTo>
                <a:lnTo>
                  <a:pt x="0" y="0"/>
                </a:lnTo>
                <a:lnTo>
                  <a:pt x="0" y="27379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5" name="object 1815"/>
          <p:cNvSpPr/>
          <p:nvPr/>
        </p:nvSpPr>
        <p:spPr>
          <a:xfrm>
            <a:off x="2387553" y="469319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6" name="object 1816"/>
          <p:cNvSpPr/>
          <p:nvPr/>
        </p:nvSpPr>
        <p:spPr>
          <a:xfrm>
            <a:off x="2393638" y="466125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7" name="object 1817"/>
          <p:cNvSpPr/>
          <p:nvPr/>
        </p:nvSpPr>
        <p:spPr>
          <a:xfrm>
            <a:off x="2402764" y="4670382"/>
            <a:ext cx="18415" cy="27940"/>
          </a:xfrm>
          <a:custGeom>
            <a:avLst/>
            <a:gdLst/>
            <a:ahLst/>
            <a:cxnLst/>
            <a:rect l="l" t="t" r="r" b="b"/>
            <a:pathLst>
              <a:path w="18414" h="27939">
                <a:moveTo>
                  <a:pt x="0" y="27379"/>
                </a:moveTo>
                <a:lnTo>
                  <a:pt x="18252" y="27379"/>
                </a:lnTo>
                <a:lnTo>
                  <a:pt x="18252" y="0"/>
                </a:lnTo>
                <a:lnTo>
                  <a:pt x="0" y="0"/>
                </a:lnTo>
                <a:lnTo>
                  <a:pt x="0" y="27379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8" name="object 1818"/>
          <p:cNvSpPr/>
          <p:nvPr/>
        </p:nvSpPr>
        <p:spPr>
          <a:xfrm>
            <a:off x="2393638" y="468863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9" name="object 1819"/>
          <p:cNvSpPr/>
          <p:nvPr/>
        </p:nvSpPr>
        <p:spPr>
          <a:xfrm>
            <a:off x="2399722" y="466886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0" name="object 1820"/>
          <p:cNvSpPr/>
          <p:nvPr/>
        </p:nvSpPr>
        <p:spPr>
          <a:xfrm>
            <a:off x="2408848" y="4677988"/>
            <a:ext cx="18415" cy="21590"/>
          </a:xfrm>
          <a:custGeom>
            <a:avLst/>
            <a:gdLst/>
            <a:ahLst/>
            <a:cxnLst/>
            <a:rect l="l" t="t" r="r" b="b"/>
            <a:pathLst>
              <a:path w="18414" h="21589">
                <a:moveTo>
                  <a:pt x="0" y="21294"/>
                </a:moveTo>
                <a:lnTo>
                  <a:pt x="18252" y="21294"/>
                </a:lnTo>
                <a:lnTo>
                  <a:pt x="18252" y="0"/>
                </a:lnTo>
                <a:lnTo>
                  <a:pt x="0" y="0"/>
                </a:lnTo>
                <a:lnTo>
                  <a:pt x="0" y="21294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1" name="object 1821"/>
          <p:cNvSpPr/>
          <p:nvPr/>
        </p:nvSpPr>
        <p:spPr>
          <a:xfrm>
            <a:off x="2399722" y="469015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2" name="object 1822"/>
          <p:cNvSpPr/>
          <p:nvPr/>
        </p:nvSpPr>
        <p:spPr>
          <a:xfrm>
            <a:off x="2405806" y="466429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3" name="object 1823"/>
          <p:cNvSpPr/>
          <p:nvPr/>
        </p:nvSpPr>
        <p:spPr>
          <a:xfrm>
            <a:off x="2414932" y="4673424"/>
            <a:ext cx="18415" cy="30480"/>
          </a:xfrm>
          <a:custGeom>
            <a:avLst/>
            <a:gdLst/>
            <a:ahLst/>
            <a:cxnLst/>
            <a:rect l="l" t="t" r="r" b="b"/>
            <a:pathLst>
              <a:path w="18414" h="30479">
                <a:moveTo>
                  <a:pt x="0" y="30421"/>
                </a:moveTo>
                <a:lnTo>
                  <a:pt x="18252" y="30421"/>
                </a:lnTo>
                <a:lnTo>
                  <a:pt x="18252" y="0"/>
                </a:lnTo>
                <a:lnTo>
                  <a:pt x="0" y="0"/>
                </a:lnTo>
                <a:lnTo>
                  <a:pt x="0" y="30421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4" name="object 1824"/>
          <p:cNvSpPr/>
          <p:nvPr/>
        </p:nvSpPr>
        <p:spPr>
          <a:xfrm>
            <a:off x="2405806" y="469471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5" name="object 1825"/>
          <p:cNvSpPr/>
          <p:nvPr/>
        </p:nvSpPr>
        <p:spPr>
          <a:xfrm>
            <a:off x="2411890" y="466581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6" name="object 1826"/>
          <p:cNvSpPr/>
          <p:nvPr/>
        </p:nvSpPr>
        <p:spPr>
          <a:xfrm>
            <a:off x="2421017" y="4674945"/>
            <a:ext cx="18415" cy="30480"/>
          </a:xfrm>
          <a:custGeom>
            <a:avLst/>
            <a:gdLst/>
            <a:ahLst/>
            <a:cxnLst/>
            <a:rect l="l" t="t" r="r" b="b"/>
            <a:pathLst>
              <a:path w="18414" h="30479">
                <a:moveTo>
                  <a:pt x="0" y="30421"/>
                </a:moveTo>
                <a:lnTo>
                  <a:pt x="18252" y="30421"/>
                </a:lnTo>
                <a:lnTo>
                  <a:pt x="18252" y="0"/>
                </a:lnTo>
                <a:lnTo>
                  <a:pt x="0" y="0"/>
                </a:lnTo>
                <a:lnTo>
                  <a:pt x="0" y="30421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7" name="object 1827"/>
          <p:cNvSpPr/>
          <p:nvPr/>
        </p:nvSpPr>
        <p:spPr>
          <a:xfrm>
            <a:off x="2411890" y="469624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8" name="object 1828"/>
          <p:cNvSpPr/>
          <p:nvPr/>
        </p:nvSpPr>
        <p:spPr>
          <a:xfrm>
            <a:off x="2417975" y="466581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9" name="object 1829"/>
          <p:cNvSpPr/>
          <p:nvPr/>
        </p:nvSpPr>
        <p:spPr>
          <a:xfrm>
            <a:off x="2427101" y="4674945"/>
            <a:ext cx="18415" cy="30480"/>
          </a:xfrm>
          <a:custGeom>
            <a:avLst/>
            <a:gdLst/>
            <a:ahLst/>
            <a:cxnLst/>
            <a:rect l="l" t="t" r="r" b="b"/>
            <a:pathLst>
              <a:path w="18414" h="30479">
                <a:moveTo>
                  <a:pt x="0" y="30421"/>
                </a:moveTo>
                <a:lnTo>
                  <a:pt x="18252" y="30421"/>
                </a:lnTo>
                <a:lnTo>
                  <a:pt x="18252" y="0"/>
                </a:lnTo>
                <a:lnTo>
                  <a:pt x="0" y="0"/>
                </a:lnTo>
                <a:lnTo>
                  <a:pt x="0" y="30421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0" name="object 1830"/>
          <p:cNvSpPr/>
          <p:nvPr/>
        </p:nvSpPr>
        <p:spPr>
          <a:xfrm>
            <a:off x="2417975" y="469624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1" name="object 1831"/>
          <p:cNvSpPr/>
          <p:nvPr/>
        </p:nvSpPr>
        <p:spPr>
          <a:xfrm>
            <a:off x="2424059" y="466277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2" name="object 1832"/>
          <p:cNvSpPr/>
          <p:nvPr/>
        </p:nvSpPr>
        <p:spPr>
          <a:xfrm>
            <a:off x="2433185" y="4671903"/>
            <a:ext cx="18415" cy="33655"/>
          </a:xfrm>
          <a:custGeom>
            <a:avLst/>
            <a:gdLst/>
            <a:ahLst/>
            <a:cxnLst/>
            <a:rect l="l" t="t" r="r" b="b"/>
            <a:pathLst>
              <a:path w="18414" h="33654">
                <a:moveTo>
                  <a:pt x="0" y="33463"/>
                </a:moveTo>
                <a:lnTo>
                  <a:pt x="18252" y="33463"/>
                </a:lnTo>
                <a:lnTo>
                  <a:pt x="18252" y="0"/>
                </a:lnTo>
                <a:lnTo>
                  <a:pt x="0" y="0"/>
                </a:lnTo>
                <a:lnTo>
                  <a:pt x="0" y="33463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3" name="object 1833"/>
          <p:cNvSpPr/>
          <p:nvPr/>
        </p:nvSpPr>
        <p:spPr>
          <a:xfrm>
            <a:off x="2424059" y="469624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4" name="object 1834"/>
          <p:cNvSpPr/>
          <p:nvPr/>
        </p:nvSpPr>
        <p:spPr>
          <a:xfrm>
            <a:off x="2430143" y="466277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5" name="object 1835"/>
          <p:cNvSpPr/>
          <p:nvPr/>
        </p:nvSpPr>
        <p:spPr>
          <a:xfrm>
            <a:off x="2439269" y="4671903"/>
            <a:ext cx="18415" cy="36830"/>
          </a:xfrm>
          <a:custGeom>
            <a:avLst/>
            <a:gdLst/>
            <a:ahLst/>
            <a:cxnLst/>
            <a:rect l="l" t="t" r="r" b="b"/>
            <a:pathLst>
              <a:path w="18414" h="36829">
                <a:moveTo>
                  <a:pt x="0" y="0"/>
                </a:moveTo>
                <a:lnTo>
                  <a:pt x="18252" y="0"/>
                </a:lnTo>
                <a:lnTo>
                  <a:pt x="18252" y="36505"/>
                </a:lnTo>
                <a:lnTo>
                  <a:pt x="0" y="36505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6" name="object 1836"/>
          <p:cNvSpPr/>
          <p:nvPr/>
        </p:nvSpPr>
        <p:spPr>
          <a:xfrm>
            <a:off x="2430143" y="469928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7" name="object 1837"/>
          <p:cNvSpPr/>
          <p:nvPr/>
        </p:nvSpPr>
        <p:spPr>
          <a:xfrm>
            <a:off x="2436227" y="466429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8" name="object 1838"/>
          <p:cNvSpPr/>
          <p:nvPr/>
        </p:nvSpPr>
        <p:spPr>
          <a:xfrm>
            <a:off x="2445354" y="4673424"/>
            <a:ext cx="18415" cy="36830"/>
          </a:xfrm>
          <a:custGeom>
            <a:avLst/>
            <a:gdLst/>
            <a:ahLst/>
            <a:cxnLst/>
            <a:rect l="l" t="t" r="r" b="b"/>
            <a:pathLst>
              <a:path w="18414" h="36829">
                <a:moveTo>
                  <a:pt x="0" y="0"/>
                </a:moveTo>
                <a:lnTo>
                  <a:pt x="18252" y="0"/>
                </a:lnTo>
                <a:lnTo>
                  <a:pt x="18252" y="36505"/>
                </a:lnTo>
                <a:lnTo>
                  <a:pt x="0" y="36505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9" name="object 1839"/>
          <p:cNvSpPr/>
          <p:nvPr/>
        </p:nvSpPr>
        <p:spPr>
          <a:xfrm>
            <a:off x="2436227" y="470080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0" name="object 1840"/>
          <p:cNvSpPr/>
          <p:nvPr/>
        </p:nvSpPr>
        <p:spPr>
          <a:xfrm>
            <a:off x="2442312" y="465973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1" name="object 1841"/>
          <p:cNvSpPr/>
          <p:nvPr/>
        </p:nvSpPr>
        <p:spPr>
          <a:xfrm>
            <a:off x="2451438" y="4668861"/>
            <a:ext cx="18415" cy="45720"/>
          </a:xfrm>
          <a:custGeom>
            <a:avLst/>
            <a:gdLst/>
            <a:ahLst/>
            <a:cxnLst/>
            <a:rect l="l" t="t" r="r" b="b"/>
            <a:pathLst>
              <a:path w="18414" h="45720">
                <a:moveTo>
                  <a:pt x="0" y="0"/>
                </a:moveTo>
                <a:lnTo>
                  <a:pt x="18252" y="0"/>
                </a:lnTo>
                <a:lnTo>
                  <a:pt x="18252" y="45631"/>
                </a:lnTo>
                <a:lnTo>
                  <a:pt x="0" y="45631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2" name="object 1842"/>
          <p:cNvSpPr/>
          <p:nvPr/>
        </p:nvSpPr>
        <p:spPr>
          <a:xfrm>
            <a:off x="2442312" y="470536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3" name="object 1843"/>
          <p:cNvSpPr/>
          <p:nvPr/>
        </p:nvSpPr>
        <p:spPr>
          <a:xfrm>
            <a:off x="2448396" y="465973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4" name="object 1844"/>
          <p:cNvSpPr/>
          <p:nvPr/>
        </p:nvSpPr>
        <p:spPr>
          <a:xfrm>
            <a:off x="2457522" y="4668861"/>
            <a:ext cx="18415" cy="48895"/>
          </a:xfrm>
          <a:custGeom>
            <a:avLst/>
            <a:gdLst/>
            <a:ahLst/>
            <a:cxnLst/>
            <a:rect l="l" t="t" r="r" b="b"/>
            <a:pathLst>
              <a:path w="18414" h="48895">
                <a:moveTo>
                  <a:pt x="0" y="0"/>
                </a:moveTo>
                <a:lnTo>
                  <a:pt x="18252" y="0"/>
                </a:lnTo>
                <a:lnTo>
                  <a:pt x="18252" y="48674"/>
                </a:lnTo>
                <a:lnTo>
                  <a:pt x="0" y="48674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5" name="object 1845"/>
          <p:cNvSpPr/>
          <p:nvPr/>
        </p:nvSpPr>
        <p:spPr>
          <a:xfrm>
            <a:off x="2448396" y="470840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6" name="object 1846"/>
          <p:cNvSpPr/>
          <p:nvPr/>
        </p:nvSpPr>
        <p:spPr>
          <a:xfrm>
            <a:off x="2454480" y="466886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7" name="object 1847"/>
          <p:cNvSpPr/>
          <p:nvPr/>
        </p:nvSpPr>
        <p:spPr>
          <a:xfrm>
            <a:off x="2463606" y="4677988"/>
            <a:ext cx="18415" cy="43180"/>
          </a:xfrm>
          <a:custGeom>
            <a:avLst/>
            <a:gdLst/>
            <a:ahLst/>
            <a:cxnLst/>
            <a:rect l="l" t="t" r="r" b="b"/>
            <a:pathLst>
              <a:path w="18414" h="43179">
                <a:moveTo>
                  <a:pt x="0" y="0"/>
                </a:moveTo>
                <a:lnTo>
                  <a:pt x="18252" y="0"/>
                </a:lnTo>
                <a:lnTo>
                  <a:pt x="18252" y="42589"/>
                </a:lnTo>
                <a:lnTo>
                  <a:pt x="0" y="42589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8" name="object 1848"/>
          <p:cNvSpPr/>
          <p:nvPr/>
        </p:nvSpPr>
        <p:spPr>
          <a:xfrm>
            <a:off x="2454480" y="471145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9" name="object 1849"/>
          <p:cNvSpPr/>
          <p:nvPr/>
        </p:nvSpPr>
        <p:spPr>
          <a:xfrm>
            <a:off x="2460564" y="466581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0" name="object 1850"/>
          <p:cNvSpPr/>
          <p:nvPr/>
        </p:nvSpPr>
        <p:spPr>
          <a:xfrm>
            <a:off x="2469691" y="4674945"/>
            <a:ext cx="18415" cy="40005"/>
          </a:xfrm>
          <a:custGeom>
            <a:avLst/>
            <a:gdLst/>
            <a:ahLst/>
            <a:cxnLst/>
            <a:rect l="l" t="t" r="r" b="b"/>
            <a:pathLst>
              <a:path w="18414" h="40004">
                <a:moveTo>
                  <a:pt x="0" y="0"/>
                </a:moveTo>
                <a:lnTo>
                  <a:pt x="18252" y="0"/>
                </a:lnTo>
                <a:lnTo>
                  <a:pt x="18252" y="39547"/>
                </a:lnTo>
                <a:lnTo>
                  <a:pt x="0" y="39547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1" name="object 1851"/>
          <p:cNvSpPr/>
          <p:nvPr/>
        </p:nvSpPr>
        <p:spPr>
          <a:xfrm>
            <a:off x="2460564" y="470536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2" name="object 1852"/>
          <p:cNvSpPr/>
          <p:nvPr/>
        </p:nvSpPr>
        <p:spPr>
          <a:xfrm>
            <a:off x="2466649" y="466429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3" name="object 1853"/>
          <p:cNvSpPr/>
          <p:nvPr/>
        </p:nvSpPr>
        <p:spPr>
          <a:xfrm>
            <a:off x="2475775" y="4673424"/>
            <a:ext cx="18415" cy="36830"/>
          </a:xfrm>
          <a:custGeom>
            <a:avLst/>
            <a:gdLst/>
            <a:ahLst/>
            <a:cxnLst/>
            <a:rect l="l" t="t" r="r" b="b"/>
            <a:pathLst>
              <a:path w="18414" h="36829">
                <a:moveTo>
                  <a:pt x="0" y="0"/>
                </a:moveTo>
                <a:lnTo>
                  <a:pt x="18252" y="0"/>
                </a:lnTo>
                <a:lnTo>
                  <a:pt x="18252" y="36505"/>
                </a:lnTo>
                <a:lnTo>
                  <a:pt x="0" y="36505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4" name="object 1854"/>
          <p:cNvSpPr/>
          <p:nvPr/>
        </p:nvSpPr>
        <p:spPr>
          <a:xfrm>
            <a:off x="2466649" y="470080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5" name="object 1855"/>
          <p:cNvSpPr/>
          <p:nvPr/>
        </p:nvSpPr>
        <p:spPr>
          <a:xfrm>
            <a:off x="2472733" y="465973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6" name="object 1856"/>
          <p:cNvSpPr/>
          <p:nvPr/>
        </p:nvSpPr>
        <p:spPr>
          <a:xfrm>
            <a:off x="2481859" y="4668861"/>
            <a:ext cx="18415" cy="40005"/>
          </a:xfrm>
          <a:custGeom>
            <a:avLst/>
            <a:gdLst/>
            <a:ahLst/>
            <a:cxnLst/>
            <a:rect l="l" t="t" r="r" b="b"/>
            <a:pathLst>
              <a:path w="18414" h="40004">
                <a:moveTo>
                  <a:pt x="0" y="0"/>
                </a:moveTo>
                <a:lnTo>
                  <a:pt x="18252" y="0"/>
                </a:lnTo>
                <a:lnTo>
                  <a:pt x="18252" y="39547"/>
                </a:lnTo>
                <a:lnTo>
                  <a:pt x="0" y="39547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7" name="object 1857"/>
          <p:cNvSpPr/>
          <p:nvPr/>
        </p:nvSpPr>
        <p:spPr>
          <a:xfrm>
            <a:off x="2472733" y="469928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8" name="object 1858"/>
          <p:cNvSpPr/>
          <p:nvPr/>
        </p:nvSpPr>
        <p:spPr>
          <a:xfrm>
            <a:off x="2478817" y="465821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9" name="object 1859"/>
          <p:cNvSpPr/>
          <p:nvPr/>
        </p:nvSpPr>
        <p:spPr>
          <a:xfrm>
            <a:off x="2487944" y="4667340"/>
            <a:ext cx="18415" cy="45720"/>
          </a:xfrm>
          <a:custGeom>
            <a:avLst/>
            <a:gdLst/>
            <a:ahLst/>
            <a:cxnLst/>
            <a:rect l="l" t="t" r="r" b="b"/>
            <a:pathLst>
              <a:path w="18414" h="45720">
                <a:moveTo>
                  <a:pt x="0" y="0"/>
                </a:moveTo>
                <a:lnTo>
                  <a:pt x="18252" y="0"/>
                </a:lnTo>
                <a:lnTo>
                  <a:pt x="18252" y="45631"/>
                </a:lnTo>
                <a:lnTo>
                  <a:pt x="0" y="45631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0" name="object 1860"/>
          <p:cNvSpPr/>
          <p:nvPr/>
        </p:nvSpPr>
        <p:spPr>
          <a:xfrm>
            <a:off x="2478817" y="470384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1" name="object 1861"/>
          <p:cNvSpPr/>
          <p:nvPr/>
        </p:nvSpPr>
        <p:spPr>
          <a:xfrm>
            <a:off x="2484902" y="466734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2" name="object 1862"/>
          <p:cNvSpPr/>
          <p:nvPr/>
        </p:nvSpPr>
        <p:spPr>
          <a:xfrm>
            <a:off x="2494028" y="4676466"/>
            <a:ext cx="18415" cy="40005"/>
          </a:xfrm>
          <a:custGeom>
            <a:avLst/>
            <a:gdLst/>
            <a:ahLst/>
            <a:cxnLst/>
            <a:rect l="l" t="t" r="r" b="b"/>
            <a:pathLst>
              <a:path w="18414" h="40004">
                <a:moveTo>
                  <a:pt x="0" y="0"/>
                </a:moveTo>
                <a:lnTo>
                  <a:pt x="18252" y="0"/>
                </a:lnTo>
                <a:lnTo>
                  <a:pt x="18252" y="39547"/>
                </a:lnTo>
                <a:lnTo>
                  <a:pt x="0" y="39547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3" name="object 1863"/>
          <p:cNvSpPr/>
          <p:nvPr/>
        </p:nvSpPr>
        <p:spPr>
          <a:xfrm>
            <a:off x="2484902" y="470688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4" name="object 1864"/>
          <p:cNvSpPr/>
          <p:nvPr/>
        </p:nvSpPr>
        <p:spPr>
          <a:xfrm>
            <a:off x="2490986" y="466277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5" name="object 1865"/>
          <p:cNvSpPr/>
          <p:nvPr/>
        </p:nvSpPr>
        <p:spPr>
          <a:xfrm>
            <a:off x="2500112" y="4671903"/>
            <a:ext cx="18415" cy="43180"/>
          </a:xfrm>
          <a:custGeom>
            <a:avLst/>
            <a:gdLst/>
            <a:ahLst/>
            <a:cxnLst/>
            <a:rect l="l" t="t" r="r" b="b"/>
            <a:pathLst>
              <a:path w="18414" h="43179">
                <a:moveTo>
                  <a:pt x="0" y="0"/>
                </a:moveTo>
                <a:lnTo>
                  <a:pt x="18252" y="0"/>
                </a:lnTo>
                <a:lnTo>
                  <a:pt x="18252" y="42589"/>
                </a:lnTo>
                <a:lnTo>
                  <a:pt x="0" y="42589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6" name="object 1866"/>
          <p:cNvSpPr/>
          <p:nvPr/>
        </p:nvSpPr>
        <p:spPr>
          <a:xfrm>
            <a:off x="2490986" y="470536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7" name="object 1867"/>
          <p:cNvSpPr/>
          <p:nvPr/>
        </p:nvSpPr>
        <p:spPr>
          <a:xfrm>
            <a:off x="2497070" y="466581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8" name="object 1868"/>
          <p:cNvSpPr/>
          <p:nvPr/>
        </p:nvSpPr>
        <p:spPr>
          <a:xfrm>
            <a:off x="2506196" y="4674945"/>
            <a:ext cx="18415" cy="40005"/>
          </a:xfrm>
          <a:custGeom>
            <a:avLst/>
            <a:gdLst/>
            <a:ahLst/>
            <a:cxnLst/>
            <a:rect l="l" t="t" r="r" b="b"/>
            <a:pathLst>
              <a:path w="18414" h="40004">
                <a:moveTo>
                  <a:pt x="0" y="0"/>
                </a:moveTo>
                <a:lnTo>
                  <a:pt x="18252" y="0"/>
                </a:lnTo>
                <a:lnTo>
                  <a:pt x="18252" y="39547"/>
                </a:lnTo>
                <a:lnTo>
                  <a:pt x="0" y="39547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9" name="object 1869"/>
          <p:cNvSpPr/>
          <p:nvPr/>
        </p:nvSpPr>
        <p:spPr>
          <a:xfrm>
            <a:off x="2497070" y="470536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0" name="object 1870"/>
          <p:cNvSpPr/>
          <p:nvPr/>
        </p:nvSpPr>
        <p:spPr>
          <a:xfrm>
            <a:off x="2503154" y="466734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1" name="object 1871"/>
          <p:cNvSpPr/>
          <p:nvPr/>
        </p:nvSpPr>
        <p:spPr>
          <a:xfrm>
            <a:off x="2512281" y="4676466"/>
            <a:ext cx="18415" cy="45720"/>
          </a:xfrm>
          <a:custGeom>
            <a:avLst/>
            <a:gdLst/>
            <a:ahLst/>
            <a:cxnLst/>
            <a:rect l="l" t="t" r="r" b="b"/>
            <a:pathLst>
              <a:path w="18414" h="45720">
                <a:moveTo>
                  <a:pt x="0" y="0"/>
                </a:moveTo>
                <a:lnTo>
                  <a:pt x="18252" y="0"/>
                </a:lnTo>
                <a:lnTo>
                  <a:pt x="18252" y="45631"/>
                </a:lnTo>
                <a:lnTo>
                  <a:pt x="0" y="45631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2" name="object 1872"/>
          <p:cNvSpPr/>
          <p:nvPr/>
        </p:nvSpPr>
        <p:spPr>
          <a:xfrm>
            <a:off x="2503154" y="471297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3" name="object 1873"/>
          <p:cNvSpPr/>
          <p:nvPr/>
        </p:nvSpPr>
        <p:spPr>
          <a:xfrm>
            <a:off x="2509238" y="467190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4" name="object 1874"/>
          <p:cNvSpPr/>
          <p:nvPr/>
        </p:nvSpPr>
        <p:spPr>
          <a:xfrm>
            <a:off x="2518365" y="4681030"/>
            <a:ext cx="18415" cy="40005"/>
          </a:xfrm>
          <a:custGeom>
            <a:avLst/>
            <a:gdLst/>
            <a:ahLst/>
            <a:cxnLst/>
            <a:rect l="l" t="t" r="r" b="b"/>
            <a:pathLst>
              <a:path w="18414" h="40004">
                <a:moveTo>
                  <a:pt x="0" y="0"/>
                </a:moveTo>
                <a:lnTo>
                  <a:pt x="18252" y="0"/>
                </a:lnTo>
                <a:lnTo>
                  <a:pt x="18252" y="39547"/>
                </a:lnTo>
                <a:lnTo>
                  <a:pt x="0" y="39547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5" name="object 1875"/>
          <p:cNvSpPr/>
          <p:nvPr/>
        </p:nvSpPr>
        <p:spPr>
          <a:xfrm>
            <a:off x="2509238" y="471145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6" name="object 1876"/>
          <p:cNvSpPr/>
          <p:nvPr/>
        </p:nvSpPr>
        <p:spPr>
          <a:xfrm>
            <a:off x="2515323" y="467494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7" name="object 1877"/>
          <p:cNvSpPr/>
          <p:nvPr/>
        </p:nvSpPr>
        <p:spPr>
          <a:xfrm>
            <a:off x="2524449" y="4684072"/>
            <a:ext cx="18415" cy="36830"/>
          </a:xfrm>
          <a:custGeom>
            <a:avLst/>
            <a:gdLst/>
            <a:ahLst/>
            <a:cxnLst/>
            <a:rect l="l" t="t" r="r" b="b"/>
            <a:pathLst>
              <a:path w="18414" h="36829">
                <a:moveTo>
                  <a:pt x="0" y="0"/>
                </a:moveTo>
                <a:lnTo>
                  <a:pt x="18252" y="0"/>
                </a:lnTo>
                <a:lnTo>
                  <a:pt x="18252" y="36505"/>
                </a:lnTo>
                <a:lnTo>
                  <a:pt x="0" y="36505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8" name="object 1878"/>
          <p:cNvSpPr/>
          <p:nvPr/>
        </p:nvSpPr>
        <p:spPr>
          <a:xfrm>
            <a:off x="2515323" y="471145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9" name="object 1879"/>
          <p:cNvSpPr/>
          <p:nvPr/>
        </p:nvSpPr>
        <p:spPr>
          <a:xfrm>
            <a:off x="2521407" y="467646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0" name="object 1880"/>
          <p:cNvSpPr/>
          <p:nvPr/>
        </p:nvSpPr>
        <p:spPr>
          <a:xfrm>
            <a:off x="2530533" y="4685593"/>
            <a:ext cx="18415" cy="43180"/>
          </a:xfrm>
          <a:custGeom>
            <a:avLst/>
            <a:gdLst/>
            <a:ahLst/>
            <a:cxnLst/>
            <a:rect l="l" t="t" r="r" b="b"/>
            <a:pathLst>
              <a:path w="18414" h="43179">
                <a:moveTo>
                  <a:pt x="0" y="0"/>
                </a:moveTo>
                <a:lnTo>
                  <a:pt x="18252" y="0"/>
                </a:lnTo>
                <a:lnTo>
                  <a:pt x="18252" y="42589"/>
                </a:lnTo>
                <a:lnTo>
                  <a:pt x="0" y="42589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1" name="object 1881"/>
          <p:cNvSpPr/>
          <p:nvPr/>
        </p:nvSpPr>
        <p:spPr>
          <a:xfrm>
            <a:off x="2521407" y="471905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2" name="object 1882"/>
          <p:cNvSpPr/>
          <p:nvPr/>
        </p:nvSpPr>
        <p:spPr>
          <a:xfrm>
            <a:off x="2527491" y="467646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3" name="object 1883"/>
          <p:cNvSpPr/>
          <p:nvPr/>
        </p:nvSpPr>
        <p:spPr>
          <a:xfrm>
            <a:off x="2536618" y="4685593"/>
            <a:ext cx="18415" cy="43180"/>
          </a:xfrm>
          <a:custGeom>
            <a:avLst/>
            <a:gdLst/>
            <a:ahLst/>
            <a:cxnLst/>
            <a:rect l="l" t="t" r="r" b="b"/>
            <a:pathLst>
              <a:path w="18414" h="43179">
                <a:moveTo>
                  <a:pt x="0" y="0"/>
                </a:moveTo>
                <a:lnTo>
                  <a:pt x="18252" y="0"/>
                </a:lnTo>
                <a:lnTo>
                  <a:pt x="18252" y="42589"/>
                </a:lnTo>
                <a:lnTo>
                  <a:pt x="0" y="42589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4" name="object 1884"/>
          <p:cNvSpPr/>
          <p:nvPr/>
        </p:nvSpPr>
        <p:spPr>
          <a:xfrm>
            <a:off x="2527491" y="471905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5" name="object 1885"/>
          <p:cNvSpPr/>
          <p:nvPr/>
        </p:nvSpPr>
        <p:spPr>
          <a:xfrm>
            <a:off x="2533575" y="468103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6" name="object 1886"/>
          <p:cNvSpPr/>
          <p:nvPr/>
        </p:nvSpPr>
        <p:spPr>
          <a:xfrm>
            <a:off x="2542702" y="4690156"/>
            <a:ext cx="18415" cy="40005"/>
          </a:xfrm>
          <a:custGeom>
            <a:avLst/>
            <a:gdLst/>
            <a:ahLst/>
            <a:cxnLst/>
            <a:rect l="l" t="t" r="r" b="b"/>
            <a:pathLst>
              <a:path w="18414" h="40004">
                <a:moveTo>
                  <a:pt x="0" y="0"/>
                </a:moveTo>
                <a:lnTo>
                  <a:pt x="18252" y="0"/>
                </a:lnTo>
                <a:lnTo>
                  <a:pt x="18252" y="39547"/>
                </a:lnTo>
                <a:lnTo>
                  <a:pt x="0" y="39547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7" name="object 1887"/>
          <p:cNvSpPr/>
          <p:nvPr/>
        </p:nvSpPr>
        <p:spPr>
          <a:xfrm>
            <a:off x="2533575" y="472057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8" name="object 1888"/>
          <p:cNvSpPr/>
          <p:nvPr/>
        </p:nvSpPr>
        <p:spPr>
          <a:xfrm>
            <a:off x="2539660" y="468559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9" name="object 1889"/>
          <p:cNvSpPr/>
          <p:nvPr/>
        </p:nvSpPr>
        <p:spPr>
          <a:xfrm>
            <a:off x="2548786" y="4694719"/>
            <a:ext cx="18415" cy="40005"/>
          </a:xfrm>
          <a:custGeom>
            <a:avLst/>
            <a:gdLst/>
            <a:ahLst/>
            <a:cxnLst/>
            <a:rect l="l" t="t" r="r" b="b"/>
            <a:pathLst>
              <a:path w="18414" h="40004">
                <a:moveTo>
                  <a:pt x="0" y="0"/>
                </a:moveTo>
                <a:lnTo>
                  <a:pt x="18252" y="0"/>
                </a:lnTo>
                <a:lnTo>
                  <a:pt x="18252" y="39547"/>
                </a:lnTo>
                <a:lnTo>
                  <a:pt x="0" y="39547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0" name="object 1890"/>
          <p:cNvSpPr/>
          <p:nvPr/>
        </p:nvSpPr>
        <p:spPr>
          <a:xfrm>
            <a:off x="2539660" y="472514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1" name="object 1891"/>
          <p:cNvSpPr/>
          <p:nvPr/>
        </p:nvSpPr>
        <p:spPr>
          <a:xfrm>
            <a:off x="2545744" y="469319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2" name="object 1892"/>
          <p:cNvSpPr/>
          <p:nvPr/>
        </p:nvSpPr>
        <p:spPr>
          <a:xfrm>
            <a:off x="2554870" y="4702324"/>
            <a:ext cx="18415" cy="36830"/>
          </a:xfrm>
          <a:custGeom>
            <a:avLst/>
            <a:gdLst/>
            <a:ahLst/>
            <a:cxnLst/>
            <a:rect l="l" t="t" r="r" b="b"/>
            <a:pathLst>
              <a:path w="18414" h="36829">
                <a:moveTo>
                  <a:pt x="0" y="0"/>
                </a:moveTo>
                <a:lnTo>
                  <a:pt x="18252" y="0"/>
                </a:lnTo>
                <a:lnTo>
                  <a:pt x="18252" y="36505"/>
                </a:lnTo>
                <a:lnTo>
                  <a:pt x="0" y="36505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3" name="object 1893"/>
          <p:cNvSpPr/>
          <p:nvPr/>
        </p:nvSpPr>
        <p:spPr>
          <a:xfrm>
            <a:off x="2545744" y="472970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4" name="object 1894"/>
          <p:cNvSpPr/>
          <p:nvPr/>
        </p:nvSpPr>
        <p:spPr>
          <a:xfrm>
            <a:off x="2551828" y="469776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5" name="object 1895"/>
          <p:cNvSpPr/>
          <p:nvPr/>
        </p:nvSpPr>
        <p:spPr>
          <a:xfrm>
            <a:off x="2560955" y="4706888"/>
            <a:ext cx="18415" cy="36830"/>
          </a:xfrm>
          <a:custGeom>
            <a:avLst/>
            <a:gdLst/>
            <a:ahLst/>
            <a:cxnLst/>
            <a:rect l="l" t="t" r="r" b="b"/>
            <a:pathLst>
              <a:path w="18414" h="36829">
                <a:moveTo>
                  <a:pt x="0" y="0"/>
                </a:moveTo>
                <a:lnTo>
                  <a:pt x="18252" y="0"/>
                </a:lnTo>
                <a:lnTo>
                  <a:pt x="18252" y="36505"/>
                </a:lnTo>
                <a:lnTo>
                  <a:pt x="0" y="36505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6" name="object 1896"/>
          <p:cNvSpPr/>
          <p:nvPr/>
        </p:nvSpPr>
        <p:spPr>
          <a:xfrm>
            <a:off x="2551828" y="473426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7" name="object 1897"/>
          <p:cNvSpPr/>
          <p:nvPr/>
        </p:nvSpPr>
        <p:spPr>
          <a:xfrm>
            <a:off x="2557913" y="469776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8" name="object 1898"/>
          <p:cNvSpPr/>
          <p:nvPr/>
        </p:nvSpPr>
        <p:spPr>
          <a:xfrm>
            <a:off x="2567039" y="4706888"/>
            <a:ext cx="18415" cy="40005"/>
          </a:xfrm>
          <a:custGeom>
            <a:avLst/>
            <a:gdLst/>
            <a:ahLst/>
            <a:cxnLst/>
            <a:rect l="l" t="t" r="r" b="b"/>
            <a:pathLst>
              <a:path w="18414" h="40004">
                <a:moveTo>
                  <a:pt x="0" y="0"/>
                </a:moveTo>
                <a:lnTo>
                  <a:pt x="18252" y="0"/>
                </a:lnTo>
                <a:lnTo>
                  <a:pt x="18252" y="39547"/>
                </a:lnTo>
                <a:lnTo>
                  <a:pt x="0" y="39547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9" name="object 1899"/>
          <p:cNvSpPr/>
          <p:nvPr/>
        </p:nvSpPr>
        <p:spPr>
          <a:xfrm>
            <a:off x="2557913" y="473730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0" name="object 1900"/>
          <p:cNvSpPr/>
          <p:nvPr/>
        </p:nvSpPr>
        <p:spPr>
          <a:xfrm>
            <a:off x="2563997" y="469928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1" name="object 1901"/>
          <p:cNvSpPr/>
          <p:nvPr/>
        </p:nvSpPr>
        <p:spPr>
          <a:xfrm>
            <a:off x="2573123" y="4708409"/>
            <a:ext cx="18415" cy="36830"/>
          </a:xfrm>
          <a:custGeom>
            <a:avLst/>
            <a:gdLst/>
            <a:ahLst/>
            <a:cxnLst/>
            <a:rect l="l" t="t" r="r" b="b"/>
            <a:pathLst>
              <a:path w="18414" h="36829">
                <a:moveTo>
                  <a:pt x="0" y="0"/>
                </a:moveTo>
                <a:lnTo>
                  <a:pt x="18252" y="0"/>
                </a:lnTo>
                <a:lnTo>
                  <a:pt x="18252" y="36505"/>
                </a:lnTo>
                <a:lnTo>
                  <a:pt x="0" y="36505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2" name="object 1902"/>
          <p:cNvSpPr/>
          <p:nvPr/>
        </p:nvSpPr>
        <p:spPr>
          <a:xfrm>
            <a:off x="2563997" y="473578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3" name="object 1903"/>
          <p:cNvSpPr/>
          <p:nvPr/>
        </p:nvSpPr>
        <p:spPr>
          <a:xfrm>
            <a:off x="2570081" y="470232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4" name="object 1904"/>
          <p:cNvSpPr/>
          <p:nvPr/>
        </p:nvSpPr>
        <p:spPr>
          <a:xfrm>
            <a:off x="2579207" y="4711451"/>
            <a:ext cx="18415" cy="43180"/>
          </a:xfrm>
          <a:custGeom>
            <a:avLst/>
            <a:gdLst/>
            <a:ahLst/>
            <a:cxnLst/>
            <a:rect l="l" t="t" r="r" b="b"/>
            <a:pathLst>
              <a:path w="18414" h="43179">
                <a:moveTo>
                  <a:pt x="0" y="0"/>
                </a:moveTo>
                <a:lnTo>
                  <a:pt x="18252" y="0"/>
                </a:lnTo>
                <a:lnTo>
                  <a:pt x="18252" y="42589"/>
                </a:lnTo>
                <a:lnTo>
                  <a:pt x="0" y="42589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5" name="object 1905"/>
          <p:cNvSpPr/>
          <p:nvPr/>
        </p:nvSpPr>
        <p:spPr>
          <a:xfrm>
            <a:off x="2570081" y="474491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6" name="object 1906"/>
          <p:cNvSpPr/>
          <p:nvPr/>
        </p:nvSpPr>
        <p:spPr>
          <a:xfrm>
            <a:off x="2576165" y="471145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7" name="object 1907"/>
          <p:cNvSpPr/>
          <p:nvPr/>
        </p:nvSpPr>
        <p:spPr>
          <a:xfrm>
            <a:off x="2585292" y="4720577"/>
            <a:ext cx="18415" cy="40005"/>
          </a:xfrm>
          <a:custGeom>
            <a:avLst/>
            <a:gdLst/>
            <a:ahLst/>
            <a:cxnLst/>
            <a:rect l="l" t="t" r="r" b="b"/>
            <a:pathLst>
              <a:path w="18414" h="40004">
                <a:moveTo>
                  <a:pt x="0" y="0"/>
                </a:moveTo>
                <a:lnTo>
                  <a:pt x="18252" y="0"/>
                </a:lnTo>
                <a:lnTo>
                  <a:pt x="18252" y="39547"/>
                </a:lnTo>
                <a:lnTo>
                  <a:pt x="0" y="39547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8" name="object 1908"/>
          <p:cNvSpPr/>
          <p:nvPr/>
        </p:nvSpPr>
        <p:spPr>
          <a:xfrm>
            <a:off x="2576165" y="475099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9" name="object 1909"/>
          <p:cNvSpPr/>
          <p:nvPr/>
        </p:nvSpPr>
        <p:spPr>
          <a:xfrm>
            <a:off x="2582250" y="471449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0" name="object 1910"/>
          <p:cNvSpPr/>
          <p:nvPr/>
        </p:nvSpPr>
        <p:spPr>
          <a:xfrm>
            <a:off x="2591376" y="4723619"/>
            <a:ext cx="18415" cy="43180"/>
          </a:xfrm>
          <a:custGeom>
            <a:avLst/>
            <a:gdLst/>
            <a:ahLst/>
            <a:cxnLst/>
            <a:rect l="l" t="t" r="r" b="b"/>
            <a:pathLst>
              <a:path w="18414" h="43179">
                <a:moveTo>
                  <a:pt x="0" y="0"/>
                </a:moveTo>
                <a:lnTo>
                  <a:pt x="18252" y="0"/>
                </a:lnTo>
                <a:lnTo>
                  <a:pt x="18252" y="42589"/>
                </a:lnTo>
                <a:lnTo>
                  <a:pt x="0" y="42589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1" name="object 1911"/>
          <p:cNvSpPr/>
          <p:nvPr/>
        </p:nvSpPr>
        <p:spPr>
          <a:xfrm>
            <a:off x="2582250" y="475708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2" name="object 1912"/>
          <p:cNvSpPr/>
          <p:nvPr/>
        </p:nvSpPr>
        <p:spPr>
          <a:xfrm>
            <a:off x="2588334" y="472209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3" name="object 1913"/>
          <p:cNvSpPr/>
          <p:nvPr/>
        </p:nvSpPr>
        <p:spPr>
          <a:xfrm>
            <a:off x="2597460" y="4731225"/>
            <a:ext cx="18415" cy="36830"/>
          </a:xfrm>
          <a:custGeom>
            <a:avLst/>
            <a:gdLst/>
            <a:ahLst/>
            <a:cxnLst/>
            <a:rect l="l" t="t" r="r" b="b"/>
            <a:pathLst>
              <a:path w="18414" h="36829">
                <a:moveTo>
                  <a:pt x="0" y="0"/>
                </a:moveTo>
                <a:lnTo>
                  <a:pt x="18252" y="0"/>
                </a:lnTo>
                <a:lnTo>
                  <a:pt x="18252" y="36505"/>
                </a:lnTo>
                <a:lnTo>
                  <a:pt x="0" y="36505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4" name="object 1914"/>
          <p:cNvSpPr/>
          <p:nvPr/>
        </p:nvSpPr>
        <p:spPr>
          <a:xfrm>
            <a:off x="2588334" y="475860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5" name="object 1915"/>
          <p:cNvSpPr/>
          <p:nvPr/>
        </p:nvSpPr>
        <p:spPr>
          <a:xfrm>
            <a:off x="2594418" y="472209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6" name="object 1916"/>
          <p:cNvSpPr/>
          <p:nvPr/>
        </p:nvSpPr>
        <p:spPr>
          <a:xfrm>
            <a:off x="2603544" y="4731225"/>
            <a:ext cx="18415" cy="36830"/>
          </a:xfrm>
          <a:custGeom>
            <a:avLst/>
            <a:gdLst/>
            <a:ahLst/>
            <a:cxnLst/>
            <a:rect l="l" t="t" r="r" b="b"/>
            <a:pathLst>
              <a:path w="18414" h="36829">
                <a:moveTo>
                  <a:pt x="0" y="0"/>
                </a:moveTo>
                <a:lnTo>
                  <a:pt x="18252" y="0"/>
                </a:lnTo>
                <a:lnTo>
                  <a:pt x="18252" y="36505"/>
                </a:lnTo>
                <a:lnTo>
                  <a:pt x="0" y="36505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7" name="object 1917"/>
          <p:cNvSpPr/>
          <p:nvPr/>
        </p:nvSpPr>
        <p:spPr>
          <a:xfrm>
            <a:off x="2594418" y="475860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8" name="object 1918"/>
          <p:cNvSpPr/>
          <p:nvPr/>
        </p:nvSpPr>
        <p:spPr>
          <a:xfrm>
            <a:off x="2600502" y="472970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9" name="object 1919"/>
          <p:cNvSpPr/>
          <p:nvPr/>
        </p:nvSpPr>
        <p:spPr>
          <a:xfrm>
            <a:off x="2609629" y="4738830"/>
            <a:ext cx="18415" cy="40005"/>
          </a:xfrm>
          <a:custGeom>
            <a:avLst/>
            <a:gdLst/>
            <a:ahLst/>
            <a:cxnLst/>
            <a:rect l="l" t="t" r="r" b="b"/>
            <a:pathLst>
              <a:path w="18414" h="40004">
                <a:moveTo>
                  <a:pt x="0" y="0"/>
                </a:moveTo>
                <a:lnTo>
                  <a:pt x="18252" y="0"/>
                </a:lnTo>
                <a:lnTo>
                  <a:pt x="18252" y="39547"/>
                </a:lnTo>
                <a:lnTo>
                  <a:pt x="0" y="39547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0" name="object 1920"/>
          <p:cNvSpPr/>
          <p:nvPr/>
        </p:nvSpPr>
        <p:spPr>
          <a:xfrm>
            <a:off x="2600502" y="476925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1" name="object 1921"/>
          <p:cNvSpPr/>
          <p:nvPr/>
        </p:nvSpPr>
        <p:spPr>
          <a:xfrm>
            <a:off x="2606587" y="473426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2" name="object 1922"/>
          <p:cNvSpPr/>
          <p:nvPr/>
        </p:nvSpPr>
        <p:spPr>
          <a:xfrm>
            <a:off x="2615713" y="4743393"/>
            <a:ext cx="18415" cy="40005"/>
          </a:xfrm>
          <a:custGeom>
            <a:avLst/>
            <a:gdLst/>
            <a:ahLst/>
            <a:cxnLst/>
            <a:rect l="l" t="t" r="r" b="b"/>
            <a:pathLst>
              <a:path w="18414" h="40004">
                <a:moveTo>
                  <a:pt x="0" y="0"/>
                </a:moveTo>
                <a:lnTo>
                  <a:pt x="18252" y="0"/>
                </a:lnTo>
                <a:lnTo>
                  <a:pt x="18252" y="39547"/>
                </a:lnTo>
                <a:lnTo>
                  <a:pt x="0" y="39547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3" name="object 1923"/>
          <p:cNvSpPr/>
          <p:nvPr/>
        </p:nvSpPr>
        <p:spPr>
          <a:xfrm>
            <a:off x="2606587" y="477381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4" name="object 1924"/>
          <p:cNvSpPr/>
          <p:nvPr/>
        </p:nvSpPr>
        <p:spPr>
          <a:xfrm>
            <a:off x="2612671" y="473426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5" name="object 1925"/>
          <p:cNvSpPr/>
          <p:nvPr/>
        </p:nvSpPr>
        <p:spPr>
          <a:xfrm>
            <a:off x="2621797" y="4743393"/>
            <a:ext cx="18415" cy="43180"/>
          </a:xfrm>
          <a:custGeom>
            <a:avLst/>
            <a:gdLst/>
            <a:ahLst/>
            <a:cxnLst/>
            <a:rect l="l" t="t" r="r" b="b"/>
            <a:pathLst>
              <a:path w="18414" h="43179">
                <a:moveTo>
                  <a:pt x="0" y="0"/>
                </a:moveTo>
                <a:lnTo>
                  <a:pt x="18252" y="0"/>
                </a:lnTo>
                <a:lnTo>
                  <a:pt x="18252" y="42589"/>
                </a:lnTo>
                <a:lnTo>
                  <a:pt x="0" y="42589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6" name="object 1926"/>
          <p:cNvSpPr/>
          <p:nvPr/>
        </p:nvSpPr>
        <p:spPr>
          <a:xfrm>
            <a:off x="2612671" y="477685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7" name="object 1927"/>
          <p:cNvSpPr/>
          <p:nvPr/>
        </p:nvSpPr>
        <p:spPr>
          <a:xfrm>
            <a:off x="2618755" y="474035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8" name="object 1928"/>
          <p:cNvSpPr/>
          <p:nvPr/>
        </p:nvSpPr>
        <p:spPr>
          <a:xfrm>
            <a:off x="2627882" y="4749477"/>
            <a:ext cx="18415" cy="43180"/>
          </a:xfrm>
          <a:custGeom>
            <a:avLst/>
            <a:gdLst/>
            <a:ahLst/>
            <a:cxnLst/>
            <a:rect l="l" t="t" r="r" b="b"/>
            <a:pathLst>
              <a:path w="18414" h="43179">
                <a:moveTo>
                  <a:pt x="0" y="0"/>
                </a:moveTo>
                <a:lnTo>
                  <a:pt x="18252" y="0"/>
                </a:lnTo>
                <a:lnTo>
                  <a:pt x="18252" y="42589"/>
                </a:lnTo>
                <a:lnTo>
                  <a:pt x="0" y="42589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9" name="object 1929"/>
          <p:cNvSpPr/>
          <p:nvPr/>
        </p:nvSpPr>
        <p:spPr>
          <a:xfrm>
            <a:off x="2618755" y="478294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0" name="object 1930"/>
          <p:cNvSpPr/>
          <p:nvPr/>
        </p:nvSpPr>
        <p:spPr>
          <a:xfrm>
            <a:off x="2624839" y="474491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1" name="object 1931"/>
          <p:cNvSpPr/>
          <p:nvPr/>
        </p:nvSpPr>
        <p:spPr>
          <a:xfrm>
            <a:off x="2633966" y="4754041"/>
            <a:ext cx="18415" cy="43180"/>
          </a:xfrm>
          <a:custGeom>
            <a:avLst/>
            <a:gdLst/>
            <a:ahLst/>
            <a:cxnLst/>
            <a:rect l="l" t="t" r="r" b="b"/>
            <a:pathLst>
              <a:path w="18414" h="43179">
                <a:moveTo>
                  <a:pt x="0" y="0"/>
                </a:moveTo>
                <a:lnTo>
                  <a:pt x="18252" y="0"/>
                </a:lnTo>
                <a:lnTo>
                  <a:pt x="18252" y="42589"/>
                </a:lnTo>
                <a:lnTo>
                  <a:pt x="0" y="42589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2" name="object 1932"/>
          <p:cNvSpPr/>
          <p:nvPr/>
        </p:nvSpPr>
        <p:spPr>
          <a:xfrm>
            <a:off x="2624839" y="478750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3" name="object 1933"/>
          <p:cNvSpPr/>
          <p:nvPr/>
        </p:nvSpPr>
        <p:spPr>
          <a:xfrm>
            <a:off x="2630924" y="475251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4" name="object 1934"/>
          <p:cNvSpPr/>
          <p:nvPr/>
        </p:nvSpPr>
        <p:spPr>
          <a:xfrm>
            <a:off x="2640050" y="4761646"/>
            <a:ext cx="18415" cy="40005"/>
          </a:xfrm>
          <a:custGeom>
            <a:avLst/>
            <a:gdLst/>
            <a:ahLst/>
            <a:cxnLst/>
            <a:rect l="l" t="t" r="r" b="b"/>
            <a:pathLst>
              <a:path w="18414" h="40004">
                <a:moveTo>
                  <a:pt x="0" y="0"/>
                </a:moveTo>
                <a:lnTo>
                  <a:pt x="18252" y="0"/>
                </a:lnTo>
                <a:lnTo>
                  <a:pt x="18252" y="39547"/>
                </a:lnTo>
                <a:lnTo>
                  <a:pt x="0" y="39547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5" name="object 1935"/>
          <p:cNvSpPr/>
          <p:nvPr/>
        </p:nvSpPr>
        <p:spPr>
          <a:xfrm>
            <a:off x="2630924" y="479206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6" name="object 1936"/>
          <p:cNvSpPr/>
          <p:nvPr/>
        </p:nvSpPr>
        <p:spPr>
          <a:xfrm>
            <a:off x="2637008" y="475860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7" name="object 1937"/>
          <p:cNvSpPr/>
          <p:nvPr/>
        </p:nvSpPr>
        <p:spPr>
          <a:xfrm>
            <a:off x="2646134" y="4767730"/>
            <a:ext cx="18415" cy="40005"/>
          </a:xfrm>
          <a:custGeom>
            <a:avLst/>
            <a:gdLst/>
            <a:ahLst/>
            <a:cxnLst/>
            <a:rect l="l" t="t" r="r" b="b"/>
            <a:pathLst>
              <a:path w="18414" h="40004">
                <a:moveTo>
                  <a:pt x="0" y="0"/>
                </a:moveTo>
                <a:lnTo>
                  <a:pt x="18252" y="0"/>
                </a:lnTo>
                <a:lnTo>
                  <a:pt x="18252" y="39547"/>
                </a:lnTo>
                <a:lnTo>
                  <a:pt x="0" y="39547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8" name="object 1938"/>
          <p:cNvSpPr/>
          <p:nvPr/>
        </p:nvSpPr>
        <p:spPr>
          <a:xfrm>
            <a:off x="2637008" y="479815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9" name="object 1939"/>
          <p:cNvSpPr/>
          <p:nvPr/>
        </p:nvSpPr>
        <p:spPr>
          <a:xfrm>
            <a:off x="2643092" y="476164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0" name="object 1940"/>
          <p:cNvSpPr/>
          <p:nvPr/>
        </p:nvSpPr>
        <p:spPr>
          <a:xfrm>
            <a:off x="2652219" y="4770773"/>
            <a:ext cx="18415" cy="36830"/>
          </a:xfrm>
          <a:custGeom>
            <a:avLst/>
            <a:gdLst/>
            <a:ahLst/>
            <a:cxnLst/>
            <a:rect l="l" t="t" r="r" b="b"/>
            <a:pathLst>
              <a:path w="18414" h="36829">
                <a:moveTo>
                  <a:pt x="0" y="0"/>
                </a:moveTo>
                <a:lnTo>
                  <a:pt x="18252" y="0"/>
                </a:lnTo>
                <a:lnTo>
                  <a:pt x="18252" y="36505"/>
                </a:lnTo>
                <a:lnTo>
                  <a:pt x="0" y="36505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1" name="object 1941"/>
          <p:cNvSpPr/>
          <p:nvPr/>
        </p:nvSpPr>
        <p:spPr>
          <a:xfrm>
            <a:off x="2643092" y="479815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2" name="object 1942"/>
          <p:cNvSpPr/>
          <p:nvPr/>
        </p:nvSpPr>
        <p:spPr>
          <a:xfrm>
            <a:off x="2649177" y="477077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3" name="object 1943"/>
          <p:cNvSpPr/>
          <p:nvPr/>
        </p:nvSpPr>
        <p:spPr>
          <a:xfrm>
            <a:off x="2658303" y="4779899"/>
            <a:ext cx="18415" cy="36830"/>
          </a:xfrm>
          <a:custGeom>
            <a:avLst/>
            <a:gdLst/>
            <a:ahLst/>
            <a:cxnLst/>
            <a:rect l="l" t="t" r="r" b="b"/>
            <a:pathLst>
              <a:path w="18414" h="36829">
                <a:moveTo>
                  <a:pt x="0" y="0"/>
                </a:moveTo>
                <a:lnTo>
                  <a:pt x="18252" y="0"/>
                </a:lnTo>
                <a:lnTo>
                  <a:pt x="18252" y="36505"/>
                </a:lnTo>
                <a:lnTo>
                  <a:pt x="0" y="36505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4" name="object 1944"/>
          <p:cNvSpPr/>
          <p:nvPr/>
        </p:nvSpPr>
        <p:spPr>
          <a:xfrm>
            <a:off x="2649177" y="480727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5" name="object 1945"/>
          <p:cNvSpPr/>
          <p:nvPr/>
        </p:nvSpPr>
        <p:spPr>
          <a:xfrm>
            <a:off x="2655261" y="477533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6" name="object 1946"/>
          <p:cNvSpPr/>
          <p:nvPr/>
        </p:nvSpPr>
        <p:spPr>
          <a:xfrm>
            <a:off x="2664387" y="4784462"/>
            <a:ext cx="18415" cy="33655"/>
          </a:xfrm>
          <a:custGeom>
            <a:avLst/>
            <a:gdLst/>
            <a:ahLst/>
            <a:cxnLst/>
            <a:rect l="l" t="t" r="r" b="b"/>
            <a:pathLst>
              <a:path w="18414" h="33654">
                <a:moveTo>
                  <a:pt x="0" y="33463"/>
                </a:moveTo>
                <a:lnTo>
                  <a:pt x="18252" y="33463"/>
                </a:lnTo>
                <a:lnTo>
                  <a:pt x="18252" y="0"/>
                </a:lnTo>
                <a:lnTo>
                  <a:pt x="0" y="0"/>
                </a:lnTo>
                <a:lnTo>
                  <a:pt x="0" y="33463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7" name="object 1947"/>
          <p:cNvSpPr/>
          <p:nvPr/>
        </p:nvSpPr>
        <p:spPr>
          <a:xfrm>
            <a:off x="2655261" y="480879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8" name="object 1948"/>
          <p:cNvSpPr/>
          <p:nvPr/>
        </p:nvSpPr>
        <p:spPr>
          <a:xfrm>
            <a:off x="2661345" y="478294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9" name="object 1949"/>
          <p:cNvSpPr/>
          <p:nvPr/>
        </p:nvSpPr>
        <p:spPr>
          <a:xfrm>
            <a:off x="2670471" y="4792067"/>
            <a:ext cx="18415" cy="27940"/>
          </a:xfrm>
          <a:custGeom>
            <a:avLst/>
            <a:gdLst/>
            <a:ahLst/>
            <a:cxnLst/>
            <a:rect l="l" t="t" r="r" b="b"/>
            <a:pathLst>
              <a:path w="18414" h="27939">
                <a:moveTo>
                  <a:pt x="0" y="27379"/>
                </a:moveTo>
                <a:lnTo>
                  <a:pt x="18252" y="27379"/>
                </a:lnTo>
                <a:lnTo>
                  <a:pt x="18252" y="0"/>
                </a:lnTo>
                <a:lnTo>
                  <a:pt x="0" y="0"/>
                </a:lnTo>
                <a:lnTo>
                  <a:pt x="0" y="27379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0" name="object 1950"/>
          <p:cNvSpPr/>
          <p:nvPr/>
        </p:nvSpPr>
        <p:spPr>
          <a:xfrm>
            <a:off x="2661345" y="481032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1" name="object 1951"/>
          <p:cNvSpPr/>
          <p:nvPr/>
        </p:nvSpPr>
        <p:spPr>
          <a:xfrm>
            <a:off x="2667429" y="478294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2" name="object 1952"/>
          <p:cNvSpPr/>
          <p:nvPr/>
        </p:nvSpPr>
        <p:spPr>
          <a:xfrm>
            <a:off x="2676556" y="4792067"/>
            <a:ext cx="18415" cy="33655"/>
          </a:xfrm>
          <a:custGeom>
            <a:avLst/>
            <a:gdLst/>
            <a:ahLst/>
            <a:cxnLst/>
            <a:rect l="l" t="t" r="r" b="b"/>
            <a:pathLst>
              <a:path w="18414" h="33654">
                <a:moveTo>
                  <a:pt x="0" y="33463"/>
                </a:moveTo>
                <a:lnTo>
                  <a:pt x="18252" y="33463"/>
                </a:lnTo>
                <a:lnTo>
                  <a:pt x="18252" y="0"/>
                </a:lnTo>
                <a:lnTo>
                  <a:pt x="0" y="0"/>
                </a:lnTo>
                <a:lnTo>
                  <a:pt x="0" y="33463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3" name="object 1953"/>
          <p:cNvSpPr/>
          <p:nvPr/>
        </p:nvSpPr>
        <p:spPr>
          <a:xfrm>
            <a:off x="2667429" y="481640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4" name="object 1954"/>
          <p:cNvSpPr/>
          <p:nvPr/>
        </p:nvSpPr>
        <p:spPr>
          <a:xfrm>
            <a:off x="2673513" y="478598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5" name="object 1955"/>
          <p:cNvSpPr/>
          <p:nvPr/>
        </p:nvSpPr>
        <p:spPr>
          <a:xfrm>
            <a:off x="2682640" y="4795110"/>
            <a:ext cx="18415" cy="33655"/>
          </a:xfrm>
          <a:custGeom>
            <a:avLst/>
            <a:gdLst/>
            <a:ahLst/>
            <a:cxnLst/>
            <a:rect l="l" t="t" r="r" b="b"/>
            <a:pathLst>
              <a:path w="18414" h="33654">
                <a:moveTo>
                  <a:pt x="0" y="33463"/>
                </a:moveTo>
                <a:lnTo>
                  <a:pt x="18252" y="33463"/>
                </a:lnTo>
                <a:lnTo>
                  <a:pt x="18252" y="0"/>
                </a:lnTo>
                <a:lnTo>
                  <a:pt x="0" y="0"/>
                </a:lnTo>
                <a:lnTo>
                  <a:pt x="0" y="33463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6" name="object 1956"/>
          <p:cNvSpPr/>
          <p:nvPr/>
        </p:nvSpPr>
        <p:spPr>
          <a:xfrm>
            <a:off x="2673513" y="481944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7" name="object 1957"/>
          <p:cNvSpPr/>
          <p:nvPr/>
        </p:nvSpPr>
        <p:spPr>
          <a:xfrm>
            <a:off x="2679598" y="479358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8" name="object 1958"/>
          <p:cNvSpPr/>
          <p:nvPr/>
        </p:nvSpPr>
        <p:spPr>
          <a:xfrm>
            <a:off x="2688724" y="4802715"/>
            <a:ext cx="18415" cy="33655"/>
          </a:xfrm>
          <a:custGeom>
            <a:avLst/>
            <a:gdLst/>
            <a:ahLst/>
            <a:cxnLst/>
            <a:rect l="l" t="t" r="r" b="b"/>
            <a:pathLst>
              <a:path w="18414" h="33654">
                <a:moveTo>
                  <a:pt x="0" y="33463"/>
                </a:moveTo>
                <a:lnTo>
                  <a:pt x="18252" y="33463"/>
                </a:lnTo>
                <a:lnTo>
                  <a:pt x="18252" y="0"/>
                </a:lnTo>
                <a:lnTo>
                  <a:pt x="0" y="0"/>
                </a:lnTo>
                <a:lnTo>
                  <a:pt x="0" y="33463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9" name="object 1959"/>
          <p:cNvSpPr/>
          <p:nvPr/>
        </p:nvSpPr>
        <p:spPr>
          <a:xfrm>
            <a:off x="2679598" y="482705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0" name="object 1960"/>
          <p:cNvSpPr/>
          <p:nvPr/>
        </p:nvSpPr>
        <p:spPr>
          <a:xfrm>
            <a:off x="2685682" y="480423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1" name="object 1961"/>
          <p:cNvSpPr/>
          <p:nvPr/>
        </p:nvSpPr>
        <p:spPr>
          <a:xfrm>
            <a:off x="2694808" y="4813362"/>
            <a:ext cx="18415" cy="27940"/>
          </a:xfrm>
          <a:custGeom>
            <a:avLst/>
            <a:gdLst/>
            <a:ahLst/>
            <a:cxnLst/>
            <a:rect l="l" t="t" r="r" b="b"/>
            <a:pathLst>
              <a:path w="18414" h="27939">
                <a:moveTo>
                  <a:pt x="0" y="27379"/>
                </a:moveTo>
                <a:lnTo>
                  <a:pt x="18252" y="27379"/>
                </a:lnTo>
                <a:lnTo>
                  <a:pt x="18252" y="0"/>
                </a:lnTo>
                <a:lnTo>
                  <a:pt x="0" y="0"/>
                </a:lnTo>
                <a:lnTo>
                  <a:pt x="0" y="27379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2" name="object 1962"/>
          <p:cNvSpPr/>
          <p:nvPr/>
        </p:nvSpPr>
        <p:spPr>
          <a:xfrm>
            <a:off x="2685682" y="483161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3" name="object 1963"/>
          <p:cNvSpPr/>
          <p:nvPr/>
        </p:nvSpPr>
        <p:spPr>
          <a:xfrm>
            <a:off x="2691766" y="480879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4" name="object 1964"/>
          <p:cNvSpPr/>
          <p:nvPr/>
        </p:nvSpPr>
        <p:spPr>
          <a:xfrm>
            <a:off x="2700893" y="4817926"/>
            <a:ext cx="18415" cy="30480"/>
          </a:xfrm>
          <a:custGeom>
            <a:avLst/>
            <a:gdLst/>
            <a:ahLst/>
            <a:cxnLst/>
            <a:rect l="l" t="t" r="r" b="b"/>
            <a:pathLst>
              <a:path w="18414" h="30479">
                <a:moveTo>
                  <a:pt x="0" y="30421"/>
                </a:moveTo>
                <a:lnTo>
                  <a:pt x="18252" y="30421"/>
                </a:lnTo>
                <a:lnTo>
                  <a:pt x="18252" y="0"/>
                </a:lnTo>
                <a:lnTo>
                  <a:pt x="0" y="0"/>
                </a:lnTo>
                <a:lnTo>
                  <a:pt x="0" y="30421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5" name="object 1965"/>
          <p:cNvSpPr/>
          <p:nvPr/>
        </p:nvSpPr>
        <p:spPr>
          <a:xfrm>
            <a:off x="2691766" y="483922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6" name="object 1966"/>
          <p:cNvSpPr/>
          <p:nvPr/>
        </p:nvSpPr>
        <p:spPr>
          <a:xfrm>
            <a:off x="2697851" y="481336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7" name="object 1967"/>
          <p:cNvSpPr/>
          <p:nvPr/>
        </p:nvSpPr>
        <p:spPr>
          <a:xfrm>
            <a:off x="2706977" y="4822489"/>
            <a:ext cx="18415" cy="27940"/>
          </a:xfrm>
          <a:custGeom>
            <a:avLst/>
            <a:gdLst/>
            <a:ahLst/>
            <a:cxnLst/>
            <a:rect l="l" t="t" r="r" b="b"/>
            <a:pathLst>
              <a:path w="18414" h="27939">
                <a:moveTo>
                  <a:pt x="0" y="27379"/>
                </a:moveTo>
                <a:lnTo>
                  <a:pt x="18252" y="27379"/>
                </a:lnTo>
                <a:lnTo>
                  <a:pt x="18252" y="0"/>
                </a:lnTo>
                <a:lnTo>
                  <a:pt x="0" y="0"/>
                </a:lnTo>
                <a:lnTo>
                  <a:pt x="0" y="27379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8" name="object 1968"/>
          <p:cNvSpPr/>
          <p:nvPr/>
        </p:nvSpPr>
        <p:spPr>
          <a:xfrm>
            <a:off x="2697851" y="484074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9" name="object 1969"/>
          <p:cNvSpPr/>
          <p:nvPr/>
        </p:nvSpPr>
        <p:spPr>
          <a:xfrm>
            <a:off x="2703935" y="482248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0" name="object 1970"/>
          <p:cNvSpPr/>
          <p:nvPr/>
        </p:nvSpPr>
        <p:spPr>
          <a:xfrm>
            <a:off x="2713061" y="4831615"/>
            <a:ext cx="18415" cy="24765"/>
          </a:xfrm>
          <a:custGeom>
            <a:avLst/>
            <a:gdLst/>
            <a:ahLst/>
            <a:cxnLst/>
            <a:rect l="l" t="t" r="r" b="b"/>
            <a:pathLst>
              <a:path w="18414" h="24764">
                <a:moveTo>
                  <a:pt x="0" y="24337"/>
                </a:moveTo>
                <a:lnTo>
                  <a:pt x="18252" y="24337"/>
                </a:lnTo>
                <a:lnTo>
                  <a:pt x="18252" y="0"/>
                </a:lnTo>
                <a:lnTo>
                  <a:pt x="0" y="0"/>
                </a:lnTo>
                <a:lnTo>
                  <a:pt x="0" y="24337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1" name="object 1971"/>
          <p:cNvSpPr/>
          <p:nvPr/>
        </p:nvSpPr>
        <p:spPr>
          <a:xfrm>
            <a:off x="2703935" y="484682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2" name="object 1972"/>
          <p:cNvSpPr/>
          <p:nvPr/>
        </p:nvSpPr>
        <p:spPr>
          <a:xfrm>
            <a:off x="2710019" y="482705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3" name="object 1973"/>
          <p:cNvSpPr/>
          <p:nvPr/>
        </p:nvSpPr>
        <p:spPr>
          <a:xfrm>
            <a:off x="2719146" y="4836178"/>
            <a:ext cx="18415" cy="24765"/>
          </a:xfrm>
          <a:custGeom>
            <a:avLst/>
            <a:gdLst/>
            <a:ahLst/>
            <a:cxnLst/>
            <a:rect l="l" t="t" r="r" b="b"/>
            <a:pathLst>
              <a:path w="18414" h="24764">
                <a:moveTo>
                  <a:pt x="0" y="24337"/>
                </a:moveTo>
                <a:lnTo>
                  <a:pt x="18252" y="24337"/>
                </a:lnTo>
                <a:lnTo>
                  <a:pt x="18252" y="0"/>
                </a:lnTo>
                <a:lnTo>
                  <a:pt x="0" y="0"/>
                </a:lnTo>
                <a:lnTo>
                  <a:pt x="0" y="24337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4" name="object 1974"/>
          <p:cNvSpPr/>
          <p:nvPr/>
        </p:nvSpPr>
        <p:spPr>
          <a:xfrm>
            <a:off x="2710019" y="485138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5" name="object 1975"/>
          <p:cNvSpPr/>
          <p:nvPr/>
        </p:nvSpPr>
        <p:spPr>
          <a:xfrm>
            <a:off x="2716103" y="483161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6" name="object 1976"/>
          <p:cNvSpPr/>
          <p:nvPr/>
        </p:nvSpPr>
        <p:spPr>
          <a:xfrm>
            <a:off x="2725230" y="4840742"/>
            <a:ext cx="18415" cy="21590"/>
          </a:xfrm>
          <a:custGeom>
            <a:avLst/>
            <a:gdLst/>
            <a:ahLst/>
            <a:cxnLst/>
            <a:rect l="l" t="t" r="r" b="b"/>
            <a:pathLst>
              <a:path w="18414" h="21589">
                <a:moveTo>
                  <a:pt x="0" y="21294"/>
                </a:moveTo>
                <a:lnTo>
                  <a:pt x="18252" y="21294"/>
                </a:lnTo>
                <a:lnTo>
                  <a:pt x="18252" y="0"/>
                </a:lnTo>
                <a:lnTo>
                  <a:pt x="0" y="0"/>
                </a:lnTo>
                <a:lnTo>
                  <a:pt x="0" y="21294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7" name="object 1977"/>
          <p:cNvSpPr/>
          <p:nvPr/>
        </p:nvSpPr>
        <p:spPr>
          <a:xfrm>
            <a:off x="2716103" y="485291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8" name="object 1978"/>
          <p:cNvSpPr/>
          <p:nvPr/>
        </p:nvSpPr>
        <p:spPr>
          <a:xfrm>
            <a:off x="2722188" y="483769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9" name="object 1979"/>
          <p:cNvSpPr/>
          <p:nvPr/>
        </p:nvSpPr>
        <p:spPr>
          <a:xfrm>
            <a:off x="2731314" y="4846826"/>
            <a:ext cx="18415" cy="24765"/>
          </a:xfrm>
          <a:custGeom>
            <a:avLst/>
            <a:gdLst/>
            <a:ahLst/>
            <a:cxnLst/>
            <a:rect l="l" t="t" r="r" b="b"/>
            <a:pathLst>
              <a:path w="18414" h="24764">
                <a:moveTo>
                  <a:pt x="0" y="24337"/>
                </a:moveTo>
                <a:lnTo>
                  <a:pt x="18252" y="24337"/>
                </a:lnTo>
                <a:lnTo>
                  <a:pt x="18252" y="0"/>
                </a:lnTo>
                <a:lnTo>
                  <a:pt x="0" y="0"/>
                </a:lnTo>
                <a:lnTo>
                  <a:pt x="0" y="24337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0" name="object 1980"/>
          <p:cNvSpPr/>
          <p:nvPr/>
        </p:nvSpPr>
        <p:spPr>
          <a:xfrm>
            <a:off x="2722188" y="486203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1" name="object 1981"/>
          <p:cNvSpPr/>
          <p:nvPr/>
        </p:nvSpPr>
        <p:spPr>
          <a:xfrm>
            <a:off x="2728272" y="484530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2" name="object 1982"/>
          <p:cNvSpPr/>
          <p:nvPr/>
        </p:nvSpPr>
        <p:spPr>
          <a:xfrm>
            <a:off x="2737398" y="4854431"/>
            <a:ext cx="18415" cy="21590"/>
          </a:xfrm>
          <a:custGeom>
            <a:avLst/>
            <a:gdLst/>
            <a:ahLst/>
            <a:cxnLst/>
            <a:rect l="l" t="t" r="r" b="b"/>
            <a:pathLst>
              <a:path w="18414" h="21589">
                <a:moveTo>
                  <a:pt x="0" y="21294"/>
                </a:moveTo>
                <a:lnTo>
                  <a:pt x="18252" y="21294"/>
                </a:lnTo>
                <a:lnTo>
                  <a:pt x="18252" y="0"/>
                </a:lnTo>
                <a:lnTo>
                  <a:pt x="0" y="0"/>
                </a:lnTo>
                <a:lnTo>
                  <a:pt x="0" y="21294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3" name="object 1983"/>
          <p:cNvSpPr/>
          <p:nvPr/>
        </p:nvSpPr>
        <p:spPr>
          <a:xfrm>
            <a:off x="2728272" y="486660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4" name="object 1984"/>
          <p:cNvSpPr/>
          <p:nvPr/>
        </p:nvSpPr>
        <p:spPr>
          <a:xfrm>
            <a:off x="2734356" y="484834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5" name="object 1985"/>
          <p:cNvSpPr/>
          <p:nvPr/>
        </p:nvSpPr>
        <p:spPr>
          <a:xfrm>
            <a:off x="2743483" y="4857473"/>
            <a:ext cx="18415" cy="24765"/>
          </a:xfrm>
          <a:custGeom>
            <a:avLst/>
            <a:gdLst/>
            <a:ahLst/>
            <a:cxnLst/>
            <a:rect l="l" t="t" r="r" b="b"/>
            <a:pathLst>
              <a:path w="18414" h="24764">
                <a:moveTo>
                  <a:pt x="0" y="24337"/>
                </a:moveTo>
                <a:lnTo>
                  <a:pt x="18252" y="24337"/>
                </a:lnTo>
                <a:lnTo>
                  <a:pt x="18252" y="0"/>
                </a:lnTo>
                <a:lnTo>
                  <a:pt x="0" y="0"/>
                </a:lnTo>
                <a:lnTo>
                  <a:pt x="0" y="24337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6" name="object 1986"/>
          <p:cNvSpPr/>
          <p:nvPr/>
        </p:nvSpPr>
        <p:spPr>
          <a:xfrm>
            <a:off x="2734356" y="487268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7" name="object 1987"/>
          <p:cNvSpPr/>
          <p:nvPr/>
        </p:nvSpPr>
        <p:spPr>
          <a:xfrm>
            <a:off x="2740440" y="485291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8" name="object 1988"/>
          <p:cNvSpPr/>
          <p:nvPr/>
        </p:nvSpPr>
        <p:spPr>
          <a:xfrm>
            <a:off x="2749567" y="4862036"/>
            <a:ext cx="18415" cy="24765"/>
          </a:xfrm>
          <a:custGeom>
            <a:avLst/>
            <a:gdLst/>
            <a:ahLst/>
            <a:cxnLst/>
            <a:rect l="l" t="t" r="r" b="b"/>
            <a:pathLst>
              <a:path w="18414" h="24764">
                <a:moveTo>
                  <a:pt x="0" y="24337"/>
                </a:moveTo>
                <a:lnTo>
                  <a:pt x="18252" y="24337"/>
                </a:lnTo>
                <a:lnTo>
                  <a:pt x="18252" y="0"/>
                </a:lnTo>
                <a:lnTo>
                  <a:pt x="0" y="0"/>
                </a:lnTo>
                <a:lnTo>
                  <a:pt x="0" y="24337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9" name="object 1989"/>
          <p:cNvSpPr/>
          <p:nvPr/>
        </p:nvSpPr>
        <p:spPr>
          <a:xfrm>
            <a:off x="2740440" y="487724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0" name="object 1990"/>
          <p:cNvSpPr/>
          <p:nvPr/>
        </p:nvSpPr>
        <p:spPr>
          <a:xfrm>
            <a:off x="2746525" y="485747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1" name="object 1991"/>
          <p:cNvSpPr/>
          <p:nvPr/>
        </p:nvSpPr>
        <p:spPr>
          <a:xfrm>
            <a:off x="2755651" y="4866600"/>
            <a:ext cx="18415" cy="21590"/>
          </a:xfrm>
          <a:custGeom>
            <a:avLst/>
            <a:gdLst/>
            <a:ahLst/>
            <a:cxnLst/>
            <a:rect l="l" t="t" r="r" b="b"/>
            <a:pathLst>
              <a:path w="18414" h="21589">
                <a:moveTo>
                  <a:pt x="0" y="21294"/>
                </a:moveTo>
                <a:lnTo>
                  <a:pt x="18252" y="21294"/>
                </a:lnTo>
                <a:lnTo>
                  <a:pt x="18252" y="0"/>
                </a:lnTo>
                <a:lnTo>
                  <a:pt x="0" y="0"/>
                </a:lnTo>
                <a:lnTo>
                  <a:pt x="0" y="21294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2" name="object 1992"/>
          <p:cNvSpPr/>
          <p:nvPr/>
        </p:nvSpPr>
        <p:spPr>
          <a:xfrm>
            <a:off x="2746525" y="487876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3" name="object 1993"/>
          <p:cNvSpPr/>
          <p:nvPr/>
        </p:nvSpPr>
        <p:spPr>
          <a:xfrm>
            <a:off x="2752609" y="486051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4" name="object 1994"/>
          <p:cNvSpPr/>
          <p:nvPr/>
        </p:nvSpPr>
        <p:spPr>
          <a:xfrm>
            <a:off x="2761735" y="4869642"/>
            <a:ext cx="18415" cy="21590"/>
          </a:xfrm>
          <a:custGeom>
            <a:avLst/>
            <a:gdLst/>
            <a:ahLst/>
            <a:cxnLst/>
            <a:rect l="l" t="t" r="r" b="b"/>
            <a:pathLst>
              <a:path w="18414" h="21589">
                <a:moveTo>
                  <a:pt x="0" y="21294"/>
                </a:moveTo>
                <a:lnTo>
                  <a:pt x="18252" y="21294"/>
                </a:lnTo>
                <a:lnTo>
                  <a:pt x="18252" y="0"/>
                </a:lnTo>
                <a:lnTo>
                  <a:pt x="0" y="0"/>
                </a:lnTo>
                <a:lnTo>
                  <a:pt x="0" y="21294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5" name="object 1995"/>
          <p:cNvSpPr/>
          <p:nvPr/>
        </p:nvSpPr>
        <p:spPr>
          <a:xfrm>
            <a:off x="2752609" y="488181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6" name="object 1996"/>
          <p:cNvSpPr/>
          <p:nvPr/>
        </p:nvSpPr>
        <p:spPr>
          <a:xfrm>
            <a:off x="2758693" y="486660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7" name="object 1997"/>
          <p:cNvSpPr/>
          <p:nvPr/>
        </p:nvSpPr>
        <p:spPr>
          <a:xfrm>
            <a:off x="2767820" y="4875726"/>
            <a:ext cx="18415" cy="21590"/>
          </a:xfrm>
          <a:custGeom>
            <a:avLst/>
            <a:gdLst/>
            <a:ahLst/>
            <a:cxnLst/>
            <a:rect l="l" t="t" r="r" b="b"/>
            <a:pathLst>
              <a:path w="18414" h="21589">
                <a:moveTo>
                  <a:pt x="0" y="21294"/>
                </a:moveTo>
                <a:lnTo>
                  <a:pt x="18252" y="21294"/>
                </a:lnTo>
                <a:lnTo>
                  <a:pt x="18252" y="0"/>
                </a:lnTo>
                <a:lnTo>
                  <a:pt x="0" y="0"/>
                </a:lnTo>
                <a:lnTo>
                  <a:pt x="0" y="21294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8" name="object 1998"/>
          <p:cNvSpPr/>
          <p:nvPr/>
        </p:nvSpPr>
        <p:spPr>
          <a:xfrm>
            <a:off x="2758693" y="488789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9" name="object 1999"/>
          <p:cNvSpPr/>
          <p:nvPr/>
        </p:nvSpPr>
        <p:spPr>
          <a:xfrm>
            <a:off x="2764777" y="487420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0" name="object 2000"/>
          <p:cNvSpPr/>
          <p:nvPr/>
        </p:nvSpPr>
        <p:spPr>
          <a:xfrm>
            <a:off x="2773904" y="4883331"/>
            <a:ext cx="18415" cy="21590"/>
          </a:xfrm>
          <a:custGeom>
            <a:avLst/>
            <a:gdLst/>
            <a:ahLst/>
            <a:cxnLst/>
            <a:rect l="l" t="t" r="r" b="b"/>
            <a:pathLst>
              <a:path w="18414" h="21589">
                <a:moveTo>
                  <a:pt x="0" y="21294"/>
                </a:moveTo>
                <a:lnTo>
                  <a:pt x="18252" y="21294"/>
                </a:lnTo>
                <a:lnTo>
                  <a:pt x="18252" y="0"/>
                </a:lnTo>
                <a:lnTo>
                  <a:pt x="0" y="0"/>
                </a:lnTo>
                <a:lnTo>
                  <a:pt x="0" y="21294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1" name="object 2001"/>
          <p:cNvSpPr/>
          <p:nvPr/>
        </p:nvSpPr>
        <p:spPr>
          <a:xfrm>
            <a:off x="2764777" y="489550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2" name="object 2002"/>
          <p:cNvSpPr/>
          <p:nvPr/>
        </p:nvSpPr>
        <p:spPr>
          <a:xfrm>
            <a:off x="2770862" y="487876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3" name="object 2003"/>
          <p:cNvSpPr/>
          <p:nvPr/>
        </p:nvSpPr>
        <p:spPr>
          <a:xfrm>
            <a:off x="2779988" y="4887895"/>
            <a:ext cx="18415" cy="21590"/>
          </a:xfrm>
          <a:custGeom>
            <a:avLst/>
            <a:gdLst/>
            <a:ahLst/>
            <a:cxnLst/>
            <a:rect l="l" t="t" r="r" b="b"/>
            <a:pathLst>
              <a:path w="18414" h="21589">
                <a:moveTo>
                  <a:pt x="0" y="21294"/>
                </a:moveTo>
                <a:lnTo>
                  <a:pt x="18252" y="21294"/>
                </a:lnTo>
                <a:lnTo>
                  <a:pt x="18252" y="0"/>
                </a:lnTo>
                <a:lnTo>
                  <a:pt x="0" y="0"/>
                </a:lnTo>
                <a:lnTo>
                  <a:pt x="0" y="21294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4" name="object 2004"/>
          <p:cNvSpPr/>
          <p:nvPr/>
        </p:nvSpPr>
        <p:spPr>
          <a:xfrm>
            <a:off x="2770862" y="490006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5" name="object 2005"/>
          <p:cNvSpPr/>
          <p:nvPr/>
        </p:nvSpPr>
        <p:spPr>
          <a:xfrm>
            <a:off x="2776946" y="488485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6" name="object 2006"/>
          <p:cNvSpPr/>
          <p:nvPr/>
        </p:nvSpPr>
        <p:spPr>
          <a:xfrm>
            <a:off x="2786072" y="4893979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0" y="18252"/>
                </a:moveTo>
                <a:lnTo>
                  <a:pt x="18252" y="18252"/>
                </a:lnTo>
                <a:lnTo>
                  <a:pt x="18252" y="0"/>
                </a:lnTo>
                <a:lnTo>
                  <a:pt x="0" y="0"/>
                </a:lnTo>
                <a:lnTo>
                  <a:pt x="0" y="18252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7" name="object 2007"/>
          <p:cNvSpPr/>
          <p:nvPr/>
        </p:nvSpPr>
        <p:spPr>
          <a:xfrm>
            <a:off x="2776946" y="490310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8" name="object 2008"/>
          <p:cNvSpPr/>
          <p:nvPr/>
        </p:nvSpPr>
        <p:spPr>
          <a:xfrm>
            <a:off x="2783030" y="488637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9" name="object 2009"/>
          <p:cNvSpPr/>
          <p:nvPr/>
        </p:nvSpPr>
        <p:spPr>
          <a:xfrm>
            <a:off x="2792157" y="4895500"/>
            <a:ext cx="18415" cy="21590"/>
          </a:xfrm>
          <a:custGeom>
            <a:avLst/>
            <a:gdLst/>
            <a:ahLst/>
            <a:cxnLst/>
            <a:rect l="l" t="t" r="r" b="b"/>
            <a:pathLst>
              <a:path w="18414" h="21589">
                <a:moveTo>
                  <a:pt x="0" y="21294"/>
                </a:moveTo>
                <a:lnTo>
                  <a:pt x="18252" y="21294"/>
                </a:lnTo>
                <a:lnTo>
                  <a:pt x="18252" y="0"/>
                </a:lnTo>
                <a:lnTo>
                  <a:pt x="0" y="0"/>
                </a:lnTo>
                <a:lnTo>
                  <a:pt x="0" y="21294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0" name="object 2010"/>
          <p:cNvSpPr/>
          <p:nvPr/>
        </p:nvSpPr>
        <p:spPr>
          <a:xfrm>
            <a:off x="2783030" y="490766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1" name="object 2011"/>
          <p:cNvSpPr/>
          <p:nvPr/>
        </p:nvSpPr>
        <p:spPr>
          <a:xfrm>
            <a:off x="2789115" y="489093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2" name="object 2012"/>
          <p:cNvSpPr/>
          <p:nvPr/>
        </p:nvSpPr>
        <p:spPr>
          <a:xfrm>
            <a:off x="2798241" y="4900063"/>
            <a:ext cx="18415" cy="21590"/>
          </a:xfrm>
          <a:custGeom>
            <a:avLst/>
            <a:gdLst/>
            <a:ahLst/>
            <a:cxnLst/>
            <a:rect l="l" t="t" r="r" b="b"/>
            <a:pathLst>
              <a:path w="18414" h="21589">
                <a:moveTo>
                  <a:pt x="0" y="21294"/>
                </a:moveTo>
                <a:lnTo>
                  <a:pt x="18252" y="21294"/>
                </a:lnTo>
                <a:lnTo>
                  <a:pt x="18252" y="0"/>
                </a:lnTo>
                <a:lnTo>
                  <a:pt x="0" y="0"/>
                </a:lnTo>
                <a:lnTo>
                  <a:pt x="0" y="21294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3" name="object 2013"/>
          <p:cNvSpPr/>
          <p:nvPr/>
        </p:nvSpPr>
        <p:spPr>
          <a:xfrm>
            <a:off x="2789115" y="491223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4" name="object 2014"/>
          <p:cNvSpPr/>
          <p:nvPr/>
        </p:nvSpPr>
        <p:spPr>
          <a:xfrm>
            <a:off x="2795199" y="489550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5" name="object 2015"/>
          <p:cNvSpPr/>
          <p:nvPr/>
        </p:nvSpPr>
        <p:spPr>
          <a:xfrm>
            <a:off x="2804325" y="4904626"/>
            <a:ext cx="18415" cy="21590"/>
          </a:xfrm>
          <a:custGeom>
            <a:avLst/>
            <a:gdLst/>
            <a:ahLst/>
            <a:cxnLst/>
            <a:rect l="l" t="t" r="r" b="b"/>
            <a:pathLst>
              <a:path w="18414" h="21589">
                <a:moveTo>
                  <a:pt x="0" y="21294"/>
                </a:moveTo>
                <a:lnTo>
                  <a:pt x="18252" y="21294"/>
                </a:lnTo>
                <a:lnTo>
                  <a:pt x="18252" y="0"/>
                </a:lnTo>
                <a:lnTo>
                  <a:pt x="0" y="0"/>
                </a:lnTo>
                <a:lnTo>
                  <a:pt x="0" y="21294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6" name="object 2016"/>
          <p:cNvSpPr/>
          <p:nvPr/>
        </p:nvSpPr>
        <p:spPr>
          <a:xfrm>
            <a:off x="2795199" y="491679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7" name="object 2017"/>
          <p:cNvSpPr/>
          <p:nvPr/>
        </p:nvSpPr>
        <p:spPr>
          <a:xfrm>
            <a:off x="2801283" y="490310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8" name="object 2018"/>
          <p:cNvSpPr/>
          <p:nvPr/>
        </p:nvSpPr>
        <p:spPr>
          <a:xfrm>
            <a:off x="2810409" y="4912231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0" y="18252"/>
                </a:moveTo>
                <a:lnTo>
                  <a:pt x="18252" y="18252"/>
                </a:lnTo>
                <a:lnTo>
                  <a:pt x="18252" y="0"/>
                </a:lnTo>
                <a:lnTo>
                  <a:pt x="0" y="0"/>
                </a:lnTo>
                <a:lnTo>
                  <a:pt x="0" y="18252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9" name="object 2019"/>
          <p:cNvSpPr/>
          <p:nvPr/>
        </p:nvSpPr>
        <p:spPr>
          <a:xfrm>
            <a:off x="2801283" y="492135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0" name="object 2020"/>
          <p:cNvSpPr/>
          <p:nvPr/>
        </p:nvSpPr>
        <p:spPr>
          <a:xfrm>
            <a:off x="2807367" y="490766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1" name="object 2021"/>
          <p:cNvSpPr/>
          <p:nvPr/>
        </p:nvSpPr>
        <p:spPr>
          <a:xfrm>
            <a:off x="2816494" y="4916795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0" y="18252"/>
                </a:moveTo>
                <a:lnTo>
                  <a:pt x="18252" y="18252"/>
                </a:lnTo>
                <a:lnTo>
                  <a:pt x="18252" y="0"/>
                </a:lnTo>
                <a:lnTo>
                  <a:pt x="0" y="0"/>
                </a:lnTo>
                <a:lnTo>
                  <a:pt x="0" y="18252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2" name="object 2022"/>
          <p:cNvSpPr/>
          <p:nvPr/>
        </p:nvSpPr>
        <p:spPr>
          <a:xfrm>
            <a:off x="2807367" y="492592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3" name="object 2023"/>
          <p:cNvSpPr/>
          <p:nvPr/>
        </p:nvSpPr>
        <p:spPr>
          <a:xfrm>
            <a:off x="2813452" y="491679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4" name="object 2024"/>
          <p:cNvSpPr/>
          <p:nvPr/>
        </p:nvSpPr>
        <p:spPr>
          <a:xfrm>
            <a:off x="2822578" y="4925921"/>
            <a:ext cx="18415" cy="12700"/>
          </a:xfrm>
          <a:custGeom>
            <a:avLst/>
            <a:gdLst/>
            <a:ahLst/>
            <a:cxnLst/>
            <a:rect l="l" t="t" r="r" b="b"/>
            <a:pathLst>
              <a:path w="18414" h="12700">
                <a:moveTo>
                  <a:pt x="0" y="12168"/>
                </a:moveTo>
                <a:lnTo>
                  <a:pt x="18252" y="12168"/>
                </a:lnTo>
                <a:lnTo>
                  <a:pt x="18252" y="0"/>
                </a:lnTo>
                <a:lnTo>
                  <a:pt x="0" y="0"/>
                </a:lnTo>
                <a:lnTo>
                  <a:pt x="0" y="12168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5" name="object 2025"/>
          <p:cNvSpPr/>
          <p:nvPr/>
        </p:nvSpPr>
        <p:spPr>
          <a:xfrm>
            <a:off x="2813452" y="492896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6" name="object 2026"/>
          <p:cNvSpPr/>
          <p:nvPr/>
        </p:nvSpPr>
        <p:spPr>
          <a:xfrm>
            <a:off x="2819536" y="491831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7" name="object 2027"/>
          <p:cNvSpPr/>
          <p:nvPr/>
        </p:nvSpPr>
        <p:spPr>
          <a:xfrm>
            <a:off x="2828662" y="4927442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0" y="18252"/>
                </a:moveTo>
                <a:lnTo>
                  <a:pt x="18252" y="18252"/>
                </a:lnTo>
                <a:lnTo>
                  <a:pt x="18252" y="0"/>
                </a:lnTo>
                <a:lnTo>
                  <a:pt x="0" y="0"/>
                </a:lnTo>
                <a:lnTo>
                  <a:pt x="0" y="18252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8" name="object 2028"/>
          <p:cNvSpPr/>
          <p:nvPr/>
        </p:nvSpPr>
        <p:spPr>
          <a:xfrm>
            <a:off x="2819536" y="493656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9" name="object 2029"/>
          <p:cNvSpPr/>
          <p:nvPr/>
        </p:nvSpPr>
        <p:spPr>
          <a:xfrm>
            <a:off x="2825620" y="492592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0" name="object 2030"/>
          <p:cNvSpPr/>
          <p:nvPr/>
        </p:nvSpPr>
        <p:spPr>
          <a:xfrm>
            <a:off x="2834746" y="4935047"/>
            <a:ext cx="18415" cy="15240"/>
          </a:xfrm>
          <a:custGeom>
            <a:avLst/>
            <a:gdLst/>
            <a:ahLst/>
            <a:cxnLst/>
            <a:rect l="l" t="t" r="r" b="b"/>
            <a:pathLst>
              <a:path w="18414" h="15239">
                <a:moveTo>
                  <a:pt x="0" y="15210"/>
                </a:moveTo>
                <a:lnTo>
                  <a:pt x="18252" y="15210"/>
                </a:lnTo>
                <a:lnTo>
                  <a:pt x="18252" y="0"/>
                </a:lnTo>
                <a:lnTo>
                  <a:pt x="0" y="0"/>
                </a:lnTo>
                <a:lnTo>
                  <a:pt x="0" y="1521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1" name="object 2031"/>
          <p:cNvSpPr/>
          <p:nvPr/>
        </p:nvSpPr>
        <p:spPr>
          <a:xfrm>
            <a:off x="2825620" y="494113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2" name="object 2032"/>
          <p:cNvSpPr/>
          <p:nvPr/>
        </p:nvSpPr>
        <p:spPr>
          <a:xfrm>
            <a:off x="2831704" y="493048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3" name="object 2033"/>
          <p:cNvSpPr/>
          <p:nvPr/>
        </p:nvSpPr>
        <p:spPr>
          <a:xfrm>
            <a:off x="2840831" y="4939611"/>
            <a:ext cx="18415" cy="12700"/>
          </a:xfrm>
          <a:custGeom>
            <a:avLst/>
            <a:gdLst/>
            <a:ahLst/>
            <a:cxnLst/>
            <a:rect l="l" t="t" r="r" b="b"/>
            <a:pathLst>
              <a:path w="18414" h="12700">
                <a:moveTo>
                  <a:pt x="0" y="12168"/>
                </a:moveTo>
                <a:lnTo>
                  <a:pt x="18252" y="12168"/>
                </a:lnTo>
                <a:lnTo>
                  <a:pt x="18252" y="0"/>
                </a:lnTo>
                <a:lnTo>
                  <a:pt x="0" y="0"/>
                </a:lnTo>
                <a:lnTo>
                  <a:pt x="0" y="12168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4" name="object 2034"/>
          <p:cNvSpPr/>
          <p:nvPr/>
        </p:nvSpPr>
        <p:spPr>
          <a:xfrm>
            <a:off x="2831704" y="494265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5" name="object 2035"/>
          <p:cNvSpPr/>
          <p:nvPr/>
        </p:nvSpPr>
        <p:spPr>
          <a:xfrm>
            <a:off x="2837788" y="493200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6" name="object 2036"/>
          <p:cNvSpPr/>
          <p:nvPr/>
        </p:nvSpPr>
        <p:spPr>
          <a:xfrm>
            <a:off x="2846915" y="4941132"/>
            <a:ext cx="18415" cy="15240"/>
          </a:xfrm>
          <a:custGeom>
            <a:avLst/>
            <a:gdLst/>
            <a:ahLst/>
            <a:cxnLst/>
            <a:rect l="l" t="t" r="r" b="b"/>
            <a:pathLst>
              <a:path w="18414" h="15239">
                <a:moveTo>
                  <a:pt x="0" y="15210"/>
                </a:moveTo>
                <a:lnTo>
                  <a:pt x="18252" y="15210"/>
                </a:lnTo>
                <a:lnTo>
                  <a:pt x="18252" y="0"/>
                </a:lnTo>
                <a:lnTo>
                  <a:pt x="0" y="0"/>
                </a:lnTo>
                <a:lnTo>
                  <a:pt x="0" y="1521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7" name="object 2037"/>
          <p:cNvSpPr/>
          <p:nvPr/>
        </p:nvSpPr>
        <p:spPr>
          <a:xfrm>
            <a:off x="2837788" y="494721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8" name="object 2038"/>
          <p:cNvSpPr/>
          <p:nvPr/>
        </p:nvSpPr>
        <p:spPr>
          <a:xfrm>
            <a:off x="2843873" y="493200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9" name="object 2039"/>
          <p:cNvSpPr/>
          <p:nvPr/>
        </p:nvSpPr>
        <p:spPr>
          <a:xfrm>
            <a:off x="2852999" y="4941132"/>
            <a:ext cx="18415" cy="15240"/>
          </a:xfrm>
          <a:custGeom>
            <a:avLst/>
            <a:gdLst/>
            <a:ahLst/>
            <a:cxnLst/>
            <a:rect l="l" t="t" r="r" b="b"/>
            <a:pathLst>
              <a:path w="18414" h="15239">
                <a:moveTo>
                  <a:pt x="0" y="15210"/>
                </a:moveTo>
                <a:lnTo>
                  <a:pt x="18252" y="15210"/>
                </a:lnTo>
                <a:lnTo>
                  <a:pt x="18252" y="0"/>
                </a:lnTo>
                <a:lnTo>
                  <a:pt x="0" y="0"/>
                </a:lnTo>
                <a:lnTo>
                  <a:pt x="0" y="1521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0" name="object 2040"/>
          <p:cNvSpPr/>
          <p:nvPr/>
        </p:nvSpPr>
        <p:spPr>
          <a:xfrm>
            <a:off x="2843873" y="494721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1" name="object 2041"/>
          <p:cNvSpPr/>
          <p:nvPr/>
        </p:nvSpPr>
        <p:spPr>
          <a:xfrm>
            <a:off x="2849957" y="494265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2" name="object 2042"/>
          <p:cNvSpPr/>
          <p:nvPr/>
        </p:nvSpPr>
        <p:spPr>
          <a:xfrm>
            <a:off x="2859084" y="4951779"/>
            <a:ext cx="18415" cy="12700"/>
          </a:xfrm>
          <a:custGeom>
            <a:avLst/>
            <a:gdLst/>
            <a:ahLst/>
            <a:cxnLst/>
            <a:rect l="l" t="t" r="r" b="b"/>
            <a:pathLst>
              <a:path w="18414" h="12700">
                <a:moveTo>
                  <a:pt x="0" y="12168"/>
                </a:moveTo>
                <a:lnTo>
                  <a:pt x="18252" y="12168"/>
                </a:lnTo>
                <a:lnTo>
                  <a:pt x="18252" y="0"/>
                </a:lnTo>
                <a:lnTo>
                  <a:pt x="0" y="0"/>
                </a:lnTo>
                <a:lnTo>
                  <a:pt x="0" y="12168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3" name="object 2043"/>
          <p:cNvSpPr/>
          <p:nvPr/>
        </p:nvSpPr>
        <p:spPr>
          <a:xfrm>
            <a:off x="2849957" y="495482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4" name="object 2044"/>
          <p:cNvSpPr/>
          <p:nvPr/>
        </p:nvSpPr>
        <p:spPr>
          <a:xfrm>
            <a:off x="2856041" y="494873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5" name="object 2045"/>
          <p:cNvSpPr/>
          <p:nvPr/>
        </p:nvSpPr>
        <p:spPr>
          <a:xfrm>
            <a:off x="2874294" y="4957864"/>
            <a:ext cx="0" cy="9525"/>
          </a:xfrm>
          <a:custGeom>
            <a:avLst/>
            <a:gdLst/>
            <a:ahLst/>
            <a:cxnLst/>
            <a:rect l="l" t="t" r="r" b="b"/>
            <a:pathLst>
              <a:path h="9525">
                <a:moveTo>
                  <a:pt x="-9126" y="4563"/>
                </a:moveTo>
                <a:lnTo>
                  <a:pt x="9126" y="4563"/>
                </a:lnTo>
              </a:path>
            </a:pathLst>
          </a:custGeom>
          <a:ln w="9126">
            <a:solidFill>
              <a:srgbClr val="EC8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6" name="object 2046"/>
          <p:cNvSpPr/>
          <p:nvPr/>
        </p:nvSpPr>
        <p:spPr>
          <a:xfrm>
            <a:off x="2856041" y="495786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7" name="object 2047"/>
          <p:cNvSpPr/>
          <p:nvPr/>
        </p:nvSpPr>
        <p:spPr>
          <a:xfrm>
            <a:off x="2862126" y="495330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8" name="object 2048"/>
          <p:cNvSpPr/>
          <p:nvPr/>
        </p:nvSpPr>
        <p:spPr>
          <a:xfrm>
            <a:off x="2880378" y="4962427"/>
            <a:ext cx="0" cy="6350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9126" y="3042"/>
                </a:moveTo>
                <a:lnTo>
                  <a:pt x="9126" y="3042"/>
                </a:lnTo>
              </a:path>
            </a:pathLst>
          </a:custGeom>
          <a:ln w="6084">
            <a:solidFill>
              <a:srgbClr val="EC8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9" name="object 2049"/>
          <p:cNvSpPr/>
          <p:nvPr/>
        </p:nvSpPr>
        <p:spPr>
          <a:xfrm>
            <a:off x="2862126" y="495938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0" name="object 2050"/>
          <p:cNvSpPr/>
          <p:nvPr/>
        </p:nvSpPr>
        <p:spPr>
          <a:xfrm>
            <a:off x="2868210" y="495786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1" name="object 2051"/>
          <p:cNvSpPr/>
          <p:nvPr/>
        </p:nvSpPr>
        <p:spPr>
          <a:xfrm>
            <a:off x="2886463" y="4966990"/>
            <a:ext cx="0" cy="6350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9126" y="3042"/>
                </a:moveTo>
                <a:lnTo>
                  <a:pt x="9126" y="3042"/>
                </a:lnTo>
              </a:path>
            </a:pathLst>
          </a:custGeom>
          <a:ln w="6084">
            <a:solidFill>
              <a:srgbClr val="EC8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2" name="object 2052"/>
          <p:cNvSpPr/>
          <p:nvPr/>
        </p:nvSpPr>
        <p:spPr>
          <a:xfrm>
            <a:off x="2868210" y="496394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3" name="object 2053"/>
          <p:cNvSpPr/>
          <p:nvPr/>
        </p:nvSpPr>
        <p:spPr>
          <a:xfrm>
            <a:off x="2874294" y="495938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4" name="object 2054"/>
          <p:cNvSpPr/>
          <p:nvPr/>
        </p:nvSpPr>
        <p:spPr>
          <a:xfrm>
            <a:off x="2892547" y="4968511"/>
            <a:ext cx="0" cy="6350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9126" y="3042"/>
                </a:moveTo>
                <a:lnTo>
                  <a:pt x="9126" y="3042"/>
                </a:lnTo>
              </a:path>
            </a:pathLst>
          </a:custGeom>
          <a:ln w="6084">
            <a:solidFill>
              <a:srgbClr val="EC8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5" name="object 2055"/>
          <p:cNvSpPr/>
          <p:nvPr/>
        </p:nvSpPr>
        <p:spPr>
          <a:xfrm>
            <a:off x="2874294" y="496546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6" name="object 2056"/>
          <p:cNvSpPr/>
          <p:nvPr/>
        </p:nvSpPr>
        <p:spPr>
          <a:xfrm>
            <a:off x="2880378" y="496242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7" name="object 2057"/>
          <p:cNvSpPr/>
          <p:nvPr/>
        </p:nvSpPr>
        <p:spPr>
          <a:xfrm>
            <a:off x="2898631" y="4971553"/>
            <a:ext cx="0" cy="6350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9126" y="3042"/>
                </a:moveTo>
                <a:lnTo>
                  <a:pt x="9126" y="3042"/>
                </a:lnTo>
              </a:path>
            </a:pathLst>
          </a:custGeom>
          <a:ln w="6084">
            <a:solidFill>
              <a:srgbClr val="EC8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8" name="object 2058"/>
          <p:cNvSpPr/>
          <p:nvPr/>
        </p:nvSpPr>
        <p:spPr>
          <a:xfrm>
            <a:off x="2880378" y="496851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9" name="object 2059"/>
          <p:cNvSpPr/>
          <p:nvPr/>
        </p:nvSpPr>
        <p:spPr>
          <a:xfrm>
            <a:off x="2886463" y="496699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0" name="object 2060"/>
          <p:cNvSpPr/>
          <p:nvPr/>
        </p:nvSpPr>
        <p:spPr>
          <a:xfrm>
            <a:off x="2904715" y="4976116"/>
            <a:ext cx="0" cy="6350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9126" y="3042"/>
                </a:moveTo>
                <a:lnTo>
                  <a:pt x="9126" y="3042"/>
                </a:lnTo>
              </a:path>
            </a:pathLst>
          </a:custGeom>
          <a:ln w="6084">
            <a:solidFill>
              <a:srgbClr val="EC8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1" name="object 2061"/>
          <p:cNvSpPr/>
          <p:nvPr/>
        </p:nvSpPr>
        <p:spPr>
          <a:xfrm>
            <a:off x="2886463" y="497307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2" name="object 2062"/>
          <p:cNvSpPr/>
          <p:nvPr/>
        </p:nvSpPr>
        <p:spPr>
          <a:xfrm>
            <a:off x="2892547" y="497003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3" name="object 2063"/>
          <p:cNvSpPr/>
          <p:nvPr/>
        </p:nvSpPr>
        <p:spPr>
          <a:xfrm>
            <a:off x="2910800" y="4979158"/>
            <a:ext cx="0" cy="3175"/>
          </a:xfrm>
          <a:custGeom>
            <a:avLst/>
            <a:gdLst/>
            <a:ahLst/>
            <a:cxnLst/>
            <a:rect l="l" t="t" r="r" b="b"/>
            <a:pathLst>
              <a:path h="3175">
                <a:moveTo>
                  <a:pt x="-9126" y="1521"/>
                </a:moveTo>
                <a:lnTo>
                  <a:pt x="9126" y="1521"/>
                </a:lnTo>
              </a:path>
            </a:pathLst>
          </a:custGeom>
          <a:ln w="3175">
            <a:solidFill>
              <a:srgbClr val="EC8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4" name="object 2064"/>
          <p:cNvSpPr/>
          <p:nvPr/>
        </p:nvSpPr>
        <p:spPr>
          <a:xfrm>
            <a:off x="2892547" y="497307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5" name="object 2065"/>
          <p:cNvSpPr/>
          <p:nvPr/>
        </p:nvSpPr>
        <p:spPr>
          <a:xfrm>
            <a:off x="2910800" y="498220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6" name="object 2066"/>
          <p:cNvSpPr/>
          <p:nvPr/>
        </p:nvSpPr>
        <p:spPr>
          <a:xfrm>
            <a:off x="2929052" y="4991327"/>
            <a:ext cx="0" cy="3175"/>
          </a:xfrm>
          <a:custGeom>
            <a:avLst/>
            <a:gdLst/>
            <a:ahLst/>
            <a:cxnLst/>
            <a:rect l="l" t="t" r="r" b="b"/>
            <a:pathLst>
              <a:path h="3175">
                <a:moveTo>
                  <a:pt x="-9126" y="1521"/>
                </a:moveTo>
                <a:lnTo>
                  <a:pt x="9126" y="1521"/>
                </a:lnTo>
              </a:path>
            </a:pathLst>
          </a:custGeom>
          <a:ln w="3175">
            <a:solidFill>
              <a:srgbClr val="EC8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7" name="object 2067"/>
          <p:cNvSpPr/>
          <p:nvPr/>
        </p:nvSpPr>
        <p:spPr>
          <a:xfrm>
            <a:off x="2910800" y="498524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8" name="object 2068"/>
          <p:cNvSpPr/>
          <p:nvPr/>
        </p:nvSpPr>
        <p:spPr>
          <a:xfrm>
            <a:off x="2916884" y="498220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9" name="object 2069"/>
          <p:cNvSpPr/>
          <p:nvPr/>
        </p:nvSpPr>
        <p:spPr>
          <a:xfrm>
            <a:off x="2935137" y="4991327"/>
            <a:ext cx="0" cy="3175"/>
          </a:xfrm>
          <a:custGeom>
            <a:avLst/>
            <a:gdLst/>
            <a:ahLst/>
            <a:cxnLst/>
            <a:rect l="l" t="t" r="r" b="b"/>
            <a:pathLst>
              <a:path h="3175">
                <a:moveTo>
                  <a:pt x="-9126" y="1521"/>
                </a:moveTo>
                <a:lnTo>
                  <a:pt x="9126" y="1521"/>
                </a:lnTo>
              </a:path>
            </a:pathLst>
          </a:custGeom>
          <a:ln w="3175">
            <a:solidFill>
              <a:srgbClr val="EC8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0" name="object 2070"/>
          <p:cNvSpPr/>
          <p:nvPr/>
        </p:nvSpPr>
        <p:spPr>
          <a:xfrm>
            <a:off x="2916884" y="498524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1" name="object 2071"/>
          <p:cNvSpPr/>
          <p:nvPr/>
        </p:nvSpPr>
        <p:spPr>
          <a:xfrm>
            <a:off x="2922968" y="498676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2" name="object 2072"/>
          <p:cNvSpPr/>
          <p:nvPr/>
        </p:nvSpPr>
        <p:spPr>
          <a:xfrm>
            <a:off x="2941221" y="4995890"/>
            <a:ext cx="0" cy="3175"/>
          </a:xfrm>
          <a:custGeom>
            <a:avLst/>
            <a:gdLst/>
            <a:ahLst/>
            <a:cxnLst/>
            <a:rect l="l" t="t" r="r" b="b"/>
            <a:pathLst>
              <a:path h="3175">
                <a:moveTo>
                  <a:pt x="-9126" y="1521"/>
                </a:moveTo>
                <a:lnTo>
                  <a:pt x="9126" y="1521"/>
                </a:lnTo>
              </a:path>
            </a:pathLst>
          </a:custGeom>
          <a:ln w="3175">
            <a:solidFill>
              <a:srgbClr val="EC8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3" name="object 2073"/>
          <p:cNvSpPr/>
          <p:nvPr/>
        </p:nvSpPr>
        <p:spPr>
          <a:xfrm>
            <a:off x="2922968" y="498980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4" name="object 2074"/>
          <p:cNvSpPr/>
          <p:nvPr/>
        </p:nvSpPr>
        <p:spPr>
          <a:xfrm>
            <a:off x="2929052" y="498676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5" name="object 2075"/>
          <p:cNvSpPr/>
          <p:nvPr/>
        </p:nvSpPr>
        <p:spPr>
          <a:xfrm>
            <a:off x="2947305" y="4995890"/>
            <a:ext cx="0" cy="9525"/>
          </a:xfrm>
          <a:custGeom>
            <a:avLst/>
            <a:gdLst/>
            <a:ahLst/>
            <a:cxnLst/>
            <a:rect l="l" t="t" r="r" b="b"/>
            <a:pathLst>
              <a:path h="9525">
                <a:moveTo>
                  <a:pt x="-9126" y="4563"/>
                </a:moveTo>
                <a:lnTo>
                  <a:pt x="9126" y="4563"/>
                </a:lnTo>
              </a:path>
            </a:pathLst>
          </a:custGeom>
          <a:ln w="9126">
            <a:solidFill>
              <a:srgbClr val="EC8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6" name="object 2076"/>
          <p:cNvSpPr/>
          <p:nvPr/>
        </p:nvSpPr>
        <p:spPr>
          <a:xfrm>
            <a:off x="2929052" y="499589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7" name="object 2077"/>
          <p:cNvSpPr/>
          <p:nvPr/>
        </p:nvSpPr>
        <p:spPr>
          <a:xfrm>
            <a:off x="2935137" y="498828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8" name="object 2078"/>
          <p:cNvSpPr/>
          <p:nvPr/>
        </p:nvSpPr>
        <p:spPr>
          <a:xfrm>
            <a:off x="2953390" y="4997411"/>
            <a:ext cx="0" cy="9525"/>
          </a:xfrm>
          <a:custGeom>
            <a:avLst/>
            <a:gdLst/>
            <a:ahLst/>
            <a:cxnLst/>
            <a:rect l="l" t="t" r="r" b="b"/>
            <a:pathLst>
              <a:path h="9525">
                <a:moveTo>
                  <a:pt x="-9126" y="4563"/>
                </a:moveTo>
                <a:lnTo>
                  <a:pt x="9126" y="4563"/>
                </a:lnTo>
              </a:path>
            </a:pathLst>
          </a:custGeom>
          <a:ln w="9126">
            <a:solidFill>
              <a:srgbClr val="EC8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9" name="object 2079"/>
          <p:cNvSpPr/>
          <p:nvPr/>
        </p:nvSpPr>
        <p:spPr>
          <a:xfrm>
            <a:off x="2935137" y="499741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0" name="object 2080"/>
          <p:cNvSpPr/>
          <p:nvPr/>
        </p:nvSpPr>
        <p:spPr>
          <a:xfrm>
            <a:off x="2941221" y="499132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1" name="object 2081"/>
          <p:cNvSpPr/>
          <p:nvPr/>
        </p:nvSpPr>
        <p:spPr>
          <a:xfrm>
            <a:off x="2959474" y="5000453"/>
            <a:ext cx="0" cy="9525"/>
          </a:xfrm>
          <a:custGeom>
            <a:avLst/>
            <a:gdLst/>
            <a:ahLst/>
            <a:cxnLst/>
            <a:rect l="l" t="t" r="r" b="b"/>
            <a:pathLst>
              <a:path h="9525">
                <a:moveTo>
                  <a:pt x="-9126" y="4563"/>
                </a:moveTo>
                <a:lnTo>
                  <a:pt x="9126" y="4563"/>
                </a:lnTo>
              </a:path>
            </a:pathLst>
          </a:custGeom>
          <a:ln w="9126">
            <a:solidFill>
              <a:srgbClr val="EC8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2" name="object 2082"/>
          <p:cNvSpPr/>
          <p:nvPr/>
        </p:nvSpPr>
        <p:spPr>
          <a:xfrm>
            <a:off x="2941221" y="500045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3" name="object 2083"/>
          <p:cNvSpPr/>
          <p:nvPr/>
        </p:nvSpPr>
        <p:spPr>
          <a:xfrm>
            <a:off x="2947305" y="499132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4" name="object 2084"/>
          <p:cNvSpPr/>
          <p:nvPr/>
        </p:nvSpPr>
        <p:spPr>
          <a:xfrm>
            <a:off x="2956432" y="5000453"/>
            <a:ext cx="18415" cy="12700"/>
          </a:xfrm>
          <a:custGeom>
            <a:avLst/>
            <a:gdLst/>
            <a:ahLst/>
            <a:cxnLst/>
            <a:rect l="l" t="t" r="r" b="b"/>
            <a:pathLst>
              <a:path w="18414" h="12700">
                <a:moveTo>
                  <a:pt x="0" y="12168"/>
                </a:moveTo>
                <a:lnTo>
                  <a:pt x="18252" y="12168"/>
                </a:lnTo>
                <a:lnTo>
                  <a:pt x="18252" y="0"/>
                </a:lnTo>
                <a:lnTo>
                  <a:pt x="0" y="0"/>
                </a:lnTo>
                <a:lnTo>
                  <a:pt x="0" y="12168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5" name="object 2085"/>
          <p:cNvSpPr/>
          <p:nvPr/>
        </p:nvSpPr>
        <p:spPr>
          <a:xfrm>
            <a:off x="2947305" y="500349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6" name="object 2086"/>
          <p:cNvSpPr/>
          <p:nvPr/>
        </p:nvSpPr>
        <p:spPr>
          <a:xfrm>
            <a:off x="2953390" y="499132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7" name="object 2087"/>
          <p:cNvSpPr/>
          <p:nvPr/>
        </p:nvSpPr>
        <p:spPr>
          <a:xfrm>
            <a:off x="2962516" y="5000453"/>
            <a:ext cx="18415" cy="15240"/>
          </a:xfrm>
          <a:custGeom>
            <a:avLst/>
            <a:gdLst/>
            <a:ahLst/>
            <a:cxnLst/>
            <a:rect l="l" t="t" r="r" b="b"/>
            <a:pathLst>
              <a:path w="18414" h="15239">
                <a:moveTo>
                  <a:pt x="0" y="15210"/>
                </a:moveTo>
                <a:lnTo>
                  <a:pt x="18252" y="15210"/>
                </a:lnTo>
                <a:lnTo>
                  <a:pt x="18252" y="0"/>
                </a:lnTo>
                <a:lnTo>
                  <a:pt x="0" y="0"/>
                </a:lnTo>
                <a:lnTo>
                  <a:pt x="0" y="1521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8" name="object 2088"/>
          <p:cNvSpPr/>
          <p:nvPr/>
        </p:nvSpPr>
        <p:spPr>
          <a:xfrm>
            <a:off x="2953390" y="500653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9" name="object 2089"/>
          <p:cNvSpPr/>
          <p:nvPr/>
        </p:nvSpPr>
        <p:spPr>
          <a:xfrm>
            <a:off x="2959474" y="499436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0" name="object 2090"/>
          <p:cNvSpPr/>
          <p:nvPr/>
        </p:nvSpPr>
        <p:spPr>
          <a:xfrm>
            <a:off x="2968600" y="5003496"/>
            <a:ext cx="18415" cy="15240"/>
          </a:xfrm>
          <a:custGeom>
            <a:avLst/>
            <a:gdLst/>
            <a:ahLst/>
            <a:cxnLst/>
            <a:rect l="l" t="t" r="r" b="b"/>
            <a:pathLst>
              <a:path w="18414" h="15239">
                <a:moveTo>
                  <a:pt x="0" y="15210"/>
                </a:moveTo>
                <a:lnTo>
                  <a:pt x="18252" y="15210"/>
                </a:lnTo>
                <a:lnTo>
                  <a:pt x="18252" y="0"/>
                </a:lnTo>
                <a:lnTo>
                  <a:pt x="0" y="0"/>
                </a:lnTo>
                <a:lnTo>
                  <a:pt x="0" y="1521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1" name="object 2091"/>
          <p:cNvSpPr/>
          <p:nvPr/>
        </p:nvSpPr>
        <p:spPr>
          <a:xfrm>
            <a:off x="2959474" y="500958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2" name="object 2092"/>
          <p:cNvSpPr/>
          <p:nvPr/>
        </p:nvSpPr>
        <p:spPr>
          <a:xfrm>
            <a:off x="2965558" y="499436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3" name="object 2093"/>
          <p:cNvSpPr/>
          <p:nvPr/>
        </p:nvSpPr>
        <p:spPr>
          <a:xfrm>
            <a:off x="2974684" y="500349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0" y="18252"/>
                </a:moveTo>
                <a:lnTo>
                  <a:pt x="18252" y="18252"/>
                </a:lnTo>
                <a:lnTo>
                  <a:pt x="18252" y="0"/>
                </a:lnTo>
                <a:lnTo>
                  <a:pt x="0" y="0"/>
                </a:lnTo>
                <a:lnTo>
                  <a:pt x="0" y="18252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4" name="object 2094"/>
          <p:cNvSpPr/>
          <p:nvPr/>
        </p:nvSpPr>
        <p:spPr>
          <a:xfrm>
            <a:off x="2965558" y="501262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5" name="object 2095"/>
          <p:cNvSpPr/>
          <p:nvPr/>
        </p:nvSpPr>
        <p:spPr>
          <a:xfrm>
            <a:off x="2971642" y="499741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6" name="object 2096"/>
          <p:cNvSpPr/>
          <p:nvPr/>
        </p:nvSpPr>
        <p:spPr>
          <a:xfrm>
            <a:off x="2980769" y="5006538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0" y="18252"/>
                </a:moveTo>
                <a:lnTo>
                  <a:pt x="18252" y="18252"/>
                </a:lnTo>
                <a:lnTo>
                  <a:pt x="18252" y="0"/>
                </a:lnTo>
                <a:lnTo>
                  <a:pt x="0" y="0"/>
                </a:lnTo>
                <a:lnTo>
                  <a:pt x="0" y="18252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7" name="object 2097"/>
          <p:cNvSpPr/>
          <p:nvPr/>
        </p:nvSpPr>
        <p:spPr>
          <a:xfrm>
            <a:off x="2971642" y="501566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8" name="object 2098"/>
          <p:cNvSpPr/>
          <p:nvPr/>
        </p:nvSpPr>
        <p:spPr>
          <a:xfrm>
            <a:off x="2977727" y="499589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9" name="object 2099"/>
          <p:cNvSpPr/>
          <p:nvPr/>
        </p:nvSpPr>
        <p:spPr>
          <a:xfrm>
            <a:off x="2986853" y="500501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0" y="18252"/>
                </a:moveTo>
                <a:lnTo>
                  <a:pt x="18252" y="18252"/>
                </a:lnTo>
                <a:lnTo>
                  <a:pt x="18252" y="0"/>
                </a:lnTo>
                <a:lnTo>
                  <a:pt x="0" y="0"/>
                </a:lnTo>
                <a:lnTo>
                  <a:pt x="0" y="18252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0" name="object 2100"/>
          <p:cNvSpPr/>
          <p:nvPr/>
        </p:nvSpPr>
        <p:spPr>
          <a:xfrm>
            <a:off x="2977727" y="501414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1" name="object 2101"/>
          <p:cNvSpPr/>
          <p:nvPr/>
        </p:nvSpPr>
        <p:spPr>
          <a:xfrm>
            <a:off x="2983811" y="499436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2" name="object 2102"/>
          <p:cNvSpPr/>
          <p:nvPr/>
        </p:nvSpPr>
        <p:spPr>
          <a:xfrm>
            <a:off x="2992937" y="5003496"/>
            <a:ext cx="18415" cy="21590"/>
          </a:xfrm>
          <a:custGeom>
            <a:avLst/>
            <a:gdLst/>
            <a:ahLst/>
            <a:cxnLst/>
            <a:rect l="l" t="t" r="r" b="b"/>
            <a:pathLst>
              <a:path w="18414" h="21589">
                <a:moveTo>
                  <a:pt x="0" y="21294"/>
                </a:moveTo>
                <a:lnTo>
                  <a:pt x="18252" y="21294"/>
                </a:lnTo>
                <a:lnTo>
                  <a:pt x="18252" y="0"/>
                </a:lnTo>
                <a:lnTo>
                  <a:pt x="0" y="0"/>
                </a:lnTo>
                <a:lnTo>
                  <a:pt x="0" y="21294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3" name="object 2103"/>
          <p:cNvSpPr/>
          <p:nvPr/>
        </p:nvSpPr>
        <p:spPr>
          <a:xfrm>
            <a:off x="2983811" y="501566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4" name="object 2104"/>
          <p:cNvSpPr/>
          <p:nvPr/>
        </p:nvSpPr>
        <p:spPr>
          <a:xfrm>
            <a:off x="2989895" y="499741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5" name="object 2105"/>
          <p:cNvSpPr/>
          <p:nvPr/>
        </p:nvSpPr>
        <p:spPr>
          <a:xfrm>
            <a:off x="2999021" y="5006538"/>
            <a:ext cx="18415" cy="21590"/>
          </a:xfrm>
          <a:custGeom>
            <a:avLst/>
            <a:gdLst/>
            <a:ahLst/>
            <a:cxnLst/>
            <a:rect l="l" t="t" r="r" b="b"/>
            <a:pathLst>
              <a:path w="18414" h="21589">
                <a:moveTo>
                  <a:pt x="0" y="21294"/>
                </a:moveTo>
                <a:lnTo>
                  <a:pt x="18252" y="21294"/>
                </a:lnTo>
                <a:lnTo>
                  <a:pt x="18252" y="0"/>
                </a:lnTo>
                <a:lnTo>
                  <a:pt x="0" y="0"/>
                </a:lnTo>
                <a:lnTo>
                  <a:pt x="0" y="21294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6" name="object 2106"/>
          <p:cNvSpPr/>
          <p:nvPr/>
        </p:nvSpPr>
        <p:spPr>
          <a:xfrm>
            <a:off x="2989895" y="501870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7" name="object 2107"/>
          <p:cNvSpPr/>
          <p:nvPr/>
        </p:nvSpPr>
        <p:spPr>
          <a:xfrm>
            <a:off x="2995979" y="499741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8" name="object 2108"/>
          <p:cNvSpPr/>
          <p:nvPr/>
        </p:nvSpPr>
        <p:spPr>
          <a:xfrm>
            <a:off x="3005106" y="5006538"/>
            <a:ext cx="18415" cy="21590"/>
          </a:xfrm>
          <a:custGeom>
            <a:avLst/>
            <a:gdLst/>
            <a:ahLst/>
            <a:cxnLst/>
            <a:rect l="l" t="t" r="r" b="b"/>
            <a:pathLst>
              <a:path w="18414" h="21589">
                <a:moveTo>
                  <a:pt x="0" y="21294"/>
                </a:moveTo>
                <a:lnTo>
                  <a:pt x="18252" y="21294"/>
                </a:lnTo>
                <a:lnTo>
                  <a:pt x="18252" y="0"/>
                </a:lnTo>
                <a:lnTo>
                  <a:pt x="0" y="0"/>
                </a:lnTo>
                <a:lnTo>
                  <a:pt x="0" y="21294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9" name="object 2109"/>
          <p:cNvSpPr/>
          <p:nvPr/>
        </p:nvSpPr>
        <p:spPr>
          <a:xfrm>
            <a:off x="2995979" y="501870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0" name="object 2110"/>
          <p:cNvSpPr/>
          <p:nvPr/>
        </p:nvSpPr>
        <p:spPr>
          <a:xfrm>
            <a:off x="3002064" y="499893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1" name="object 2111"/>
          <p:cNvSpPr/>
          <p:nvPr/>
        </p:nvSpPr>
        <p:spPr>
          <a:xfrm>
            <a:off x="3011190" y="5008059"/>
            <a:ext cx="18415" cy="21590"/>
          </a:xfrm>
          <a:custGeom>
            <a:avLst/>
            <a:gdLst/>
            <a:ahLst/>
            <a:cxnLst/>
            <a:rect l="l" t="t" r="r" b="b"/>
            <a:pathLst>
              <a:path w="18414" h="21589">
                <a:moveTo>
                  <a:pt x="0" y="21294"/>
                </a:moveTo>
                <a:lnTo>
                  <a:pt x="18252" y="21294"/>
                </a:lnTo>
                <a:lnTo>
                  <a:pt x="18252" y="0"/>
                </a:lnTo>
                <a:lnTo>
                  <a:pt x="0" y="0"/>
                </a:lnTo>
                <a:lnTo>
                  <a:pt x="0" y="21294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2" name="object 2112"/>
          <p:cNvSpPr/>
          <p:nvPr/>
        </p:nvSpPr>
        <p:spPr>
          <a:xfrm>
            <a:off x="3002064" y="502022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3" name="object 2113"/>
          <p:cNvSpPr/>
          <p:nvPr/>
        </p:nvSpPr>
        <p:spPr>
          <a:xfrm>
            <a:off x="3008148" y="499893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4" name="object 2114"/>
          <p:cNvSpPr/>
          <p:nvPr/>
        </p:nvSpPr>
        <p:spPr>
          <a:xfrm>
            <a:off x="3017274" y="5008059"/>
            <a:ext cx="18415" cy="21590"/>
          </a:xfrm>
          <a:custGeom>
            <a:avLst/>
            <a:gdLst/>
            <a:ahLst/>
            <a:cxnLst/>
            <a:rect l="l" t="t" r="r" b="b"/>
            <a:pathLst>
              <a:path w="18414" h="21589">
                <a:moveTo>
                  <a:pt x="0" y="21294"/>
                </a:moveTo>
                <a:lnTo>
                  <a:pt x="18252" y="21294"/>
                </a:lnTo>
                <a:lnTo>
                  <a:pt x="18252" y="0"/>
                </a:lnTo>
                <a:lnTo>
                  <a:pt x="0" y="0"/>
                </a:lnTo>
                <a:lnTo>
                  <a:pt x="0" y="21294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5" name="object 2115"/>
          <p:cNvSpPr/>
          <p:nvPr/>
        </p:nvSpPr>
        <p:spPr>
          <a:xfrm>
            <a:off x="3008148" y="502022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6" name="object 2116"/>
          <p:cNvSpPr/>
          <p:nvPr/>
        </p:nvSpPr>
        <p:spPr>
          <a:xfrm>
            <a:off x="3014232" y="499893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7" name="object 2117"/>
          <p:cNvSpPr/>
          <p:nvPr/>
        </p:nvSpPr>
        <p:spPr>
          <a:xfrm>
            <a:off x="3023359" y="5008059"/>
            <a:ext cx="18415" cy="27940"/>
          </a:xfrm>
          <a:custGeom>
            <a:avLst/>
            <a:gdLst/>
            <a:ahLst/>
            <a:cxnLst/>
            <a:rect l="l" t="t" r="r" b="b"/>
            <a:pathLst>
              <a:path w="18414" h="27939">
                <a:moveTo>
                  <a:pt x="0" y="27379"/>
                </a:moveTo>
                <a:lnTo>
                  <a:pt x="18252" y="27379"/>
                </a:lnTo>
                <a:lnTo>
                  <a:pt x="18252" y="0"/>
                </a:lnTo>
                <a:lnTo>
                  <a:pt x="0" y="0"/>
                </a:lnTo>
                <a:lnTo>
                  <a:pt x="0" y="27379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8" name="object 2118"/>
          <p:cNvSpPr/>
          <p:nvPr/>
        </p:nvSpPr>
        <p:spPr>
          <a:xfrm>
            <a:off x="3014232" y="502631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9" name="object 2119"/>
          <p:cNvSpPr/>
          <p:nvPr/>
        </p:nvSpPr>
        <p:spPr>
          <a:xfrm>
            <a:off x="3020316" y="500045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0" name="object 2120"/>
          <p:cNvSpPr/>
          <p:nvPr/>
        </p:nvSpPr>
        <p:spPr>
          <a:xfrm>
            <a:off x="3029443" y="5009580"/>
            <a:ext cx="18415" cy="24765"/>
          </a:xfrm>
          <a:custGeom>
            <a:avLst/>
            <a:gdLst/>
            <a:ahLst/>
            <a:cxnLst/>
            <a:rect l="l" t="t" r="r" b="b"/>
            <a:pathLst>
              <a:path w="18414" h="24764">
                <a:moveTo>
                  <a:pt x="0" y="24337"/>
                </a:moveTo>
                <a:lnTo>
                  <a:pt x="18252" y="24337"/>
                </a:lnTo>
                <a:lnTo>
                  <a:pt x="18252" y="0"/>
                </a:lnTo>
                <a:lnTo>
                  <a:pt x="0" y="0"/>
                </a:lnTo>
                <a:lnTo>
                  <a:pt x="0" y="24337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1" name="object 2121"/>
          <p:cNvSpPr/>
          <p:nvPr/>
        </p:nvSpPr>
        <p:spPr>
          <a:xfrm>
            <a:off x="3020316" y="502479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2" name="object 2122"/>
          <p:cNvSpPr/>
          <p:nvPr/>
        </p:nvSpPr>
        <p:spPr>
          <a:xfrm>
            <a:off x="3026401" y="500045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3" name="object 2123"/>
          <p:cNvSpPr/>
          <p:nvPr/>
        </p:nvSpPr>
        <p:spPr>
          <a:xfrm>
            <a:off x="3035527" y="5009580"/>
            <a:ext cx="18415" cy="27940"/>
          </a:xfrm>
          <a:custGeom>
            <a:avLst/>
            <a:gdLst/>
            <a:ahLst/>
            <a:cxnLst/>
            <a:rect l="l" t="t" r="r" b="b"/>
            <a:pathLst>
              <a:path w="18414" h="27939">
                <a:moveTo>
                  <a:pt x="0" y="27379"/>
                </a:moveTo>
                <a:lnTo>
                  <a:pt x="18252" y="27379"/>
                </a:lnTo>
                <a:lnTo>
                  <a:pt x="18252" y="0"/>
                </a:lnTo>
                <a:lnTo>
                  <a:pt x="0" y="0"/>
                </a:lnTo>
                <a:lnTo>
                  <a:pt x="0" y="27379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4" name="object 2124"/>
          <p:cNvSpPr/>
          <p:nvPr/>
        </p:nvSpPr>
        <p:spPr>
          <a:xfrm>
            <a:off x="3026401" y="502783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5" name="object 2125"/>
          <p:cNvSpPr/>
          <p:nvPr/>
        </p:nvSpPr>
        <p:spPr>
          <a:xfrm>
            <a:off x="3032485" y="500197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6" name="object 2126"/>
          <p:cNvSpPr/>
          <p:nvPr/>
        </p:nvSpPr>
        <p:spPr>
          <a:xfrm>
            <a:off x="3041611" y="5011101"/>
            <a:ext cx="18415" cy="27940"/>
          </a:xfrm>
          <a:custGeom>
            <a:avLst/>
            <a:gdLst/>
            <a:ahLst/>
            <a:cxnLst/>
            <a:rect l="l" t="t" r="r" b="b"/>
            <a:pathLst>
              <a:path w="18414" h="27939">
                <a:moveTo>
                  <a:pt x="0" y="27379"/>
                </a:moveTo>
                <a:lnTo>
                  <a:pt x="18252" y="27379"/>
                </a:lnTo>
                <a:lnTo>
                  <a:pt x="18252" y="0"/>
                </a:lnTo>
                <a:lnTo>
                  <a:pt x="0" y="0"/>
                </a:lnTo>
                <a:lnTo>
                  <a:pt x="0" y="27379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7" name="object 2127"/>
          <p:cNvSpPr/>
          <p:nvPr/>
        </p:nvSpPr>
        <p:spPr>
          <a:xfrm>
            <a:off x="3032485" y="502935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8" name="object 2128"/>
          <p:cNvSpPr/>
          <p:nvPr/>
        </p:nvSpPr>
        <p:spPr>
          <a:xfrm>
            <a:off x="3038569" y="500349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9" name="object 2129"/>
          <p:cNvSpPr/>
          <p:nvPr/>
        </p:nvSpPr>
        <p:spPr>
          <a:xfrm>
            <a:off x="3047696" y="5012622"/>
            <a:ext cx="18415" cy="27940"/>
          </a:xfrm>
          <a:custGeom>
            <a:avLst/>
            <a:gdLst/>
            <a:ahLst/>
            <a:cxnLst/>
            <a:rect l="l" t="t" r="r" b="b"/>
            <a:pathLst>
              <a:path w="18414" h="27939">
                <a:moveTo>
                  <a:pt x="0" y="27379"/>
                </a:moveTo>
                <a:lnTo>
                  <a:pt x="18252" y="27379"/>
                </a:lnTo>
                <a:lnTo>
                  <a:pt x="18252" y="0"/>
                </a:lnTo>
                <a:lnTo>
                  <a:pt x="0" y="0"/>
                </a:lnTo>
                <a:lnTo>
                  <a:pt x="0" y="27379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0" name="object 2130"/>
          <p:cNvSpPr/>
          <p:nvPr/>
        </p:nvSpPr>
        <p:spPr>
          <a:xfrm>
            <a:off x="3038569" y="503087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1" name="object 2131"/>
          <p:cNvSpPr/>
          <p:nvPr/>
        </p:nvSpPr>
        <p:spPr>
          <a:xfrm>
            <a:off x="3044653" y="500501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2" name="object 2132"/>
          <p:cNvSpPr/>
          <p:nvPr/>
        </p:nvSpPr>
        <p:spPr>
          <a:xfrm>
            <a:off x="3053780" y="5014143"/>
            <a:ext cx="18415" cy="27940"/>
          </a:xfrm>
          <a:custGeom>
            <a:avLst/>
            <a:gdLst/>
            <a:ahLst/>
            <a:cxnLst/>
            <a:rect l="l" t="t" r="r" b="b"/>
            <a:pathLst>
              <a:path w="18414" h="27939">
                <a:moveTo>
                  <a:pt x="0" y="27379"/>
                </a:moveTo>
                <a:lnTo>
                  <a:pt x="18252" y="27379"/>
                </a:lnTo>
                <a:lnTo>
                  <a:pt x="18252" y="0"/>
                </a:lnTo>
                <a:lnTo>
                  <a:pt x="0" y="0"/>
                </a:lnTo>
                <a:lnTo>
                  <a:pt x="0" y="27379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3" name="object 2133"/>
          <p:cNvSpPr/>
          <p:nvPr/>
        </p:nvSpPr>
        <p:spPr>
          <a:xfrm>
            <a:off x="3044653" y="503239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4" name="object 2134"/>
          <p:cNvSpPr/>
          <p:nvPr/>
        </p:nvSpPr>
        <p:spPr>
          <a:xfrm>
            <a:off x="3050738" y="500653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5" name="object 2135"/>
          <p:cNvSpPr/>
          <p:nvPr/>
        </p:nvSpPr>
        <p:spPr>
          <a:xfrm>
            <a:off x="3059864" y="5015664"/>
            <a:ext cx="18415" cy="27940"/>
          </a:xfrm>
          <a:custGeom>
            <a:avLst/>
            <a:gdLst/>
            <a:ahLst/>
            <a:cxnLst/>
            <a:rect l="l" t="t" r="r" b="b"/>
            <a:pathLst>
              <a:path w="18414" h="27939">
                <a:moveTo>
                  <a:pt x="0" y="27379"/>
                </a:moveTo>
                <a:lnTo>
                  <a:pt x="18252" y="27379"/>
                </a:lnTo>
                <a:lnTo>
                  <a:pt x="18252" y="0"/>
                </a:lnTo>
                <a:lnTo>
                  <a:pt x="0" y="0"/>
                </a:lnTo>
                <a:lnTo>
                  <a:pt x="0" y="27379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6" name="object 2136"/>
          <p:cNvSpPr/>
          <p:nvPr/>
        </p:nvSpPr>
        <p:spPr>
          <a:xfrm>
            <a:off x="3050738" y="503391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7" name="object 2137"/>
          <p:cNvSpPr/>
          <p:nvPr/>
        </p:nvSpPr>
        <p:spPr>
          <a:xfrm>
            <a:off x="3056822" y="500501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8" name="object 2138"/>
          <p:cNvSpPr/>
          <p:nvPr/>
        </p:nvSpPr>
        <p:spPr>
          <a:xfrm>
            <a:off x="3065948" y="5014143"/>
            <a:ext cx="18415" cy="30480"/>
          </a:xfrm>
          <a:custGeom>
            <a:avLst/>
            <a:gdLst/>
            <a:ahLst/>
            <a:cxnLst/>
            <a:rect l="l" t="t" r="r" b="b"/>
            <a:pathLst>
              <a:path w="18414" h="30479">
                <a:moveTo>
                  <a:pt x="0" y="30421"/>
                </a:moveTo>
                <a:lnTo>
                  <a:pt x="18252" y="30421"/>
                </a:lnTo>
                <a:lnTo>
                  <a:pt x="18252" y="0"/>
                </a:lnTo>
                <a:lnTo>
                  <a:pt x="0" y="0"/>
                </a:lnTo>
                <a:lnTo>
                  <a:pt x="0" y="30421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9" name="object 2139"/>
          <p:cNvSpPr/>
          <p:nvPr/>
        </p:nvSpPr>
        <p:spPr>
          <a:xfrm>
            <a:off x="3056822" y="503543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0" name="object 2140"/>
          <p:cNvSpPr/>
          <p:nvPr/>
        </p:nvSpPr>
        <p:spPr>
          <a:xfrm>
            <a:off x="3062906" y="500501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1" name="object 2141"/>
          <p:cNvSpPr/>
          <p:nvPr/>
        </p:nvSpPr>
        <p:spPr>
          <a:xfrm>
            <a:off x="3072033" y="5014143"/>
            <a:ext cx="18415" cy="27940"/>
          </a:xfrm>
          <a:custGeom>
            <a:avLst/>
            <a:gdLst/>
            <a:ahLst/>
            <a:cxnLst/>
            <a:rect l="l" t="t" r="r" b="b"/>
            <a:pathLst>
              <a:path w="18414" h="27939">
                <a:moveTo>
                  <a:pt x="0" y="27379"/>
                </a:moveTo>
                <a:lnTo>
                  <a:pt x="18252" y="27379"/>
                </a:lnTo>
                <a:lnTo>
                  <a:pt x="18252" y="0"/>
                </a:lnTo>
                <a:lnTo>
                  <a:pt x="0" y="0"/>
                </a:lnTo>
                <a:lnTo>
                  <a:pt x="0" y="27379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2" name="object 2142"/>
          <p:cNvSpPr/>
          <p:nvPr/>
        </p:nvSpPr>
        <p:spPr>
          <a:xfrm>
            <a:off x="3062906" y="503239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3" name="object 2143"/>
          <p:cNvSpPr/>
          <p:nvPr/>
        </p:nvSpPr>
        <p:spPr>
          <a:xfrm>
            <a:off x="3068990" y="500653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4" name="object 2144"/>
          <p:cNvSpPr/>
          <p:nvPr/>
        </p:nvSpPr>
        <p:spPr>
          <a:xfrm>
            <a:off x="3078117" y="5015664"/>
            <a:ext cx="18415" cy="27940"/>
          </a:xfrm>
          <a:custGeom>
            <a:avLst/>
            <a:gdLst/>
            <a:ahLst/>
            <a:cxnLst/>
            <a:rect l="l" t="t" r="r" b="b"/>
            <a:pathLst>
              <a:path w="18414" h="27939">
                <a:moveTo>
                  <a:pt x="0" y="27379"/>
                </a:moveTo>
                <a:lnTo>
                  <a:pt x="18252" y="27379"/>
                </a:lnTo>
                <a:lnTo>
                  <a:pt x="18252" y="0"/>
                </a:lnTo>
                <a:lnTo>
                  <a:pt x="0" y="0"/>
                </a:lnTo>
                <a:lnTo>
                  <a:pt x="0" y="27379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5" name="object 2145"/>
          <p:cNvSpPr/>
          <p:nvPr/>
        </p:nvSpPr>
        <p:spPr>
          <a:xfrm>
            <a:off x="3068990" y="503391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6" name="object 2146"/>
          <p:cNvSpPr/>
          <p:nvPr/>
        </p:nvSpPr>
        <p:spPr>
          <a:xfrm>
            <a:off x="3075075" y="500653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7" name="object 2147"/>
          <p:cNvSpPr/>
          <p:nvPr/>
        </p:nvSpPr>
        <p:spPr>
          <a:xfrm>
            <a:off x="3084201" y="5015664"/>
            <a:ext cx="18415" cy="30480"/>
          </a:xfrm>
          <a:custGeom>
            <a:avLst/>
            <a:gdLst/>
            <a:ahLst/>
            <a:cxnLst/>
            <a:rect l="l" t="t" r="r" b="b"/>
            <a:pathLst>
              <a:path w="18414" h="30479">
                <a:moveTo>
                  <a:pt x="0" y="30421"/>
                </a:moveTo>
                <a:lnTo>
                  <a:pt x="18252" y="30421"/>
                </a:lnTo>
                <a:lnTo>
                  <a:pt x="18252" y="0"/>
                </a:lnTo>
                <a:lnTo>
                  <a:pt x="0" y="0"/>
                </a:lnTo>
                <a:lnTo>
                  <a:pt x="0" y="30421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8" name="object 2148"/>
          <p:cNvSpPr/>
          <p:nvPr/>
        </p:nvSpPr>
        <p:spPr>
          <a:xfrm>
            <a:off x="3075075" y="503695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9" name="object 2149"/>
          <p:cNvSpPr/>
          <p:nvPr/>
        </p:nvSpPr>
        <p:spPr>
          <a:xfrm>
            <a:off x="3081159" y="500653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0" name="object 2150"/>
          <p:cNvSpPr/>
          <p:nvPr/>
        </p:nvSpPr>
        <p:spPr>
          <a:xfrm>
            <a:off x="3090285" y="5015664"/>
            <a:ext cx="18415" cy="30480"/>
          </a:xfrm>
          <a:custGeom>
            <a:avLst/>
            <a:gdLst/>
            <a:ahLst/>
            <a:cxnLst/>
            <a:rect l="l" t="t" r="r" b="b"/>
            <a:pathLst>
              <a:path w="18414" h="30479">
                <a:moveTo>
                  <a:pt x="0" y="30421"/>
                </a:moveTo>
                <a:lnTo>
                  <a:pt x="18252" y="30421"/>
                </a:lnTo>
                <a:lnTo>
                  <a:pt x="18252" y="0"/>
                </a:lnTo>
                <a:lnTo>
                  <a:pt x="0" y="0"/>
                </a:lnTo>
                <a:lnTo>
                  <a:pt x="0" y="30421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1" name="object 2151"/>
          <p:cNvSpPr/>
          <p:nvPr/>
        </p:nvSpPr>
        <p:spPr>
          <a:xfrm>
            <a:off x="3081159" y="503695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2" name="object 2152"/>
          <p:cNvSpPr/>
          <p:nvPr/>
        </p:nvSpPr>
        <p:spPr>
          <a:xfrm>
            <a:off x="3087243" y="500501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3" name="object 2153"/>
          <p:cNvSpPr/>
          <p:nvPr/>
        </p:nvSpPr>
        <p:spPr>
          <a:xfrm>
            <a:off x="3096370" y="5014143"/>
            <a:ext cx="18415" cy="33655"/>
          </a:xfrm>
          <a:custGeom>
            <a:avLst/>
            <a:gdLst/>
            <a:ahLst/>
            <a:cxnLst/>
            <a:rect l="l" t="t" r="r" b="b"/>
            <a:pathLst>
              <a:path w="18414" h="33654">
                <a:moveTo>
                  <a:pt x="0" y="33463"/>
                </a:moveTo>
                <a:lnTo>
                  <a:pt x="18252" y="33463"/>
                </a:lnTo>
                <a:lnTo>
                  <a:pt x="18252" y="0"/>
                </a:lnTo>
                <a:lnTo>
                  <a:pt x="0" y="0"/>
                </a:lnTo>
                <a:lnTo>
                  <a:pt x="0" y="33463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4" name="object 2154"/>
          <p:cNvSpPr/>
          <p:nvPr/>
        </p:nvSpPr>
        <p:spPr>
          <a:xfrm>
            <a:off x="3087243" y="503848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5" name="object 2155"/>
          <p:cNvSpPr/>
          <p:nvPr/>
        </p:nvSpPr>
        <p:spPr>
          <a:xfrm>
            <a:off x="3093328" y="500501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6" name="object 2156"/>
          <p:cNvSpPr/>
          <p:nvPr/>
        </p:nvSpPr>
        <p:spPr>
          <a:xfrm>
            <a:off x="3102454" y="5014143"/>
            <a:ext cx="18415" cy="36830"/>
          </a:xfrm>
          <a:custGeom>
            <a:avLst/>
            <a:gdLst/>
            <a:ahLst/>
            <a:cxnLst/>
            <a:rect l="l" t="t" r="r" b="b"/>
            <a:pathLst>
              <a:path w="18414" h="36829">
                <a:moveTo>
                  <a:pt x="0" y="0"/>
                </a:moveTo>
                <a:lnTo>
                  <a:pt x="18252" y="0"/>
                </a:lnTo>
                <a:lnTo>
                  <a:pt x="18252" y="36505"/>
                </a:lnTo>
                <a:lnTo>
                  <a:pt x="0" y="36505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7" name="object 2157"/>
          <p:cNvSpPr/>
          <p:nvPr/>
        </p:nvSpPr>
        <p:spPr>
          <a:xfrm>
            <a:off x="3093328" y="504152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8" name="object 2158"/>
          <p:cNvSpPr/>
          <p:nvPr/>
        </p:nvSpPr>
        <p:spPr>
          <a:xfrm>
            <a:off x="3099412" y="500653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9" name="object 2159"/>
          <p:cNvSpPr/>
          <p:nvPr/>
        </p:nvSpPr>
        <p:spPr>
          <a:xfrm>
            <a:off x="3108538" y="5015664"/>
            <a:ext cx="18415" cy="36830"/>
          </a:xfrm>
          <a:custGeom>
            <a:avLst/>
            <a:gdLst/>
            <a:ahLst/>
            <a:cxnLst/>
            <a:rect l="l" t="t" r="r" b="b"/>
            <a:pathLst>
              <a:path w="18414" h="36829">
                <a:moveTo>
                  <a:pt x="0" y="0"/>
                </a:moveTo>
                <a:lnTo>
                  <a:pt x="18252" y="0"/>
                </a:lnTo>
                <a:lnTo>
                  <a:pt x="18252" y="36505"/>
                </a:lnTo>
                <a:lnTo>
                  <a:pt x="0" y="36505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0" name="object 2160"/>
          <p:cNvSpPr/>
          <p:nvPr/>
        </p:nvSpPr>
        <p:spPr>
          <a:xfrm>
            <a:off x="3099412" y="504304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1" name="object 2161"/>
          <p:cNvSpPr/>
          <p:nvPr/>
        </p:nvSpPr>
        <p:spPr>
          <a:xfrm>
            <a:off x="3105496" y="500653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2" name="object 2162"/>
          <p:cNvSpPr/>
          <p:nvPr/>
        </p:nvSpPr>
        <p:spPr>
          <a:xfrm>
            <a:off x="3114623" y="5015664"/>
            <a:ext cx="18415" cy="36830"/>
          </a:xfrm>
          <a:custGeom>
            <a:avLst/>
            <a:gdLst/>
            <a:ahLst/>
            <a:cxnLst/>
            <a:rect l="l" t="t" r="r" b="b"/>
            <a:pathLst>
              <a:path w="18414" h="36829">
                <a:moveTo>
                  <a:pt x="0" y="0"/>
                </a:moveTo>
                <a:lnTo>
                  <a:pt x="18252" y="0"/>
                </a:lnTo>
                <a:lnTo>
                  <a:pt x="18252" y="36505"/>
                </a:lnTo>
                <a:lnTo>
                  <a:pt x="0" y="36505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3" name="object 2163"/>
          <p:cNvSpPr/>
          <p:nvPr/>
        </p:nvSpPr>
        <p:spPr>
          <a:xfrm>
            <a:off x="3105496" y="504304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4" name="object 2164"/>
          <p:cNvSpPr/>
          <p:nvPr/>
        </p:nvSpPr>
        <p:spPr>
          <a:xfrm>
            <a:off x="3111580" y="500501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5" name="object 2165"/>
          <p:cNvSpPr/>
          <p:nvPr/>
        </p:nvSpPr>
        <p:spPr>
          <a:xfrm>
            <a:off x="3120707" y="5014143"/>
            <a:ext cx="18415" cy="40005"/>
          </a:xfrm>
          <a:custGeom>
            <a:avLst/>
            <a:gdLst/>
            <a:ahLst/>
            <a:cxnLst/>
            <a:rect l="l" t="t" r="r" b="b"/>
            <a:pathLst>
              <a:path w="18414" h="40004">
                <a:moveTo>
                  <a:pt x="0" y="0"/>
                </a:moveTo>
                <a:lnTo>
                  <a:pt x="18252" y="0"/>
                </a:lnTo>
                <a:lnTo>
                  <a:pt x="18252" y="39547"/>
                </a:lnTo>
                <a:lnTo>
                  <a:pt x="0" y="39547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6" name="object 2166"/>
          <p:cNvSpPr/>
          <p:nvPr/>
        </p:nvSpPr>
        <p:spPr>
          <a:xfrm>
            <a:off x="3111580" y="504456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7" name="object 2167"/>
          <p:cNvSpPr/>
          <p:nvPr/>
        </p:nvSpPr>
        <p:spPr>
          <a:xfrm>
            <a:off x="3117665" y="500805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8" name="object 2168"/>
          <p:cNvSpPr/>
          <p:nvPr/>
        </p:nvSpPr>
        <p:spPr>
          <a:xfrm>
            <a:off x="3126791" y="5017185"/>
            <a:ext cx="18415" cy="36830"/>
          </a:xfrm>
          <a:custGeom>
            <a:avLst/>
            <a:gdLst/>
            <a:ahLst/>
            <a:cxnLst/>
            <a:rect l="l" t="t" r="r" b="b"/>
            <a:pathLst>
              <a:path w="18414" h="36829">
                <a:moveTo>
                  <a:pt x="0" y="0"/>
                </a:moveTo>
                <a:lnTo>
                  <a:pt x="18252" y="0"/>
                </a:lnTo>
                <a:lnTo>
                  <a:pt x="18252" y="36505"/>
                </a:lnTo>
                <a:lnTo>
                  <a:pt x="0" y="36505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9" name="object 2169"/>
          <p:cNvSpPr/>
          <p:nvPr/>
        </p:nvSpPr>
        <p:spPr>
          <a:xfrm>
            <a:off x="3117665" y="504456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0" name="object 2170"/>
          <p:cNvSpPr/>
          <p:nvPr/>
        </p:nvSpPr>
        <p:spPr>
          <a:xfrm>
            <a:off x="3123749" y="500349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1" name="object 2171"/>
          <p:cNvSpPr/>
          <p:nvPr/>
        </p:nvSpPr>
        <p:spPr>
          <a:xfrm>
            <a:off x="3132875" y="5012622"/>
            <a:ext cx="18415" cy="43180"/>
          </a:xfrm>
          <a:custGeom>
            <a:avLst/>
            <a:gdLst/>
            <a:ahLst/>
            <a:cxnLst/>
            <a:rect l="l" t="t" r="r" b="b"/>
            <a:pathLst>
              <a:path w="18414" h="43179">
                <a:moveTo>
                  <a:pt x="0" y="0"/>
                </a:moveTo>
                <a:lnTo>
                  <a:pt x="18252" y="0"/>
                </a:lnTo>
                <a:lnTo>
                  <a:pt x="18252" y="42589"/>
                </a:lnTo>
                <a:lnTo>
                  <a:pt x="0" y="42589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2" name="object 2172"/>
          <p:cNvSpPr/>
          <p:nvPr/>
        </p:nvSpPr>
        <p:spPr>
          <a:xfrm>
            <a:off x="3123749" y="504608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3" name="object 2173"/>
          <p:cNvSpPr/>
          <p:nvPr/>
        </p:nvSpPr>
        <p:spPr>
          <a:xfrm>
            <a:off x="3129833" y="500501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4" name="object 2174"/>
          <p:cNvSpPr/>
          <p:nvPr/>
        </p:nvSpPr>
        <p:spPr>
          <a:xfrm>
            <a:off x="3138959" y="5014143"/>
            <a:ext cx="18415" cy="43180"/>
          </a:xfrm>
          <a:custGeom>
            <a:avLst/>
            <a:gdLst/>
            <a:ahLst/>
            <a:cxnLst/>
            <a:rect l="l" t="t" r="r" b="b"/>
            <a:pathLst>
              <a:path w="18414" h="43179">
                <a:moveTo>
                  <a:pt x="0" y="0"/>
                </a:moveTo>
                <a:lnTo>
                  <a:pt x="18252" y="0"/>
                </a:lnTo>
                <a:lnTo>
                  <a:pt x="18252" y="42589"/>
                </a:lnTo>
                <a:lnTo>
                  <a:pt x="0" y="42589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5" name="object 2175"/>
          <p:cNvSpPr/>
          <p:nvPr/>
        </p:nvSpPr>
        <p:spPr>
          <a:xfrm>
            <a:off x="3129833" y="504760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6" name="object 2176"/>
          <p:cNvSpPr/>
          <p:nvPr/>
        </p:nvSpPr>
        <p:spPr>
          <a:xfrm>
            <a:off x="3135917" y="500653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7" name="object 2177"/>
          <p:cNvSpPr/>
          <p:nvPr/>
        </p:nvSpPr>
        <p:spPr>
          <a:xfrm>
            <a:off x="3145044" y="5015664"/>
            <a:ext cx="18415" cy="40005"/>
          </a:xfrm>
          <a:custGeom>
            <a:avLst/>
            <a:gdLst/>
            <a:ahLst/>
            <a:cxnLst/>
            <a:rect l="l" t="t" r="r" b="b"/>
            <a:pathLst>
              <a:path w="18414" h="40004">
                <a:moveTo>
                  <a:pt x="0" y="0"/>
                </a:moveTo>
                <a:lnTo>
                  <a:pt x="18252" y="0"/>
                </a:lnTo>
                <a:lnTo>
                  <a:pt x="18252" y="39547"/>
                </a:lnTo>
                <a:lnTo>
                  <a:pt x="0" y="39547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8" name="object 2178"/>
          <p:cNvSpPr/>
          <p:nvPr/>
        </p:nvSpPr>
        <p:spPr>
          <a:xfrm>
            <a:off x="3135917" y="504608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9" name="object 2179"/>
          <p:cNvSpPr/>
          <p:nvPr/>
        </p:nvSpPr>
        <p:spPr>
          <a:xfrm>
            <a:off x="3142002" y="500501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0" name="object 2180"/>
          <p:cNvSpPr/>
          <p:nvPr/>
        </p:nvSpPr>
        <p:spPr>
          <a:xfrm>
            <a:off x="3151128" y="5014143"/>
            <a:ext cx="18415" cy="43180"/>
          </a:xfrm>
          <a:custGeom>
            <a:avLst/>
            <a:gdLst/>
            <a:ahLst/>
            <a:cxnLst/>
            <a:rect l="l" t="t" r="r" b="b"/>
            <a:pathLst>
              <a:path w="18414" h="43179">
                <a:moveTo>
                  <a:pt x="0" y="0"/>
                </a:moveTo>
                <a:lnTo>
                  <a:pt x="18252" y="0"/>
                </a:lnTo>
                <a:lnTo>
                  <a:pt x="18252" y="42589"/>
                </a:lnTo>
                <a:lnTo>
                  <a:pt x="0" y="42589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1" name="object 2181"/>
          <p:cNvSpPr/>
          <p:nvPr/>
        </p:nvSpPr>
        <p:spPr>
          <a:xfrm>
            <a:off x="3142002" y="504760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2" name="object 2182"/>
          <p:cNvSpPr/>
          <p:nvPr/>
        </p:nvSpPr>
        <p:spPr>
          <a:xfrm>
            <a:off x="3148086" y="500653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3" name="object 2183"/>
          <p:cNvSpPr/>
          <p:nvPr/>
        </p:nvSpPr>
        <p:spPr>
          <a:xfrm>
            <a:off x="3157212" y="5015664"/>
            <a:ext cx="18415" cy="43180"/>
          </a:xfrm>
          <a:custGeom>
            <a:avLst/>
            <a:gdLst/>
            <a:ahLst/>
            <a:cxnLst/>
            <a:rect l="l" t="t" r="r" b="b"/>
            <a:pathLst>
              <a:path w="18414" h="43179">
                <a:moveTo>
                  <a:pt x="0" y="0"/>
                </a:moveTo>
                <a:lnTo>
                  <a:pt x="18252" y="0"/>
                </a:lnTo>
                <a:lnTo>
                  <a:pt x="18252" y="42589"/>
                </a:lnTo>
                <a:lnTo>
                  <a:pt x="0" y="42589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4" name="object 2184"/>
          <p:cNvSpPr/>
          <p:nvPr/>
        </p:nvSpPr>
        <p:spPr>
          <a:xfrm>
            <a:off x="3148086" y="504912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5" name="object 2185"/>
          <p:cNvSpPr/>
          <p:nvPr/>
        </p:nvSpPr>
        <p:spPr>
          <a:xfrm>
            <a:off x="3154170" y="500349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6" name="object 2186"/>
          <p:cNvSpPr/>
          <p:nvPr/>
        </p:nvSpPr>
        <p:spPr>
          <a:xfrm>
            <a:off x="3163297" y="5012622"/>
            <a:ext cx="18415" cy="48895"/>
          </a:xfrm>
          <a:custGeom>
            <a:avLst/>
            <a:gdLst/>
            <a:ahLst/>
            <a:cxnLst/>
            <a:rect l="l" t="t" r="r" b="b"/>
            <a:pathLst>
              <a:path w="18414" h="48895">
                <a:moveTo>
                  <a:pt x="0" y="0"/>
                </a:moveTo>
                <a:lnTo>
                  <a:pt x="18252" y="0"/>
                </a:lnTo>
                <a:lnTo>
                  <a:pt x="18252" y="48674"/>
                </a:lnTo>
                <a:lnTo>
                  <a:pt x="0" y="48674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7" name="object 2187"/>
          <p:cNvSpPr/>
          <p:nvPr/>
        </p:nvSpPr>
        <p:spPr>
          <a:xfrm>
            <a:off x="3154170" y="505216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8" name="object 2188"/>
          <p:cNvSpPr/>
          <p:nvPr/>
        </p:nvSpPr>
        <p:spPr>
          <a:xfrm>
            <a:off x="3160254" y="500501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9" name="object 2189"/>
          <p:cNvSpPr/>
          <p:nvPr/>
        </p:nvSpPr>
        <p:spPr>
          <a:xfrm>
            <a:off x="3169381" y="5014143"/>
            <a:ext cx="18415" cy="45720"/>
          </a:xfrm>
          <a:custGeom>
            <a:avLst/>
            <a:gdLst/>
            <a:ahLst/>
            <a:cxnLst/>
            <a:rect l="l" t="t" r="r" b="b"/>
            <a:pathLst>
              <a:path w="18414" h="45720">
                <a:moveTo>
                  <a:pt x="0" y="0"/>
                </a:moveTo>
                <a:lnTo>
                  <a:pt x="18252" y="0"/>
                </a:lnTo>
                <a:lnTo>
                  <a:pt x="18252" y="45631"/>
                </a:lnTo>
                <a:lnTo>
                  <a:pt x="0" y="45631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0" name="object 2190"/>
          <p:cNvSpPr/>
          <p:nvPr/>
        </p:nvSpPr>
        <p:spPr>
          <a:xfrm>
            <a:off x="3160254" y="505064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1" name="object 2191"/>
          <p:cNvSpPr/>
          <p:nvPr/>
        </p:nvSpPr>
        <p:spPr>
          <a:xfrm>
            <a:off x="3166339" y="500349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2" name="object 2192"/>
          <p:cNvSpPr/>
          <p:nvPr/>
        </p:nvSpPr>
        <p:spPr>
          <a:xfrm>
            <a:off x="3175465" y="5012622"/>
            <a:ext cx="18415" cy="52069"/>
          </a:xfrm>
          <a:custGeom>
            <a:avLst/>
            <a:gdLst/>
            <a:ahLst/>
            <a:cxnLst/>
            <a:rect l="l" t="t" r="r" b="b"/>
            <a:pathLst>
              <a:path w="18414" h="52070">
                <a:moveTo>
                  <a:pt x="0" y="0"/>
                </a:moveTo>
                <a:lnTo>
                  <a:pt x="18252" y="0"/>
                </a:lnTo>
                <a:lnTo>
                  <a:pt x="18252" y="51716"/>
                </a:lnTo>
                <a:lnTo>
                  <a:pt x="0" y="51716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3" name="object 2193"/>
          <p:cNvSpPr/>
          <p:nvPr/>
        </p:nvSpPr>
        <p:spPr>
          <a:xfrm>
            <a:off x="3166339" y="505521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4" name="object 2194"/>
          <p:cNvSpPr/>
          <p:nvPr/>
        </p:nvSpPr>
        <p:spPr>
          <a:xfrm>
            <a:off x="3172423" y="500349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5" name="object 2195"/>
          <p:cNvSpPr/>
          <p:nvPr/>
        </p:nvSpPr>
        <p:spPr>
          <a:xfrm>
            <a:off x="3181549" y="5012622"/>
            <a:ext cx="18415" cy="52069"/>
          </a:xfrm>
          <a:custGeom>
            <a:avLst/>
            <a:gdLst/>
            <a:ahLst/>
            <a:cxnLst/>
            <a:rect l="l" t="t" r="r" b="b"/>
            <a:pathLst>
              <a:path w="18414" h="52070">
                <a:moveTo>
                  <a:pt x="0" y="0"/>
                </a:moveTo>
                <a:lnTo>
                  <a:pt x="18252" y="0"/>
                </a:lnTo>
                <a:lnTo>
                  <a:pt x="18252" y="51716"/>
                </a:lnTo>
                <a:lnTo>
                  <a:pt x="0" y="51716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6" name="object 2196"/>
          <p:cNvSpPr/>
          <p:nvPr/>
        </p:nvSpPr>
        <p:spPr>
          <a:xfrm>
            <a:off x="3172423" y="505521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7" name="object 2197"/>
          <p:cNvSpPr/>
          <p:nvPr/>
        </p:nvSpPr>
        <p:spPr>
          <a:xfrm>
            <a:off x="3178507" y="500501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8" name="object 2198"/>
          <p:cNvSpPr/>
          <p:nvPr/>
        </p:nvSpPr>
        <p:spPr>
          <a:xfrm>
            <a:off x="3187634" y="5014143"/>
            <a:ext cx="18415" cy="48895"/>
          </a:xfrm>
          <a:custGeom>
            <a:avLst/>
            <a:gdLst/>
            <a:ahLst/>
            <a:cxnLst/>
            <a:rect l="l" t="t" r="r" b="b"/>
            <a:pathLst>
              <a:path w="18414" h="48895">
                <a:moveTo>
                  <a:pt x="0" y="0"/>
                </a:moveTo>
                <a:lnTo>
                  <a:pt x="18252" y="0"/>
                </a:lnTo>
                <a:lnTo>
                  <a:pt x="18252" y="48674"/>
                </a:lnTo>
                <a:lnTo>
                  <a:pt x="0" y="48674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9" name="object 2199"/>
          <p:cNvSpPr/>
          <p:nvPr/>
        </p:nvSpPr>
        <p:spPr>
          <a:xfrm>
            <a:off x="3178507" y="505369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0" name="object 2200"/>
          <p:cNvSpPr/>
          <p:nvPr/>
        </p:nvSpPr>
        <p:spPr>
          <a:xfrm>
            <a:off x="3184592" y="500197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1" name="object 2201"/>
          <p:cNvSpPr/>
          <p:nvPr/>
        </p:nvSpPr>
        <p:spPr>
          <a:xfrm>
            <a:off x="3193718" y="5011101"/>
            <a:ext cx="18415" cy="52069"/>
          </a:xfrm>
          <a:custGeom>
            <a:avLst/>
            <a:gdLst/>
            <a:ahLst/>
            <a:cxnLst/>
            <a:rect l="l" t="t" r="r" b="b"/>
            <a:pathLst>
              <a:path w="18414" h="52070">
                <a:moveTo>
                  <a:pt x="0" y="0"/>
                </a:moveTo>
                <a:lnTo>
                  <a:pt x="18252" y="0"/>
                </a:lnTo>
                <a:lnTo>
                  <a:pt x="18252" y="51716"/>
                </a:lnTo>
                <a:lnTo>
                  <a:pt x="0" y="51716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2" name="object 2202"/>
          <p:cNvSpPr/>
          <p:nvPr/>
        </p:nvSpPr>
        <p:spPr>
          <a:xfrm>
            <a:off x="3184592" y="505369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3" name="object 2203"/>
          <p:cNvSpPr/>
          <p:nvPr/>
        </p:nvSpPr>
        <p:spPr>
          <a:xfrm>
            <a:off x="3190676" y="500197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4" name="object 2204"/>
          <p:cNvSpPr/>
          <p:nvPr/>
        </p:nvSpPr>
        <p:spPr>
          <a:xfrm>
            <a:off x="3199802" y="5011101"/>
            <a:ext cx="18415" cy="52069"/>
          </a:xfrm>
          <a:custGeom>
            <a:avLst/>
            <a:gdLst/>
            <a:ahLst/>
            <a:cxnLst/>
            <a:rect l="l" t="t" r="r" b="b"/>
            <a:pathLst>
              <a:path w="18414" h="52070">
                <a:moveTo>
                  <a:pt x="0" y="0"/>
                </a:moveTo>
                <a:lnTo>
                  <a:pt x="18252" y="0"/>
                </a:lnTo>
                <a:lnTo>
                  <a:pt x="18252" y="51716"/>
                </a:lnTo>
                <a:lnTo>
                  <a:pt x="0" y="51716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5" name="object 2205"/>
          <p:cNvSpPr/>
          <p:nvPr/>
        </p:nvSpPr>
        <p:spPr>
          <a:xfrm>
            <a:off x="3190676" y="505369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6" name="object 2206"/>
          <p:cNvSpPr/>
          <p:nvPr/>
        </p:nvSpPr>
        <p:spPr>
          <a:xfrm>
            <a:off x="3196760" y="500197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7" name="object 2207"/>
          <p:cNvSpPr/>
          <p:nvPr/>
        </p:nvSpPr>
        <p:spPr>
          <a:xfrm>
            <a:off x="3205886" y="5011101"/>
            <a:ext cx="18415" cy="52069"/>
          </a:xfrm>
          <a:custGeom>
            <a:avLst/>
            <a:gdLst/>
            <a:ahLst/>
            <a:cxnLst/>
            <a:rect l="l" t="t" r="r" b="b"/>
            <a:pathLst>
              <a:path w="18414" h="52070">
                <a:moveTo>
                  <a:pt x="0" y="0"/>
                </a:moveTo>
                <a:lnTo>
                  <a:pt x="18252" y="0"/>
                </a:lnTo>
                <a:lnTo>
                  <a:pt x="18252" y="51716"/>
                </a:lnTo>
                <a:lnTo>
                  <a:pt x="0" y="51716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8" name="object 2208"/>
          <p:cNvSpPr/>
          <p:nvPr/>
        </p:nvSpPr>
        <p:spPr>
          <a:xfrm>
            <a:off x="3196760" y="505369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9" name="object 2209"/>
          <p:cNvSpPr/>
          <p:nvPr/>
        </p:nvSpPr>
        <p:spPr>
          <a:xfrm>
            <a:off x="3202844" y="500045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0" name="object 2210"/>
          <p:cNvSpPr/>
          <p:nvPr/>
        </p:nvSpPr>
        <p:spPr>
          <a:xfrm>
            <a:off x="3211971" y="5009580"/>
            <a:ext cx="18415" cy="55244"/>
          </a:xfrm>
          <a:custGeom>
            <a:avLst/>
            <a:gdLst/>
            <a:ahLst/>
            <a:cxnLst/>
            <a:rect l="l" t="t" r="r" b="b"/>
            <a:pathLst>
              <a:path w="18414" h="55245">
                <a:moveTo>
                  <a:pt x="0" y="0"/>
                </a:moveTo>
                <a:lnTo>
                  <a:pt x="18252" y="0"/>
                </a:lnTo>
                <a:lnTo>
                  <a:pt x="18252" y="54758"/>
                </a:lnTo>
                <a:lnTo>
                  <a:pt x="0" y="54758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1" name="object 2211"/>
          <p:cNvSpPr/>
          <p:nvPr/>
        </p:nvSpPr>
        <p:spPr>
          <a:xfrm>
            <a:off x="3202844" y="505521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2" name="object 2212"/>
          <p:cNvSpPr/>
          <p:nvPr/>
        </p:nvSpPr>
        <p:spPr>
          <a:xfrm>
            <a:off x="3208929" y="500045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3" name="object 2213"/>
          <p:cNvSpPr/>
          <p:nvPr/>
        </p:nvSpPr>
        <p:spPr>
          <a:xfrm>
            <a:off x="3218055" y="5009580"/>
            <a:ext cx="18415" cy="58419"/>
          </a:xfrm>
          <a:custGeom>
            <a:avLst/>
            <a:gdLst/>
            <a:ahLst/>
            <a:cxnLst/>
            <a:rect l="l" t="t" r="r" b="b"/>
            <a:pathLst>
              <a:path w="18414" h="58420">
                <a:moveTo>
                  <a:pt x="0" y="0"/>
                </a:moveTo>
                <a:lnTo>
                  <a:pt x="18252" y="0"/>
                </a:lnTo>
                <a:lnTo>
                  <a:pt x="18252" y="57800"/>
                </a:lnTo>
                <a:lnTo>
                  <a:pt x="0" y="57800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4" name="object 2214"/>
          <p:cNvSpPr/>
          <p:nvPr/>
        </p:nvSpPr>
        <p:spPr>
          <a:xfrm>
            <a:off x="3208929" y="505825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5" name="object 2215"/>
          <p:cNvSpPr/>
          <p:nvPr/>
        </p:nvSpPr>
        <p:spPr>
          <a:xfrm>
            <a:off x="3215013" y="500045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6" name="object 2216"/>
          <p:cNvSpPr/>
          <p:nvPr/>
        </p:nvSpPr>
        <p:spPr>
          <a:xfrm>
            <a:off x="3224139" y="5009580"/>
            <a:ext cx="18415" cy="55244"/>
          </a:xfrm>
          <a:custGeom>
            <a:avLst/>
            <a:gdLst/>
            <a:ahLst/>
            <a:cxnLst/>
            <a:rect l="l" t="t" r="r" b="b"/>
            <a:pathLst>
              <a:path w="18414" h="55245">
                <a:moveTo>
                  <a:pt x="0" y="0"/>
                </a:moveTo>
                <a:lnTo>
                  <a:pt x="18252" y="0"/>
                </a:lnTo>
                <a:lnTo>
                  <a:pt x="18252" y="54758"/>
                </a:lnTo>
                <a:lnTo>
                  <a:pt x="0" y="54758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7" name="object 2217"/>
          <p:cNvSpPr/>
          <p:nvPr/>
        </p:nvSpPr>
        <p:spPr>
          <a:xfrm>
            <a:off x="3215013" y="505521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8" name="object 2218"/>
          <p:cNvSpPr/>
          <p:nvPr/>
        </p:nvSpPr>
        <p:spPr>
          <a:xfrm>
            <a:off x="3221097" y="499893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9" name="object 2219"/>
          <p:cNvSpPr/>
          <p:nvPr/>
        </p:nvSpPr>
        <p:spPr>
          <a:xfrm>
            <a:off x="3230223" y="5008059"/>
            <a:ext cx="18415" cy="58419"/>
          </a:xfrm>
          <a:custGeom>
            <a:avLst/>
            <a:gdLst/>
            <a:ahLst/>
            <a:cxnLst/>
            <a:rect l="l" t="t" r="r" b="b"/>
            <a:pathLst>
              <a:path w="18414" h="58420">
                <a:moveTo>
                  <a:pt x="0" y="0"/>
                </a:moveTo>
                <a:lnTo>
                  <a:pt x="18252" y="0"/>
                </a:lnTo>
                <a:lnTo>
                  <a:pt x="18252" y="57800"/>
                </a:lnTo>
                <a:lnTo>
                  <a:pt x="0" y="57800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0" name="object 2220"/>
          <p:cNvSpPr/>
          <p:nvPr/>
        </p:nvSpPr>
        <p:spPr>
          <a:xfrm>
            <a:off x="3221097" y="505673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1" name="object 2221"/>
          <p:cNvSpPr/>
          <p:nvPr/>
        </p:nvSpPr>
        <p:spPr>
          <a:xfrm>
            <a:off x="3227181" y="500197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2" name="object 2222"/>
          <p:cNvSpPr/>
          <p:nvPr/>
        </p:nvSpPr>
        <p:spPr>
          <a:xfrm>
            <a:off x="3236308" y="5011101"/>
            <a:ext cx="18415" cy="55244"/>
          </a:xfrm>
          <a:custGeom>
            <a:avLst/>
            <a:gdLst/>
            <a:ahLst/>
            <a:cxnLst/>
            <a:rect l="l" t="t" r="r" b="b"/>
            <a:pathLst>
              <a:path w="18414" h="55245">
                <a:moveTo>
                  <a:pt x="0" y="0"/>
                </a:moveTo>
                <a:lnTo>
                  <a:pt x="18252" y="0"/>
                </a:lnTo>
                <a:lnTo>
                  <a:pt x="18252" y="54758"/>
                </a:lnTo>
                <a:lnTo>
                  <a:pt x="0" y="54758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3" name="object 2223"/>
          <p:cNvSpPr/>
          <p:nvPr/>
        </p:nvSpPr>
        <p:spPr>
          <a:xfrm>
            <a:off x="3227181" y="505673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4" name="object 2224"/>
          <p:cNvSpPr/>
          <p:nvPr/>
        </p:nvSpPr>
        <p:spPr>
          <a:xfrm>
            <a:off x="3233266" y="500349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5" name="object 2225"/>
          <p:cNvSpPr/>
          <p:nvPr/>
        </p:nvSpPr>
        <p:spPr>
          <a:xfrm>
            <a:off x="3242392" y="5012622"/>
            <a:ext cx="18415" cy="55244"/>
          </a:xfrm>
          <a:custGeom>
            <a:avLst/>
            <a:gdLst/>
            <a:ahLst/>
            <a:cxnLst/>
            <a:rect l="l" t="t" r="r" b="b"/>
            <a:pathLst>
              <a:path w="18414" h="55245">
                <a:moveTo>
                  <a:pt x="0" y="0"/>
                </a:moveTo>
                <a:lnTo>
                  <a:pt x="18252" y="0"/>
                </a:lnTo>
                <a:lnTo>
                  <a:pt x="18252" y="54758"/>
                </a:lnTo>
                <a:lnTo>
                  <a:pt x="0" y="54758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6" name="object 2226"/>
          <p:cNvSpPr/>
          <p:nvPr/>
        </p:nvSpPr>
        <p:spPr>
          <a:xfrm>
            <a:off x="3233266" y="505825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7" name="object 2227"/>
          <p:cNvSpPr/>
          <p:nvPr/>
        </p:nvSpPr>
        <p:spPr>
          <a:xfrm>
            <a:off x="3239350" y="500197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8" name="object 2228"/>
          <p:cNvSpPr/>
          <p:nvPr/>
        </p:nvSpPr>
        <p:spPr>
          <a:xfrm>
            <a:off x="3248476" y="5011101"/>
            <a:ext cx="18415" cy="58419"/>
          </a:xfrm>
          <a:custGeom>
            <a:avLst/>
            <a:gdLst/>
            <a:ahLst/>
            <a:cxnLst/>
            <a:rect l="l" t="t" r="r" b="b"/>
            <a:pathLst>
              <a:path w="18414" h="58420">
                <a:moveTo>
                  <a:pt x="0" y="0"/>
                </a:moveTo>
                <a:lnTo>
                  <a:pt x="18252" y="0"/>
                </a:lnTo>
                <a:lnTo>
                  <a:pt x="18252" y="57800"/>
                </a:lnTo>
                <a:lnTo>
                  <a:pt x="0" y="57800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9" name="object 2229"/>
          <p:cNvSpPr/>
          <p:nvPr/>
        </p:nvSpPr>
        <p:spPr>
          <a:xfrm>
            <a:off x="3239350" y="505977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0" name="object 2230"/>
          <p:cNvSpPr/>
          <p:nvPr/>
        </p:nvSpPr>
        <p:spPr>
          <a:xfrm>
            <a:off x="3245434" y="500197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1" name="object 2231"/>
          <p:cNvSpPr/>
          <p:nvPr/>
        </p:nvSpPr>
        <p:spPr>
          <a:xfrm>
            <a:off x="3254561" y="5011101"/>
            <a:ext cx="18415" cy="58419"/>
          </a:xfrm>
          <a:custGeom>
            <a:avLst/>
            <a:gdLst/>
            <a:ahLst/>
            <a:cxnLst/>
            <a:rect l="l" t="t" r="r" b="b"/>
            <a:pathLst>
              <a:path w="18414" h="58420">
                <a:moveTo>
                  <a:pt x="0" y="0"/>
                </a:moveTo>
                <a:lnTo>
                  <a:pt x="18252" y="0"/>
                </a:lnTo>
                <a:lnTo>
                  <a:pt x="18252" y="57800"/>
                </a:lnTo>
                <a:lnTo>
                  <a:pt x="0" y="57800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2" name="object 2232"/>
          <p:cNvSpPr/>
          <p:nvPr/>
        </p:nvSpPr>
        <p:spPr>
          <a:xfrm>
            <a:off x="3245434" y="505977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3" name="object 2233"/>
          <p:cNvSpPr/>
          <p:nvPr/>
        </p:nvSpPr>
        <p:spPr>
          <a:xfrm>
            <a:off x="3251518" y="499893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4" name="object 2234"/>
          <p:cNvSpPr/>
          <p:nvPr/>
        </p:nvSpPr>
        <p:spPr>
          <a:xfrm>
            <a:off x="3260645" y="5008059"/>
            <a:ext cx="18415" cy="60960"/>
          </a:xfrm>
          <a:custGeom>
            <a:avLst/>
            <a:gdLst/>
            <a:ahLst/>
            <a:cxnLst/>
            <a:rect l="l" t="t" r="r" b="b"/>
            <a:pathLst>
              <a:path w="18414" h="60960">
                <a:moveTo>
                  <a:pt x="0" y="0"/>
                </a:moveTo>
                <a:lnTo>
                  <a:pt x="18252" y="0"/>
                </a:lnTo>
                <a:lnTo>
                  <a:pt x="18252" y="60842"/>
                </a:lnTo>
                <a:lnTo>
                  <a:pt x="0" y="6084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5" name="object 2235"/>
          <p:cNvSpPr/>
          <p:nvPr/>
        </p:nvSpPr>
        <p:spPr>
          <a:xfrm>
            <a:off x="3251518" y="505977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6" name="object 2236"/>
          <p:cNvSpPr/>
          <p:nvPr/>
        </p:nvSpPr>
        <p:spPr>
          <a:xfrm>
            <a:off x="3257603" y="499893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7" name="object 2237"/>
          <p:cNvSpPr/>
          <p:nvPr/>
        </p:nvSpPr>
        <p:spPr>
          <a:xfrm>
            <a:off x="3266729" y="5008059"/>
            <a:ext cx="18415" cy="60960"/>
          </a:xfrm>
          <a:custGeom>
            <a:avLst/>
            <a:gdLst/>
            <a:ahLst/>
            <a:cxnLst/>
            <a:rect l="l" t="t" r="r" b="b"/>
            <a:pathLst>
              <a:path w="18414" h="60960">
                <a:moveTo>
                  <a:pt x="0" y="0"/>
                </a:moveTo>
                <a:lnTo>
                  <a:pt x="18252" y="0"/>
                </a:lnTo>
                <a:lnTo>
                  <a:pt x="18252" y="60842"/>
                </a:lnTo>
                <a:lnTo>
                  <a:pt x="0" y="6084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8" name="object 2238"/>
          <p:cNvSpPr/>
          <p:nvPr/>
        </p:nvSpPr>
        <p:spPr>
          <a:xfrm>
            <a:off x="3257603" y="505977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9" name="object 2239"/>
          <p:cNvSpPr/>
          <p:nvPr/>
        </p:nvSpPr>
        <p:spPr>
          <a:xfrm>
            <a:off x="3263687" y="499741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0" name="object 2240"/>
          <p:cNvSpPr/>
          <p:nvPr/>
        </p:nvSpPr>
        <p:spPr>
          <a:xfrm>
            <a:off x="3272813" y="5006538"/>
            <a:ext cx="18415" cy="60960"/>
          </a:xfrm>
          <a:custGeom>
            <a:avLst/>
            <a:gdLst/>
            <a:ahLst/>
            <a:cxnLst/>
            <a:rect l="l" t="t" r="r" b="b"/>
            <a:pathLst>
              <a:path w="18414" h="60960">
                <a:moveTo>
                  <a:pt x="0" y="0"/>
                </a:moveTo>
                <a:lnTo>
                  <a:pt x="18252" y="0"/>
                </a:lnTo>
                <a:lnTo>
                  <a:pt x="18252" y="60842"/>
                </a:lnTo>
                <a:lnTo>
                  <a:pt x="0" y="6084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1" name="object 2241"/>
          <p:cNvSpPr/>
          <p:nvPr/>
        </p:nvSpPr>
        <p:spPr>
          <a:xfrm>
            <a:off x="3263687" y="505825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2" name="object 2242"/>
          <p:cNvSpPr/>
          <p:nvPr/>
        </p:nvSpPr>
        <p:spPr>
          <a:xfrm>
            <a:off x="3269771" y="499284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3" name="object 2243"/>
          <p:cNvSpPr/>
          <p:nvPr/>
        </p:nvSpPr>
        <p:spPr>
          <a:xfrm>
            <a:off x="3278897" y="5001974"/>
            <a:ext cx="18415" cy="64135"/>
          </a:xfrm>
          <a:custGeom>
            <a:avLst/>
            <a:gdLst/>
            <a:ahLst/>
            <a:cxnLst/>
            <a:rect l="l" t="t" r="r" b="b"/>
            <a:pathLst>
              <a:path w="18414" h="64135">
                <a:moveTo>
                  <a:pt x="0" y="0"/>
                </a:moveTo>
                <a:lnTo>
                  <a:pt x="18252" y="0"/>
                </a:lnTo>
                <a:lnTo>
                  <a:pt x="18252" y="63884"/>
                </a:lnTo>
                <a:lnTo>
                  <a:pt x="0" y="63884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4" name="object 2244"/>
          <p:cNvSpPr/>
          <p:nvPr/>
        </p:nvSpPr>
        <p:spPr>
          <a:xfrm>
            <a:off x="3269771" y="5065859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EC8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5" name="object 2245"/>
          <p:cNvSpPr/>
          <p:nvPr/>
        </p:nvSpPr>
        <p:spPr>
          <a:xfrm>
            <a:off x="3275855" y="5001974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EC8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6" name="object 2246"/>
          <p:cNvSpPr/>
          <p:nvPr/>
        </p:nvSpPr>
        <p:spPr>
          <a:xfrm>
            <a:off x="3284982" y="5001974"/>
            <a:ext cx="18415" cy="64135"/>
          </a:xfrm>
          <a:custGeom>
            <a:avLst/>
            <a:gdLst/>
            <a:ahLst/>
            <a:cxnLst/>
            <a:rect l="l" t="t" r="r" b="b"/>
            <a:pathLst>
              <a:path w="18414" h="64135">
                <a:moveTo>
                  <a:pt x="0" y="0"/>
                </a:moveTo>
                <a:lnTo>
                  <a:pt x="18252" y="0"/>
                </a:lnTo>
                <a:lnTo>
                  <a:pt x="18252" y="63884"/>
                </a:lnTo>
                <a:lnTo>
                  <a:pt x="0" y="63884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7" name="object 2247"/>
          <p:cNvSpPr/>
          <p:nvPr/>
        </p:nvSpPr>
        <p:spPr>
          <a:xfrm>
            <a:off x="3275855" y="5065859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EC8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8" name="object 2248"/>
          <p:cNvSpPr/>
          <p:nvPr/>
        </p:nvSpPr>
        <p:spPr>
          <a:xfrm>
            <a:off x="3281940" y="499284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9" name="object 2249"/>
          <p:cNvSpPr/>
          <p:nvPr/>
        </p:nvSpPr>
        <p:spPr>
          <a:xfrm>
            <a:off x="3291066" y="5001974"/>
            <a:ext cx="18415" cy="64135"/>
          </a:xfrm>
          <a:custGeom>
            <a:avLst/>
            <a:gdLst/>
            <a:ahLst/>
            <a:cxnLst/>
            <a:rect l="l" t="t" r="r" b="b"/>
            <a:pathLst>
              <a:path w="18414" h="64135">
                <a:moveTo>
                  <a:pt x="0" y="0"/>
                </a:moveTo>
                <a:lnTo>
                  <a:pt x="18252" y="0"/>
                </a:lnTo>
                <a:lnTo>
                  <a:pt x="18252" y="63884"/>
                </a:lnTo>
                <a:lnTo>
                  <a:pt x="0" y="63884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0" name="object 2250"/>
          <p:cNvSpPr/>
          <p:nvPr/>
        </p:nvSpPr>
        <p:spPr>
          <a:xfrm>
            <a:off x="3281940" y="5065859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EC8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1" name="object 2251"/>
          <p:cNvSpPr/>
          <p:nvPr/>
        </p:nvSpPr>
        <p:spPr>
          <a:xfrm>
            <a:off x="3288024" y="498980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2" name="object 2252"/>
          <p:cNvSpPr/>
          <p:nvPr/>
        </p:nvSpPr>
        <p:spPr>
          <a:xfrm>
            <a:off x="3297150" y="4998932"/>
            <a:ext cx="18415" cy="64135"/>
          </a:xfrm>
          <a:custGeom>
            <a:avLst/>
            <a:gdLst/>
            <a:ahLst/>
            <a:cxnLst/>
            <a:rect l="l" t="t" r="r" b="b"/>
            <a:pathLst>
              <a:path w="18414" h="64135">
                <a:moveTo>
                  <a:pt x="0" y="0"/>
                </a:moveTo>
                <a:lnTo>
                  <a:pt x="18252" y="0"/>
                </a:lnTo>
                <a:lnTo>
                  <a:pt x="18252" y="63884"/>
                </a:lnTo>
                <a:lnTo>
                  <a:pt x="0" y="63884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3" name="object 2253"/>
          <p:cNvSpPr/>
          <p:nvPr/>
        </p:nvSpPr>
        <p:spPr>
          <a:xfrm>
            <a:off x="3288024" y="5062817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EC8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4" name="object 2254"/>
          <p:cNvSpPr/>
          <p:nvPr/>
        </p:nvSpPr>
        <p:spPr>
          <a:xfrm>
            <a:off x="3294108" y="499132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5" name="object 2255"/>
          <p:cNvSpPr/>
          <p:nvPr/>
        </p:nvSpPr>
        <p:spPr>
          <a:xfrm>
            <a:off x="3303235" y="5000453"/>
            <a:ext cx="18415" cy="67310"/>
          </a:xfrm>
          <a:custGeom>
            <a:avLst/>
            <a:gdLst/>
            <a:ahLst/>
            <a:cxnLst/>
            <a:rect l="l" t="t" r="r" b="b"/>
            <a:pathLst>
              <a:path w="18414" h="67310">
                <a:moveTo>
                  <a:pt x="0" y="0"/>
                </a:moveTo>
                <a:lnTo>
                  <a:pt x="18252" y="0"/>
                </a:lnTo>
                <a:lnTo>
                  <a:pt x="18252" y="66926"/>
                </a:lnTo>
                <a:lnTo>
                  <a:pt x="0" y="66926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6" name="object 2256"/>
          <p:cNvSpPr/>
          <p:nvPr/>
        </p:nvSpPr>
        <p:spPr>
          <a:xfrm>
            <a:off x="3294108" y="5067380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EC8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7" name="object 2257"/>
          <p:cNvSpPr/>
          <p:nvPr/>
        </p:nvSpPr>
        <p:spPr>
          <a:xfrm>
            <a:off x="3300193" y="498676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8" name="object 2258"/>
          <p:cNvSpPr/>
          <p:nvPr/>
        </p:nvSpPr>
        <p:spPr>
          <a:xfrm>
            <a:off x="3309319" y="4995890"/>
            <a:ext cx="18415" cy="70485"/>
          </a:xfrm>
          <a:custGeom>
            <a:avLst/>
            <a:gdLst/>
            <a:ahLst/>
            <a:cxnLst/>
            <a:rect l="l" t="t" r="r" b="b"/>
            <a:pathLst>
              <a:path w="18414" h="70485">
                <a:moveTo>
                  <a:pt x="0" y="0"/>
                </a:moveTo>
                <a:lnTo>
                  <a:pt x="18252" y="0"/>
                </a:lnTo>
                <a:lnTo>
                  <a:pt x="18252" y="69969"/>
                </a:lnTo>
                <a:lnTo>
                  <a:pt x="0" y="69969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9" name="object 2259"/>
          <p:cNvSpPr/>
          <p:nvPr/>
        </p:nvSpPr>
        <p:spPr>
          <a:xfrm>
            <a:off x="3300193" y="5065859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EC8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0" name="object 2260"/>
          <p:cNvSpPr/>
          <p:nvPr/>
        </p:nvSpPr>
        <p:spPr>
          <a:xfrm>
            <a:off x="3306277" y="4995890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EC8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1" name="object 2261"/>
          <p:cNvSpPr/>
          <p:nvPr/>
        </p:nvSpPr>
        <p:spPr>
          <a:xfrm>
            <a:off x="3315403" y="4995890"/>
            <a:ext cx="18415" cy="70485"/>
          </a:xfrm>
          <a:custGeom>
            <a:avLst/>
            <a:gdLst/>
            <a:ahLst/>
            <a:cxnLst/>
            <a:rect l="l" t="t" r="r" b="b"/>
            <a:pathLst>
              <a:path w="18414" h="70485">
                <a:moveTo>
                  <a:pt x="0" y="0"/>
                </a:moveTo>
                <a:lnTo>
                  <a:pt x="18252" y="0"/>
                </a:lnTo>
                <a:lnTo>
                  <a:pt x="18252" y="69969"/>
                </a:lnTo>
                <a:lnTo>
                  <a:pt x="0" y="69969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2" name="object 2262"/>
          <p:cNvSpPr/>
          <p:nvPr/>
        </p:nvSpPr>
        <p:spPr>
          <a:xfrm>
            <a:off x="3306277" y="505673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3" name="object 2263"/>
          <p:cNvSpPr/>
          <p:nvPr/>
        </p:nvSpPr>
        <p:spPr>
          <a:xfrm>
            <a:off x="3312361" y="4994369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EC8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4" name="object 2264"/>
          <p:cNvSpPr/>
          <p:nvPr/>
        </p:nvSpPr>
        <p:spPr>
          <a:xfrm>
            <a:off x="3321487" y="4994369"/>
            <a:ext cx="18415" cy="73025"/>
          </a:xfrm>
          <a:custGeom>
            <a:avLst/>
            <a:gdLst/>
            <a:ahLst/>
            <a:cxnLst/>
            <a:rect l="l" t="t" r="r" b="b"/>
            <a:pathLst>
              <a:path w="18414" h="73025">
                <a:moveTo>
                  <a:pt x="0" y="0"/>
                </a:moveTo>
                <a:lnTo>
                  <a:pt x="18252" y="0"/>
                </a:lnTo>
                <a:lnTo>
                  <a:pt x="18252" y="73011"/>
                </a:lnTo>
                <a:lnTo>
                  <a:pt x="0" y="73011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5" name="object 2265"/>
          <p:cNvSpPr/>
          <p:nvPr/>
        </p:nvSpPr>
        <p:spPr>
          <a:xfrm>
            <a:off x="3312361" y="505825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6" name="object 2266"/>
          <p:cNvSpPr/>
          <p:nvPr/>
        </p:nvSpPr>
        <p:spPr>
          <a:xfrm>
            <a:off x="3318445" y="4992848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EC8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7" name="object 2267"/>
          <p:cNvSpPr/>
          <p:nvPr/>
        </p:nvSpPr>
        <p:spPr>
          <a:xfrm>
            <a:off x="3327572" y="4992848"/>
            <a:ext cx="18415" cy="73025"/>
          </a:xfrm>
          <a:custGeom>
            <a:avLst/>
            <a:gdLst/>
            <a:ahLst/>
            <a:cxnLst/>
            <a:rect l="l" t="t" r="r" b="b"/>
            <a:pathLst>
              <a:path w="18414" h="73025">
                <a:moveTo>
                  <a:pt x="0" y="0"/>
                </a:moveTo>
                <a:lnTo>
                  <a:pt x="18252" y="0"/>
                </a:lnTo>
                <a:lnTo>
                  <a:pt x="18252" y="73011"/>
                </a:lnTo>
                <a:lnTo>
                  <a:pt x="0" y="73011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8" name="object 2268"/>
          <p:cNvSpPr/>
          <p:nvPr/>
        </p:nvSpPr>
        <p:spPr>
          <a:xfrm>
            <a:off x="3318445" y="505673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9" name="object 2269"/>
          <p:cNvSpPr/>
          <p:nvPr/>
        </p:nvSpPr>
        <p:spPr>
          <a:xfrm>
            <a:off x="3324530" y="4992848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EC8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0" name="object 2270"/>
          <p:cNvSpPr/>
          <p:nvPr/>
        </p:nvSpPr>
        <p:spPr>
          <a:xfrm>
            <a:off x="3333656" y="4992848"/>
            <a:ext cx="18415" cy="73025"/>
          </a:xfrm>
          <a:custGeom>
            <a:avLst/>
            <a:gdLst/>
            <a:ahLst/>
            <a:cxnLst/>
            <a:rect l="l" t="t" r="r" b="b"/>
            <a:pathLst>
              <a:path w="18414" h="73025">
                <a:moveTo>
                  <a:pt x="0" y="0"/>
                </a:moveTo>
                <a:lnTo>
                  <a:pt x="18252" y="0"/>
                </a:lnTo>
                <a:lnTo>
                  <a:pt x="18252" y="73011"/>
                </a:lnTo>
                <a:lnTo>
                  <a:pt x="0" y="73011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1" name="object 2271"/>
          <p:cNvSpPr/>
          <p:nvPr/>
        </p:nvSpPr>
        <p:spPr>
          <a:xfrm>
            <a:off x="3324530" y="505673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2" name="object 2272"/>
          <p:cNvSpPr/>
          <p:nvPr/>
        </p:nvSpPr>
        <p:spPr>
          <a:xfrm>
            <a:off x="3330614" y="498372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3" name="object 2273"/>
          <p:cNvSpPr/>
          <p:nvPr/>
        </p:nvSpPr>
        <p:spPr>
          <a:xfrm>
            <a:off x="3339740" y="4992848"/>
            <a:ext cx="18415" cy="70485"/>
          </a:xfrm>
          <a:custGeom>
            <a:avLst/>
            <a:gdLst/>
            <a:ahLst/>
            <a:cxnLst/>
            <a:rect l="l" t="t" r="r" b="b"/>
            <a:pathLst>
              <a:path w="18414" h="70485">
                <a:moveTo>
                  <a:pt x="0" y="0"/>
                </a:moveTo>
                <a:lnTo>
                  <a:pt x="18252" y="0"/>
                </a:lnTo>
                <a:lnTo>
                  <a:pt x="18252" y="69969"/>
                </a:lnTo>
                <a:lnTo>
                  <a:pt x="0" y="69969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4" name="object 2274"/>
          <p:cNvSpPr/>
          <p:nvPr/>
        </p:nvSpPr>
        <p:spPr>
          <a:xfrm>
            <a:off x="3330614" y="505369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5" name="object 2275"/>
          <p:cNvSpPr/>
          <p:nvPr/>
        </p:nvSpPr>
        <p:spPr>
          <a:xfrm>
            <a:off x="3336698" y="498068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6" name="object 2276"/>
          <p:cNvSpPr/>
          <p:nvPr/>
        </p:nvSpPr>
        <p:spPr>
          <a:xfrm>
            <a:off x="3345824" y="4989806"/>
            <a:ext cx="18415" cy="73025"/>
          </a:xfrm>
          <a:custGeom>
            <a:avLst/>
            <a:gdLst/>
            <a:ahLst/>
            <a:cxnLst/>
            <a:rect l="l" t="t" r="r" b="b"/>
            <a:pathLst>
              <a:path w="18414" h="73025">
                <a:moveTo>
                  <a:pt x="0" y="0"/>
                </a:moveTo>
                <a:lnTo>
                  <a:pt x="18252" y="0"/>
                </a:lnTo>
                <a:lnTo>
                  <a:pt x="18252" y="73011"/>
                </a:lnTo>
                <a:lnTo>
                  <a:pt x="0" y="73011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7" name="object 2277"/>
          <p:cNvSpPr/>
          <p:nvPr/>
        </p:nvSpPr>
        <p:spPr>
          <a:xfrm>
            <a:off x="3336698" y="505369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8" name="object 2278"/>
          <p:cNvSpPr/>
          <p:nvPr/>
        </p:nvSpPr>
        <p:spPr>
          <a:xfrm>
            <a:off x="3342782" y="4989806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EC8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9" name="object 2279"/>
          <p:cNvSpPr/>
          <p:nvPr/>
        </p:nvSpPr>
        <p:spPr>
          <a:xfrm>
            <a:off x="3351909" y="4989806"/>
            <a:ext cx="18415" cy="73025"/>
          </a:xfrm>
          <a:custGeom>
            <a:avLst/>
            <a:gdLst/>
            <a:ahLst/>
            <a:cxnLst/>
            <a:rect l="l" t="t" r="r" b="b"/>
            <a:pathLst>
              <a:path w="18414" h="73025">
                <a:moveTo>
                  <a:pt x="0" y="0"/>
                </a:moveTo>
                <a:lnTo>
                  <a:pt x="18252" y="0"/>
                </a:lnTo>
                <a:lnTo>
                  <a:pt x="18252" y="73011"/>
                </a:lnTo>
                <a:lnTo>
                  <a:pt x="0" y="73011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0" name="object 2280"/>
          <p:cNvSpPr/>
          <p:nvPr/>
        </p:nvSpPr>
        <p:spPr>
          <a:xfrm>
            <a:off x="3342782" y="5062817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EC8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1" name="object 2281"/>
          <p:cNvSpPr/>
          <p:nvPr/>
        </p:nvSpPr>
        <p:spPr>
          <a:xfrm>
            <a:off x="3348866" y="4988285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EC8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2" name="object 2282"/>
          <p:cNvSpPr/>
          <p:nvPr/>
        </p:nvSpPr>
        <p:spPr>
          <a:xfrm>
            <a:off x="3357993" y="4988285"/>
            <a:ext cx="18415" cy="73025"/>
          </a:xfrm>
          <a:custGeom>
            <a:avLst/>
            <a:gdLst/>
            <a:ahLst/>
            <a:cxnLst/>
            <a:rect l="l" t="t" r="r" b="b"/>
            <a:pathLst>
              <a:path w="18414" h="73025">
                <a:moveTo>
                  <a:pt x="0" y="0"/>
                </a:moveTo>
                <a:lnTo>
                  <a:pt x="18252" y="0"/>
                </a:lnTo>
                <a:lnTo>
                  <a:pt x="18252" y="73011"/>
                </a:lnTo>
                <a:lnTo>
                  <a:pt x="0" y="73011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3" name="object 2283"/>
          <p:cNvSpPr/>
          <p:nvPr/>
        </p:nvSpPr>
        <p:spPr>
          <a:xfrm>
            <a:off x="3348866" y="5061296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EC8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4" name="object 2284"/>
          <p:cNvSpPr/>
          <p:nvPr/>
        </p:nvSpPr>
        <p:spPr>
          <a:xfrm>
            <a:off x="3354951" y="497763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5" name="object 2285"/>
          <p:cNvSpPr/>
          <p:nvPr/>
        </p:nvSpPr>
        <p:spPr>
          <a:xfrm>
            <a:off x="3364077" y="4986764"/>
            <a:ext cx="18415" cy="73025"/>
          </a:xfrm>
          <a:custGeom>
            <a:avLst/>
            <a:gdLst/>
            <a:ahLst/>
            <a:cxnLst/>
            <a:rect l="l" t="t" r="r" b="b"/>
            <a:pathLst>
              <a:path w="18414" h="73025">
                <a:moveTo>
                  <a:pt x="0" y="0"/>
                </a:moveTo>
                <a:lnTo>
                  <a:pt x="18252" y="0"/>
                </a:lnTo>
                <a:lnTo>
                  <a:pt x="18252" y="73011"/>
                </a:lnTo>
                <a:lnTo>
                  <a:pt x="0" y="73011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6" name="object 2286"/>
          <p:cNvSpPr/>
          <p:nvPr/>
        </p:nvSpPr>
        <p:spPr>
          <a:xfrm>
            <a:off x="3354951" y="5059775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EC8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7" name="object 2287"/>
          <p:cNvSpPr/>
          <p:nvPr/>
        </p:nvSpPr>
        <p:spPr>
          <a:xfrm>
            <a:off x="3361035" y="497459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8" name="object 2288"/>
          <p:cNvSpPr/>
          <p:nvPr/>
        </p:nvSpPr>
        <p:spPr>
          <a:xfrm>
            <a:off x="3370162" y="4983722"/>
            <a:ext cx="18415" cy="76200"/>
          </a:xfrm>
          <a:custGeom>
            <a:avLst/>
            <a:gdLst/>
            <a:ahLst/>
            <a:cxnLst/>
            <a:rect l="l" t="t" r="r" b="b"/>
            <a:pathLst>
              <a:path w="18414" h="76200">
                <a:moveTo>
                  <a:pt x="0" y="0"/>
                </a:moveTo>
                <a:lnTo>
                  <a:pt x="18252" y="0"/>
                </a:lnTo>
                <a:lnTo>
                  <a:pt x="18252" y="76053"/>
                </a:lnTo>
                <a:lnTo>
                  <a:pt x="0" y="76053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9" name="object 2289"/>
          <p:cNvSpPr/>
          <p:nvPr/>
        </p:nvSpPr>
        <p:spPr>
          <a:xfrm>
            <a:off x="3361035" y="5059775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EC8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0" name="object 2290"/>
          <p:cNvSpPr/>
          <p:nvPr/>
        </p:nvSpPr>
        <p:spPr>
          <a:xfrm>
            <a:off x="3367119" y="4986764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EC8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1" name="object 2291"/>
          <p:cNvSpPr/>
          <p:nvPr/>
        </p:nvSpPr>
        <p:spPr>
          <a:xfrm>
            <a:off x="3376246" y="4986764"/>
            <a:ext cx="18415" cy="73025"/>
          </a:xfrm>
          <a:custGeom>
            <a:avLst/>
            <a:gdLst/>
            <a:ahLst/>
            <a:cxnLst/>
            <a:rect l="l" t="t" r="r" b="b"/>
            <a:pathLst>
              <a:path w="18414" h="73025">
                <a:moveTo>
                  <a:pt x="0" y="0"/>
                </a:moveTo>
                <a:lnTo>
                  <a:pt x="18252" y="0"/>
                </a:lnTo>
                <a:lnTo>
                  <a:pt x="18252" y="73011"/>
                </a:lnTo>
                <a:lnTo>
                  <a:pt x="0" y="73011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2" name="object 2292"/>
          <p:cNvSpPr/>
          <p:nvPr/>
        </p:nvSpPr>
        <p:spPr>
          <a:xfrm>
            <a:off x="3367119" y="5059775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EC8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3" name="object 2293"/>
          <p:cNvSpPr/>
          <p:nvPr/>
        </p:nvSpPr>
        <p:spPr>
          <a:xfrm>
            <a:off x="3373204" y="4985242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EC8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4" name="object 2294"/>
          <p:cNvSpPr/>
          <p:nvPr/>
        </p:nvSpPr>
        <p:spPr>
          <a:xfrm>
            <a:off x="3382330" y="4985242"/>
            <a:ext cx="18415" cy="76200"/>
          </a:xfrm>
          <a:custGeom>
            <a:avLst/>
            <a:gdLst/>
            <a:ahLst/>
            <a:cxnLst/>
            <a:rect l="l" t="t" r="r" b="b"/>
            <a:pathLst>
              <a:path w="18414" h="76200">
                <a:moveTo>
                  <a:pt x="0" y="0"/>
                </a:moveTo>
                <a:lnTo>
                  <a:pt x="18252" y="0"/>
                </a:lnTo>
                <a:lnTo>
                  <a:pt x="18252" y="76053"/>
                </a:lnTo>
                <a:lnTo>
                  <a:pt x="0" y="76053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5" name="object 2295"/>
          <p:cNvSpPr/>
          <p:nvPr/>
        </p:nvSpPr>
        <p:spPr>
          <a:xfrm>
            <a:off x="3373204" y="5061296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EC8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6" name="object 2296"/>
          <p:cNvSpPr/>
          <p:nvPr/>
        </p:nvSpPr>
        <p:spPr>
          <a:xfrm>
            <a:off x="3379288" y="497611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7" name="object 2297"/>
          <p:cNvSpPr/>
          <p:nvPr/>
        </p:nvSpPr>
        <p:spPr>
          <a:xfrm>
            <a:off x="3388414" y="4985242"/>
            <a:ext cx="18415" cy="76200"/>
          </a:xfrm>
          <a:custGeom>
            <a:avLst/>
            <a:gdLst/>
            <a:ahLst/>
            <a:cxnLst/>
            <a:rect l="l" t="t" r="r" b="b"/>
            <a:pathLst>
              <a:path w="18414" h="76200">
                <a:moveTo>
                  <a:pt x="0" y="0"/>
                </a:moveTo>
                <a:lnTo>
                  <a:pt x="18252" y="0"/>
                </a:lnTo>
                <a:lnTo>
                  <a:pt x="18252" y="76053"/>
                </a:lnTo>
                <a:lnTo>
                  <a:pt x="0" y="76053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8" name="object 2298"/>
          <p:cNvSpPr/>
          <p:nvPr/>
        </p:nvSpPr>
        <p:spPr>
          <a:xfrm>
            <a:off x="3379288" y="5061296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EC8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9" name="object 2299"/>
          <p:cNvSpPr/>
          <p:nvPr/>
        </p:nvSpPr>
        <p:spPr>
          <a:xfrm>
            <a:off x="3385372" y="497307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0" name="object 2300"/>
          <p:cNvSpPr/>
          <p:nvPr/>
        </p:nvSpPr>
        <p:spPr>
          <a:xfrm>
            <a:off x="3394499" y="4982200"/>
            <a:ext cx="18415" cy="79375"/>
          </a:xfrm>
          <a:custGeom>
            <a:avLst/>
            <a:gdLst/>
            <a:ahLst/>
            <a:cxnLst/>
            <a:rect l="l" t="t" r="r" b="b"/>
            <a:pathLst>
              <a:path w="18414" h="79375">
                <a:moveTo>
                  <a:pt x="0" y="0"/>
                </a:moveTo>
                <a:lnTo>
                  <a:pt x="18252" y="0"/>
                </a:lnTo>
                <a:lnTo>
                  <a:pt x="18252" y="79095"/>
                </a:lnTo>
                <a:lnTo>
                  <a:pt x="0" y="79095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1" name="object 2301"/>
          <p:cNvSpPr/>
          <p:nvPr/>
        </p:nvSpPr>
        <p:spPr>
          <a:xfrm>
            <a:off x="3385372" y="5061296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EC8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2" name="object 2302"/>
          <p:cNvSpPr/>
          <p:nvPr/>
        </p:nvSpPr>
        <p:spPr>
          <a:xfrm>
            <a:off x="3391456" y="4982200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EC8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3" name="object 2303"/>
          <p:cNvSpPr/>
          <p:nvPr/>
        </p:nvSpPr>
        <p:spPr>
          <a:xfrm>
            <a:off x="3400583" y="4982200"/>
            <a:ext cx="18415" cy="79375"/>
          </a:xfrm>
          <a:custGeom>
            <a:avLst/>
            <a:gdLst/>
            <a:ahLst/>
            <a:cxnLst/>
            <a:rect l="l" t="t" r="r" b="b"/>
            <a:pathLst>
              <a:path w="18414" h="79375">
                <a:moveTo>
                  <a:pt x="0" y="0"/>
                </a:moveTo>
                <a:lnTo>
                  <a:pt x="18252" y="0"/>
                </a:lnTo>
                <a:lnTo>
                  <a:pt x="18252" y="79095"/>
                </a:lnTo>
                <a:lnTo>
                  <a:pt x="0" y="79095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4" name="object 2304"/>
          <p:cNvSpPr/>
          <p:nvPr/>
        </p:nvSpPr>
        <p:spPr>
          <a:xfrm>
            <a:off x="3391456" y="5061296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EC8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5" name="object 2305"/>
          <p:cNvSpPr/>
          <p:nvPr/>
        </p:nvSpPr>
        <p:spPr>
          <a:xfrm>
            <a:off x="3397541" y="497155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6" name="object 2306"/>
          <p:cNvSpPr/>
          <p:nvPr/>
        </p:nvSpPr>
        <p:spPr>
          <a:xfrm>
            <a:off x="3406667" y="4980680"/>
            <a:ext cx="18415" cy="76200"/>
          </a:xfrm>
          <a:custGeom>
            <a:avLst/>
            <a:gdLst/>
            <a:ahLst/>
            <a:cxnLst/>
            <a:rect l="l" t="t" r="r" b="b"/>
            <a:pathLst>
              <a:path w="18414" h="76200">
                <a:moveTo>
                  <a:pt x="0" y="0"/>
                </a:moveTo>
                <a:lnTo>
                  <a:pt x="18252" y="0"/>
                </a:lnTo>
                <a:lnTo>
                  <a:pt x="18252" y="76053"/>
                </a:lnTo>
                <a:lnTo>
                  <a:pt x="0" y="76053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7" name="object 2307"/>
          <p:cNvSpPr/>
          <p:nvPr/>
        </p:nvSpPr>
        <p:spPr>
          <a:xfrm>
            <a:off x="3397541" y="5056733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EC8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8" name="object 2308"/>
          <p:cNvSpPr/>
          <p:nvPr/>
        </p:nvSpPr>
        <p:spPr>
          <a:xfrm>
            <a:off x="3403625" y="496851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9" name="object 2309"/>
          <p:cNvSpPr/>
          <p:nvPr/>
        </p:nvSpPr>
        <p:spPr>
          <a:xfrm>
            <a:off x="3412751" y="4977638"/>
            <a:ext cx="18415" cy="79375"/>
          </a:xfrm>
          <a:custGeom>
            <a:avLst/>
            <a:gdLst/>
            <a:ahLst/>
            <a:cxnLst/>
            <a:rect l="l" t="t" r="r" b="b"/>
            <a:pathLst>
              <a:path w="18414" h="79375">
                <a:moveTo>
                  <a:pt x="0" y="0"/>
                </a:moveTo>
                <a:lnTo>
                  <a:pt x="18252" y="0"/>
                </a:lnTo>
                <a:lnTo>
                  <a:pt x="18252" y="79095"/>
                </a:lnTo>
                <a:lnTo>
                  <a:pt x="0" y="79095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0" name="object 2310"/>
          <p:cNvSpPr/>
          <p:nvPr/>
        </p:nvSpPr>
        <p:spPr>
          <a:xfrm>
            <a:off x="3403625" y="5056733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EC8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1" name="object 2311"/>
          <p:cNvSpPr/>
          <p:nvPr/>
        </p:nvSpPr>
        <p:spPr>
          <a:xfrm>
            <a:off x="3409709" y="496546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2" name="object 2312"/>
          <p:cNvSpPr/>
          <p:nvPr/>
        </p:nvSpPr>
        <p:spPr>
          <a:xfrm>
            <a:off x="3418835" y="4974595"/>
            <a:ext cx="18415" cy="82550"/>
          </a:xfrm>
          <a:custGeom>
            <a:avLst/>
            <a:gdLst/>
            <a:ahLst/>
            <a:cxnLst/>
            <a:rect l="l" t="t" r="r" b="b"/>
            <a:pathLst>
              <a:path w="18414" h="82550">
                <a:moveTo>
                  <a:pt x="0" y="0"/>
                </a:moveTo>
                <a:lnTo>
                  <a:pt x="18252" y="0"/>
                </a:lnTo>
                <a:lnTo>
                  <a:pt x="18252" y="82137"/>
                </a:lnTo>
                <a:lnTo>
                  <a:pt x="0" y="82137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3" name="object 2313"/>
          <p:cNvSpPr/>
          <p:nvPr/>
        </p:nvSpPr>
        <p:spPr>
          <a:xfrm>
            <a:off x="3409709" y="5056733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EC8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4" name="object 2314"/>
          <p:cNvSpPr/>
          <p:nvPr/>
        </p:nvSpPr>
        <p:spPr>
          <a:xfrm>
            <a:off x="3415793" y="4973074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EC8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5" name="object 2315"/>
          <p:cNvSpPr/>
          <p:nvPr/>
        </p:nvSpPr>
        <p:spPr>
          <a:xfrm>
            <a:off x="3424920" y="4973074"/>
            <a:ext cx="18415" cy="82550"/>
          </a:xfrm>
          <a:custGeom>
            <a:avLst/>
            <a:gdLst/>
            <a:ahLst/>
            <a:cxnLst/>
            <a:rect l="l" t="t" r="r" b="b"/>
            <a:pathLst>
              <a:path w="18414" h="82550">
                <a:moveTo>
                  <a:pt x="0" y="0"/>
                </a:moveTo>
                <a:lnTo>
                  <a:pt x="18252" y="0"/>
                </a:lnTo>
                <a:lnTo>
                  <a:pt x="18252" y="82137"/>
                </a:lnTo>
                <a:lnTo>
                  <a:pt x="0" y="82137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6" name="object 2316"/>
          <p:cNvSpPr/>
          <p:nvPr/>
        </p:nvSpPr>
        <p:spPr>
          <a:xfrm>
            <a:off x="3415793" y="5055212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EC8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7" name="object 2317"/>
          <p:cNvSpPr/>
          <p:nvPr/>
        </p:nvSpPr>
        <p:spPr>
          <a:xfrm>
            <a:off x="3421878" y="4971553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EC8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8" name="object 2318"/>
          <p:cNvSpPr/>
          <p:nvPr/>
        </p:nvSpPr>
        <p:spPr>
          <a:xfrm>
            <a:off x="3431004" y="4971553"/>
            <a:ext cx="18415" cy="85725"/>
          </a:xfrm>
          <a:custGeom>
            <a:avLst/>
            <a:gdLst/>
            <a:ahLst/>
            <a:cxnLst/>
            <a:rect l="l" t="t" r="r" b="b"/>
            <a:pathLst>
              <a:path w="18414" h="85725">
                <a:moveTo>
                  <a:pt x="0" y="0"/>
                </a:moveTo>
                <a:lnTo>
                  <a:pt x="18252" y="0"/>
                </a:lnTo>
                <a:lnTo>
                  <a:pt x="18252" y="85179"/>
                </a:lnTo>
                <a:lnTo>
                  <a:pt x="0" y="85179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9" name="object 2319"/>
          <p:cNvSpPr/>
          <p:nvPr/>
        </p:nvSpPr>
        <p:spPr>
          <a:xfrm>
            <a:off x="3421878" y="5056733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EC8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0" name="object 2320"/>
          <p:cNvSpPr/>
          <p:nvPr/>
        </p:nvSpPr>
        <p:spPr>
          <a:xfrm>
            <a:off x="3427962" y="4971553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EC8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1" name="object 2321"/>
          <p:cNvSpPr/>
          <p:nvPr/>
        </p:nvSpPr>
        <p:spPr>
          <a:xfrm>
            <a:off x="3437089" y="4971553"/>
            <a:ext cx="18415" cy="88265"/>
          </a:xfrm>
          <a:custGeom>
            <a:avLst/>
            <a:gdLst/>
            <a:ahLst/>
            <a:cxnLst/>
            <a:rect l="l" t="t" r="r" b="b"/>
            <a:pathLst>
              <a:path w="18414" h="88264">
                <a:moveTo>
                  <a:pt x="0" y="0"/>
                </a:moveTo>
                <a:lnTo>
                  <a:pt x="18252" y="0"/>
                </a:lnTo>
                <a:lnTo>
                  <a:pt x="18252" y="88221"/>
                </a:lnTo>
                <a:lnTo>
                  <a:pt x="0" y="88221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2" name="object 2322"/>
          <p:cNvSpPr/>
          <p:nvPr/>
        </p:nvSpPr>
        <p:spPr>
          <a:xfrm>
            <a:off x="3427962" y="5059775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EC8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3" name="object 2323"/>
          <p:cNvSpPr/>
          <p:nvPr/>
        </p:nvSpPr>
        <p:spPr>
          <a:xfrm>
            <a:off x="3434046" y="496242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4" name="object 2324"/>
          <p:cNvSpPr/>
          <p:nvPr/>
        </p:nvSpPr>
        <p:spPr>
          <a:xfrm>
            <a:off x="3443173" y="4971553"/>
            <a:ext cx="18415" cy="85725"/>
          </a:xfrm>
          <a:custGeom>
            <a:avLst/>
            <a:gdLst/>
            <a:ahLst/>
            <a:cxnLst/>
            <a:rect l="l" t="t" r="r" b="b"/>
            <a:pathLst>
              <a:path w="18414" h="85725">
                <a:moveTo>
                  <a:pt x="0" y="0"/>
                </a:moveTo>
                <a:lnTo>
                  <a:pt x="18252" y="0"/>
                </a:lnTo>
                <a:lnTo>
                  <a:pt x="18252" y="85179"/>
                </a:lnTo>
                <a:lnTo>
                  <a:pt x="0" y="85179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5" name="object 2325"/>
          <p:cNvSpPr/>
          <p:nvPr/>
        </p:nvSpPr>
        <p:spPr>
          <a:xfrm>
            <a:off x="3434046" y="5056733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EC8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6" name="object 2326"/>
          <p:cNvSpPr/>
          <p:nvPr/>
        </p:nvSpPr>
        <p:spPr>
          <a:xfrm>
            <a:off x="3440131" y="495938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7" name="object 2327"/>
          <p:cNvSpPr/>
          <p:nvPr/>
        </p:nvSpPr>
        <p:spPr>
          <a:xfrm>
            <a:off x="3449257" y="4968511"/>
            <a:ext cx="18415" cy="88265"/>
          </a:xfrm>
          <a:custGeom>
            <a:avLst/>
            <a:gdLst/>
            <a:ahLst/>
            <a:cxnLst/>
            <a:rect l="l" t="t" r="r" b="b"/>
            <a:pathLst>
              <a:path w="18414" h="88264">
                <a:moveTo>
                  <a:pt x="0" y="0"/>
                </a:moveTo>
                <a:lnTo>
                  <a:pt x="18252" y="0"/>
                </a:lnTo>
                <a:lnTo>
                  <a:pt x="18252" y="88221"/>
                </a:lnTo>
                <a:lnTo>
                  <a:pt x="0" y="88221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8" name="object 2328"/>
          <p:cNvSpPr/>
          <p:nvPr/>
        </p:nvSpPr>
        <p:spPr>
          <a:xfrm>
            <a:off x="3440131" y="5056733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EC8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9" name="object 2329"/>
          <p:cNvSpPr/>
          <p:nvPr/>
        </p:nvSpPr>
        <p:spPr>
          <a:xfrm>
            <a:off x="3446215" y="4968511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EC8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0" name="object 2330"/>
          <p:cNvSpPr/>
          <p:nvPr/>
        </p:nvSpPr>
        <p:spPr>
          <a:xfrm>
            <a:off x="3455341" y="4968511"/>
            <a:ext cx="18415" cy="88265"/>
          </a:xfrm>
          <a:custGeom>
            <a:avLst/>
            <a:gdLst/>
            <a:ahLst/>
            <a:cxnLst/>
            <a:rect l="l" t="t" r="r" b="b"/>
            <a:pathLst>
              <a:path w="18414" h="88264">
                <a:moveTo>
                  <a:pt x="0" y="0"/>
                </a:moveTo>
                <a:lnTo>
                  <a:pt x="18252" y="0"/>
                </a:lnTo>
                <a:lnTo>
                  <a:pt x="18252" y="88221"/>
                </a:lnTo>
                <a:lnTo>
                  <a:pt x="0" y="88221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1" name="object 2331"/>
          <p:cNvSpPr/>
          <p:nvPr/>
        </p:nvSpPr>
        <p:spPr>
          <a:xfrm>
            <a:off x="3446215" y="5056733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EC8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2" name="object 2332"/>
          <p:cNvSpPr/>
          <p:nvPr/>
        </p:nvSpPr>
        <p:spPr>
          <a:xfrm>
            <a:off x="3452299" y="4966990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EC8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3" name="object 2333"/>
          <p:cNvSpPr/>
          <p:nvPr/>
        </p:nvSpPr>
        <p:spPr>
          <a:xfrm>
            <a:off x="3461425" y="4966990"/>
            <a:ext cx="18415" cy="88265"/>
          </a:xfrm>
          <a:custGeom>
            <a:avLst/>
            <a:gdLst/>
            <a:ahLst/>
            <a:cxnLst/>
            <a:rect l="l" t="t" r="r" b="b"/>
            <a:pathLst>
              <a:path w="18414" h="88264">
                <a:moveTo>
                  <a:pt x="0" y="0"/>
                </a:moveTo>
                <a:lnTo>
                  <a:pt x="18252" y="0"/>
                </a:lnTo>
                <a:lnTo>
                  <a:pt x="18252" y="88221"/>
                </a:lnTo>
                <a:lnTo>
                  <a:pt x="0" y="88221"/>
                </a:lnTo>
                <a:lnTo>
                  <a:pt x="0" y="0"/>
                </a:lnTo>
                <a:close/>
              </a:path>
            </a:pathLst>
          </a:custGeom>
          <a:solidFill>
            <a:srgbClr val="EC8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4" name="object 2334"/>
          <p:cNvSpPr/>
          <p:nvPr/>
        </p:nvSpPr>
        <p:spPr>
          <a:xfrm>
            <a:off x="3452299" y="5055212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EC8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5" name="object 2335"/>
          <p:cNvSpPr/>
          <p:nvPr/>
        </p:nvSpPr>
        <p:spPr>
          <a:xfrm>
            <a:off x="1900812" y="4323579"/>
            <a:ext cx="1570355" cy="1228090"/>
          </a:xfrm>
          <a:custGeom>
            <a:avLst/>
            <a:gdLst/>
            <a:ahLst/>
            <a:cxnLst/>
            <a:rect l="l" t="t" r="r" b="b"/>
            <a:pathLst>
              <a:path w="1570354" h="1228089">
                <a:moveTo>
                  <a:pt x="0" y="1227499"/>
                </a:moveTo>
                <a:lnTo>
                  <a:pt x="6084" y="1218373"/>
                </a:lnTo>
                <a:lnTo>
                  <a:pt x="12168" y="1218373"/>
                </a:lnTo>
                <a:lnTo>
                  <a:pt x="18252" y="1200120"/>
                </a:lnTo>
                <a:lnTo>
                  <a:pt x="24337" y="1181867"/>
                </a:lnTo>
                <a:lnTo>
                  <a:pt x="30421" y="1169699"/>
                </a:lnTo>
                <a:lnTo>
                  <a:pt x="36505" y="1160572"/>
                </a:lnTo>
                <a:lnTo>
                  <a:pt x="42589" y="1151446"/>
                </a:lnTo>
                <a:lnTo>
                  <a:pt x="48674" y="1143841"/>
                </a:lnTo>
                <a:lnTo>
                  <a:pt x="54758" y="1136235"/>
                </a:lnTo>
                <a:lnTo>
                  <a:pt x="60842" y="1127109"/>
                </a:lnTo>
                <a:lnTo>
                  <a:pt x="66926" y="1117983"/>
                </a:lnTo>
                <a:lnTo>
                  <a:pt x="73011" y="1108856"/>
                </a:lnTo>
                <a:lnTo>
                  <a:pt x="79095" y="1098209"/>
                </a:lnTo>
                <a:lnTo>
                  <a:pt x="85179" y="1087561"/>
                </a:lnTo>
                <a:lnTo>
                  <a:pt x="91263" y="1076914"/>
                </a:lnTo>
                <a:lnTo>
                  <a:pt x="97348" y="1064745"/>
                </a:lnTo>
                <a:lnTo>
                  <a:pt x="103432" y="1052577"/>
                </a:lnTo>
                <a:lnTo>
                  <a:pt x="109516" y="1038887"/>
                </a:lnTo>
                <a:lnTo>
                  <a:pt x="115600" y="1023677"/>
                </a:lnTo>
                <a:lnTo>
                  <a:pt x="121685" y="1009987"/>
                </a:lnTo>
                <a:lnTo>
                  <a:pt x="127769" y="997818"/>
                </a:lnTo>
                <a:lnTo>
                  <a:pt x="133853" y="985650"/>
                </a:lnTo>
                <a:lnTo>
                  <a:pt x="139938" y="971960"/>
                </a:lnTo>
                <a:lnTo>
                  <a:pt x="146022" y="958271"/>
                </a:lnTo>
                <a:lnTo>
                  <a:pt x="152106" y="958271"/>
                </a:lnTo>
                <a:lnTo>
                  <a:pt x="158190" y="932413"/>
                </a:lnTo>
                <a:lnTo>
                  <a:pt x="164275" y="917202"/>
                </a:lnTo>
                <a:lnTo>
                  <a:pt x="170359" y="898949"/>
                </a:lnTo>
                <a:lnTo>
                  <a:pt x="176443" y="871570"/>
                </a:lnTo>
                <a:lnTo>
                  <a:pt x="182527" y="844191"/>
                </a:lnTo>
                <a:lnTo>
                  <a:pt x="188612" y="822896"/>
                </a:lnTo>
                <a:lnTo>
                  <a:pt x="194696" y="801601"/>
                </a:lnTo>
                <a:lnTo>
                  <a:pt x="200780" y="784869"/>
                </a:lnTo>
                <a:lnTo>
                  <a:pt x="206864" y="769659"/>
                </a:lnTo>
                <a:lnTo>
                  <a:pt x="212949" y="757490"/>
                </a:lnTo>
                <a:lnTo>
                  <a:pt x="219033" y="743800"/>
                </a:lnTo>
                <a:lnTo>
                  <a:pt x="225117" y="731632"/>
                </a:lnTo>
                <a:lnTo>
                  <a:pt x="231201" y="719463"/>
                </a:lnTo>
                <a:lnTo>
                  <a:pt x="237286" y="707295"/>
                </a:lnTo>
                <a:lnTo>
                  <a:pt x="243370" y="693605"/>
                </a:lnTo>
                <a:lnTo>
                  <a:pt x="249454" y="676874"/>
                </a:lnTo>
                <a:lnTo>
                  <a:pt x="255538" y="660142"/>
                </a:lnTo>
                <a:lnTo>
                  <a:pt x="261623" y="644931"/>
                </a:lnTo>
                <a:lnTo>
                  <a:pt x="267707" y="628200"/>
                </a:lnTo>
                <a:lnTo>
                  <a:pt x="273791" y="611468"/>
                </a:lnTo>
                <a:lnTo>
                  <a:pt x="279876" y="596257"/>
                </a:lnTo>
                <a:lnTo>
                  <a:pt x="285960" y="581046"/>
                </a:lnTo>
                <a:lnTo>
                  <a:pt x="292044" y="565836"/>
                </a:lnTo>
                <a:lnTo>
                  <a:pt x="298128" y="555188"/>
                </a:lnTo>
                <a:lnTo>
                  <a:pt x="304213" y="541499"/>
                </a:lnTo>
                <a:lnTo>
                  <a:pt x="310297" y="526288"/>
                </a:lnTo>
                <a:lnTo>
                  <a:pt x="316381" y="514120"/>
                </a:lnTo>
                <a:lnTo>
                  <a:pt x="322465" y="514120"/>
                </a:lnTo>
                <a:lnTo>
                  <a:pt x="328550" y="489783"/>
                </a:lnTo>
                <a:lnTo>
                  <a:pt x="334634" y="477614"/>
                </a:lnTo>
                <a:lnTo>
                  <a:pt x="340718" y="468488"/>
                </a:lnTo>
                <a:lnTo>
                  <a:pt x="346802" y="456319"/>
                </a:lnTo>
                <a:lnTo>
                  <a:pt x="352887" y="445672"/>
                </a:lnTo>
                <a:lnTo>
                  <a:pt x="358971" y="431982"/>
                </a:lnTo>
                <a:lnTo>
                  <a:pt x="365055" y="418292"/>
                </a:lnTo>
                <a:lnTo>
                  <a:pt x="371139" y="401561"/>
                </a:lnTo>
                <a:lnTo>
                  <a:pt x="377224" y="387871"/>
                </a:lnTo>
                <a:lnTo>
                  <a:pt x="383308" y="374182"/>
                </a:lnTo>
                <a:lnTo>
                  <a:pt x="389392" y="360492"/>
                </a:lnTo>
                <a:lnTo>
                  <a:pt x="395477" y="345281"/>
                </a:lnTo>
                <a:lnTo>
                  <a:pt x="401561" y="331592"/>
                </a:lnTo>
                <a:lnTo>
                  <a:pt x="407645" y="319423"/>
                </a:lnTo>
                <a:lnTo>
                  <a:pt x="413729" y="311818"/>
                </a:lnTo>
                <a:lnTo>
                  <a:pt x="419814" y="295086"/>
                </a:lnTo>
                <a:lnTo>
                  <a:pt x="425898" y="281397"/>
                </a:lnTo>
                <a:lnTo>
                  <a:pt x="431982" y="269228"/>
                </a:lnTo>
                <a:lnTo>
                  <a:pt x="438066" y="255538"/>
                </a:lnTo>
                <a:lnTo>
                  <a:pt x="444151" y="241849"/>
                </a:lnTo>
                <a:lnTo>
                  <a:pt x="450235" y="231201"/>
                </a:lnTo>
                <a:lnTo>
                  <a:pt x="456319" y="220554"/>
                </a:lnTo>
                <a:lnTo>
                  <a:pt x="462403" y="208385"/>
                </a:lnTo>
                <a:lnTo>
                  <a:pt x="468488" y="200780"/>
                </a:lnTo>
                <a:lnTo>
                  <a:pt x="474572" y="190133"/>
                </a:lnTo>
                <a:lnTo>
                  <a:pt x="480656" y="181006"/>
                </a:lnTo>
                <a:lnTo>
                  <a:pt x="486740" y="171880"/>
                </a:lnTo>
                <a:lnTo>
                  <a:pt x="492825" y="161232"/>
                </a:lnTo>
                <a:lnTo>
                  <a:pt x="498909" y="152106"/>
                </a:lnTo>
                <a:lnTo>
                  <a:pt x="504993" y="144501"/>
                </a:lnTo>
                <a:lnTo>
                  <a:pt x="511077" y="136895"/>
                </a:lnTo>
                <a:lnTo>
                  <a:pt x="517162" y="127769"/>
                </a:lnTo>
                <a:lnTo>
                  <a:pt x="523246" y="118643"/>
                </a:lnTo>
                <a:lnTo>
                  <a:pt x="529330" y="109516"/>
                </a:lnTo>
                <a:lnTo>
                  <a:pt x="535415" y="104953"/>
                </a:lnTo>
                <a:lnTo>
                  <a:pt x="541499" y="97348"/>
                </a:lnTo>
                <a:lnTo>
                  <a:pt x="547583" y="91263"/>
                </a:lnTo>
                <a:lnTo>
                  <a:pt x="553667" y="88221"/>
                </a:lnTo>
                <a:lnTo>
                  <a:pt x="559752" y="85179"/>
                </a:lnTo>
                <a:lnTo>
                  <a:pt x="565836" y="82137"/>
                </a:lnTo>
                <a:lnTo>
                  <a:pt x="571920" y="79095"/>
                </a:lnTo>
                <a:lnTo>
                  <a:pt x="578004" y="74532"/>
                </a:lnTo>
                <a:lnTo>
                  <a:pt x="584089" y="66926"/>
                </a:lnTo>
                <a:lnTo>
                  <a:pt x="590173" y="62363"/>
                </a:lnTo>
                <a:lnTo>
                  <a:pt x="596257" y="59321"/>
                </a:lnTo>
                <a:lnTo>
                  <a:pt x="602341" y="56279"/>
                </a:lnTo>
                <a:lnTo>
                  <a:pt x="608426" y="53237"/>
                </a:lnTo>
                <a:lnTo>
                  <a:pt x="614510" y="48674"/>
                </a:lnTo>
                <a:lnTo>
                  <a:pt x="620594" y="42589"/>
                </a:lnTo>
                <a:lnTo>
                  <a:pt x="626678" y="39547"/>
                </a:lnTo>
                <a:lnTo>
                  <a:pt x="632763" y="41068"/>
                </a:lnTo>
                <a:lnTo>
                  <a:pt x="638847" y="36505"/>
                </a:lnTo>
                <a:lnTo>
                  <a:pt x="644931" y="33463"/>
                </a:lnTo>
                <a:lnTo>
                  <a:pt x="651015" y="30421"/>
                </a:lnTo>
                <a:lnTo>
                  <a:pt x="657100" y="33463"/>
                </a:lnTo>
                <a:lnTo>
                  <a:pt x="663184" y="28900"/>
                </a:lnTo>
                <a:lnTo>
                  <a:pt x="669268" y="25858"/>
                </a:lnTo>
                <a:lnTo>
                  <a:pt x="675353" y="24337"/>
                </a:lnTo>
                <a:lnTo>
                  <a:pt x="681437" y="25858"/>
                </a:lnTo>
                <a:lnTo>
                  <a:pt x="687521" y="21294"/>
                </a:lnTo>
                <a:lnTo>
                  <a:pt x="693605" y="21294"/>
                </a:lnTo>
                <a:lnTo>
                  <a:pt x="699690" y="19773"/>
                </a:lnTo>
                <a:lnTo>
                  <a:pt x="705774" y="16731"/>
                </a:lnTo>
                <a:lnTo>
                  <a:pt x="711858" y="16731"/>
                </a:lnTo>
                <a:lnTo>
                  <a:pt x="717942" y="10647"/>
                </a:lnTo>
                <a:lnTo>
                  <a:pt x="724027" y="18252"/>
                </a:lnTo>
                <a:lnTo>
                  <a:pt x="730111" y="12168"/>
                </a:lnTo>
                <a:lnTo>
                  <a:pt x="736195" y="10647"/>
                </a:lnTo>
                <a:lnTo>
                  <a:pt x="742279" y="4563"/>
                </a:lnTo>
                <a:lnTo>
                  <a:pt x="748364" y="9126"/>
                </a:lnTo>
                <a:lnTo>
                  <a:pt x="754448" y="9126"/>
                </a:lnTo>
                <a:lnTo>
                  <a:pt x="760532" y="9126"/>
                </a:lnTo>
                <a:lnTo>
                  <a:pt x="766616" y="7605"/>
                </a:lnTo>
                <a:lnTo>
                  <a:pt x="772701" y="4563"/>
                </a:lnTo>
                <a:lnTo>
                  <a:pt x="778785" y="1521"/>
                </a:lnTo>
                <a:lnTo>
                  <a:pt x="784869" y="1521"/>
                </a:lnTo>
                <a:lnTo>
                  <a:pt x="790954" y="3042"/>
                </a:lnTo>
                <a:lnTo>
                  <a:pt x="797038" y="1521"/>
                </a:lnTo>
                <a:lnTo>
                  <a:pt x="803122" y="1521"/>
                </a:lnTo>
                <a:lnTo>
                  <a:pt x="809206" y="0"/>
                </a:lnTo>
                <a:lnTo>
                  <a:pt x="815291" y="3042"/>
                </a:lnTo>
                <a:lnTo>
                  <a:pt x="821375" y="4563"/>
                </a:lnTo>
                <a:lnTo>
                  <a:pt x="827459" y="3042"/>
                </a:lnTo>
                <a:lnTo>
                  <a:pt x="833543" y="9126"/>
                </a:lnTo>
                <a:lnTo>
                  <a:pt x="839628" y="6084"/>
                </a:lnTo>
                <a:lnTo>
                  <a:pt x="845712" y="7605"/>
                </a:lnTo>
                <a:lnTo>
                  <a:pt x="851796" y="9126"/>
                </a:lnTo>
                <a:lnTo>
                  <a:pt x="857880" y="9126"/>
                </a:lnTo>
                <a:lnTo>
                  <a:pt x="863965" y="10647"/>
                </a:lnTo>
                <a:lnTo>
                  <a:pt x="870049" y="13689"/>
                </a:lnTo>
                <a:lnTo>
                  <a:pt x="876133" y="12168"/>
                </a:lnTo>
                <a:lnTo>
                  <a:pt x="882217" y="15210"/>
                </a:lnTo>
                <a:lnTo>
                  <a:pt x="888302" y="16731"/>
                </a:lnTo>
                <a:lnTo>
                  <a:pt x="894386" y="21294"/>
                </a:lnTo>
                <a:lnTo>
                  <a:pt x="900470" y="22815"/>
                </a:lnTo>
                <a:lnTo>
                  <a:pt x="906554" y="25858"/>
                </a:lnTo>
                <a:lnTo>
                  <a:pt x="912639" y="30421"/>
                </a:lnTo>
                <a:lnTo>
                  <a:pt x="918723" y="33463"/>
                </a:lnTo>
                <a:lnTo>
                  <a:pt x="924807" y="41068"/>
                </a:lnTo>
                <a:lnTo>
                  <a:pt x="930892" y="41068"/>
                </a:lnTo>
                <a:lnTo>
                  <a:pt x="936976" y="44110"/>
                </a:lnTo>
                <a:lnTo>
                  <a:pt x="943060" y="50195"/>
                </a:lnTo>
                <a:lnTo>
                  <a:pt x="949144" y="47153"/>
                </a:lnTo>
                <a:lnTo>
                  <a:pt x="955229" y="54758"/>
                </a:lnTo>
                <a:lnTo>
                  <a:pt x="961313" y="54758"/>
                </a:lnTo>
                <a:lnTo>
                  <a:pt x="967397" y="57800"/>
                </a:lnTo>
                <a:lnTo>
                  <a:pt x="973481" y="59321"/>
                </a:lnTo>
                <a:lnTo>
                  <a:pt x="979566" y="60842"/>
                </a:lnTo>
                <a:lnTo>
                  <a:pt x="985650" y="65405"/>
                </a:lnTo>
                <a:lnTo>
                  <a:pt x="991734" y="65405"/>
                </a:lnTo>
                <a:lnTo>
                  <a:pt x="997818" y="71490"/>
                </a:lnTo>
                <a:lnTo>
                  <a:pt x="1003903" y="74532"/>
                </a:lnTo>
                <a:lnTo>
                  <a:pt x="1009987" y="74532"/>
                </a:lnTo>
                <a:lnTo>
                  <a:pt x="1016071" y="76053"/>
                </a:lnTo>
                <a:lnTo>
                  <a:pt x="1022155" y="83658"/>
                </a:lnTo>
                <a:lnTo>
                  <a:pt x="1028240" y="91263"/>
                </a:lnTo>
                <a:lnTo>
                  <a:pt x="1034324" y="95827"/>
                </a:lnTo>
                <a:lnTo>
                  <a:pt x="1040408" y="92784"/>
                </a:lnTo>
                <a:lnTo>
                  <a:pt x="1046492" y="101911"/>
                </a:lnTo>
                <a:lnTo>
                  <a:pt x="1052577" y="107995"/>
                </a:lnTo>
                <a:lnTo>
                  <a:pt x="1058661" y="115600"/>
                </a:lnTo>
                <a:lnTo>
                  <a:pt x="1064745" y="117122"/>
                </a:lnTo>
                <a:lnTo>
                  <a:pt x="1070830" y="123206"/>
                </a:lnTo>
                <a:lnTo>
                  <a:pt x="1076914" y="123206"/>
                </a:lnTo>
                <a:lnTo>
                  <a:pt x="1082998" y="127769"/>
                </a:lnTo>
                <a:lnTo>
                  <a:pt x="1089082" y="130811"/>
                </a:lnTo>
                <a:lnTo>
                  <a:pt x="1095167" y="139938"/>
                </a:lnTo>
                <a:lnTo>
                  <a:pt x="1101251" y="139938"/>
                </a:lnTo>
                <a:lnTo>
                  <a:pt x="1107335" y="146022"/>
                </a:lnTo>
                <a:lnTo>
                  <a:pt x="1113419" y="147543"/>
                </a:lnTo>
                <a:lnTo>
                  <a:pt x="1119504" y="152106"/>
                </a:lnTo>
                <a:lnTo>
                  <a:pt x="1125588" y="158190"/>
                </a:lnTo>
                <a:lnTo>
                  <a:pt x="1131672" y="159711"/>
                </a:lnTo>
                <a:lnTo>
                  <a:pt x="1137756" y="162753"/>
                </a:lnTo>
                <a:lnTo>
                  <a:pt x="1143841" y="171880"/>
                </a:lnTo>
                <a:lnTo>
                  <a:pt x="1149925" y="176443"/>
                </a:lnTo>
                <a:lnTo>
                  <a:pt x="1156009" y="181006"/>
                </a:lnTo>
                <a:lnTo>
                  <a:pt x="1162093" y="182527"/>
                </a:lnTo>
                <a:lnTo>
                  <a:pt x="1168178" y="190133"/>
                </a:lnTo>
                <a:lnTo>
                  <a:pt x="1174262" y="194696"/>
                </a:lnTo>
                <a:lnTo>
                  <a:pt x="1180346" y="202301"/>
                </a:lnTo>
                <a:lnTo>
                  <a:pt x="1186431" y="209907"/>
                </a:lnTo>
                <a:lnTo>
                  <a:pt x="1192515" y="217512"/>
                </a:lnTo>
                <a:lnTo>
                  <a:pt x="1198599" y="219033"/>
                </a:lnTo>
                <a:lnTo>
                  <a:pt x="1204683" y="228159"/>
                </a:lnTo>
                <a:lnTo>
                  <a:pt x="1210768" y="228159"/>
                </a:lnTo>
                <a:lnTo>
                  <a:pt x="1216852" y="229680"/>
                </a:lnTo>
                <a:lnTo>
                  <a:pt x="1222936" y="235765"/>
                </a:lnTo>
                <a:lnTo>
                  <a:pt x="1229020" y="241849"/>
                </a:lnTo>
                <a:lnTo>
                  <a:pt x="1235105" y="249454"/>
                </a:lnTo>
                <a:lnTo>
                  <a:pt x="1241189" y="250975"/>
                </a:lnTo>
                <a:lnTo>
                  <a:pt x="1247273" y="255538"/>
                </a:lnTo>
                <a:lnTo>
                  <a:pt x="1253357" y="261623"/>
                </a:lnTo>
                <a:lnTo>
                  <a:pt x="1259442" y="255538"/>
                </a:lnTo>
                <a:lnTo>
                  <a:pt x="1265526" y="261623"/>
                </a:lnTo>
                <a:lnTo>
                  <a:pt x="1271610" y="263144"/>
                </a:lnTo>
                <a:lnTo>
                  <a:pt x="1277694" y="267707"/>
                </a:lnTo>
                <a:lnTo>
                  <a:pt x="1283779" y="269228"/>
                </a:lnTo>
                <a:lnTo>
                  <a:pt x="1289863" y="275312"/>
                </a:lnTo>
                <a:lnTo>
                  <a:pt x="1295947" y="278354"/>
                </a:lnTo>
                <a:lnTo>
                  <a:pt x="1302031" y="281397"/>
                </a:lnTo>
                <a:lnTo>
                  <a:pt x="1308116" y="282918"/>
                </a:lnTo>
                <a:lnTo>
                  <a:pt x="1314200" y="285960"/>
                </a:lnTo>
                <a:lnTo>
                  <a:pt x="1320284" y="290523"/>
                </a:lnTo>
                <a:lnTo>
                  <a:pt x="1326369" y="293565"/>
                </a:lnTo>
                <a:lnTo>
                  <a:pt x="1332453" y="299649"/>
                </a:lnTo>
                <a:lnTo>
                  <a:pt x="1338537" y="302692"/>
                </a:lnTo>
                <a:lnTo>
                  <a:pt x="1344621" y="308776"/>
                </a:lnTo>
                <a:lnTo>
                  <a:pt x="1350706" y="307255"/>
                </a:lnTo>
                <a:lnTo>
                  <a:pt x="1356790" y="304213"/>
                </a:lnTo>
                <a:lnTo>
                  <a:pt x="1362874" y="308776"/>
                </a:lnTo>
                <a:lnTo>
                  <a:pt x="1368958" y="308776"/>
                </a:lnTo>
                <a:lnTo>
                  <a:pt x="1375043" y="311818"/>
                </a:lnTo>
                <a:lnTo>
                  <a:pt x="1381127" y="319423"/>
                </a:lnTo>
                <a:lnTo>
                  <a:pt x="1387211" y="320944"/>
                </a:lnTo>
                <a:lnTo>
                  <a:pt x="1393295" y="327029"/>
                </a:lnTo>
                <a:lnTo>
                  <a:pt x="1399380" y="330071"/>
                </a:lnTo>
                <a:lnTo>
                  <a:pt x="1405464" y="331592"/>
                </a:lnTo>
                <a:lnTo>
                  <a:pt x="1411548" y="333113"/>
                </a:lnTo>
                <a:lnTo>
                  <a:pt x="1417632" y="334634"/>
                </a:lnTo>
                <a:lnTo>
                  <a:pt x="1423717" y="339197"/>
                </a:lnTo>
                <a:lnTo>
                  <a:pt x="1429801" y="337676"/>
                </a:lnTo>
                <a:lnTo>
                  <a:pt x="1435885" y="343760"/>
                </a:lnTo>
                <a:lnTo>
                  <a:pt x="1441970" y="340718"/>
                </a:lnTo>
                <a:lnTo>
                  <a:pt x="1448054" y="346802"/>
                </a:lnTo>
                <a:lnTo>
                  <a:pt x="1454138" y="351366"/>
                </a:lnTo>
                <a:lnTo>
                  <a:pt x="1460222" y="354408"/>
                </a:lnTo>
                <a:lnTo>
                  <a:pt x="1466307" y="360492"/>
                </a:lnTo>
                <a:lnTo>
                  <a:pt x="1472391" y="362013"/>
                </a:lnTo>
                <a:lnTo>
                  <a:pt x="1478475" y="363534"/>
                </a:lnTo>
                <a:lnTo>
                  <a:pt x="1484559" y="371139"/>
                </a:lnTo>
                <a:lnTo>
                  <a:pt x="1490644" y="380266"/>
                </a:lnTo>
                <a:lnTo>
                  <a:pt x="1496728" y="383308"/>
                </a:lnTo>
                <a:lnTo>
                  <a:pt x="1502812" y="393955"/>
                </a:lnTo>
                <a:lnTo>
                  <a:pt x="1508896" y="396998"/>
                </a:lnTo>
                <a:lnTo>
                  <a:pt x="1514981" y="401561"/>
                </a:lnTo>
                <a:lnTo>
                  <a:pt x="1521065" y="406124"/>
                </a:lnTo>
                <a:lnTo>
                  <a:pt x="1527149" y="406124"/>
                </a:lnTo>
                <a:lnTo>
                  <a:pt x="1533233" y="412208"/>
                </a:lnTo>
                <a:lnTo>
                  <a:pt x="1539318" y="412208"/>
                </a:lnTo>
                <a:lnTo>
                  <a:pt x="1545402" y="415250"/>
                </a:lnTo>
                <a:lnTo>
                  <a:pt x="1551486" y="419814"/>
                </a:lnTo>
                <a:lnTo>
                  <a:pt x="1557570" y="421335"/>
                </a:lnTo>
                <a:lnTo>
                  <a:pt x="1563655" y="425898"/>
                </a:lnTo>
                <a:lnTo>
                  <a:pt x="1569739" y="424377"/>
                </a:lnTo>
              </a:path>
            </a:pathLst>
          </a:custGeom>
          <a:ln w="912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6" name="object 2336"/>
          <p:cNvSpPr/>
          <p:nvPr/>
        </p:nvSpPr>
        <p:spPr>
          <a:xfrm>
            <a:off x="1912981" y="548263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7" name="object 2337"/>
          <p:cNvSpPr/>
          <p:nvPr/>
        </p:nvSpPr>
        <p:spPr>
          <a:xfrm>
            <a:off x="1931234" y="5491757"/>
            <a:ext cx="0" cy="3175"/>
          </a:xfrm>
          <a:custGeom>
            <a:avLst/>
            <a:gdLst/>
            <a:ahLst/>
            <a:cxnLst/>
            <a:rect l="l" t="t" r="r" b="b"/>
            <a:pathLst>
              <a:path h="3175">
                <a:moveTo>
                  <a:pt x="-9126" y="1521"/>
                </a:moveTo>
                <a:lnTo>
                  <a:pt x="9126" y="152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8" name="object 2338"/>
          <p:cNvSpPr/>
          <p:nvPr/>
        </p:nvSpPr>
        <p:spPr>
          <a:xfrm>
            <a:off x="1912981" y="548567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9" name="object 2339"/>
          <p:cNvSpPr/>
          <p:nvPr/>
        </p:nvSpPr>
        <p:spPr>
          <a:xfrm>
            <a:off x="1931234" y="545677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0" name="object 2340"/>
          <p:cNvSpPr/>
          <p:nvPr/>
        </p:nvSpPr>
        <p:spPr>
          <a:xfrm>
            <a:off x="1949486" y="5465899"/>
            <a:ext cx="0" cy="3175"/>
          </a:xfrm>
          <a:custGeom>
            <a:avLst/>
            <a:gdLst/>
            <a:ahLst/>
            <a:cxnLst/>
            <a:rect l="l" t="t" r="r" b="b"/>
            <a:pathLst>
              <a:path h="3175">
                <a:moveTo>
                  <a:pt x="-9126" y="1521"/>
                </a:moveTo>
                <a:lnTo>
                  <a:pt x="9126" y="152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1" name="object 2341"/>
          <p:cNvSpPr/>
          <p:nvPr/>
        </p:nvSpPr>
        <p:spPr>
          <a:xfrm>
            <a:off x="1931234" y="545981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2" name="object 2342"/>
          <p:cNvSpPr/>
          <p:nvPr/>
        </p:nvSpPr>
        <p:spPr>
          <a:xfrm>
            <a:off x="1937318" y="544764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3" name="object 2343"/>
          <p:cNvSpPr/>
          <p:nvPr/>
        </p:nvSpPr>
        <p:spPr>
          <a:xfrm>
            <a:off x="1955571" y="5456773"/>
            <a:ext cx="0" cy="6350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9126" y="3042"/>
                </a:moveTo>
                <a:lnTo>
                  <a:pt x="9126" y="3042"/>
                </a:lnTo>
              </a:path>
            </a:pathLst>
          </a:custGeom>
          <a:ln w="60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4" name="object 2344"/>
          <p:cNvSpPr/>
          <p:nvPr/>
        </p:nvSpPr>
        <p:spPr>
          <a:xfrm>
            <a:off x="1937318" y="545373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5" name="object 2345"/>
          <p:cNvSpPr/>
          <p:nvPr/>
        </p:nvSpPr>
        <p:spPr>
          <a:xfrm>
            <a:off x="1943402" y="543699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6" name="object 2346"/>
          <p:cNvSpPr/>
          <p:nvPr/>
        </p:nvSpPr>
        <p:spPr>
          <a:xfrm>
            <a:off x="1961655" y="5446125"/>
            <a:ext cx="0" cy="9525"/>
          </a:xfrm>
          <a:custGeom>
            <a:avLst/>
            <a:gdLst/>
            <a:ahLst/>
            <a:cxnLst/>
            <a:rect l="l" t="t" r="r" b="b"/>
            <a:pathLst>
              <a:path h="9525">
                <a:moveTo>
                  <a:pt x="-9126" y="4563"/>
                </a:moveTo>
                <a:lnTo>
                  <a:pt x="9126" y="4563"/>
                </a:lnTo>
              </a:path>
            </a:pathLst>
          </a:custGeom>
          <a:ln w="912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7" name="object 2347"/>
          <p:cNvSpPr/>
          <p:nvPr/>
        </p:nvSpPr>
        <p:spPr>
          <a:xfrm>
            <a:off x="1943402" y="544612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8" name="object 2348"/>
          <p:cNvSpPr/>
          <p:nvPr/>
        </p:nvSpPr>
        <p:spPr>
          <a:xfrm>
            <a:off x="1949486" y="542939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9" name="object 2349"/>
          <p:cNvSpPr/>
          <p:nvPr/>
        </p:nvSpPr>
        <p:spPr>
          <a:xfrm>
            <a:off x="1967739" y="5438520"/>
            <a:ext cx="0" cy="6350"/>
          </a:xfrm>
          <a:custGeom>
            <a:avLst/>
            <a:gdLst/>
            <a:ahLst/>
            <a:cxnLst/>
            <a:rect l="l" t="t" r="r" b="b"/>
            <a:pathLst>
              <a:path h="6350">
                <a:moveTo>
                  <a:pt x="-9126" y="3042"/>
                </a:moveTo>
                <a:lnTo>
                  <a:pt x="9126" y="3042"/>
                </a:lnTo>
              </a:path>
            </a:pathLst>
          </a:custGeom>
          <a:ln w="60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0" name="object 2350"/>
          <p:cNvSpPr/>
          <p:nvPr/>
        </p:nvSpPr>
        <p:spPr>
          <a:xfrm>
            <a:off x="1949486" y="543547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1" name="object 2351"/>
          <p:cNvSpPr/>
          <p:nvPr/>
        </p:nvSpPr>
        <p:spPr>
          <a:xfrm>
            <a:off x="1955571" y="541874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2" name="object 2352"/>
          <p:cNvSpPr/>
          <p:nvPr/>
        </p:nvSpPr>
        <p:spPr>
          <a:xfrm>
            <a:off x="1973823" y="5427872"/>
            <a:ext cx="0" cy="9525"/>
          </a:xfrm>
          <a:custGeom>
            <a:avLst/>
            <a:gdLst/>
            <a:ahLst/>
            <a:cxnLst/>
            <a:rect l="l" t="t" r="r" b="b"/>
            <a:pathLst>
              <a:path h="9525">
                <a:moveTo>
                  <a:pt x="-9126" y="4563"/>
                </a:moveTo>
                <a:lnTo>
                  <a:pt x="9126" y="4563"/>
                </a:lnTo>
              </a:path>
            </a:pathLst>
          </a:custGeom>
          <a:ln w="912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3" name="object 2353"/>
          <p:cNvSpPr/>
          <p:nvPr/>
        </p:nvSpPr>
        <p:spPr>
          <a:xfrm>
            <a:off x="1955571" y="542787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4" name="object 2354"/>
          <p:cNvSpPr/>
          <p:nvPr/>
        </p:nvSpPr>
        <p:spPr>
          <a:xfrm>
            <a:off x="1961655" y="540809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5" name="object 2355"/>
          <p:cNvSpPr/>
          <p:nvPr/>
        </p:nvSpPr>
        <p:spPr>
          <a:xfrm>
            <a:off x="1979908" y="5417225"/>
            <a:ext cx="0" cy="9525"/>
          </a:xfrm>
          <a:custGeom>
            <a:avLst/>
            <a:gdLst/>
            <a:ahLst/>
            <a:cxnLst/>
            <a:rect l="l" t="t" r="r" b="b"/>
            <a:pathLst>
              <a:path h="9525">
                <a:moveTo>
                  <a:pt x="-9126" y="4563"/>
                </a:moveTo>
                <a:lnTo>
                  <a:pt x="9126" y="4563"/>
                </a:lnTo>
              </a:path>
            </a:pathLst>
          </a:custGeom>
          <a:ln w="912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6" name="object 2356"/>
          <p:cNvSpPr/>
          <p:nvPr/>
        </p:nvSpPr>
        <p:spPr>
          <a:xfrm>
            <a:off x="1961655" y="541722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7" name="object 2357"/>
          <p:cNvSpPr/>
          <p:nvPr/>
        </p:nvSpPr>
        <p:spPr>
          <a:xfrm>
            <a:off x="1967739" y="539745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8" name="object 2358"/>
          <p:cNvSpPr/>
          <p:nvPr/>
        </p:nvSpPr>
        <p:spPr>
          <a:xfrm>
            <a:off x="1985992" y="5406577"/>
            <a:ext cx="0" cy="9525"/>
          </a:xfrm>
          <a:custGeom>
            <a:avLst/>
            <a:gdLst/>
            <a:ahLst/>
            <a:cxnLst/>
            <a:rect l="l" t="t" r="r" b="b"/>
            <a:pathLst>
              <a:path h="9525">
                <a:moveTo>
                  <a:pt x="-9126" y="4563"/>
                </a:moveTo>
                <a:lnTo>
                  <a:pt x="9126" y="4563"/>
                </a:lnTo>
              </a:path>
            </a:pathLst>
          </a:custGeom>
          <a:ln w="912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9" name="object 2359"/>
          <p:cNvSpPr/>
          <p:nvPr/>
        </p:nvSpPr>
        <p:spPr>
          <a:xfrm>
            <a:off x="1967739" y="540657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0" name="object 2360"/>
          <p:cNvSpPr/>
          <p:nvPr/>
        </p:nvSpPr>
        <p:spPr>
          <a:xfrm>
            <a:off x="1973823" y="538680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1" name="object 2361"/>
          <p:cNvSpPr/>
          <p:nvPr/>
        </p:nvSpPr>
        <p:spPr>
          <a:xfrm>
            <a:off x="1992076" y="5395930"/>
            <a:ext cx="0" cy="9525"/>
          </a:xfrm>
          <a:custGeom>
            <a:avLst/>
            <a:gdLst/>
            <a:ahLst/>
            <a:cxnLst/>
            <a:rect l="l" t="t" r="r" b="b"/>
            <a:pathLst>
              <a:path h="9525">
                <a:moveTo>
                  <a:pt x="-9126" y="4563"/>
                </a:moveTo>
                <a:lnTo>
                  <a:pt x="9126" y="4563"/>
                </a:lnTo>
              </a:path>
            </a:pathLst>
          </a:custGeom>
          <a:ln w="912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2" name="object 2362"/>
          <p:cNvSpPr/>
          <p:nvPr/>
        </p:nvSpPr>
        <p:spPr>
          <a:xfrm>
            <a:off x="1973823" y="539593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3" name="object 2363"/>
          <p:cNvSpPr/>
          <p:nvPr/>
        </p:nvSpPr>
        <p:spPr>
          <a:xfrm>
            <a:off x="1979908" y="537311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4" name="object 2364"/>
          <p:cNvSpPr/>
          <p:nvPr/>
        </p:nvSpPr>
        <p:spPr>
          <a:xfrm>
            <a:off x="1989034" y="5382240"/>
            <a:ext cx="18415" cy="12700"/>
          </a:xfrm>
          <a:custGeom>
            <a:avLst/>
            <a:gdLst/>
            <a:ahLst/>
            <a:cxnLst/>
            <a:rect l="l" t="t" r="r" b="b"/>
            <a:pathLst>
              <a:path w="18414" h="12700">
                <a:moveTo>
                  <a:pt x="0" y="12168"/>
                </a:moveTo>
                <a:lnTo>
                  <a:pt x="18252" y="12168"/>
                </a:lnTo>
                <a:lnTo>
                  <a:pt x="18252" y="0"/>
                </a:lnTo>
                <a:lnTo>
                  <a:pt x="0" y="0"/>
                </a:lnTo>
                <a:lnTo>
                  <a:pt x="0" y="1216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5" name="object 2365"/>
          <p:cNvSpPr/>
          <p:nvPr/>
        </p:nvSpPr>
        <p:spPr>
          <a:xfrm>
            <a:off x="1979908" y="538528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6" name="object 2366"/>
          <p:cNvSpPr/>
          <p:nvPr/>
        </p:nvSpPr>
        <p:spPr>
          <a:xfrm>
            <a:off x="1985992" y="536094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7" name="object 2367"/>
          <p:cNvSpPr/>
          <p:nvPr/>
        </p:nvSpPr>
        <p:spPr>
          <a:xfrm>
            <a:off x="1995118" y="5370072"/>
            <a:ext cx="18415" cy="12700"/>
          </a:xfrm>
          <a:custGeom>
            <a:avLst/>
            <a:gdLst/>
            <a:ahLst/>
            <a:cxnLst/>
            <a:rect l="l" t="t" r="r" b="b"/>
            <a:pathLst>
              <a:path w="18414" h="12700">
                <a:moveTo>
                  <a:pt x="0" y="12168"/>
                </a:moveTo>
                <a:lnTo>
                  <a:pt x="18252" y="12168"/>
                </a:lnTo>
                <a:lnTo>
                  <a:pt x="18252" y="0"/>
                </a:lnTo>
                <a:lnTo>
                  <a:pt x="0" y="0"/>
                </a:lnTo>
                <a:lnTo>
                  <a:pt x="0" y="1216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8" name="object 2368"/>
          <p:cNvSpPr/>
          <p:nvPr/>
        </p:nvSpPr>
        <p:spPr>
          <a:xfrm>
            <a:off x="1985992" y="537311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9" name="object 2369"/>
          <p:cNvSpPr/>
          <p:nvPr/>
        </p:nvSpPr>
        <p:spPr>
          <a:xfrm>
            <a:off x="1992076" y="534573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0" name="object 2370"/>
          <p:cNvSpPr/>
          <p:nvPr/>
        </p:nvSpPr>
        <p:spPr>
          <a:xfrm>
            <a:off x="2001203" y="5354861"/>
            <a:ext cx="18415" cy="15240"/>
          </a:xfrm>
          <a:custGeom>
            <a:avLst/>
            <a:gdLst/>
            <a:ahLst/>
            <a:cxnLst/>
            <a:rect l="l" t="t" r="r" b="b"/>
            <a:pathLst>
              <a:path w="18414" h="15239">
                <a:moveTo>
                  <a:pt x="0" y="15210"/>
                </a:moveTo>
                <a:lnTo>
                  <a:pt x="18252" y="15210"/>
                </a:lnTo>
                <a:lnTo>
                  <a:pt x="18252" y="0"/>
                </a:lnTo>
                <a:lnTo>
                  <a:pt x="0" y="0"/>
                </a:lnTo>
                <a:lnTo>
                  <a:pt x="0" y="152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1" name="object 2371"/>
          <p:cNvSpPr/>
          <p:nvPr/>
        </p:nvSpPr>
        <p:spPr>
          <a:xfrm>
            <a:off x="1992076" y="536094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2" name="object 2372"/>
          <p:cNvSpPr/>
          <p:nvPr/>
        </p:nvSpPr>
        <p:spPr>
          <a:xfrm>
            <a:off x="1998160" y="532900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3" name="object 2373"/>
          <p:cNvSpPr/>
          <p:nvPr/>
        </p:nvSpPr>
        <p:spPr>
          <a:xfrm>
            <a:off x="2007287" y="5338129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0" y="18252"/>
                </a:moveTo>
                <a:lnTo>
                  <a:pt x="18252" y="18252"/>
                </a:lnTo>
                <a:lnTo>
                  <a:pt x="18252" y="0"/>
                </a:lnTo>
                <a:lnTo>
                  <a:pt x="0" y="0"/>
                </a:lnTo>
                <a:lnTo>
                  <a:pt x="0" y="1825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4" name="object 2374"/>
          <p:cNvSpPr/>
          <p:nvPr/>
        </p:nvSpPr>
        <p:spPr>
          <a:xfrm>
            <a:off x="1998160" y="534725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5" name="object 2375"/>
          <p:cNvSpPr/>
          <p:nvPr/>
        </p:nvSpPr>
        <p:spPr>
          <a:xfrm>
            <a:off x="2004245" y="531531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6" name="object 2376"/>
          <p:cNvSpPr/>
          <p:nvPr/>
        </p:nvSpPr>
        <p:spPr>
          <a:xfrm>
            <a:off x="2013371" y="5324440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0" y="18252"/>
                </a:moveTo>
                <a:lnTo>
                  <a:pt x="18252" y="18252"/>
                </a:lnTo>
                <a:lnTo>
                  <a:pt x="18252" y="0"/>
                </a:lnTo>
                <a:lnTo>
                  <a:pt x="0" y="0"/>
                </a:lnTo>
                <a:lnTo>
                  <a:pt x="0" y="1825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7" name="object 2377"/>
          <p:cNvSpPr/>
          <p:nvPr/>
        </p:nvSpPr>
        <p:spPr>
          <a:xfrm>
            <a:off x="2004245" y="533356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8" name="object 2378"/>
          <p:cNvSpPr/>
          <p:nvPr/>
        </p:nvSpPr>
        <p:spPr>
          <a:xfrm>
            <a:off x="2010329" y="530162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9" name="object 2379"/>
          <p:cNvSpPr/>
          <p:nvPr/>
        </p:nvSpPr>
        <p:spPr>
          <a:xfrm>
            <a:off x="2019455" y="5310750"/>
            <a:ext cx="18415" cy="21590"/>
          </a:xfrm>
          <a:custGeom>
            <a:avLst/>
            <a:gdLst/>
            <a:ahLst/>
            <a:cxnLst/>
            <a:rect l="l" t="t" r="r" b="b"/>
            <a:pathLst>
              <a:path w="18414" h="21589">
                <a:moveTo>
                  <a:pt x="0" y="21294"/>
                </a:moveTo>
                <a:lnTo>
                  <a:pt x="18252" y="21294"/>
                </a:lnTo>
                <a:lnTo>
                  <a:pt x="18252" y="0"/>
                </a:lnTo>
                <a:lnTo>
                  <a:pt x="0" y="0"/>
                </a:lnTo>
                <a:lnTo>
                  <a:pt x="0" y="212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0" name="object 2380"/>
          <p:cNvSpPr/>
          <p:nvPr/>
        </p:nvSpPr>
        <p:spPr>
          <a:xfrm>
            <a:off x="2010329" y="532291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1" name="object 2381"/>
          <p:cNvSpPr/>
          <p:nvPr/>
        </p:nvSpPr>
        <p:spPr>
          <a:xfrm>
            <a:off x="2016413" y="528945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2" name="object 2382"/>
          <p:cNvSpPr/>
          <p:nvPr/>
        </p:nvSpPr>
        <p:spPr>
          <a:xfrm>
            <a:off x="2025540" y="5298582"/>
            <a:ext cx="18415" cy="21590"/>
          </a:xfrm>
          <a:custGeom>
            <a:avLst/>
            <a:gdLst/>
            <a:ahLst/>
            <a:cxnLst/>
            <a:rect l="l" t="t" r="r" b="b"/>
            <a:pathLst>
              <a:path w="18414" h="21589">
                <a:moveTo>
                  <a:pt x="0" y="21294"/>
                </a:moveTo>
                <a:lnTo>
                  <a:pt x="18252" y="21294"/>
                </a:lnTo>
                <a:lnTo>
                  <a:pt x="18252" y="0"/>
                </a:lnTo>
                <a:lnTo>
                  <a:pt x="0" y="0"/>
                </a:lnTo>
                <a:lnTo>
                  <a:pt x="0" y="212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3" name="object 2383"/>
          <p:cNvSpPr/>
          <p:nvPr/>
        </p:nvSpPr>
        <p:spPr>
          <a:xfrm>
            <a:off x="2016413" y="531075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4" name="object 2384"/>
          <p:cNvSpPr/>
          <p:nvPr/>
        </p:nvSpPr>
        <p:spPr>
          <a:xfrm>
            <a:off x="2022498" y="527576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5" name="object 2385"/>
          <p:cNvSpPr/>
          <p:nvPr/>
        </p:nvSpPr>
        <p:spPr>
          <a:xfrm>
            <a:off x="2031624" y="5284892"/>
            <a:ext cx="18415" cy="21590"/>
          </a:xfrm>
          <a:custGeom>
            <a:avLst/>
            <a:gdLst/>
            <a:ahLst/>
            <a:cxnLst/>
            <a:rect l="l" t="t" r="r" b="b"/>
            <a:pathLst>
              <a:path w="18414" h="21589">
                <a:moveTo>
                  <a:pt x="0" y="21294"/>
                </a:moveTo>
                <a:lnTo>
                  <a:pt x="18252" y="21294"/>
                </a:lnTo>
                <a:lnTo>
                  <a:pt x="18252" y="0"/>
                </a:lnTo>
                <a:lnTo>
                  <a:pt x="0" y="0"/>
                </a:lnTo>
                <a:lnTo>
                  <a:pt x="0" y="212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6" name="object 2386"/>
          <p:cNvSpPr/>
          <p:nvPr/>
        </p:nvSpPr>
        <p:spPr>
          <a:xfrm>
            <a:off x="2022498" y="529706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7" name="object 2387"/>
          <p:cNvSpPr/>
          <p:nvPr/>
        </p:nvSpPr>
        <p:spPr>
          <a:xfrm>
            <a:off x="2028582" y="526055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8" name="object 2388"/>
          <p:cNvSpPr/>
          <p:nvPr/>
        </p:nvSpPr>
        <p:spPr>
          <a:xfrm>
            <a:off x="2037708" y="5269681"/>
            <a:ext cx="18415" cy="24765"/>
          </a:xfrm>
          <a:custGeom>
            <a:avLst/>
            <a:gdLst/>
            <a:ahLst/>
            <a:cxnLst/>
            <a:rect l="l" t="t" r="r" b="b"/>
            <a:pathLst>
              <a:path w="18414" h="24764">
                <a:moveTo>
                  <a:pt x="0" y="24337"/>
                </a:moveTo>
                <a:lnTo>
                  <a:pt x="18252" y="24337"/>
                </a:lnTo>
                <a:lnTo>
                  <a:pt x="18252" y="0"/>
                </a:lnTo>
                <a:lnTo>
                  <a:pt x="0" y="0"/>
                </a:lnTo>
                <a:lnTo>
                  <a:pt x="0" y="243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9" name="object 2389"/>
          <p:cNvSpPr/>
          <p:nvPr/>
        </p:nvSpPr>
        <p:spPr>
          <a:xfrm>
            <a:off x="2028582" y="528489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0" name="object 2390"/>
          <p:cNvSpPr/>
          <p:nvPr/>
        </p:nvSpPr>
        <p:spPr>
          <a:xfrm>
            <a:off x="2034666" y="526055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1" name="object 2391"/>
          <p:cNvSpPr/>
          <p:nvPr/>
        </p:nvSpPr>
        <p:spPr>
          <a:xfrm>
            <a:off x="2043792" y="5269681"/>
            <a:ext cx="18415" cy="24765"/>
          </a:xfrm>
          <a:custGeom>
            <a:avLst/>
            <a:gdLst/>
            <a:ahLst/>
            <a:cxnLst/>
            <a:rect l="l" t="t" r="r" b="b"/>
            <a:pathLst>
              <a:path w="18414" h="24764">
                <a:moveTo>
                  <a:pt x="0" y="24337"/>
                </a:moveTo>
                <a:lnTo>
                  <a:pt x="18252" y="24337"/>
                </a:lnTo>
                <a:lnTo>
                  <a:pt x="18252" y="0"/>
                </a:lnTo>
                <a:lnTo>
                  <a:pt x="0" y="0"/>
                </a:lnTo>
                <a:lnTo>
                  <a:pt x="0" y="243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2" name="object 2392"/>
          <p:cNvSpPr/>
          <p:nvPr/>
        </p:nvSpPr>
        <p:spPr>
          <a:xfrm>
            <a:off x="2034666" y="528489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3" name="object 2393"/>
          <p:cNvSpPr/>
          <p:nvPr/>
        </p:nvSpPr>
        <p:spPr>
          <a:xfrm>
            <a:off x="2040750" y="523317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4" name="object 2394"/>
          <p:cNvSpPr/>
          <p:nvPr/>
        </p:nvSpPr>
        <p:spPr>
          <a:xfrm>
            <a:off x="2049877" y="5242302"/>
            <a:ext cx="18415" cy="27940"/>
          </a:xfrm>
          <a:custGeom>
            <a:avLst/>
            <a:gdLst/>
            <a:ahLst/>
            <a:cxnLst/>
            <a:rect l="l" t="t" r="r" b="b"/>
            <a:pathLst>
              <a:path w="18414" h="27939">
                <a:moveTo>
                  <a:pt x="0" y="27379"/>
                </a:moveTo>
                <a:lnTo>
                  <a:pt x="18252" y="27379"/>
                </a:lnTo>
                <a:lnTo>
                  <a:pt x="18252" y="0"/>
                </a:lnTo>
                <a:lnTo>
                  <a:pt x="0" y="0"/>
                </a:lnTo>
                <a:lnTo>
                  <a:pt x="0" y="273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5" name="object 2395"/>
          <p:cNvSpPr/>
          <p:nvPr/>
        </p:nvSpPr>
        <p:spPr>
          <a:xfrm>
            <a:off x="2040750" y="526055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6" name="object 2396"/>
          <p:cNvSpPr/>
          <p:nvPr/>
        </p:nvSpPr>
        <p:spPr>
          <a:xfrm>
            <a:off x="2046835" y="521644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7" name="object 2397"/>
          <p:cNvSpPr/>
          <p:nvPr/>
        </p:nvSpPr>
        <p:spPr>
          <a:xfrm>
            <a:off x="2055961" y="5225570"/>
            <a:ext cx="18415" cy="30480"/>
          </a:xfrm>
          <a:custGeom>
            <a:avLst/>
            <a:gdLst/>
            <a:ahLst/>
            <a:cxnLst/>
            <a:rect l="l" t="t" r="r" b="b"/>
            <a:pathLst>
              <a:path w="18414" h="30479">
                <a:moveTo>
                  <a:pt x="0" y="30421"/>
                </a:moveTo>
                <a:lnTo>
                  <a:pt x="18252" y="30421"/>
                </a:lnTo>
                <a:lnTo>
                  <a:pt x="18252" y="0"/>
                </a:lnTo>
                <a:lnTo>
                  <a:pt x="0" y="0"/>
                </a:lnTo>
                <a:lnTo>
                  <a:pt x="0" y="304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8" name="object 2398"/>
          <p:cNvSpPr/>
          <p:nvPr/>
        </p:nvSpPr>
        <p:spPr>
          <a:xfrm>
            <a:off x="2046835" y="524686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9" name="object 2399"/>
          <p:cNvSpPr/>
          <p:nvPr/>
        </p:nvSpPr>
        <p:spPr>
          <a:xfrm>
            <a:off x="2052919" y="519971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0" name="object 2400"/>
          <p:cNvSpPr/>
          <p:nvPr/>
        </p:nvSpPr>
        <p:spPr>
          <a:xfrm>
            <a:off x="2062045" y="5208839"/>
            <a:ext cx="18415" cy="27940"/>
          </a:xfrm>
          <a:custGeom>
            <a:avLst/>
            <a:gdLst/>
            <a:ahLst/>
            <a:cxnLst/>
            <a:rect l="l" t="t" r="r" b="b"/>
            <a:pathLst>
              <a:path w="18414" h="27939">
                <a:moveTo>
                  <a:pt x="0" y="27379"/>
                </a:moveTo>
                <a:lnTo>
                  <a:pt x="18252" y="27379"/>
                </a:lnTo>
                <a:lnTo>
                  <a:pt x="18252" y="0"/>
                </a:lnTo>
                <a:lnTo>
                  <a:pt x="0" y="0"/>
                </a:lnTo>
                <a:lnTo>
                  <a:pt x="0" y="273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1" name="object 2401"/>
          <p:cNvSpPr/>
          <p:nvPr/>
        </p:nvSpPr>
        <p:spPr>
          <a:xfrm>
            <a:off x="2052919" y="522709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2" name="object 2402"/>
          <p:cNvSpPr/>
          <p:nvPr/>
        </p:nvSpPr>
        <p:spPr>
          <a:xfrm>
            <a:off x="2059003" y="516929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3" name="object 2403"/>
          <p:cNvSpPr/>
          <p:nvPr/>
        </p:nvSpPr>
        <p:spPr>
          <a:xfrm>
            <a:off x="2068129" y="5178418"/>
            <a:ext cx="18415" cy="33655"/>
          </a:xfrm>
          <a:custGeom>
            <a:avLst/>
            <a:gdLst/>
            <a:ahLst/>
            <a:cxnLst/>
            <a:rect l="l" t="t" r="r" b="b"/>
            <a:pathLst>
              <a:path w="18414" h="33654">
                <a:moveTo>
                  <a:pt x="0" y="33463"/>
                </a:moveTo>
                <a:lnTo>
                  <a:pt x="18252" y="33463"/>
                </a:lnTo>
                <a:lnTo>
                  <a:pt x="18252" y="0"/>
                </a:lnTo>
                <a:lnTo>
                  <a:pt x="0" y="0"/>
                </a:lnTo>
                <a:lnTo>
                  <a:pt x="0" y="3346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4" name="object 2404"/>
          <p:cNvSpPr/>
          <p:nvPr/>
        </p:nvSpPr>
        <p:spPr>
          <a:xfrm>
            <a:off x="2059003" y="520275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5" name="object 2405"/>
          <p:cNvSpPr/>
          <p:nvPr/>
        </p:nvSpPr>
        <p:spPr>
          <a:xfrm>
            <a:off x="2065087" y="514039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6" name="object 2406"/>
          <p:cNvSpPr/>
          <p:nvPr/>
        </p:nvSpPr>
        <p:spPr>
          <a:xfrm>
            <a:off x="2083340" y="5149517"/>
            <a:ext cx="0" cy="36830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0"/>
                </a:moveTo>
                <a:lnTo>
                  <a:pt x="0" y="36505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7" name="object 2407"/>
          <p:cNvSpPr/>
          <p:nvPr/>
        </p:nvSpPr>
        <p:spPr>
          <a:xfrm>
            <a:off x="2065087" y="517689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8" name="object 2408"/>
          <p:cNvSpPr/>
          <p:nvPr/>
        </p:nvSpPr>
        <p:spPr>
          <a:xfrm>
            <a:off x="2071172" y="511757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9" name="object 2409"/>
          <p:cNvSpPr/>
          <p:nvPr/>
        </p:nvSpPr>
        <p:spPr>
          <a:xfrm>
            <a:off x="2089424" y="5126701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547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0" name="object 2410"/>
          <p:cNvSpPr/>
          <p:nvPr/>
        </p:nvSpPr>
        <p:spPr>
          <a:xfrm>
            <a:off x="2071172" y="515712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1" name="object 2411"/>
          <p:cNvSpPr/>
          <p:nvPr/>
        </p:nvSpPr>
        <p:spPr>
          <a:xfrm>
            <a:off x="2077256" y="509475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2" name="object 2412"/>
          <p:cNvSpPr/>
          <p:nvPr/>
        </p:nvSpPr>
        <p:spPr>
          <a:xfrm>
            <a:off x="2095509" y="5103885"/>
            <a:ext cx="0" cy="43180"/>
          </a:xfrm>
          <a:custGeom>
            <a:avLst/>
            <a:gdLst/>
            <a:ahLst/>
            <a:cxnLst/>
            <a:rect l="l" t="t" r="r" b="b"/>
            <a:pathLst>
              <a:path h="43179">
                <a:moveTo>
                  <a:pt x="0" y="0"/>
                </a:moveTo>
                <a:lnTo>
                  <a:pt x="0" y="42589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3" name="object 2413"/>
          <p:cNvSpPr/>
          <p:nvPr/>
        </p:nvSpPr>
        <p:spPr>
          <a:xfrm>
            <a:off x="2077256" y="513734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4" name="object 2414"/>
          <p:cNvSpPr/>
          <p:nvPr/>
        </p:nvSpPr>
        <p:spPr>
          <a:xfrm>
            <a:off x="2083340" y="507650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5" name="object 2415"/>
          <p:cNvSpPr/>
          <p:nvPr/>
        </p:nvSpPr>
        <p:spPr>
          <a:xfrm>
            <a:off x="2101593" y="5085632"/>
            <a:ext cx="0" cy="45720"/>
          </a:xfrm>
          <a:custGeom>
            <a:avLst/>
            <a:gdLst/>
            <a:ahLst/>
            <a:cxnLst/>
            <a:rect l="l" t="t" r="r" b="b"/>
            <a:pathLst>
              <a:path h="45720">
                <a:moveTo>
                  <a:pt x="0" y="0"/>
                </a:moveTo>
                <a:lnTo>
                  <a:pt x="0" y="45631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6" name="object 2416"/>
          <p:cNvSpPr/>
          <p:nvPr/>
        </p:nvSpPr>
        <p:spPr>
          <a:xfrm>
            <a:off x="2083340" y="512213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7" name="object 2417"/>
          <p:cNvSpPr/>
          <p:nvPr/>
        </p:nvSpPr>
        <p:spPr>
          <a:xfrm>
            <a:off x="2089424" y="506281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8" name="object 2418"/>
          <p:cNvSpPr/>
          <p:nvPr/>
        </p:nvSpPr>
        <p:spPr>
          <a:xfrm>
            <a:off x="2107677" y="5071943"/>
            <a:ext cx="0" cy="43180"/>
          </a:xfrm>
          <a:custGeom>
            <a:avLst/>
            <a:gdLst/>
            <a:ahLst/>
            <a:cxnLst/>
            <a:rect l="l" t="t" r="r" b="b"/>
            <a:pathLst>
              <a:path h="43179">
                <a:moveTo>
                  <a:pt x="0" y="0"/>
                </a:moveTo>
                <a:lnTo>
                  <a:pt x="0" y="42589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9" name="object 2419"/>
          <p:cNvSpPr/>
          <p:nvPr/>
        </p:nvSpPr>
        <p:spPr>
          <a:xfrm>
            <a:off x="2089424" y="510540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0" name="object 2420"/>
          <p:cNvSpPr/>
          <p:nvPr/>
        </p:nvSpPr>
        <p:spPr>
          <a:xfrm>
            <a:off x="2095509" y="505064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1" name="object 2421"/>
          <p:cNvSpPr/>
          <p:nvPr/>
        </p:nvSpPr>
        <p:spPr>
          <a:xfrm>
            <a:off x="2113761" y="5059774"/>
            <a:ext cx="0" cy="43180"/>
          </a:xfrm>
          <a:custGeom>
            <a:avLst/>
            <a:gdLst/>
            <a:ahLst/>
            <a:cxnLst/>
            <a:rect l="l" t="t" r="r" b="b"/>
            <a:pathLst>
              <a:path h="43179">
                <a:moveTo>
                  <a:pt x="0" y="0"/>
                </a:moveTo>
                <a:lnTo>
                  <a:pt x="0" y="42589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2" name="object 2422"/>
          <p:cNvSpPr/>
          <p:nvPr/>
        </p:nvSpPr>
        <p:spPr>
          <a:xfrm>
            <a:off x="2095509" y="509323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3" name="object 2423"/>
          <p:cNvSpPr/>
          <p:nvPr/>
        </p:nvSpPr>
        <p:spPr>
          <a:xfrm>
            <a:off x="2101593" y="503543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4" name="object 2424"/>
          <p:cNvSpPr/>
          <p:nvPr/>
        </p:nvSpPr>
        <p:spPr>
          <a:xfrm>
            <a:off x="2119846" y="5044564"/>
            <a:ext cx="0" cy="45720"/>
          </a:xfrm>
          <a:custGeom>
            <a:avLst/>
            <a:gdLst/>
            <a:ahLst/>
            <a:cxnLst/>
            <a:rect l="l" t="t" r="r" b="b"/>
            <a:pathLst>
              <a:path h="45720">
                <a:moveTo>
                  <a:pt x="0" y="0"/>
                </a:moveTo>
                <a:lnTo>
                  <a:pt x="0" y="45631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5" name="object 2425"/>
          <p:cNvSpPr/>
          <p:nvPr/>
        </p:nvSpPr>
        <p:spPr>
          <a:xfrm>
            <a:off x="2101593" y="508106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6" name="object 2426"/>
          <p:cNvSpPr/>
          <p:nvPr/>
        </p:nvSpPr>
        <p:spPr>
          <a:xfrm>
            <a:off x="2107677" y="502479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7" name="object 2427"/>
          <p:cNvSpPr/>
          <p:nvPr/>
        </p:nvSpPr>
        <p:spPr>
          <a:xfrm>
            <a:off x="2125930" y="5033916"/>
            <a:ext cx="0" cy="43180"/>
          </a:xfrm>
          <a:custGeom>
            <a:avLst/>
            <a:gdLst/>
            <a:ahLst/>
            <a:cxnLst/>
            <a:rect l="l" t="t" r="r" b="b"/>
            <a:pathLst>
              <a:path h="43179">
                <a:moveTo>
                  <a:pt x="0" y="0"/>
                </a:moveTo>
                <a:lnTo>
                  <a:pt x="0" y="42589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8" name="object 2428"/>
          <p:cNvSpPr/>
          <p:nvPr/>
        </p:nvSpPr>
        <p:spPr>
          <a:xfrm>
            <a:off x="2107677" y="506738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9" name="object 2429"/>
          <p:cNvSpPr/>
          <p:nvPr/>
        </p:nvSpPr>
        <p:spPr>
          <a:xfrm>
            <a:off x="2113761" y="501110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0" name="object 2430"/>
          <p:cNvSpPr/>
          <p:nvPr/>
        </p:nvSpPr>
        <p:spPr>
          <a:xfrm>
            <a:off x="2132014" y="5020227"/>
            <a:ext cx="0" cy="45720"/>
          </a:xfrm>
          <a:custGeom>
            <a:avLst/>
            <a:gdLst/>
            <a:ahLst/>
            <a:cxnLst/>
            <a:rect l="l" t="t" r="r" b="b"/>
            <a:pathLst>
              <a:path h="45720">
                <a:moveTo>
                  <a:pt x="0" y="0"/>
                </a:moveTo>
                <a:lnTo>
                  <a:pt x="0" y="45631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1" name="object 2431"/>
          <p:cNvSpPr/>
          <p:nvPr/>
        </p:nvSpPr>
        <p:spPr>
          <a:xfrm>
            <a:off x="2113761" y="505673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2" name="object 2432"/>
          <p:cNvSpPr/>
          <p:nvPr/>
        </p:nvSpPr>
        <p:spPr>
          <a:xfrm>
            <a:off x="2119846" y="499741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3" name="object 2433"/>
          <p:cNvSpPr/>
          <p:nvPr/>
        </p:nvSpPr>
        <p:spPr>
          <a:xfrm>
            <a:off x="2138098" y="5006537"/>
            <a:ext cx="0" cy="48895"/>
          </a:xfrm>
          <a:custGeom>
            <a:avLst/>
            <a:gdLst/>
            <a:ahLst/>
            <a:cxnLst/>
            <a:rect l="l" t="t" r="r" b="b"/>
            <a:pathLst>
              <a:path h="48895">
                <a:moveTo>
                  <a:pt x="0" y="0"/>
                </a:moveTo>
                <a:lnTo>
                  <a:pt x="0" y="48674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4" name="object 2434"/>
          <p:cNvSpPr/>
          <p:nvPr/>
        </p:nvSpPr>
        <p:spPr>
          <a:xfrm>
            <a:off x="2119846" y="504608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5" name="object 2435"/>
          <p:cNvSpPr/>
          <p:nvPr/>
        </p:nvSpPr>
        <p:spPr>
          <a:xfrm>
            <a:off x="2125930" y="498676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6" name="object 2436"/>
          <p:cNvSpPr/>
          <p:nvPr/>
        </p:nvSpPr>
        <p:spPr>
          <a:xfrm>
            <a:off x="2144183" y="4995890"/>
            <a:ext cx="0" cy="43180"/>
          </a:xfrm>
          <a:custGeom>
            <a:avLst/>
            <a:gdLst/>
            <a:ahLst/>
            <a:cxnLst/>
            <a:rect l="l" t="t" r="r" b="b"/>
            <a:pathLst>
              <a:path h="43179">
                <a:moveTo>
                  <a:pt x="0" y="0"/>
                </a:moveTo>
                <a:lnTo>
                  <a:pt x="0" y="42589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7" name="object 2437"/>
          <p:cNvSpPr/>
          <p:nvPr/>
        </p:nvSpPr>
        <p:spPr>
          <a:xfrm>
            <a:off x="2125930" y="502935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8" name="object 2438"/>
          <p:cNvSpPr/>
          <p:nvPr/>
        </p:nvSpPr>
        <p:spPr>
          <a:xfrm>
            <a:off x="2132014" y="496851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9" name="object 2439"/>
          <p:cNvSpPr/>
          <p:nvPr/>
        </p:nvSpPr>
        <p:spPr>
          <a:xfrm>
            <a:off x="2150267" y="4977637"/>
            <a:ext cx="0" cy="45720"/>
          </a:xfrm>
          <a:custGeom>
            <a:avLst/>
            <a:gdLst/>
            <a:ahLst/>
            <a:cxnLst/>
            <a:rect l="l" t="t" r="r" b="b"/>
            <a:pathLst>
              <a:path h="45720">
                <a:moveTo>
                  <a:pt x="0" y="0"/>
                </a:moveTo>
                <a:lnTo>
                  <a:pt x="0" y="45631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0" name="object 2440"/>
          <p:cNvSpPr/>
          <p:nvPr/>
        </p:nvSpPr>
        <p:spPr>
          <a:xfrm>
            <a:off x="2132014" y="501414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1" name="object 2441"/>
          <p:cNvSpPr/>
          <p:nvPr/>
        </p:nvSpPr>
        <p:spPr>
          <a:xfrm>
            <a:off x="2138098" y="495177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2" name="object 2442"/>
          <p:cNvSpPr/>
          <p:nvPr/>
        </p:nvSpPr>
        <p:spPr>
          <a:xfrm>
            <a:off x="2156351" y="4960905"/>
            <a:ext cx="0" cy="45720"/>
          </a:xfrm>
          <a:custGeom>
            <a:avLst/>
            <a:gdLst/>
            <a:ahLst/>
            <a:cxnLst/>
            <a:rect l="l" t="t" r="r" b="b"/>
            <a:pathLst>
              <a:path h="45720">
                <a:moveTo>
                  <a:pt x="0" y="0"/>
                </a:moveTo>
                <a:lnTo>
                  <a:pt x="0" y="45631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3" name="object 2443"/>
          <p:cNvSpPr/>
          <p:nvPr/>
        </p:nvSpPr>
        <p:spPr>
          <a:xfrm>
            <a:off x="2138098" y="499741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4" name="object 2444"/>
          <p:cNvSpPr/>
          <p:nvPr/>
        </p:nvSpPr>
        <p:spPr>
          <a:xfrm>
            <a:off x="2144183" y="493656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5" name="object 2445"/>
          <p:cNvSpPr/>
          <p:nvPr/>
        </p:nvSpPr>
        <p:spPr>
          <a:xfrm>
            <a:off x="2162436" y="4945695"/>
            <a:ext cx="0" cy="45720"/>
          </a:xfrm>
          <a:custGeom>
            <a:avLst/>
            <a:gdLst/>
            <a:ahLst/>
            <a:cxnLst/>
            <a:rect l="l" t="t" r="r" b="b"/>
            <a:pathLst>
              <a:path h="45720">
                <a:moveTo>
                  <a:pt x="0" y="0"/>
                </a:moveTo>
                <a:lnTo>
                  <a:pt x="0" y="45631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6" name="object 2446"/>
          <p:cNvSpPr/>
          <p:nvPr/>
        </p:nvSpPr>
        <p:spPr>
          <a:xfrm>
            <a:off x="2144183" y="498220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7" name="object 2447"/>
          <p:cNvSpPr/>
          <p:nvPr/>
        </p:nvSpPr>
        <p:spPr>
          <a:xfrm>
            <a:off x="2150267" y="491983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8" name="object 2448"/>
          <p:cNvSpPr/>
          <p:nvPr/>
        </p:nvSpPr>
        <p:spPr>
          <a:xfrm>
            <a:off x="2168520" y="4928963"/>
            <a:ext cx="0" cy="45720"/>
          </a:xfrm>
          <a:custGeom>
            <a:avLst/>
            <a:gdLst/>
            <a:ahLst/>
            <a:cxnLst/>
            <a:rect l="l" t="t" r="r" b="b"/>
            <a:pathLst>
              <a:path h="45720">
                <a:moveTo>
                  <a:pt x="0" y="0"/>
                </a:moveTo>
                <a:lnTo>
                  <a:pt x="0" y="45631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9" name="object 2449"/>
          <p:cNvSpPr/>
          <p:nvPr/>
        </p:nvSpPr>
        <p:spPr>
          <a:xfrm>
            <a:off x="2150267" y="496546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0" name="object 2450"/>
          <p:cNvSpPr/>
          <p:nvPr/>
        </p:nvSpPr>
        <p:spPr>
          <a:xfrm>
            <a:off x="2156351" y="490158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1" name="object 2451"/>
          <p:cNvSpPr/>
          <p:nvPr/>
        </p:nvSpPr>
        <p:spPr>
          <a:xfrm>
            <a:off x="2174604" y="4910710"/>
            <a:ext cx="0" cy="48895"/>
          </a:xfrm>
          <a:custGeom>
            <a:avLst/>
            <a:gdLst/>
            <a:ahLst/>
            <a:cxnLst/>
            <a:rect l="l" t="t" r="r" b="b"/>
            <a:pathLst>
              <a:path h="48895">
                <a:moveTo>
                  <a:pt x="0" y="0"/>
                </a:moveTo>
                <a:lnTo>
                  <a:pt x="0" y="48674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2" name="object 2452"/>
          <p:cNvSpPr/>
          <p:nvPr/>
        </p:nvSpPr>
        <p:spPr>
          <a:xfrm>
            <a:off x="2156351" y="495025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3" name="object 2453"/>
          <p:cNvSpPr/>
          <p:nvPr/>
        </p:nvSpPr>
        <p:spPr>
          <a:xfrm>
            <a:off x="2162436" y="488637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4" name="object 2454"/>
          <p:cNvSpPr/>
          <p:nvPr/>
        </p:nvSpPr>
        <p:spPr>
          <a:xfrm>
            <a:off x="2180688" y="4895500"/>
            <a:ext cx="0" cy="48895"/>
          </a:xfrm>
          <a:custGeom>
            <a:avLst/>
            <a:gdLst/>
            <a:ahLst/>
            <a:cxnLst/>
            <a:rect l="l" t="t" r="r" b="b"/>
            <a:pathLst>
              <a:path h="48895">
                <a:moveTo>
                  <a:pt x="0" y="0"/>
                </a:moveTo>
                <a:lnTo>
                  <a:pt x="0" y="48674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5" name="object 2455"/>
          <p:cNvSpPr/>
          <p:nvPr/>
        </p:nvSpPr>
        <p:spPr>
          <a:xfrm>
            <a:off x="2162436" y="493504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6" name="object 2456"/>
          <p:cNvSpPr/>
          <p:nvPr/>
        </p:nvSpPr>
        <p:spPr>
          <a:xfrm>
            <a:off x="2168520" y="486964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7" name="object 2457"/>
          <p:cNvSpPr/>
          <p:nvPr/>
        </p:nvSpPr>
        <p:spPr>
          <a:xfrm>
            <a:off x="2186773" y="4878768"/>
            <a:ext cx="0" cy="52069"/>
          </a:xfrm>
          <a:custGeom>
            <a:avLst/>
            <a:gdLst/>
            <a:ahLst/>
            <a:cxnLst/>
            <a:rect l="l" t="t" r="r" b="b"/>
            <a:pathLst>
              <a:path h="52070">
                <a:moveTo>
                  <a:pt x="0" y="0"/>
                </a:moveTo>
                <a:lnTo>
                  <a:pt x="0" y="51716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8" name="object 2458"/>
          <p:cNvSpPr/>
          <p:nvPr/>
        </p:nvSpPr>
        <p:spPr>
          <a:xfrm>
            <a:off x="2168520" y="492135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9" name="object 2459"/>
          <p:cNvSpPr/>
          <p:nvPr/>
        </p:nvSpPr>
        <p:spPr>
          <a:xfrm>
            <a:off x="2174604" y="485443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0" name="object 2460"/>
          <p:cNvSpPr/>
          <p:nvPr/>
        </p:nvSpPr>
        <p:spPr>
          <a:xfrm>
            <a:off x="2192857" y="4863557"/>
            <a:ext cx="0" cy="52069"/>
          </a:xfrm>
          <a:custGeom>
            <a:avLst/>
            <a:gdLst/>
            <a:ahLst/>
            <a:cxnLst/>
            <a:rect l="l" t="t" r="r" b="b"/>
            <a:pathLst>
              <a:path h="52070">
                <a:moveTo>
                  <a:pt x="0" y="0"/>
                </a:moveTo>
                <a:lnTo>
                  <a:pt x="0" y="51716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1" name="object 2461"/>
          <p:cNvSpPr/>
          <p:nvPr/>
        </p:nvSpPr>
        <p:spPr>
          <a:xfrm>
            <a:off x="2174604" y="490614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2" name="object 2462"/>
          <p:cNvSpPr/>
          <p:nvPr/>
        </p:nvSpPr>
        <p:spPr>
          <a:xfrm>
            <a:off x="2180688" y="484682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3" name="object 2463"/>
          <p:cNvSpPr/>
          <p:nvPr/>
        </p:nvSpPr>
        <p:spPr>
          <a:xfrm>
            <a:off x="2198941" y="4855952"/>
            <a:ext cx="0" cy="45720"/>
          </a:xfrm>
          <a:custGeom>
            <a:avLst/>
            <a:gdLst/>
            <a:ahLst/>
            <a:cxnLst/>
            <a:rect l="l" t="t" r="r" b="b"/>
            <a:pathLst>
              <a:path h="45720">
                <a:moveTo>
                  <a:pt x="0" y="0"/>
                </a:moveTo>
                <a:lnTo>
                  <a:pt x="0" y="45631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4" name="object 2464"/>
          <p:cNvSpPr/>
          <p:nvPr/>
        </p:nvSpPr>
        <p:spPr>
          <a:xfrm>
            <a:off x="2180688" y="489245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5" name="object 2465"/>
          <p:cNvSpPr/>
          <p:nvPr/>
        </p:nvSpPr>
        <p:spPr>
          <a:xfrm>
            <a:off x="2186773" y="483161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6" name="object 2466"/>
          <p:cNvSpPr/>
          <p:nvPr/>
        </p:nvSpPr>
        <p:spPr>
          <a:xfrm>
            <a:off x="2205025" y="4840741"/>
            <a:ext cx="0" cy="48895"/>
          </a:xfrm>
          <a:custGeom>
            <a:avLst/>
            <a:gdLst/>
            <a:ahLst/>
            <a:cxnLst/>
            <a:rect l="l" t="t" r="r" b="b"/>
            <a:pathLst>
              <a:path h="48895">
                <a:moveTo>
                  <a:pt x="0" y="0"/>
                </a:moveTo>
                <a:lnTo>
                  <a:pt x="0" y="48674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7" name="object 2467"/>
          <p:cNvSpPr/>
          <p:nvPr/>
        </p:nvSpPr>
        <p:spPr>
          <a:xfrm>
            <a:off x="2186773" y="488028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8" name="object 2468"/>
          <p:cNvSpPr/>
          <p:nvPr/>
        </p:nvSpPr>
        <p:spPr>
          <a:xfrm>
            <a:off x="2192857" y="481488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9" name="object 2469"/>
          <p:cNvSpPr/>
          <p:nvPr/>
        </p:nvSpPr>
        <p:spPr>
          <a:xfrm>
            <a:off x="2211110" y="4824009"/>
            <a:ext cx="0" cy="52069"/>
          </a:xfrm>
          <a:custGeom>
            <a:avLst/>
            <a:gdLst/>
            <a:ahLst/>
            <a:cxnLst/>
            <a:rect l="l" t="t" r="r" b="b"/>
            <a:pathLst>
              <a:path h="52070">
                <a:moveTo>
                  <a:pt x="0" y="0"/>
                </a:moveTo>
                <a:lnTo>
                  <a:pt x="0" y="51716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0" name="object 2470"/>
          <p:cNvSpPr/>
          <p:nvPr/>
        </p:nvSpPr>
        <p:spPr>
          <a:xfrm>
            <a:off x="2192857" y="486659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1" name="object 2471"/>
          <p:cNvSpPr/>
          <p:nvPr/>
        </p:nvSpPr>
        <p:spPr>
          <a:xfrm>
            <a:off x="2198941" y="480271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2" name="object 2472"/>
          <p:cNvSpPr/>
          <p:nvPr/>
        </p:nvSpPr>
        <p:spPr>
          <a:xfrm>
            <a:off x="2208067" y="4811841"/>
            <a:ext cx="18415" cy="52069"/>
          </a:xfrm>
          <a:custGeom>
            <a:avLst/>
            <a:gdLst/>
            <a:ahLst/>
            <a:cxnLst/>
            <a:rect l="l" t="t" r="r" b="b"/>
            <a:pathLst>
              <a:path w="18414" h="52070">
                <a:moveTo>
                  <a:pt x="0" y="0"/>
                </a:moveTo>
                <a:lnTo>
                  <a:pt x="18252" y="0"/>
                </a:lnTo>
                <a:lnTo>
                  <a:pt x="18252" y="51716"/>
                </a:lnTo>
                <a:lnTo>
                  <a:pt x="0" y="5171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3" name="object 2473"/>
          <p:cNvSpPr/>
          <p:nvPr/>
        </p:nvSpPr>
        <p:spPr>
          <a:xfrm>
            <a:off x="2198941" y="485443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4" name="object 2474"/>
          <p:cNvSpPr/>
          <p:nvPr/>
        </p:nvSpPr>
        <p:spPr>
          <a:xfrm>
            <a:off x="2205025" y="480271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5" name="object 2475"/>
          <p:cNvSpPr/>
          <p:nvPr/>
        </p:nvSpPr>
        <p:spPr>
          <a:xfrm>
            <a:off x="2214152" y="4811841"/>
            <a:ext cx="18415" cy="52069"/>
          </a:xfrm>
          <a:custGeom>
            <a:avLst/>
            <a:gdLst/>
            <a:ahLst/>
            <a:cxnLst/>
            <a:rect l="l" t="t" r="r" b="b"/>
            <a:pathLst>
              <a:path w="18414" h="52070">
                <a:moveTo>
                  <a:pt x="0" y="0"/>
                </a:moveTo>
                <a:lnTo>
                  <a:pt x="18252" y="0"/>
                </a:lnTo>
                <a:lnTo>
                  <a:pt x="18252" y="51716"/>
                </a:lnTo>
                <a:lnTo>
                  <a:pt x="0" y="5171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6" name="object 2476"/>
          <p:cNvSpPr/>
          <p:nvPr/>
        </p:nvSpPr>
        <p:spPr>
          <a:xfrm>
            <a:off x="2205025" y="485443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7" name="object 2477"/>
          <p:cNvSpPr/>
          <p:nvPr/>
        </p:nvSpPr>
        <p:spPr>
          <a:xfrm>
            <a:off x="2211110" y="477533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8" name="object 2478"/>
          <p:cNvSpPr/>
          <p:nvPr/>
        </p:nvSpPr>
        <p:spPr>
          <a:xfrm>
            <a:off x="2229362" y="4784462"/>
            <a:ext cx="0" cy="58419"/>
          </a:xfrm>
          <a:custGeom>
            <a:avLst/>
            <a:gdLst/>
            <a:ahLst/>
            <a:cxnLst/>
            <a:rect l="l" t="t" r="r" b="b"/>
            <a:pathLst>
              <a:path h="58420">
                <a:moveTo>
                  <a:pt x="0" y="0"/>
                </a:moveTo>
                <a:lnTo>
                  <a:pt x="0" y="5780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9" name="object 2479"/>
          <p:cNvSpPr/>
          <p:nvPr/>
        </p:nvSpPr>
        <p:spPr>
          <a:xfrm>
            <a:off x="2211110" y="483313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0" name="object 2480"/>
          <p:cNvSpPr/>
          <p:nvPr/>
        </p:nvSpPr>
        <p:spPr>
          <a:xfrm>
            <a:off x="2217194" y="476164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1" name="object 2481"/>
          <p:cNvSpPr/>
          <p:nvPr/>
        </p:nvSpPr>
        <p:spPr>
          <a:xfrm>
            <a:off x="2226320" y="4770772"/>
            <a:ext cx="18415" cy="60960"/>
          </a:xfrm>
          <a:custGeom>
            <a:avLst/>
            <a:gdLst/>
            <a:ahLst/>
            <a:cxnLst/>
            <a:rect l="l" t="t" r="r" b="b"/>
            <a:pathLst>
              <a:path w="18414" h="60960">
                <a:moveTo>
                  <a:pt x="0" y="0"/>
                </a:moveTo>
                <a:lnTo>
                  <a:pt x="18252" y="0"/>
                </a:lnTo>
                <a:lnTo>
                  <a:pt x="18252" y="60842"/>
                </a:lnTo>
                <a:lnTo>
                  <a:pt x="0" y="6084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2" name="object 2482"/>
          <p:cNvSpPr/>
          <p:nvPr/>
        </p:nvSpPr>
        <p:spPr>
          <a:xfrm>
            <a:off x="2217194" y="482248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3" name="object 2483"/>
          <p:cNvSpPr/>
          <p:nvPr/>
        </p:nvSpPr>
        <p:spPr>
          <a:xfrm>
            <a:off x="2223278" y="475251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4" name="object 2484"/>
          <p:cNvSpPr/>
          <p:nvPr/>
        </p:nvSpPr>
        <p:spPr>
          <a:xfrm>
            <a:off x="2232405" y="4761646"/>
            <a:ext cx="18415" cy="60960"/>
          </a:xfrm>
          <a:custGeom>
            <a:avLst/>
            <a:gdLst/>
            <a:ahLst/>
            <a:cxnLst/>
            <a:rect l="l" t="t" r="r" b="b"/>
            <a:pathLst>
              <a:path w="18414" h="60960">
                <a:moveTo>
                  <a:pt x="0" y="0"/>
                </a:moveTo>
                <a:lnTo>
                  <a:pt x="18252" y="0"/>
                </a:lnTo>
                <a:lnTo>
                  <a:pt x="18252" y="60842"/>
                </a:lnTo>
                <a:lnTo>
                  <a:pt x="0" y="6084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5" name="object 2485"/>
          <p:cNvSpPr/>
          <p:nvPr/>
        </p:nvSpPr>
        <p:spPr>
          <a:xfrm>
            <a:off x="2223278" y="481336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6" name="object 2486"/>
          <p:cNvSpPr/>
          <p:nvPr/>
        </p:nvSpPr>
        <p:spPr>
          <a:xfrm>
            <a:off x="2229362" y="473883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7" name="object 2487"/>
          <p:cNvSpPr/>
          <p:nvPr/>
        </p:nvSpPr>
        <p:spPr>
          <a:xfrm>
            <a:off x="2247615" y="4747956"/>
            <a:ext cx="0" cy="64135"/>
          </a:xfrm>
          <a:custGeom>
            <a:avLst/>
            <a:gdLst/>
            <a:ahLst/>
            <a:cxnLst/>
            <a:rect l="l" t="t" r="r" b="b"/>
            <a:pathLst>
              <a:path h="64135">
                <a:moveTo>
                  <a:pt x="0" y="0"/>
                </a:moveTo>
                <a:lnTo>
                  <a:pt x="0" y="63884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8" name="object 2488"/>
          <p:cNvSpPr/>
          <p:nvPr/>
        </p:nvSpPr>
        <p:spPr>
          <a:xfrm>
            <a:off x="2229362" y="480271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9" name="object 2489"/>
          <p:cNvSpPr/>
          <p:nvPr/>
        </p:nvSpPr>
        <p:spPr>
          <a:xfrm>
            <a:off x="2235447" y="472970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0" name="object 2490"/>
          <p:cNvSpPr/>
          <p:nvPr/>
        </p:nvSpPr>
        <p:spPr>
          <a:xfrm>
            <a:off x="2253700" y="4738830"/>
            <a:ext cx="0" cy="60960"/>
          </a:xfrm>
          <a:custGeom>
            <a:avLst/>
            <a:gdLst/>
            <a:ahLst/>
            <a:cxnLst/>
            <a:rect l="l" t="t" r="r" b="b"/>
            <a:pathLst>
              <a:path h="60960">
                <a:moveTo>
                  <a:pt x="0" y="0"/>
                </a:moveTo>
                <a:lnTo>
                  <a:pt x="0" y="60842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1" name="object 2491"/>
          <p:cNvSpPr/>
          <p:nvPr/>
        </p:nvSpPr>
        <p:spPr>
          <a:xfrm>
            <a:off x="2235447" y="479054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2" name="object 2492"/>
          <p:cNvSpPr/>
          <p:nvPr/>
        </p:nvSpPr>
        <p:spPr>
          <a:xfrm>
            <a:off x="2241531" y="471601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3" name="object 2493"/>
          <p:cNvSpPr/>
          <p:nvPr/>
        </p:nvSpPr>
        <p:spPr>
          <a:xfrm>
            <a:off x="2259784" y="4725140"/>
            <a:ext cx="0" cy="60960"/>
          </a:xfrm>
          <a:custGeom>
            <a:avLst/>
            <a:gdLst/>
            <a:ahLst/>
            <a:cxnLst/>
            <a:rect l="l" t="t" r="r" b="b"/>
            <a:pathLst>
              <a:path h="60960">
                <a:moveTo>
                  <a:pt x="0" y="0"/>
                </a:moveTo>
                <a:lnTo>
                  <a:pt x="0" y="60842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4" name="object 2494"/>
          <p:cNvSpPr/>
          <p:nvPr/>
        </p:nvSpPr>
        <p:spPr>
          <a:xfrm>
            <a:off x="2241531" y="477685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5" name="object 2495"/>
          <p:cNvSpPr/>
          <p:nvPr/>
        </p:nvSpPr>
        <p:spPr>
          <a:xfrm>
            <a:off x="2247615" y="470232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6" name="object 2496"/>
          <p:cNvSpPr/>
          <p:nvPr/>
        </p:nvSpPr>
        <p:spPr>
          <a:xfrm>
            <a:off x="2265868" y="4711450"/>
            <a:ext cx="0" cy="60960"/>
          </a:xfrm>
          <a:custGeom>
            <a:avLst/>
            <a:gdLst/>
            <a:ahLst/>
            <a:cxnLst/>
            <a:rect l="l" t="t" r="r" b="b"/>
            <a:pathLst>
              <a:path h="60960">
                <a:moveTo>
                  <a:pt x="0" y="0"/>
                </a:moveTo>
                <a:lnTo>
                  <a:pt x="0" y="60842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7" name="object 2497"/>
          <p:cNvSpPr/>
          <p:nvPr/>
        </p:nvSpPr>
        <p:spPr>
          <a:xfrm>
            <a:off x="2247615" y="476316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8" name="object 2498"/>
          <p:cNvSpPr/>
          <p:nvPr/>
        </p:nvSpPr>
        <p:spPr>
          <a:xfrm>
            <a:off x="2253700" y="468407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9" name="object 2499"/>
          <p:cNvSpPr/>
          <p:nvPr/>
        </p:nvSpPr>
        <p:spPr>
          <a:xfrm>
            <a:off x="2271952" y="4693198"/>
            <a:ext cx="0" cy="64135"/>
          </a:xfrm>
          <a:custGeom>
            <a:avLst/>
            <a:gdLst/>
            <a:ahLst/>
            <a:cxnLst/>
            <a:rect l="l" t="t" r="r" b="b"/>
            <a:pathLst>
              <a:path h="64135">
                <a:moveTo>
                  <a:pt x="0" y="0"/>
                </a:moveTo>
                <a:lnTo>
                  <a:pt x="0" y="63884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0" name="object 2500"/>
          <p:cNvSpPr/>
          <p:nvPr/>
        </p:nvSpPr>
        <p:spPr>
          <a:xfrm>
            <a:off x="2253700" y="474795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1" name="object 2501"/>
          <p:cNvSpPr/>
          <p:nvPr/>
        </p:nvSpPr>
        <p:spPr>
          <a:xfrm>
            <a:off x="2259784" y="466733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2" name="object 2502"/>
          <p:cNvSpPr/>
          <p:nvPr/>
        </p:nvSpPr>
        <p:spPr>
          <a:xfrm>
            <a:off x="2278037" y="4676466"/>
            <a:ext cx="0" cy="70485"/>
          </a:xfrm>
          <a:custGeom>
            <a:avLst/>
            <a:gdLst/>
            <a:ahLst/>
            <a:cxnLst/>
            <a:rect l="l" t="t" r="r" b="b"/>
            <a:pathLst>
              <a:path h="70485">
                <a:moveTo>
                  <a:pt x="0" y="0"/>
                </a:moveTo>
                <a:lnTo>
                  <a:pt x="0" y="69969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3" name="object 2503"/>
          <p:cNvSpPr/>
          <p:nvPr/>
        </p:nvSpPr>
        <p:spPr>
          <a:xfrm>
            <a:off x="2259784" y="473730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4" name="object 2504"/>
          <p:cNvSpPr/>
          <p:nvPr/>
        </p:nvSpPr>
        <p:spPr>
          <a:xfrm>
            <a:off x="2265868" y="465365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5" name="object 2505"/>
          <p:cNvSpPr/>
          <p:nvPr/>
        </p:nvSpPr>
        <p:spPr>
          <a:xfrm>
            <a:off x="2284121" y="4662777"/>
            <a:ext cx="0" cy="70485"/>
          </a:xfrm>
          <a:custGeom>
            <a:avLst/>
            <a:gdLst/>
            <a:ahLst/>
            <a:cxnLst/>
            <a:rect l="l" t="t" r="r" b="b"/>
            <a:pathLst>
              <a:path h="70485">
                <a:moveTo>
                  <a:pt x="0" y="0"/>
                </a:moveTo>
                <a:lnTo>
                  <a:pt x="0" y="69969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6" name="object 2506"/>
          <p:cNvSpPr/>
          <p:nvPr/>
        </p:nvSpPr>
        <p:spPr>
          <a:xfrm>
            <a:off x="2265868" y="472361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7" name="object 2507"/>
          <p:cNvSpPr/>
          <p:nvPr/>
        </p:nvSpPr>
        <p:spPr>
          <a:xfrm>
            <a:off x="2271952" y="463996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8" name="object 2508"/>
          <p:cNvSpPr/>
          <p:nvPr/>
        </p:nvSpPr>
        <p:spPr>
          <a:xfrm>
            <a:off x="2290205" y="4649087"/>
            <a:ext cx="0" cy="70485"/>
          </a:xfrm>
          <a:custGeom>
            <a:avLst/>
            <a:gdLst/>
            <a:ahLst/>
            <a:cxnLst/>
            <a:rect l="l" t="t" r="r" b="b"/>
            <a:pathLst>
              <a:path h="70485">
                <a:moveTo>
                  <a:pt x="0" y="0"/>
                </a:moveTo>
                <a:lnTo>
                  <a:pt x="0" y="69969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9" name="object 2509"/>
          <p:cNvSpPr/>
          <p:nvPr/>
        </p:nvSpPr>
        <p:spPr>
          <a:xfrm>
            <a:off x="2271952" y="470992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0" name="object 2510"/>
          <p:cNvSpPr/>
          <p:nvPr/>
        </p:nvSpPr>
        <p:spPr>
          <a:xfrm>
            <a:off x="2278037" y="461866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1" name="object 2511"/>
          <p:cNvSpPr/>
          <p:nvPr/>
        </p:nvSpPr>
        <p:spPr>
          <a:xfrm>
            <a:off x="2296289" y="4627792"/>
            <a:ext cx="0" cy="82550"/>
          </a:xfrm>
          <a:custGeom>
            <a:avLst/>
            <a:gdLst/>
            <a:ahLst/>
            <a:cxnLst/>
            <a:rect l="l" t="t" r="r" b="b"/>
            <a:pathLst>
              <a:path h="82550">
                <a:moveTo>
                  <a:pt x="0" y="0"/>
                </a:moveTo>
                <a:lnTo>
                  <a:pt x="0" y="82137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2" name="object 2512"/>
          <p:cNvSpPr/>
          <p:nvPr/>
        </p:nvSpPr>
        <p:spPr>
          <a:xfrm>
            <a:off x="2278037" y="470080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3" name="object 2513"/>
          <p:cNvSpPr/>
          <p:nvPr/>
        </p:nvSpPr>
        <p:spPr>
          <a:xfrm>
            <a:off x="2284121" y="460497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4" name="object 2514"/>
          <p:cNvSpPr/>
          <p:nvPr/>
        </p:nvSpPr>
        <p:spPr>
          <a:xfrm>
            <a:off x="2302374" y="4614102"/>
            <a:ext cx="0" cy="82550"/>
          </a:xfrm>
          <a:custGeom>
            <a:avLst/>
            <a:gdLst/>
            <a:ahLst/>
            <a:cxnLst/>
            <a:rect l="l" t="t" r="r" b="b"/>
            <a:pathLst>
              <a:path h="82550">
                <a:moveTo>
                  <a:pt x="0" y="0"/>
                </a:moveTo>
                <a:lnTo>
                  <a:pt x="0" y="82137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5" name="object 2515"/>
          <p:cNvSpPr/>
          <p:nvPr/>
        </p:nvSpPr>
        <p:spPr>
          <a:xfrm>
            <a:off x="2284121" y="468711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6" name="object 2516"/>
          <p:cNvSpPr/>
          <p:nvPr/>
        </p:nvSpPr>
        <p:spPr>
          <a:xfrm>
            <a:off x="2290205" y="459128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7" name="object 2517"/>
          <p:cNvSpPr/>
          <p:nvPr/>
        </p:nvSpPr>
        <p:spPr>
          <a:xfrm>
            <a:off x="2299331" y="4600412"/>
            <a:ext cx="18415" cy="85725"/>
          </a:xfrm>
          <a:custGeom>
            <a:avLst/>
            <a:gdLst/>
            <a:ahLst/>
            <a:cxnLst/>
            <a:rect l="l" t="t" r="r" b="b"/>
            <a:pathLst>
              <a:path w="18414" h="85725">
                <a:moveTo>
                  <a:pt x="0" y="0"/>
                </a:moveTo>
                <a:lnTo>
                  <a:pt x="18252" y="0"/>
                </a:lnTo>
                <a:lnTo>
                  <a:pt x="18252" y="85179"/>
                </a:lnTo>
                <a:lnTo>
                  <a:pt x="0" y="8517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8" name="object 2518"/>
          <p:cNvSpPr/>
          <p:nvPr/>
        </p:nvSpPr>
        <p:spPr>
          <a:xfrm>
            <a:off x="2290205" y="4685592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9" name="object 2519"/>
          <p:cNvSpPr/>
          <p:nvPr/>
        </p:nvSpPr>
        <p:spPr>
          <a:xfrm>
            <a:off x="2296289" y="458368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0" name="object 2520"/>
          <p:cNvSpPr/>
          <p:nvPr/>
        </p:nvSpPr>
        <p:spPr>
          <a:xfrm>
            <a:off x="2305416" y="4592808"/>
            <a:ext cx="18415" cy="85725"/>
          </a:xfrm>
          <a:custGeom>
            <a:avLst/>
            <a:gdLst/>
            <a:ahLst/>
            <a:cxnLst/>
            <a:rect l="l" t="t" r="r" b="b"/>
            <a:pathLst>
              <a:path w="18414" h="85725">
                <a:moveTo>
                  <a:pt x="0" y="0"/>
                </a:moveTo>
                <a:lnTo>
                  <a:pt x="18252" y="0"/>
                </a:lnTo>
                <a:lnTo>
                  <a:pt x="18252" y="85179"/>
                </a:lnTo>
                <a:lnTo>
                  <a:pt x="0" y="8517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1" name="object 2521"/>
          <p:cNvSpPr/>
          <p:nvPr/>
        </p:nvSpPr>
        <p:spPr>
          <a:xfrm>
            <a:off x="2296289" y="466886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2" name="object 2522"/>
          <p:cNvSpPr/>
          <p:nvPr/>
        </p:nvSpPr>
        <p:spPr>
          <a:xfrm>
            <a:off x="2302374" y="456542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3" name="object 2523"/>
          <p:cNvSpPr/>
          <p:nvPr/>
        </p:nvSpPr>
        <p:spPr>
          <a:xfrm>
            <a:off x="2320626" y="4574554"/>
            <a:ext cx="0" cy="88265"/>
          </a:xfrm>
          <a:custGeom>
            <a:avLst/>
            <a:gdLst/>
            <a:ahLst/>
            <a:cxnLst/>
            <a:rect l="l" t="t" r="r" b="b"/>
            <a:pathLst>
              <a:path h="88264">
                <a:moveTo>
                  <a:pt x="0" y="0"/>
                </a:moveTo>
                <a:lnTo>
                  <a:pt x="0" y="88221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4" name="object 2524"/>
          <p:cNvSpPr/>
          <p:nvPr/>
        </p:nvSpPr>
        <p:spPr>
          <a:xfrm>
            <a:off x="2302374" y="465365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5" name="object 2525"/>
          <p:cNvSpPr/>
          <p:nvPr/>
        </p:nvSpPr>
        <p:spPr>
          <a:xfrm>
            <a:off x="2308458" y="455173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6" name="object 2526"/>
          <p:cNvSpPr/>
          <p:nvPr/>
        </p:nvSpPr>
        <p:spPr>
          <a:xfrm>
            <a:off x="2326711" y="4560865"/>
            <a:ext cx="0" cy="88265"/>
          </a:xfrm>
          <a:custGeom>
            <a:avLst/>
            <a:gdLst/>
            <a:ahLst/>
            <a:cxnLst/>
            <a:rect l="l" t="t" r="r" b="b"/>
            <a:pathLst>
              <a:path h="88264">
                <a:moveTo>
                  <a:pt x="0" y="0"/>
                </a:moveTo>
                <a:lnTo>
                  <a:pt x="0" y="88221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7" name="object 2527"/>
          <p:cNvSpPr/>
          <p:nvPr/>
        </p:nvSpPr>
        <p:spPr>
          <a:xfrm>
            <a:off x="2308458" y="463996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8" name="object 2528"/>
          <p:cNvSpPr/>
          <p:nvPr/>
        </p:nvSpPr>
        <p:spPr>
          <a:xfrm>
            <a:off x="2314542" y="453957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9" name="object 2529"/>
          <p:cNvSpPr/>
          <p:nvPr/>
        </p:nvSpPr>
        <p:spPr>
          <a:xfrm>
            <a:off x="2332795" y="4548696"/>
            <a:ext cx="0" cy="88265"/>
          </a:xfrm>
          <a:custGeom>
            <a:avLst/>
            <a:gdLst/>
            <a:ahLst/>
            <a:cxnLst/>
            <a:rect l="l" t="t" r="r" b="b"/>
            <a:pathLst>
              <a:path h="88264">
                <a:moveTo>
                  <a:pt x="0" y="0"/>
                </a:moveTo>
                <a:lnTo>
                  <a:pt x="0" y="88221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0" name="object 2530"/>
          <p:cNvSpPr/>
          <p:nvPr/>
        </p:nvSpPr>
        <p:spPr>
          <a:xfrm>
            <a:off x="2314542" y="462779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1" name="object 2531"/>
          <p:cNvSpPr/>
          <p:nvPr/>
        </p:nvSpPr>
        <p:spPr>
          <a:xfrm>
            <a:off x="2320626" y="452435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2" name="object 2532"/>
          <p:cNvSpPr/>
          <p:nvPr/>
        </p:nvSpPr>
        <p:spPr>
          <a:xfrm>
            <a:off x="2338879" y="4533486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263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3" name="object 2533"/>
          <p:cNvSpPr/>
          <p:nvPr/>
        </p:nvSpPr>
        <p:spPr>
          <a:xfrm>
            <a:off x="2320626" y="461562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4" name="object 2534"/>
          <p:cNvSpPr/>
          <p:nvPr/>
        </p:nvSpPr>
        <p:spPr>
          <a:xfrm>
            <a:off x="2326711" y="451219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5" name="object 2535"/>
          <p:cNvSpPr/>
          <p:nvPr/>
        </p:nvSpPr>
        <p:spPr>
          <a:xfrm>
            <a:off x="2344963" y="4521317"/>
            <a:ext cx="0" cy="88265"/>
          </a:xfrm>
          <a:custGeom>
            <a:avLst/>
            <a:gdLst/>
            <a:ahLst/>
            <a:cxnLst/>
            <a:rect l="l" t="t" r="r" b="b"/>
            <a:pathLst>
              <a:path h="88264">
                <a:moveTo>
                  <a:pt x="0" y="0"/>
                </a:moveTo>
                <a:lnTo>
                  <a:pt x="0" y="88221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6" name="object 2536"/>
          <p:cNvSpPr/>
          <p:nvPr/>
        </p:nvSpPr>
        <p:spPr>
          <a:xfrm>
            <a:off x="2326711" y="460041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7" name="object 2537"/>
          <p:cNvSpPr/>
          <p:nvPr/>
        </p:nvSpPr>
        <p:spPr>
          <a:xfrm>
            <a:off x="2332795" y="450002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8" name="object 2538"/>
          <p:cNvSpPr/>
          <p:nvPr/>
        </p:nvSpPr>
        <p:spPr>
          <a:xfrm>
            <a:off x="2341921" y="4509149"/>
            <a:ext cx="18415" cy="91440"/>
          </a:xfrm>
          <a:custGeom>
            <a:avLst/>
            <a:gdLst/>
            <a:ahLst/>
            <a:cxnLst/>
            <a:rect l="l" t="t" r="r" b="b"/>
            <a:pathLst>
              <a:path w="18414" h="91439">
                <a:moveTo>
                  <a:pt x="0" y="0"/>
                </a:moveTo>
                <a:lnTo>
                  <a:pt x="18252" y="0"/>
                </a:lnTo>
                <a:lnTo>
                  <a:pt x="18252" y="91263"/>
                </a:lnTo>
                <a:lnTo>
                  <a:pt x="0" y="9126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9" name="object 2539"/>
          <p:cNvSpPr/>
          <p:nvPr/>
        </p:nvSpPr>
        <p:spPr>
          <a:xfrm>
            <a:off x="2332795" y="4600412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0" name="object 2540"/>
          <p:cNvSpPr/>
          <p:nvPr/>
        </p:nvSpPr>
        <p:spPr>
          <a:xfrm>
            <a:off x="2338879" y="448937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1" name="object 2541"/>
          <p:cNvSpPr/>
          <p:nvPr/>
        </p:nvSpPr>
        <p:spPr>
          <a:xfrm>
            <a:off x="2348006" y="4498501"/>
            <a:ext cx="18415" cy="91440"/>
          </a:xfrm>
          <a:custGeom>
            <a:avLst/>
            <a:gdLst/>
            <a:ahLst/>
            <a:cxnLst/>
            <a:rect l="l" t="t" r="r" b="b"/>
            <a:pathLst>
              <a:path w="18414" h="91439">
                <a:moveTo>
                  <a:pt x="0" y="0"/>
                </a:moveTo>
                <a:lnTo>
                  <a:pt x="18252" y="0"/>
                </a:lnTo>
                <a:lnTo>
                  <a:pt x="18252" y="91263"/>
                </a:lnTo>
                <a:lnTo>
                  <a:pt x="0" y="9126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2" name="object 2542"/>
          <p:cNvSpPr/>
          <p:nvPr/>
        </p:nvSpPr>
        <p:spPr>
          <a:xfrm>
            <a:off x="2338879" y="4589765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3" name="object 2543"/>
          <p:cNvSpPr/>
          <p:nvPr/>
        </p:nvSpPr>
        <p:spPr>
          <a:xfrm>
            <a:off x="2344963" y="447568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4" name="object 2544"/>
          <p:cNvSpPr/>
          <p:nvPr/>
        </p:nvSpPr>
        <p:spPr>
          <a:xfrm>
            <a:off x="2354090" y="4484812"/>
            <a:ext cx="18415" cy="94615"/>
          </a:xfrm>
          <a:custGeom>
            <a:avLst/>
            <a:gdLst/>
            <a:ahLst/>
            <a:cxnLst/>
            <a:rect l="l" t="t" r="r" b="b"/>
            <a:pathLst>
              <a:path w="18414" h="94614">
                <a:moveTo>
                  <a:pt x="0" y="0"/>
                </a:moveTo>
                <a:lnTo>
                  <a:pt x="18252" y="0"/>
                </a:lnTo>
                <a:lnTo>
                  <a:pt x="18252" y="94306"/>
                </a:lnTo>
                <a:lnTo>
                  <a:pt x="0" y="9430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5" name="object 2545"/>
          <p:cNvSpPr/>
          <p:nvPr/>
        </p:nvSpPr>
        <p:spPr>
          <a:xfrm>
            <a:off x="2344963" y="4579118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6" name="object 2546"/>
          <p:cNvSpPr/>
          <p:nvPr/>
        </p:nvSpPr>
        <p:spPr>
          <a:xfrm>
            <a:off x="2351048" y="446960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7" name="object 2547"/>
          <p:cNvSpPr/>
          <p:nvPr/>
        </p:nvSpPr>
        <p:spPr>
          <a:xfrm>
            <a:off x="2360174" y="4478727"/>
            <a:ext cx="18415" cy="91440"/>
          </a:xfrm>
          <a:custGeom>
            <a:avLst/>
            <a:gdLst/>
            <a:ahLst/>
            <a:cxnLst/>
            <a:rect l="l" t="t" r="r" b="b"/>
            <a:pathLst>
              <a:path w="18414" h="91439">
                <a:moveTo>
                  <a:pt x="0" y="0"/>
                </a:moveTo>
                <a:lnTo>
                  <a:pt x="18252" y="0"/>
                </a:lnTo>
                <a:lnTo>
                  <a:pt x="18252" y="91263"/>
                </a:lnTo>
                <a:lnTo>
                  <a:pt x="0" y="9126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8" name="object 2548"/>
          <p:cNvSpPr/>
          <p:nvPr/>
        </p:nvSpPr>
        <p:spPr>
          <a:xfrm>
            <a:off x="2351048" y="456086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9" name="object 2549"/>
          <p:cNvSpPr/>
          <p:nvPr/>
        </p:nvSpPr>
        <p:spPr>
          <a:xfrm>
            <a:off x="2357132" y="446047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0" name="object 2550"/>
          <p:cNvSpPr/>
          <p:nvPr/>
        </p:nvSpPr>
        <p:spPr>
          <a:xfrm>
            <a:off x="2366258" y="4469601"/>
            <a:ext cx="18415" cy="88265"/>
          </a:xfrm>
          <a:custGeom>
            <a:avLst/>
            <a:gdLst/>
            <a:ahLst/>
            <a:cxnLst/>
            <a:rect l="l" t="t" r="r" b="b"/>
            <a:pathLst>
              <a:path w="18414" h="88264">
                <a:moveTo>
                  <a:pt x="0" y="0"/>
                </a:moveTo>
                <a:lnTo>
                  <a:pt x="18252" y="0"/>
                </a:lnTo>
                <a:lnTo>
                  <a:pt x="18252" y="88221"/>
                </a:lnTo>
                <a:lnTo>
                  <a:pt x="0" y="8822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1" name="object 2551"/>
          <p:cNvSpPr/>
          <p:nvPr/>
        </p:nvSpPr>
        <p:spPr>
          <a:xfrm>
            <a:off x="2357132" y="454869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2" name="object 2552"/>
          <p:cNvSpPr/>
          <p:nvPr/>
        </p:nvSpPr>
        <p:spPr>
          <a:xfrm>
            <a:off x="2363216" y="444982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3" name="object 2553"/>
          <p:cNvSpPr/>
          <p:nvPr/>
        </p:nvSpPr>
        <p:spPr>
          <a:xfrm>
            <a:off x="2372342" y="4458954"/>
            <a:ext cx="18415" cy="91440"/>
          </a:xfrm>
          <a:custGeom>
            <a:avLst/>
            <a:gdLst/>
            <a:ahLst/>
            <a:cxnLst/>
            <a:rect l="l" t="t" r="r" b="b"/>
            <a:pathLst>
              <a:path w="18414" h="91439">
                <a:moveTo>
                  <a:pt x="0" y="0"/>
                </a:moveTo>
                <a:lnTo>
                  <a:pt x="18252" y="0"/>
                </a:lnTo>
                <a:lnTo>
                  <a:pt x="18252" y="91263"/>
                </a:lnTo>
                <a:lnTo>
                  <a:pt x="0" y="9126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4" name="object 2554"/>
          <p:cNvSpPr/>
          <p:nvPr/>
        </p:nvSpPr>
        <p:spPr>
          <a:xfrm>
            <a:off x="2363216" y="4550217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5" name="object 2555"/>
          <p:cNvSpPr/>
          <p:nvPr/>
        </p:nvSpPr>
        <p:spPr>
          <a:xfrm>
            <a:off x="2369300" y="444222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6" name="object 2556"/>
          <p:cNvSpPr/>
          <p:nvPr/>
        </p:nvSpPr>
        <p:spPr>
          <a:xfrm>
            <a:off x="2378427" y="4451348"/>
            <a:ext cx="18415" cy="88265"/>
          </a:xfrm>
          <a:custGeom>
            <a:avLst/>
            <a:gdLst/>
            <a:ahLst/>
            <a:cxnLst/>
            <a:rect l="l" t="t" r="r" b="b"/>
            <a:pathLst>
              <a:path w="18414" h="88264">
                <a:moveTo>
                  <a:pt x="0" y="0"/>
                </a:moveTo>
                <a:lnTo>
                  <a:pt x="18252" y="0"/>
                </a:lnTo>
                <a:lnTo>
                  <a:pt x="18252" y="88221"/>
                </a:lnTo>
                <a:lnTo>
                  <a:pt x="0" y="8822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7" name="object 2557"/>
          <p:cNvSpPr/>
          <p:nvPr/>
        </p:nvSpPr>
        <p:spPr>
          <a:xfrm>
            <a:off x="2369300" y="4539570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8" name="object 2558"/>
          <p:cNvSpPr/>
          <p:nvPr/>
        </p:nvSpPr>
        <p:spPr>
          <a:xfrm>
            <a:off x="2375385" y="443005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9" name="object 2559"/>
          <p:cNvSpPr/>
          <p:nvPr/>
        </p:nvSpPr>
        <p:spPr>
          <a:xfrm>
            <a:off x="2384511" y="4439180"/>
            <a:ext cx="18415" cy="91440"/>
          </a:xfrm>
          <a:custGeom>
            <a:avLst/>
            <a:gdLst/>
            <a:ahLst/>
            <a:cxnLst/>
            <a:rect l="l" t="t" r="r" b="b"/>
            <a:pathLst>
              <a:path w="18414" h="91439">
                <a:moveTo>
                  <a:pt x="0" y="0"/>
                </a:moveTo>
                <a:lnTo>
                  <a:pt x="18252" y="0"/>
                </a:lnTo>
                <a:lnTo>
                  <a:pt x="18252" y="91263"/>
                </a:lnTo>
                <a:lnTo>
                  <a:pt x="0" y="9126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0" name="object 2560"/>
          <p:cNvSpPr/>
          <p:nvPr/>
        </p:nvSpPr>
        <p:spPr>
          <a:xfrm>
            <a:off x="2375385" y="4530444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1" name="object 2561"/>
          <p:cNvSpPr/>
          <p:nvPr/>
        </p:nvSpPr>
        <p:spPr>
          <a:xfrm>
            <a:off x="2381469" y="441940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2" name="object 2562"/>
          <p:cNvSpPr/>
          <p:nvPr/>
        </p:nvSpPr>
        <p:spPr>
          <a:xfrm>
            <a:off x="2390595" y="4428532"/>
            <a:ext cx="18415" cy="94615"/>
          </a:xfrm>
          <a:custGeom>
            <a:avLst/>
            <a:gdLst/>
            <a:ahLst/>
            <a:cxnLst/>
            <a:rect l="l" t="t" r="r" b="b"/>
            <a:pathLst>
              <a:path w="18414" h="94614">
                <a:moveTo>
                  <a:pt x="0" y="0"/>
                </a:moveTo>
                <a:lnTo>
                  <a:pt x="18252" y="0"/>
                </a:lnTo>
                <a:lnTo>
                  <a:pt x="18252" y="94306"/>
                </a:lnTo>
                <a:lnTo>
                  <a:pt x="0" y="9430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3" name="object 2563"/>
          <p:cNvSpPr/>
          <p:nvPr/>
        </p:nvSpPr>
        <p:spPr>
          <a:xfrm>
            <a:off x="2381469" y="4522838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4" name="object 2564"/>
          <p:cNvSpPr/>
          <p:nvPr/>
        </p:nvSpPr>
        <p:spPr>
          <a:xfrm>
            <a:off x="2387553" y="441180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5" name="object 2565"/>
          <p:cNvSpPr/>
          <p:nvPr/>
        </p:nvSpPr>
        <p:spPr>
          <a:xfrm>
            <a:off x="2396680" y="4420927"/>
            <a:ext cx="18415" cy="94615"/>
          </a:xfrm>
          <a:custGeom>
            <a:avLst/>
            <a:gdLst/>
            <a:ahLst/>
            <a:cxnLst/>
            <a:rect l="l" t="t" r="r" b="b"/>
            <a:pathLst>
              <a:path w="18414" h="94614">
                <a:moveTo>
                  <a:pt x="0" y="0"/>
                </a:moveTo>
                <a:lnTo>
                  <a:pt x="18252" y="0"/>
                </a:lnTo>
                <a:lnTo>
                  <a:pt x="18252" y="94306"/>
                </a:lnTo>
                <a:lnTo>
                  <a:pt x="0" y="9430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6" name="object 2566"/>
          <p:cNvSpPr/>
          <p:nvPr/>
        </p:nvSpPr>
        <p:spPr>
          <a:xfrm>
            <a:off x="2387553" y="4515233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7" name="object 2567"/>
          <p:cNvSpPr/>
          <p:nvPr/>
        </p:nvSpPr>
        <p:spPr>
          <a:xfrm>
            <a:off x="2393638" y="440571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8" name="object 2568"/>
          <p:cNvSpPr/>
          <p:nvPr/>
        </p:nvSpPr>
        <p:spPr>
          <a:xfrm>
            <a:off x="2402764" y="4414843"/>
            <a:ext cx="18415" cy="91440"/>
          </a:xfrm>
          <a:custGeom>
            <a:avLst/>
            <a:gdLst/>
            <a:ahLst/>
            <a:cxnLst/>
            <a:rect l="l" t="t" r="r" b="b"/>
            <a:pathLst>
              <a:path w="18414" h="91439">
                <a:moveTo>
                  <a:pt x="0" y="0"/>
                </a:moveTo>
                <a:lnTo>
                  <a:pt x="18252" y="0"/>
                </a:lnTo>
                <a:lnTo>
                  <a:pt x="18252" y="91263"/>
                </a:lnTo>
                <a:lnTo>
                  <a:pt x="0" y="9126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9" name="object 2569"/>
          <p:cNvSpPr/>
          <p:nvPr/>
        </p:nvSpPr>
        <p:spPr>
          <a:xfrm>
            <a:off x="2393638" y="4506107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0" name="object 2570"/>
          <p:cNvSpPr/>
          <p:nvPr/>
        </p:nvSpPr>
        <p:spPr>
          <a:xfrm>
            <a:off x="2399722" y="439659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1" name="object 2571"/>
          <p:cNvSpPr/>
          <p:nvPr/>
        </p:nvSpPr>
        <p:spPr>
          <a:xfrm>
            <a:off x="2408848" y="4405716"/>
            <a:ext cx="18415" cy="91440"/>
          </a:xfrm>
          <a:custGeom>
            <a:avLst/>
            <a:gdLst/>
            <a:ahLst/>
            <a:cxnLst/>
            <a:rect l="l" t="t" r="r" b="b"/>
            <a:pathLst>
              <a:path w="18414" h="91439">
                <a:moveTo>
                  <a:pt x="0" y="0"/>
                </a:moveTo>
                <a:lnTo>
                  <a:pt x="18252" y="0"/>
                </a:lnTo>
                <a:lnTo>
                  <a:pt x="18252" y="91263"/>
                </a:lnTo>
                <a:lnTo>
                  <a:pt x="0" y="9126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2" name="object 2572"/>
          <p:cNvSpPr/>
          <p:nvPr/>
        </p:nvSpPr>
        <p:spPr>
          <a:xfrm>
            <a:off x="2399722" y="4496980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3" name="object 2573"/>
          <p:cNvSpPr/>
          <p:nvPr/>
        </p:nvSpPr>
        <p:spPr>
          <a:xfrm>
            <a:off x="2405806" y="438746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4" name="object 2574"/>
          <p:cNvSpPr/>
          <p:nvPr/>
        </p:nvSpPr>
        <p:spPr>
          <a:xfrm>
            <a:off x="2414932" y="4396590"/>
            <a:ext cx="18415" cy="91440"/>
          </a:xfrm>
          <a:custGeom>
            <a:avLst/>
            <a:gdLst/>
            <a:ahLst/>
            <a:cxnLst/>
            <a:rect l="l" t="t" r="r" b="b"/>
            <a:pathLst>
              <a:path w="18414" h="91439">
                <a:moveTo>
                  <a:pt x="0" y="0"/>
                </a:moveTo>
                <a:lnTo>
                  <a:pt x="18252" y="0"/>
                </a:lnTo>
                <a:lnTo>
                  <a:pt x="18252" y="91263"/>
                </a:lnTo>
                <a:lnTo>
                  <a:pt x="0" y="9126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5" name="object 2575"/>
          <p:cNvSpPr/>
          <p:nvPr/>
        </p:nvSpPr>
        <p:spPr>
          <a:xfrm>
            <a:off x="2405806" y="4487854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6" name="object 2576"/>
          <p:cNvSpPr/>
          <p:nvPr/>
        </p:nvSpPr>
        <p:spPr>
          <a:xfrm>
            <a:off x="2411890" y="437681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7" name="object 2577"/>
          <p:cNvSpPr/>
          <p:nvPr/>
        </p:nvSpPr>
        <p:spPr>
          <a:xfrm>
            <a:off x="2421017" y="4385943"/>
            <a:ext cx="18415" cy="94615"/>
          </a:xfrm>
          <a:custGeom>
            <a:avLst/>
            <a:gdLst/>
            <a:ahLst/>
            <a:cxnLst/>
            <a:rect l="l" t="t" r="r" b="b"/>
            <a:pathLst>
              <a:path w="18414" h="94614">
                <a:moveTo>
                  <a:pt x="0" y="0"/>
                </a:moveTo>
                <a:lnTo>
                  <a:pt x="18252" y="0"/>
                </a:lnTo>
                <a:lnTo>
                  <a:pt x="18252" y="94306"/>
                </a:lnTo>
                <a:lnTo>
                  <a:pt x="0" y="9430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8" name="object 2578"/>
          <p:cNvSpPr/>
          <p:nvPr/>
        </p:nvSpPr>
        <p:spPr>
          <a:xfrm>
            <a:off x="2411890" y="4480249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9" name="object 2579"/>
          <p:cNvSpPr/>
          <p:nvPr/>
        </p:nvSpPr>
        <p:spPr>
          <a:xfrm>
            <a:off x="2417975" y="437377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0" name="object 2580"/>
          <p:cNvSpPr/>
          <p:nvPr/>
        </p:nvSpPr>
        <p:spPr>
          <a:xfrm>
            <a:off x="2427101" y="4382900"/>
            <a:ext cx="18415" cy="91440"/>
          </a:xfrm>
          <a:custGeom>
            <a:avLst/>
            <a:gdLst/>
            <a:ahLst/>
            <a:cxnLst/>
            <a:rect l="l" t="t" r="r" b="b"/>
            <a:pathLst>
              <a:path w="18414" h="91439">
                <a:moveTo>
                  <a:pt x="0" y="0"/>
                </a:moveTo>
                <a:lnTo>
                  <a:pt x="18252" y="0"/>
                </a:lnTo>
                <a:lnTo>
                  <a:pt x="18252" y="91263"/>
                </a:lnTo>
                <a:lnTo>
                  <a:pt x="0" y="9126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1" name="object 2581"/>
          <p:cNvSpPr/>
          <p:nvPr/>
        </p:nvSpPr>
        <p:spPr>
          <a:xfrm>
            <a:off x="2417975" y="4474164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2" name="object 2582"/>
          <p:cNvSpPr/>
          <p:nvPr/>
        </p:nvSpPr>
        <p:spPr>
          <a:xfrm>
            <a:off x="2424059" y="436616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3" name="object 2583"/>
          <p:cNvSpPr/>
          <p:nvPr/>
        </p:nvSpPr>
        <p:spPr>
          <a:xfrm>
            <a:off x="2433185" y="4375295"/>
            <a:ext cx="18415" cy="91440"/>
          </a:xfrm>
          <a:custGeom>
            <a:avLst/>
            <a:gdLst/>
            <a:ahLst/>
            <a:cxnLst/>
            <a:rect l="l" t="t" r="r" b="b"/>
            <a:pathLst>
              <a:path w="18414" h="91439">
                <a:moveTo>
                  <a:pt x="0" y="0"/>
                </a:moveTo>
                <a:lnTo>
                  <a:pt x="18252" y="0"/>
                </a:lnTo>
                <a:lnTo>
                  <a:pt x="18252" y="91263"/>
                </a:lnTo>
                <a:lnTo>
                  <a:pt x="0" y="9126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4" name="object 2584"/>
          <p:cNvSpPr/>
          <p:nvPr/>
        </p:nvSpPr>
        <p:spPr>
          <a:xfrm>
            <a:off x="2424059" y="4466559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5" name="object 2585"/>
          <p:cNvSpPr/>
          <p:nvPr/>
        </p:nvSpPr>
        <p:spPr>
          <a:xfrm>
            <a:off x="2430143" y="435856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6" name="object 2586"/>
          <p:cNvSpPr/>
          <p:nvPr/>
        </p:nvSpPr>
        <p:spPr>
          <a:xfrm>
            <a:off x="2439269" y="4367689"/>
            <a:ext cx="18415" cy="94615"/>
          </a:xfrm>
          <a:custGeom>
            <a:avLst/>
            <a:gdLst/>
            <a:ahLst/>
            <a:cxnLst/>
            <a:rect l="l" t="t" r="r" b="b"/>
            <a:pathLst>
              <a:path w="18414" h="94614">
                <a:moveTo>
                  <a:pt x="0" y="0"/>
                </a:moveTo>
                <a:lnTo>
                  <a:pt x="18252" y="0"/>
                </a:lnTo>
                <a:lnTo>
                  <a:pt x="18252" y="94306"/>
                </a:lnTo>
                <a:lnTo>
                  <a:pt x="0" y="9430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7" name="object 2587"/>
          <p:cNvSpPr/>
          <p:nvPr/>
        </p:nvSpPr>
        <p:spPr>
          <a:xfrm>
            <a:off x="2430143" y="4461996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8" name="object 2588"/>
          <p:cNvSpPr/>
          <p:nvPr/>
        </p:nvSpPr>
        <p:spPr>
          <a:xfrm>
            <a:off x="2436227" y="4366169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9" name="object 2589"/>
          <p:cNvSpPr/>
          <p:nvPr/>
        </p:nvSpPr>
        <p:spPr>
          <a:xfrm>
            <a:off x="2445354" y="4366169"/>
            <a:ext cx="18415" cy="91440"/>
          </a:xfrm>
          <a:custGeom>
            <a:avLst/>
            <a:gdLst/>
            <a:ahLst/>
            <a:cxnLst/>
            <a:rect l="l" t="t" r="r" b="b"/>
            <a:pathLst>
              <a:path w="18414" h="91439">
                <a:moveTo>
                  <a:pt x="0" y="0"/>
                </a:moveTo>
                <a:lnTo>
                  <a:pt x="18252" y="0"/>
                </a:lnTo>
                <a:lnTo>
                  <a:pt x="18252" y="91263"/>
                </a:lnTo>
                <a:lnTo>
                  <a:pt x="0" y="9126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0" name="object 2590"/>
          <p:cNvSpPr/>
          <p:nvPr/>
        </p:nvSpPr>
        <p:spPr>
          <a:xfrm>
            <a:off x="2436227" y="4457432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1" name="object 2591"/>
          <p:cNvSpPr/>
          <p:nvPr/>
        </p:nvSpPr>
        <p:spPr>
          <a:xfrm>
            <a:off x="2442312" y="435552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2" name="object 2592"/>
          <p:cNvSpPr/>
          <p:nvPr/>
        </p:nvSpPr>
        <p:spPr>
          <a:xfrm>
            <a:off x="2451438" y="4364647"/>
            <a:ext cx="18415" cy="88265"/>
          </a:xfrm>
          <a:custGeom>
            <a:avLst/>
            <a:gdLst/>
            <a:ahLst/>
            <a:cxnLst/>
            <a:rect l="l" t="t" r="r" b="b"/>
            <a:pathLst>
              <a:path w="18414" h="88264">
                <a:moveTo>
                  <a:pt x="0" y="0"/>
                </a:moveTo>
                <a:lnTo>
                  <a:pt x="18252" y="0"/>
                </a:lnTo>
                <a:lnTo>
                  <a:pt x="18252" y="88221"/>
                </a:lnTo>
                <a:lnTo>
                  <a:pt x="0" y="8822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3" name="object 2593"/>
          <p:cNvSpPr/>
          <p:nvPr/>
        </p:nvSpPr>
        <p:spPr>
          <a:xfrm>
            <a:off x="2442312" y="4452869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4" name="object 2594"/>
          <p:cNvSpPr/>
          <p:nvPr/>
        </p:nvSpPr>
        <p:spPr>
          <a:xfrm>
            <a:off x="2448396" y="435095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5" name="object 2595"/>
          <p:cNvSpPr/>
          <p:nvPr/>
        </p:nvSpPr>
        <p:spPr>
          <a:xfrm>
            <a:off x="2457522" y="4360085"/>
            <a:ext cx="18415" cy="91440"/>
          </a:xfrm>
          <a:custGeom>
            <a:avLst/>
            <a:gdLst/>
            <a:ahLst/>
            <a:cxnLst/>
            <a:rect l="l" t="t" r="r" b="b"/>
            <a:pathLst>
              <a:path w="18414" h="91439">
                <a:moveTo>
                  <a:pt x="0" y="0"/>
                </a:moveTo>
                <a:lnTo>
                  <a:pt x="18252" y="0"/>
                </a:lnTo>
                <a:lnTo>
                  <a:pt x="18252" y="91263"/>
                </a:lnTo>
                <a:lnTo>
                  <a:pt x="0" y="9126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6" name="object 2596"/>
          <p:cNvSpPr/>
          <p:nvPr/>
        </p:nvSpPr>
        <p:spPr>
          <a:xfrm>
            <a:off x="2448396" y="4451348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7" name="object 2597"/>
          <p:cNvSpPr/>
          <p:nvPr/>
        </p:nvSpPr>
        <p:spPr>
          <a:xfrm>
            <a:off x="2454480" y="434791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8" name="object 2598"/>
          <p:cNvSpPr/>
          <p:nvPr/>
        </p:nvSpPr>
        <p:spPr>
          <a:xfrm>
            <a:off x="2463606" y="4357042"/>
            <a:ext cx="18415" cy="91440"/>
          </a:xfrm>
          <a:custGeom>
            <a:avLst/>
            <a:gdLst/>
            <a:ahLst/>
            <a:cxnLst/>
            <a:rect l="l" t="t" r="r" b="b"/>
            <a:pathLst>
              <a:path w="18414" h="91439">
                <a:moveTo>
                  <a:pt x="0" y="0"/>
                </a:moveTo>
                <a:lnTo>
                  <a:pt x="18252" y="0"/>
                </a:lnTo>
                <a:lnTo>
                  <a:pt x="18252" y="91263"/>
                </a:lnTo>
                <a:lnTo>
                  <a:pt x="0" y="9126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9" name="object 2599"/>
          <p:cNvSpPr/>
          <p:nvPr/>
        </p:nvSpPr>
        <p:spPr>
          <a:xfrm>
            <a:off x="2454480" y="4448306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0" name="object 2600"/>
          <p:cNvSpPr/>
          <p:nvPr/>
        </p:nvSpPr>
        <p:spPr>
          <a:xfrm>
            <a:off x="2460564" y="434183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1" name="object 2601"/>
          <p:cNvSpPr/>
          <p:nvPr/>
        </p:nvSpPr>
        <p:spPr>
          <a:xfrm>
            <a:off x="2469691" y="4350958"/>
            <a:ext cx="18415" cy="94615"/>
          </a:xfrm>
          <a:custGeom>
            <a:avLst/>
            <a:gdLst/>
            <a:ahLst/>
            <a:cxnLst/>
            <a:rect l="l" t="t" r="r" b="b"/>
            <a:pathLst>
              <a:path w="18414" h="94614">
                <a:moveTo>
                  <a:pt x="0" y="0"/>
                </a:moveTo>
                <a:lnTo>
                  <a:pt x="18252" y="0"/>
                </a:lnTo>
                <a:lnTo>
                  <a:pt x="18252" y="94306"/>
                </a:lnTo>
                <a:lnTo>
                  <a:pt x="0" y="9430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2" name="object 2602"/>
          <p:cNvSpPr/>
          <p:nvPr/>
        </p:nvSpPr>
        <p:spPr>
          <a:xfrm>
            <a:off x="2460564" y="4445264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3" name="object 2603"/>
          <p:cNvSpPr/>
          <p:nvPr/>
        </p:nvSpPr>
        <p:spPr>
          <a:xfrm>
            <a:off x="2466649" y="433574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4" name="object 2604"/>
          <p:cNvSpPr/>
          <p:nvPr/>
        </p:nvSpPr>
        <p:spPr>
          <a:xfrm>
            <a:off x="2475775" y="4344874"/>
            <a:ext cx="18415" cy="91440"/>
          </a:xfrm>
          <a:custGeom>
            <a:avLst/>
            <a:gdLst/>
            <a:ahLst/>
            <a:cxnLst/>
            <a:rect l="l" t="t" r="r" b="b"/>
            <a:pathLst>
              <a:path w="18414" h="91439">
                <a:moveTo>
                  <a:pt x="0" y="0"/>
                </a:moveTo>
                <a:lnTo>
                  <a:pt x="18252" y="0"/>
                </a:lnTo>
                <a:lnTo>
                  <a:pt x="18252" y="91263"/>
                </a:lnTo>
                <a:lnTo>
                  <a:pt x="0" y="9126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5" name="object 2605"/>
          <p:cNvSpPr/>
          <p:nvPr/>
        </p:nvSpPr>
        <p:spPr>
          <a:xfrm>
            <a:off x="2466649" y="4436138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6" name="object 2606"/>
          <p:cNvSpPr/>
          <p:nvPr/>
        </p:nvSpPr>
        <p:spPr>
          <a:xfrm>
            <a:off x="2472733" y="433118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7" name="object 2607"/>
          <p:cNvSpPr/>
          <p:nvPr/>
        </p:nvSpPr>
        <p:spPr>
          <a:xfrm>
            <a:off x="2481859" y="4340311"/>
            <a:ext cx="18415" cy="91440"/>
          </a:xfrm>
          <a:custGeom>
            <a:avLst/>
            <a:gdLst/>
            <a:ahLst/>
            <a:cxnLst/>
            <a:rect l="l" t="t" r="r" b="b"/>
            <a:pathLst>
              <a:path w="18414" h="91439">
                <a:moveTo>
                  <a:pt x="0" y="0"/>
                </a:moveTo>
                <a:lnTo>
                  <a:pt x="18252" y="0"/>
                </a:lnTo>
                <a:lnTo>
                  <a:pt x="18252" y="91263"/>
                </a:lnTo>
                <a:lnTo>
                  <a:pt x="0" y="9126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8" name="object 2608"/>
          <p:cNvSpPr/>
          <p:nvPr/>
        </p:nvSpPr>
        <p:spPr>
          <a:xfrm>
            <a:off x="2472733" y="4431574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9" name="object 2609"/>
          <p:cNvSpPr/>
          <p:nvPr/>
        </p:nvSpPr>
        <p:spPr>
          <a:xfrm>
            <a:off x="2478817" y="432966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0" name="object 2610"/>
          <p:cNvSpPr/>
          <p:nvPr/>
        </p:nvSpPr>
        <p:spPr>
          <a:xfrm>
            <a:off x="2487944" y="4338789"/>
            <a:ext cx="18415" cy="88265"/>
          </a:xfrm>
          <a:custGeom>
            <a:avLst/>
            <a:gdLst/>
            <a:ahLst/>
            <a:cxnLst/>
            <a:rect l="l" t="t" r="r" b="b"/>
            <a:pathLst>
              <a:path w="18414" h="88264">
                <a:moveTo>
                  <a:pt x="0" y="0"/>
                </a:moveTo>
                <a:lnTo>
                  <a:pt x="18252" y="0"/>
                </a:lnTo>
                <a:lnTo>
                  <a:pt x="18252" y="88221"/>
                </a:lnTo>
                <a:lnTo>
                  <a:pt x="0" y="8822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1" name="object 2611"/>
          <p:cNvSpPr/>
          <p:nvPr/>
        </p:nvSpPr>
        <p:spPr>
          <a:xfrm>
            <a:off x="2478817" y="4427011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2" name="object 2612"/>
          <p:cNvSpPr/>
          <p:nvPr/>
        </p:nvSpPr>
        <p:spPr>
          <a:xfrm>
            <a:off x="2484902" y="432662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3" name="object 2613"/>
          <p:cNvSpPr/>
          <p:nvPr/>
        </p:nvSpPr>
        <p:spPr>
          <a:xfrm>
            <a:off x="2494028" y="4335747"/>
            <a:ext cx="18415" cy="88265"/>
          </a:xfrm>
          <a:custGeom>
            <a:avLst/>
            <a:gdLst/>
            <a:ahLst/>
            <a:cxnLst/>
            <a:rect l="l" t="t" r="r" b="b"/>
            <a:pathLst>
              <a:path w="18414" h="88264">
                <a:moveTo>
                  <a:pt x="0" y="0"/>
                </a:moveTo>
                <a:lnTo>
                  <a:pt x="18252" y="0"/>
                </a:lnTo>
                <a:lnTo>
                  <a:pt x="18252" y="88221"/>
                </a:lnTo>
                <a:lnTo>
                  <a:pt x="0" y="8822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4" name="object 2614"/>
          <p:cNvSpPr/>
          <p:nvPr/>
        </p:nvSpPr>
        <p:spPr>
          <a:xfrm>
            <a:off x="2484902" y="4423969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5" name="object 2615"/>
          <p:cNvSpPr/>
          <p:nvPr/>
        </p:nvSpPr>
        <p:spPr>
          <a:xfrm>
            <a:off x="2490986" y="432357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6" name="object 2616"/>
          <p:cNvSpPr/>
          <p:nvPr/>
        </p:nvSpPr>
        <p:spPr>
          <a:xfrm>
            <a:off x="2500112" y="4332705"/>
            <a:ext cx="18415" cy="88265"/>
          </a:xfrm>
          <a:custGeom>
            <a:avLst/>
            <a:gdLst/>
            <a:ahLst/>
            <a:cxnLst/>
            <a:rect l="l" t="t" r="r" b="b"/>
            <a:pathLst>
              <a:path w="18414" h="88264">
                <a:moveTo>
                  <a:pt x="0" y="0"/>
                </a:moveTo>
                <a:lnTo>
                  <a:pt x="18252" y="0"/>
                </a:lnTo>
                <a:lnTo>
                  <a:pt x="18252" y="88221"/>
                </a:lnTo>
                <a:lnTo>
                  <a:pt x="0" y="8822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7" name="object 2617"/>
          <p:cNvSpPr/>
          <p:nvPr/>
        </p:nvSpPr>
        <p:spPr>
          <a:xfrm>
            <a:off x="2490986" y="4420927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8" name="object 2618"/>
          <p:cNvSpPr/>
          <p:nvPr/>
        </p:nvSpPr>
        <p:spPr>
          <a:xfrm>
            <a:off x="2497070" y="432205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9" name="object 2619"/>
          <p:cNvSpPr/>
          <p:nvPr/>
        </p:nvSpPr>
        <p:spPr>
          <a:xfrm>
            <a:off x="2506196" y="4331184"/>
            <a:ext cx="18415" cy="82550"/>
          </a:xfrm>
          <a:custGeom>
            <a:avLst/>
            <a:gdLst/>
            <a:ahLst/>
            <a:cxnLst/>
            <a:rect l="l" t="t" r="r" b="b"/>
            <a:pathLst>
              <a:path w="18414" h="82550">
                <a:moveTo>
                  <a:pt x="0" y="0"/>
                </a:moveTo>
                <a:lnTo>
                  <a:pt x="18252" y="0"/>
                </a:lnTo>
                <a:lnTo>
                  <a:pt x="18252" y="82137"/>
                </a:lnTo>
                <a:lnTo>
                  <a:pt x="0" y="8213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0" name="object 2620"/>
          <p:cNvSpPr/>
          <p:nvPr/>
        </p:nvSpPr>
        <p:spPr>
          <a:xfrm>
            <a:off x="2497070" y="4413322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1" name="object 2621"/>
          <p:cNvSpPr/>
          <p:nvPr/>
        </p:nvSpPr>
        <p:spPr>
          <a:xfrm>
            <a:off x="2503154" y="431445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2" name="object 2622"/>
          <p:cNvSpPr/>
          <p:nvPr/>
        </p:nvSpPr>
        <p:spPr>
          <a:xfrm>
            <a:off x="2512281" y="4323579"/>
            <a:ext cx="18415" cy="85725"/>
          </a:xfrm>
          <a:custGeom>
            <a:avLst/>
            <a:gdLst/>
            <a:ahLst/>
            <a:cxnLst/>
            <a:rect l="l" t="t" r="r" b="b"/>
            <a:pathLst>
              <a:path w="18414" h="85725">
                <a:moveTo>
                  <a:pt x="0" y="0"/>
                </a:moveTo>
                <a:lnTo>
                  <a:pt x="18252" y="0"/>
                </a:lnTo>
                <a:lnTo>
                  <a:pt x="18252" y="85179"/>
                </a:lnTo>
                <a:lnTo>
                  <a:pt x="0" y="8517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3" name="object 2623"/>
          <p:cNvSpPr/>
          <p:nvPr/>
        </p:nvSpPr>
        <p:spPr>
          <a:xfrm>
            <a:off x="2503154" y="4408758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4" name="object 2624"/>
          <p:cNvSpPr/>
          <p:nvPr/>
        </p:nvSpPr>
        <p:spPr>
          <a:xfrm>
            <a:off x="2509238" y="431141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5" name="object 2625"/>
          <p:cNvSpPr/>
          <p:nvPr/>
        </p:nvSpPr>
        <p:spPr>
          <a:xfrm>
            <a:off x="2518365" y="4320537"/>
            <a:ext cx="18415" cy="85725"/>
          </a:xfrm>
          <a:custGeom>
            <a:avLst/>
            <a:gdLst/>
            <a:ahLst/>
            <a:cxnLst/>
            <a:rect l="l" t="t" r="r" b="b"/>
            <a:pathLst>
              <a:path w="18414" h="85725">
                <a:moveTo>
                  <a:pt x="0" y="0"/>
                </a:moveTo>
                <a:lnTo>
                  <a:pt x="18252" y="0"/>
                </a:lnTo>
                <a:lnTo>
                  <a:pt x="18252" y="85179"/>
                </a:lnTo>
                <a:lnTo>
                  <a:pt x="0" y="8517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6" name="object 2626"/>
          <p:cNvSpPr/>
          <p:nvPr/>
        </p:nvSpPr>
        <p:spPr>
          <a:xfrm>
            <a:off x="2509238" y="4405716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7" name="object 2627"/>
          <p:cNvSpPr/>
          <p:nvPr/>
        </p:nvSpPr>
        <p:spPr>
          <a:xfrm>
            <a:off x="2515323" y="430988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8" name="object 2628"/>
          <p:cNvSpPr/>
          <p:nvPr/>
        </p:nvSpPr>
        <p:spPr>
          <a:xfrm>
            <a:off x="2524449" y="4319016"/>
            <a:ext cx="18415" cy="91440"/>
          </a:xfrm>
          <a:custGeom>
            <a:avLst/>
            <a:gdLst/>
            <a:ahLst/>
            <a:cxnLst/>
            <a:rect l="l" t="t" r="r" b="b"/>
            <a:pathLst>
              <a:path w="18414" h="91439">
                <a:moveTo>
                  <a:pt x="0" y="0"/>
                </a:moveTo>
                <a:lnTo>
                  <a:pt x="18252" y="0"/>
                </a:lnTo>
                <a:lnTo>
                  <a:pt x="18252" y="91263"/>
                </a:lnTo>
                <a:lnTo>
                  <a:pt x="0" y="9126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9" name="object 2629"/>
          <p:cNvSpPr/>
          <p:nvPr/>
        </p:nvSpPr>
        <p:spPr>
          <a:xfrm>
            <a:off x="2515323" y="4410280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0" name="object 2630"/>
          <p:cNvSpPr/>
          <p:nvPr/>
        </p:nvSpPr>
        <p:spPr>
          <a:xfrm>
            <a:off x="2521407" y="430684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1" name="object 2631"/>
          <p:cNvSpPr/>
          <p:nvPr/>
        </p:nvSpPr>
        <p:spPr>
          <a:xfrm>
            <a:off x="2530533" y="4315973"/>
            <a:ext cx="18415" cy="88265"/>
          </a:xfrm>
          <a:custGeom>
            <a:avLst/>
            <a:gdLst/>
            <a:ahLst/>
            <a:cxnLst/>
            <a:rect l="l" t="t" r="r" b="b"/>
            <a:pathLst>
              <a:path w="18414" h="88264">
                <a:moveTo>
                  <a:pt x="0" y="0"/>
                </a:moveTo>
                <a:lnTo>
                  <a:pt x="18252" y="0"/>
                </a:lnTo>
                <a:lnTo>
                  <a:pt x="18252" y="88221"/>
                </a:lnTo>
                <a:lnTo>
                  <a:pt x="0" y="8822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2" name="object 2632"/>
          <p:cNvSpPr/>
          <p:nvPr/>
        </p:nvSpPr>
        <p:spPr>
          <a:xfrm>
            <a:off x="2521407" y="4404195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3" name="object 2633"/>
          <p:cNvSpPr/>
          <p:nvPr/>
        </p:nvSpPr>
        <p:spPr>
          <a:xfrm>
            <a:off x="2527491" y="430380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4" name="object 2634"/>
          <p:cNvSpPr/>
          <p:nvPr/>
        </p:nvSpPr>
        <p:spPr>
          <a:xfrm>
            <a:off x="2536618" y="4312931"/>
            <a:ext cx="18415" cy="88265"/>
          </a:xfrm>
          <a:custGeom>
            <a:avLst/>
            <a:gdLst/>
            <a:ahLst/>
            <a:cxnLst/>
            <a:rect l="l" t="t" r="r" b="b"/>
            <a:pathLst>
              <a:path w="18414" h="88264">
                <a:moveTo>
                  <a:pt x="0" y="0"/>
                </a:moveTo>
                <a:lnTo>
                  <a:pt x="18252" y="0"/>
                </a:lnTo>
                <a:lnTo>
                  <a:pt x="18252" y="88221"/>
                </a:lnTo>
                <a:lnTo>
                  <a:pt x="0" y="8822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5" name="object 2635"/>
          <p:cNvSpPr/>
          <p:nvPr/>
        </p:nvSpPr>
        <p:spPr>
          <a:xfrm>
            <a:off x="2527491" y="4401153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6" name="object 2636"/>
          <p:cNvSpPr/>
          <p:nvPr/>
        </p:nvSpPr>
        <p:spPr>
          <a:xfrm>
            <a:off x="2533575" y="430076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7" name="object 2637"/>
          <p:cNvSpPr/>
          <p:nvPr/>
        </p:nvSpPr>
        <p:spPr>
          <a:xfrm>
            <a:off x="2542702" y="4309889"/>
            <a:ext cx="18415" cy="88265"/>
          </a:xfrm>
          <a:custGeom>
            <a:avLst/>
            <a:gdLst/>
            <a:ahLst/>
            <a:cxnLst/>
            <a:rect l="l" t="t" r="r" b="b"/>
            <a:pathLst>
              <a:path w="18414" h="88264">
                <a:moveTo>
                  <a:pt x="0" y="0"/>
                </a:moveTo>
                <a:lnTo>
                  <a:pt x="18252" y="0"/>
                </a:lnTo>
                <a:lnTo>
                  <a:pt x="18252" y="88221"/>
                </a:lnTo>
                <a:lnTo>
                  <a:pt x="0" y="8822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8" name="object 2638"/>
          <p:cNvSpPr/>
          <p:nvPr/>
        </p:nvSpPr>
        <p:spPr>
          <a:xfrm>
            <a:off x="2533575" y="4398111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9" name="object 2639"/>
          <p:cNvSpPr/>
          <p:nvPr/>
        </p:nvSpPr>
        <p:spPr>
          <a:xfrm>
            <a:off x="2539660" y="430380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0" name="object 2640"/>
          <p:cNvSpPr/>
          <p:nvPr/>
        </p:nvSpPr>
        <p:spPr>
          <a:xfrm>
            <a:off x="2548786" y="4312931"/>
            <a:ext cx="18415" cy="88265"/>
          </a:xfrm>
          <a:custGeom>
            <a:avLst/>
            <a:gdLst/>
            <a:ahLst/>
            <a:cxnLst/>
            <a:rect l="l" t="t" r="r" b="b"/>
            <a:pathLst>
              <a:path w="18414" h="88264">
                <a:moveTo>
                  <a:pt x="0" y="0"/>
                </a:moveTo>
                <a:lnTo>
                  <a:pt x="18252" y="0"/>
                </a:lnTo>
                <a:lnTo>
                  <a:pt x="18252" y="88221"/>
                </a:lnTo>
                <a:lnTo>
                  <a:pt x="0" y="8822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1" name="object 2641"/>
          <p:cNvSpPr/>
          <p:nvPr/>
        </p:nvSpPr>
        <p:spPr>
          <a:xfrm>
            <a:off x="2539660" y="4401153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2" name="object 2642"/>
          <p:cNvSpPr/>
          <p:nvPr/>
        </p:nvSpPr>
        <p:spPr>
          <a:xfrm>
            <a:off x="2545744" y="430076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3" name="object 2643"/>
          <p:cNvSpPr/>
          <p:nvPr/>
        </p:nvSpPr>
        <p:spPr>
          <a:xfrm>
            <a:off x="2554870" y="4309889"/>
            <a:ext cx="18415" cy="85725"/>
          </a:xfrm>
          <a:custGeom>
            <a:avLst/>
            <a:gdLst/>
            <a:ahLst/>
            <a:cxnLst/>
            <a:rect l="l" t="t" r="r" b="b"/>
            <a:pathLst>
              <a:path w="18414" h="85725">
                <a:moveTo>
                  <a:pt x="0" y="0"/>
                </a:moveTo>
                <a:lnTo>
                  <a:pt x="18252" y="0"/>
                </a:lnTo>
                <a:lnTo>
                  <a:pt x="18252" y="85179"/>
                </a:lnTo>
                <a:lnTo>
                  <a:pt x="0" y="8517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4" name="object 2644"/>
          <p:cNvSpPr/>
          <p:nvPr/>
        </p:nvSpPr>
        <p:spPr>
          <a:xfrm>
            <a:off x="2545744" y="4395069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5" name="object 2645"/>
          <p:cNvSpPr/>
          <p:nvPr/>
        </p:nvSpPr>
        <p:spPr>
          <a:xfrm>
            <a:off x="2551828" y="429924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6" name="object 2646"/>
          <p:cNvSpPr/>
          <p:nvPr/>
        </p:nvSpPr>
        <p:spPr>
          <a:xfrm>
            <a:off x="2560955" y="4308368"/>
            <a:ext cx="18415" cy="82550"/>
          </a:xfrm>
          <a:custGeom>
            <a:avLst/>
            <a:gdLst/>
            <a:ahLst/>
            <a:cxnLst/>
            <a:rect l="l" t="t" r="r" b="b"/>
            <a:pathLst>
              <a:path w="18414" h="82550">
                <a:moveTo>
                  <a:pt x="0" y="0"/>
                </a:moveTo>
                <a:lnTo>
                  <a:pt x="18252" y="0"/>
                </a:lnTo>
                <a:lnTo>
                  <a:pt x="18252" y="82137"/>
                </a:lnTo>
                <a:lnTo>
                  <a:pt x="0" y="8213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7" name="object 2647"/>
          <p:cNvSpPr/>
          <p:nvPr/>
        </p:nvSpPr>
        <p:spPr>
          <a:xfrm>
            <a:off x="2551828" y="4390506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8" name="object 2648"/>
          <p:cNvSpPr/>
          <p:nvPr/>
        </p:nvSpPr>
        <p:spPr>
          <a:xfrm>
            <a:off x="2557913" y="429620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9" name="object 2649"/>
          <p:cNvSpPr/>
          <p:nvPr/>
        </p:nvSpPr>
        <p:spPr>
          <a:xfrm>
            <a:off x="2567039" y="4305326"/>
            <a:ext cx="18415" cy="85725"/>
          </a:xfrm>
          <a:custGeom>
            <a:avLst/>
            <a:gdLst/>
            <a:ahLst/>
            <a:cxnLst/>
            <a:rect l="l" t="t" r="r" b="b"/>
            <a:pathLst>
              <a:path w="18414" h="85725">
                <a:moveTo>
                  <a:pt x="0" y="0"/>
                </a:moveTo>
                <a:lnTo>
                  <a:pt x="18252" y="0"/>
                </a:lnTo>
                <a:lnTo>
                  <a:pt x="18252" y="85179"/>
                </a:lnTo>
                <a:lnTo>
                  <a:pt x="0" y="8517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0" name="object 2650"/>
          <p:cNvSpPr/>
          <p:nvPr/>
        </p:nvSpPr>
        <p:spPr>
          <a:xfrm>
            <a:off x="2557913" y="4390506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1" name="object 2651"/>
          <p:cNvSpPr/>
          <p:nvPr/>
        </p:nvSpPr>
        <p:spPr>
          <a:xfrm>
            <a:off x="2563997" y="429924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2" name="object 2652"/>
          <p:cNvSpPr/>
          <p:nvPr/>
        </p:nvSpPr>
        <p:spPr>
          <a:xfrm>
            <a:off x="2573123" y="4308368"/>
            <a:ext cx="18415" cy="82550"/>
          </a:xfrm>
          <a:custGeom>
            <a:avLst/>
            <a:gdLst/>
            <a:ahLst/>
            <a:cxnLst/>
            <a:rect l="l" t="t" r="r" b="b"/>
            <a:pathLst>
              <a:path w="18414" h="82550">
                <a:moveTo>
                  <a:pt x="0" y="0"/>
                </a:moveTo>
                <a:lnTo>
                  <a:pt x="18252" y="0"/>
                </a:lnTo>
                <a:lnTo>
                  <a:pt x="18252" y="82137"/>
                </a:lnTo>
                <a:lnTo>
                  <a:pt x="0" y="8213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3" name="object 2653"/>
          <p:cNvSpPr/>
          <p:nvPr/>
        </p:nvSpPr>
        <p:spPr>
          <a:xfrm>
            <a:off x="2563997" y="4390506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4" name="object 2654"/>
          <p:cNvSpPr/>
          <p:nvPr/>
        </p:nvSpPr>
        <p:spPr>
          <a:xfrm>
            <a:off x="2570081" y="429620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5" name="object 2655"/>
          <p:cNvSpPr/>
          <p:nvPr/>
        </p:nvSpPr>
        <p:spPr>
          <a:xfrm>
            <a:off x="2579207" y="4305326"/>
            <a:ext cx="18415" cy="79375"/>
          </a:xfrm>
          <a:custGeom>
            <a:avLst/>
            <a:gdLst/>
            <a:ahLst/>
            <a:cxnLst/>
            <a:rect l="l" t="t" r="r" b="b"/>
            <a:pathLst>
              <a:path w="18414" h="79375">
                <a:moveTo>
                  <a:pt x="0" y="0"/>
                </a:moveTo>
                <a:lnTo>
                  <a:pt x="18252" y="0"/>
                </a:lnTo>
                <a:lnTo>
                  <a:pt x="18252" y="79095"/>
                </a:lnTo>
                <a:lnTo>
                  <a:pt x="0" y="7909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6" name="object 2656"/>
          <p:cNvSpPr/>
          <p:nvPr/>
        </p:nvSpPr>
        <p:spPr>
          <a:xfrm>
            <a:off x="2570081" y="4384421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7" name="object 2657"/>
          <p:cNvSpPr/>
          <p:nvPr/>
        </p:nvSpPr>
        <p:spPr>
          <a:xfrm>
            <a:off x="2576165" y="429163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8" name="object 2658"/>
          <p:cNvSpPr/>
          <p:nvPr/>
        </p:nvSpPr>
        <p:spPr>
          <a:xfrm>
            <a:off x="2585292" y="4300763"/>
            <a:ext cx="18415" cy="88265"/>
          </a:xfrm>
          <a:custGeom>
            <a:avLst/>
            <a:gdLst/>
            <a:ahLst/>
            <a:cxnLst/>
            <a:rect l="l" t="t" r="r" b="b"/>
            <a:pathLst>
              <a:path w="18414" h="88264">
                <a:moveTo>
                  <a:pt x="0" y="0"/>
                </a:moveTo>
                <a:lnTo>
                  <a:pt x="18252" y="0"/>
                </a:lnTo>
                <a:lnTo>
                  <a:pt x="18252" y="88221"/>
                </a:lnTo>
                <a:lnTo>
                  <a:pt x="0" y="8822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9" name="object 2659"/>
          <p:cNvSpPr/>
          <p:nvPr/>
        </p:nvSpPr>
        <p:spPr>
          <a:xfrm>
            <a:off x="2576165" y="4388985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0" name="object 2660"/>
          <p:cNvSpPr/>
          <p:nvPr/>
        </p:nvSpPr>
        <p:spPr>
          <a:xfrm>
            <a:off x="2582250" y="4300763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1" name="object 2661"/>
          <p:cNvSpPr/>
          <p:nvPr/>
        </p:nvSpPr>
        <p:spPr>
          <a:xfrm>
            <a:off x="2591376" y="4300763"/>
            <a:ext cx="18415" cy="85725"/>
          </a:xfrm>
          <a:custGeom>
            <a:avLst/>
            <a:gdLst/>
            <a:ahLst/>
            <a:cxnLst/>
            <a:rect l="l" t="t" r="r" b="b"/>
            <a:pathLst>
              <a:path w="18414" h="85725">
                <a:moveTo>
                  <a:pt x="0" y="0"/>
                </a:moveTo>
                <a:lnTo>
                  <a:pt x="18252" y="0"/>
                </a:lnTo>
                <a:lnTo>
                  <a:pt x="18252" y="85179"/>
                </a:lnTo>
                <a:lnTo>
                  <a:pt x="0" y="8517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2" name="object 2662"/>
          <p:cNvSpPr/>
          <p:nvPr/>
        </p:nvSpPr>
        <p:spPr>
          <a:xfrm>
            <a:off x="2582250" y="4385943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3" name="object 2663"/>
          <p:cNvSpPr/>
          <p:nvPr/>
        </p:nvSpPr>
        <p:spPr>
          <a:xfrm>
            <a:off x="2588334" y="4299242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4" name="object 2664"/>
          <p:cNvSpPr/>
          <p:nvPr/>
        </p:nvSpPr>
        <p:spPr>
          <a:xfrm>
            <a:off x="2597460" y="4299242"/>
            <a:ext cx="18415" cy="82550"/>
          </a:xfrm>
          <a:custGeom>
            <a:avLst/>
            <a:gdLst/>
            <a:ahLst/>
            <a:cxnLst/>
            <a:rect l="l" t="t" r="r" b="b"/>
            <a:pathLst>
              <a:path w="18414" h="82550">
                <a:moveTo>
                  <a:pt x="0" y="0"/>
                </a:moveTo>
                <a:lnTo>
                  <a:pt x="18252" y="0"/>
                </a:lnTo>
                <a:lnTo>
                  <a:pt x="18252" y="82137"/>
                </a:lnTo>
                <a:lnTo>
                  <a:pt x="0" y="8213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5" name="object 2665"/>
          <p:cNvSpPr/>
          <p:nvPr/>
        </p:nvSpPr>
        <p:spPr>
          <a:xfrm>
            <a:off x="2588334" y="4381379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6" name="object 2666"/>
          <p:cNvSpPr/>
          <p:nvPr/>
        </p:nvSpPr>
        <p:spPr>
          <a:xfrm>
            <a:off x="2594418" y="429011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7" name="object 2667"/>
          <p:cNvSpPr/>
          <p:nvPr/>
        </p:nvSpPr>
        <p:spPr>
          <a:xfrm>
            <a:off x="2603544" y="4299242"/>
            <a:ext cx="18415" cy="82550"/>
          </a:xfrm>
          <a:custGeom>
            <a:avLst/>
            <a:gdLst/>
            <a:ahLst/>
            <a:cxnLst/>
            <a:rect l="l" t="t" r="r" b="b"/>
            <a:pathLst>
              <a:path w="18414" h="82550">
                <a:moveTo>
                  <a:pt x="0" y="0"/>
                </a:moveTo>
                <a:lnTo>
                  <a:pt x="18252" y="0"/>
                </a:lnTo>
                <a:lnTo>
                  <a:pt x="18252" y="82137"/>
                </a:lnTo>
                <a:lnTo>
                  <a:pt x="0" y="8213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8" name="object 2668"/>
          <p:cNvSpPr/>
          <p:nvPr/>
        </p:nvSpPr>
        <p:spPr>
          <a:xfrm>
            <a:off x="2594418" y="4381379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9" name="object 2669"/>
          <p:cNvSpPr/>
          <p:nvPr/>
        </p:nvSpPr>
        <p:spPr>
          <a:xfrm>
            <a:off x="2600502" y="428707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0" name="object 2670"/>
          <p:cNvSpPr/>
          <p:nvPr/>
        </p:nvSpPr>
        <p:spPr>
          <a:xfrm>
            <a:off x="2609629" y="4296200"/>
            <a:ext cx="18415" cy="76200"/>
          </a:xfrm>
          <a:custGeom>
            <a:avLst/>
            <a:gdLst/>
            <a:ahLst/>
            <a:cxnLst/>
            <a:rect l="l" t="t" r="r" b="b"/>
            <a:pathLst>
              <a:path w="18414" h="76200">
                <a:moveTo>
                  <a:pt x="0" y="0"/>
                </a:moveTo>
                <a:lnTo>
                  <a:pt x="18252" y="0"/>
                </a:lnTo>
                <a:lnTo>
                  <a:pt x="18252" y="76053"/>
                </a:lnTo>
                <a:lnTo>
                  <a:pt x="0" y="7605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1" name="object 2671"/>
          <p:cNvSpPr/>
          <p:nvPr/>
        </p:nvSpPr>
        <p:spPr>
          <a:xfrm>
            <a:off x="2600502" y="4372253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2" name="object 2672"/>
          <p:cNvSpPr/>
          <p:nvPr/>
        </p:nvSpPr>
        <p:spPr>
          <a:xfrm>
            <a:off x="2606587" y="429620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3" name="object 2673"/>
          <p:cNvSpPr/>
          <p:nvPr/>
        </p:nvSpPr>
        <p:spPr>
          <a:xfrm>
            <a:off x="2615713" y="4305326"/>
            <a:ext cx="18415" cy="73025"/>
          </a:xfrm>
          <a:custGeom>
            <a:avLst/>
            <a:gdLst/>
            <a:ahLst/>
            <a:cxnLst/>
            <a:rect l="l" t="t" r="r" b="b"/>
            <a:pathLst>
              <a:path w="18414" h="73025">
                <a:moveTo>
                  <a:pt x="0" y="0"/>
                </a:moveTo>
                <a:lnTo>
                  <a:pt x="18252" y="0"/>
                </a:lnTo>
                <a:lnTo>
                  <a:pt x="18252" y="73011"/>
                </a:lnTo>
                <a:lnTo>
                  <a:pt x="0" y="7301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4" name="object 2674"/>
          <p:cNvSpPr/>
          <p:nvPr/>
        </p:nvSpPr>
        <p:spPr>
          <a:xfrm>
            <a:off x="2606587" y="4378337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5" name="object 2675"/>
          <p:cNvSpPr/>
          <p:nvPr/>
        </p:nvSpPr>
        <p:spPr>
          <a:xfrm>
            <a:off x="2612671" y="429011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6" name="object 2676"/>
          <p:cNvSpPr/>
          <p:nvPr/>
        </p:nvSpPr>
        <p:spPr>
          <a:xfrm>
            <a:off x="2621797" y="4299242"/>
            <a:ext cx="18415" cy="73025"/>
          </a:xfrm>
          <a:custGeom>
            <a:avLst/>
            <a:gdLst/>
            <a:ahLst/>
            <a:cxnLst/>
            <a:rect l="l" t="t" r="r" b="b"/>
            <a:pathLst>
              <a:path w="18414" h="73025">
                <a:moveTo>
                  <a:pt x="0" y="0"/>
                </a:moveTo>
                <a:lnTo>
                  <a:pt x="18252" y="0"/>
                </a:lnTo>
                <a:lnTo>
                  <a:pt x="18252" y="73011"/>
                </a:lnTo>
                <a:lnTo>
                  <a:pt x="0" y="7301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7" name="object 2677"/>
          <p:cNvSpPr/>
          <p:nvPr/>
        </p:nvSpPr>
        <p:spPr>
          <a:xfrm>
            <a:off x="2612671" y="4372253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8" name="object 2678"/>
          <p:cNvSpPr/>
          <p:nvPr/>
        </p:nvSpPr>
        <p:spPr>
          <a:xfrm>
            <a:off x="2618755" y="428707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9" name="object 2679"/>
          <p:cNvSpPr/>
          <p:nvPr/>
        </p:nvSpPr>
        <p:spPr>
          <a:xfrm>
            <a:off x="2627882" y="4296200"/>
            <a:ext cx="18415" cy="76200"/>
          </a:xfrm>
          <a:custGeom>
            <a:avLst/>
            <a:gdLst/>
            <a:ahLst/>
            <a:cxnLst/>
            <a:rect l="l" t="t" r="r" b="b"/>
            <a:pathLst>
              <a:path w="18414" h="76200">
                <a:moveTo>
                  <a:pt x="0" y="0"/>
                </a:moveTo>
                <a:lnTo>
                  <a:pt x="18252" y="0"/>
                </a:lnTo>
                <a:lnTo>
                  <a:pt x="18252" y="76053"/>
                </a:lnTo>
                <a:lnTo>
                  <a:pt x="0" y="7605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0" name="object 2680"/>
          <p:cNvSpPr/>
          <p:nvPr/>
        </p:nvSpPr>
        <p:spPr>
          <a:xfrm>
            <a:off x="2618755" y="4372253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1" name="object 2681"/>
          <p:cNvSpPr/>
          <p:nvPr/>
        </p:nvSpPr>
        <p:spPr>
          <a:xfrm>
            <a:off x="2624839" y="428251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2" name="object 2682"/>
          <p:cNvSpPr/>
          <p:nvPr/>
        </p:nvSpPr>
        <p:spPr>
          <a:xfrm>
            <a:off x="2633966" y="4291636"/>
            <a:ext cx="18415" cy="73025"/>
          </a:xfrm>
          <a:custGeom>
            <a:avLst/>
            <a:gdLst/>
            <a:ahLst/>
            <a:cxnLst/>
            <a:rect l="l" t="t" r="r" b="b"/>
            <a:pathLst>
              <a:path w="18414" h="73025">
                <a:moveTo>
                  <a:pt x="0" y="0"/>
                </a:moveTo>
                <a:lnTo>
                  <a:pt x="18252" y="0"/>
                </a:lnTo>
                <a:lnTo>
                  <a:pt x="18252" y="73011"/>
                </a:lnTo>
                <a:lnTo>
                  <a:pt x="0" y="7301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3" name="object 2683"/>
          <p:cNvSpPr/>
          <p:nvPr/>
        </p:nvSpPr>
        <p:spPr>
          <a:xfrm>
            <a:off x="2624839" y="4364647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4" name="object 2684"/>
          <p:cNvSpPr/>
          <p:nvPr/>
        </p:nvSpPr>
        <p:spPr>
          <a:xfrm>
            <a:off x="2630924" y="4294678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5" name="object 2685"/>
          <p:cNvSpPr/>
          <p:nvPr/>
        </p:nvSpPr>
        <p:spPr>
          <a:xfrm>
            <a:off x="2640050" y="4294678"/>
            <a:ext cx="18415" cy="76200"/>
          </a:xfrm>
          <a:custGeom>
            <a:avLst/>
            <a:gdLst/>
            <a:ahLst/>
            <a:cxnLst/>
            <a:rect l="l" t="t" r="r" b="b"/>
            <a:pathLst>
              <a:path w="18414" h="76200">
                <a:moveTo>
                  <a:pt x="0" y="0"/>
                </a:moveTo>
                <a:lnTo>
                  <a:pt x="18252" y="0"/>
                </a:lnTo>
                <a:lnTo>
                  <a:pt x="18252" y="76053"/>
                </a:lnTo>
                <a:lnTo>
                  <a:pt x="0" y="7605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6" name="object 2686"/>
          <p:cNvSpPr/>
          <p:nvPr/>
        </p:nvSpPr>
        <p:spPr>
          <a:xfrm>
            <a:off x="2630924" y="4370732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7" name="object 2687"/>
          <p:cNvSpPr/>
          <p:nvPr/>
        </p:nvSpPr>
        <p:spPr>
          <a:xfrm>
            <a:off x="2637008" y="4294678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8" name="object 2688"/>
          <p:cNvSpPr/>
          <p:nvPr/>
        </p:nvSpPr>
        <p:spPr>
          <a:xfrm>
            <a:off x="2646134" y="4294678"/>
            <a:ext cx="18415" cy="76200"/>
          </a:xfrm>
          <a:custGeom>
            <a:avLst/>
            <a:gdLst/>
            <a:ahLst/>
            <a:cxnLst/>
            <a:rect l="l" t="t" r="r" b="b"/>
            <a:pathLst>
              <a:path w="18414" h="76200">
                <a:moveTo>
                  <a:pt x="0" y="0"/>
                </a:moveTo>
                <a:lnTo>
                  <a:pt x="18252" y="0"/>
                </a:lnTo>
                <a:lnTo>
                  <a:pt x="18252" y="76053"/>
                </a:lnTo>
                <a:lnTo>
                  <a:pt x="0" y="7605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9" name="object 2689"/>
          <p:cNvSpPr/>
          <p:nvPr/>
        </p:nvSpPr>
        <p:spPr>
          <a:xfrm>
            <a:off x="2637008" y="4370732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0" name="object 2690"/>
          <p:cNvSpPr/>
          <p:nvPr/>
        </p:nvSpPr>
        <p:spPr>
          <a:xfrm>
            <a:off x="2643092" y="4294678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1" name="object 2691"/>
          <p:cNvSpPr/>
          <p:nvPr/>
        </p:nvSpPr>
        <p:spPr>
          <a:xfrm>
            <a:off x="2652219" y="4294678"/>
            <a:ext cx="18415" cy="76200"/>
          </a:xfrm>
          <a:custGeom>
            <a:avLst/>
            <a:gdLst/>
            <a:ahLst/>
            <a:cxnLst/>
            <a:rect l="l" t="t" r="r" b="b"/>
            <a:pathLst>
              <a:path w="18414" h="76200">
                <a:moveTo>
                  <a:pt x="0" y="0"/>
                </a:moveTo>
                <a:lnTo>
                  <a:pt x="18252" y="0"/>
                </a:lnTo>
                <a:lnTo>
                  <a:pt x="18252" y="76053"/>
                </a:lnTo>
                <a:lnTo>
                  <a:pt x="0" y="7605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2" name="object 2692"/>
          <p:cNvSpPr/>
          <p:nvPr/>
        </p:nvSpPr>
        <p:spPr>
          <a:xfrm>
            <a:off x="2643092" y="4370732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3" name="object 2693"/>
          <p:cNvSpPr/>
          <p:nvPr/>
        </p:nvSpPr>
        <p:spPr>
          <a:xfrm>
            <a:off x="2649177" y="428403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4" name="object 2694"/>
          <p:cNvSpPr/>
          <p:nvPr/>
        </p:nvSpPr>
        <p:spPr>
          <a:xfrm>
            <a:off x="2658303" y="4293158"/>
            <a:ext cx="18415" cy="76200"/>
          </a:xfrm>
          <a:custGeom>
            <a:avLst/>
            <a:gdLst/>
            <a:ahLst/>
            <a:cxnLst/>
            <a:rect l="l" t="t" r="r" b="b"/>
            <a:pathLst>
              <a:path w="18414" h="76200">
                <a:moveTo>
                  <a:pt x="0" y="0"/>
                </a:moveTo>
                <a:lnTo>
                  <a:pt x="18252" y="0"/>
                </a:lnTo>
                <a:lnTo>
                  <a:pt x="18252" y="76053"/>
                </a:lnTo>
                <a:lnTo>
                  <a:pt x="0" y="7605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5" name="object 2695"/>
          <p:cNvSpPr/>
          <p:nvPr/>
        </p:nvSpPr>
        <p:spPr>
          <a:xfrm>
            <a:off x="2649177" y="4369211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6" name="object 2696"/>
          <p:cNvSpPr/>
          <p:nvPr/>
        </p:nvSpPr>
        <p:spPr>
          <a:xfrm>
            <a:off x="2655261" y="428098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7" name="object 2697"/>
          <p:cNvSpPr/>
          <p:nvPr/>
        </p:nvSpPr>
        <p:spPr>
          <a:xfrm>
            <a:off x="2664387" y="4290115"/>
            <a:ext cx="18415" cy="76200"/>
          </a:xfrm>
          <a:custGeom>
            <a:avLst/>
            <a:gdLst/>
            <a:ahLst/>
            <a:cxnLst/>
            <a:rect l="l" t="t" r="r" b="b"/>
            <a:pathLst>
              <a:path w="18414" h="76200">
                <a:moveTo>
                  <a:pt x="0" y="0"/>
                </a:moveTo>
                <a:lnTo>
                  <a:pt x="18252" y="0"/>
                </a:lnTo>
                <a:lnTo>
                  <a:pt x="18252" y="76053"/>
                </a:lnTo>
                <a:lnTo>
                  <a:pt x="0" y="7605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8" name="object 2698"/>
          <p:cNvSpPr/>
          <p:nvPr/>
        </p:nvSpPr>
        <p:spPr>
          <a:xfrm>
            <a:off x="2655261" y="4366169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9" name="object 2699"/>
          <p:cNvSpPr/>
          <p:nvPr/>
        </p:nvSpPr>
        <p:spPr>
          <a:xfrm>
            <a:off x="2661345" y="4288594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0" name="object 2700"/>
          <p:cNvSpPr/>
          <p:nvPr/>
        </p:nvSpPr>
        <p:spPr>
          <a:xfrm>
            <a:off x="2670471" y="4288594"/>
            <a:ext cx="18415" cy="73025"/>
          </a:xfrm>
          <a:custGeom>
            <a:avLst/>
            <a:gdLst/>
            <a:ahLst/>
            <a:cxnLst/>
            <a:rect l="l" t="t" r="r" b="b"/>
            <a:pathLst>
              <a:path w="18414" h="73025">
                <a:moveTo>
                  <a:pt x="0" y="0"/>
                </a:moveTo>
                <a:lnTo>
                  <a:pt x="18252" y="0"/>
                </a:lnTo>
                <a:lnTo>
                  <a:pt x="18252" y="73011"/>
                </a:lnTo>
                <a:lnTo>
                  <a:pt x="0" y="7301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1" name="object 2701"/>
          <p:cNvSpPr/>
          <p:nvPr/>
        </p:nvSpPr>
        <p:spPr>
          <a:xfrm>
            <a:off x="2661345" y="4361605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2" name="object 2702"/>
          <p:cNvSpPr/>
          <p:nvPr/>
        </p:nvSpPr>
        <p:spPr>
          <a:xfrm>
            <a:off x="2667429" y="4291636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3" name="object 2703"/>
          <p:cNvSpPr/>
          <p:nvPr/>
        </p:nvSpPr>
        <p:spPr>
          <a:xfrm>
            <a:off x="2676556" y="4291636"/>
            <a:ext cx="18415" cy="67310"/>
          </a:xfrm>
          <a:custGeom>
            <a:avLst/>
            <a:gdLst/>
            <a:ahLst/>
            <a:cxnLst/>
            <a:rect l="l" t="t" r="r" b="b"/>
            <a:pathLst>
              <a:path w="18414" h="67310">
                <a:moveTo>
                  <a:pt x="0" y="0"/>
                </a:moveTo>
                <a:lnTo>
                  <a:pt x="18252" y="0"/>
                </a:lnTo>
                <a:lnTo>
                  <a:pt x="18252" y="66926"/>
                </a:lnTo>
                <a:lnTo>
                  <a:pt x="0" y="6692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4" name="object 2704"/>
          <p:cNvSpPr/>
          <p:nvPr/>
        </p:nvSpPr>
        <p:spPr>
          <a:xfrm>
            <a:off x="2667429" y="4358563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5" name="object 2705"/>
          <p:cNvSpPr/>
          <p:nvPr/>
        </p:nvSpPr>
        <p:spPr>
          <a:xfrm>
            <a:off x="2673513" y="4291636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6" name="object 2706"/>
          <p:cNvSpPr/>
          <p:nvPr/>
        </p:nvSpPr>
        <p:spPr>
          <a:xfrm>
            <a:off x="2682640" y="4291636"/>
            <a:ext cx="18415" cy="70485"/>
          </a:xfrm>
          <a:custGeom>
            <a:avLst/>
            <a:gdLst/>
            <a:ahLst/>
            <a:cxnLst/>
            <a:rect l="l" t="t" r="r" b="b"/>
            <a:pathLst>
              <a:path w="18414" h="70485">
                <a:moveTo>
                  <a:pt x="0" y="0"/>
                </a:moveTo>
                <a:lnTo>
                  <a:pt x="18252" y="0"/>
                </a:lnTo>
                <a:lnTo>
                  <a:pt x="18252" y="69969"/>
                </a:lnTo>
                <a:lnTo>
                  <a:pt x="0" y="6996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7" name="object 2707"/>
          <p:cNvSpPr/>
          <p:nvPr/>
        </p:nvSpPr>
        <p:spPr>
          <a:xfrm>
            <a:off x="2673513" y="4361605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8" name="object 2708"/>
          <p:cNvSpPr/>
          <p:nvPr/>
        </p:nvSpPr>
        <p:spPr>
          <a:xfrm>
            <a:off x="2679598" y="4290115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9" name="object 2709"/>
          <p:cNvSpPr/>
          <p:nvPr/>
        </p:nvSpPr>
        <p:spPr>
          <a:xfrm>
            <a:off x="2688724" y="4290115"/>
            <a:ext cx="18415" cy="70485"/>
          </a:xfrm>
          <a:custGeom>
            <a:avLst/>
            <a:gdLst/>
            <a:ahLst/>
            <a:cxnLst/>
            <a:rect l="l" t="t" r="r" b="b"/>
            <a:pathLst>
              <a:path w="18414" h="70485">
                <a:moveTo>
                  <a:pt x="0" y="0"/>
                </a:moveTo>
                <a:lnTo>
                  <a:pt x="18252" y="0"/>
                </a:lnTo>
                <a:lnTo>
                  <a:pt x="18252" y="69969"/>
                </a:lnTo>
                <a:lnTo>
                  <a:pt x="0" y="6996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0" name="object 2710"/>
          <p:cNvSpPr/>
          <p:nvPr/>
        </p:nvSpPr>
        <p:spPr>
          <a:xfrm>
            <a:off x="2679598" y="4360085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1" name="object 2711"/>
          <p:cNvSpPr/>
          <p:nvPr/>
        </p:nvSpPr>
        <p:spPr>
          <a:xfrm>
            <a:off x="2685682" y="4290115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2" name="object 2712"/>
          <p:cNvSpPr/>
          <p:nvPr/>
        </p:nvSpPr>
        <p:spPr>
          <a:xfrm>
            <a:off x="2694808" y="4290115"/>
            <a:ext cx="18415" cy="70485"/>
          </a:xfrm>
          <a:custGeom>
            <a:avLst/>
            <a:gdLst/>
            <a:ahLst/>
            <a:cxnLst/>
            <a:rect l="l" t="t" r="r" b="b"/>
            <a:pathLst>
              <a:path w="18414" h="70485">
                <a:moveTo>
                  <a:pt x="0" y="0"/>
                </a:moveTo>
                <a:lnTo>
                  <a:pt x="18252" y="0"/>
                </a:lnTo>
                <a:lnTo>
                  <a:pt x="18252" y="69969"/>
                </a:lnTo>
                <a:lnTo>
                  <a:pt x="0" y="6996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3" name="object 2713"/>
          <p:cNvSpPr/>
          <p:nvPr/>
        </p:nvSpPr>
        <p:spPr>
          <a:xfrm>
            <a:off x="2685682" y="4360085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4" name="object 2714"/>
          <p:cNvSpPr/>
          <p:nvPr/>
        </p:nvSpPr>
        <p:spPr>
          <a:xfrm>
            <a:off x="2691766" y="4290115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5" name="object 2715"/>
          <p:cNvSpPr/>
          <p:nvPr/>
        </p:nvSpPr>
        <p:spPr>
          <a:xfrm>
            <a:off x="2700893" y="4290115"/>
            <a:ext cx="18415" cy="67310"/>
          </a:xfrm>
          <a:custGeom>
            <a:avLst/>
            <a:gdLst/>
            <a:ahLst/>
            <a:cxnLst/>
            <a:rect l="l" t="t" r="r" b="b"/>
            <a:pathLst>
              <a:path w="18414" h="67310">
                <a:moveTo>
                  <a:pt x="0" y="0"/>
                </a:moveTo>
                <a:lnTo>
                  <a:pt x="18252" y="0"/>
                </a:lnTo>
                <a:lnTo>
                  <a:pt x="18252" y="66926"/>
                </a:lnTo>
                <a:lnTo>
                  <a:pt x="0" y="6692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6" name="object 2716"/>
          <p:cNvSpPr/>
          <p:nvPr/>
        </p:nvSpPr>
        <p:spPr>
          <a:xfrm>
            <a:off x="2691766" y="4357042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7" name="object 2717"/>
          <p:cNvSpPr/>
          <p:nvPr/>
        </p:nvSpPr>
        <p:spPr>
          <a:xfrm>
            <a:off x="2697851" y="4294678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8" name="object 2718"/>
          <p:cNvSpPr/>
          <p:nvPr/>
        </p:nvSpPr>
        <p:spPr>
          <a:xfrm>
            <a:off x="2706977" y="4294678"/>
            <a:ext cx="18415" cy="64135"/>
          </a:xfrm>
          <a:custGeom>
            <a:avLst/>
            <a:gdLst/>
            <a:ahLst/>
            <a:cxnLst/>
            <a:rect l="l" t="t" r="r" b="b"/>
            <a:pathLst>
              <a:path w="18414" h="64135">
                <a:moveTo>
                  <a:pt x="0" y="0"/>
                </a:moveTo>
                <a:lnTo>
                  <a:pt x="18252" y="0"/>
                </a:lnTo>
                <a:lnTo>
                  <a:pt x="18252" y="63884"/>
                </a:lnTo>
                <a:lnTo>
                  <a:pt x="0" y="6388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9" name="object 2719"/>
          <p:cNvSpPr/>
          <p:nvPr/>
        </p:nvSpPr>
        <p:spPr>
          <a:xfrm>
            <a:off x="2697851" y="4358563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0" name="object 2720"/>
          <p:cNvSpPr/>
          <p:nvPr/>
        </p:nvSpPr>
        <p:spPr>
          <a:xfrm>
            <a:off x="2703935" y="428707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1" name="object 2721"/>
          <p:cNvSpPr/>
          <p:nvPr/>
        </p:nvSpPr>
        <p:spPr>
          <a:xfrm>
            <a:off x="2713061" y="4296200"/>
            <a:ext cx="18415" cy="64135"/>
          </a:xfrm>
          <a:custGeom>
            <a:avLst/>
            <a:gdLst/>
            <a:ahLst/>
            <a:cxnLst/>
            <a:rect l="l" t="t" r="r" b="b"/>
            <a:pathLst>
              <a:path w="18414" h="64135">
                <a:moveTo>
                  <a:pt x="0" y="0"/>
                </a:moveTo>
                <a:lnTo>
                  <a:pt x="18252" y="0"/>
                </a:lnTo>
                <a:lnTo>
                  <a:pt x="18252" y="63884"/>
                </a:lnTo>
                <a:lnTo>
                  <a:pt x="0" y="6388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2" name="object 2722"/>
          <p:cNvSpPr/>
          <p:nvPr/>
        </p:nvSpPr>
        <p:spPr>
          <a:xfrm>
            <a:off x="2703935" y="4360085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3" name="object 2723"/>
          <p:cNvSpPr/>
          <p:nvPr/>
        </p:nvSpPr>
        <p:spPr>
          <a:xfrm>
            <a:off x="2710019" y="428251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4" name="object 2724"/>
          <p:cNvSpPr/>
          <p:nvPr/>
        </p:nvSpPr>
        <p:spPr>
          <a:xfrm>
            <a:off x="2719146" y="4291636"/>
            <a:ext cx="18415" cy="70485"/>
          </a:xfrm>
          <a:custGeom>
            <a:avLst/>
            <a:gdLst/>
            <a:ahLst/>
            <a:cxnLst/>
            <a:rect l="l" t="t" r="r" b="b"/>
            <a:pathLst>
              <a:path w="18414" h="70485">
                <a:moveTo>
                  <a:pt x="0" y="0"/>
                </a:moveTo>
                <a:lnTo>
                  <a:pt x="18252" y="0"/>
                </a:lnTo>
                <a:lnTo>
                  <a:pt x="18252" y="69969"/>
                </a:lnTo>
                <a:lnTo>
                  <a:pt x="0" y="6996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5" name="object 2725"/>
          <p:cNvSpPr/>
          <p:nvPr/>
        </p:nvSpPr>
        <p:spPr>
          <a:xfrm>
            <a:off x="2710019" y="4361605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6" name="object 2726"/>
          <p:cNvSpPr/>
          <p:nvPr/>
        </p:nvSpPr>
        <p:spPr>
          <a:xfrm>
            <a:off x="2716103" y="4300763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7" name="object 2727"/>
          <p:cNvSpPr/>
          <p:nvPr/>
        </p:nvSpPr>
        <p:spPr>
          <a:xfrm>
            <a:off x="2725230" y="4300763"/>
            <a:ext cx="18415" cy="64135"/>
          </a:xfrm>
          <a:custGeom>
            <a:avLst/>
            <a:gdLst/>
            <a:ahLst/>
            <a:cxnLst/>
            <a:rect l="l" t="t" r="r" b="b"/>
            <a:pathLst>
              <a:path w="18414" h="64135">
                <a:moveTo>
                  <a:pt x="0" y="0"/>
                </a:moveTo>
                <a:lnTo>
                  <a:pt x="18252" y="0"/>
                </a:lnTo>
                <a:lnTo>
                  <a:pt x="18252" y="63884"/>
                </a:lnTo>
                <a:lnTo>
                  <a:pt x="0" y="6388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8" name="object 2728"/>
          <p:cNvSpPr/>
          <p:nvPr/>
        </p:nvSpPr>
        <p:spPr>
          <a:xfrm>
            <a:off x="2716103" y="435552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9" name="object 2729"/>
          <p:cNvSpPr/>
          <p:nvPr/>
        </p:nvSpPr>
        <p:spPr>
          <a:xfrm>
            <a:off x="2722188" y="429163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0" name="object 2730"/>
          <p:cNvSpPr/>
          <p:nvPr/>
        </p:nvSpPr>
        <p:spPr>
          <a:xfrm>
            <a:off x="2731314" y="4300763"/>
            <a:ext cx="18415" cy="58419"/>
          </a:xfrm>
          <a:custGeom>
            <a:avLst/>
            <a:gdLst/>
            <a:ahLst/>
            <a:cxnLst/>
            <a:rect l="l" t="t" r="r" b="b"/>
            <a:pathLst>
              <a:path w="18414" h="58420">
                <a:moveTo>
                  <a:pt x="0" y="0"/>
                </a:moveTo>
                <a:lnTo>
                  <a:pt x="18252" y="0"/>
                </a:lnTo>
                <a:lnTo>
                  <a:pt x="18252" y="57800"/>
                </a:lnTo>
                <a:lnTo>
                  <a:pt x="0" y="578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1" name="object 2731"/>
          <p:cNvSpPr/>
          <p:nvPr/>
        </p:nvSpPr>
        <p:spPr>
          <a:xfrm>
            <a:off x="2722188" y="434943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2" name="object 2732"/>
          <p:cNvSpPr/>
          <p:nvPr/>
        </p:nvSpPr>
        <p:spPr>
          <a:xfrm>
            <a:off x="2728272" y="429163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3" name="object 2733"/>
          <p:cNvSpPr/>
          <p:nvPr/>
        </p:nvSpPr>
        <p:spPr>
          <a:xfrm>
            <a:off x="2737398" y="4300763"/>
            <a:ext cx="18415" cy="60960"/>
          </a:xfrm>
          <a:custGeom>
            <a:avLst/>
            <a:gdLst/>
            <a:ahLst/>
            <a:cxnLst/>
            <a:rect l="l" t="t" r="r" b="b"/>
            <a:pathLst>
              <a:path w="18414" h="60960">
                <a:moveTo>
                  <a:pt x="0" y="0"/>
                </a:moveTo>
                <a:lnTo>
                  <a:pt x="18252" y="0"/>
                </a:lnTo>
                <a:lnTo>
                  <a:pt x="18252" y="60842"/>
                </a:lnTo>
                <a:lnTo>
                  <a:pt x="0" y="6084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4" name="object 2734"/>
          <p:cNvSpPr/>
          <p:nvPr/>
        </p:nvSpPr>
        <p:spPr>
          <a:xfrm>
            <a:off x="2728272" y="435247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5" name="object 2735"/>
          <p:cNvSpPr/>
          <p:nvPr/>
        </p:nvSpPr>
        <p:spPr>
          <a:xfrm>
            <a:off x="2734356" y="429315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6" name="object 2736"/>
          <p:cNvSpPr/>
          <p:nvPr/>
        </p:nvSpPr>
        <p:spPr>
          <a:xfrm>
            <a:off x="2743483" y="4302284"/>
            <a:ext cx="18415" cy="60960"/>
          </a:xfrm>
          <a:custGeom>
            <a:avLst/>
            <a:gdLst/>
            <a:ahLst/>
            <a:cxnLst/>
            <a:rect l="l" t="t" r="r" b="b"/>
            <a:pathLst>
              <a:path w="18414" h="60960">
                <a:moveTo>
                  <a:pt x="0" y="0"/>
                </a:moveTo>
                <a:lnTo>
                  <a:pt x="18252" y="0"/>
                </a:lnTo>
                <a:lnTo>
                  <a:pt x="18252" y="60842"/>
                </a:lnTo>
                <a:lnTo>
                  <a:pt x="0" y="6084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7" name="object 2737"/>
          <p:cNvSpPr/>
          <p:nvPr/>
        </p:nvSpPr>
        <p:spPr>
          <a:xfrm>
            <a:off x="2734356" y="435400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8" name="object 2738"/>
          <p:cNvSpPr/>
          <p:nvPr/>
        </p:nvSpPr>
        <p:spPr>
          <a:xfrm>
            <a:off x="2740440" y="429467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9" name="object 2739"/>
          <p:cNvSpPr/>
          <p:nvPr/>
        </p:nvSpPr>
        <p:spPr>
          <a:xfrm>
            <a:off x="2749567" y="4303805"/>
            <a:ext cx="18415" cy="58419"/>
          </a:xfrm>
          <a:custGeom>
            <a:avLst/>
            <a:gdLst/>
            <a:ahLst/>
            <a:cxnLst/>
            <a:rect l="l" t="t" r="r" b="b"/>
            <a:pathLst>
              <a:path w="18414" h="58420">
                <a:moveTo>
                  <a:pt x="0" y="0"/>
                </a:moveTo>
                <a:lnTo>
                  <a:pt x="18252" y="0"/>
                </a:lnTo>
                <a:lnTo>
                  <a:pt x="18252" y="57800"/>
                </a:lnTo>
                <a:lnTo>
                  <a:pt x="0" y="578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0" name="object 2740"/>
          <p:cNvSpPr/>
          <p:nvPr/>
        </p:nvSpPr>
        <p:spPr>
          <a:xfrm>
            <a:off x="2740440" y="435247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1" name="object 2741"/>
          <p:cNvSpPr/>
          <p:nvPr/>
        </p:nvSpPr>
        <p:spPr>
          <a:xfrm>
            <a:off x="2746525" y="429467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2" name="object 2742"/>
          <p:cNvSpPr/>
          <p:nvPr/>
        </p:nvSpPr>
        <p:spPr>
          <a:xfrm>
            <a:off x="2755651" y="4303805"/>
            <a:ext cx="18415" cy="60960"/>
          </a:xfrm>
          <a:custGeom>
            <a:avLst/>
            <a:gdLst/>
            <a:ahLst/>
            <a:cxnLst/>
            <a:rect l="l" t="t" r="r" b="b"/>
            <a:pathLst>
              <a:path w="18414" h="60960">
                <a:moveTo>
                  <a:pt x="0" y="0"/>
                </a:moveTo>
                <a:lnTo>
                  <a:pt x="18252" y="0"/>
                </a:lnTo>
                <a:lnTo>
                  <a:pt x="18252" y="60842"/>
                </a:lnTo>
                <a:lnTo>
                  <a:pt x="0" y="6084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3" name="object 2743"/>
          <p:cNvSpPr/>
          <p:nvPr/>
        </p:nvSpPr>
        <p:spPr>
          <a:xfrm>
            <a:off x="2746525" y="435552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4" name="object 2744"/>
          <p:cNvSpPr/>
          <p:nvPr/>
        </p:nvSpPr>
        <p:spPr>
          <a:xfrm>
            <a:off x="2752609" y="429924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5" name="object 2745"/>
          <p:cNvSpPr/>
          <p:nvPr/>
        </p:nvSpPr>
        <p:spPr>
          <a:xfrm>
            <a:off x="2761735" y="4308368"/>
            <a:ext cx="18415" cy="58419"/>
          </a:xfrm>
          <a:custGeom>
            <a:avLst/>
            <a:gdLst/>
            <a:ahLst/>
            <a:cxnLst/>
            <a:rect l="l" t="t" r="r" b="b"/>
            <a:pathLst>
              <a:path w="18414" h="58420">
                <a:moveTo>
                  <a:pt x="0" y="0"/>
                </a:moveTo>
                <a:lnTo>
                  <a:pt x="18252" y="0"/>
                </a:lnTo>
                <a:lnTo>
                  <a:pt x="18252" y="57800"/>
                </a:lnTo>
                <a:lnTo>
                  <a:pt x="0" y="578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6" name="object 2746"/>
          <p:cNvSpPr/>
          <p:nvPr/>
        </p:nvSpPr>
        <p:spPr>
          <a:xfrm>
            <a:off x="2752609" y="435704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7" name="object 2747"/>
          <p:cNvSpPr/>
          <p:nvPr/>
        </p:nvSpPr>
        <p:spPr>
          <a:xfrm>
            <a:off x="2758693" y="429620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8" name="object 2748"/>
          <p:cNvSpPr/>
          <p:nvPr/>
        </p:nvSpPr>
        <p:spPr>
          <a:xfrm>
            <a:off x="2767820" y="4305326"/>
            <a:ext cx="18415" cy="60960"/>
          </a:xfrm>
          <a:custGeom>
            <a:avLst/>
            <a:gdLst/>
            <a:ahLst/>
            <a:cxnLst/>
            <a:rect l="l" t="t" r="r" b="b"/>
            <a:pathLst>
              <a:path w="18414" h="60960">
                <a:moveTo>
                  <a:pt x="0" y="0"/>
                </a:moveTo>
                <a:lnTo>
                  <a:pt x="18252" y="0"/>
                </a:lnTo>
                <a:lnTo>
                  <a:pt x="18252" y="60842"/>
                </a:lnTo>
                <a:lnTo>
                  <a:pt x="0" y="6084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9" name="object 2749"/>
          <p:cNvSpPr/>
          <p:nvPr/>
        </p:nvSpPr>
        <p:spPr>
          <a:xfrm>
            <a:off x="2758693" y="435704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0" name="object 2750"/>
          <p:cNvSpPr/>
          <p:nvPr/>
        </p:nvSpPr>
        <p:spPr>
          <a:xfrm>
            <a:off x="2764777" y="430076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1" name="object 2751"/>
          <p:cNvSpPr/>
          <p:nvPr/>
        </p:nvSpPr>
        <p:spPr>
          <a:xfrm>
            <a:off x="2773904" y="4309889"/>
            <a:ext cx="18415" cy="58419"/>
          </a:xfrm>
          <a:custGeom>
            <a:avLst/>
            <a:gdLst/>
            <a:ahLst/>
            <a:cxnLst/>
            <a:rect l="l" t="t" r="r" b="b"/>
            <a:pathLst>
              <a:path w="18414" h="58420">
                <a:moveTo>
                  <a:pt x="0" y="0"/>
                </a:moveTo>
                <a:lnTo>
                  <a:pt x="18252" y="0"/>
                </a:lnTo>
                <a:lnTo>
                  <a:pt x="18252" y="57800"/>
                </a:lnTo>
                <a:lnTo>
                  <a:pt x="0" y="578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2" name="object 2752"/>
          <p:cNvSpPr/>
          <p:nvPr/>
        </p:nvSpPr>
        <p:spPr>
          <a:xfrm>
            <a:off x="2764777" y="435856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3" name="object 2753"/>
          <p:cNvSpPr/>
          <p:nvPr/>
        </p:nvSpPr>
        <p:spPr>
          <a:xfrm>
            <a:off x="2770862" y="430380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4" name="object 2754"/>
          <p:cNvSpPr/>
          <p:nvPr/>
        </p:nvSpPr>
        <p:spPr>
          <a:xfrm>
            <a:off x="2779988" y="4312931"/>
            <a:ext cx="18415" cy="55244"/>
          </a:xfrm>
          <a:custGeom>
            <a:avLst/>
            <a:gdLst/>
            <a:ahLst/>
            <a:cxnLst/>
            <a:rect l="l" t="t" r="r" b="b"/>
            <a:pathLst>
              <a:path w="18414" h="55245">
                <a:moveTo>
                  <a:pt x="0" y="0"/>
                </a:moveTo>
                <a:lnTo>
                  <a:pt x="18252" y="0"/>
                </a:lnTo>
                <a:lnTo>
                  <a:pt x="18252" y="54758"/>
                </a:lnTo>
                <a:lnTo>
                  <a:pt x="0" y="5475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5" name="object 2755"/>
          <p:cNvSpPr/>
          <p:nvPr/>
        </p:nvSpPr>
        <p:spPr>
          <a:xfrm>
            <a:off x="2770862" y="435856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6" name="object 2756"/>
          <p:cNvSpPr/>
          <p:nvPr/>
        </p:nvSpPr>
        <p:spPr>
          <a:xfrm>
            <a:off x="2776946" y="430684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7" name="object 2757"/>
          <p:cNvSpPr/>
          <p:nvPr/>
        </p:nvSpPr>
        <p:spPr>
          <a:xfrm>
            <a:off x="2786072" y="4315973"/>
            <a:ext cx="18415" cy="58419"/>
          </a:xfrm>
          <a:custGeom>
            <a:avLst/>
            <a:gdLst/>
            <a:ahLst/>
            <a:cxnLst/>
            <a:rect l="l" t="t" r="r" b="b"/>
            <a:pathLst>
              <a:path w="18414" h="58420">
                <a:moveTo>
                  <a:pt x="0" y="0"/>
                </a:moveTo>
                <a:lnTo>
                  <a:pt x="18252" y="0"/>
                </a:lnTo>
                <a:lnTo>
                  <a:pt x="18252" y="57800"/>
                </a:lnTo>
                <a:lnTo>
                  <a:pt x="0" y="578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8" name="object 2758"/>
          <p:cNvSpPr/>
          <p:nvPr/>
        </p:nvSpPr>
        <p:spPr>
          <a:xfrm>
            <a:off x="2776946" y="436464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9" name="object 2759"/>
          <p:cNvSpPr/>
          <p:nvPr/>
        </p:nvSpPr>
        <p:spPr>
          <a:xfrm>
            <a:off x="2783030" y="431293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0" name="object 2760"/>
          <p:cNvSpPr/>
          <p:nvPr/>
        </p:nvSpPr>
        <p:spPr>
          <a:xfrm>
            <a:off x="2792157" y="4322058"/>
            <a:ext cx="18415" cy="48895"/>
          </a:xfrm>
          <a:custGeom>
            <a:avLst/>
            <a:gdLst/>
            <a:ahLst/>
            <a:cxnLst/>
            <a:rect l="l" t="t" r="r" b="b"/>
            <a:pathLst>
              <a:path w="18414" h="48895">
                <a:moveTo>
                  <a:pt x="0" y="0"/>
                </a:moveTo>
                <a:lnTo>
                  <a:pt x="18252" y="0"/>
                </a:lnTo>
                <a:lnTo>
                  <a:pt x="18252" y="48674"/>
                </a:lnTo>
                <a:lnTo>
                  <a:pt x="0" y="4867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1" name="object 2761"/>
          <p:cNvSpPr/>
          <p:nvPr/>
        </p:nvSpPr>
        <p:spPr>
          <a:xfrm>
            <a:off x="2783030" y="436160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2" name="object 2762"/>
          <p:cNvSpPr/>
          <p:nvPr/>
        </p:nvSpPr>
        <p:spPr>
          <a:xfrm>
            <a:off x="2789115" y="431445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3" name="object 2763"/>
          <p:cNvSpPr/>
          <p:nvPr/>
        </p:nvSpPr>
        <p:spPr>
          <a:xfrm>
            <a:off x="2798241" y="4323579"/>
            <a:ext cx="18415" cy="52069"/>
          </a:xfrm>
          <a:custGeom>
            <a:avLst/>
            <a:gdLst/>
            <a:ahLst/>
            <a:cxnLst/>
            <a:rect l="l" t="t" r="r" b="b"/>
            <a:pathLst>
              <a:path w="18414" h="52070">
                <a:moveTo>
                  <a:pt x="0" y="0"/>
                </a:moveTo>
                <a:lnTo>
                  <a:pt x="18252" y="0"/>
                </a:lnTo>
                <a:lnTo>
                  <a:pt x="18252" y="51716"/>
                </a:lnTo>
                <a:lnTo>
                  <a:pt x="0" y="5171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4" name="object 2764"/>
          <p:cNvSpPr/>
          <p:nvPr/>
        </p:nvSpPr>
        <p:spPr>
          <a:xfrm>
            <a:off x="2789115" y="436616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5" name="object 2765"/>
          <p:cNvSpPr/>
          <p:nvPr/>
        </p:nvSpPr>
        <p:spPr>
          <a:xfrm>
            <a:off x="2795199" y="431901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6" name="object 2766"/>
          <p:cNvSpPr/>
          <p:nvPr/>
        </p:nvSpPr>
        <p:spPr>
          <a:xfrm>
            <a:off x="2804325" y="4328142"/>
            <a:ext cx="18415" cy="52069"/>
          </a:xfrm>
          <a:custGeom>
            <a:avLst/>
            <a:gdLst/>
            <a:ahLst/>
            <a:cxnLst/>
            <a:rect l="l" t="t" r="r" b="b"/>
            <a:pathLst>
              <a:path w="18414" h="52070">
                <a:moveTo>
                  <a:pt x="0" y="0"/>
                </a:moveTo>
                <a:lnTo>
                  <a:pt x="18252" y="0"/>
                </a:lnTo>
                <a:lnTo>
                  <a:pt x="18252" y="51716"/>
                </a:lnTo>
                <a:lnTo>
                  <a:pt x="0" y="5171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7" name="object 2767"/>
          <p:cNvSpPr/>
          <p:nvPr/>
        </p:nvSpPr>
        <p:spPr>
          <a:xfrm>
            <a:off x="2795199" y="437073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8" name="object 2768"/>
          <p:cNvSpPr/>
          <p:nvPr/>
        </p:nvSpPr>
        <p:spPr>
          <a:xfrm>
            <a:off x="2801283" y="432053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9" name="object 2769"/>
          <p:cNvSpPr/>
          <p:nvPr/>
        </p:nvSpPr>
        <p:spPr>
          <a:xfrm>
            <a:off x="2810409" y="4329663"/>
            <a:ext cx="18415" cy="55244"/>
          </a:xfrm>
          <a:custGeom>
            <a:avLst/>
            <a:gdLst/>
            <a:ahLst/>
            <a:cxnLst/>
            <a:rect l="l" t="t" r="r" b="b"/>
            <a:pathLst>
              <a:path w="18414" h="55245">
                <a:moveTo>
                  <a:pt x="0" y="0"/>
                </a:moveTo>
                <a:lnTo>
                  <a:pt x="18252" y="0"/>
                </a:lnTo>
                <a:lnTo>
                  <a:pt x="18252" y="54758"/>
                </a:lnTo>
                <a:lnTo>
                  <a:pt x="0" y="5475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0" name="object 2770"/>
          <p:cNvSpPr/>
          <p:nvPr/>
        </p:nvSpPr>
        <p:spPr>
          <a:xfrm>
            <a:off x="2801283" y="437529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1" name="object 2771"/>
          <p:cNvSpPr/>
          <p:nvPr/>
        </p:nvSpPr>
        <p:spPr>
          <a:xfrm>
            <a:off x="2807367" y="432662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2" name="object 2772"/>
          <p:cNvSpPr/>
          <p:nvPr/>
        </p:nvSpPr>
        <p:spPr>
          <a:xfrm>
            <a:off x="2816494" y="4335747"/>
            <a:ext cx="18415" cy="58419"/>
          </a:xfrm>
          <a:custGeom>
            <a:avLst/>
            <a:gdLst/>
            <a:ahLst/>
            <a:cxnLst/>
            <a:rect l="l" t="t" r="r" b="b"/>
            <a:pathLst>
              <a:path w="18414" h="58420">
                <a:moveTo>
                  <a:pt x="0" y="0"/>
                </a:moveTo>
                <a:lnTo>
                  <a:pt x="18252" y="0"/>
                </a:lnTo>
                <a:lnTo>
                  <a:pt x="18252" y="57800"/>
                </a:lnTo>
                <a:lnTo>
                  <a:pt x="0" y="578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3" name="object 2773"/>
          <p:cNvSpPr/>
          <p:nvPr/>
        </p:nvSpPr>
        <p:spPr>
          <a:xfrm>
            <a:off x="2807367" y="438442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4" name="object 2774"/>
          <p:cNvSpPr/>
          <p:nvPr/>
        </p:nvSpPr>
        <p:spPr>
          <a:xfrm>
            <a:off x="2813452" y="432510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5" name="object 2775"/>
          <p:cNvSpPr/>
          <p:nvPr/>
        </p:nvSpPr>
        <p:spPr>
          <a:xfrm>
            <a:off x="2822578" y="4334226"/>
            <a:ext cx="18415" cy="60960"/>
          </a:xfrm>
          <a:custGeom>
            <a:avLst/>
            <a:gdLst/>
            <a:ahLst/>
            <a:cxnLst/>
            <a:rect l="l" t="t" r="r" b="b"/>
            <a:pathLst>
              <a:path w="18414" h="60960">
                <a:moveTo>
                  <a:pt x="0" y="0"/>
                </a:moveTo>
                <a:lnTo>
                  <a:pt x="18252" y="0"/>
                </a:lnTo>
                <a:lnTo>
                  <a:pt x="18252" y="60842"/>
                </a:lnTo>
                <a:lnTo>
                  <a:pt x="0" y="6084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6" name="object 2776"/>
          <p:cNvSpPr/>
          <p:nvPr/>
        </p:nvSpPr>
        <p:spPr>
          <a:xfrm>
            <a:off x="2813452" y="438594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7" name="object 2777"/>
          <p:cNvSpPr/>
          <p:nvPr/>
        </p:nvSpPr>
        <p:spPr>
          <a:xfrm>
            <a:off x="2819536" y="433118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8" name="object 2778"/>
          <p:cNvSpPr/>
          <p:nvPr/>
        </p:nvSpPr>
        <p:spPr>
          <a:xfrm>
            <a:off x="2828662" y="4340311"/>
            <a:ext cx="18415" cy="55244"/>
          </a:xfrm>
          <a:custGeom>
            <a:avLst/>
            <a:gdLst/>
            <a:ahLst/>
            <a:cxnLst/>
            <a:rect l="l" t="t" r="r" b="b"/>
            <a:pathLst>
              <a:path w="18414" h="55245">
                <a:moveTo>
                  <a:pt x="0" y="0"/>
                </a:moveTo>
                <a:lnTo>
                  <a:pt x="18252" y="0"/>
                </a:lnTo>
                <a:lnTo>
                  <a:pt x="18252" y="54758"/>
                </a:lnTo>
                <a:lnTo>
                  <a:pt x="0" y="5475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9" name="object 2779"/>
          <p:cNvSpPr/>
          <p:nvPr/>
        </p:nvSpPr>
        <p:spPr>
          <a:xfrm>
            <a:off x="2819536" y="438594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0" name="object 2780"/>
          <p:cNvSpPr/>
          <p:nvPr/>
        </p:nvSpPr>
        <p:spPr>
          <a:xfrm>
            <a:off x="2825620" y="433574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1" name="object 2781"/>
          <p:cNvSpPr/>
          <p:nvPr/>
        </p:nvSpPr>
        <p:spPr>
          <a:xfrm>
            <a:off x="2834746" y="4344874"/>
            <a:ext cx="18415" cy="58419"/>
          </a:xfrm>
          <a:custGeom>
            <a:avLst/>
            <a:gdLst/>
            <a:ahLst/>
            <a:cxnLst/>
            <a:rect l="l" t="t" r="r" b="b"/>
            <a:pathLst>
              <a:path w="18414" h="58420">
                <a:moveTo>
                  <a:pt x="0" y="0"/>
                </a:moveTo>
                <a:lnTo>
                  <a:pt x="18252" y="0"/>
                </a:lnTo>
                <a:lnTo>
                  <a:pt x="18252" y="57800"/>
                </a:lnTo>
                <a:lnTo>
                  <a:pt x="0" y="578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2" name="object 2782"/>
          <p:cNvSpPr/>
          <p:nvPr/>
        </p:nvSpPr>
        <p:spPr>
          <a:xfrm>
            <a:off x="2825620" y="439354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3" name="object 2783"/>
          <p:cNvSpPr/>
          <p:nvPr/>
        </p:nvSpPr>
        <p:spPr>
          <a:xfrm>
            <a:off x="2831704" y="433574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4" name="object 2784"/>
          <p:cNvSpPr/>
          <p:nvPr/>
        </p:nvSpPr>
        <p:spPr>
          <a:xfrm>
            <a:off x="2840831" y="4344874"/>
            <a:ext cx="18415" cy="52069"/>
          </a:xfrm>
          <a:custGeom>
            <a:avLst/>
            <a:gdLst/>
            <a:ahLst/>
            <a:cxnLst/>
            <a:rect l="l" t="t" r="r" b="b"/>
            <a:pathLst>
              <a:path w="18414" h="52070">
                <a:moveTo>
                  <a:pt x="0" y="0"/>
                </a:moveTo>
                <a:lnTo>
                  <a:pt x="18252" y="0"/>
                </a:lnTo>
                <a:lnTo>
                  <a:pt x="18252" y="51716"/>
                </a:lnTo>
                <a:lnTo>
                  <a:pt x="0" y="5171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5" name="object 2785"/>
          <p:cNvSpPr/>
          <p:nvPr/>
        </p:nvSpPr>
        <p:spPr>
          <a:xfrm>
            <a:off x="2831704" y="438746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6" name="object 2786"/>
          <p:cNvSpPr/>
          <p:nvPr/>
        </p:nvSpPr>
        <p:spPr>
          <a:xfrm>
            <a:off x="2837788" y="434335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7" name="object 2787"/>
          <p:cNvSpPr/>
          <p:nvPr/>
        </p:nvSpPr>
        <p:spPr>
          <a:xfrm>
            <a:off x="2846915" y="4352479"/>
            <a:ext cx="18415" cy="52069"/>
          </a:xfrm>
          <a:custGeom>
            <a:avLst/>
            <a:gdLst/>
            <a:ahLst/>
            <a:cxnLst/>
            <a:rect l="l" t="t" r="r" b="b"/>
            <a:pathLst>
              <a:path w="18414" h="52070">
                <a:moveTo>
                  <a:pt x="0" y="0"/>
                </a:moveTo>
                <a:lnTo>
                  <a:pt x="18252" y="0"/>
                </a:lnTo>
                <a:lnTo>
                  <a:pt x="18252" y="51716"/>
                </a:lnTo>
                <a:lnTo>
                  <a:pt x="0" y="5171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8" name="object 2788"/>
          <p:cNvSpPr/>
          <p:nvPr/>
        </p:nvSpPr>
        <p:spPr>
          <a:xfrm>
            <a:off x="2837788" y="439506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9" name="object 2789"/>
          <p:cNvSpPr/>
          <p:nvPr/>
        </p:nvSpPr>
        <p:spPr>
          <a:xfrm>
            <a:off x="2843873" y="434335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0" name="object 2790"/>
          <p:cNvSpPr/>
          <p:nvPr/>
        </p:nvSpPr>
        <p:spPr>
          <a:xfrm>
            <a:off x="2852999" y="4352479"/>
            <a:ext cx="18415" cy="52069"/>
          </a:xfrm>
          <a:custGeom>
            <a:avLst/>
            <a:gdLst/>
            <a:ahLst/>
            <a:cxnLst/>
            <a:rect l="l" t="t" r="r" b="b"/>
            <a:pathLst>
              <a:path w="18414" h="52070">
                <a:moveTo>
                  <a:pt x="0" y="0"/>
                </a:moveTo>
                <a:lnTo>
                  <a:pt x="18252" y="0"/>
                </a:lnTo>
                <a:lnTo>
                  <a:pt x="18252" y="51716"/>
                </a:lnTo>
                <a:lnTo>
                  <a:pt x="0" y="5171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1" name="object 2791"/>
          <p:cNvSpPr/>
          <p:nvPr/>
        </p:nvSpPr>
        <p:spPr>
          <a:xfrm>
            <a:off x="2843873" y="439506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2" name="object 2792"/>
          <p:cNvSpPr/>
          <p:nvPr/>
        </p:nvSpPr>
        <p:spPr>
          <a:xfrm>
            <a:off x="2849957" y="434791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3" name="object 2793"/>
          <p:cNvSpPr/>
          <p:nvPr/>
        </p:nvSpPr>
        <p:spPr>
          <a:xfrm>
            <a:off x="2859084" y="4357042"/>
            <a:ext cx="18415" cy="48895"/>
          </a:xfrm>
          <a:custGeom>
            <a:avLst/>
            <a:gdLst/>
            <a:ahLst/>
            <a:cxnLst/>
            <a:rect l="l" t="t" r="r" b="b"/>
            <a:pathLst>
              <a:path w="18414" h="48895">
                <a:moveTo>
                  <a:pt x="0" y="0"/>
                </a:moveTo>
                <a:lnTo>
                  <a:pt x="18252" y="0"/>
                </a:lnTo>
                <a:lnTo>
                  <a:pt x="18252" y="48674"/>
                </a:lnTo>
                <a:lnTo>
                  <a:pt x="0" y="4867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4" name="object 2794"/>
          <p:cNvSpPr/>
          <p:nvPr/>
        </p:nvSpPr>
        <p:spPr>
          <a:xfrm>
            <a:off x="2849957" y="439659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5" name="object 2795"/>
          <p:cNvSpPr/>
          <p:nvPr/>
        </p:nvSpPr>
        <p:spPr>
          <a:xfrm>
            <a:off x="2856041" y="434791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6" name="object 2796"/>
          <p:cNvSpPr/>
          <p:nvPr/>
        </p:nvSpPr>
        <p:spPr>
          <a:xfrm>
            <a:off x="2865168" y="4357042"/>
            <a:ext cx="18415" cy="52069"/>
          </a:xfrm>
          <a:custGeom>
            <a:avLst/>
            <a:gdLst/>
            <a:ahLst/>
            <a:cxnLst/>
            <a:rect l="l" t="t" r="r" b="b"/>
            <a:pathLst>
              <a:path w="18414" h="52070">
                <a:moveTo>
                  <a:pt x="0" y="0"/>
                </a:moveTo>
                <a:lnTo>
                  <a:pt x="18252" y="0"/>
                </a:lnTo>
                <a:lnTo>
                  <a:pt x="18252" y="51716"/>
                </a:lnTo>
                <a:lnTo>
                  <a:pt x="0" y="5171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7" name="object 2797"/>
          <p:cNvSpPr/>
          <p:nvPr/>
        </p:nvSpPr>
        <p:spPr>
          <a:xfrm>
            <a:off x="2856041" y="439963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8" name="object 2798"/>
          <p:cNvSpPr/>
          <p:nvPr/>
        </p:nvSpPr>
        <p:spPr>
          <a:xfrm>
            <a:off x="2862126" y="435552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9" name="object 2799"/>
          <p:cNvSpPr/>
          <p:nvPr/>
        </p:nvSpPr>
        <p:spPr>
          <a:xfrm>
            <a:off x="2871252" y="4364647"/>
            <a:ext cx="18415" cy="40005"/>
          </a:xfrm>
          <a:custGeom>
            <a:avLst/>
            <a:gdLst/>
            <a:ahLst/>
            <a:cxnLst/>
            <a:rect l="l" t="t" r="r" b="b"/>
            <a:pathLst>
              <a:path w="18414" h="40004">
                <a:moveTo>
                  <a:pt x="0" y="0"/>
                </a:moveTo>
                <a:lnTo>
                  <a:pt x="18252" y="0"/>
                </a:lnTo>
                <a:lnTo>
                  <a:pt x="18252" y="39547"/>
                </a:lnTo>
                <a:lnTo>
                  <a:pt x="0" y="3954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0" name="object 2800"/>
          <p:cNvSpPr/>
          <p:nvPr/>
        </p:nvSpPr>
        <p:spPr>
          <a:xfrm>
            <a:off x="2862126" y="439506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1" name="object 2801"/>
          <p:cNvSpPr/>
          <p:nvPr/>
        </p:nvSpPr>
        <p:spPr>
          <a:xfrm>
            <a:off x="2868210" y="435856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2" name="object 2802"/>
          <p:cNvSpPr/>
          <p:nvPr/>
        </p:nvSpPr>
        <p:spPr>
          <a:xfrm>
            <a:off x="2877336" y="4367689"/>
            <a:ext cx="18415" cy="43180"/>
          </a:xfrm>
          <a:custGeom>
            <a:avLst/>
            <a:gdLst/>
            <a:ahLst/>
            <a:cxnLst/>
            <a:rect l="l" t="t" r="r" b="b"/>
            <a:pathLst>
              <a:path w="18414" h="43179">
                <a:moveTo>
                  <a:pt x="0" y="0"/>
                </a:moveTo>
                <a:lnTo>
                  <a:pt x="18252" y="0"/>
                </a:lnTo>
                <a:lnTo>
                  <a:pt x="18252" y="42589"/>
                </a:lnTo>
                <a:lnTo>
                  <a:pt x="0" y="425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3" name="object 2803"/>
          <p:cNvSpPr/>
          <p:nvPr/>
        </p:nvSpPr>
        <p:spPr>
          <a:xfrm>
            <a:off x="2868210" y="440115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4" name="object 2804"/>
          <p:cNvSpPr/>
          <p:nvPr/>
        </p:nvSpPr>
        <p:spPr>
          <a:xfrm>
            <a:off x="2874294" y="436008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5" name="object 2805"/>
          <p:cNvSpPr/>
          <p:nvPr/>
        </p:nvSpPr>
        <p:spPr>
          <a:xfrm>
            <a:off x="2883421" y="4369211"/>
            <a:ext cx="18415" cy="40005"/>
          </a:xfrm>
          <a:custGeom>
            <a:avLst/>
            <a:gdLst/>
            <a:ahLst/>
            <a:cxnLst/>
            <a:rect l="l" t="t" r="r" b="b"/>
            <a:pathLst>
              <a:path w="18414" h="40004">
                <a:moveTo>
                  <a:pt x="0" y="0"/>
                </a:moveTo>
                <a:lnTo>
                  <a:pt x="18252" y="0"/>
                </a:lnTo>
                <a:lnTo>
                  <a:pt x="18252" y="39547"/>
                </a:lnTo>
                <a:lnTo>
                  <a:pt x="0" y="3954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6" name="object 2806"/>
          <p:cNvSpPr/>
          <p:nvPr/>
        </p:nvSpPr>
        <p:spPr>
          <a:xfrm>
            <a:off x="2874294" y="439963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7" name="object 2807"/>
          <p:cNvSpPr/>
          <p:nvPr/>
        </p:nvSpPr>
        <p:spPr>
          <a:xfrm>
            <a:off x="2880378" y="436464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8" name="object 2808"/>
          <p:cNvSpPr/>
          <p:nvPr/>
        </p:nvSpPr>
        <p:spPr>
          <a:xfrm>
            <a:off x="2889505" y="4373774"/>
            <a:ext cx="18415" cy="43180"/>
          </a:xfrm>
          <a:custGeom>
            <a:avLst/>
            <a:gdLst/>
            <a:ahLst/>
            <a:cxnLst/>
            <a:rect l="l" t="t" r="r" b="b"/>
            <a:pathLst>
              <a:path w="18414" h="43179">
                <a:moveTo>
                  <a:pt x="0" y="0"/>
                </a:moveTo>
                <a:lnTo>
                  <a:pt x="18252" y="0"/>
                </a:lnTo>
                <a:lnTo>
                  <a:pt x="18252" y="42589"/>
                </a:lnTo>
                <a:lnTo>
                  <a:pt x="0" y="425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9" name="object 2809"/>
          <p:cNvSpPr/>
          <p:nvPr/>
        </p:nvSpPr>
        <p:spPr>
          <a:xfrm>
            <a:off x="2880378" y="440723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0" name="object 2810"/>
          <p:cNvSpPr/>
          <p:nvPr/>
        </p:nvSpPr>
        <p:spPr>
          <a:xfrm>
            <a:off x="2886463" y="436616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1" name="object 2811"/>
          <p:cNvSpPr/>
          <p:nvPr/>
        </p:nvSpPr>
        <p:spPr>
          <a:xfrm>
            <a:off x="2895589" y="4375295"/>
            <a:ext cx="18415" cy="45720"/>
          </a:xfrm>
          <a:custGeom>
            <a:avLst/>
            <a:gdLst/>
            <a:ahLst/>
            <a:cxnLst/>
            <a:rect l="l" t="t" r="r" b="b"/>
            <a:pathLst>
              <a:path w="18414" h="45720">
                <a:moveTo>
                  <a:pt x="0" y="0"/>
                </a:moveTo>
                <a:lnTo>
                  <a:pt x="18252" y="0"/>
                </a:lnTo>
                <a:lnTo>
                  <a:pt x="18252" y="45631"/>
                </a:lnTo>
                <a:lnTo>
                  <a:pt x="0" y="456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2" name="object 2812"/>
          <p:cNvSpPr/>
          <p:nvPr/>
        </p:nvSpPr>
        <p:spPr>
          <a:xfrm>
            <a:off x="2886463" y="441180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3" name="object 2813"/>
          <p:cNvSpPr/>
          <p:nvPr/>
        </p:nvSpPr>
        <p:spPr>
          <a:xfrm>
            <a:off x="2892547" y="436464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4" name="object 2814"/>
          <p:cNvSpPr/>
          <p:nvPr/>
        </p:nvSpPr>
        <p:spPr>
          <a:xfrm>
            <a:off x="2901673" y="4373774"/>
            <a:ext cx="18415" cy="48895"/>
          </a:xfrm>
          <a:custGeom>
            <a:avLst/>
            <a:gdLst/>
            <a:ahLst/>
            <a:cxnLst/>
            <a:rect l="l" t="t" r="r" b="b"/>
            <a:pathLst>
              <a:path w="18414" h="48895">
                <a:moveTo>
                  <a:pt x="0" y="0"/>
                </a:moveTo>
                <a:lnTo>
                  <a:pt x="18252" y="0"/>
                </a:lnTo>
                <a:lnTo>
                  <a:pt x="18252" y="48674"/>
                </a:lnTo>
                <a:lnTo>
                  <a:pt x="0" y="4867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5" name="object 2815"/>
          <p:cNvSpPr/>
          <p:nvPr/>
        </p:nvSpPr>
        <p:spPr>
          <a:xfrm>
            <a:off x="2892547" y="441332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6" name="object 2816"/>
          <p:cNvSpPr/>
          <p:nvPr/>
        </p:nvSpPr>
        <p:spPr>
          <a:xfrm>
            <a:off x="2898631" y="436921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7" name="object 2817"/>
          <p:cNvSpPr/>
          <p:nvPr/>
        </p:nvSpPr>
        <p:spPr>
          <a:xfrm>
            <a:off x="2907758" y="4378337"/>
            <a:ext cx="18415" cy="43180"/>
          </a:xfrm>
          <a:custGeom>
            <a:avLst/>
            <a:gdLst/>
            <a:ahLst/>
            <a:cxnLst/>
            <a:rect l="l" t="t" r="r" b="b"/>
            <a:pathLst>
              <a:path w="18414" h="43179">
                <a:moveTo>
                  <a:pt x="0" y="0"/>
                </a:moveTo>
                <a:lnTo>
                  <a:pt x="18252" y="0"/>
                </a:lnTo>
                <a:lnTo>
                  <a:pt x="18252" y="42589"/>
                </a:lnTo>
                <a:lnTo>
                  <a:pt x="0" y="425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8" name="object 2818"/>
          <p:cNvSpPr/>
          <p:nvPr/>
        </p:nvSpPr>
        <p:spPr>
          <a:xfrm>
            <a:off x="2898631" y="441180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9" name="object 2819"/>
          <p:cNvSpPr/>
          <p:nvPr/>
        </p:nvSpPr>
        <p:spPr>
          <a:xfrm>
            <a:off x="2904715" y="437377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0" name="object 2820"/>
          <p:cNvSpPr/>
          <p:nvPr/>
        </p:nvSpPr>
        <p:spPr>
          <a:xfrm>
            <a:off x="2913842" y="4382900"/>
            <a:ext cx="18415" cy="48895"/>
          </a:xfrm>
          <a:custGeom>
            <a:avLst/>
            <a:gdLst/>
            <a:ahLst/>
            <a:cxnLst/>
            <a:rect l="l" t="t" r="r" b="b"/>
            <a:pathLst>
              <a:path w="18414" h="48895">
                <a:moveTo>
                  <a:pt x="0" y="0"/>
                </a:moveTo>
                <a:lnTo>
                  <a:pt x="18252" y="0"/>
                </a:lnTo>
                <a:lnTo>
                  <a:pt x="18252" y="48674"/>
                </a:lnTo>
                <a:lnTo>
                  <a:pt x="0" y="4867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1" name="object 2821"/>
          <p:cNvSpPr/>
          <p:nvPr/>
        </p:nvSpPr>
        <p:spPr>
          <a:xfrm>
            <a:off x="2904715" y="442244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2" name="object 2822"/>
          <p:cNvSpPr/>
          <p:nvPr/>
        </p:nvSpPr>
        <p:spPr>
          <a:xfrm>
            <a:off x="2910800" y="438594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3" name="object 2823"/>
          <p:cNvSpPr/>
          <p:nvPr/>
        </p:nvSpPr>
        <p:spPr>
          <a:xfrm>
            <a:off x="2919926" y="4395069"/>
            <a:ext cx="18415" cy="40005"/>
          </a:xfrm>
          <a:custGeom>
            <a:avLst/>
            <a:gdLst/>
            <a:ahLst/>
            <a:cxnLst/>
            <a:rect l="l" t="t" r="r" b="b"/>
            <a:pathLst>
              <a:path w="18414" h="40004">
                <a:moveTo>
                  <a:pt x="0" y="0"/>
                </a:moveTo>
                <a:lnTo>
                  <a:pt x="18252" y="0"/>
                </a:lnTo>
                <a:lnTo>
                  <a:pt x="18252" y="39547"/>
                </a:lnTo>
                <a:lnTo>
                  <a:pt x="0" y="3954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4" name="object 2824"/>
          <p:cNvSpPr/>
          <p:nvPr/>
        </p:nvSpPr>
        <p:spPr>
          <a:xfrm>
            <a:off x="2910800" y="442549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5" name="object 2825"/>
          <p:cNvSpPr/>
          <p:nvPr/>
        </p:nvSpPr>
        <p:spPr>
          <a:xfrm>
            <a:off x="2916884" y="439202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6" name="object 2826"/>
          <p:cNvSpPr/>
          <p:nvPr/>
        </p:nvSpPr>
        <p:spPr>
          <a:xfrm>
            <a:off x="2926010" y="4401153"/>
            <a:ext cx="18415" cy="36830"/>
          </a:xfrm>
          <a:custGeom>
            <a:avLst/>
            <a:gdLst/>
            <a:ahLst/>
            <a:cxnLst/>
            <a:rect l="l" t="t" r="r" b="b"/>
            <a:pathLst>
              <a:path w="18414" h="36829">
                <a:moveTo>
                  <a:pt x="0" y="0"/>
                </a:moveTo>
                <a:lnTo>
                  <a:pt x="18252" y="0"/>
                </a:lnTo>
                <a:lnTo>
                  <a:pt x="18252" y="36505"/>
                </a:lnTo>
                <a:lnTo>
                  <a:pt x="0" y="3650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7" name="object 2827"/>
          <p:cNvSpPr/>
          <p:nvPr/>
        </p:nvSpPr>
        <p:spPr>
          <a:xfrm>
            <a:off x="2916884" y="442853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8" name="object 2828"/>
          <p:cNvSpPr/>
          <p:nvPr/>
        </p:nvSpPr>
        <p:spPr>
          <a:xfrm>
            <a:off x="2922968" y="439506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9" name="object 2829"/>
          <p:cNvSpPr/>
          <p:nvPr/>
        </p:nvSpPr>
        <p:spPr>
          <a:xfrm>
            <a:off x="2932095" y="4404195"/>
            <a:ext cx="18415" cy="24765"/>
          </a:xfrm>
          <a:custGeom>
            <a:avLst/>
            <a:gdLst/>
            <a:ahLst/>
            <a:cxnLst/>
            <a:rect l="l" t="t" r="r" b="b"/>
            <a:pathLst>
              <a:path w="18414" h="24764">
                <a:moveTo>
                  <a:pt x="0" y="24337"/>
                </a:moveTo>
                <a:lnTo>
                  <a:pt x="18252" y="24337"/>
                </a:lnTo>
                <a:lnTo>
                  <a:pt x="18252" y="0"/>
                </a:lnTo>
                <a:lnTo>
                  <a:pt x="0" y="0"/>
                </a:lnTo>
                <a:lnTo>
                  <a:pt x="0" y="243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0" name="object 2830"/>
          <p:cNvSpPr/>
          <p:nvPr/>
        </p:nvSpPr>
        <p:spPr>
          <a:xfrm>
            <a:off x="2922968" y="441940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1" name="object 2831"/>
          <p:cNvSpPr/>
          <p:nvPr/>
        </p:nvSpPr>
        <p:spPr>
          <a:xfrm>
            <a:off x="2929052" y="440571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2" name="object 2832"/>
          <p:cNvSpPr/>
          <p:nvPr/>
        </p:nvSpPr>
        <p:spPr>
          <a:xfrm>
            <a:off x="2938179" y="4414843"/>
            <a:ext cx="18415" cy="21590"/>
          </a:xfrm>
          <a:custGeom>
            <a:avLst/>
            <a:gdLst/>
            <a:ahLst/>
            <a:cxnLst/>
            <a:rect l="l" t="t" r="r" b="b"/>
            <a:pathLst>
              <a:path w="18414" h="21589">
                <a:moveTo>
                  <a:pt x="0" y="21294"/>
                </a:moveTo>
                <a:lnTo>
                  <a:pt x="18252" y="21294"/>
                </a:lnTo>
                <a:lnTo>
                  <a:pt x="18252" y="0"/>
                </a:lnTo>
                <a:lnTo>
                  <a:pt x="0" y="0"/>
                </a:lnTo>
                <a:lnTo>
                  <a:pt x="0" y="212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3" name="object 2833"/>
          <p:cNvSpPr/>
          <p:nvPr/>
        </p:nvSpPr>
        <p:spPr>
          <a:xfrm>
            <a:off x="2929052" y="442701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4" name="object 2834"/>
          <p:cNvSpPr/>
          <p:nvPr/>
        </p:nvSpPr>
        <p:spPr>
          <a:xfrm>
            <a:off x="2935137" y="440875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5" name="object 2835"/>
          <p:cNvSpPr/>
          <p:nvPr/>
        </p:nvSpPr>
        <p:spPr>
          <a:xfrm>
            <a:off x="2944263" y="4417885"/>
            <a:ext cx="18415" cy="27940"/>
          </a:xfrm>
          <a:custGeom>
            <a:avLst/>
            <a:gdLst/>
            <a:ahLst/>
            <a:cxnLst/>
            <a:rect l="l" t="t" r="r" b="b"/>
            <a:pathLst>
              <a:path w="18414" h="27939">
                <a:moveTo>
                  <a:pt x="0" y="27379"/>
                </a:moveTo>
                <a:lnTo>
                  <a:pt x="18252" y="27379"/>
                </a:lnTo>
                <a:lnTo>
                  <a:pt x="18252" y="0"/>
                </a:lnTo>
                <a:lnTo>
                  <a:pt x="0" y="0"/>
                </a:lnTo>
                <a:lnTo>
                  <a:pt x="0" y="273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6" name="object 2836"/>
          <p:cNvSpPr/>
          <p:nvPr/>
        </p:nvSpPr>
        <p:spPr>
          <a:xfrm>
            <a:off x="2935137" y="443613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7" name="object 2837"/>
          <p:cNvSpPr/>
          <p:nvPr/>
        </p:nvSpPr>
        <p:spPr>
          <a:xfrm>
            <a:off x="2941221" y="441484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8" name="object 2838"/>
          <p:cNvSpPr/>
          <p:nvPr/>
        </p:nvSpPr>
        <p:spPr>
          <a:xfrm>
            <a:off x="2950348" y="4423969"/>
            <a:ext cx="18415" cy="30480"/>
          </a:xfrm>
          <a:custGeom>
            <a:avLst/>
            <a:gdLst/>
            <a:ahLst/>
            <a:cxnLst/>
            <a:rect l="l" t="t" r="r" b="b"/>
            <a:pathLst>
              <a:path w="18414" h="30479">
                <a:moveTo>
                  <a:pt x="0" y="30421"/>
                </a:moveTo>
                <a:lnTo>
                  <a:pt x="18252" y="30421"/>
                </a:lnTo>
                <a:lnTo>
                  <a:pt x="18252" y="0"/>
                </a:lnTo>
                <a:lnTo>
                  <a:pt x="0" y="0"/>
                </a:lnTo>
                <a:lnTo>
                  <a:pt x="0" y="304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9" name="object 2839"/>
          <p:cNvSpPr/>
          <p:nvPr/>
        </p:nvSpPr>
        <p:spPr>
          <a:xfrm>
            <a:off x="2941221" y="444526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0" name="object 2840"/>
          <p:cNvSpPr/>
          <p:nvPr/>
        </p:nvSpPr>
        <p:spPr>
          <a:xfrm>
            <a:off x="2947305" y="441636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1" name="object 2841"/>
          <p:cNvSpPr/>
          <p:nvPr/>
        </p:nvSpPr>
        <p:spPr>
          <a:xfrm>
            <a:off x="2956432" y="4425490"/>
            <a:ext cx="18415" cy="30480"/>
          </a:xfrm>
          <a:custGeom>
            <a:avLst/>
            <a:gdLst/>
            <a:ahLst/>
            <a:cxnLst/>
            <a:rect l="l" t="t" r="r" b="b"/>
            <a:pathLst>
              <a:path w="18414" h="30479">
                <a:moveTo>
                  <a:pt x="0" y="30421"/>
                </a:moveTo>
                <a:lnTo>
                  <a:pt x="18252" y="30421"/>
                </a:lnTo>
                <a:lnTo>
                  <a:pt x="18252" y="0"/>
                </a:lnTo>
                <a:lnTo>
                  <a:pt x="0" y="0"/>
                </a:lnTo>
                <a:lnTo>
                  <a:pt x="0" y="304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2" name="object 2842"/>
          <p:cNvSpPr/>
          <p:nvPr/>
        </p:nvSpPr>
        <p:spPr>
          <a:xfrm>
            <a:off x="2947305" y="444678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3" name="object 2843"/>
          <p:cNvSpPr/>
          <p:nvPr/>
        </p:nvSpPr>
        <p:spPr>
          <a:xfrm>
            <a:off x="2953390" y="442092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4" name="object 2844"/>
          <p:cNvSpPr/>
          <p:nvPr/>
        </p:nvSpPr>
        <p:spPr>
          <a:xfrm>
            <a:off x="2962516" y="4430054"/>
            <a:ext cx="18415" cy="33655"/>
          </a:xfrm>
          <a:custGeom>
            <a:avLst/>
            <a:gdLst/>
            <a:ahLst/>
            <a:cxnLst/>
            <a:rect l="l" t="t" r="r" b="b"/>
            <a:pathLst>
              <a:path w="18414" h="33654">
                <a:moveTo>
                  <a:pt x="0" y="33463"/>
                </a:moveTo>
                <a:lnTo>
                  <a:pt x="18252" y="33463"/>
                </a:lnTo>
                <a:lnTo>
                  <a:pt x="18252" y="0"/>
                </a:lnTo>
                <a:lnTo>
                  <a:pt x="0" y="0"/>
                </a:lnTo>
                <a:lnTo>
                  <a:pt x="0" y="3346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5" name="object 2845"/>
          <p:cNvSpPr/>
          <p:nvPr/>
        </p:nvSpPr>
        <p:spPr>
          <a:xfrm>
            <a:off x="2953390" y="445439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6" name="object 2846"/>
          <p:cNvSpPr/>
          <p:nvPr/>
        </p:nvSpPr>
        <p:spPr>
          <a:xfrm>
            <a:off x="2959474" y="442092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7" name="object 2847"/>
          <p:cNvSpPr/>
          <p:nvPr/>
        </p:nvSpPr>
        <p:spPr>
          <a:xfrm>
            <a:off x="2968600" y="4430054"/>
            <a:ext cx="18415" cy="33655"/>
          </a:xfrm>
          <a:custGeom>
            <a:avLst/>
            <a:gdLst/>
            <a:ahLst/>
            <a:cxnLst/>
            <a:rect l="l" t="t" r="r" b="b"/>
            <a:pathLst>
              <a:path w="18414" h="33654">
                <a:moveTo>
                  <a:pt x="0" y="33463"/>
                </a:moveTo>
                <a:lnTo>
                  <a:pt x="18252" y="33463"/>
                </a:lnTo>
                <a:lnTo>
                  <a:pt x="18252" y="0"/>
                </a:lnTo>
                <a:lnTo>
                  <a:pt x="0" y="0"/>
                </a:lnTo>
                <a:lnTo>
                  <a:pt x="0" y="3346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8" name="object 2848"/>
          <p:cNvSpPr/>
          <p:nvPr/>
        </p:nvSpPr>
        <p:spPr>
          <a:xfrm>
            <a:off x="2959474" y="445439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9" name="object 2849"/>
          <p:cNvSpPr/>
          <p:nvPr/>
        </p:nvSpPr>
        <p:spPr>
          <a:xfrm>
            <a:off x="2965558" y="442244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0" name="object 2850"/>
          <p:cNvSpPr/>
          <p:nvPr/>
        </p:nvSpPr>
        <p:spPr>
          <a:xfrm>
            <a:off x="2974684" y="4431574"/>
            <a:ext cx="18415" cy="40005"/>
          </a:xfrm>
          <a:custGeom>
            <a:avLst/>
            <a:gdLst/>
            <a:ahLst/>
            <a:cxnLst/>
            <a:rect l="l" t="t" r="r" b="b"/>
            <a:pathLst>
              <a:path w="18414" h="40004">
                <a:moveTo>
                  <a:pt x="0" y="0"/>
                </a:moveTo>
                <a:lnTo>
                  <a:pt x="18252" y="0"/>
                </a:lnTo>
                <a:lnTo>
                  <a:pt x="18252" y="39547"/>
                </a:lnTo>
                <a:lnTo>
                  <a:pt x="0" y="3954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1" name="object 2851"/>
          <p:cNvSpPr/>
          <p:nvPr/>
        </p:nvSpPr>
        <p:spPr>
          <a:xfrm>
            <a:off x="2965558" y="446199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2" name="object 2852"/>
          <p:cNvSpPr/>
          <p:nvPr/>
        </p:nvSpPr>
        <p:spPr>
          <a:xfrm>
            <a:off x="2971642" y="442701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3" name="object 2853"/>
          <p:cNvSpPr/>
          <p:nvPr/>
        </p:nvSpPr>
        <p:spPr>
          <a:xfrm>
            <a:off x="2980769" y="4436138"/>
            <a:ext cx="18415" cy="36830"/>
          </a:xfrm>
          <a:custGeom>
            <a:avLst/>
            <a:gdLst/>
            <a:ahLst/>
            <a:cxnLst/>
            <a:rect l="l" t="t" r="r" b="b"/>
            <a:pathLst>
              <a:path w="18414" h="36829">
                <a:moveTo>
                  <a:pt x="0" y="0"/>
                </a:moveTo>
                <a:lnTo>
                  <a:pt x="18252" y="0"/>
                </a:lnTo>
                <a:lnTo>
                  <a:pt x="18252" y="36505"/>
                </a:lnTo>
                <a:lnTo>
                  <a:pt x="0" y="3650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4" name="object 2854"/>
          <p:cNvSpPr/>
          <p:nvPr/>
        </p:nvSpPr>
        <p:spPr>
          <a:xfrm>
            <a:off x="2971642" y="446351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5" name="object 2855"/>
          <p:cNvSpPr/>
          <p:nvPr/>
        </p:nvSpPr>
        <p:spPr>
          <a:xfrm>
            <a:off x="2977727" y="443309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6" name="object 2856"/>
          <p:cNvSpPr/>
          <p:nvPr/>
        </p:nvSpPr>
        <p:spPr>
          <a:xfrm>
            <a:off x="2986853" y="4442222"/>
            <a:ext cx="18415" cy="43180"/>
          </a:xfrm>
          <a:custGeom>
            <a:avLst/>
            <a:gdLst/>
            <a:ahLst/>
            <a:cxnLst/>
            <a:rect l="l" t="t" r="r" b="b"/>
            <a:pathLst>
              <a:path w="18414" h="43179">
                <a:moveTo>
                  <a:pt x="0" y="0"/>
                </a:moveTo>
                <a:lnTo>
                  <a:pt x="18252" y="0"/>
                </a:lnTo>
                <a:lnTo>
                  <a:pt x="18252" y="42589"/>
                </a:lnTo>
                <a:lnTo>
                  <a:pt x="0" y="425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7" name="object 2857"/>
          <p:cNvSpPr/>
          <p:nvPr/>
        </p:nvSpPr>
        <p:spPr>
          <a:xfrm>
            <a:off x="2977727" y="447568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8" name="object 2858"/>
          <p:cNvSpPr/>
          <p:nvPr/>
        </p:nvSpPr>
        <p:spPr>
          <a:xfrm>
            <a:off x="2983811" y="443613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9" name="object 2859"/>
          <p:cNvSpPr/>
          <p:nvPr/>
        </p:nvSpPr>
        <p:spPr>
          <a:xfrm>
            <a:off x="2992937" y="4445264"/>
            <a:ext cx="18415" cy="36830"/>
          </a:xfrm>
          <a:custGeom>
            <a:avLst/>
            <a:gdLst/>
            <a:ahLst/>
            <a:cxnLst/>
            <a:rect l="l" t="t" r="r" b="b"/>
            <a:pathLst>
              <a:path w="18414" h="36829">
                <a:moveTo>
                  <a:pt x="0" y="0"/>
                </a:moveTo>
                <a:lnTo>
                  <a:pt x="18252" y="0"/>
                </a:lnTo>
                <a:lnTo>
                  <a:pt x="18252" y="36505"/>
                </a:lnTo>
                <a:lnTo>
                  <a:pt x="0" y="3650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0" name="object 2860"/>
          <p:cNvSpPr/>
          <p:nvPr/>
        </p:nvSpPr>
        <p:spPr>
          <a:xfrm>
            <a:off x="2983811" y="447264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1" name="object 2861"/>
          <p:cNvSpPr/>
          <p:nvPr/>
        </p:nvSpPr>
        <p:spPr>
          <a:xfrm>
            <a:off x="2989895" y="443918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2" name="object 2862"/>
          <p:cNvSpPr/>
          <p:nvPr/>
        </p:nvSpPr>
        <p:spPr>
          <a:xfrm>
            <a:off x="2999021" y="4448306"/>
            <a:ext cx="18415" cy="43180"/>
          </a:xfrm>
          <a:custGeom>
            <a:avLst/>
            <a:gdLst/>
            <a:ahLst/>
            <a:cxnLst/>
            <a:rect l="l" t="t" r="r" b="b"/>
            <a:pathLst>
              <a:path w="18414" h="43179">
                <a:moveTo>
                  <a:pt x="0" y="0"/>
                </a:moveTo>
                <a:lnTo>
                  <a:pt x="18252" y="0"/>
                </a:lnTo>
                <a:lnTo>
                  <a:pt x="18252" y="42589"/>
                </a:lnTo>
                <a:lnTo>
                  <a:pt x="0" y="425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3" name="object 2863"/>
          <p:cNvSpPr/>
          <p:nvPr/>
        </p:nvSpPr>
        <p:spPr>
          <a:xfrm>
            <a:off x="2989895" y="448177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4" name="object 2864"/>
          <p:cNvSpPr/>
          <p:nvPr/>
        </p:nvSpPr>
        <p:spPr>
          <a:xfrm>
            <a:off x="2995979" y="444374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5" name="object 2865"/>
          <p:cNvSpPr/>
          <p:nvPr/>
        </p:nvSpPr>
        <p:spPr>
          <a:xfrm>
            <a:off x="3005106" y="4452869"/>
            <a:ext cx="18415" cy="36830"/>
          </a:xfrm>
          <a:custGeom>
            <a:avLst/>
            <a:gdLst/>
            <a:ahLst/>
            <a:cxnLst/>
            <a:rect l="l" t="t" r="r" b="b"/>
            <a:pathLst>
              <a:path w="18414" h="36829">
                <a:moveTo>
                  <a:pt x="0" y="0"/>
                </a:moveTo>
                <a:lnTo>
                  <a:pt x="18252" y="0"/>
                </a:lnTo>
                <a:lnTo>
                  <a:pt x="18252" y="36505"/>
                </a:lnTo>
                <a:lnTo>
                  <a:pt x="0" y="3650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6" name="object 2866"/>
          <p:cNvSpPr/>
          <p:nvPr/>
        </p:nvSpPr>
        <p:spPr>
          <a:xfrm>
            <a:off x="2995979" y="448024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7" name="object 2867"/>
          <p:cNvSpPr/>
          <p:nvPr/>
        </p:nvSpPr>
        <p:spPr>
          <a:xfrm>
            <a:off x="3002064" y="444678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8" name="object 2868"/>
          <p:cNvSpPr/>
          <p:nvPr/>
        </p:nvSpPr>
        <p:spPr>
          <a:xfrm>
            <a:off x="3011190" y="4455912"/>
            <a:ext cx="18415" cy="40005"/>
          </a:xfrm>
          <a:custGeom>
            <a:avLst/>
            <a:gdLst/>
            <a:ahLst/>
            <a:cxnLst/>
            <a:rect l="l" t="t" r="r" b="b"/>
            <a:pathLst>
              <a:path w="18414" h="40004">
                <a:moveTo>
                  <a:pt x="0" y="0"/>
                </a:moveTo>
                <a:lnTo>
                  <a:pt x="18252" y="0"/>
                </a:lnTo>
                <a:lnTo>
                  <a:pt x="18252" y="39547"/>
                </a:lnTo>
                <a:lnTo>
                  <a:pt x="0" y="3954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9" name="object 2869"/>
          <p:cNvSpPr/>
          <p:nvPr/>
        </p:nvSpPr>
        <p:spPr>
          <a:xfrm>
            <a:off x="3002064" y="448633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0" name="object 2870"/>
          <p:cNvSpPr/>
          <p:nvPr/>
        </p:nvSpPr>
        <p:spPr>
          <a:xfrm>
            <a:off x="3008148" y="445134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1" name="object 2871"/>
          <p:cNvSpPr/>
          <p:nvPr/>
        </p:nvSpPr>
        <p:spPr>
          <a:xfrm>
            <a:off x="3017274" y="4460475"/>
            <a:ext cx="18415" cy="43180"/>
          </a:xfrm>
          <a:custGeom>
            <a:avLst/>
            <a:gdLst/>
            <a:ahLst/>
            <a:cxnLst/>
            <a:rect l="l" t="t" r="r" b="b"/>
            <a:pathLst>
              <a:path w="18414" h="43179">
                <a:moveTo>
                  <a:pt x="0" y="0"/>
                </a:moveTo>
                <a:lnTo>
                  <a:pt x="18252" y="0"/>
                </a:lnTo>
                <a:lnTo>
                  <a:pt x="18252" y="42589"/>
                </a:lnTo>
                <a:lnTo>
                  <a:pt x="0" y="425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2" name="object 2872"/>
          <p:cNvSpPr/>
          <p:nvPr/>
        </p:nvSpPr>
        <p:spPr>
          <a:xfrm>
            <a:off x="3008148" y="449393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3" name="object 2873"/>
          <p:cNvSpPr/>
          <p:nvPr/>
        </p:nvSpPr>
        <p:spPr>
          <a:xfrm>
            <a:off x="3014232" y="445591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4" name="object 2874"/>
          <p:cNvSpPr/>
          <p:nvPr/>
        </p:nvSpPr>
        <p:spPr>
          <a:xfrm>
            <a:off x="3023359" y="4465038"/>
            <a:ext cx="18415" cy="36830"/>
          </a:xfrm>
          <a:custGeom>
            <a:avLst/>
            <a:gdLst/>
            <a:ahLst/>
            <a:cxnLst/>
            <a:rect l="l" t="t" r="r" b="b"/>
            <a:pathLst>
              <a:path w="18414" h="36829">
                <a:moveTo>
                  <a:pt x="0" y="0"/>
                </a:moveTo>
                <a:lnTo>
                  <a:pt x="18252" y="0"/>
                </a:lnTo>
                <a:lnTo>
                  <a:pt x="18252" y="36505"/>
                </a:lnTo>
                <a:lnTo>
                  <a:pt x="0" y="3650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5" name="object 2875"/>
          <p:cNvSpPr/>
          <p:nvPr/>
        </p:nvSpPr>
        <p:spPr>
          <a:xfrm>
            <a:off x="3014232" y="449241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6" name="object 2876"/>
          <p:cNvSpPr/>
          <p:nvPr/>
        </p:nvSpPr>
        <p:spPr>
          <a:xfrm>
            <a:off x="3020316" y="446047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7" name="object 2877"/>
          <p:cNvSpPr/>
          <p:nvPr/>
        </p:nvSpPr>
        <p:spPr>
          <a:xfrm>
            <a:off x="3029443" y="4469601"/>
            <a:ext cx="18415" cy="33655"/>
          </a:xfrm>
          <a:custGeom>
            <a:avLst/>
            <a:gdLst/>
            <a:ahLst/>
            <a:cxnLst/>
            <a:rect l="l" t="t" r="r" b="b"/>
            <a:pathLst>
              <a:path w="18414" h="33654">
                <a:moveTo>
                  <a:pt x="0" y="33463"/>
                </a:moveTo>
                <a:lnTo>
                  <a:pt x="18252" y="33463"/>
                </a:lnTo>
                <a:lnTo>
                  <a:pt x="18252" y="0"/>
                </a:lnTo>
                <a:lnTo>
                  <a:pt x="0" y="0"/>
                </a:lnTo>
                <a:lnTo>
                  <a:pt x="0" y="3346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8" name="object 2878"/>
          <p:cNvSpPr/>
          <p:nvPr/>
        </p:nvSpPr>
        <p:spPr>
          <a:xfrm>
            <a:off x="3020316" y="449393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9" name="object 2879"/>
          <p:cNvSpPr/>
          <p:nvPr/>
        </p:nvSpPr>
        <p:spPr>
          <a:xfrm>
            <a:off x="3026401" y="446960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0" name="object 2880"/>
          <p:cNvSpPr/>
          <p:nvPr/>
        </p:nvSpPr>
        <p:spPr>
          <a:xfrm>
            <a:off x="3035527" y="4478727"/>
            <a:ext cx="18415" cy="33655"/>
          </a:xfrm>
          <a:custGeom>
            <a:avLst/>
            <a:gdLst/>
            <a:ahLst/>
            <a:cxnLst/>
            <a:rect l="l" t="t" r="r" b="b"/>
            <a:pathLst>
              <a:path w="18414" h="33654">
                <a:moveTo>
                  <a:pt x="0" y="33463"/>
                </a:moveTo>
                <a:lnTo>
                  <a:pt x="18252" y="33463"/>
                </a:lnTo>
                <a:lnTo>
                  <a:pt x="18252" y="0"/>
                </a:lnTo>
                <a:lnTo>
                  <a:pt x="0" y="0"/>
                </a:lnTo>
                <a:lnTo>
                  <a:pt x="0" y="3346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1" name="object 2881"/>
          <p:cNvSpPr/>
          <p:nvPr/>
        </p:nvSpPr>
        <p:spPr>
          <a:xfrm>
            <a:off x="3026401" y="450306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2" name="object 2882"/>
          <p:cNvSpPr/>
          <p:nvPr/>
        </p:nvSpPr>
        <p:spPr>
          <a:xfrm>
            <a:off x="3032485" y="447264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3" name="object 2883"/>
          <p:cNvSpPr/>
          <p:nvPr/>
        </p:nvSpPr>
        <p:spPr>
          <a:xfrm>
            <a:off x="3041611" y="4481770"/>
            <a:ext cx="18415" cy="36830"/>
          </a:xfrm>
          <a:custGeom>
            <a:avLst/>
            <a:gdLst/>
            <a:ahLst/>
            <a:cxnLst/>
            <a:rect l="l" t="t" r="r" b="b"/>
            <a:pathLst>
              <a:path w="18414" h="36829">
                <a:moveTo>
                  <a:pt x="0" y="0"/>
                </a:moveTo>
                <a:lnTo>
                  <a:pt x="18252" y="0"/>
                </a:lnTo>
                <a:lnTo>
                  <a:pt x="18252" y="36505"/>
                </a:lnTo>
                <a:lnTo>
                  <a:pt x="0" y="3650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4" name="object 2884"/>
          <p:cNvSpPr/>
          <p:nvPr/>
        </p:nvSpPr>
        <p:spPr>
          <a:xfrm>
            <a:off x="3032485" y="450914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5" name="object 2885"/>
          <p:cNvSpPr/>
          <p:nvPr/>
        </p:nvSpPr>
        <p:spPr>
          <a:xfrm>
            <a:off x="3038569" y="447720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6" name="object 2886"/>
          <p:cNvSpPr/>
          <p:nvPr/>
        </p:nvSpPr>
        <p:spPr>
          <a:xfrm>
            <a:off x="3047696" y="4486333"/>
            <a:ext cx="18415" cy="36830"/>
          </a:xfrm>
          <a:custGeom>
            <a:avLst/>
            <a:gdLst/>
            <a:ahLst/>
            <a:cxnLst/>
            <a:rect l="l" t="t" r="r" b="b"/>
            <a:pathLst>
              <a:path w="18414" h="36829">
                <a:moveTo>
                  <a:pt x="0" y="0"/>
                </a:moveTo>
                <a:lnTo>
                  <a:pt x="18252" y="0"/>
                </a:lnTo>
                <a:lnTo>
                  <a:pt x="18252" y="36505"/>
                </a:lnTo>
                <a:lnTo>
                  <a:pt x="0" y="3650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7" name="object 2887"/>
          <p:cNvSpPr/>
          <p:nvPr/>
        </p:nvSpPr>
        <p:spPr>
          <a:xfrm>
            <a:off x="3038569" y="451371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8" name="object 2888"/>
          <p:cNvSpPr/>
          <p:nvPr/>
        </p:nvSpPr>
        <p:spPr>
          <a:xfrm>
            <a:off x="3044653" y="4478727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9" name="object 2889"/>
          <p:cNvSpPr/>
          <p:nvPr/>
        </p:nvSpPr>
        <p:spPr>
          <a:xfrm>
            <a:off x="3053780" y="4487854"/>
            <a:ext cx="18415" cy="36830"/>
          </a:xfrm>
          <a:custGeom>
            <a:avLst/>
            <a:gdLst/>
            <a:ahLst/>
            <a:cxnLst/>
            <a:rect l="l" t="t" r="r" b="b"/>
            <a:pathLst>
              <a:path w="18414" h="36829">
                <a:moveTo>
                  <a:pt x="0" y="0"/>
                </a:moveTo>
                <a:lnTo>
                  <a:pt x="18252" y="0"/>
                </a:lnTo>
                <a:lnTo>
                  <a:pt x="18252" y="36505"/>
                </a:lnTo>
                <a:lnTo>
                  <a:pt x="0" y="3650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0" name="object 2890"/>
          <p:cNvSpPr/>
          <p:nvPr/>
        </p:nvSpPr>
        <p:spPr>
          <a:xfrm>
            <a:off x="3044653" y="451523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1" name="object 2891"/>
          <p:cNvSpPr/>
          <p:nvPr/>
        </p:nvSpPr>
        <p:spPr>
          <a:xfrm>
            <a:off x="3050738" y="448329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2" name="object 2892"/>
          <p:cNvSpPr/>
          <p:nvPr/>
        </p:nvSpPr>
        <p:spPr>
          <a:xfrm>
            <a:off x="3059864" y="4492417"/>
            <a:ext cx="18415" cy="43180"/>
          </a:xfrm>
          <a:custGeom>
            <a:avLst/>
            <a:gdLst/>
            <a:ahLst/>
            <a:cxnLst/>
            <a:rect l="l" t="t" r="r" b="b"/>
            <a:pathLst>
              <a:path w="18414" h="43179">
                <a:moveTo>
                  <a:pt x="0" y="0"/>
                </a:moveTo>
                <a:lnTo>
                  <a:pt x="18252" y="0"/>
                </a:lnTo>
                <a:lnTo>
                  <a:pt x="18252" y="42589"/>
                </a:lnTo>
                <a:lnTo>
                  <a:pt x="0" y="425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3" name="object 2893"/>
          <p:cNvSpPr/>
          <p:nvPr/>
        </p:nvSpPr>
        <p:spPr>
          <a:xfrm>
            <a:off x="3050738" y="452588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4" name="object 2894"/>
          <p:cNvSpPr/>
          <p:nvPr/>
        </p:nvSpPr>
        <p:spPr>
          <a:xfrm>
            <a:off x="3056822" y="448481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5" name="object 2895"/>
          <p:cNvSpPr/>
          <p:nvPr/>
        </p:nvSpPr>
        <p:spPr>
          <a:xfrm>
            <a:off x="3065948" y="4493938"/>
            <a:ext cx="18415" cy="48895"/>
          </a:xfrm>
          <a:custGeom>
            <a:avLst/>
            <a:gdLst/>
            <a:ahLst/>
            <a:cxnLst/>
            <a:rect l="l" t="t" r="r" b="b"/>
            <a:pathLst>
              <a:path w="18414" h="48895">
                <a:moveTo>
                  <a:pt x="0" y="0"/>
                </a:moveTo>
                <a:lnTo>
                  <a:pt x="18252" y="0"/>
                </a:lnTo>
                <a:lnTo>
                  <a:pt x="18252" y="48674"/>
                </a:lnTo>
                <a:lnTo>
                  <a:pt x="0" y="4867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6" name="object 2896"/>
          <p:cNvSpPr/>
          <p:nvPr/>
        </p:nvSpPr>
        <p:spPr>
          <a:xfrm>
            <a:off x="3056822" y="453348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7" name="object 2897"/>
          <p:cNvSpPr/>
          <p:nvPr/>
        </p:nvSpPr>
        <p:spPr>
          <a:xfrm>
            <a:off x="3062906" y="4489375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8" name="object 2898"/>
          <p:cNvSpPr/>
          <p:nvPr/>
        </p:nvSpPr>
        <p:spPr>
          <a:xfrm>
            <a:off x="3072033" y="4498501"/>
            <a:ext cx="18415" cy="55244"/>
          </a:xfrm>
          <a:custGeom>
            <a:avLst/>
            <a:gdLst/>
            <a:ahLst/>
            <a:cxnLst/>
            <a:rect l="l" t="t" r="r" b="b"/>
            <a:pathLst>
              <a:path w="18414" h="55245">
                <a:moveTo>
                  <a:pt x="0" y="0"/>
                </a:moveTo>
                <a:lnTo>
                  <a:pt x="18252" y="0"/>
                </a:lnTo>
                <a:lnTo>
                  <a:pt x="18252" y="54758"/>
                </a:lnTo>
                <a:lnTo>
                  <a:pt x="0" y="5475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9" name="object 2899"/>
          <p:cNvSpPr/>
          <p:nvPr/>
        </p:nvSpPr>
        <p:spPr>
          <a:xfrm>
            <a:off x="3062906" y="4544133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0" name="object 2900"/>
          <p:cNvSpPr/>
          <p:nvPr/>
        </p:nvSpPr>
        <p:spPr>
          <a:xfrm>
            <a:off x="3068990" y="4495459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1" name="object 2901"/>
          <p:cNvSpPr/>
          <p:nvPr/>
        </p:nvSpPr>
        <p:spPr>
          <a:xfrm>
            <a:off x="3078117" y="4504585"/>
            <a:ext cx="18415" cy="58419"/>
          </a:xfrm>
          <a:custGeom>
            <a:avLst/>
            <a:gdLst/>
            <a:ahLst/>
            <a:cxnLst/>
            <a:rect l="l" t="t" r="r" b="b"/>
            <a:pathLst>
              <a:path w="18414" h="58420">
                <a:moveTo>
                  <a:pt x="0" y="0"/>
                </a:moveTo>
                <a:lnTo>
                  <a:pt x="18252" y="0"/>
                </a:lnTo>
                <a:lnTo>
                  <a:pt x="18252" y="57800"/>
                </a:lnTo>
                <a:lnTo>
                  <a:pt x="0" y="578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2" name="object 2902"/>
          <p:cNvSpPr/>
          <p:nvPr/>
        </p:nvSpPr>
        <p:spPr>
          <a:xfrm>
            <a:off x="3068990" y="455326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3" name="object 2903"/>
          <p:cNvSpPr/>
          <p:nvPr/>
        </p:nvSpPr>
        <p:spPr>
          <a:xfrm>
            <a:off x="3075075" y="4500022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4" name="object 2904"/>
          <p:cNvSpPr/>
          <p:nvPr/>
        </p:nvSpPr>
        <p:spPr>
          <a:xfrm>
            <a:off x="3084201" y="4509149"/>
            <a:ext cx="18415" cy="64135"/>
          </a:xfrm>
          <a:custGeom>
            <a:avLst/>
            <a:gdLst/>
            <a:ahLst/>
            <a:cxnLst/>
            <a:rect l="l" t="t" r="r" b="b"/>
            <a:pathLst>
              <a:path w="18414" h="64135">
                <a:moveTo>
                  <a:pt x="0" y="0"/>
                </a:moveTo>
                <a:lnTo>
                  <a:pt x="18252" y="0"/>
                </a:lnTo>
                <a:lnTo>
                  <a:pt x="18252" y="63884"/>
                </a:lnTo>
                <a:lnTo>
                  <a:pt x="0" y="6388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5" name="object 2905"/>
          <p:cNvSpPr/>
          <p:nvPr/>
        </p:nvSpPr>
        <p:spPr>
          <a:xfrm>
            <a:off x="3075075" y="4573034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6" name="object 2906"/>
          <p:cNvSpPr/>
          <p:nvPr/>
        </p:nvSpPr>
        <p:spPr>
          <a:xfrm>
            <a:off x="3081159" y="4507628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7" name="object 2907"/>
          <p:cNvSpPr/>
          <p:nvPr/>
        </p:nvSpPr>
        <p:spPr>
          <a:xfrm>
            <a:off x="3090285" y="4507628"/>
            <a:ext cx="18415" cy="70485"/>
          </a:xfrm>
          <a:custGeom>
            <a:avLst/>
            <a:gdLst/>
            <a:ahLst/>
            <a:cxnLst/>
            <a:rect l="l" t="t" r="r" b="b"/>
            <a:pathLst>
              <a:path w="18414" h="70485">
                <a:moveTo>
                  <a:pt x="0" y="0"/>
                </a:moveTo>
                <a:lnTo>
                  <a:pt x="18252" y="0"/>
                </a:lnTo>
                <a:lnTo>
                  <a:pt x="18252" y="69969"/>
                </a:lnTo>
                <a:lnTo>
                  <a:pt x="0" y="6996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8" name="object 2908"/>
          <p:cNvSpPr/>
          <p:nvPr/>
        </p:nvSpPr>
        <p:spPr>
          <a:xfrm>
            <a:off x="3081159" y="4577597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9" name="object 2909"/>
          <p:cNvSpPr/>
          <p:nvPr/>
        </p:nvSpPr>
        <p:spPr>
          <a:xfrm>
            <a:off x="3087243" y="4513712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0" name="object 2910"/>
          <p:cNvSpPr/>
          <p:nvPr/>
        </p:nvSpPr>
        <p:spPr>
          <a:xfrm>
            <a:off x="3096370" y="4513712"/>
            <a:ext cx="18415" cy="76200"/>
          </a:xfrm>
          <a:custGeom>
            <a:avLst/>
            <a:gdLst/>
            <a:ahLst/>
            <a:cxnLst/>
            <a:rect l="l" t="t" r="r" b="b"/>
            <a:pathLst>
              <a:path w="18414" h="76200">
                <a:moveTo>
                  <a:pt x="0" y="0"/>
                </a:moveTo>
                <a:lnTo>
                  <a:pt x="18252" y="0"/>
                </a:lnTo>
                <a:lnTo>
                  <a:pt x="18252" y="76053"/>
                </a:lnTo>
                <a:lnTo>
                  <a:pt x="0" y="7605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1" name="object 2911"/>
          <p:cNvSpPr/>
          <p:nvPr/>
        </p:nvSpPr>
        <p:spPr>
          <a:xfrm>
            <a:off x="3087243" y="4589765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2" name="object 2912"/>
          <p:cNvSpPr/>
          <p:nvPr/>
        </p:nvSpPr>
        <p:spPr>
          <a:xfrm>
            <a:off x="3093328" y="4513712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3" name="object 2913"/>
          <p:cNvSpPr/>
          <p:nvPr/>
        </p:nvSpPr>
        <p:spPr>
          <a:xfrm>
            <a:off x="3102454" y="4513712"/>
            <a:ext cx="18415" cy="76200"/>
          </a:xfrm>
          <a:custGeom>
            <a:avLst/>
            <a:gdLst/>
            <a:ahLst/>
            <a:cxnLst/>
            <a:rect l="l" t="t" r="r" b="b"/>
            <a:pathLst>
              <a:path w="18414" h="76200">
                <a:moveTo>
                  <a:pt x="0" y="0"/>
                </a:moveTo>
                <a:lnTo>
                  <a:pt x="18252" y="0"/>
                </a:lnTo>
                <a:lnTo>
                  <a:pt x="18252" y="76053"/>
                </a:lnTo>
                <a:lnTo>
                  <a:pt x="0" y="7605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4" name="object 2914"/>
          <p:cNvSpPr/>
          <p:nvPr/>
        </p:nvSpPr>
        <p:spPr>
          <a:xfrm>
            <a:off x="3093328" y="4589765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5" name="object 2915"/>
          <p:cNvSpPr/>
          <p:nvPr/>
        </p:nvSpPr>
        <p:spPr>
          <a:xfrm>
            <a:off x="3099412" y="4513712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6" name="object 2916"/>
          <p:cNvSpPr/>
          <p:nvPr/>
        </p:nvSpPr>
        <p:spPr>
          <a:xfrm>
            <a:off x="3108538" y="4513712"/>
            <a:ext cx="18415" cy="79375"/>
          </a:xfrm>
          <a:custGeom>
            <a:avLst/>
            <a:gdLst/>
            <a:ahLst/>
            <a:cxnLst/>
            <a:rect l="l" t="t" r="r" b="b"/>
            <a:pathLst>
              <a:path w="18414" h="79375">
                <a:moveTo>
                  <a:pt x="0" y="0"/>
                </a:moveTo>
                <a:lnTo>
                  <a:pt x="18252" y="0"/>
                </a:lnTo>
                <a:lnTo>
                  <a:pt x="18252" y="79095"/>
                </a:lnTo>
                <a:lnTo>
                  <a:pt x="0" y="7909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7" name="object 2917"/>
          <p:cNvSpPr/>
          <p:nvPr/>
        </p:nvSpPr>
        <p:spPr>
          <a:xfrm>
            <a:off x="3099412" y="4592808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8" name="object 2918"/>
          <p:cNvSpPr/>
          <p:nvPr/>
        </p:nvSpPr>
        <p:spPr>
          <a:xfrm>
            <a:off x="3105496" y="4518275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9" name="object 2919"/>
          <p:cNvSpPr/>
          <p:nvPr/>
        </p:nvSpPr>
        <p:spPr>
          <a:xfrm>
            <a:off x="3114623" y="4518275"/>
            <a:ext cx="18415" cy="82550"/>
          </a:xfrm>
          <a:custGeom>
            <a:avLst/>
            <a:gdLst/>
            <a:ahLst/>
            <a:cxnLst/>
            <a:rect l="l" t="t" r="r" b="b"/>
            <a:pathLst>
              <a:path w="18414" h="82550">
                <a:moveTo>
                  <a:pt x="0" y="0"/>
                </a:moveTo>
                <a:lnTo>
                  <a:pt x="18252" y="0"/>
                </a:lnTo>
                <a:lnTo>
                  <a:pt x="18252" y="82137"/>
                </a:lnTo>
                <a:lnTo>
                  <a:pt x="0" y="8213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0" name="object 2920"/>
          <p:cNvSpPr/>
          <p:nvPr/>
        </p:nvSpPr>
        <p:spPr>
          <a:xfrm>
            <a:off x="3105496" y="4600412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1" name="object 2921"/>
          <p:cNvSpPr/>
          <p:nvPr/>
        </p:nvSpPr>
        <p:spPr>
          <a:xfrm>
            <a:off x="3111580" y="4527401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2" name="object 2922"/>
          <p:cNvSpPr/>
          <p:nvPr/>
        </p:nvSpPr>
        <p:spPr>
          <a:xfrm>
            <a:off x="3120707" y="4527401"/>
            <a:ext cx="18415" cy="76200"/>
          </a:xfrm>
          <a:custGeom>
            <a:avLst/>
            <a:gdLst/>
            <a:ahLst/>
            <a:cxnLst/>
            <a:rect l="l" t="t" r="r" b="b"/>
            <a:pathLst>
              <a:path w="18414" h="76200">
                <a:moveTo>
                  <a:pt x="0" y="0"/>
                </a:moveTo>
                <a:lnTo>
                  <a:pt x="18252" y="0"/>
                </a:lnTo>
                <a:lnTo>
                  <a:pt x="18252" y="76053"/>
                </a:lnTo>
                <a:lnTo>
                  <a:pt x="0" y="7605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3" name="object 2923"/>
          <p:cNvSpPr/>
          <p:nvPr/>
        </p:nvSpPr>
        <p:spPr>
          <a:xfrm>
            <a:off x="3111580" y="4603455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4" name="object 2924"/>
          <p:cNvSpPr/>
          <p:nvPr/>
        </p:nvSpPr>
        <p:spPr>
          <a:xfrm>
            <a:off x="3117665" y="4531965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5" name="object 2925"/>
          <p:cNvSpPr/>
          <p:nvPr/>
        </p:nvSpPr>
        <p:spPr>
          <a:xfrm>
            <a:off x="3126791" y="4531965"/>
            <a:ext cx="18415" cy="82550"/>
          </a:xfrm>
          <a:custGeom>
            <a:avLst/>
            <a:gdLst/>
            <a:ahLst/>
            <a:cxnLst/>
            <a:rect l="l" t="t" r="r" b="b"/>
            <a:pathLst>
              <a:path w="18414" h="82550">
                <a:moveTo>
                  <a:pt x="0" y="0"/>
                </a:moveTo>
                <a:lnTo>
                  <a:pt x="18252" y="0"/>
                </a:lnTo>
                <a:lnTo>
                  <a:pt x="18252" y="82137"/>
                </a:lnTo>
                <a:lnTo>
                  <a:pt x="0" y="8213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6" name="object 2926"/>
          <p:cNvSpPr/>
          <p:nvPr/>
        </p:nvSpPr>
        <p:spPr>
          <a:xfrm>
            <a:off x="3117665" y="4614102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7" name="object 2927"/>
          <p:cNvSpPr/>
          <p:nvPr/>
        </p:nvSpPr>
        <p:spPr>
          <a:xfrm>
            <a:off x="3123749" y="4533486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8" name="object 2928"/>
          <p:cNvSpPr/>
          <p:nvPr/>
        </p:nvSpPr>
        <p:spPr>
          <a:xfrm>
            <a:off x="3132875" y="4533486"/>
            <a:ext cx="18415" cy="82550"/>
          </a:xfrm>
          <a:custGeom>
            <a:avLst/>
            <a:gdLst/>
            <a:ahLst/>
            <a:cxnLst/>
            <a:rect l="l" t="t" r="r" b="b"/>
            <a:pathLst>
              <a:path w="18414" h="82550">
                <a:moveTo>
                  <a:pt x="0" y="0"/>
                </a:moveTo>
                <a:lnTo>
                  <a:pt x="18252" y="0"/>
                </a:lnTo>
                <a:lnTo>
                  <a:pt x="18252" y="82137"/>
                </a:lnTo>
                <a:lnTo>
                  <a:pt x="0" y="8213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9" name="object 2929"/>
          <p:cNvSpPr/>
          <p:nvPr/>
        </p:nvSpPr>
        <p:spPr>
          <a:xfrm>
            <a:off x="3123749" y="4615623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0" name="object 2930"/>
          <p:cNvSpPr/>
          <p:nvPr/>
        </p:nvSpPr>
        <p:spPr>
          <a:xfrm>
            <a:off x="3129833" y="4538049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1" name="object 2931"/>
          <p:cNvSpPr/>
          <p:nvPr/>
        </p:nvSpPr>
        <p:spPr>
          <a:xfrm>
            <a:off x="3138959" y="4538049"/>
            <a:ext cx="18415" cy="82550"/>
          </a:xfrm>
          <a:custGeom>
            <a:avLst/>
            <a:gdLst/>
            <a:ahLst/>
            <a:cxnLst/>
            <a:rect l="l" t="t" r="r" b="b"/>
            <a:pathLst>
              <a:path w="18414" h="82550">
                <a:moveTo>
                  <a:pt x="0" y="0"/>
                </a:moveTo>
                <a:lnTo>
                  <a:pt x="18252" y="0"/>
                </a:lnTo>
                <a:lnTo>
                  <a:pt x="18252" y="82137"/>
                </a:lnTo>
                <a:lnTo>
                  <a:pt x="0" y="8213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2" name="object 2932"/>
          <p:cNvSpPr/>
          <p:nvPr/>
        </p:nvSpPr>
        <p:spPr>
          <a:xfrm>
            <a:off x="3129833" y="4620186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3" name="object 2933"/>
          <p:cNvSpPr/>
          <p:nvPr/>
        </p:nvSpPr>
        <p:spPr>
          <a:xfrm>
            <a:off x="3135917" y="453348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4" name="object 2934"/>
          <p:cNvSpPr/>
          <p:nvPr/>
        </p:nvSpPr>
        <p:spPr>
          <a:xfrm>
            <a:off x="3145044" y="4542612"/>
            <a:ext cx="18415" cy="85725"/>
          </a:xfrm>
          <a:custGeom>
            <a:avLst/>
            <a:gdLst/>
            <a:ahLst/>
            <a:cxnLst/>
            <a:rect l="l" t="t" r="r" b="b"/>
            <a:pathLst>
              <a:path w="18414" h="85725">
                <a:moveTo>
                  <a:pt x="0" y="0"/>
                </a:moveTo>
                <a:lnTo>
                  <a:pt x="18252" y="0"/>
                </a:lnTo>
                <a:lnTo>
                  <a:pt x="18252" y="85179"/>
                </a:lnTo>
                <a:lnTo>
                  <a:pt x="0" y="8517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5" name="object 2935"/>
          <p:cNvSpPr/>
          <p:nvPr/>
        </p:nvSpPr>
        <p:spPr>
          <a:xfrm>
            <a:off x="3135917" y="4627792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6" name="object 2936"/>
          <p:cNvSpPr/>
          <p:nvPr/>
        </p:nvSpPr>
        <p:spPr>
          <a:xfrm>
            <a:off x="3142002" y="452588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7" name="object 2937"/>
          <p:cNvSpPr/>
          <p:nvPr/>
        </p:nvSpPr>
        <p:spPr>
          <a:xfrm>
            <a:off x="3151128" y="4535007"/>
            <a:ext cx="18415" cy="88265"/>
          </a:xfrm>
          <a:custGeom>
            <a:avLst/>
            <a:gdLst/>
            <a:ahLst/>
            <a:cxnLst/>
            <a:rect l="l" t="t" r="r" b="b"/>
            <a:pathLst>
              <a:path w="18414" h="88264">
                <a:moveTo>
                  <a:pt x="0" y="0"/>
                </a:moveTo>
                <a:lnTo>
                  <a:pt x="18252" y="0"/>
                </a:lnTo>
                <a:lnTo>
                  <a:pt x="18252" y="88221"/>
                </a:lnTo>
                <a:lnTo>
                  <a:pt x="0" y="8822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8" name="object 2938"/>
          <p:cNvSpPr/>
          <p:nvPr/>
        </p:nvSpPr>
        <p:spPr>
          <a:xfrm>
            <a:off x="3142002" y="4623229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9" name="object 2939"/>
          <p:cNvSpPr/>
          <p:nvPr/>
        </p:nvSpPr>
        <p:spPr>
          <a:xfrm>
            <a:off x="3148086" y="4542612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0" name="object 2940"/>
          <p:cNvSpPr/>
          <p:nvPr/>
        </p:nvSpPr>
        <p:spPr>
          <a:xfrm>
            <a:off x="3157212" y="4542612"/>
            <a:ext cx="18415" cy="85725"/>
          </a:xfrm>
          <a:custGeom>
            <a:avLst/>
            <a:gdLst/>
            <a:ahLst/>
            <a:cxnLst/>
            <a:rect l="l" t="t" r="r" b="b"/>
            <a:pathLst>
              <a:path w="18414" h="85725">
                <a:moveTo>
                  <a:pt x="0" y="0"/>
                </a:moveTo>
                <a:lnTo>
                  <a:pt x="18252" y="0"/>
                </a:lnTo>
                <a:lnTo>
                  <a:pt x="18252" y="85179"/>
                </a:lnTo>
                <a:lnTo>
                  <a:pt x="0" y="8517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1" name="object 2941"/>
          <p:cNvSpPr/>
          <p:nvPr/>
        </p:nvSpPr>
        <p:spPr>
          <a:xfrm>
            <a:off x="3148086" y="4627792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2" name="object 2942"/>
          <p:cNvSpPr/>
          <p:nvPr/>
        </p:nvSpPr>
        <p:spPr>
          <a:xfrm>
            <a:off x="3154170" y="4541091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3" name="object 2943"/>
          <p:cNvSpPr/>
          <p:nvPr/>
        </p:nvSpPr>
        <p:spPr>
          <a:xfrm>
            <a:off x="3163297" y="4541091"/>
            <a:ext cx="18415" cy="91440"/>
          </a:xfrm>
          <a:custGeom>
            <a:avLst/>
            <a:gdLst/>
            <a:ahLst/>
            <a:cxnLst/>
            <a:rect l="l" t="t" r="r" b="b"/>
            <a:pathLst>
              <a:path w="18414" h="91439">
                <a:moveTo>
                  <a:pt x="0" y="0"/>
                </a:moveTo>
                <a:lnTo>
                  <a:pt x="18252" y="0"/>
                </a:lnTo>
                <a:lnTo>
                  <a:pt x="18252" y="91263"/>
                </a:lnTo>
                <a:lnTo>
                  <a:pt x="0" y="9126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4" name="object 2944"/>
          <p:cNvSpPr/>
          <p:nvPr/>
        </p:nvSpPr>
        <p:spPr>
          <a:xfrm>
            <a:off x="3154170" y="4632355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5" name="object 2945"/>
          <p:cNvSpPr/>
          <p:nvPr/>
        </p:nvSpPr>
        <p:spPr>
          <a:xfrm>
            <a:off x="3160254" y="4545654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6" name="object 2946"/>
          <p:cNvSpPr/>
          <p:nvPr/>
        </p:nvSpPr>
        <p:spPr>
          <a:xfrm>
            <a:off x="3169381" y="4545654"/>
            <a:ext cx="18415" cy="91440"/>
          </a:xfrm>
          <a:custGeom>
            <a:avLst/>
            <a:gdLst/>
            <a:ahLst/>
            <a:cxnLst/>
            <a:rect l="l" t="t" r="r" b="b"/>
            <a:pathLst>
              <a:path w="18414" h="91439">
                <a:moveTo>
                  <a:pt x="0" y="0"/>
                </a:moveTo>
                <a:lnTo>
                  <a:pt x="18252" y="0"/>
                </a:lnTo>
                <a:lnTo>
                  <a:pt x="18252" y="91263"/>
                </a:lnTo>
                <a:lnTo>
                  <a:pt x="0" y="9126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7" name="object 2947"/>
          <p:cNvSpPr/>
          <p:nvPr/>
        </p:nvSpPr>
        <p:spPr>
          <a:xfrm>
            <a:off x="3160254" y="4636918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8" name="object 2948"/>
          <p:cNvSpPr/>
          <p:nvPr/>
        </p:nvSpPr>
        <p:spPr>
          <a:xfrm>
            <a:off x="3166339" y="4545654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9" name="object 2949"/>
          <p:cNvSpPr/>
          <p:nvPr/>
        </p:nvSpPr>
        <p:spPr>
          <a:xfrm>
            <a:off x="3175465" y="4545654"/>
            <a:ext cx="18415" cy="94615"/>
          </a:xfrm>
          <a:custGeom>
            <a:avLst/>
            <a:gdLst/>
            <a:ahLst/>
            <a:cxnLst/>
            <a:rect l="l" t="t" r="r" b="b"/>
            <a:pathLst>
              <a:path w="18414" h="94614">
                <a:moveTo>
                  <a:pt x="0" y="0"/>
                </a:moveTo>
                <a:lnTo>
                  <a:pt x="18252" y="0"/>
                </a:lnTo>
                <a:lnTo>
                  <a:pt x="18252" y="94306"/>
                </a:lnTo>
                <a:lnTo>
                  <a:pt x="0" y="9430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0" name="object 2950"/>
          <p:cNvSpPr/>
          <p:nvPr/>
        </p:nvSpPr>
        <p:spPr>
          <a:xfrm>
            <a:off x="3166339" y="4639960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1" name="object 2951"/>
          <p:cNvSpPr/>
          <p:nvPr/>
        </p:nvSpPr>
        <p:spPr>
          <a:xfrm>
            <a:off x="3172423" y="4550217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2" name="object 2952"/>
          <p:cNvSpPr/>
          <p:nvPr/>
        </p:nvSpPr>
        <p:spPr>
          <a:xfrm>
            <a:off x="3181549" y="4550217"/>
            <a:ext cx="18415" cy="97790"/>
          </a:xfrm>
          <a:custGeom>
            <a:avLst/>
            <a:gdLst/>
            <a:ahLst/>
            <a:cxnLst/>
            <a:rect l="l" t="t" r="r" b="b"/>
            <a:pathLst>
              <a:path w="18414" h="97789">
                <a:moveTo>
                  <a:pt x="0" y="0"/>
                </a:moveTo>
                <a:lnTo>
                  <a:pt x="18252" y="0"/>
                </a:lnTo>
                <a:lnTo>
                  <a:pt x="18252" y="97348"/>
                </a:lnTo>
                <a:lnTo>
                  <a:pt x="0" y="9734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3" name="object 2953"/>
          <p:cNvSpPr/>
          <p:nvPr/>
        </p:nvSpPr>
        <p:spPr>
          <a:xfrm>
            <a:off x="3172423" y="4647566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4" name="object 2954"/>
          <p:cNvSpPr/>
          <p:nvPr/>
        </p:nvSpPr>
        <p:spPr>
          <a:xfrm>
            <a:off x="3178507" y="4553260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5" name="object 2955"/>
          <p:cNvSpPr/>
          <p:nvPr/>
        </p:nvSpPr>
        <p:spPr>
          <a:xfrm>
            <a:off x="3187634" y="4553260"/>
            <a:ext cx="18415" cy="97790"/>
          </a:xfrm>
          <a:custGeom>
            <a:avLst/>
            <a:gdLst/>
            <a:ahLst/>
            <a:cxnLst/>
            <a:rect l="l" t="t" r="r" b="b"/>
            <a:pathLst>
              <a:path w="18414" h="97789">
                <a:moveTo>
                  <a:pt x="0" y="0"/>
                </a:moveTo>
                <a:lnTo>
                  <a:pt x="18252" y="0"/>
                </a:lnTo>
                <a:lnTo>
                  <a:pt x="18252" y="97348"/>
                </a:lnTo>
                <a:lnTo>
                  <a:pt x="0" y="9734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6" name="object 2956"/>
          <p:cNvSpPr/>
          <p:nvPr/>
        </p:nvSpPr>
        <p:spPr>
          <a:xfrm>
            <a:off x="3178507" y="4650608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7" name="object 2957"/>
          <p:cNvSpPr/>
          <p:nvPr/>
        </p:nvSpPr>
        <p:spPr>
          <a:xfrm>
            <a:off x="3184592" y="4559344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8" name="object 2958"/>
          <p:cNvSpPr/>
          <p:nvPr/>
        </p:nvSpPr>
        <p:spPr>
          <a:xfrm>
            <a:off x="3193718" y="4559344"/>
            <a:ext cx="18415" cy="91440"/>
          </a:xfrm>
          <a:custGeom>
            <a:avLst/>
            <a:gdLst/>
            <a:ahLst/>
            <a:cxnLst/>
            <a:rect l="l" t="t" r="r" b="b"/>
            <a:pathLst>
              <a:path w="18414" h="91439">
                <a:moveTo>
                  <a:pt x="0" y="0"/>
                </a:moveTo>
                <a:lnTo>
                  <a:pt x="18252" y="0"/>
                </a:lnTo>
                <a:lnTo>
                  <a:pt x="18252" y="91263"/>
                </a:lnTo>
                <a:lnTo>
                  <a:pt x="0" y="9126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9" name="object 2959"/>
          <p:cNvSpPr/>
          <p:nvPr/>
        </p:nvSpPr>
        <p:spPr>
          <a:xfrm>
            <a:off x="3184592" y="4650608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0" name="object 2960"/>
          <p:cNvSpPr/>
          <p:nvPr/>
        </p:nvSpPr>
        <p:spPr>
          <a:xfrm>
            <a:off x="3190676" y="4559344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1" name="object 2961"/>
          <p:cNvSpPr/>
          <p:nvPr/>
        </p:nvSpPr>
        <p:spPr>
          <a:xfrm>
            <a:off x="3199802" y="4559344"/>
            <a:ext cx="18415" cy="94615"/>
          </a:xfrm>
          <a:custGeom>
            <a:avLst/>
            <a:gdLst/>
            <a:ahLst/>
            <a:cxnLst/>
            <a:rect l="l" t="t" r="r" b="b"/>
            <a:pathLst>
              <a:path w="18414" h="94614">
                <a:moveTo>
                  <a:pt x="0" y="0"/>
                </a:moveTo>
                <a:lnTo>
                  <a:pt x="18252" y="0"/>
                </a:lnTo>
                <a:lnTo>
                  <a:pt x="18252" y="94306"/>
                </a:lnTo>
                <a:lnTo>
                  <a:pt x="0" y="9430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2" name="object 2962"/>
          <p:cNvSpPr/>
          <p:nvPr/>
        </p:nvSpPr>
        <p:spPr>
          <a:xfrm>
            <a:off x="3190676" y="4653650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3" name="object 2963"/>
          <p:cNvSpPr/>
          <p:nvPr/>
        </p:nvSpPr>
        <p:spPr>
          <a:xfrm>
            <a:off x="3196760" y="4562386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4" name="object 2964"/>
          <p:cNvSpPr/>
          <p:nvPr/>
        </p:nvSpPr>
        <p:spPr>
          <a:xfrm>
            <a:off x="3205886" y="4562386"/>
            <a:ext cx="18415" cy="94615"/>
          </a:xfrm>
          <a:custGeom>
            <a:avLst/>
            <a:gdLst/>
            <a:ahLst/>
            <a:cxnLst/>
            <a:rect l="l" t="t" r="r" b="b"/>
            <a:pathLst>
              <a:path w="18414" h="94614">
                <a:moveTo>
                  <a:pt x="0" y="0"/>
                </a:moveTo>
                <a:lnTo>
                  <a:pt x="18252" y="0"/>
                </a:lnTo>
                <a:lnTo>
                  <a:pt x="18252" y="94306"/>
                </a:lnTo>
                <a:lnTo>
                  <a:pt x="0" y="9430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5" name="object 2965"/>
          <p:cNvSpPr/>
          <p:nvPr/>
        </p:nvSpPr>
        <p:spPr>
          <a:xfrm>
            <a:off x="3196760" y="4656692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6" name="object 2966"/>
          <p:cNvSpPr/>
          <p:nvPr/>
        </p:nvSpPr>
        <p:spPr>
          <a:xfrm>
            <a:off x="3202844" y="4566949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7" name="object 2967"/>
          <p:cNvSpPr/>
          <p:nvPr/>
        </p:nvSpPr>
        <p:spPr>
          <a:xfrm>
            <a:off x="3211971" y="4566949"/>
            <a:ext cx="18415" cy="94615"/>
          </a:xfrm>
          <a:custGeom>
            <a:avLst/>
            <a:gdLst/>
            <a:ahLst/>
            <a:cxnLst/>
            <a:rect l="l" t="t" r="r" b="b"/>
            <a:pathLst>
              <a:path w="18414" h="94614">
                <a:moveTo>
                  <a:pt x="0" y="0"/>
                </a:moveTo>
                <a:lnTo>
                  <a:pt x="18252" y="0"/>
                </a:lnTo>
                <a:lnTo>
                  <a:pt x="18252" y="94306"/>
                </a:lnTo>
                <a:lnTo>
                  <a:pt x="0" y="9430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8" name="object 2968"/>
          <p:cNvSpPr/>
          <p:nvPr/>
        </p:nvSpPr>
        <p:spPr>
          <a:xfrm>
            <a:off x="3202844" y="4661255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9" name="object 2969"/>
          <p:cNvSpPr/>
          <p:nvPr/>
        </p:nvSpPr>
        <p:spPr>
          <a:xfrm>
            <a:off x="3208929" y="4568470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0" name="object 2970"/>
          <p:cNvSpPr/>
          <p:nvPr/>
        </p:nvSpPr>
        <p:spPr>
          <a:xfrm>
            <a:off x="3218055" y="4568470"/>
            <a:ext cx="18415" cy="97790"/>
          </a:xfrm>
          <a:custGeom>
            <a:avLst/>
            <a:gdLst/>
            <a:ahLst/>
            <a:cxnLst/>
            <a:rect l="l" t="t" r="r" b="b"/>
            <a:pathLst>
              <a:path w="18414" h="97789">
                <a:moveTo>
                  <a:pt x="0" y="0"/>
                </a:moveTo>
                <a:lnTo>
                  <a:pt x="18252" y="0"/>
                </a:lnTo>
                <a:lnTo>
                  <a:pt x="18252" y="97348"/>
                </a:lnTo>
                <a:lnTo>
                  <a:pt x="0" y="9734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1" name="object 2971"/>
          <p:cNvSpPr/>
          <p:nvPr/>
        </p:nvSpPr>
        <p:spPr>
          <a:xfrm>
            <a:off x="3208929" y="4665819"/>
            <a:ext cx="36830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2" name="object 2972"/>
          <p:cNvSpPr/>
          <p:nvPr/>
        </p:nvSpPr>
        <p:spPr>
          <a:xfrm>
            <a:off x="3215013" y="4573034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3" name="object 2973"/>
          <p:cNvSpPr/>
          <p:nvPr/>
        </p:nvSpPr>
        <p:spPr>
          <a:xfrm>
            <a:off x="3224139" y="4573034"/>
            <a:ext cx="18415" cy="100965"/>
          </a:xfrm>
          <a:custGeom>
            <a:avLst/>
            <a:gdLst/>
            <a:ahLst/>
            <a:cxnLst/>
            <a:rect l="l" t="t" r="r" b="b"/>
            <a:pathLst>
              <a:path w="18414" h="100964">
                <a:moveTo>
                  <a:pt x="0" y="0"/>
                </a:moveTo>
                <a:lnTo>
                  <a:pt x="18252" y="0"/>
                </a:lnTo>
                <a:lnTo>
                  <a:pt x="18252" y="100390"/>
                </a:lnTo>
                <a:lnTo>
                  <a:pt x="0" y="10039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4" name="object 2974"/>
          <p:cNvSpPr/>
          <p:nvPr/>
        </p:nvSpPr>
        <p:spPr>
          <a:xfrm>
            <a:off x="3215013" y="4673424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5" name="object 2975"/>
          <p:cNvSpPr/>
          <p:nvPr/>
        </p:nvSpPr>
        <p:spPr>
          <a:xfrm>
            <a:off x="3221097" y="4576076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6" name="object 2976"/>
          <p:cNvSpPr/>
          <p:nvPr/>
        </p:nvSpPr>
        <p:spPr>
          <a:xfrm>
            <a:off x="3230223" y="4576076"/>
            <a:ext cx="18415" cy="100965"/>
          </a:xfrm>
          <a:custGeom>
            <a:avLst/>
            <a:gdLst/>
            <a:ahLst/>
            <a:cxnLst/>
            <a:rect l="l" t="t" r="r" b="b"/>
            <a:pathLst>
              <a:path w="18414" h="100964">
                <a:moveTo>
                  <a:pt x="0" y="0"/>
                </a:moveTo>
                <a:lnTo>
                  <a:pt x="18252" y="0"/>
                </a:lnTo>
                <a:lnTo>
                  <a:pt x="18252" y="100390"/>
                </a:lnTo>
                <a:lnTo>
                  <a:pt x="0" y="10039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7" name="object 2977"/>
          <p:cNvSpPr/>
          <p:nvPr/>
        </p:nvSpPr>
        <p:spPr>
          <a:xfrm>
            <a:off x="3221097" y="4676466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8" name="object 2978"/>
          <p:cNvSpPr/>
          <p:nvPr/>
        </p:nvSpPr>
        <p:spPr>
          <a:xfrm>
            <a:off x="3227181" y="4585202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9" name="object 2979"/>
          <p:cNvSpPr/>
          <p:nvPr/>
        </p:nvSpPr>
        <p:spPr>
          <a:xfrm>
            <a:off x="3236308" y="4585202"/>
            <a:ext cx="18415" cy="94615"/>
          </a:xfrm>
          <a:custGeom>
            <a:avLst/>
            <a:gdLst/>
            <a:ahLst/>
            <a:cxnLst/>
            <a:rect l="l" t="t" r="r" b="b"/>
            <a:pathLst>
              <a:path w="18414" h="94614">
                <a:moveTo>
                  <a:pt x="0" y="0"/>
                </a:moveTo>
                <a:lnTo>
                  <a:pt x="18252" y="0"/>
                </a:lnTo>
                <a:lnTo>
                  <a:pt x="18252" y="94306"/>
                </a:lnTo>
                <a:lnTo>
                  <a:pt x="0" y="9430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0" name="object 2980"/>
          <p:cNvSpPr/>
          <p:nvPr/>
        </p:nvSpPr>
        <p:spPr>
          <a:xfrm>
            <a:off x="3227181" y="4679508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1" name="object 2981"/>
          <p:cNvSpPr/>
          <p:nvPr/>
        </p:nvSpPr>
        <p:spPr>
          <a:xfrm>
            <a:off x="3233266" y="4574554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2" name="object 2982"/>
          <p:cNvSpPr/>
          <p:nvPr/>
        </p:nvSpPr>
        <p:spPr>
          <a:xfrm>
            <a:off x="3242392" y="4583681"/>
            <a:ext cx="18415" cy="94615"/>
          </a:xfrm>
          <a:custGeom>
            <a:avLst/>
            <a:gdLst/>
            <a:ahLst/>
            <a:cxnLst/>
            <a:rect l="l" t="t" r="r" b="b"/>
            <a:pathLst>
              <a:path w="18414" h="94614">
                <a:moveTo>
                  <a:pt x="0" y="0"/>
                </a:moveTo>
                <a:lnTo>
                  <a:pt x="18252" y="0"/>
                </a:lnTo>
                <a:lnTo>
                  <a:pt x="18252" y="94306"/>
                </a:lnTo>
                <a:lnTo>
                  <a:pt x="0" y="9430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3" name="object 2983"/>
          <p:cNvSpPr/>
          <p:nvPr/>
        </p:nvSpPr>
        <p:spPr>
          <a:xfrm>
            <a:off x="3233266" y="4677987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4" name="object 2984"/>
          <p:cNvSpPr/>
          <p:nvPr/>
        </p:nvSpPr>
        <p:spPr>
          <a:xfrm>
            <a:off x="3239350" y="456847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5" name="object 2985"/>
          <p:cNvSpPr/>
          <p:nvPr/>
        </p:nvSpPr>
        <p:spPr>
          <a:xfrm>
            <a:off x="3248476" y="4577597"/>
            <a:ext cx="18415" cy="100965"/>
          </a:xfrm>
          <a:custGeom>
            <a:avLst/>
            <a:gdLst/>
            <a:ahLst/>
            <a:cxnLst/>
            <a:rect l="l" t="t" r="r" b="b"/>
            <a:pathLst>
              <a:path w="18414" h="100964">
                <a:moveTo>
                  <a:pt x="0" y="0"/>
                </a:moveTo>
                <a:lnTo>
                  <a:pt x="18252" y="0"/>
                </a:lnTo>
                <a:lnTo>
                  <a:pt x="18252" y="100390"/>
                </a:lnTo>
                <a:lnTo>
                  <a:pt x="0" y="10039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6" name="object 2986"/>
          <p:cNvSpPr/>
          <p:nvPr/>
        </p:nvSpPr>
        <p:spPr>
          <a:xfrm>
            <a:off x="3239350" y="4677987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7" name="object 2987"/>
          <p:cNvSpPr/>
          <p:nvPr/>
        </p:nvSpPr>
        <p:spPr>
          <a:xfrm>
            <a:off x="3245434" y="4580639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8" name="object 2988"/>
          <p:cNvSpPr/>
          <p:nvPr/>
        </p:nvSpPr>
        <p:spPr>
          <a:xfrm>
            <a:off x="3254561" y="4580639"/>
            <a:ext cx="18415" cy="103505"/>
          </a:xfrm>
          <a:custGeom>
            <a:avLst/>
            <a:gdLst/>
            <a:ahLst/>
            <a:cxnLst/>
            <a:rect l="l" t="t" r="r" b="b"/>
            <a:pathLst>
              <a:path w="18414" h="103504">
                <a:moveTo>
                  <a:pt x="0" y="0"/>
                </a:moveTo>
                <a:lnTo>
                  <a:pt x="18252" y="0"/>
                </a:lnTo>
                <a:lnTo>
                  <a:pt x="18252" y="103432"/>
                </a:lnTo>
                <a:lnTo>
                  <a:pt x="0" y="10343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9" name="object 2989"/>
          <p:cNvSpPr/>
          <p:nvPr/>
        </p:nvSpPr>
        <p:spPr>
          <a:xfrm>
            <a:off x="3245434" y="4684071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0" name="object 2990"/>
          <p:cNvSpPr/>
          <p:nvPr/>
        </p:nvSpPr>
        <p:spPr>
          <a:xfrm>
            <a:off x="3251518" y="4582160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1" name="object 2991"/>
          <p:cNvSpPr/>
          <p:nvPr/>
        </p:nvSpPr>
        <p:spPr>
          <a:xfrm>
            <a:off x="3260645" y="4582160"/>
            <a:ext cx="18415" cy="100965"/>
          </a:xfrm>
          <a:custGeom>
            <a:avLst/>
            <a:gdLst/>
            <a:ahLst/>
            <a:cxnLst/>
            <a:rect l="l" t="t" r="r" b="b"/>
            <a:pathLst>
              <a:path w="18414" h="100964">
                <a:moveTo>
                  <a:pt x="0" y="0"/>
                </a:moveTo>
                <a:lnTo>
                  <a:pt x="18252" y="0"/>
                </a:lnTo>
                <a:lnTo>
                  <a:pt x="18252" y="100390"/>
                </a:lnTo>
                <a:lnTo>
                  <a:pt x="0" y="10039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2" name="object 2992"/>
          <p:cNvSpPr/>
          <p:nvPr/>
        </p:nvSpPr>
        <p:spPr>
          <a:xfrm>
            <a:off x="3251518" y="4682550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3" name="object 2993"/>
          <p:cNvSpPr/>
          <p:nvPr/>
        </p:nvSpPr>
        <p:spPr>
          <a:xfrm>
            <a:off x="3257603" y="4586723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4" name="object 2994"/>
          <p:cNvSpPr/>
          <p:nvPr/>
        </p:nvSpPr>
        <p:spPr>
          <a:xfrm>
            <a:off x="3266729" y="4586723"/>
            <a:ext cx="18415" cy="97790"/>
          </a:xfrm>
          <a:custGeom>
            <a:avLst/>
            <a:gdLst/>
            <a:ahLst/>
            <a:cxnLst/>
            <a:rect l="l" t="t" r="r" b="b"/>
            <a:pathLst>
              <a:path w="18414" h="97789">
                <a:moveTo>
                  <a:pt x="0" y="0"/>
                </a:moveTo>
                <a:lnTo>
                  <a:pt x="18252" y="0"/>
                </a:lnTo>
                <a:lnTo>
                  <a:pt x="18252" y="97348"/>
                </a:lnTo>
                <a:lnTo>
                  <a:pt x="0" y="9734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5" name="object 2995"/>
          <p:cNvSpPr/>
          <p:nvPr/>
        </p:nvSpPr>
        <p:spPr>
          <a:xfrm>
            <a:off x="3257603" y="4684071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6" name="object 2996"/>
          <p:cNvSpPr/>
          <p:nvPr/>
        </p:nvSpPr>
        <p:spPr>
          <a:xfrm>
            <a:off x="3263687" y="4594328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7" name="object 2997"/>
          <p:cNvSpPr/>
          <p:nvPr/>
        </p:nvSpPr>
        <p:spPr>
          <a:xfrm>
            <a:off x="3272813" y="4594328"/>
            <a:ext cx="18415" cy="97790"/>
          </a:xfrm>
          <a:custGeom>
            <a:avLst/>
            <a:gdLst/>
            <a:ahLst/>
            <a:cxnLst/>
            <a:rect l="l" t="t" r="r" b="b"/>
            <a:pathLst>
              <a:path w="18414" h="97789">
                <a:moveTo>
                  <a:pt x="0" y="0"/>
                </a:moveTo>
                <a:lnTo>
                  <a:pt x="18252" y="0"/>
                </a:lnTo>
                <a:lnTo>
                  <a:pt x="18252" y="97348"/>
                </a:lnTo>
                <a:lnTo>
                  <a:pt x="0" y="9734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8" name="object 2998"/>
          <p:cNvSpPr/>
          <p:nvPr/>
        </p:nvSpPr>
        <p:spPr>
          <a:xfrm>
            <a:off x="3263687" y="4691677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9" name="object 2999"/>
          <p:cNvSpPr/>
          <p:nvPr/>
        </p:nvSpPr>
        <p:spPr>
          <a:xfrm>
            <a:off x="3269771" y="4594328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0" name="object 3000"/>
          <p:cNvSpPr/>
          <p:nvPr/>
        </p:nvSpPr>
        <p:spPr>
          <a:xfrm>
            <a:off x="3278897" y="4594328"/>
            <a:ext cx="18415" cy="100965"/>
          </a:xfrm>
          <a:custGeom>
            <a:avLst/>
            <a:gdLst/>
            <a:ahLst/>
            <a:cxnLst/>
            <a:rect l="l" t="t" r="r" b="b"/>
            <a:pathLst>
              <a:path w="18414" h="100964">
                <a:moveTo>
                  <a:pt x="0" y="0"/>
                </a:moveTo>
                <a:lnTo>
                  <a:pt x="18252" y="0"/>
                </a:lnTo>
                <a:lnTo>
                  <a:pt x="18252" y="100390"/>
                </a:lnTo>
                <a:lnTo>
                  <a:pt x="0" y="10039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1" name="object 3001"/>
          <p:cNvSpPr/>
          <p:nvPr/>
        </p:nvSpPr>
        <p:spPr>
          <a:xfrm>
            <a:off x="3269771" y="4694719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2" name="object 3002"/>
          <p:cNvSpPr/>
          <p:nvPr/>
        </p:nvSpPr>
        <p:spPr>
          <a:xfrm>
            <a:off x="3275855" y="4600412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3" name="object 3003"/>
          <p:cNvSpPr/>
          <p:nvPr/>
        </p:nvSpPr>
        <p:spPr>
          <a:xfrm>
            <a:off x="3284982" y="4600412"/>
            <a:ext cx="18415" cy="100965"/>
          </a:xfrm>
          <a:custGeom>
            <a:avLst/>
            <a:gdLst/>
            <a:ahLst/>
            <a:cxnLst/>
            <a:rect l="l" t="t" r="r" b="b"/>
            <a:pathLst>
              <a:path w="18414" h="100964">
                <a:moveTo>
                  <a:pt x="0" y="0"/>
                </a:moveTo>
                <a:lnTo>
                  <a:pt x="18252" y="0"/>
                </a:lnTo>
                <a:lnTo>
                  <a:pt x="18252" y="100390"/>
                </a:lnTo>
                <a:lnTo>
                  <a:pt x="0" y="10039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4" name="object 3004"/>
          <p:cNvSpPr/>
          <p:nvPr/>
        </p:nvSpPr>
        <p:spPr>
          <a:xfrm>
            <a:off x="3275855" y="4700803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5" name="object 3005"/>
          <p:cNvSpPr/>
          <p:nvPr/>
        </p:nvSpPr>
        <p:spPr>
          <a:xfrm>
            <a:off x="3281940" y="4601934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6" name="object 3006"/>
          <p:cNvSpPr/>
          <p:nvPr/>
        </p:nvSpPr>
        <p:spPr>
          <a:xfrm>
            <a:off x="3291066" y="4601934"/>
            <a:ext cx="18415" cy="103505"/>
          </a:xfrm>
          <a:custGeom>
            <a:avLst/>
            <a:gdLst/>
            <a:ahLst/>
            <a:cxnLst/>
            <a:rect l="l" t="t" r="r" b="b"/>
            <a:pathLst>
              <a:path w="18414" h="103504">
                <a:moveTo>
                  <a:pt x="0" y="0"/>
                </a:moveTo>
                <a:lnTo>
                  <a:pt x="18252" y="0"/>
                </a:lnTo>
                <a:lnTo>
                  <a:pt x="18252" y="103432"/>
                </a:lnTo>
                <a:lnTo>
                  <a:pt x="0" y="10343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7" name="object 3007"/>
          <p:cNvSpPr/>
          <p:nvPr/>
        </p:nvSpPr>
        <p:spPr>
          <a:xfrm>
            <a:off x="3281940" y="4705366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8" name="object 3008"/>
          <p:cNvSpPr/>
          <p:nvPr/>
        </p:nvSpPr>
        <p:spPr>
          <a:xfrm>
            <a:off x="3288024" y="4601934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9" name="object 3009"/>
          <p:cNvSpPr/>
          <p:nvPr/>
        </p:nvSpPr>
        <p:spPr>
          <a:xfrm>
            <a:off x="3297150" y="4601934"/>
            <a:ext cx="18415" cy="106680"/>
          </a:xfrm>
          <a:custGeom>
            <a:avLst/>
            <a:gdLst/>
            <a:ahLst/>
            <a:cxnLst/>
            <a:rect l="l" t="t" r="r" b="b"/>
            <a:pathLst>
              <a:path w="18414" h="106679">
                <a:moveTo>
                  <a:pt x="0" y="0"/>
                </a:moveTo>
                <a:lnTo>
                  <a:pt x="18252" y="0"/>
                </a:lnTo>
                <a:lnTo>
                  <a:pt x="18252" y="106474"/>
                </a:lnTo>
                <a:lnTo>
                  <a:pt x="0" y="10647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0" name="object 3010"/>
          <p:cNvSpPr/>
          <p:nvPr/>
        </p:nvSpPr>
        <p:spPr>
          <a:xfrm>
            <a:off x="3288024" y="4708408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1" name="object 3011"/>
          <p:cNvSpPr/>
          <p:nvPr/>
        </p:nvSpPr>
        <p:spPr>
          <a:xfrm>
            <a:off x="3294108" y="4601934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2" name="object 3012"/>
          <p:cNvSpPr/>
          <p:nvPr/>
        </p:nvSpPr>
        <p:spPr>
          <a:xfrm>
            <a:off x="3303235" y="4601934"/>
            <a:ext cx="18415" cy="109855"/>
          </a:xfrm>
          <a:custGeom>
            <a:avLst/>
            <a:gdLst/>
            <a:ahLst/>
            <a:cxnLst/>
            <a:rect l="l" t="t" r="r" b="b"/>
            <a:pathLst>
              <a:path w="18414" h="109854">
                <a:moveTo>
                  <a:pt x="0" y="0"/>
                </a:moveTo>
                <a:lnTo>
                  <a:pt x="18252" y="0"/>
                </a:lnTo>
                <a:lnTo>
                  <a:pt x="18252" y="109516"/>
                </a:lnTo>
                <a:lnTo>
                  <a:pt x="0" y="10951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3" name="object 3013"/>
          <p:cNvSpPr/>
          <p:nvPr/>
        </p:nvSpPr>
        <p:spPr>
          <a:xfrm>
            <a:off x="3294108" y="4711450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4" name="object 3014"/>
          <p:cNvSpPr/>
          <p:nvPr/>
        </p:nvSpPr>
        <p:spPr>
          <a:xfrm>
            <a:off x="3300193" y="4600412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5" name="object 3015"/>
          <p:cNvSpPr/>
          <p:nvPr/>
        </p:nvSpPr>
        <p:spPr>
          <a:xfrm>
            <a:off x="3309319" y="4600412"/>
            <a:ext cx="18415" cy="116205"/>
          </a:xfrm>
          <a:custGeom>
            <a:avLst/>
            <a:gdLst/>
            <a:ahLst/>
            <a:cxnLst/>
            <a:rect l="l" t="t" r="r" b="b"/>
            <a:pathLst>
              <a:path w="18414" h="116204">
                <a:moveTo>
                  <a:pt x="0" y="0"/>
                </a:moveTo>
                <a:lnTo>
                  <a:pt x="18252" y="0"/>
                </a:lnTo>
                <a:lnTo>
                  <a:pt x="18252" y="115600"/>
                </a:lnTo>
                <a:lnTo>
                  <a:pt x="0" y="115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6" name="object 3016"/>
          <p:cNvSpPr/>
          <p:nvPr/>
        </p:nvSpPr>
        <p:spPr>
          <a:xfrm>
            <a:off x="3300193" y="4716014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7" name="object 3017"/>
          <p:cNvSpPr/>
          <p:nvPr/>
        </p:nvSpPr>
        <p:spPr>
          <a:xfrm>
            <a:off x="3306277" y="459585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8" name="object 3018"/>
          <p:cNvSpPr/>
          <p:nvPr/>
        </p:nvSpPr>
        <p:spPr>
          <a:xfrm>
            <a:off x="3315403" y="4604976"/>
            <a:ext cx="18415" cy="116205"/>
          </a:xfrm>
          <a:custGeom>
            <a:avLst/>
            <a:gdLst/>
            <a:ahLst/>
            <a:cxnLst/>
            <a:rect l="l" t="t" r="r" b="b"/>
            <a:pathLst>
              <a:path w="18414" h="116204">
                <a:moveTo>
                  <a:pt x="0" y="0"/>
                </a:moveTo>
                <a:lnTo>
                  <a:pt x="18252" y="0"/>
                </a:lnTo>
                <a:lnTo>
                  <a:pt x="18252" y="115600"/>
                </a:lnTo>
                <a:lnTo>
                  <a:pt x="0" y="115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9" name="object 3019"/>
          <p:cNvSpPr/>
          <p:nvPr/>
        </p:nvSpPr>
        <p:spPr>
          <a:xfrm>
            <a:off x="3306277" y="4720577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0" name="object 3020"/>
          <p:cNvSpPr/>
          <p:nvPr/>
        </p:nvSpPr>
        <p:spPr>
          <a:xfrm>
            <a:off x="3312361" y="4591286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1" name="object 3021"/>
          <p:cNvSpPr/>
          <p:nvPr/>
        </p:nvSpPr>
        <p:spPr>
          <a:xfrm>
            <a:off x="3321487" y="4600412"/>
            <a:ext cx="18415" cy="121920"/>
          </a:xfrm>
          <a:custGeom>
            <a:avLst/>
            <a:gdLst/>
            <a:ahLst/>
            <a:cxnLst/>
            <a:rect l="l" t="t" r="r" b="b"/>
            <a:pathLst>
              <a:path w="18414" h="121920">
                <a:moveTo>
                  <a:pt x="0" y="0"/>
                </a:moveTo>
                <a:lnTo>
                  <a:pt x="18252" y="0"/>
                </a:lnTo>
                <a:lnTo>
                  <a:pt x="18252" y="121685"/>
                </a:lnTo>
                <a:lnTo>
                  <a:pt x="0" y="12168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2" name="object 3022"/>
          <p:cNvSpPr/>
          <p:nvPr/>
        </p:nvSpPr>
        <p:spPr>
          <a:xfrm>
            <a:off x="3312361" y="4722098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3" name="object 3023"/>
          <p:cNvSpPr/>
          <p:nvPr/>
        </p:nvSpPr>
        <p:spPr>
          <a:xfrm>
            <a:off x="3318445" y="4597370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4" name="object 3024"/>
          <p:cNvSpPr/>
          <p:nvPr/>
        </p:nvSpPr>
        <p:spPr>
          <a:xfrm>
            <a:off x="3327572" y="4606497"/>
            <a:ext cx="18415" cy="121920"/>
          </a:xfrm>
          <a:custGeom>
            <a:avLst/>
            <a:gdLst/>
            <a:ahLst/>
            <a:cxnLst/>
            <a:rect l="l" t="t" r="r" b="b"/>
            <a:pathLst>
              <a:path w="18414" h="121920">
                <a:moveTo>
                  <a:pt x="0" y="0"/>
                </a:moveTo>
                <a:lnTo>
                  <a:pt x="18252" y="0"/>
                </a:lnTo>
                <a:lnTo>
                  <a:pt x="18252" y="121685"/>
                </a:lnTo>
                <a:lnTo>
                  <a:pt x="0" y="12168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5" name="object 3025"/>
          <p:cNvSpPr/>
          <p:nvPr/>
        </p:nvSpPr>
        <p:spPr>
          <a:xfrm>
            <a:off x="3318445" y="4728182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6" name="object 3026"/>
          <p:cNvSpPr/>
          <p:nvPr/>
        </p:nvSpPr>
        <p:spPr>
          <a:xfrm>
            <a:off x="3324530" y="4592808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29" h="18414">
                <a:moveTo>
                  <a:pt x="0" y="0"/>
                </a:moveTo>
                <a:lnTo>
                  <a:pt x="36505" y="0"/>
                </a:lnTo>
                <a:lnTo>
                  <a:pt x="36505" y="18252"/>
                </a:lnTo>
                <a:lnTo>
                  <a:pt x="0" y="182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7" name="object 3027"/>
          <p:cNvSpPr/>
          <p:nvPr/>
        </p:nvSpPr>
        <p:spPr>
          <a:xfrm>
            <a:off x="3333656" y="4601934"/>
            <a:ext cx="18415" cy="125095"/>
          </a:xfrm>
          <a:custGeom>
            <a:avLst/>
            <a:gdLst/>
            <a:ahLst/>
            <a:cxnLst/>
            <a:rect l="l" t="t" r="r" b="b"/>
            <a:pathLst>
              <a:path w="18414" h="125095">
                <a:moveTo>
                  <a:pt x="0" y="0"/>
                </a:moveTo>
                <a:lnTo>
                  <a:pt x="18252" y="0"/>
                </a:lnTo>
                <a:lnTo>
                  <a:pt x="18252" y="124727"/>
                </a:lnTo>
                <a:lnTo>
                  <a:pt x="0" y="12472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8" name="object 3028"/>
          <p:cNvSpPr/>
          <p:nvPr/>
        </p:nvSpPr>
        <p:spPr>
          <a:xfrm>
            <a:off x="3324530" y="4726661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9" name="object 3029"/>
          <p:cNvSpPr/>
          <p:nvPr/>
        </p:nvSpPr>
        <p:spPr>
          <a:xfrm>
            <a:off x="3330614" y="4609539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0" name="object 3030"/>
          <p:cNvSpPr/>
          <p:nvPr/>
        </p:nvSpPr>
        <p:spPr>
          <a:xfrm>
            <a:off x="3339740" y="4609539"/>
            <a:ext cx="18415" cy="121920"/>
          </a:xfrm>
          <a:custGeom>
            <a:avLst/>
            <a:gdLst/>
            <a:ahLst/>
            <a:cxnLst/>
            <a:rect l="l" t="t" r="r" b="b"/>
            <a:pathLst>
              <a:path w="18414" h="121920">
                <a:moveTo>
                  <a:pt x="0" y="0"/>
                </a:moveTo>
                <a:lnTo>
                  <a:pt x="18252" y="0"/>
                </a:lnTo>
                <a:lnTo>
                  <a:pt x="18252" y="121685"/>
                </a:lnTo>
                <a:lnTo>
                  <a:pt x="0" y="12168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1" name="object 3031"/>
          <p:cNvSpPr/>
          <p:nvPr/>
        </p:nvSpPr>
        <p:spPr>
          <a:xfrm>
            <a:off x="3330614" y="4731224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2" name="object 3032"/>
          <p:cNvSpPr/>
          <p:nvPr/>
        </p:nvSpPr>
        <p:spPr>
          <a:xfrm>
            <a:off x="3336698" y="4614102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3" name="object 3033"/>
          <p:cNvSpPr/>
          <p:nvPr/>
        </p:nvSpPr>
        <p:spPr>
          <a:xfrm>
            <a:off x="3345824" y="4614102"/>
            <a:ext cx="18415" cy="121920"/>
          </a:xfrm>
          <a:custGeom>
            <a:avLst/>
            <a:gdLst/>
            <a:ahLst/>
            <a:cxnLst/>
            <a:rect l="l" t="t" r="r" b="b"/>
            <a:pathLst>
              <a:path w="18414" h="121920">
                <a:moveTo>
                  <a:pt x="0" y="0"/>
                </a:moveTo>
                <a:lnTo>
                  <a:pt x="18252" y="0"/>
                </a:lnTo>
                <a:lnTo>
                  <a:pt x="18252" y="121685"/>
                </a:lnTo>
                <a:lnTo>
                  <a:pt x="0" y="12168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4" name="object 3034"/>
          <p:cNvSpPr/>
          <p:nvPr/>
        </p:nvSpPr>
        <p:spPr>
          <a:xfrm>
            <a:off x="3336698" y="4735788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5" name="object 3035"/>
          <p:cNvSpPr/>
          <p:nvPr/>
        </p:nvSpPr>
        <p:spPr>
          <a:xfrm>
            <a:off x="3342782" y="4615623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6" name="object 3036"/>
          <p:cNvSpPr/>
          <p:nvPr/>
        </p:nvSpPr>
        <p:spPr>
          <a:xfrm>
            <a:off x="3351909" y="4615623"/>
            <a:ext cx="18415" cy="125095"/>
          </a:xfrm>
          <a:custGeom>
            <a:avLst/>
            <a:gdLst/>
            <a:ahLst/>
            <a:cxnLst/>
            <a:rect l="l" t="t" r="r" b="b"/>
            <a:pathLst>
              <a:path w="18414" h="125095">
                <a:moveTo>
                  <a:pt x="0" y="0"/>
                </a:moveTo>
                <a:lnTo>
                  <a:pt x="18252" y="0"/>
                </a:lnTo>
                <a:lnTo>
                  <a:pt x="18252" y="124727"/>
                </a:lnTo>
                <a:lnTo>
                  <a:pt x="0" y="12472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7" name="object 3037"/>
          <p:cNvSpPr/>
          <p:nvPr/>
        </p:nvSpPr>
        <p:spPr>
          <a:xfrm>
            <a:off x="3342782" y="4740351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8" name="object 3038"/>
          <p:cNvSpPr/>
          <p:nvPr/>
        </p:nvSpPr>
        <p:spPr>
          <a:xfrm>
            <a:off x="3348866" y="4624750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9" name="object 3039"/>
          <p:cNvSpPr/>
          <p:nvPr/>
        </p:nvSpPr>
        <p:spPr>
          <a:xfrm>
            <a:off x="3357993" y="4624750"/>
            <a:ext cx="18415" cy="118745"/>
          </a:xfrm>
          <a:custGeom>
            <a:avLst/>
            <a:gdLst/>
            <a:ahLst/>
            <a:cxnLst/>
            <a:rect l="l" t="t" r="r" b="b"/>
            <a:pathLst>
              <a:path w="18414" h="118745">
                <a:moveTo>
                  <a:pt x="0" y="0"/>
                </a:moveTo>
                <a:lnTo>
                  <a:pt x="18252" y="0"/>
                </a:lnTo>
                <a:lnTo>
                  <a:pt x="18252" y="118643"/>
                </a:lnTo>
                <a:lnTo>
                  <a:pt x="0" y="11864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0" name="object 3040"/>
          <p:cNvSpPr/>
          <p:nvPr/>
        </p:nvSpPr>
        <p:spPr>
          <a:xfrm>
            <a:off x="3348866" y="4743393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1" name="object 3041"/>
          <p:cNvSpPr/>
          <p:nvPr/>
        </p:nvSpPr>
        <p:spPr>
          <a:xfrm>
            <a:off x="3354951" y="4626271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2" name="object 3042"/>
          <p:cNvSpPr/>
          <p:nvPr/>
        </p:nvSpPr>
        <p:spPr>
          <a:xfrm>
            <a:off x="3364077" y="4626271"/>
            <a:ext cx="18415" cy="118745"/>
          </a:xfrm>
          <a:custGeom>
            <a:avLst/>
            <a:gdLst/>
            <a:ahLst/>
            <a:cxnLst/>
            <a:rect l="l" t="t" r="r" b="b"/>
            <a:pathLst>
              <a:path w="18414" h="118745">
                <a:moveTo>
                  <a:pt x="0" y="0"/>
                </a:moveTo>
                <a:lnTo>
                  <a:pt x="18252" y="0"/>
                </a:lnTo>
                <a:lnTo>
                  <a:pt x="18252" y="118643"/>
                </a:lnTo>
                <a:lnTo>
                  <a:pt x="0" y="11864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3" name="object 3043"/>
          <p:cNvSpPr/>
          <p:nvPr/>
        </p:nvSpPr>
        <p:spPr>
          <a:xfrm>
            <a:off x="3354951" y="4744914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4" name="object 3044"/>
          <p:cNvSpPr/>
          <p:nvPr/>
        </p:nvSpPr>
        <p:spPr>
          <a:xfrm>
            <a:off x="3361035" y="4629313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5" name="object 3045"/>
          <p:cNvSpPr/>
          <p:nvPr/>
        </p:nvSpPr>
        <p:spPr>
          <a:xfrm>
            <a:off x="3370162" y="4629313"/>
            <a:ext cx="18415" cy="116205"/>
          </a:xfrm>
          <a:custGeom>
            <a:avLst/>
            <a:gdLst/>
            <a:ahLst/>
            <a:cxnLst/>
            <a:rect l="l" t="t" r="r" b="b"/>
            <a:pathLst>
              <a:path w="18414" h="116204">
                <a:moveTo>
                  <a:pt x="0" y="0"/>
                </a:moveTo>
                <a:lnTo>
                  <a:pt x="18252" y="0"/>
                </a:lnTo>
                <a:lnTo>
                  <a:pt x="18252" y="115600"/>
                </a:lnTo>
                <a:lnTo>
                  <a:pt x="0" y="115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6" name="object 3046"/>
          <p:cNvSpPr/>
          <p:nvPr/>
        </p:nvSpPr>
        <p:spPr>
          <a:xfrm>
            <a:off x="3361035" y="4744914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7" name="object 3047"/>
          <p:cNvSpPr/>
          <p:nvPr/>
        </p:nvSpPr>
        <p:spPr>
          <a:xfrm>
            <a:off x="3367119" y="4636918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8" name="object 3048"/>
          <p:cNvSpPr/>
          <p:nvPr/>
        </p:nvSpPr>
        <p:spPr>
          <a:xfrm>
            <a:off x="3376246" y="4636918"/>
            <a:ext cx="18415" cy="116205"/>
          </a:xfrm>
          <a:custGeom>
            <a:avLst/>
            <a:gdLst/>
            <a:ahLst/>
            <a:cxnLst/>
            <a:rect l="l" t="t" r="r" b="b"/>
            <a:pathLst>
              <a:path w="18414" h="116204">
                <a:moveTo>
                  <a:pt x="0" y="0"/>
                </a:moveTo>
                <a:lnTo>
                  <a:pt x="18252" y="0"/>
                </a:lnTo>
                <a:lnTo>
                  <a:pt x="18252" y="115600"/>
                </a:lnTo>
                <a:lnTo>
                  <a:pt x="0" y="115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9" name="object 3049"/>
          <p:cNvSpPr/>
          <p:nvPr/>
        </p:nvSpPr>
        <p:spPr>
          <a:xfrm>
            <a:off x="3367119" y="4752519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0" name="object 3050"/>
          <p:cNvSpPr/>
          <p:nvPr/>
        </p:nvSpPr>
        <p:spPr>
          <a:xfrm>
            <a:off x="3373204" y="4644524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1" name="object 3051"/>
          <p:cNvSpPr/>
          <p:nvPr/>
        </p:nvSpPr>
        <p:spPr>
          <a:xfrm>
            <a:off x="3382330" y="4644524"/>
            <a:ext cx="18415" cy="118745"/>
          </a:xfrm>
          <a:custGeom>
            <a:avLst/>
            <a:gdLst/>
            <a:ahLst/>
            <a:cxnLst/>
            <a:rect l="l" t="t" r="r" b="b"/>
            <a:pathLst>
              <a:path w="18414" h="118745">
                <a:moveTo>
                  <a:pt x="0" y="0"/>
                </a:moveTo>
                <a:lnTo>
                  <a:pt x="18252" y="0"/>
                </a:lnTo>
                <a:lnTo>
                  <a:pt x="18252" y="118643"/>
                </a:lnTo>
                <a:lnTo>
                  <a:pt x="0" y="11864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2" name="object 3052"/>
          <p:cNvSpPr/>
          <p:nvPr/>
        </p:nvSpPr>
        <p:spPr>
          <a:xfrm>
            <a:off x="3373204" y="4763167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3" name="object 3053"/>
          <p:cNvSpPr/>
          <p:nvPr/>
        </p:nvSpPr>
        <p:spPr>
          <a:xfrm>
            <a:off x="3379288" y="4647566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4" name="object 3054"/>
          <p:cNvSpPr/>
          <p:nvPr/>
        </p:nvSpPr>
        <p:spPr>
          <a:xfrm>
            <a:off x="3388414" y="4647566"/>
            <a:ext cx="18415" cy="118745"/>
          </a:xfrm>
          <a:custGeom>
            <a:avLst/>
            <a:gdLst/>
            <a:ahLst/>
            <a:cxnLst/>
            <a:rect l="l" t="t" r="r" b="b"/>
            <a:pathLst>
              <a:path w="18414" h="118745">
                <a:moveTo>
                  <a:pt x="0" y="0"/>
                </a:moveTo>
                <a:lnTo>
                  <a:pt x="18252" y="0"/>
                </a:lnTo>
                <a:lnTo>
                  <a:pt x="18252" y="118643"/>
                </a:lnTo>
                <a:lnTo>
                  <a:pt x="0" y="11864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5" name="object 3055"/>
          <p:cNvSpPr/>
          <p:nvPr/>
        </p:nvSpPr>
        <p:spPr>
          <a:xfrm>
            <a:off x="3379288" y="4766209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6" name="object 3056"/>
          <p:cNvSpPr/>
          <p:nvPr/>
        </p:nvSpPr>
        <p:spPr>
          <a:xfrm>
            <a:off x="3385372" y="4661255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7" name="object 3057"/>
          <p:cNvSpPr/>
          <p:nvPr/>
        </p:nvSpPr>
        <p:spPr>
          <a:xfrm>
            <a:off x="3394499" y="4661255"/>
            <a:ext cx="18415" cy="113030"/>
          </a:xfrm>
          <a:custGeom>
            <a:avLst/>
            <a:gdLst/>
            <a:ahLst/>
            <a:cxnLst/>
            <a:rect l="l" t="t" r="r" b="b"/>
            <a:pathLst>
              <a:path w="18414" h="113029">
                <a:moveTo>
                  <a:pt x="0" y="0"/>
                </a:moveTo>
                <a:lnTo>
                  <a:pt x="18252" y="0"/>
                </a:lnTo>
                <a:lnTo>
                  <a:pt x="18252" y="112558"/>
                </a:lnTo>
                <a:lnTo>
                  <a:pt x="0" y="11255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8" name="object 3058"/>
          <p:cNvSpPr/>
          <p:nvPr/>
        </p:nvSpPr>
        <p:spPr>
          <a:xfrm>
            <a:off x="3385372" y="4773814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9" name="object 3059"/>
          <p:cNvSpPr/>
          <p:nvPr/>
        </p:nvSpPr>
        <p:spPr>
          <a:xfrm>
            <a:off x="3391456" y="4668861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0" name="object 3060"/>
          <p:cNvSpPr/>
          <p:nvPr/>
        </p:nvSpPr>
        <p:spPr>
          <a:xfrm>
            <a:off x="3400583" y="4668861"/>
            <a:ext cx="18415" cy="103505"/>
          </a:xfrm>
          <a:custGeom>
            <a:avLst/>
            <a:gdLst/>
            <a:ahLst/>
            <a:cxnLst/>
            <a:rect l="l" t="t" r="r" b="b"/>
            <a:pathLst>
              <a:path w="18414" h="103504">
                <a:moveTo>
                  <a:pt x="0" y="0"/>
                </a:moveTo>
                <a:lnTo>
                  <a:pt x="18252" y="0"/>
                </a:lnTo>
                <a:lnTo>
                  <a:pt x="18252" y="103432"/>
                </a:lnTo>
                <a:lnTo>
                  <a:pt x="0" y="10343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1" name="object 3061"/>
          <p:cNvSpPr/>
          <p:nvPr/>
        </p:nvSpPr>
        <p:spPr>
          <a:xfrm>
            <a:off x="3391456" y="4772293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2" name="object 3062"/>
          <p:cNvSpPr/>
          <p:nvPr/>
        </p:nvSpPr>
        <p:spPr>
          <a:xfrm>
            <a:off x="3397541" y="4673424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3" name="object 3063"/>
          <p:cNvSpPr/>
          <p:nvPr/>
        </p:nvSpPr>
        <p:spPr>
          <a:xfrm>
            <a:off x="3406667" y="4673424"/>
            <a:ext cx="18415" cy="103505"/>
          </a:xfrm>
          <a:custGeom>
            <a:avLst/>
            <a:gdLst/>
            <a:ahLst/>
            <a:cxnLst/>
            <a:rect l="l" t="t" r="r" b="b"/>
            <a:pathLst>
              <a:path w="18414" h="103504">
                <a:moveTo>
                  <a:pt x="0" y="0"/>
                </a:moveTo>
                <a:lnTo>
                  <a:pt x="18252" y="0"/>
                </a:lnTo>
                <a:lnTo>
                  <a:pt x="18252" y="103432"/>
                </a:lnTo>
                <a:lnTo>
                  <a:pt x="0" y="10343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4" name="object 3064"/>
          <p:cNvSpPr/>
          <p:nvPr/>
        </p:nvSpPr>
        <p:spPr>
          <a:xfrm>
            <a:off x="3397541" y="4776856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5" name="object 3065"/>
          <p:cNvSpPr/>
          <p:nvPr/>
        </p:nvSpPr>
        <p:spPr>
          <a:xfrm>
            <a:off x="3403625" y="4677987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6" name="object 3066"/>
          <p:cNvSpPr/>
          <p:nvPr/>
        </p:nvSpPr>
        <p:spPr>
          <a:xfrm>
            <a:off x="3412751" y="4677987"/>
            <a:ext cx="18415" cy="103505"/>
          </a:xfrm>
          <a:custGeom>
            <a:avLst/>
            <a:gdLst/>
            <a:ahLst/>
            <a:cxnLst/>
            <a:rect l="l" t="t" r="r" b="b"/>
            <a:pathLst>
              <a:path w="18414" h="103504">
                <a:moveTo>
                  <a:pt x="0" y="0"/>
                </a:moveTo>
                <a:lnTo>
                  <a:pt x="18252" y="0"/>
                </a:lnTo>
                <a:lnTo>
                  <a:pt x="18252" y="103432"/>
                </a:lnTo>
                <a:lnTo>
                  <a:pt x="0" y="10343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7" name="object 3067"/>
          <p:cNvSpPr/>
          <p:nvPr/>
        </p:nvSpPr>
        <p:spPr>
          <a:xfrm>
            <a:off x="3403625" y="4781419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8" name="object 3068"/>
          <p:cNvSpPr/>
          <p:nvPr/>
        </p:nvSpPr>
        <p:spPr>
          <a:xfrm>
            <a:off x="3409709" y="4679508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9" name="object 3069"/>
          <p:cNvSpPr/>
          <p:nvPr/>
        </p:nvSpPr>
        <p:spPr>
          <a:xfrm>
            <a:off x="3418835" y="4679508"/>
            <a:ext cx="18415" cy="100965"/>
          </a:xfrm>
          <a:custGeom>
            <a:avLst/>
            <a:gdLst/>
            <a:ahLst/>
            <a:cxnLst/>
            <a:rect l="l" t="t" r="r" b="b"/>
            <a:pathLst>
              <a:path w="18414" h="100964">
                <a:moveTo>
                  <a:pt x="0" y="0"/>
                </a:moveTo>
                <a:lnTo>
                  <a:pt x="18252" y="0"/>
                </a:lnTo>
                <a:lnTo>
                  <a:pt x="18252" y="100390"/>
                </a:lnTo>
                <a:lnTo>
                  <a:pt x="0" y="10039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0" name="object 3070"/>
          <p:cNvSpPr/>
          <p:nvPr/>
        </p:nvSpPr>
        <p:spPr>
          <a:xfrm>
            <a:off x="3409709" y="4779898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1" name="object 3071"/>
          <p:cNvSpPr/>
          <p:nvPr/>
        </p:nvSpPr>
        <p:spPr>
          <a:xfrm>
            <a:off x="3415793" y="4685592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2" name="object 3072"/>
          <p:cNvSpPr/>
          <p:nvPr/>
        </p:nvSpPr>
        <p:spPr>
          <a:xfrm>
            <a:off x="3424920" y="4685592"/>
            <a:ext cx="18415" cy="100965"/>
          </a:xfrm>
          <a:custGeom>
            <a:avLst/>
            <a:gdLst/>
            <a:ahLst/>
            <a:cxnLst/>
            <a:rect l="l" t="t" r="r" b="b"/>
            <a:pathLst>
              <a:path w="18414" h="100964">
                <a:moveTo>
                  <a:pt x="0" y="0"/>
                </a:moveTo>
                <a:lnTo>
                  <a:pt x="18252" y="0"/>
                </a:lnTo>
                <a:lnTo>
                  <a:pt x="18252" y="100390"/>
                </a:lnTo>
                <a:lnTo>
                  <a:pt x="0" y="10039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3" name="object 3073"/>
          <p:cNvSpPr/>
          <p:nvPr/>
        </p:nvSpPr>
        <p:spPr>
          <a:xfrm>
            <a:off x="3415793" y="4785983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4" name="object 3074"/>
          <p:cNvSpPr/>
          <p:nvPr/>
        </p:nvSpPr>
        <p:spPr>
          <a:xfrm>
            <a:off x="3421878" y="4685592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5" name="object 3075"/>
          <p:cNvSpPr/>
          <p:nvPr/>
        </p:nvSpPr>
        <p:spPr>
          <a:xfrm>
            <a:off x="3431004" y="4685592"/>
            <a:ext cx="18415" cy="100965"/>
          </a:xfrm>
          <a:custGeom>
            <a:avLst/>
            <a:gdLst/>
            <a:ahLst/>
            <a:cxnLst/>
            <a:rect l="l" t="t" r="r" b="b"/>
            <a:pathLst>
              <a:path w="18414" h="100964">
                <a:moveTo>
                  <a:pt x="0" y="0"/>
                </a:moveTo>
                <a:lnTo>
                  <a:pt x="18252" y="0"/>
                </a:lnTo>
                <a:lnTo>
                  <a:pt x="18252" y="100390"/>
                </a:lnTo>
                <a:lnTo>
                  <a:pt x="0" y="10039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6" name="object 3076"/>
          <p:cNvSpPr/>
          <p:nvPr/>
        </p:nvSpPr>
        <p:spPr>
          <a:xfrm>
            <a:off x="3421878" y="4785983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7" name="object 3077"/>
          <p:cNvSpPr/>
          <p:nvPr/>
        </p:nvSpPr>
        <p:spPr>
          <a:xfrm>
            <a:off x="3427962" y="4687113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8" name="object 3078"/>
          <p:cNvSpPr/>
          <p:nvPr/>
        </p:nvSpPr>
        <p:spPr>
          <a:xfrm>
            <a:off x="3437089" y="4687113"/>
            <a:ext cx="18415" cy="103505"/>
          </a:xfrm>
          <a:custGeom>
            <a:avLst/>
            <a:gdLst/>
            <a:ahLst/>
            <a:cxnLst/>
            <a:rect l="l" t="t" r="r" b="b"/>
            <a:pathLst>
              <a:path w="18414" h="103504">
                <a:moveTo>
                  <a:pt x="0" y="0"/>
                </a:moveTo>
                <a:lnTo>
                  <a:pt x="18252" y="0"/>
                </a:lnTo>
                <a:lnTo>
                  <a:pt x="18252" y="103432"/>
                </a:lnTo>
                <a:lnTo>
                  <a:pt x="0" y="10343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9" name="object 3079"/>
          <p:cNvSpPr/>
          <p:nvPr/>
        </p:nvSpPr>
        <p:spPr>
          <a:xfrm>
            <a:off x="3427962" y="4790546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0" name="object 3080"/>
          <p:cNvSpPr/>
          <p:nvPr/>
        </p:nvSpPr>
        <p:spPr>
          <a:xfrm>
            <a:off x="3434046" y="4691677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1" name="object 3081"/>
          <p:cNvSpPr/>
          <p:nvPr/>
        </p:nvSpPr>
        <p:spPr>
          <a:xfrm>
            <a:off x="3443173" y="4691677"/>
            <a:ext cx="18415" cy="103505"/>
          </a:xfrm>
          <a:custGeom>
            <a:avLst/>
            <a:gdLst/>
            <a:ahLst/>
            <a:cxnLst/>
            <a:rect l="l" t="t" r="r" b="b"/>
            <a:pathLst>
              <a:path w="18414" h="103504">
                <a:moveTo>
                  <a:pt x="0" y="0"/>
                </a:moveTo>
                <a:lnTo>
                  <a:pt x="18252" y="0"/>
                </a:lnTo>
                <a:lnTo>
                  <a:pt x="18252" y="103432"/>
                </a:lnTo>
                <a:lnTo>
                  <a:pt x="0" y="10343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2" name="object 3082"/>
          <p:cNvSpPr/>
          <p:nvPr/>
        </p:nvSpPr>
        <p:spPr>
          <a:xfrm>
            <a:off x="3434046" y="4795109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3" name="object 3083"/>
          <p:cNvSpPr/>
          <p:nvPr/>
        </p:nvSpPr>
        <p:spPr>
          <a:xfrm>
            <a:off x="3440131" y="4694719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4" name="object 3084"/>
          <p:cNvSpPr/>
          <p:nvPr/>
        </p:nvSpPr>
        <p:spPr>
          <a:xfrm>
            <a:off x="3449257" y="4694719"/>
            <a:ext cx="18415" cy="100965"/>
          </a:xfrm>
          <a:custGeom>
            <a:avLst/>
            <a:gdLst/>
            <a:ahLst/>
            <a:cxnLst/>
            <a:rect l="l" t="t" r="r" b="b"/>
            <a:pathLst>
              <a:path w="18414" h="100964">
                <a:moveTo>
                  <a:pt x="0" y="0"/>
                </a:moveTo>
                <a:lnTo>
                  <a:pt x="18252" y="0"/>
                </a:lnTo>
                <a:lnTo>
                  <a:pt x="18252" y="100390"/>
                </a:lnTo>
                <a:lnTo>
                  <a:pt x="0" y="10039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5" name="object 3085"/>
          <p:cNvSpPr/>
          <p:nvPr/>
        </p:nvSpPr>
        <p:spPr>
          <a:xfrm>
            <a:off x="3440131" y="4795109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6" name="object 3086"/>
          <p:cNvSpPr/>
          <p:nvPr/>
        </p:nvSpPr>
        <p:spPr>
          <a:xfrm>
            <a:off x="3446215" y="4700803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7" name="object 3087"/>
          <p:cNvSpPr/>
          <p:nvPr/>
        </p:nvSpPr>
        <p:spPr>
          <a:xfrm>
            <a:off x="3455341" y="4700803"/>
            <a:ext cx="18415" cy="97790"/>
          </a:xfrm>
          <a:custGeom>
            <a:avLst/>
            <a:gdLst/>
            <a:ahLst/>
            <a:cxnLst/>
            <a:rect l="l" t="t" r="r" b="b"/>
            <a:pathLst>
              <a:path w="18414" h="97789">
                <a:moveTo>
                  <a:pt x="0" y="0"/>
                </a:moveTo>
                <a:lnTo>
                  <a:pt x="18252" y="0"/>
                </a:lnTo>
                <a:lnTo>
                  <a:pt x="18252" y="97348"/>
                </a:lnTo>
                <a:lnTo>
                  <a:pt x="0" y="9734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8" name="object 3088"/>
          <p:cNvSpPr/>
          <p:nvPr/>
        </p:nvSpPr>
        <p:spPr>
          <a:xfrm>
            <a:off x="3446215" y="4798151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9" name="object 3089"/>
          <p:cNvSpPr/>
          <p:nvPr/>
        </p:nvSpPr>
        <p:spPr>
          <a:xfrm>
            <a:off x="3452299" y="4699282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0" name="object 3090"/>
          <p:cNvSpPr/>
          <p:nvPr/>
        </p:nvSpPr>
        <p:spPr>
          <a:xfrm>
            <a:off x="3461425" y="4699282"/>
            <a:ext cx="18415" cy="97790"/>
          </a:xfrm>
          <a:custGeom>
            <a:avLst/>
            <a:gdLst/>
            <a:ahLst/>
            <a:cxnLst/>
            <a:rect l="l" t="t" r="r" b="b"/>
            <a:pathLst>
              <a:path w="18414" h="97789">
                <a:moveTo>
                  <a:pt x="0" y="0"/>
                </a:moveTo>
                <a:lnTo>
                  <a:pt x="18252" y="0"/>
                </a:lnTo>
                <a:lnTo>
                  <a:pt x="18252" y="97348"/>
                </a:lnTo>
                <a:lnTo>
                  <a:pt x="0" y="9734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1" name="object 3091"/>
          <p:cNvSpPr/>
          <p:nvPr/>
        </p:nvSpPr>
        <p:spPr>
          <a:xfrm>
            <a:off x="3452299" y="4796630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505" y="0"/>
                </a:lnTo>
              </a:path>
            </a:pathLst>
          </a:custGeom>
          <a:ln w="182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2" name="object 3092"/>
          <p:cNvSpPr txBox="1"/>
          <p:nvPr/>
        </p:nvSpPr>
        <p:spPr>
          <a:xfrm>
            <a:off x="2380222" y="5546997"/>
            <a:ext cx="866775" cy="445770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30"/>
              </a:spcBef>
              <a:tabLst>
                <a:tab pos="608330" algn="l"/>
              </a:tabLst>
            </a:pPr>
            <a:r>
              <a:rPr sz="1100" spc="-5" dirty="0">
                <a:latin typeface="Arial"/>
                <a:cs typeface="Arial"/>
              </a:rPr>
              <a:t>100	200</a:t>
            </a:r>
            <a:endParaRPr sz="1100">
              <a:latin typeface="Arial"/>
              <a:cs typeface="Arial"/>
            </a:endParaRPr>
          </a:p>
          <a:p>
            <a:pPr marL="2540" algn="ctr">
              <a:lnSpc>
                <a:spcPct val="100000"/>
              </a:lnSpc>
              <a:spcBef>
                <a:spcPts val="335"/>
              </a:spcBef>
            </a:pPr>
            <a:r>
              <a:rPr sz="1100" spc="-30" dirty="0">
                <a:latin typeface="Arial"/>
                <a:cs typeface="Arial"/>
              </a:rPr>
              <a:t>Time</a:t>
            </a:r>
            <a:r>
              <a:rPr sz="1100" spc="-65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(hrs)</a:t>
            </a:r>
            <a:endParaRPr sz="1100">
              <a:latin typeface="Arial"/>
              <a:cs typeface="Arial"/>
            </a:endParaRPr>
          </a:p>
        </p:txBody>
      </p:sp>
      <p:sp>
        <p:nvSpPr>
          <p:cNvPr id="3093" name="object 3093"/>
          <p:cNvSpPr txBox="1"/>
          <p:nvPr/>
        </p:nvSpPr>
        <p:spPr>
          <a:xfrm>
            <a:off x="1441453" y="4558641"/>
            <a:ext cx="181610" cy="6203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315"/>
              </a:lnSpc>
            </a:pPr>
            <a:r>
              <a:rPr sz="1100" spc="-20" dirty="0">
                <a:latin typeface="Arial"/>
                <a:cs typeface="Arial"/>
              </a:rPr>
              <a:t>Cell</a:t>
            </a:r>
            <a:r>
              <a:rPr sz="1100" spc="-100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Index</a:t>
            </a:r>
            <a:endParaRPr sz="1100">
              <a:latin typeface="Arial"/>
              <a:cs typeface="Arial"/>
            </a:endParaRPr>
          </a:p>
        </p:txBody>
      </p:sp>
      <p:sp>
        <p:nvSpPr>
          <p:cNvPr id="3094" name="object 3094"/>
          <p:cNvSpPr/>
          <p:nvPr/>
        </p:nvSpPr>
        <p:spPr>
          <a:xfrm>
            <a:off x="3735218" y="4233074"/>
            <a:ext cx="194945" cy="0"/>
          </a:xfrm>
          <a:custGeom>
            <a:avLst/>
            <a:gdLst/>
            <a:ahLst/>
            <a:cxnLst/>
            <a:rect l="l" t="t" r="r" b="b"/>
            <a:pathLst>
              <a:path w="194945">
                <a:moveTo>
                  <a:pt x="0" y="0"/>
                </a:moveTo>
                <a:lnTo>
                  <a:pt x="194696" y="0"/>
                </a:lnTo>
              </a:path>
            </a:pathLst>
          </a:custGeom>
          <a:ln w="912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5" name="object 3095"/>
          <p:cNvSpPr/>
          <p:nvPr/>
        </p:nvSpPr>
        <p:spPr>
          <a:xfrm>
            <a:off x="3735218" y="4479487"/>
            <a:ext cx="194945" cy="0"/>
          </a:xfrm>
          <a:custGeom>
            <a:avLst/>
            <a:gdLst/>
            <a:ahLst/>
            <a:cxnLst/>
            <a:rect l="l" t="t" r="r" b="b"/>
            <a:pathLst>
              <a:path w="194945">
                <a:moveTo>
                  <a:pt x="0" y="0"/>
                </a:moveTo>
                <a:lnTo>
                  <a:pt x="194696" y="0"/>
                </a:lnTo>
              </a:path>
            </a:pathLst>
          </a:custGeom>
          <a:ln w="9126">
            <a:solidFill>
              <a:srgbClr val="EC8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6" name="object 3096"/>
          <p:cNvSpPr/>
          <p:nvPr/>
        </p:nvSpPr>
        <p:spPr>
          <a:xfrm>
            <a:off x="3735218" y="4725899"/>
            <a:ext cx="194945" cy="0"/>
          </a:xfrm>
          <a:custGeom>
            <a:avLst/>
            <a:gdLst/>
            <a:ahLst/>
            <a:cxnLst/>
            <a:rect l="l" t="t" r="r" b="b"/>
            <a:pathLst>
              <a:path w="194945">
                <a:moveTo>
                  <a:pt x="0" y="0"/>
                </a:moveTo>
                <a:lnTo>
                  <a:pt x="194696" y="0"/>
                </a:lnTo>
              </a:path>
            </a:pathLst>
          </a:custGeom>
          <a:ln w="9126">
            <a:solidFill>
              <a:srgbClr val="A5B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7" name="object 3097"/>
          <p:cNvSpPr txBox="1"/>
          <p:nvPr/>
        </p:nvSpPr>
        <p:spPr>
          <a:xfrm>
            <a:off x="4026730" y="4050271"/>
            <a:ext cx="1278890" cy="1011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7000"/>
              </a:lnSpc>
              <a:spcBef>
                <a:spcPts val="100"/>
              </a:spcBef>
            </a:pPr>
            <a:r>
              <a:rPr sz="1100" spc="-25" dirty="0">
                <a:latin typeface="Arial"/>
                <a:cs typeface="Arial"/>
              </a:rPr>
              <a:t>Mock  </a:t>
            </a:r>
            <a:r>
              <a:rPr sz="1100" spc="-30" dirty="0">
                <a:latin typeface="Arial"/>
                <a:cs typeface="Arial"/>
              </a:rPr>
              <a:t>TAG72(CD4tm)BBz  TAG72(CD28tm)28z  </a:t>
            </a:r>
            <a:r>
              <a:rPr sz="1100" spc="-110" dirty="0">
                <a:latin typeface="Arial"/>
                <a:cs typeface="Arial"/>
              </a:rPr>
              <a:t>T</a:t>
            </a:r>
            <a:r>
              <a:rPr sz="1100" spc="-30" dirty="0">
                <a:latin typeface="Arial"/>
                <a:cs typeface="Arial"/>
              </a:rPr>
              <a:t>AG</a:t>
            </a:r>
            <a:r>
              <a:rPr sz="1100" spc="-25" dirty="0">
                <a:latin typeface="Arial"/>
                <a:cs typeface="Arial"/>
              </a:rPr>
              <a:t>72</a:t>
            </a:r>
            <a:r>
              <a:rPr sz="1100" spc="-30" dirty="0">
                <a:latin typeface="Arial"/>
                <a:cs typeface="Arial"/>
              </a:rPr>
              <a:t>(</a:t>
            </a:r>
            <a:r>
              <a:rPr sz="1100" spc="-25" dirty="0">
                <a:latin typeface="Arial"/>
                <a:cs typeface="Arial"/>
              </a:rPr>
              <a:t>CD28</a:t>
            </a:r>
            <a:r>
              <a:rPr sz="1100" spc="-30" dirty="0">
                <a:latin typeface="Arial"/>
                <a:cs typeface="Arial"/>
              </a:rPr>
              <a:t>tm)BB</a:t>
            </a:r>
            <a:r>
              <a:rPr sz="1100" spc="-5" dirty="0">
                <a:latin typeface="Arial"/>
                <a:cs typeface="Arial"/>
              </a:rPr>
              <a:t>z</a:t>
            </a:r>
            <a:endParaRPr sz="1100">
              <a:latin typeface="Arial"/>
              <a:cs typeface="Arial"/>
            </a:endParaRPr>
          </a:p>
        </p:txBody>
      </p:sp>
      <p:sp>
        <p:nvSpPr>
          <p:cNvPr id="3098" name="object 3098"/>
          <p:cNvSpPr/>
          <p:nvPr/>
        </p:nvSpPr>
        <p:spPr>
          <a:xfrm>
            <a:off x="3735218" y="4972312"/>
            <a:ext cx="194945" cy="0"/>
          </a:xfrm>
          <a:custGeom>
            <a:avLst/>
            <a:gdLst/>
            <a:ahLst/>
            <a:cxnLst/>
            <a:rect l="l" t="t" r="r" b="b"/>
            <a:pathLst>
              <a:path w="194945">
                <a:moveTo>
                  <a:pt x="0" y="0"/>
                </a:moveTo>
                <a:lnTo>
                  <a:pt x="194696" y="0"/>
                </a:lnTo>
              </a:path>
            </a:pathLst>
          </a:custGeom>
          <a:ln w="9126">
            <a:solidFill>
              <a:srgbClr val="0A55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9" name="object 3099"/>
          <p:cNvSpPr txBox="1"/>
          <p:nvPr/>
        </p:nvSpPr>
        <p:spPr>
          <a:xfrm>
            <a:off x="1376541" y="3929379"/>
            <a:ext cx="13843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latin typeface="Arial"/>
                <a:cs typeface="Arial"/>
              </a:rPr>
              <a:t>c</a:t>
            </a:r>
            <a:endParaRPr sz="1600">
              <a:latin typeface="Arial"/>
              <a:cs typeface="Arial"/>
            </a:endParaRPr>
          </a:p>
        </p:txBody>
      </p:sp>
      <p:sp>
        <p:nvSpPr>
          <p:cNvPr id="3100" name="object 3100"/>
          <p:cNvSpPr txBox="1"/>
          <p:nvPr/>
        </p:nvSpPr>
        <p:spPr>
          <a:xfrm>
            <a:off x="6081193" y="5099811"/>
            <a:ext cx="4022090" cy="5105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900"/>
              </a:lnSpc>
              <a:spcBef>
                <a:spcPts val="180"/>
              </a:spcBef>
            </a:pPr>
            <a:r>
              <a:rPr sz="1600" spc="-5" dirty="0">
                <a:latin typeface="Arial"/>
                <a:cs typeface="Arial"/>
              </a:rPr>
              <a:t>-4-1BB co-stimulation with CD28tm provided  greatest CAR </a:t>
            </a:r>
            <a:r>
              <a:rPr sz="1600" dirty="0">
                <a:latin typeface="Arial"/>
                <a:cs typeface="Arial"/>
              </a:rPr>
              <a:t>T </a:t>
            </a:r>
            <a:r>
              <a:rPr sz="1600" spc="-5" dirty="0">
                <a:latin typeface="Arial"/>
                <a:cs typeface="Arial"/>
              </a:rPr>
              <a:t>cell potency </a:t>
            </a:r>
            <a:r>
              <a:rPr sz="1600" i="1" spc="-5" dirty="0">
                <a:latin typeface="Arial"/>
                <a:cs typeface="Arial"/>
              </a:rPr>
              <a:t>in</a:t>
            </a:r>
            <a:r>
              <a:rPr sz="1600" i="1" spc="-3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vitro</a:t>
            </a:r>
            <a:endParaRPr sz="1600">
              <a:latin typeface="Arial"/>
              <a:cs typeface="Arial"/>
            </a:endParaRPr>
          </a:p>
        </p:txBody>
      </p:sp>
      <p:sp>
        <p:nvSpPr>
          <p:cNvPr id="3101" name="object 3101"/>
          <p:cNvSpPr/>
          <p:nvPr/>
        </p:nvSpPr>
        <p:spPr>
          <a:xfrm>
            <a:off x="107259" y="6046272"/>
            <a:ext cx="1283488" cy="52714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2" name="object 3102"/>
          <p:cNvSpPr/>
          <p:nvPr/>
        </p:nvSpPr>
        <p:spPr>
          <a:xfrm>
            <a:off x="10426700" y="6250170"/>
            <a:ext cx="1397000" cy="58499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3" name="object 3103"/>
          <p:cNvSpPr/>
          <p:nvPr/>
        </p:nvSpPr>
        <p:spPr>
          <a:xfrm>
            <a:off x="10910682" y="0"/>
            <a:ext cx="976516" cy="13782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4" name="object 3104"/>
          <p:cNvSpPr txBox="1"/>
          <p:nvPr/>
        </p:nvSpPr>
        <p:spPr>
          <a:xfrm>
            <a:off x="78739" y="6635574"/>
            <a:ext cx="1809114" cy="2241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45"/>
              </a:lnSpc>
            </a:pPr>
            <a:r>
              <a:rPr sz="1400" spc="-5" dirty="0">
                <a:latin typeface="Arial"/>
                <a:cs typeface="Arial"/>
              </a:rPr>
              <a:t>Lee et al.,</a:t>
            </a:r>
            <a:r>
              <a:rPr sz="1400" spc="-65" dirty="0">
                <a:latin typeface="Arial"/>
                <a:cs typeface="Arial"/>
              </a:rPr>
              <a:t> </a:t>
            </a:r>
            <a:r>
              <a:rPr sz="1400" i="1" spc="-5" dirty="0">
                <a:latin typeface="Arial"/>
                <a:cs typeface="Arial"/>
              </a:rPr>
              <a:t>unpublished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476488" y="1740407"/>
            <a:ext cx="2667000" cy="33771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691128" y="1847088"/>
            <a:ext cx="1978152" cy="28102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57655" y="1847088"/>
            <a:ext cx="1981200" cy="28133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816340" y="4717370"/>
            <a:ext cx="2674620" cy="396240"/>
          </a:xfrm>
          <a:custGeom>
            <a:avLst/>
            <a:gdLst/>
            <a:ahLst/>
            <a:cxnLst/>
            <a:rect l="l" t="t" r="r" b="b"/>
            <a:pathLst>
              <a:path w="2674620" h="396239">
                <a:moveTo>
                  <a:pt x="0" y="396239"/>
                </a:moveTo>
                <a:lnTo>
                  <a:pt x="2674620" y="396239"/>
                </a:lnTo>
                <a:lnTo>
                  <a:pt x="2674620" y="0"/>
                </a:lnTo>
                <a:lnTo>
                  <a:pt x="0" y="0"/>
                </a:lnTo>
                <a:lnTo>
                  <a:pt x="0" y="3962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974079" y="1740407"/>
            <a:ext cx="2578607" cy="33771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212812" y="145795"/>
            <a:ext cx="34620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Pillars </a:t>
            </a:r>
            <a:r>
              <a:rPr dirty="0"/>
              <a:t>of Cancer</a:t>
            </a:r>
            <a:r>
              <a:rPr spc="-100" dirty="0"/>
              <a:t> </a:t>
            </a:r>
            <a:r>
              <a:rPr spc="-5" dirty="0"/>
              <a:t>Therapy</a:t>
            </a:r>
          </a:p>
        </p:txBody>
      </p:sp>
      <p:sp>
        <p:nvSpPr>
          <p:cNvPr id="8" name="object 8"/>
          <p:cNvSpPr/>
          <p:nvPr/>
        </p:nvSpPr>
        <p:spPr>
          <a:xfrm>
            <a:off x="10426700" y="6250170"/>
            <a:ext cx="1397000" cy="58499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8739" y="6505219"/>
            <a:ext cx="2105660" cy="227329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300" spc="-5" dirty="0">
                <a:latin typeface="Calibri"/>
                <a:cs typeface="Calibri"/>
              </a:rPr>
              <a:t>Smyth, </a:t>
            </a:r>
            <a:r>
              <a:rPr sz="1300" i="1" spc="-10" dirty="0">
                <a:latin typeface="Calibri"/>
                <a:cs typeface="Calibri"/>
              </a:rPr>
              <a:t>Immunol </a:t>
            </a:r>
            <a:r>
              <a:rPr sz="1300" i="1" spc="-5" dirty="0">
                <a:latin typeface="Calibri"/>
                <a:cs typeface="Calibri"/>
              </a:rPr>
              <a:t>Cell Biol</a:t>
            </a:r>
            <a:r>
              <a:rPr sz="1300" i="1" spc="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2017.</a:t>
            </a:r>
            <a:endParaRPr sz="1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56097" y="4191634"/>
            <a:ext cx="1800136" cy="13632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548283" y="4005133"/>
            <a:ext cx="124460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20" dirty="0">
                <a:latin typeface="Arial"/>
                <a:cs typeface="Arial"/>
              </a:rPr>
              <a:t>tx</a:t>
            </a:r>
            <a:endParaRPr sz="10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166048" y="4058051"/>
            <a:ext cx="285750" cy="1544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75" baseline="-21164" dirty="0">
                <a:latin typeface="Arial"/>
                <a:cs typeface="Arial"/>
              </a:rPr>
              <a:t>1</a:t>
            </a:r>
            <a:r>
              <a:rPr sz="1575" spc="-7" baseline="-21164" dirty="0">
                <a:latin typeface="Arial"/>
                <a:cs typeface="Arial"/>
              </a:rPr>
              <a:t>0</a:t>
            </a:r>
            <a:r>
              <a:rPr sz="750" spc="15" dirty="0">
                <a:latin typeface="Arial"/>
                <a:cs typeface="Arial"/>
              </a:rPr>
              <a:t>12</a:t>
            </a:r>
            <a:endParaRPr sz="750">
              <a:latin typeface="Arial"/>
              <a:cs typeface="Arial"/>
            </a:endParaRPr>
          </a:p>
          <a:p>
            <a:pPr marL="19685">
              <a:lnSpc>
                <a:spcPct val="100000"/>
              </a:lnSpc>
              <a:spcBef>
                <a:spcPts val="30"/>
              </a:spcBef>
            </a:pPr>
            <a:r>
              <a:rPr sz="1575" spc="-37" baseline="-21164" dirty="0">
                <a:latin typeface="Arial"/>
                <a:cs typeface="Arial"/>
              </a:rPr>
              <a:t>10</a:t>
            </a:r>
            <a:r>
              <a:rPr sz="750" spc="-25" dirty="0">
                <a:latin typeface="Arial"/>
                <a:cs typeface="Arial"/>
              </a:rPr>
              <a:t>11</a:t>
            </a:r>
            <a:endParaRPr sz="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575" baseline="-21164" dirty="0">
                <a:latin typeface="Arial"/>
                <a:cs typeface="Arial"/>
              </a:rPr>
              <a:t>1</a:t>
            </a:r>
            <a:r>
              <a:rPr sz="1575" spc="-7" baseline="-21164" dirty="0">
                <a:latin typeface="Arial"/>
                <a:cs typeface="Arial"/>
              </a:rPr>
              <a:t>0</a:t>
            </a:r>
            <a:r>
              <a:rPr sz="750" spc="15" dirty="0">
                <a:latin typeface="Arial"/>
                <a:cs typeface="Arial"/>
              </a:rPr>
              <a:t>10</a:t>
            </a:r>
            <a:endParaRPr sz="750">
              <a:latin typeface="Arial"/>
              <a:cs typeface="Arial"/>
            </a:endParaRPr>
          </a:p>
          <a:p>
            <a:pPr marL="67945">
              <a:lnSpc>
                <a:spcPct val="100000"/>
              </a:lnSpc>
              <a:spcBef>
                <a:spcPts val="409"/>
              </a:spcBef>
            </a:pPr>
            <a:r>
              <a:rPr sz="1050" dirty="0">
                <a:latin typeface="Arial"/>
                <a:cs typeface="Arial"/>
              </a:rPr>
              <a:t>1</a:t>
            </a:r>
            <a:r>
              <a:rPr sz="1050" spc="-5" dirty="0">
                <a:latin typeface="Arial"/>
                <a:cs typeface="Arial"/>
              </a:rPr>
              <a:t>0</a:t>
            </a:r>
            <a:r>
              <a:rPr sz="1125" spc="22" baseline="29629" dirty="0">
                <a:latin typeface="Arial"/>
                <a:cs typeface="Arial"/>
              </a:rPr>
              <a:t>9</a:t>
            </a:r>
            <a:endParaRPr sz="1125" baseline="29629">
              <a:latin typeface="Arial"/>
              <a:cs typeface="Arial"/>
            </a:endParaRPr>
          </a:p>
          <a:p>
            <a:pPr marL="67945">
              <a:lnSpc>
                <a:spcPct val="100000"/>
              </a:lnSpc>
              <a:spcBef>
                <a:spcPts val="35"/>
              </a:spcBef>
            </a:pPr>
            <a:r>
              <a:rPr sz="1050" dirty="0">
                <a:latin typeface="Arial"/>
                <a:cs typeface="Arial"/>
              </a:rPr>
              <a:t>1</a:t>
            </a:r>
            <a:r>
              <a:rPr sz="1050" spc="-5" dirty="0">
                <a:latin typeface="Arial"/>
                <a:cs typeface="Arial"/>
              </a:rPr>
              <a:t>0</a:t>
            </a:r>
            <a:r>
              <a:rPr sz="1125" spc="22" baseline="29629" dirty="0">
                <a:latin typeface="Arial"/>
                <a:cs typeface="Arial"/>
              </a:rPr>
              <a:t>8</a:t>
            </a:r>
            <a:endParaRPr sz="1125" baseline="29629">
              <a:latin typeface="Arial"/>
              <a:cs typeface="Arial"/>
            </a:endParaRPr>
          </a:p>
          <a:p>
            <a:pPr marL="67945">
              <a:lnSpc>
                <a:spcPct val="100000"/>
              </a:lnSpc>
              <a:spcBef>
                <a:spcPts val="30"/>
              </a:spcBef>
            </a:pPr>
            <a:r>
              <a:rPr sz="1050" dirty="0">
                <a:latin typeface="Arial"/>
                <a:cs typeface="Arial"/>
              </a:rPr>
              <a:t>1</a:t>
            </a:r>
            <a:r>
              <a:rPr sz="1050" spc="-5" dirty="0">
                <a:latin typeface="Arial"/>
                <a:cs typeface="Arial"/>
              </a:rPr>
              <a:t>0</a:t>
            </a:r>
            <a:r>
              <a:rPr sz="1125" spc="22" baseline="29629" dirty="0">
                <a:latin typeface="Arial"/>
                <a:cs typeface="Arial"/>
              </a:rPr>
              <a:t>7</a:t>
            </a:r>
            <a:endParaRPr sz="1125" baseline="29629">
              <a:latin typeface="Arial"/>
              <a:cs typeface="Arial"/>
            </a:endParaRPr>
          </a:p>
          <a:p>
            <a:pPr marL="67945">
              <a:lnSpc>
                <a:spcPct val="100000"/>
              </a:lnSpc>
              <a:spcBef>
                <a:spcPts val="30"/>
              </a:spcBef>
            </a:pPr>
            <a:r>
              <a:rPr sz="1050" dirty="0">
                <a:latin typeface="Arial"/>
                <a:cs typeface="Arial"/>
              </a:rPr>
              <a:t>1</a:t>
            </a:r>
            <a:r>
              <a:rPr sz="1050" spc="-5" dirty="0">
                <a:latin typeface="Arial"/>
                <a:cs typeface="Arial"/>
              </a:rPr>
              <a:t>0</a:t>
            </a:r>
            <a:r>
              <a:rPr sz="1125" spc="22" baseline="29629" dirty="0">
                <a:latin typeface="Arial"/>
                <a:cs typeface="Arial"/>
              </a:rPr>
              <a:t>6</a:t>
            </a:r>
            <a:endParaRPr sz="1125" baseline="29629">
              <a:latin typeface="Arial"/>
              <a:cs typeface="Arial"/>
            </a:endParaRPr>
          </a:p>
          <a:p>
            <a:pPr marL="67945">
              <a:lnSpc>
                <a:spcPct val="100000"/>
              </a:lnSpc>
              <a:spcBef>
                <a:spcPts val="30"/>
              </a:spcBef>
            </a:pPr>
            <a:r>
              <a:rPr sz="1050" dirty="0">
                <a:latin typeface="Arial"/>
                <a:cs typeface="Arial"/>
              </a:rPr>
              <a:t>1</a:t>
            </a:r>
            <a:r>
              <a:rPr sz="1050" spc="-5" dirty="0">
                <a:latin typeface="Arial"/>
                <a:cs typeface="Arial"/>
              </a:rPr>
              <a:t>0</a:t>
            </a:r>
            <a:r>
              <a:rPr sz="1125" spc="22" baseline="29629" dirty="0">
                <a:latin typeface="Arial"/>
                <a:cs typeface="Arial"/>
              </a:rPr>
              <a:t>5</a:t>
            </a:r>
            <a:endParaRPr sz="1125" baseline="29629">
              <a:latin typeface="Arial"/>
              <a:cs typeface="Arial"/>
            </a:endParaRPr>
          </a:p>
          <a:p>
            <a:pPr marL="67945">
              <a:lnSpc>
                <a:spcPct val="100000"/>
              </a:lnSpc>
              <a:spcBef>
                <a:spcPts val="30"/>
              </a:spcBef>
            </a:pPr>
            <a:r>
              <a:rPr sz="1050" dirty="0">
                <a:latin typeface="Arial"/>
                <a:cs typeface="Arial"/>
              </a:rPr>
              <a:t>1</a:t>
            </a:r>
            <a:r>
              <a:rPr sz="1050" spc="-5" dirty="0">
                <a:latin typeface="Arial"/>
                <a:cs typeface="Arial"/>
              </a:rPr>
              <a:t>0</a:t>
            </a:r>
            <a:r>
              <a:rPr sz="1125" spc="22" baseline="29629" dirty="0">
                <a:latin typeface="Arial"/>
                <a:cs typeface="Arial"/>
              </a:rPr>
              <a:t>4</a:t>
            </a:r>
            <a:endParaRPr sz="1125" baseline="29629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609644" y="5713578"/>
            <a:ext cx="1530350" cy="2006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50" spc="-20" dirty="0">
                <a:latin typeface="Arial"/>
                <a:cs typeface="Arial"/>
              </a:rPr>
              <a:t>Day post tumor</a:t>
            </a:r>
            <a:r>
              <a:rPr sz="1150" spc="-105" dirty="0">
                <a:latin typeface="Arial"/>
                <a:cs typeface="Arial"/>
              </a:rPr>
              <a:t> </a:t>
            </a:r>
            <a:r>
              <a:rPr sz="1150" spc="-25" dirty="0">
                <a:latin typeface="Arial"/>
                <a:cs typeface="Arial"/>
              </a:rPr>
              <a:t>injection</a:t>
            </a:r>
            <a:endParaRPr sz="11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941445" y="4318120"/>
            <a:ext cx="174625" cy="10801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spc="-15" dirty="0">
                <a:latin typeface="Arial"/>
                <a:cs typeface="Arial"/>
              </a:rPr>
              <a:t>Flux</a:t>
            </a:r>
            <a:r>
              <a:rPr sz="1050" spc="-105" dirty="0">
                <a:latin typeface="Arial"/>
                <a:cs typeface="Arial"/>
              </a:rPr>
              <a:t> </a:t>
            </a:r>
            <a:r>
              <a:rPr sz="1050" spc="-20" dirty="0">
                <a:latin typeface="Arial"/>
                <a:cs typeface="Arial"/>
              </a:rPr>
              <a:t>(photons/sec)</a:t>
            </a:r>
            <a:endParaRPr sz="105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154469" y="4192022"/>
            <a:ext cx="1800136" cy="13632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246654" y="4005520"/>
            <a:ext cx="124460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20" dirty="0">
                <a:latin typeface="Arial"/>
                <a:cs typeface="Arial"/>
              </a:rPr>
              <a:t>tx</a:t>
            </a:r>
            <a:endParaRPr sz="10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864419" y="4058438"/>
            <a:ext cx="285750" cy="1544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75" baseline="-21164" dirty="0">
                <a:latin typeface="Arial"/>
                <a:cs typeface="Arial"/>
              </a:rPr>
              <a:t>1</a:t>
            </a:r>
            <a:r>
              <a:rPr sz="1575" spc="-7" baseline="-21164" dirty="0">
                <a:latin typeface="Arial"/>
                <a:cs typeface="Arial"/>
              </a:rPr>
              <a:t>0</a:t>
            </a:r>
            <a:r>
              <a:rPr sz="750" spc="15" dirty="0">
                <a:latin typeface="Arial"/>
                <a:cs typeface="Arial"/>
              </a:rPr>
              <a:t>12</a:t>
            </a:r>
            <a:endParaRPr sz="750">
              <a:latin typeface="Arial"/>
              <a:cs typeface="Arial"/>
            </a:endParaRPr>
          </a:p>
          <a:p>
            <a:pPr marL="19685">
              <a:lnSpc>
                <a:spcPct val="100000"/>
              </a:lnSpc>
              <a:spcBef>
                <a:spcPts val="30"/>
              </a:spcBef>
            </a:pPr>
            <a:r>
              <a:rPr sz="1575" spc="-37" baseline="-21164" dirty="0">
                <a:latin typeface="Arial"/>
                <a:cs typeface="Arial"/>
              </a:rPr>
              <a:t>10</a:t>
            </a:r>
            <a:r>
              <a:rPr sz="750" spc="-25" dirty="0">
                <a:latin typeface="Arial"/>
                <a:cs typeface="Arial"/>
              </a:rPr>
              <a:t>11</a:t>
            </a:r>
            <a:endParaRPr sz="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575" baseline="-21164" dirty="0">
                <a:latin typeface="Arial"/>
                <a:cs typeface="Arial"/>
              </a:rPr>
              <a:t>1</a:t>
            </a:r>
            <a:r>
              <a:rPr sz="1575" spc="-7" baseline="-21164" dirty="0">
                <a:latin typeface="Arial"/>
                <a:cs typeface="Arial"/>
              </a:rPr>
              <a:t>0</a:t>
            </a:r>
            <a:r>
              <a:rPr sz="750" spc="15" dirty="0">
                <a:latin typeface="Arial"/>
                <a:cs typeface="Arial"/>
              </a:rPr>
              <a:t>10</a:t>
            </a:r>
            <a:endParaRPr sz="750">
              <a:latin typeface="Arial"/>
              <a:cs typeface="Arial"/>
            </a:endParaRPr>
          </a:p>
          <a:p>
            <a:pPr marL="67945">
              <a:lnSpc>
                <a:spcPct val="100000"/>
              </a:lnSpc>
              <a:spcBef>
                <a:spcPts val="409"/>
              </a:spcBef>
            </a:pPr>
            <a:r>
              <a:rPr sz="1050" dirty="0">
                <a:latin typeface="Arial"/>
                <a:cs typeface="Arial"/>
              </a:rPr>
              <a:t>1</a:t>
            </a:r>
            <a:r>
              <a:rPr sz="1050" spc="-5" dirty="0">
                <a:latin typeface="Arial"/>
                <a:cs typeface="Arial"/>
              </a:rPr>
              <a:t>0</a:t>
            </a:r>
            <a:r>
              <a:rPr sz="1125" spc="22" baseline="29629" dirty="0">
                <a:latin typeface="Arial"/>
                <a:cs typeface="Arial"/>
              </a:rPr>
              <a:t>9</a:t>
            </a:r>
            <a:endParaRPr sz="1125" baseline="29629">
              <a:latin typeface="Arial"/>
              <a:cs typeface="Arial"/>
            </a:endParaRPr>
          </a:p>
          <a:p>
            <a:pPr marL="67945">
              <a:lnSpc>
                <a:spcPct val="100000"/>
              </a:lnSpc>
              <a:spcBef>
                <a:spcPts val="35"/>
              </a:spcBef>
            </a:pPr>
            <a:r>
              <a:rPr sz="1050" dirty="0">
                <a:latin typeface="Arial"/>
                <a:cs typeface="Arial"/>
              </a:rPr>
              <a:t>1</a:t>
            </a:r>
            <a:r>
              <a:rPr sz="1050" spc="-5" dirty="0">
                <a:latin typeface="Arial"/>
                <a:cs typeface="Arial"/>
              </a:rPr>
              <a:t>0</a:t>
            </a:r>
            <a:r>
              <a:rPr sz="1125" spc="22" baseline="29629" dirty="0">
                <a:latin typeface="Arial"/>
                <a:cs typeface="Arial"/>
              </a:rPr>
              <a:t>8</a:t>
            </a:r>
            <a:endParaRPr sz="1125" baseline="29629">
              <a:latin typeface="Arial"/>
              <a:cs typeface="Arial"/>
            </a:endParaRPr>
          </a:p>
          <a:p>
            <a:pPr marL="67945">
              <a:lnSpc>
                <a:spcPct val="100000"/>
              </a:lnSpc>
              <a:spcBef>
                <a:spcPts val="30"/>
              </a:spcBef>
            </a:pPr>
            <a:r>
              <a:rPr sz="1050" dirty="0">
                <a:latin typeface="Arial"/>
                <a:cs typeface="Arial"/>
              </a:rPr>
              <a:t>1</a:t>
            </a:r>
            <a:r>
              <a:rPr sz="1050" spc="-5" dirty="0">
                <a:latin typeface="Arial"/>
                <a:cs typeface="Arial"/>
              </a:rPr>
              <a:t>0</a:t>
            </a:r>
            <a:r>
              <a:rPr sz="1125" spc="22" baseline="29629" dirty="0">
                <a:latin typeface="Arial"/>
                <a:cs typeface="Arial"/>
              </a:rPr>
              <a:t>7</a:t>
            </a:r>
            <a:endParaRPr sz="1125" baseline="29629">
              <a:latin typeface="Arial"/>
              <a:cs typeface="Arial"/>
            </a:endParaRPr>
          </a:p>
          <a:p>
            <a:pPr marL="67945">
              <a:lnSpc>
                <a:spcPct val="100000"/>
              </a:lnSpc>
              <a:spcBef>
                <a:spcPts val="30"/>
              </a:spcBef>
            </a:pPr>
            <a:r>
              <a:rPr sz="1050" dirty="0">
                <a:latin typeface="Arial"/>
                <a:cs typeface="Arial"/>
              </a:rPr>
              <a:t>1</a:t>
            </a:r>
            <a:r>
              <a:rPr sz="1050" spc="-5" dirty="0">
                <a:latin typeface="Arial"/>
                <a:cs typeface="Arial"/>
              </a:rPr>
              <a:t>0</a:t>
            </a:r>
            <a:r>
              <a:rPr sz="1125" spc="22" baseline="29629" dirty="0">
                <a:latin typeface="Arial"/>
                <a:cs typeface="Arial"/>
              </a:rPr>
              <a:t>6</a:t>
            </a:r>
            <a:endParaRPr sz="1125" baseline="29629">
              <a:latin typeface="Arial"/>
              <a:cs typeface="Arial"/>
            </a:endParaRPr>
          </a:p>
          <a:p>
            <a:pPr marL="67945">
              <a:lnSpc>
                <a:spcPct val="100000"/>
              </a:lnSpc>
              <a:spcBef>
                <a:spcPts val="30"/>
              </a:spcBef>
            </a:pPr>
            <a:r>
              <a:rPr sz="1050" dirty="0">
                <a:latin typeface="Arial"/>
                <a:cs typeface="Arial"/>
              </a:rPr>
              <a:t>1</a:t>
            </a:r>
            <a:r>
              <a:rPr sz="1050" spc="-5" dirty="0">
                <a:latin typeface="Arial"/>
                <a:cs typeface="Arial"/>
              </a:rPr>
              <a:t>0</a:t>
            </a:r>
            <a:r>
              <a:rPr sz="1125" spc="22" baseline="29629" dirty="0">
                <a:latin typeface="Arial"/>
                <a:cs typeface="Arial"/>
              </a:rPr>
              <a:t>5</a:t>
            </a:r>
            <a:endParaRPr sz="1125" baseline="29629">
              <a:latin typeface="Arial"/>
              <a:cs typeface="Arial"/>
            </a:endParaRPr>
          </a:p>
          <a:p>
            <a:pPr marL="67945">
              <a:lnSpc>
                <a:spcPct val="100000"/>
              </a:lnSpc>
              <a:spcBef>
                <a:spcPts val="30"/>
              </a:spcBef>
            </a:pPr>
            <a:r>
              <a:rPr sz="1050" dirty="0">
                <a:latin typeface="Arial"/>
                <a:cs typeface="Arial"/>
              </a:rPr>
              <a:t>1</a:t>
            </a:r>
            <a:r>
              <a:rPr sz="1050" spc="-5" dirty="0">
                <a:latin typeface="Arial"/>
                <a:cs typeface="Arial"/>
              </a:rPr>
              <a:t>0</a:t>
            </a:r>
            <a:r>
              <a:rPr sz="1125" spc="22" baseline="29629" dirty="0">
                <a:latin typeface="Arial"/>
                <a:cs typeface="Arial"/>
              </a:rPr>
              <a:t>4</a:t>
            </a:r>
            <a:endParaRPr sz="1125" baseline="29629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148338" y="5547887"/>
            <a:ext cx="1922145" cy="366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  <a:tabLst>
                <a:tab pos="311785" algn="l"/>
                <a:tab pos="661670" algn="l"/>
                <a:tab pos="1010919" algn="l"/>
                <a:tab pos="1323340" algn="l"/>
              </a:tabLst>
            </a:pPr>
            <a:r>
              <a:rPr sz="1050" dirty="0">
                <a:latin typeface="Arial"/>
                <a:cs typeface="Arial"/>
              </a:rPr>
              <a:t>0	25	50	75	100</a:t>
            </a:r>
            <a:r>
              <a:rPr sz="1050" spc="2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125</a:t>
            </a:r>
            <a:endParaRPr sz="1050">
              <a:latin typeface="Arial"/>
              <a:cs typeface="Arial"/>
            </a:endParaRPr>
          </a:p>
          <a:p>
            <a:pPr marR="64769" algn="ctr">
              <a:lnSpc>
                <a:spcPct val="100000"/>
              </a:lnSpc>
              <a:spcBef>
                <a:spcPts val="45"/>
              </a:spcBef>
            </a:pPr>
            <a:r>
              <a:rPr sz="1150" spc="-20" dirty="0">
                <a:latin typeface="Arial"/>
                <a:cs typeface="Arial"/>
              </a:rPr>
              <a:t>Day post tumor</a:t>
            </a:r>
            <a:r>
              <a:rPr sz="1150" spc="-90" dirty="0">
                <a:latin typeface="Arial"/>
                <a:cs typeface="Arial"/>
              </a:rPr>
              <a:t> </a:t>
            </a:r>
            <a:r>
              <a:rPr sz="1150" spc="-25" dirty="0">
                <a:latin typeface="Arial"/>
                <a:cs typeface="Arial"/>
              </a:rPr>
              <a:t>injection</a:t>
            </a:r>
            <a:endParaRPr sz="11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639815" y="4318507"/>
            <a:ext cx="174625" cy="10801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spc="-15" dirty="0">
                <a:latin typeface="Arial"/>
                <a:cs typeface="Arial"/>
              </a:rPr>
              <a:t>Flux</a:t>
            </a:r>
            <a:r>
              <a:rPr sz="1050" spc="-105" dirty="0">
                <a:latin typeface="Arial"/>
                <a:cs typeface="Arial"/>
              </a:rPr>
              <a:t> </a:t>
            </a:r>
            <a:r>
              <a:rPr sz="1050" spc="-20" dirty="0">
                <a:latin typeface="Arial"/>
                <a:cs typeface="Arial"/>
              </a:rPr>
              <a:t>(photons/sec)</a:t>
            </a:r>
            <a:endParaRPr sz="105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457552" y="1904803"/>
            <a:ext cx="1777767" cy="13462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548434" y="1720464"/>
            <a:ext cx="123189" cy="1841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-10" dirty="0">
                <a:latin typeface="Arial"/>
                <a:cs typeface="Arial"/>
              </a:rPr>
              <a:t>tx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170948" y="1772724"/>
            <a:ext cx="282575" cy="152654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500" spc="22" baseline="-22222" dirty="0">
                <a:latin typeface="Arial"/>
                <a:cs typeface="Arial"/>
              </a:rPr>
              <a:t>1</a:t>
            </a:r>
            <a:r>
              <a:rPr sz="1500" spc="15" baseline="-22222" dirty="0">
                <a:latin typeface="Arial"/>
                <a:cs typeface="Arial"/>
              </a:rPr>
              <a:t>0</a:t>
            </a:r>
            <a:r>
              <a:rPr sz="750" spc="10" dirty="0">
                <a:latin typeface="Arial"/>
                <a:cs typeface="Arial"/>
              </a:rPr>
              <a:t>12</a:t>
            </a:r>
            <a:endParaRPr sz="750">
              <a:latin typeface="Arial"/>
              <a:cs typeface="Arial"/>
            </a:endParaRPr>
          </a:p>
          <a:p>
            <a:pPr marL="19685">
              <a:lnSpc>
                <a:spcPct val="100000"/>
              </a:lnSpc>
              <a:spcBef>
                <a:spcPts val="75"/>
              </a:spcBef>
            </a:pPr>
            <a:r>
              <a:rPr sz="1500" spc="-22" baseline="-22222" dirty="0">
                <a:latin typeface="Arial"/>
                <a:cs typeface="Arial"/>
              </a:rPr>
              <a:t>10</a:t>
            </a:r>
            <a:r>
              <a:rPr sz="750" spc="-15" dirty="0">
                <a:latin typeface="Arial"/>
                <a:cs typeface="Arial"/>
              </a:rPr>
              <a:t>11</a:t>
            </a:r>
            <a:endParaRPr sz="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z="1500" spc="22" baseline="-22222" dirty="0">
                <a:latin typeface="Arial"/>
                <a:cs typeface="Arial"/>
              </a:rPr>
              <a:t>1</a:t>
            </a:r>
            <a:r>
              <a:rPr sz="1500" spc="15" baseline="-22222" dirty="0">
                <a:latin typeface="Arial"/>
                <a:cs typeface="Arial"/>
              </a:rPr>
              <a:t>0</a:t>
            </a:r>
            <a:r>
              <a:rPr sz="750" spc="10" dirty="0">
                <a:latin typeface="Arial"/>
                <a:cs typeface="Arial"/>
              </a:rPr>
              <a:t>10</a:t>
            </a:r>
            <a:endParaRPr sz="750">
              <a:latin typeface="Arial"/>
              <a:cs typeface="Arial"/>
            </a:endParaRPr>
          </a:p>
          <a:p>
            <a:pPr marL="67310">
              <a:lnSpc>
                <a:spcPct val="100000"/>
              </a:lnSpc>
              <a:spcBef>
                <a:spcPts val="450"/>
              </a:spcBef>
            </a:pPr>
            <a:r>
              <a:rPr sz="1000" spc="15" dirty="0">
                <a:latin typeface="Arial"/>
                <a:cs typeface="Arial"/>
              </a:rPr>
              <a:t>1</a:t>
            </a:r>
            <a:r>
              <a:rPr sz="1000" spc="10" dirty="0">
                <a:latin typeface="Arial"/>
                <a:cs typeface="Arial"/>
              </a:rPr>
              <a:t>0</a:t>
            </a:r>
            <a:r>
              <a:rPr sz="1125" spc="15" baseline="29629" dirty="0">
                <a:latin typeface="Arial"/>
                <a:cs typeface="Arial"/>
              </a:rPr>
              <a:t>9</a:t>
            </a:r>
            <a:endParaRPr sz="1125" baseline="29629">
              <a:latin typeface="Arial"/>
              <a:cs typeface="Arial"/>
            </a:endParaRPr>
          </a:p>
          <a:p>
            <a:pPr marL="67310">
              <a:lnSpc>
                <a:spcPct val="100000"/>
              </a:lnSpc>
              <a:spcBef>
                <a:spcPts val="75"/>
              </a:spcBef>
            </a:pPr>
            <a:r>
              <a:rPr sz="1000" spc="15" dirty="0">
                <a:latin typeface="Arial"/>
                <a:cs typeface="Arial"/>
              </a:rPr>
              <a:t>1</a:t>
            </a:r>
            <a:r>
              <a:rPr sz="1000" spc="10" dirty="0">
                <a:latin typeface="Arial"/>
                <a:cs typeface="Arial"/>
              </a:rPr>
              <a:t>0</a:t>
            </a:r>
            <a:r>
              <a:rPr sz="1125" spc="15" baseline="29629" dirty="0">
                <a:latin typeface="Arial"/>
                <a:cs typeface="Arial"/>
              </a:rPr>
              <a:t>8</a:t>
            </a:r>
            <a:endParaRPr sz="1125" baseline="29629">
              <a:latin typeface="Arial"/>
              <a:cs typeface="Arial"/>
            </a:endParaRPr>
          </a:p>
          <a:p>
            <a:pPr marL="67310">
              <a:lnSpc>
                <a:spcPct val="100000"/>
              </a:lnSpc>
              <a:spcBef>
                <a:spcPts val="75"/>
              </a:spcBef>
            </a:pPr>
            <a:r>
              <a:rPr sz="1000" spc="15" dirty="0">
                <a:latin typeface="Arial"/>
                <a:cs typeface="Arial"/>
              </a:rPr>
              <a:t>1</a:t>
            </a:r>
            <a:r>
              <a:rPr sz="1000" spc="10" dirty="0">
                <a:latin typeface="Arial"/>
                <a:cs typeface="Arial"/>
              </a:rPr>
              <a:t>0</a:t>
            </a:r>
            <a:r>
              <a:rPr sz="1125" spc="15" baseline="29629" dirty="0">
                <a:latin typeface="Arial"/>
                <a:cs typeface="Arial"/>
              </a:rPr>
              <a:t>7</a:t>
            </a:r>
            <a:endParaRPr sz="1125" baseline="29629">
              <a:latin typeface="Arial"/>
              <a:cs typeface="Arial"/>
            </a:endParaRPr>
          </a:p>
          <a:p>
            <a:pPr marL="67310">
              <a:lnSpc>
                <a:spcPct val="100000"/>
              </a:lnSpc>
              <a:spcBef>
                <a:spcPts val="75"/>
              </a:spcBef>
            </a:pPr>
            <a:r>
              <a:rPr sz="1000" spc="15" dirty="0">
                <a:latin typeface="Arial"/>
                <a:cs typeface="Arial"/>
              </a:rPr>
              <a:t>1</a:t>
            </a:r>
            <a:r>
              <a:rPr sz="1000" spc="10" dirty="0">
                <a:latin typeface="Arial"/>
                <a:cs typeface="Arial"/>
              </a:rPr>
              <a:t>0</a:t>
            </a:r>
            <a:r>
              <a:rPr sz="1125" spc="15" baseline="29629" dirty="0">
                <a:latin typeface="Arial"/>
                <a:cs typeface="Arial"/>
              </a:rPr>
              <a:t>6</a:t>
            </a:r>
            <a:endParaRPr sz="1125" baseline="29629">
              <a:latin typeface="Arial"/>
              <a:cs typeface="Arial"/>
            </a:endParaRPr>
          </a:p>
          <a:p>
            <a:pPr marL="67310">
              <a:lnSpc>
                <a:spcPct val="100000"/>
              </a:lnSpc>
              <a:spcBef>
                <a:spcPts val="75"/>
              </a:spcBef>
            </a:pPr>
            <a:r>
              <a:rPr sz="1000" spc="15" dirty="0">
                <a:latin typeface="Arial"/>
                <a:cs typeface="Arial"/>
              </a:rPr>
              <a:t>1</a:t>
            </a:r>
            <a:r>
              <a:rPr sz="1000" spc="10" dirty="0">
                <a:latin typeface="Arial"/>
                <a:cs typeface="Arial"/>
              </a:rPr>
              <a:t>0</a:t>
            </a:r>
            <a:r>
              <a:rPr sz="1125" spc="15" baseline="29629" dirty="0">
                <a:latin typeface="Arial"/>
                <a:cs typeface="Arial"/>
              </a:rPr>
              <a:t>5</a:t>
            </a:r>
            <a:endParaRPr sz="1125" baseline="29629">
              <a:latin typeface="Arial"/>
              <a:cs typeface="Arial"/>
            </a:endParaRPr>
          </a:p>
          <a:p>
            <a:pPr marL="67310">
              <a:lnSpc>
                <a:spcPct val="100000"/>
              </a:lnSpc>
              <a:spcBef>
                <a:spcPts val="70"/>
              </a:spcBef>
            </a:pPr>
            <a:r>
              <a:rPr sz="1000" spc="15" dirty="0">
                <a:latin typeface="Arial"/>
                <a:cs typeface="Arial"/>
              </a:rPr>
              <a:t>1</a:t>
            </a:r>
            <a:r>
              <a:rPr sz="1000" spc="10" dirty="0">
                <a:latin typeface="Arial"/>
                <a:cs typeface="Arial"/>
              </a:rPr>
              <a:t>0</a:t>
            </a:r>
            <a:r>
              <a:rPr sz="1125" spc="15" baseline="29629" dirty="0">
                <a:latin typeface="Arial"/>
                <a:cs typeface="Arial"/>
              </a:rPr>
              <a:t>4</a:t>
            </a:r>
            <a:endParaRPr sz="1125" baseline="29629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949134" y="2029556"/>
            <a:ext cx="172720" cy="1066800"/>
          </a:xfrm>
          <a:prstGeom prst="rect">
            <a:avLst/>
          </a:prstGeom>
        </p:spPr>
        <p:txBody>
          <a:bodyPr vert="vert270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000" dirty="0">
                <a:latin typeface="Arial"/>
                <a:cs typeface="Arial"/>
              </a:rPr>
              <a:t>Flux</a:t>
            </a:r>
            <a:r>
              <a:rPr sz="1000" spc="-6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(photons/sec)</a:t>
            </a:r>
            <a:endParaRPr sz="10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211708" y="1574493"/>
            <a:ext cx="305435" cy="147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1000" dirty="0">
                <a:latin typeface="Arial"/>
                <a:cs typeface="Arial"/>
              </a:rPr>
              <a:t>Mock</a:t>
            </a:r>
            <a:endParaRPr sz="10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154471" y="1889264"/>
            <a:ext cx="1800136" cy="13632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8246656" y="1702766"/>
            <a:ext cx="124460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20" dirty="0">
                <a:latin typeface="Arial"/>
                <a:cs typeface="Arial"/>
              </a:rPr>
              <a:t>tx</a:t>
            </a:r>
            <a:endParaRPr sz="10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864420" y="1755683"/>
            <a:ext cx="285750" cy="1544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75" baseline="-21164" dirty="0">
                <a:latin typeface="Arial"/>
                <a:cs typeface="Arial"/>
              </a:rPr>
              <a:t>1</a:t>
            </a:r>
            <a:r>
              <a:rPr sz="1575" spc="-7" baseline="-21164" dirty="0">
                <a:latin typeface="Arial"/>
                <a:cs typeface="Arial"/>
              </a:rPr>
              <a:t>0</a:t>
            </a:r>
            <a:r>
              <a:rPr sz="750" spc="15" dirty="0">
                <a:latin typeface="Arial"/>
                <a:cs typeface="Arial"/>
              </a:rPr>
              <a:t>12</a:t>
            </a:r>
            <a:endParaRPr sz="750">
              <a:latin typeface="Arial"/>
              <a:cs typeface="Arial"/>
            </a:endParaRPr>
          </a:p>
          <a:p>
            <a:pPr marL="19685">
              <a:lnSpc>
                <a:spcPct val="100000"/>
              </a:lnSpc>
              <a:spcBef>
                <a:spcPts val="30"/>
              </a:spcBef>
            </a:pPr>
            <a:r>
              <a:rPr sz="1575" spc="-37" baseline="-21164" dirty="0">
                <a:latin typeface="Arial"/>
                <a:cs typeface="Arial"/>
              </a:rPr>
              <a:t>10</a:t>
            </a:r>
            <a:r>
              <a:rPr sz="750" spc="-25" dirty="0">
                <a:latin typeface="Arial"/>
                <a:cs typeface="Arial"/>
              </a:rPr>
              <a:t>11</a:t>
            </a:r>
            <a:endParaRPr sz="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575" baseline="-21164" dirty="0">
                <a:latin typeface="Arial"/>
                <a:cs typeface="Arial"/>
              </a:rPr>
              <a:t>1</a:t>
            </a:r>
            <a:r>
              <a:rPr sz="1575" spc="-7" baseline="-21164" dirty="0">
                <a:latin typeface="Arial"/>
                <a:cs typeface="Arial"/>
              </a:rPr>
              <a:t>0</a:t>
            </a:r>
            <a:r>
              <a:rPr sz="750" spc="15" dirty="0">
                <a:latin typeface="Arial"/>
                <a:cs typeface="Arial"/>
              </a:rPr>
              <a:t>10</a:t>
            </a:r>
            <a:endParaRPr sz="750">
              <a:latin typeface="Arial"/>
              <a:cs typeface="Arial"/>
            </a:endParaRPr>
          </a:p>
          <a:p>
            <a:pPr marL="67945">
              <a:lnSpc>
                <a:spcPct val="100000"/>
              </a:lnSpc>
              <a:spcBef>
                <a:spcPts val="409"/>
              </a:spcBef>
            </a:pPr>
            <a:r>
              <a:rPr sz="1050" dirty="0">
                <a:latin typeface="Arial"/>
                <a:cs typeface="Arial"/>
              </a:rPr>
              <a:t>1</a:t>
            </a:r>
            <a:r>
              <a:rPr sz="1050" spc="-5" dirty="0">
                <a:latin typeface="Arial"/>
                <a:cs typeface="Arial"/>
              </a:rPr>
              <a:t>0</a:t>
            </a:r>
            <a:r>
              <a:rPr sz="1125" spc="22" baseline="29629" dirty="0">
                <a:latin typeface="Arial"/>
                <a:cs typeface="Arial"/>
              </a:rPr>
              <a:t>9</a:t>
            </a:r>
            <a:endParaRPr sz="1125" baseline="29629">
              <a:latin typeface="Arial"/>
              <a:cs typeface="Arial"/>
            </a:endParaRPr>
          </a:p>
          <a:p>
            <a:pPr marL="67945">
              <a:lnSpc>
                <a:spcPct val="100000"/>
              </a:lnSpc>
              <a:spcBef>
                <a:spcPts val="35"/>
              </a:spcBef>
            </a:pPr>
            <a:r>
              <a:rPr sz="1050" dirty="0">
                <a:latin typeface="Arial"/>
                <a:cs typeface="Arial"/>
              </a:rPr>
              <a:t>1</a:t>
            </a:r>
            <a:r>
              <a:rPr sz="1050" spc="-5" dirty="0">
                <a:latin typeface="Arial"/>
                <a:cs typeface="Arial"/>
              </a:rPr>
              <a:t>0</a:t>
            </a:r>
            <a:r>
              <a:rPr sz="1125" spc="22" baseline="29629" dirty="0">
                <a:latin typeface="Arial"/>
                <a:cs typeface="Arial"/>
              </a:rPr>
              <a:t>8</a:t>
            </a:r>
            <a:endParaRPr sz="1125" baseline="29629">
              <a:latin typeface="Arial"/>
              <a:cs typeface="Arial"/>
            </a:endParaRPr>
          </a:p>
          <a:p>
            <a:pPr marL="67945">
              <a:lnSpc>
                <a:spcPct val="100000"/>
              </a:lnSpc>
              <a:spcBef>
                <a:spcPts val="30"/>
              </a:spcBef>
            </a:pPr>
            <a:r>
              <a:rPr sz="1050" dirty="0">
                <a:latin typeface="Arial"/>
                <a:cs typeface="Arial"/>
              </a:rPr>
              <a:t>1</a:t>
            </a:r>
            <a:r>
              <a:rPr sz="1050" spc="-5" dirty="0">
                <a:latin typeface="Arial"/>
                <a:cs typeface="Arial"/>
              </a:rPr>
              <a:t>0</a:t>
            </a:r>
            <a:r>
              <a:rPr sz="1125" spc="22" baseline="29629" dirty="0">
                <a:latin typeface="Arial"/>
                <a:cs typeface="Arial"/>
              </a:rPr>
              <a:t>7</a:t>
            </a:r>
            <a:endParaRPr sz="1125" baseline="29629">
              <a:latin typeface="Arial"/>
              <a:cs typeface="Arial"/>
            </a:endParaRPr>
          </a:p>
          <a:p>
            <a:pPr marL="67945">
              <a:lnSpc>
                <a:spcPct val="100000"/>
              </a:lnSpc>
              <a:spcBef>
                <a:spcPts val="30"/>
              </a:spcBef>
            </a:pPr>
            <a:r>
              <a:rPr sz="1050" dirty="0">
                <a:latin typeface="Arial"/>
                <a:cs typeface="Arial"/>
              </a:rPr>
              <a:t>1</a:t>
            </a:r>
            <a:r>
              <a:rPr sz="1050" spc="-5" dirty="0">
                <a:latin typeface="Arial"/>
                <a:cs typeface="Arial"/>
              </a:rPr>
              <a:t>0</a:t>
            </a:r>
            <a:r>
              <a:rPr sz="1125" spc="22" baseline="29629" dirty="0">
                <a:latin typeface="Arial"/>
                <a:cs typeface="Arial"/>
              </a:rPr>
              <a:t>6</a:t>
            </a:r>
            <a:endParaRPr sz="1125" baseline="29629">
              <a:latin typeface="Arial"/>
              <a:cs typeface="Arial"/>
            </a:endParaRPr>
          </a:p>
          <a:p>
            <a:pPr marL="67945">
              <a:lnSpc>
                <a:spcPct val="100000"/>
              </a:lnSpc>
              <a:spcBef>
                <a:spcPts val="30"/>
              </a:spcBef>
            </a:pPr>
            <a:r>
              <a:rPr sz="1050" dirty="0">
                <a:latin typeface="Arial"/>
                <a:cs typeface="Arial"/>
              </a:rPr>
              <a:t>1</a:t>
            </a:r>
            <a:r>
              <a:rPr sz="1050" spc="-5" dirty="0">
                <a:latin typeface="Arial"/>
                <a:cs typeface="Arial"/>
              </a:rPr>
              <a:t>0</a:t>
            </a:r>
            <a:r>
              <a:rPr sz="1125" spc="22" baseline="29629" dirty="0">
                <a:latin typeface="Arial"/>
                <a:cs typeface="Arial"/>
              </a:rPr>
              <a:t>5</a:t>
            </a:r>
            <a:endParaRPr sz="1125" baseline="29629">
              <a:latin typeface="Arial"/>
              <a:cs typeface="Arial"/>
            </a:endParaRPr>
          </a:p>
          <a:p>
            <a:pPr marL="67945">
              <a:lnSpc>
                <a:spcPct val="100000"/>
              </a:lnSpc>
              <a:spcBef>
                <a:spcPts val="30"/>
              </a:spcBef>
            </a:pPr>
            <a:r>
              <a:rPr sz="1050" dirty="0">
                <a:latin typeface="Arial"/>
                <a:cs typeface="Arial"/>
              </a:rPr>
              <a:t>1</a:t>
            </a:r>
            <a:r>
              <a:rPr sz="1050" spc="-5" dirty="0">
                <a:latin typeface="Arial"/>
                <a:cs typeface="Arial"/>
              </a:rPr>
              <a:t>0</a:t>
            </a:r>
            <a:r>
              <a:rPr sz="1125" spc="22" baseline="29629" dirty="0">
                <a:latin typeface="Arial"/>
                <a:cs typeface="Arial"/>
              </a:rPr>
              <a:t>4</a:t>
            </a:r>
            <a:endParaRPr sz="1125" baseline="29629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639815" y="2015747"/>
            <a:ext cx="174625" cy="10801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spc="-15" dirty="0">
                <a:latin typeface="Arial"/>
                <a:cs typeface="Arial"/>
              </a:rPr>
              <a:t>Flux</a:t>
            </a:r>
            <a:r>
              <a:rPr sz="1050" spc="-105" dirty="0">
                <a:latin typeface="Arial"/>
                <a:cs typeface="Arial"/>
              </a:rPr>
              <a:t> </a:t>
            </a:r>
            <a:r>
              <a:rPr sz="1050" spc="-20" dirty="0">
                <a:latin typeface="Arial"/>
                <a:cs typeface="Arial"/>
              </a:rPr>
              <a:t>(photons/sec)</a:t>
            </a:r>
            <a:endParaRPr sz="10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901447" y="1562081"/>
            <a:ext cx="344170" cy="149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60"/>
              </a:lnSpc>
            </a:pPr>
            <a:r>
              <a:rPr sz="1050" spc="-20" dirty="0">
                <a:latin typeface="Arial"/>
                <a:cs typeface="Arial"/>
              </a:rPr>
              <a:t>4/BBz</a:t>
            </a:r>
            <a:endParaRPr sz="105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109559" y="2982235"/>
            <a:ext cx="769620" cy="414020"/>
          </a:xfrm>
          <a:custGeom>
            <a:avLst/>
            <a:gdLst/>
            <a:ahLst/>
            <a:cxnLst/>
            <a:rect l="l" t="t" r="r" b="b"/>
            <a:pathLst>
              <a:path w="769619" h="414020">
                <a:moveTo>
                  <a:pt x="722730" y="226177"/>
                </a:moveTo>
                <a:lnTo>
                  <a:pt x="762347" y="204819"/>
                </a:lnTo>
                <a:lnTo>
                  <a:pt x="769092" y="186351"/>
                </a:lnTo>
                <a:lnTo>
                  <a:pt x="759022" y="183462"/>
                </a:lnTo>
                <a:lnTo>
                  <a:pt x="755791" y="177890"/>
                </a:lnTo>
                <a:lnTo>
                  <a:pt x="752561" y="172319"/>
                </a:lnTo>
                <a:lnTo>
                  <a:pt x="753891" y="167779"/>
                </a:lnTo>
                <a:lnTo>
                  <a:pt x="748951" y="159319"/>
                </a:lnTo>
                <a:lnTo>
                  <a:pt x="726150" y="127128"/>
                </a:lnTo>
                <a:lnTo>
                  <a:pt x="689669" y="96175"/>
                </a:lnTo>
                <a:lnTo>
                  <a:pt x="670930" y="84413"/>
                </a:lnTo>
                <a:lnTo>
                  <a:pt x="662282" y="78881"/>
                </a:lnTo>
                <a:lnTo>
                  <a:pt x="655468" y="72651"/>
                </a:lnTo>
                <a:lnTo>
                  <a:pt x="651273" y="65320"/>
                </a:lnTo>
                <a:lnTo>
                  <a:pt x="648984" y="57330"/>
                </a:lnTo>
                <a:lnTo>
                  <a:pt x="647372" y="49263"/>
                </a:lnTo>
                <a:lnTo>
                  <a:pt x="645208" y="41699"/>
                </a:lnTo>
                <a:lnTo>
                  <a:pt x="620507" y="2698"/>
                </a:lnTo>
                <a:lnTo>
                  <a:pt x="605004" y="0"/>
                </a:lnTo>
                <a:lnTo>
                  <a:pt x="596899" y="299"/>
                </a:lnTo>
                <a:lnTo>
                  <a:pt x="568825" y="28079"/>
                </a:lnTo>
                <a:lnTo>
                  <a:pt x="567872" y="34889"/>
                </a:lnTo>
                <a:lnTo>
                  <a:pt x="568041" y="42163"/>
                </a:lnTo>
                <a:lnTo>
                  <a:pt x="568318" y="49205"/>
                </a:lnTo>
                <a:lnTo>
                  <a:pt x="567685" y="55318"/>
                </a:lnTo>
                <a:lnTo>
                  <a:pt x="567151" y="60619"/>
                </a:lnTo>
                <a:lnTo>
                  <a:pt x="566830" y="65378"/>
                </a:lnTo>
                <a:lnTo>
                  <a:pt x="564372" y="69131"/>
                </a:lnTo>
                <a:lnTo>
                  <a:pt x="557425" y="71413"/>
                </a:lnTo>
                <a:lnTo>
                  <a:pt x="544074" y="71800"/>
                </a:lnTo>
                <a:lnTo>
                  <a:pt x="526002" y="70639"/>
                </a:lnTo>
                <a:lnTo>
                  <a:pt x="487882" y="66461"/>
                </a:lnTo>
                <a:lnTo>
                  <a:pt x="439066" y="57639"/>
                </a:lnTo>
                <a:lnTo>
                  <a:pt x="424040" y="55318"/>
                </a:lnTo>
                <a:lnTo>
                  <a:pt x="410395" y="53712"/>
                </a:lnTo>
                <a:lnTo>
                  <a:pt x="397819" y="52532"/>
                </a:lnTo>
                <a:lnTo>
                  <a:pt x="385243" y="52126"/>
                </a:lnTo>
                <a:lnTo>
                  <a:pt x="371598" y="52842"/>
                </a:lnTo>
                <a:lnTo>
                  <a:pt x="323824" y="61634"/>
                </a:lnTo>
                <a:lnTo>
                  <a:pt x="275907" y="78687"/>
                </a:lnTo>
                <a:lnTo>
                  <a:pt x="232665" y="105954"/>
                </a:lnTo>
                <a:lnTo>
                  <a:pt x="208386" y="131239"/>
                </a:lnTo>
                <a:lnTo>
                  <a:pt x="199453" y="140747"/>
                </a:lnTo>
                <a:lnTo>
                  <a:pt x="194768" y="146657"/>
                </a:lnTo>
                <a:lnTo>
                  <a:pt x="193325" y="150265"/>
                </a:lnTo>
                <a:lnTo>
                  <a:pt x="191811" y="152209"/>
                </a:lnTo>
                <a:lnTo>
                  <a:pt x="186912" y="153128"/>
                </a:lnTo>
                <a:lnTo>
                  <a:pt x="177676" y="152142"/>
                </a:lnTo>
                <a:lnTo>
                  <a:pt x="165893" y="149259"/>
                </a:lnTo>
                <a:lnTo>
                  <a:pt x="152364" y="146454"/>
                </a:lnTo>
                <a:lnTo>
                  <a:pt x="104117" y="149491"/>
                </a:lnTo>
                <a:lnTo>
                  <a:pt x="53546" y="169678"/>
                </a:lnTo>
                <a:lnTo>
                  <a:pt x="24011" y="194653"/>
                </a:lnTo>
                <a:lnTo>
                  <a:pt x="6163" y="232541"/>
                </a:lnTo>
                <a:lnTo>
                  <a:pt x="0" y="283342"/>
                </a:lnTo>
                <a:lnTo>
                  <a:pt x="4506" y="306654"/>
                </a:lnTo>
                <a:lnTo>
                  <a:pt x="27734" y="347047"/>
                </a:lnTo>
                <a:lnTo>
                  <a:pt x="76329" y="379702"/>
                </a:lnTo>
                <a:lnTo>
                  <a:pt x="117272" y="392325"/>
                </a:lnTo>
                <a:lnTo>
                  <a:pt x="168458" y="402839"/>
                </a:lnTo>
                <a:lnTo>
                  <a:pt x="222031" y="410142"/>
                </a:lnTo>
                <a:lnTo>
                  <a:pt x="270135" y="413131"/>
                </a:lnTo>
                <a:lnTo>
                  <a:pt x="315656" y="413566"/>
                </a:lnTo>
                <a:lnTo>
                  <a:pt x="360554" y="413827"/>
                </a:lnTo>
                <a:lnTo>
                  <a:pt x="395584" y="413740"/>
                </a:lnTo>
                <a:lnTo>
                  <a:pt x="411500" y="413131"/>
                </a:lnTo>
                <a:lnTo>
                  <a:pt x="401658" y="412115"/>
                </a:lnTo>
                <a:lnTo>
                  <a:pt x="372382" y="410732"/>
                </a:lnTo>
                <a:lnTo>
                  <a:pt x="333879" y="408691"/>
                </a:lnTo>
                <a:lnTo>
                  <a:pt x="259189" y="401920"/>
                </a:lnTo>
                <a:lnTo>
                  <a:pt x="218050" y="397422"/>
                </a:lnTo>
                <a:lnTo>
                  <a:pt x="177587" y="391803"/>
                </a:lnTo>
                <a:lnTo>
                  <a:pt x="113389" y="375941"/>
                </a:lnTo>
                <a:lnTo>
                  <a:pt x="66594" y="354334"/>
                </a:lnTo>
                <a:lnTo>
                  <a:pt x="35269" y="326509"/>
                </a:lnTo>
                <a:lnTo>
                  <a:pt x="17047" y="274407"/>
                </a:lnTo>
                <a:lnTo>
                  <a:pt x="18383" y="254334"/>
                </a:lnTo>
                <a:lnTo>
                  <a:pt x="32170" y="212119"/>
                </a:lnTo>
                <a:lnTo>
                  <a:pt x="76115" y="178590"/>
                </a:lnTo>
                <a:lnTo>
                  <a:pt x="122571" y="166486"/>
                </a:lnTo>
                <a:lnTo>
                  <a:pt x="136323" y="165432"/>
                </a:lnTo>
                <a:lnTo>
                  <a:pt x="148864" y="165655"/>
                </a:lnTo>
                <a:lnTo>
                  <a:pt x="184632" y="180367"/>
                </a:lnTo>
                <a:lnTo>
                  <a:pt x="201092" y="198184"/>
                </a:lnTo>
                <a:lnTo>
                  <a:pt x="208573" y="206367"/>
                </a:lnTo>
                <a:lnTo>
                  <a:pt x="218557" y="217036"/>
                </a:lnTo>
                <a:lnTo>
                  <a:pt x="230305" y="229659"/>
                </a:lnTo>
                <a:lnTo>
                  <a:pt x="242587" y="242088"/>
                </a:lnTo>
                <a:lnTo>
                  <a:pt x="275479" y="265332"/>
                </a:lnTo>
                <a:lnTo>
                  <a:pt x="305352" y="272325"/>
                </a:lnTo>
                <a:lnTo>
                  <a:pt x="315737" y="270671"/>
                </a:lnTo>
                <a:lnTo>
                  <a:pt x="324127" y="268127"/>
                </a:lnTo>
                <a:lnTo>
                  <a:pt x="328277" y="265796"/>
                </a:lnTo>
                <a:lnTo>
                  <a:pt x="326451" y="263600"/>
                </a:lnTo>
                <a:lnTo>
                  <a:pt x="291986" y="259399"/>
                </a:lnTo>
                <a:lnTo>
                  <a:pt x="284956" y="257129"/>
                </a:lnTo>
                <a:lnTo>
                  <a:pt x="255885" y="231748"/>
                </a:lnTo>
                <a:lnTo>
                  <a:pt x="259875" y="231129"/>
                </a:lnTo>
                <a:lnTo>
                  <a:pt x="263134" y="231932"/>
                </a:lnTo>
                <a:lnTo>
                  <a:pt x="267855" y="234457"/>
                </a:lnTo>
                <a:lnTo>
                  <a:pt x="275426" y="237484"/>
                </a:lnTo>
                <a:lnTo>
                  <a:pt x="326852" y="242040"/>
                </a:lnTo>
                <a:lnTo>
                  <a:pt x="375019" y="243510"/>
                </a:lnTo>
                <a:lnTo>
                  <a:pt x="399360" y="244390"/>
                </a:lnTo>
                <a:lnTo>
                  <a:pt x="424967" y="245290"/>
                </a:lnTo>
                <a:lnTo>
                  <a:pt x="449540" y="245919"/>
                </a:lnTo>
                <a:lnTo>
                  <a:pt x="470782" y="245986"/>
                </a:lnTo>
                <a:lnTo>
                  <a:pt x="487936" y="244980"/>
                </a:lnTo>
                <a:lnTo>
                  <a:pt x="502275" y="243201"/>
                </a:lnTo>
                <a:lnTo>
                  <a:pt x="514549" y="241576"/>
                </a:lnTo>
                <a:lnTo>
                  <a:pt x="525504" y="241034"/>
                </a:lnTo>
                <a:lnTo>
                  <a:pt x="561272" y="260689"/>
                </a:lnTo>
                <a:lnTo>
                  <a:pt x="563855" y="267382"/>
                </a:lnTo>
                <a:lnTo>
                  <a:pt x="568825" y="271987"/>
                </a:lnTo>
                <a:lnTo>
                  <a:pt x="578126" y="273843"/>
                </a:lnTo>
                <a:lnTo>
                  <a:pt x="590207" y="273997"/>
                </a:lnTo>
                <a:lnTo>
                  <a:pt x="601857" y="273146"/>
                </a:lnTo>
                <a:lnTo>
                  <a:pt x="609867" y="271987"/>
                </a:lnTo>
                <a:lnTo>
                  <a:pt x="616691" y="270545"/>
                </a:lnTo>
                <a:lnTo>
                  <a:pt x="616803" y="265403"/>
                </a:lnTo>
                <a:lnTo>
                  <a:pt x="609772" y="263340"/>
                </a:lnTo>
                <a:lnTo>
                  <a:pt x="602722" y="262080"/>
                </a:lnTo>
                <a:lnTo>
                  <a:pt x="593782" y="261010"/>
                </a:lnTo>
                <a:lnTo>
                  <a:pt x="585450" y="259552"/>
                </a:lnTo>
                <a:lnTo>
                  <a:pt x="580226" y="257129"/>
                </a:lnTo>
                <a:lnTo>
                  <a:pt x="576441" y="252999"/>
                </a:lnTo>
                <a:lnTo>
                  <a:pt x="583456" y="243923"/>
                </a:lnTo>
                <a:lnTo>
                  <a:pt x="587066" y="238558"/>
                </a:lnTo>
                <a:lnTo>
                  <a:pt x="590676" y="233193"/>
                </a:lnTo>
                <a:lnTo>
                  <a:pt x="591056" y="228653"/>
                </a:lnTo>
                <a:lnTo>
                  <a:pt x="601886" y="224939"/>
                </a:lnTo>
                <a:lnTo>
                  <a:pt x="639721" y="217539"/>
                </a:lnTo>
                <a:lnTo>
                  <a:pt x="662379" y="215991"/>
                </a:lnTo>
                <a:lnTo>
                  <a:pt x="671856" y="216504"/>
                </a:lnTo>
                <a:lnTo>
                  <a:pt x="680264" y="217520"/>
                </a:lnTo>
                <a:lnTo>
                  <a:pt x="687389" y="218748"/>
                </a:lnTo>
                <a:lnTo>
                  <a:pt x="695939" y="220399"/>
                </a:lnTo>
                <a:lnTo>
                  <a:pt x="696889" y="225145"/>
                </a:lnTo>
                <a:lnTo>
                  <a:pt x="703350" y="226177"/>
                </a:lnTo>
                <a:lnTo>
                  <a:pt x="709810" y="227208"/>
                </a:lnTo>
                <a:lnTo>
                  <a:pt x="714750" y="227827"/>
                </a:lnTo>
                <a:lnTo>
                  <a:pt x="722730" y="226177"/>
                </a:lnTo>
                <a:close/>
              </a:path>
            </a:pathLst>
          </a:custGeom>
          <a:ln w="118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667927" y="3009396"/>
            <a:ext cx="85725" cy="48260"/>
          </a:xfrm>
          <a:custGeom>
            <a:avLst/>
            <a:gdLst/>
            <a:ahLst/>
            <a:cxnLst/>
            <a:rect l="l" t="t" r="r" b="b"/>
            <a:pathLst>
              <a:path w="85725" h="48260">
                <a:moveTo>
                  <a:pt x="85192" y="44194"/>
                </a:moveTo>
                <a:lnTo>
                  <a:pt x="56620" y="9838"/>
                </a:lnTo>
                <a:lnTo>
                  <a:pt x="25663" y="0"/>
                </a:lnTo>
                <a:lnTo>
                  <a:pt x="17103" y="439"/>
                </a:lnTo>
                <a:lnTo>
                  <a:pt x="10672" y="3632"/>
                </a:lnTo>
                <a:lnTo>
                  <a:pt x="5605" y="9215"/>
                </a:lnTo>
                <a:lnTo>
                  <a:pt x="2012" y="15897"/>
                </a:lnTo>
                <a:lnTo>
                  <a:pt x="0" y="22388"/>
                </a:lnTo>
                <a:lnTo>
                  <a:pt x="523" y="29771"/>
                </a:lnTo>
                <a:lnTo>
                  <a:pt x="3215" y="38258"/>
                </a:lnTo>
                <a:lnTo>
                  <a:pt x="6204" y="45253"/>
                </a:lnTo>
                <a:lnTo>
                  <a:pt x="7616" y="48162"/>
                </a:lnTo>
              </a:path>
            </a:pathLst>
          </a:custGeom>
          <a:ln w="118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783339" y="3100452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0" y="11825"/>
                </a:moveTo>
                <a:lnTo>
                  <a:pt x="0" y="5294"/>
                </a:lnTo>
                <a:lnTo>
                  <a:pt x="5293" y="0"/>
                </a:lnTo>
                <a:lnTo>
                  <a:pt x="11824" y="0"/>
                </a:lnTo>
                <a:lnTo>
                  <a:pt x="18354" y="0"/>
                </a:lnTo>
                <a:lnTo>
                  <a:pt x="23648" y="5294"/>
                </a:lnTo>
                <a:lnTo>
                  <a:pt x="23648" y="11825"/>
                </a:lnTo>
                <a:lnTo>
                  <a:pt x="23648" y="18356"/>
                </a:lnTo>
                <a:lnTo>
                  <a:pt x="18354" y="23650"/>
                </a:lnTo>
                <a:lnTo>
                  <a:pt x="11824" y="23650"/>
                </a:lnTo>
                <a:lnTo>
                  <a:pt x="5293" y="23650"/>
                </a:lnTo>
                <a:lnTo>
                  <a:pt x="0" y="18356"/>
                </a:lnTo>
                <a:lnTo>
                  <a:pt x="0" y="11825"/>
                </a:lnTo>
                <a:close/>
              </a:path>
            </a:pathLst>
          </a:custGeom>
          <a:ln w="118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393146" y="3088627"/>
            <a:ext cx="283777" cy="1951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434529" y="3106364"/>
            <a:ext cx="201009" cy="1182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735609" y="2739792"/>
            <a:ext cx="389025" cy="38880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576493" y="3263876"/>
            <a:ext cx="389025" cy="38880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2104741" y="2549712"/>
            <a:ext cx="837565" cy="361315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236854" marR="5080" indent="-224790">
              <a:lnSpc>
                <a:spcPts val="1300"/>
              </a:lnSpc>
              <a:spcBef>
                <a:spcPts val="175"/>
              </a:spcBef>
            </a:pPr>
            <a:r>
              <a:rPr sz="1100" dirty="0">
                <a:latin typeface="Arial"/>
                <a:cs typeface="Arial"/>
              </a:rPr>
              <a:t>i.p.</a:t>
            </a:r>
            <a:r>
              <a:rPr sz="1100" spc="-50" dirty="0">
                <a:latin typeface="Arial"/>
                <a:cs typeface="Arial"/>
              </a:rPr>
              <a:t> </a:t>
            </a:r>
            <a:r>
              <a:rPr sz="1100" spc="0" dirty="0">
                <a:latin typeface="Arial"/>
                <a:cs typeface="Arial"/>
              </a:rPr>
              <a:t>OVCAR3  tumor</a:t>
            </a:r>
            <a:endParaRPr sz="11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933580" y="3176445"/>
            <a:ext cx="361950" cy="3613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ts val="1310"/>
              </a:lnSpc>
              <a:spcBef>
                <a:spcPts val="114"/>
              </a:spcBef>
            </a:pPr>
            <a:r>
              <a:rPr sz="1100" dirty="0">
                <a:latin typeface="Arial"/>
                <a:cs typeface="Arial"/>
              </a:rPr>
              <a:t>i.p.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ts val="1310"/>
              </a:lnSpc>
            </a:pPr>
            <a:r>
              <a:rPr sz="1100" spc="5" dirty="0">
                <a:latin typeface="Arial"/>
                <a:cs typeface="Arial"/>
              </a:rPr>
              <a:t>T</a:t>
            </a:r>
            <a:r>
              <a:rPr sz="1100" spc="-7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cell</a:t>
            </a:r>
            <a:endParaRPr sz="11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646668" y="2957674"/>
            <a:ext cx="361950" cy="3613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ts val="1310"/>
              </a:lnSpc>
              <a:spcBef>
                <a:spcPts val="114"/>
              </a:spcBef>
            </a:pPr>
            <a:r>
              <a:rPr sz="1100" spc="-20" dirty="0">
                <a:latin typeface="Arial"/>
                <a:cs typeface="Arial"/>
              </a:rPr>
              <a:t>i.v.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ts val="1310"/>
              </a:lnSpc>
            </a:pPr>
            <a:r>
              <a:rPr sz="1100" spc="5" dirty="0">
                <a:latin typeface="Arial"/>
                <a:cs typeface="Arial"/>
              </a:rPr>
              <a:t>T</a:t>
            </a:r>
            <a:r>
              <a:rPr sz="1100" spc="-7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cell</a:t>
            </a:r>
            <a:endParaRPr sz="11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8417" y="4651755"/>
            <a:ext cx="4022090" cy="5105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900"/>
              </a:lnSpc>
              <a:spcBef>
                <a:spcPts val="180"/>
              </a:spcBef>
            </a:pPr>
            <a:r>
              <a:rPr sz="1600" spc="-5" dirty="0">
                <a:latin typeface="Arial"/>
                <a:cs typeface="Arial"/>
              </a:rPr>
              <a:t>-4-1BB co-stimulation with CD28tm provided  greatest CAR </a:t>
            </a:r>
            <a:r>
              <a:rPr sz="1600" dirty="0">
                <a:latin typeface="Arial"/>
                <a:cs typeface="Arial"/>
              </a:rPr>
              <a:t>T </a:t>
            </a:r>
            <a:r>
              <a:rPr sz="1600" spc="-5" dirty="0">
                <a:latin typeface="Arial"/>
                <a:cs typeface="Arial"/>
              </a:rPr>
              <a:t>cell potency </a:t>
            </a:r>
            <a:r>
              <a:rPr sz="1600" i="1" spc="-5" dirty="0">
                <a:latin typeface="Arial"/>
                <a:cs typeface="Arial"/>
              </a:rPr>
              <a:t>in</a:t>
            </a:r>
            <a:r>
              <a:rPr sz="1600" i="1" spc="-4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vivo</a:t>
            </a:r>
            <a:endParaRPr sz="1600">
              <a:latin typeface="Arial"/>
              <a:cs typeface="Arial"/>
            </a:endParaRPr>
          </a:p>
        </p:txBody>
      </p:sp>
      <p:sp>
        <p:nvSpPr>
          <p:cNvPr id="33" name="object 33"/>
          <p:cNvSpPr txBox="1">
            <a:spLocks noGrp="1"/>
          </p:cNvSpPr>
          <p:nvPr>
            <p:ph type="title"/>
          </p:nvPr>
        </p:nvSpPr>
        <p:spPr>
          <a:xfrm>
            <a:off x="1406497" y="255523"/>
            <a:ext cx="89947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115CB2"/>
                </a:solidFill>
              </a:rPr>
              <a:t>Optimization </a:t>
            </a:r>
            <a:r>
              <a:rPr dirty="0">
                <a:solidFill>
                  <a:srgbClr val="115CB2"/>
                </a:solidFill>
              </a:rPr>
              <a:t>of </a:t>
            </a:r>
            <a:r>
              <a:rPr spc="-5" dirty="0">
                <a:solidFill>
                  <a:srgbClr val="115CB2"/>
                </a:solidFill>
              </a:rPr>
              <a:t>CAR Impacts CAR </a:t>
            </a:r>
            <a:r>
              <a:rPr dirty="0">
                <a:solidFill>
                  <a:srgbClr val="115CB2"/>
                </a:solidFill>
              </a:rPr>
              <a:t>T Cell </a:t>
            </a:r>
            <a:r>
              <a:rPr spc="-5" dirty="0">
                <a:solidFill>
                  <a:srgbClr val="115CB2"/>
                </a:solidFill>
              </a:rPr>
              <a:t>Potency </a:t>
            </a:r>
            <a:r>
              <a:rPr dirty="0">
                <a:solidFill>
                  <a:srgbClr val="115CB2"/>
                </a:solidFill>
              </a:rPr>
              <a:t>and</a:t>
            </a:r>
            <a:r>
              <a:rPr spc="-50" dirty="0">
                <a:solidFill>
                  <a:srgbClr val="115CB2"/>
                </a:solidFill>
              </a:rPr>
              <a:t> </a:t>
            </a:r>
            <a:r>
              <a:rPr spc="-5" dirty="0">
                <a:solidFill>
                  <a:srgbClr val="115CB2"/>
                </a:solidFill>
              </a:rPr>
              <a:t>Persistence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5449966" y="5235955"/>
            <a:ext cx="1922145" cy="497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79195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"/>
                <a:cs typeface="Arial"/>
              </a:rPr>
              <a:t>CR: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0/10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15"/>
              </a:spcBef>
              <a:tabLst>
                <a:tab pos="324485" algn="l"/>
                <a:tab pos="674370" algn="l"/>
                <a:tab pos="1023619" algn="l"/>
                <a:tab pos="1336040" algn="l"/>
              </a:tabLst>
            </a:pPr>
            <a:r>
              <a:rPr sz="1050" dirty="0">
                <a:latin typeface="Arial"/>
                <a:cs typeface="Arial"/>
              </a:rPr>
              <a:t>0	25	50	75	100</a:t>
            </a:r>
            <a:r>
              <a:rPr sz="1050" spc="2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125</a:t>
            </a:r>
            <a:endParaRPr sz="10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451338" y="2919476"/>
            <a:ext cx="1898650" cy="686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77925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"/>
                <a:cs typeface="Arial"/>
              </a:rPr>
              <a:t>CR: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0/10</a:t>
            </a:r>
            <a:endParaRPr sz="12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150"/>
              </a:spcBef>
              <a:tabLst>
                <a:tab pos="307975" algn="l"/>
                <a:tab pos="653415" algn="l"/>
                <a:tab pos="998855" algn="l"/>
                <a:tab pos="1306830" algn="l"/>
              </a:tabLst>
            </a:pPr>
            <a:r>
              <a:rPr sz="1000" spc="15" dirty="0">
                <a:latin typeface="Arial"/>
                <a:cs typeface="Arial"/>
              </a:rPr>
              <a:t>0	25	50	75	100 125</a:t>
            </a:r>
            <a:endParaRPr sz="1000">
              <a:latin typeface="Arial"/>
              <a:cs typeface="Arial"/>
            </a:endParaRPr>
          </a:p>
          <a:p>
            <a:pPr marR="63500" algn="ctr">
              <a:lnSpc>
                <a:spcPct val="100000"/>
              </a:lnSpc>
              <a:spcBef>
                <a:spcPts val="85"/>
              </a:spcBef>
            </a:pPr>
            <a:r>
              <a:rPr sz="1100" spc="0" dirty="0">
                <a:latin typeface="Arial"/>
                <a:cs typeface="Arial"/>
              </a:rPr>
              <a:t>Day </a:t>
            </a:r>
            <a:r>
              <a:rPr sz="1100" dirty="0">
                <a:latin typeface="Arial"/>
                <a:cs typeface="Arial"/>
              </a:rPr>
              <a:t>post tumor</a:t>
            </a:r>
            <a:r>
              <a:rPr sz="1100" spc="-12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injection</a:t>
            </a:r>
            <a:endParaRPr sz="11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8148339" y="2916428"/>
            <a:ext cx="1922145" cy="6953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86815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"/>
                <a:cs typeface="Arial"/>
              </a:rPr>
              <a:t>CR: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0/10</a:t>
            </a:r>
            <a:endParaRPr sz="12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150"/>
              </a:spcBef>
              <a:tabLst>
                <a:tab pos="311785" algn="l"/>
                <a:tab pos="661670" algn="l"/>
                <a:tab pos="1010919" algn="l"/>
                <a:tab pos="1323340" algn="l"/>
              </a:tabLst>
            </a:pPr>
            <a:r>
              <a:rPr sz="1050" dirty="0">
                <a:latin typeface="Arial"/>
                <a:cs typeface="Arial"/>
              </a:rPr>
              <a:t>0	25	50	75	100</a:t>
            </a:r>
            <a:r>
              <a:rPr sz="1050" spc="2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125</a:t>
            </a:r>
            <a:endParaRPr sz="1050">
              <a:latin typeface="Arial"/>
              <a:cs typeface="Arial"/>
            </a:endParaRPr>
          </a:p>
          <a:p>
            <a:pPr marR="64769" algn="ctr">
              <a:lnSpc>
                <a:spcPct val="100000"/>
              </a:lnSpc>
              <a:spcBef>
                <a:spcPts val="40"/>
              </a:spcBef>
            </a:pPr>
            <a:r>
              <a:rPr sz="1150" spc="-20" dirty="0">
                <a:latin typeface="Arial"/>
                <a:cs typeface="Arial"/>
              </a:rPr>
              <a:t>Day post tumor</a:t>
            </a:r>
            <a:r>
              <a:rPr sz="1150" spc="-90" dirty="0">
                <a:latin typeface="Arial"/>
                <a:cs typeface="Arial"/>
              </a:rPr>
              <a:t> </a:t>
            </a:r>
            <a:r>
              <a:rPr sz="1150" spc="-25" dirty="0">
                <a:latin typeface="Arial"/>
                <a:cs typeface="Arial"/>
              </a:rPr>
              <a:t>injection</a:t>
            </a:r>
            <a:endParaRPr sz="11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579510" y="4528820"/>
            <a:ext cx="6343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FF0000"/>
                </a:solidFill>
                <a:latin typeface="Arial"/>
                <a:cs typeface="Arial"/>
              </a:rPr>
              <a:t>CR:</a:t>
            </a:r>
            <a:r>
              <a:rPr sz="1200" b="1" spc="-7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FF0000"/>
                </a:solidFill>
                <a:latin typeface="Arial"/>
                <a:cs typeface="Arial"/>
              </a:rPr>
              <a:t>7/10</a:t>
            </a:r>
            <a:endParaRPr sz="1200">
              <a:latin typeface="Arial"/>
              <a:cs typeface="Arial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6134633" y="1536630"/>
            <a:ext cx="521334" cy="261620"/>
          </a:xfrm>
          <a:custGeom>
            <a:avLst/>
            <a:gdLst/>
            <a:ahLst/>
            <a:cxnLst/>
            <a:rect l="l" t="t" r="r" b="b"/>
            <a:pathLst>
              <a:path w="521334" h="261619">
                <a:moveTo>
                  <a:pt x="0" y="261609"/>
                </a:moveTo>
                <a:lnTo>
                  <a:pt x="521297" y="261609"/>
                </a:lnTo>
                <a:lnTo>
                  <a:pt x="521297" y="0"/>
                </a:lnTo>
                <a:lnTo>
                  <a:pt x="0" y="0"/>
                </a:lnTo>
                <a:lnTo>
                  <a:pt x="0" y="2616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6215893" y="1569720"/>
            <a:ext cx="3587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Arial"/>
                <a:cs typeface="Arial"/>
              </a:rPr>
              <a:t>M</a:t>
            </a:r>
            <a:r>
              <a:rPr sz="1100" dirty="0">
                <a:latin typeface="Arial"/>
                <a:cs typeface="Arial"/>
              </a:rPr>
              <a:t>ock</a:t>
            </a:r>
            <a:endParaRPr sz="1100">
              <a:latin typeface="Arial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8347301" y="1536630"/>
            <a:ext cx="1416050" cy="261620"/>
          </a:xfrm>
          <a:custGeom>
            <a:avLst/>
            <a:gdLst/>
            <a:ahLst/>
            <a:cxnLst/>
            <a:rect l="l" t="t" r="r" b="b"/>
            <a:pathLst>
              <a:path w="1416050" h="261619">
                <a:moveTo>
                  <a:pt x="0" y="261609"/>
                </a:moveTo>
                <a:lnTo>
                  <a:pt x="1415771" y="261609"/>
                </a:lnTo>
                <a:lnTo>
                  <a:pt x="1415771" y="0"/>
                </a:lnTo>
                <a:lnTo>
                  <a:pt x="0" y="0"/>
                </a:lnTo>
                <a:lnTo>
                  <a:pt x="0" y="2616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8432886" y="1569720"/>
            <a:ext cx="124523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Arial"/>
                <a:cs typeface="Arial"/>
              </a:rPr>
              <a:t>TAG72(CD4tm)BBζ</a:t>
            </a:r>
            <a:endParaRPr sz="11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792001" y="3901440"/>
            <a:ext cx="129032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Arial"/>
                <a:cs typeface="Arial"/>
              </a:rPr>
              <a:t>TAG72(CD28tm)28ζ</a:t>
            </a:r>
            <a:endParaRPr sz="11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8469441" y="3901440"/>
            <a:ext cx="13227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Arial"/>
                <a:cs typeface="Arial"/>
              </a:rPr>
              <a:t>TAG72(CD28tm)BBζ</a:t>
            </a:r>
            <a:endParaRPr sz="1100">
              <a:latin typeface="Arial"/>
              <a:cs typeface="Arial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107259" y="6046272"/>
            <a:ext cx="1283488" cy="52714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295400" y="2569028"/>
            <a:ext cx="936625" cy="969010"/>
          </a:xfrm>
          <a:custGeom>
            <a:avLst/>
            <a:gdLst/>
            <a:ahLst/>
            <a:cxnLst/>
            <a:rect l="l" t="t" r="r" b="b"/>
            <a:pathLst>
              <a:path w="936625" h="969010">
                <a:moveTo>
                  <a:pt x="489856" y="0"/>
                </a:moveTo>
                <a:lnTo>
                  <a:pt x="0" y="424543"/>
                </a:lnTo>
                <a:lnTo>
                  <a:pt x="304800" y="968828"/>
                </a:lnTo>
                <a:lnTo>
                  <a:pt x="696686" y="881741"/>
                </a:lnTo>
                <a:lnTo>
                  <a:pt x="740228" y="609600"/>
                </a:lnTo>
                <a:lnTo>
                  <a:pt x="936170" y="489858"/>
                </a:lnTo>
                <a:lnTo>
                  <a:pt x="4898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0426700" y="6250170"/>
            <a:ext cx="1397000" cy="58499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0910682" y="0"/>
            <a:ext cx="976516" cy="137822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78739" y="6635574"/>
            <a:ext cx="1809114" cy="2241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45"/>
              </a:lnSpc>
            </a:pPr>
            <a:r>
              <a:rPr sz="1400" spc="-5" dirty="0">
                <a:latin typeface="Arial"/>
                <a:cs typeface="Arial"/>
              </a:rPr>
              <a:t>Lee et al.,</a:t>
            </a:r>
            <a:r>
              <a:rPr sz="1400" spc="-65" dirty="0">
                <a:latin typeface="Arial"/>
                <a:cs typeface="Arial"/>
              </a:rPr>
              <a:t> </a:t>
            </a:r>
            <a:r>
              <a:rPr sz="1400" i="1" spc="-5" dirty="0">
                <a:latin typeface="Arial"/>
                <a:cs typeface="Arial"/>
              </a:rPr>
              <a:t>unpublished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92448" y="1904491"/>
            <a:ext cx="8047355" cy="7600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336675" marR="5080" indent="-1324610">
              <a:lnSpc>
                <a:spcPct val="100800"/>
              </a:lnSpc>
              <a:spcBef>
                <a:spcPts val="75"/>
              </a:spcBef>
            </a:pPr>
            <a:r>
              <a:rPr spc="-5" dirty="0">
                <a:solidFill>
                  <a:srgbClr val="115CB2"/>
                </a:solidFill>
              </a:rPr>
              <a:t>Phase </a:t>
            </a:r>
            <a:r>
              <a:rPr dirty="0">
                <a:solidFill>
                  <a:srgbClr val="115CB2"/>
                </a:solidFill>
              </a:rPr>
              <a:t>1 Clinical </a:t>
            </a:r>
            <a:r>
              <a:rPr spc="-20" dirty="0">
                <a:solidFill>
                  <a:srgbClr val="115CB2"/>
                </a:solidFill>
              </a:rPr>
              <a:t>Trial </a:t>
            </a:r>
            <a:r>
              <a:rPr spc="-5" dirty="0">
                <a:solidFill>
                  <a:srgbClr val="115CB2"/>
                </a:solidFill>
              </a:rPr>
              <a:t>to Evaluate Intraperitoneal </a:t>
            </a:r>
            <a:r>
              <a:rPr dirty="0">
                <a:solidFill>
                  <a:srgbClr val="115CB2"/>
                </a:solidFill>
              </a:rPr>
              <a:t>Delivery of  </a:t>
            </a:r>
            <a:r>
              <a:rPr spc="-25" dirty="0">
                <a:solidFill>
                  <a:srgbClr val="115CB2"/>
                </a:solidFill>
              </a:rPr>
              <a:t>TAG72-CAR </a:t>
            </a:r>
            <a:r>
              <a:rPr dirty="0">
                <a:solidFill>
                  <a:srgbClr val="115CB2"/>
                </a:solidFill>
              </a:rPr>
              <a:t>T Cells </a:t>
            </a:r>
            <a:r>
              <a:rPr spc="-5" dirty="0">
                <a:solidFill>
                  <a:srgbClr val="115CB2"/>
                </a:solidFill>
              </a:rPr>
              <a:t>for Ovarian</a:t>
            </a:r>
            <a:r>
              <a:rPr spc="-95" dirty="0">
                <a:solidFill>
                  <a:srgbClr val="115CB2"/>
                </a:solidFill>
              </a:rPr>
              <a:t> </a:t>
            </a:r>
            <a:r>
              <a:rPr dirty="0">
                <a:solidFill>
                  <a:srgbClr val="115CB2"/>
                </a:solidFill>
              </a:rPr>
              <a:t>Cancer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016591" y="3068827"/>
            <a:ext cx="8244840" cy="876300"/>
          </a:xfrm>
          <a:prstGeom prst="rect">
            <a:avLst/>
          </a:prstGeom>
        </p:spPr>
        <p:txBody>
          <a:bodyPr vert="horz" wrap="square" lIns="0" tIns="31114" rIns="0" bIns="0" rtlCol="0">
            <a:spAutoFit/>
          </a:bodyPr>
          <a:lstStyle/>
          <a:p>
            <a:pPr marL="266700" indent="-254000">
              <a:lnSpc>
                <a:spcPct val="100000"/>
              </a:lnSpc>
              <a:spcBef>
                <a:spcPts val="244"/>
              </a:spcBef>
              <a:buAutoNum type="arabicPeriod"/>
              <a:tabLst>
                <a:tab pos="267335" algn="l"/>
              </a:tabLst>
            </a:pPr>
            <a:r>
              <a:rPr sz="1800" spc="-5" dirty="0">
                <a:solidFill>
                  <a:srgbClr val="115CB2"/>
                </a:solidFill>
                <a:latin typeface="Arial"/>
                <a:cs typeface="Arial"/>
              </a:rPr>
              <a:t>cGMP production of </a:t>
            </a:r>
            <a:r>
              <a:rPr sz="1800" spc="-15" dirty="0">
                <a:solidFill>
                  <a:srgbClr val="115CB2"/>
                </a:solidFill>
                <a:latin typeface="Arial"/>
                <a:cs typeface="Arial"/>
              </a:rPr>
              <a:t>TAG72(28tm)BB</a:t>
            </a:r>
            <a:r>
              <a:rPr sz="1800" spc="-15" dirty="0">
                <a:solidFill>
                  <a:srgbClr val="115CB2"/>
                </a:solidFill>
                <a:latin typeface="Cambria Math"/>
                <a:cs typeface="Cambria Math"/>
              </a:rPr>
              <a:t>𝛇 </a:t>
            </a:r>
            <a:r>
              <a:rPr sz="1800" spc="-5" dirty="0">
                <a:solidFill>
                  <a:srgbClr val="115CB2"/>
                </a:solidFill>
                <a:latin typeface="Arial"/>
                <a:cs typeface="Arial"/>
              </a:rPr>
              <a:t>CAR lentivirus, initiated December</a:t>
            </a:r>
            <a:r>
              <a:rPr sz="1800" spc="-265" dirty="0">
                <a:solidFill>
                  <a:srgbClr val="115CB2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115CB2"/>
                </a:solidFill>
                <a:latin typeface="Arial"/>
                <a:cs typeface="Arial"/>
              </a:rPr>
              <a:t>2019</a:t>
            </a:r>
            <a:endParaRPr sz="1800">
              <a:latin typeface="Arial"/>
              <a:cs typeface="Arial"/>
            </a:endParaRPr>
          </a:p>
          <a:p>
            <a:pPr marL="266700" indent="-254000">
              <a:lnSpc>
                <a:spcPts val="2125"/>
              </a:lnSpc>
              <a:spcBef>
                <a:spcPts val="140"/>
              </a:spcBef>
              <a:buAutoNum type="arabicPeriod"/>
              <a:tabLst>
                <a:tab pos="267335" algn="l"/>
              </a:tabLst>
            </a:pPr>
            <a:r>
              <a:rPr sz="1800" spc="-5" dirty="0">
                <a:solidFill>
                  <a:srgbClr val="115CB2"/>
                </a:solidFill>
                <a:latin typeface="Arial"/>
                <a:cs typeface="Arial"/>
              </a:rPr>
              <a:t>IND submission anticipated Q4 2020</a:t>
            </a:r>
            <a:endParaRPr sz="1800">
              <a:latin typeface="Arial"/>
              <a:cs typeface="Arial"/>
            </a:endParaRPr>
          </a:p>
          <a:p>
            <a:pPr marL="266700" indent="-254000">
              <a:lnSpc>
                <a:spcPts val="2125"/>
              </a:lnSpc>
              <a:buAutoNum type="arabicPeriod"/>
              <a:tabLst>
                <a:tab pos="267335" algn="l"/>
              </a:tabLst>
            </a:pPr>
            <a:r>
              <a:rPr sz="1800" spc="-5" dirty="0">
                <a:solidFill>
                  <a:srgbClr val="115CB2"/>
                </a:solidFill>
                <a:latin typeface="Arial"/>
                <a:cs typeface="Arial"/>
              </a:rPr>
              <a:t>Phase </a:t>
            </a:r>
            <a:r>
              <a:rPr sz="1800" dirty="0">
                <a:solidFill>
                  <a:srgbClr val="115CB2"/>
                </a:solidFill>
                <a:latin typeface="Arial"/>
                <a:cs typeface="Arial"/>
              </a:rPr>
              <a:t>1 </a:t>
            </a:r>
            <a:r>
              <a:rPr sz="1800" spc="-5" dirty="0">
                <a:solidFill>
                  <a:srgbClr val="115CB2"/>
                </a:solidFill>
                <a:latin typeface="Arial"/>
                <a:cs typeface="Arial"/>
              </a:rPr>
              <a:t>trial anticipated Q1 2021 (PI: </a:t>
            </a:r>
            <a:r>
              <a:rPr sz="1800" spc="-35" dirty="0">
                <a:solidFill>
                  <a:srgbClr val="115CB2"/>
                </a:solidFill>
                <a:latin typeface="Arial"/>
                <a:cs typeface="Arial"/>
              </a:rPr>
              <a:t>Dr. </a:t>
            </a:r>
            <a:r>
              <a:rPr sz="1800" spc="-5" dirty="0">
                <a:solidFill>
                  <a:srgbClr val="115CB2"/>
                </a:solidFill>
                <a:latin typeface="Arial"/>
                <a:cs typeface="Arial"/>
              </a:rPr>
              <a:t>Mihaela Cristea,</a:t>
            </a:r>
            <a:r>
              <a:rPr sz="1800" spc="-270" dirty="0">
                <a:solidFill>
                  <a:srgbClr val="115CB2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15CB2"/>
                </a:solidFill>
                <a:latin typeface="Arial"/>
                <a:cs typeface="Arial"/>
              </a:rPr>
              <a:t>MD)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26700" y="6250170"/>
            <a:ext cx="1397000" cy="5849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818369" y="4341876"/>
            <a:ext cx="1847850" cy="44323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>
              <a:lnSpc>
                <a:spcPts val="1610"/>
              </a:lnSpc>
              <a:spcBef>
                <a:spcPts val="210"/>
              </a:spcBef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Priceman et al.  Oncoimmunology</a:t>
            </a:r>
            <a:r>
              <a:rPr sz="1400" spc="-8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2018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83023" y="3779520"/>
            <a:ext cx="2740152" cy="6065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25859" y="3799109"/>
            <a:ext cx="2656205" cy="523240"/>
          </a:xfrm>
          <a:custGeom>
            <a:avLst/>
            <a:gdLst/>
            <a:ahLst/>
            <a:cxnLst/>
            <a:rect l="l" t="t" r="r" b="b"/>
            <a:pathLst>
              <a:path w="2656204" h="523239">
                <a:moveTo>
                  <a:pt x="2568862" y="0"/>
                </a:moveTo>
                <a:lnTo>
                  <a:pt x="87202" y="0"/>
                </a:lnTo>
                <a:lnTo>
                  <a:pt x="53259" y="6852"/>
                </a:lnTo>
                <a:lnTo>
                  <a:pt x="25541" y="25541"/>
                </a:lnTo>
                <a:lnTo>
                  <a:pt x="6852" y="53259"/>
                </a:lnTo>
                <a:lnTo>
                  <a:pt x="0" y="87202"/>
                </a:lnTo>
                <a:lnTo>
                  <a:pt x="0" y="436017"/>
                </a:lnTo>
                <a:lnTo>
                  <a:pt x="6852" y="469960"/>
                </a:lnTo>
                <a:lnTo>
                  <a:pt x="25541" y="497679"/>
                </a:lnTo>
                <a:lnTo>
                  <a:pt x="53259" y="516366"/>
                </a:lnTo>
                <a:lnTo>
                  <a:pt x="87202" y="523219"/>
                </a:lnTo>
                <a:lnTo>
                  <a:pt x="2568862" y="523219"/>
                </a:lnTo>
                <a:lnTo>
                  <a:pt x="2602804" y="516366"/>
                </a:lnTo>
                <a:lnTo>
                  <a:pt x="2630522" y="497679"/>
                </a:lnTo>
                <a:lnTo>
                  <a:pt x="2649211" y="469960"/>
                </a:lnTo>
                <a:lnTo>
                  <a:pt x="2656064" y="436017"/>
                </a:lnTo>
                <a:lnTo>
                  <a:pt x="2656064" y="87202"/>
                </a:lnTo>
                <a:lnTo>
                  <a:pt x="2649211" y="53259"/>
                </a:lnTo>
                <a:lnTo>
                  <a:pt x="2630522" y="25541"/>
                </a:lnTo>
                <a:lnTo>
                  <a:pt x="2602804" y="6852"/>
                </a:lnTo>
                <a:lnTo>
                  <a:pt x="2568862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982711" y="3779520"/>
            <a:ext cx="3011424" cy="6065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023964" y="3799109"/>
            <a:ext cx="2929255" cy="523240"/>
          </a:xfrm>
          <a:custGeom>
            <a:avLst/>
            <a:gdLst/>
            <a:ahLst/>
            <a:cxnLst/>
            <a:rect l="l" t="t" r="r" b="b"/>
            <a:pathLst>
              <a:path w="2929254" h="523239">
                <a:moveTo>
                  <a:pt x="2841433" y="0"/>
                </a:moveTo>
                <a:lnTo>
                  <a:pt x="87203" y="0"/>
                </a:lnTo>
                <a:lnTo>
                  <a:pt x="53259" y="6852"/>
                </a:lnTo>
                <a:lnTo>
                  <a:pt x="25541" y="25541"/>
                </a:lnTo>
                <a:lnTo>
                  <a:pt x="6852" y="53259"/>
                </a:lnTo>
                <a:lnTo>
                  <a:pt x="0" y="87203"/>
                </a:lnTo>
                <a:lnTo>
                  <a:pt x="0" y="436017"/>
                </a:lnTo>
                <a:lnTo>
                  <a:pt x="6852" y="469960"/>
                </a:lnTo>
                <a:lnTo>
                  <a:pt x="25541" y="497679"/>
                </a:lnTo>
                <a:lnTo>
                  <a:pt x="53259" y="516366"/>
                </a:lnTo>
                <a:lnTo>
                  <a:pt x="87203" y="523219"/>
                </a:lnTo>
                <a:lnTo>
                  <a:pt x="2841433" y="523219"/>
                </a:lnTo>
                <a:lnTo>
                  <a:pt x="2875376" y="516366"/>
                </a:lnTo>
                <a:lnTo>
                  <a:pt x="2903094" y="497679"/>
                </a:lnTo>
                <a:lnTo>
                  <a:pt x="2921782" y="469960"/>
                </a:lnTo>
                <a:lnTo>
                  <a:pt x="2928635" y="436017"/>
                </a:lnTo>
                <a:lnTo>
                  <a:pt x="2928635" y="87203"/>
                </a:lnTo>
                <a:lnTo>
                  <a:pt x="2921782" y="53259"/>
                </a:lnTo>
                <a:lnTo>
                  <a:pt x="2903094" y="25541"/>
                </a:lnTo>
                <a:lnTo>
                  <a:pt x="2875376" y="6852"/>
                </a:lnTo>
                <a:lnTo>
                  <a:pt x="2841433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63880" y="3779520"/>
            <a:ext cx="1481327" cy="6065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04776" y="3799109"/>
            <a:ext cx="1400175" cy="523240"/>
          </a:xfrm>
          <a:custGeom>
            <a:avLst/>
            <a:gdLst/>
            <a:ahLst/>
            <a:cxnLst/>
            <a:rect l="l" t="t" r="r" b="b"/>
            <a:pathLst>
              <a:path w="1400175" h="523239">
                <a:moveTo>
                  <a:pt x="1312967" y="0"/>
                </a:moveTo>
                <a:lnTo>
                  <a:pt x="87202" y="0"/>
                </a:lnTo>
                <a:lnTo>
                  <a:pt x="53259" y="6852"/>
                </a:lnTo>
                <a:lnTo>
                  <a:pt x="25541" y="25541"/>
                </a:lnTo>
                <a:lnTo>
                  <a:pt x="6852" y="53259"/>
                </a:lnTo>
                <a:lnTo>
                  <a:pt x="0" y="87203"/>
                </a:lnTo>
                <a:lnTo>
                  <a:pt x="0" y="436016"/>
                </a:lnTo>
                <a:lnTo>
                  <a:pt x="6852" y="469959"/>
                </a:lnTo>
                <a:lnTo>
                  <a:pt x="25541" y="497678"/>
                </a:lnTo>
                <a:lnTo>
                  <a:pt x="53259" y="516366"/>
                </a:lnTo>
                <a:lnTo>
                  <a:pt x="87202" y="523219"/>
                </a:lnTo>
                <a:lnTo>
                  <a:pt x="1312967" y="523219"/>
                </a:lnTo>
                <a:lnTo>
                  <a:pt x="1346910" y="516366"/>
                </a:lnTo>
                <a:lnTo>
                  <a:pt x="1374629" y="497678"/>
                </a:lnTo>
                <a:lnTo>
                  <a:pt x="1393317" y="469959"/>
                </a:lnTo>
                <a:lnTo>
                  <a:pt x="1400170" y="436016"/>
                </a:lnTo>
                <a:lnTo>
                  <a:pt x="1400170" y="87203"/>
                </a:lnTo>
                <a:lnTo>
                  <a:pt x="1393317" y="53259"/>
                </a:lnTo>
                <a:lnTo>
                  <a:pt x="1374629" y="25541"/>
                </a:lnTo>
                <a:lnTo>
                  <a:pt x="1346910" y="6852"/>
                </a:lnTo>
                <a:lnTo>
                  <a:pt x="1312967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572511" y="1539239"/>
            <a:ext cx="6333744" cy="7772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615209" y="1557526"/>
            <a:ext cx="6249035" cy="695960"/>
          </a:xfrm>
          <a:custGeom>
            <a:avLst/>
            <a:gdLst/>
            <a:ahLst/>
            <a:cxnLst/>
            <a:rect l="l" t="t" r="r" b="b"/>
            <a:pathLst>
              <a:path w="6249034" h="695960">
                <a:moveTo>
                  <a:pt x="6132875" y="0"/>
                </a:moveTo>
                <a:lnTo>
                  <a:pt x="115962" y="0"/>
                </a:lnTo>
                <a:lnTo>
                  <a:pt x="70824" y="9113"/>
                </a:lnTo>
                <a:lnTo>
                  <a:pt x="33964" y="33965"/>
                </a:lnTo>
                <a:lnTo>
                  <a:pt x="9112" y="70825"/>
                </a:lnTo>
                <a:lnTo>
                  <a:pt x="0" y="115963"/>
                </a:lnTo>
                <a:lnTo>
                  <a:pt x="0" y="579823"/>
                </a:lnTo>
                <a:lnTo>
                  <a:pt x="9112" y="624961"/>
                </a:lnTo>
                <a:lnTo>
                  <a:pt x="33964" y="661821"/>
                </a:lnTo>
                <a:lnTo>
                  <a:pt x="70824" y="686673"/>
                </a:lnTo>
                <a:lnTo>
                  <a:pt x="115962" y="695786"/>
                </a:lnTo>
                <a:lnTo>
                  <a:pt x="6132875" y="695786"/>
                </a:lnTo>
                <a:lnTo>
                  <a:pt x="6178013" y="686673"/>
                </a:lnTo>
                <a:lnTo>
                  <a:pt x="6214873" y="661821"/>
                </a:lnTo>
                <a:lnTo>
                  <a:pt x="6239725" y="624961"/>
                </a:lnTo>
                <a:lnTo>
                  <a:pt x="6248838" y="579823"/>
                </a:lnTo>
                <a:lnTo>
                  <a:pt x="6248838" y="115963"/>
                </a:lnTo>
                <a:lnTo>
                  <a:pt x="6239725" y="70825"/>
                </a:lnTo>
                <a:lnTo>
                  <a:pt x="6214873" y="33965"/>
                </a:lnTo>
                <a:lnTo>
                  <a:pt x="6178013" y="9113"/>
                </a:lnTo>
                <a:lnTo>
                  <a:pt x="6132875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134591" y="1685035"/>
            <a:ext cx="32423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>
                <a:solidFill>
                  <a:srgbClr val="FFFFFF"/>
                </a:solidFill>
                <a:latin typeface="Arial"/>
                <a:cs typeface="Arial"/>
              </a:rPr>
              <a:t>T </a:t>
            </a:r>
            <a:r>
              <a:rPr b="1" spc="-5" dirty="0">
                <a:solidFill>
                  <a:srgbClr val="FFFFFF"/>
                </a:solidFill>
                <a:latin typeface="Arial"/>
                <a:cs typeface="Arial"/>
              </a:rPr>
              <a:t>Cell Therapy </a:t>
            </a:r>
            <a:r>
              <a:rPr b="1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spc="-5" dirty="0">
                <a:solidFill>
                  <a:srgbClr val="FFFFFF"/>
                </a:solidFill>
                <a:latin typeface="Arial"/>
                <a:cs typeface="Arial"/>
              </a:rPr>
              <a:t>COH</a:t>
            </a:r>
          </a:p>
        </p:txBody>
      </p:sp>
      <p:sp>
        <p:nvSpPr>
          <p:cNvPr id="12" name="object 12"/>
          <p:cNvSpPr/>
          <p:nvPr/>
        </p:nvSpPr>
        <p:spPr>
          <a:xfrm>
            <a:off x="1839117" y="2347254"/>
            <a:ext cx="3933190" cy="1439545"/>
          </a:xfrm>
          <a:custGeom>
            <a:avLst/>
            <a:gdLst/>
            <a:ahLst/>
            <a:cxnLst/>
            <a:rect l="l" t="t" r="r" b="b"/>
            <a:pathLst>
              <a:path w="3933190" h="1439545">
                <a:moveTo>
                  <a:pt x="119538" y="1276019"/>
                </a:moveTo>
                <a:lnTo>
                  <a:pt x="112510" y="1278004"/>
                </a:lnTo>
                <a:lnTo>
                  <a:pt x="106577" y="1282697"/>
                </a:lnTo>
                <a:lnTo>
                  <a:pt x="0" y="1408635"/>
                </a:lnTo>
                <a:lnTo>
                  <a:pt x="162086" y="1439416"/>
                </a:lnTo>
                <a:lnTo>
                  <a:pt x="169650" y="1439329"/>
                </a:lnTo>
                <a:lnTo>
                  <a:pt x="176360" y="1436448"/>
                </a:lnTo>
                <a:lnTo>
                  <a:pt x="181501" y="1431261"/>
                </a:lnTo>
                <a:lnTo>
                  <a:pt x="184355" y="1424255"/>
                </a:lnTo>
                <a:lnTo>
                  <a:pt x="184268" y="1416691"/>
                </a:lnTo>
                <a:lnTo>
                  <a:pt x="183095" y="1413959"/>
                </a:lnTo>
                <a:lnTo>
                  <a:pt x="42026" y="1413959"/>
                </a:lnTo>
                <a:lnTo>
                  <a:pt x="29306" y="1378046"/>
                </a:lnTo>
                <a:lnTo>
                  <a:pt x="95699" y="1354530"/>
                </a:lnTo>
                <a:lnTo>
                  <a:pt x="135661" y="1307308"/>
                </a:lnTo>
                <a:lnTo>
                  <a:pt x="139308" y="1300681"/>
                </a:lnTo>
                <a:lnTo>
                  <a:pt x="140103" y="1293421"/>
                </a:lnTo>
                <a:lnTo>
                  <a:pt x="138118" y="1286394"/>
                </a:lnTo>
                <a:lnTo>
                  <a:pt x="133424" y="1280460"/>
                </a:lnTo>
                <a:lnTo>
                  <a:pt x="126798" y="1276814"/>
                </a:lnTo>
                <a:lnTo>
                  <a:pt x="119538" y="1276019"/>
                </a:lnTo>
                <a:close/>
              </a:path>
              <a:path w="3933190" h="1439545">
                <a:moveTo>
                  <a:pt x="95699" y="1354530"/>
                </a:moveTo>
                <a:lnTo>
                  <a:pt x="29306" y="1378046"/>
                </a:lnTo>
                <a:lnTo>
                  <a:pt x="42026" y="1413959"/>
                </a:lnTo>
                <a:lnTo>
                  <a:pt x="57950" y="1408319"/>
                </a:lnTo>
                <a:lnTo>
                  <a:pt x="50180" y="1408319"/>
                </a:lnTo>
                <a:lnTo>
                  <a:pt x="39192" y="1377297"/>
                </a:lnTo>
                <a:lnTo>
                  <a:pt x="76433" y="1377297"/>
                </a:lnTo>
                <a:lnTo>
                  <a:pt x="95699" y="1354530"/>
                </a:lnTo>
                <a:close/>
              </a:path>
              <a:path w="3933190" h="1439545">
                <a:moveTo>
                  <a:pt x="108418" y="1390444"/>
                </a:moveTo>
                <a:lnTo>
                  <a:pt x="42026" y="1413959"/>
                </a:lnTo>
                <a:lnTo>
                  <a:pt x="183095" y="1413959"/>
                </a:lnTo>
                <a:lnTo>
                  <a:pt x="181387" y="1409980"/>
                </a:lnTo>
                <a:lnTo>
                  <a:pt x="176200" y="1404840"/>
                </a:lnTo>
                <a:lnTo>
                  <a:pt x="169194" y="1401986"/>
                </a:lnTo>
                <a:lnTo>
                  <a:pt x="108418" y="1390444"/>
                </a:lnTo>
                <a:close/>
              </a:path>
              <a:path w="3933190" h="1439545">
                <a:moveTo>
                  <a:pt x="39192" y="1377297"/>
                </a:moveTo>
                <a:lnTo>
                  <a:pt x="50180" y="1408319"/>
                </a:lnTo>
                <a:lnTo>
                  <a:pt x="71276" y="1383390"/>
                </a:lnTo>
                <a:lnTo>
                  <a:pt x="39192" y="1377297"/>
                </a:lnTo>
                <a:close/>
              </a:path>
              <a:path w="3933190" h="1439545">
                <a:moveTo>
                  <a:pt x="71276" y="1383390"/>
                </a:moveTo>
                <a:lnTo>
                  <a:pt x="50180" y="1408319"/>
                </a:lnTo>
                <a:lnTo>
                  <a:pt x="57950" y="1408319"/>
                </a:lnTo>
                <a:lnTo>
                  <a:pt x="108418" y="1390444"/>
                </a:lnTo>
                <a:lnTo>
                  <a:pt x="71276" y="1383390"/>
                </a:lnTo>
                <a:close/>
              </a:path>
              <a:path w="3933190" h="1439545">
                <a:moveTo>
                  <a:pt x="3919997" y="0"/>
                </a:moveTo>
                <a:lnTo>
                  <a:pt x="95699" y="1354530"/>
                </a:lnTo>
                <a:lnTo>
                  <a:pt x="71276" y="1383390"/>
                </a:lnTo>
                <a:lnTo>
                  <a:pt x="108418" y="1390444"/>
                </a:lnTo>
                <a:lnTo>
                  <a:pt x="3932717" y="35913"/>
                </a:lnTo>
                <a:lnTo>
                  <a:pt x="3919997" y="0"/>
                </a:lnTo>
                <a:close/>
              </a:path>
              <a:path w="3933190" h="1439545">
                <a:moveTo>
                  <a:pt x="76433" y="1377297"/>
                </a:moveTo>
                <a:lnTo>
                  <a:pt x="39192" y="1377297"/>
                </a:lnTo>
                <a:lnTo>
                  <a:pt x="71276" y="1383390"/>
                </a:lnTo>
                <a:lnTo>
                  <a:pt x="76433" y="13772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826456" y="3721664"/>
            <a:ext cx="1854835" cy="1180465"/>
          </a:xfrm>
          <a:prstGeom prst="rect">
            <a:avLst/>
          </a:prstGeom>
        </p:spPr>
        <p:txBody>
          <a:bodyPr vert="horz" wrap="square" lIns="0" tIns="169545" rIns="0" bIns="0" rtlCol="0">
            <a:spAutoFit/>
          </a:bodyPr>
          <a:lstStyle/>
          <a:p>
            <a:pPr marR="835660" algn="ctr">
              <a:lnSpc>
                <a:spcPct val="100000"/>
              </a:lnSpc>
              <a:spcBef>
                <a:spcPts val="1335"/>
              </a:spcBef>
            </a:pP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Brain</a:t>
            </a:r>
            <a:endParaRPr sz="2000">
              <a:latin typeface="Arial"/>
              <a:cs typeface="Arial"/>
            </a:endParaRPr>
          </a:p>
          <a:p>
            <a:pPr marL="152400" indent="-139700">
              <a:lnSpc>
                <a:spcPct val="100000"/>
              </a:lnSpc>
              <a:spcBef>
                <a:spcPts val="1110"/>
              </a:spcBef>
              <a:buChar char="-"/>
              <a:tabLst>
                <a:tab pos="152400" algn="l"/>
              </a:tabLst>
            </a:pPr>
            <a:r>
              <a:rPr sz="1800" spc="-5" dirty="0">
                <a:latin typeface="Arial"/>
                <a:cs typeface="Arial"/>
              </a:rPr>
              <a:t>Glioma</a:t>
            </a:r>
            <a:endParaRPr sz="1800">
              <a:latin typeface="Arial"/>
              <a:cs typeface="Arial"/>
            </a:endParaRPr>
          </a:p>
          <a:p>
            <a:pPr marL="152400" indent="-139700">
              <a:lnSpc>
                <a:spcPct val="100000"/>
              </a:lnSpc>
              <a:spcBef>
                <a:spcPts val="25"/>
              </a:spcBef>
              <a:buChar char="-"/>
              <a:tabLst>
                <a:tab pos="152400" algn="l"/>
              </a:tabLst>
            </a:pPr>
            <a:r>
              <a:rPr sz="1800" spc="-5" dirty="0">
                <a:latin typeface="Arial"/>
                <a:cs typeface="Arial"/>
              </a:rPr>
              <a:t>Brain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Metastasis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267340" y="3718616"/>
            <a:ext cx="2388235" cy="1448435"/>
          </a:xfrm>
          <a:prstGeom prst="rect">
            <a:avLst/>
          </a:prstGeom>
        </p:spPr>
        <p:txBody>
          <a:bodyPr vert="horz" wrap="square" lIns="0" tIns="169545" rIns="0" bIns="0" rtlCol="0">
            <a:spAutoFit/>
          </a:bodyPr>
          <a:lstStyle/>
          <a:p>
            <a:pPr marL="433070">
              <a:lnSpc>
                <a:spcPct val="100000"/>
              </a:lnSpc>
              <a:spcBef>
                <a:spcPts val="1335"/>
              </a:spcBef>
            </a:pP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Hematological</a:t>
            </a:r>
            <a:endParaRPr sz="2000">
              <a:latin typeface="Arial"/>
              <a:cs typeface="Arial"/>
            </a:endParaRPr>
          </a:p>
          <a:p>
            <a:pPr marL="152400" indent="-139700">
              <a:lnSpc>
                <a:spcPct val="100000"/>
              </a:lnSpc>
              <a:spcBef>
                <a:spcPts val="1110"/>
              </a:spcBef>
              <a:buChar char="-"/>
              <a:tabLst>
                <a:tab pos="152400" algn="l"/>
              </a:tabLst>
            </a:pPr>
            <a:r>
              <a:rPr sz="1800" spc="-5" dirty="0">
                <a:latin typeface="Arial"/>
                <a:cs typeface="Arial"/>
              </a:rPr>
              <a:t>Leukemia </a:t>
            </a:r>
            <a:r>
              <a:rPr sz="1800" dirty="0">
                <a:latin typeface="Arial"/>
                <a:cs typeface="Arial"/>
              </a:rPr>
              <a:t>– </a:t>
            </a:r>
            <a:r>
              <a:rPr sz="1800" spc="-5" dirty="0">
                <a:latin typeface="Arial"/>
                <a:cs typeface="Arial"/>
              </a:rPr>
              <a:t>AML,</a:t>
            </a:r>
            <a:r>
              <a:rPr sz="1800" spc="-27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ALL</a:t>
            </a:r>
            <a:endParaRPr sz="1800">
              <a:latin typeface="Arial"/>
              <a:cs typeface="Arial"/>
            </a:endParaRPr>
          </a:p>
          <a:p>
            <a:pPr marL="152400" indent="-139700">
              <a:lnSpc>
                <a:spcPts val="2135"/>
              </a:lnSpc>
              <a:spcBef>
                <a:spcPts val="25"/>
              </a:spcBef>
              <a:buChar char="-"/>
              <a:tabLst>
                <a:tab pos="152400" algn="l"/>
              </a:tabLst>
            </a:pPr>
            <a:r>
              <a:rPr sz="1800" spc="-15" dirty="0">
                <a:latin typeface="Arial"/>
                <a:cs typeface="Arial"/>
              </a:rPr>
              <a:t>Lymphoma</a:t>
            </a:r>
            <a:endParaRPr sz="1800">
              <a:latin typeface="Arial"/>
              <a:cs typeface="Arial"/>
            </a:endParaRPr>
          </a:p>
          <a:p>
            <a:pPr marL="152400" indent="-139700">
              <a:lnSpc>
                <a:spcPts val="2135"/>
              </a:lnSpc>
              <a:buChar char="-"/>
              <a:tabLst>
                <a:tab pos="152400" algn="l"/>
              </a:tabLst>
            </a:pPr>
            <a:r>
              <a:rPr sz="1800" spc="-5" dirty="0">
                <a:latin typeface="Arial"/>
                <a:cs typeface="Arial"/>
              </a:rPr>
              <a:t>Multiple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Myeloma</a:t>
            </a:r>
            <a:endParaRPr sz="18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924639" y="3869435"/>
            <a:ext cx="162941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Solid</a:t>
            </a:r>
            <a:r>
              <a:rPr sz="20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30" dirty="0">
                <a:solidFill>
                  <a:srgbClr val="FFFFFF"/>
                </a:solidFill>
                <a:latin typeface="Arial"/>
                <a:cs typeface="Arial"/>
              </a:rPr>
              <a:t>Tumors</a:t>
            </a:r>
            <a:endParaRPr sz="20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642191" y="4300220"/>
            <a:ext cx="1080135" cy="580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-</a:t>
            </a:r>
            <a:r>
              <a:rPr sz="1800" b="1" spc="-7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Prostate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800" dirty="0">
                <a:latin typeface="Arial"/>
                <a:cs typeface="Arial"/>
              </a:rPr>
              <a:t>-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Breast</a:t>
            </a:r>
            <a:endParaRPr sz="18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642191" y="4845811"/>
            <a:ext cx="1245235" cy="861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400" indent="-139700">
              <a:lnSpc>
                <a:spcPct val="100000"/>
              </a:lnSpc>
              <a:spcBef>
                <a:spcPts val="100"/>
              </a:spcBef>
              <a:buChar char="-"/>
              <a:tabLst>
                <a:tab pos="152400" algn="l"/>
              </a:tabLst>
            </a:pPr>
            <a:r>
              <a:rPr sz="1800" spc="-5" dirty="0">
                <a:latin typeface="Arial"/>
                <a:cs typeface="Arial"/>
              </a:rPr>
              <a:t>Pancreatic</a:t>
            </a:r>
            <a:endParaRPr sz="1800">
              <a:latin typeface="Arial"/>
              <a:cs typeface="Arial"/>
            </a:endParaRPr>
          </a:p>
          <a:p>
            <a:pPr marL="152400" indent="-139700">
              <a:lnSpc>
                <a:spcPct val="100000"/>
              </a:lnSpc>
              <a:spcBef>
                <a:spcPts val="45"/>
              </a:spcBef>
              <a:buChar char="-"/>
              <a:tabLst>
                <a:tab pos="152400" algn="l"/>
              </a:tabLst>
            </a:pPr>
            <a:r>
              <a:rPr sz="1800" spc="-5" dirty="0">
                <a:latin typeface="Arial"/>
                <a:cs typeface="Arial"/>
              </a:rPr>
              <a:t>Ovarian</a:t>
            </a:r>
            <a:endParaRPr sz="1800">
              <a:latin typeface="Arial"/>
              <a:cs typeface="Arial"/>
            </a:endParaRPr>
          </a:p>
          <a:p>
            <a:pPr marL="152400" indent="-139700">
              <a:lnSpc>
                <a:spcPct val="100000"/>
              </a:lnSpc>
              <a:spcBef>
                <a:spcPts val="50"/>
              </a:spcBef>
              <a:buChar char="-"/>
              <a:tabLst>
                <a:tab pos="152400" algn="l"/>
              </a:tabLst>
            </a:pPr>
            <a:r>
              <a:rPr sz="1800" spc="-5" dirty="0">
                <a:latin typeface="Arial"/>
                <a:cs typeface="Arial"/>
              </a:rPr>
              <a:t>Liver</a:t>
            </a:r>
            <a:endParaRPr sz="18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673566" y="2365527"/>
            <a:ext cx="171450" cy="1442085"/>
          </a:xfrm>
          <a:custGeom>
            <a:avLst/>
            <a:gdLst/>
            <a:ahLst/>
            <a:cxnLst/>
            <a:rect l="l" t="t" r="r" b="b"/>
            <a:pathLst>
              <a:path w="171450" h="1442085">
                <a:moveTo>
                  <a:pt x="16459" y="1270541"/>
                </a:moveTo>
                <a:lnTo>
                  <a:pt x="9299" y="1272984"/>
                </a:lnTo>
                <a:lnTo>
                  <a:pt x="3648" y="1278013"/>
                </a:lnTo>
                <a:lnTo>
                  <a:pt x="475" y="1284591"/>
                </a:lnTo>
                <a:lnTo>
                  <a:pt x="0" y="1291879"/>
                </a:lnTo>
                <a:lnTo>
                  <a:pt x="2443" y="1299038"/>
                </a:lnTo>
                <a:lnTo>
                  <a:pt x="85573" y="1441546"/>
                </a:lnTo>
                <a:lnTo>
                  <a:pt x="107625" y="1403743"/>
                </a:lnTo>
                <a:lnTo>
                  <a:pt x="66523" y="1403743"/>
                </a:lnTo>
                <a:lnTo>
                  <a:pt x="66522" y="1333274"/>
                </a:lnTo>
                <a:lnTo>
                  <a:pt x="35353" y="1279841"/>
                </a:lnTo>
                <a:lnTo>
                  <a:pt x="30323" y="1274190"/>
                </a:lnTo>
                <a:lnTo>
                  <a:pt x="23746" y="1271016"/>
                </a:lnTo>
                <a:lnTo>
                  <a:pt x="16459" y="1270541"/>
                </a:lnTo>
                <a:close/>
              </a:path>
              <a:path w="171450" h="1442085">
                <a:moveTo>
                  <a:pt x="66523" y="1333275"/>
                </a:moveTo>
                <a:lnTo>
                  <a:pt x="66523" y="1403743"/>
                </a:lnTo>
                <a:lnTo>
                  <a:pt x="104623" y="1403743"/>
                </a:lnTo>
                <a:lnTo>
                  <a:pt x="104623" y="1394141"/>
                </a:lnTo>
                <a:lnTo>
                  <a:pt x="69118" y="1394141"/>
                </a:lnTo>
                <a:lnTo>
                  <a:pt x="85572" y="1365932"/>
                </a:lnTo>
                <a:lnTo>
                  <a:pt x="66523" y="1333275"/>
                </a:lnTo>
                <a:close/>
              </a:path>
              <a:path w="171450" h="1442085">
                <a:moveTo>
                  <a:pt x="154687" y="1270541"/>
                </a:moveTo>
                <a:lnTo>
                  <a:pt x="104623" y="1333274"/>
                </a:lnTo>
                <a:lnTo>
                  <a:pt x="104623" y="1403743"/>
                </a:lnTo>
                <a:lnTo>
                  <a:pt x="107625" y="1403743"/>
                </a:lnTo>
                <a:lnTo>
                  <a:pt x="168703" y="1299038"/>
                </a:lnTo>
                <a:lnTo>
                  <a:pt x="171146" y="1291879"/>
                </a:lnTo>
                <a:lnTo>
                  <a:pt x="170671" y="1284591"/>
                </a:lnTo>
                <a:lnTo>
                  <a:pt x="167497" y="1278013"/>
                </a:lnTo>
                <a:lnTo>
                  <a:pt x="161847" y="1272984"/>
                </a:lnTo>
                <a:lnTo>
                  <a:pt x="154687" y="1270541"/>
                </a:lnTo>
                <a:close/>
              </a:path>
              <a:path w="171450" h="1442085">
                <a:moveTo>
                  <a:pt x="85572" y="1365932"/>
                </a:moveTo>
                <a:lnTo>
                  <a:pt x="69118" y="1394141"/>
                </a:lnTo>
                <a:lnTo>
                  <a:pt x="102027" y="1394141"/>
                </a:lnTo>
                <a:lnTo>
                  <a:pt x="85572" y="1365932"/>
                </a:lnTo>
                <a:close/>
              </a:path>
              <a:path w="171450" h="1442085">
                <a:moveTo>
                  <a:pt x="104623" y="1333274"/>
                </a:moveTo>
                <a:lnTo>
                  <a:pt x="85572" y="1365932"/>
                </a:lnTo>
                <a:lnTo>
                  <a:pt x="102027" y="1394141"/>
                </a:lnTo>
                <a:lnTo>
                  <a:pt x="104623" y="1394141"/>
                </a:lnTo>
                <a:lnTo>
                  <a:pt x="104623" y="1333274"/>
                </a:lnTo>
                <a:close/>
              </a:path>
              <a:path w="171450" h="1442085">
                <a:moveTo>
                  <a:pt x="104624" y="0"/>
                </a:moveTo>
                <a:lnTo>
                  <a:pt x="66524" y="0"/>
                </a:lnTo>
                <a:lnTo>
                  <a:pt x="66523" y="1333275"/>
                </a:lnTo>
                <a:lnTo>
                  <a:pt x="85572" y="1365932"/>
                </a:lnTo>
                <a:lnTo>
                  <a:pt x="104622" y="1333275"/>
                </a:lnTo>
                <a:lnTo>
                  <a:pt x="104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742955" y="2347673"/>
            <a:ext cx="3772535" cy="1449705"/>
          </a:xfrm>
          <a:custGeom>
            <a:avLst/>
            <a:gdLst/>
            <a:ahLst/>
            <a:cxnLst/>
            <a:rect l="l" t="t" r="r" b="b"/>
            <a:pathLst>
              <a:path w="3772534" h="1449704">
                <a:moveTo>
                  <a:pt x="3663889" y="1401268"/>
                </a:moveTo>
                <a:lnTo>
                  <a:pt x="3602932" y="1411814"/>
                </a:lnTo>
                <a:lnTo>
                  <a:pt x="3587408" y="1433832"/>
                </a:lnTo>
                <a:lnTo>
                  <a:pt x="3590148" y="1440883"/>
                </a:lnTo>
                <a:lnTo>
                  <a:pt x="3595203" y="1446154"/>
                </a:lnTo>
                <a:lnTo>
                  <a:pt x="3601865" y="1449145"/>
                </a:lnTo>
                <a:lnTo>
                  <a:pt x="3609427" y="1449355"/>
                </a:lnTo>
                <a:lnTo>
                  <a:pt x="3745119" y="1425881"/>
                </a:lnTo>
                <a:lnTo>
                  <a:pt x="3729926" y="1425881"/>
                </a:lnTo>
                <a:lnTo>
                  <a:pt x="3663889" y="1401268"/>
                </a:lnTo>
                <a:close/>
              </a:path>
              <a:path w="3772534" h="1449704">
                <a:moveTo>
                  <a:pt x="3701141" y="1394823"/>
                </a:moveTo>
                <a:lnTo>
                  <a:pt x="3663889" y="1401268"/>
                </a:lnTo>
                <a:lnTo>
                  <a:pt x="3729926" y="1425881"/>
                </a:lnTo>
                <a:lnTo>
                  <a:pt x="3732083" y="1420093"/>
                </a:lnTo>
                <a:lnTo>
                  <a:pt x="3721827" y="1420093"/>
                </a:lnTo>
                <a:lnTo>
                  <a:pt x="3701141" y="1394823"/>
                </a:lnTo>
                <a:close/>
              </a:path>
              <a:path w="3772534" h="1449704">
                <a:moveTo>
                  <a:pt x="3654642" y="1286676"/>
                </a:moveTo>
                <a:lnTo>
                  <a:pt x="3647370" y="1287352"/>
                </a:lnTo>
                <a:lnTo>
                  <a:pt x="3640684" y="1290891"/>
                </a:lnTo>
                <a:lnTo>
                  <a:pt x="3635895" y="1296746"/>
                </a:lnTo>
                <a:lnTo>
                  <a:pt x="3633795" y="1303740"/>
                </a:lnTo>
                <a:lnTo>
                  <a:pt x="3634472" y="1311012"/>
                </a:lnTo>
                <a:lnTo>
                  <a:pt x="3638010" y="1317698"/>
                </a:lnTo>
                <a:lnTo>
                  <a:pt x="3677193" y="1365566"/>
                </a:lnTo>
                <a:lnTo>
                  <a:pt x="3743232" y="1390180"/>
                </a:lnTo>
                <a:lnTo>
                  <a:pt x="3729926" y="1425881"/>
                </a:lnTo>
                <a:lnTo>
                  <a:pt x="3745119" y="1425881"/>
                </a:lnTo>
                <a:lnTo>
                  <a:pt x="3771995" y="1421231"/>
                </a:lnTo>
                <a:lnTo>
                  <a:pt x="3667492" y="1293566"/>
                </a:lnTo>
                <a:lnTo>
                  <a:pt x="3661636" y="1288776"/>
                </a:lnTo>
                <a:lnTo>
                  <a:pt x="3654642" y="1286676"/>
                </a:lnTo>
                <a:close/>
              </a:path>
              <a:path w="3772534" h="1449704">
                <a:moveTo>
                  <a:pt x="3733321" y="1389255"/>
                </a:moveTo>
                <a:lnTo>
                  <a:pt x="3701141" y="1394823"/>
                </a:lnTo>
                <a:lnTo>
                  <a:pt x="3721827" y="1420093"/>
                </a:lnTo>
                <a:lnTo>
                  <a:pt x="3733321" y="1389255"/>
                </a:lnTo>
                <a:close/>
              </a:path>
              <a:path w="3772534" h="1449704">
                <a:moveTo>
                  <a:pt x="3740751" y="1389255"/>
                </a:moveTo>
                <a:lnTo>
                  <a:pt x="3733321" y="1389255"/>
                </a:lnTo>
                <a:lnTo>
                  <a:pt x="3721827" y="1420093"/>
                </a:lnTo>
                <a:lnTo>
                  <a:pt x="3732083" y="1420093"/>
                </a:lnTo>
                <a:lnTo>
                  <a:pt x="3743232" y="1390180"/>
                </a:lnTo>
                <a:lnTo>
                  <a:pt x="3740751" y="1389255"/>
                </a:lnTo>
                <a:close/>
              </a:path>
              <a:path w="3772534" h="1449704">
                <a:moveTo>
                  <a:pt x="13307" y="0"/>
                </a:moveTo>
                <a:lnTo>
                  <a:pt x="0" y="35700"/>
                </a:lnTo>
                <a:lnTo>
                  <a:pt x="3663889" y="1401268"/>
                </a:lnTo>
                <a:lnTo>
                  <a:pt x="3701141" y="1394823"/>
                </a:lnTo>
                <a:lnTo>
                  <a:pt x="3677193" y="1365566"/>
                </a:lnTo>
                <a:lnTo>
                  <a:pt x="13307" y="0"/>
                </a:lnTo>
                <a:close/>
              </a:path>
              <a:path w="3772534" h="1449704">
                <a:moveTo>
                  <a:pt x="3677193" y="1365566"/>
                </a:moveTo>
                <a:lnTo>
                  <a:pt x="3701141" y="1394823"/>
                </a:lnTo>
                <a:lnTo>
                  <a:pt x="3733321" y="1389255"/>
                </a:lnTo>
                <a:lnTo>
                  <a:pt x="3740751" y="1389255"/>
                </a:lnTo>
                <a:lnTo>
                  <a:pt x="3677193" y="136556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426700" y="6250170"/>
            <a:ext cx="1397000" cy="58499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9267" y="252476"/>
            <a:ext cx="103886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PSCA-41BBζ CAR </a:t>
            </a:r>
            <a:r>
              <a:rPr dirty="0"/>
              <a:t>T Cells </a:t>
            </a:r>
            <a:r>
              <a:rPr spc="-5" dirty="0"/>
              <a:t>Show Increased Control </a:t>
            </a:r>
            <a:r>
              <a:rPr dirty="0"/>
              <a:t>of </a:t>
            </a:r>
            <a:r>
              <a:rPr spc="-5" dirty="0"/>
              <a:t>Disseminated</a:t>
            </a:r>
            <a:r>
              <a:rPr spc="-35" dirty="0"/>
              <a:t> </a:t>
            </a:r>
            <a:r>
              <a:rPr dirty="0"/>
              <a:t>Disease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33926" y="4423155"/>
            <a:ext cx="3493135" cy="123571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5080">
              <a:lnSpc>
                <a:spcPct val="99100"/>
              </a:lnSpc>
              <a:spcBef>
                <a:spcPts val="114"/>
              </a:spcBef>
            </a:pPr>
            <a:r>
              <a:rPr sz="1600" spc="-5" dirty="0">
                <a:latin typeface="Arial"/>
                <a:cs typeface="Arial"/>
              </a:rPr>
              <a:t>-4-1BB co-stimulation demonstrates  durable anti-tumor activity in patient-  derived PSCA+ PCa bone metastasis  xenograft model, compared with </a:t>
            </a:r>
            <a:r>
              <a:rPr sz="1600" spc="-10" dirty="0">
                <a:latin typeface="Arial"/>
                <a:cs typeface="Arial"/>
              </a:rPr>
              <a:t>CD28  </a:t>
            </a:r>
            <a:r>
              <a:rPr sz="1600" spc="-5" dirty="0">
                <a:latin typeface="Arial"/>
                <a:cs typeface="Arial"/>
              </a:rPr>
              <a:t>co-stimulation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7330" y="6594347"/>
            <a:ext cx="31388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Priceman, et al. </a:t>
            </a:r>
            <a:r>
              <a:rPr sz="1400" i="1" spc="-5" dirty="0">
                <a:latin typeface="Arial"/>
                <a:cs typeface="Arial"/>
              </a:rPr>
              <a:t>OncoImmunology</a:t>
            </a:r>
            <a:r>
              <a:rPr sz="1400" i="1" spc="-50" dirty="0">
                <a:latin typeface="Arial"/>
                <a:cs typeface="Arial"/>
              </a:rPr>
              <a:t> </a:t>
            </a:r>
            <a:r>
              <a:rPr sz="1400" i="1" spc="-5" dirty="0">
                <a:latin typeface="Arial"/>
                <a:cs typeface="Arial"/>
              </a:rPr>
              <a:t>2018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820627" y="6203554"/>
            <a:ext cx="1523365" cy="0"/>
          </a:xfrm>
          <a:custGeom>
            <a:avLst/>
            <a:gdLst/>
            <a:ahLst/>
            <a:cxnLst/>
            <a:rect l="l" t="t" r="r" b="b"/>
            <a:pathLst>
              <a:path w="1523365">
                <a:moveTo>
                  <a:pt x="0" y="0"/>
                </a:moveTo>
                <a:lnTo>
                  <a:pt x="1523249" y="0"/>
                </a:lnTo>
              </a:path>
            </a:pathLst>
          </a:custGeom>
          <a:ln w="14244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116392" y="5613610"/>
            <a:ext cx="168910" cy="590550"/>
          </a:xfrm>
          <a:custGeom>
            <a:avLst/>
            <a:gdLst/>
            <a:ahLst/>
            <a:cxnLst/>
            <a:rect l="l" t="t" r="r" b="b"/>
            <a:pathLst>
              <a:path w="168909" h="590550">
                <a:moveTo>
                  <a:pt x="0" y="589944"/>
                </a:moveTo>
                <a:lnTo>
                  <a:pt x="0" y="0"/>
                </a:lnTo>
                <a:lnTo>
                  <a:pt x="168826" y="0"/>
                </a:lnTo>
                <a:lnTo>
                  <a:pt x="168826" y="589944"/>
                </a:lnTo>
                <a:lnTo>
                  <a:pt x="0" y="589944"/>
                </a:lnTo>
                <a:close/>
              </a:path>
            </a:pathLst>
          </a:custGeom>
          <a:solidFill>
            <a:srgbClr val="9292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116392" y="5613610"/>
            <a:ext cx="168910" cy="590550"/>
          </a:xfrm>
          <a:custGeom>
            <a:avLst/>
            <a:gdLst/>
            <a:ahLst/>
            <a:cxnLst/>
            <a:rect l="l" t="t" r="r" b="b"/>
            <a:pathLst>
              <a:path w="168909" h="590550">
                <a:moveTo>
                  <a:pt x="0" y="589944"/>
                </a:moveTo>
                <a:lnTo>
                  <a:pt x="0" y="0"/>
                </a:lnTo>
                <a:lnTo>
                  <a:pt x="168826" y="0"/>
                </a:lnTo>
                <a:lnTo>
                  <a:pt x="168826" y="589944"/>
                </a:lnTo>
              </a:path>
            </a:pathLst>
          </a:custGeom>
          <a:ln w="22736">
            <a:solidFill>
              <a:srgbClr val="929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200170" y="5452177"/>
            <a:ext cx="0" cy="161925"/>
          </a:xfrm>
          <a:custGeom>
            <a:avLst/>
            <a:gdLst/>
            <a:ahLst/>
            <a:cxnLst/>
            <a:rect l="l" t="t" r="r" b="b"/>
            <a:pathLst>
              <a:path h="161925">
                <a:moveTo>
                  <a:pt x="0" y="0"/>
                </a:moveTo>
                <a:lnTo>
                  <a:pt x="0" y="161433"/>
                </a:lnTo>
              </a:path>
            </a:pathLst>
          </a:custGeom>
          <a:ln w="152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158281" y="5452177"/>
            <a:ext cx="83820" cy="0"/>
          </a:xfrm>
          <a:custGeom>
            <a:avLst/>
            <a:gdLst/>
            <a:ahLst/>
            <a:cxnLst/>
            <a:rect l="l" t="t" r="r" b="b"/>
            <a:pathLst>
              <a:path w="83820">
                <a:moveTo>
                  <a:pt x="0" y="0"/>
                </a:moveTo>
                <a:lnTo>
                  <a:pt x="83778" y="0"/>
                </a:lnTo>
              </a:path>
            </a:pathLst>
          </a:custGeom>
          <a:ln w="142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370266" y="5179165"/>
            <a:ext cx="168910" cy="1024890"/>
          </a:xfrm>
          <a:custGeom>
            <a:avLst/>
            <a:gdLst/>
            <a:ahLst/>
            <a:cxnLst/>
            <a:rect l="l" t="t" r="r" b="b"/>
            <a:pathLst>
              <a:path w="168909" h="1024889">
                <a:moveTo>
                  <a:pt x="0" y="1024389"/>
                </a:moveTo>
                <a:lnTo>
                  <a:pt x="0" y="0"/>
                </a:lnTo>
                <a:lnTo>
                  <a:pt x="168826" y="0"/>
                </a:lnTo>
                <a:lnTo>
                  <a:pt x="168826" y="1024389"/>
                </a:lnTo>
                <a:lnTo>
                  <a:pt x="0" y="1024389"/>
                </a:lnTo>
                <a:close/>
              </a:path>
            </a:pathLst>
          </a:custGeom>
          <a:solidFill>
            <a:srgbClr val="0090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370266" y="5179164"/>
            <a:ext cx="168910" cy="1024890"/>
          </a:xfrm>
          <a:custGeom>
            <a:avLst/>
            <a:gdLst/>
            <a:ahLst/>
            <a:cxnLst/>
            <a:rect l="l" t="t" r="r" b="b"/>
            <a:pathLst>
              <a:path w="168909" h="1024889">
                <a:moveTo>
                  <a:pt x="0" y="1024389"/>
                </a:moveTo>
                <a:lnTo>
                  <a:pt x="0" y="0"/>
                </a:lnTo>
                <a:lnTo>
                  <a:pt x="168826" y="0"/>
                </a:lnTo>
                <a:lnTo>
                  <a:pt x="168826" y="1024389"/>
                </a:lnTo>
              </a:path>
            </a:pathLst>
          </a:custGeom>
          <a:ln w="22809">
            <a:solidFill>
              <a:srgbClr val="0090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454045" y="4974999"/>
            <a:ext cx="0" cy="204470"/>
          </a:xfrm>
          <a:custGeom>
            <a:avLst/>
            <a:gdLst/>
            <a:ahLst/>
            <a:cxnLst/>
            <a:rect l="l" t="t" r="r" b="b"/>
            <a:pathLst>
              <a:path h="204470">
                <a:moveTo>
                  <a:pt x="0" y="0"/>
                </a:moveTo>
                <a:lnTo>
                  <a:pt x="0" y="204165"/>
                </a:lnTo>
              </a:path>
            </a:pathLst>
          </a:custGeom>
          <a:ln w="152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412155" y="4974999"/>
            <a:ext cx="83820" cy="0"/>
          </a:xfrm>
          <a:custGeom>
            <a:avLst/>
            <a:gdLst/>
            <a:ahLst/>
            <a:cxnLst/>
            <a:rect l="l" t="t" r="r" b="b"/>
            <a:pathLst>
              <a:path w="83820">
                <a:moveTo>
                  <a:pt x="0" y="0"/>
                </a:moveTo>
                <a:lnTo>
                  <a:pt x="83778" y="0"/>
                </a:lnTo>
              </a:path>
            </a:pathLst>
          </a:custGeom>
          <a:ln w="142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878016" y="6186342"/>
            <a:ext cx="168910" cy="0"/>
          </a:xfrm>
          <a:custGeom>
            <a:avLst/>
            <a:gdLst/>
            <a:ahLst/>
            <a:cxnLst/>
            <a:rect l="l" t="t" r="r" b="b"/>
            <a:pathLst>
              <a:path w="168909">
                <a:moveTo>
                  <a:pt x="0" y="0"/>
                </a:moveTo>
                <a:lnTo>
                  <a:pt x="168827" y="0"/>
                </a:lnTo>
              </a:path>
            </a:pathLst>
          </a:custGeom>
          <a:ln w="34423">
            <a:solidFill>
              <a:srgbClr val="A9A9A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878016" y="6169131"/>
            <a:ext cx="168910" cy="34925"/>
          </a:xfrm>
          <a:custGeom>
            <a:avLst/>
            <a:gdLst/>
            <a:ahLst/>
            <a:cxnLst/>
            <a:rect l="l" t="t" r="r" b="b"/>
            <a:pathLst>
              <a:path w="168909" h="34925">
                <a:moveTo>
                  <a:pt x="0" y="34423"/>
                </a:moveTo>
                <a:lnTo>
                  <a:pt x="0" y="0"/>
                </a:lnTo>
                <a:lnTo>
                  <a:pt x="168826" y="0"/>
                </a:lnTo>
                <a:lnTo>
                  <a:pt x="168826" y="34423"/>
                </a:lnTo>
              </a:path>
            </a:pathLst>
          </a:custGeom>
          <a:ln w="21425">
            <a:solidFill>
              <a:srgbClr val="A9A9A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961794" y="6135894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0"/>
                </a:moveTo>
                <a:lnTo>
                  <a:pt x="0" y="33236"/>
                </a:lnTo>
              </a:path>
            </a:pathLst>
          </a:custGeom>
          <a:ln w="152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919905" y="6135894"/>
            <a:ext cx="83820" cy="0"/>
          </a:xfrm>
          <a:custGeom>
            <a:avLst/>
            <a:gdLst/>
            <a:ahLst/>
            <a:cxnLst/>
            <a:rect l="l" t="t" r="r" b="b"/>
            <a:pathLst>
              <a:path w="83820">
                <a:moveTo>
                  <a:pt x="0" y="0"/>
                </a:moveTo>
                <a:lnTo>
                  <a:pt x="83778" y="0"/>
                </a:lnTo>
              </a:path>
            </a:pathLst>
          </a:custGeom>
          <a:ln w="142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131891" y="5741807"/>
            <a:ext cx="168910" cy="462280"/>
          </a:xfrm>
          <a:custGeom>
            <a:avLst/>
            <a:gdLst/>
            <a:ahLst/>
            <a:cxnLst/>
            <a:rect l="l" t="t" r="r" b="b"/>
            <a:pathLst>
              <a:path w="168909" h="462279">
                <a:moveTo>
                  <a:pt x="0" y="461746"/>
                </a:moveTo>
                <a:lnTo>
                  <a:pt x="0" y="0"/>
                </a:lnTo>
                <a:lnTo>
                  <a:pt x="168826" y="0"/>
                </a:lnTo>
                <a:lnTo>
                  <a:pt x="168826" y="461746"/>
                </a:lnTo>
                <a:lnTo>
                  <a:pt x="0" y="461746"/>
                </a:lnTo>
                <a:close/>
              </a:path>
            </a:pathLst>
          </a:custGeom>
          <a:solidFill>
            <a:srgbClr val="0090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131891" y="5741807"/>
            <a:ext cx="168910" cy="462280"/>
          </a:xfrm>
          <a:custGeom>
            <a:avLst/>
            <a:gdLst/>
            <a:ahLst/>
            <a:cxnLst/>
            <a:rect l="l" t="t" r="r" b="b"/>
            <a:pathLst>
              <a:path w="168909" h="462279">
                <a:moveTo>
                  <a:pt x="0" y="461746"/>
                </a:moveTo>
                <a:lnTo>
                  <a:pt x="0" y="0"/>
                </a:lnTo>
                <a:lnTo>
                  <a:pt x="168826" y="0"/>
                </a:lnTo>
                <a:lnTo>
                  <a:pt x="168826" y="461746"/>
                </a:lnTo>
              </a:path>
            </a:pathLst>
          </a:custGeom>
          <a:ln w="22673">
            <a:solidFill>
              <a:srgbClr val="0090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215670" y="5434371"/>
            <a:ext cx="0" cy="307975"/>
          </a:xfrm>
          <a:custGeom>
            <a:avLst/>
            <a:gdLst/>
            <a:ahLst/>
            <a:cxnLst/>
            <a:rect l="l" t="t" r="r" b="b"/>
            <a:pathLst>
              <a:path h="307975">
                <a:moveTo>
                  <a:pt x="0" y="0"/>
                </a:moveTo>
                <a:lnTo>
                  <a:pt x="0" y="307435"/>
                </a:lnTo>
              </a:path>
            </a:pathLst>
          </a:custGeom>
          <a:ln w="152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173781" y="5434371"/>
            <a:ext cx="83820" cy="0"/>
          </a:xfrm>
          <a:custGeom>
            <a:avLst/>
            <a:gdLst/>
            <a:ahLst/>
            <a:cxnLst/>
            <a:rect l="l" t="t" r="r" b="b"/>
            <a:pathLst>
              <a:path w="83820">
                <a:moveTo>
                  <a:pt x="0" y="0"/>
                </a:moveTo>
                <a:lnTo>
                  <a:pt x="83778" y="0"/>
                </a:lnTo>
              </a:path>
            </a:pathLst>
          </a:custGeom>
          <a:ln w="142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820627" y="6203554"/>
            <a:ext cx="1523365" cy="0"/>
          </a:xfrm>
          <a:custGeom>
            <a:avLst/>
            <a:gdLst/>
            <a:ahLst/>
            <a:cxnLst/>
            <a:rect l="l" t="t" r="r" b="b"/>
            <a:pathLst>
              <a:path w="1523365">
                <a:moveTo>
                  <a:pt x="0" y="0"/>
                </a:moveTo>
                <a:lnTo>
                  <a:pt x="1523249" y="0"/>
                </a:lnTo>
              </a:path>
            </a:pathLst>
          </a:custGeom>
          <a:ln w="142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820627" y="4779142"/>
            <a:ext cx="0" cy="1424940"/>
          </a:xfrm>
          <a:custGeom>
            <a:avLst/>
            <a:gdLst/>
            <a:ahLst/>
            <a:cxnLst/>
            <a:rect l="l" t="t" r="r" b="b"/>
            <a:pathLst>
              <a:path h="1424939">
                <a:moveTo>
                  <a:pt x="0" y="1424412"/>
                </a:moveTo>
                <a:lnTo>
                  <a:pt x="0" y="0"/>
                </a:lnTo>
              </a:path>
            </a:pathLst>
          </a:custGeom>
          <a:ln w="152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782545" y="5966152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081" y="0"/>
                </a:lnTo>
              </a:path>
            </a:pathLst>
          </a:custGeom>
          <a:ln w="142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782545" y="572875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081" y="0"/>
                </a:lnTo>
              </a:path>
            </a:pathLst>
          </a:custGeom>
          <a:ln w="142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782545" y="5491348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081" y="0"/>
                </a:lnTo>
              </a:path>
            </a:pathLst>
          </a:custGeom>
          <a:ln w="142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782545" y="5253946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081" y="0"/>
                </a:lnTo>
              </a:path>
            </a:pathLst>
          </a:custGeom>
          <a:ln w="142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782545" y="5016544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081" y="0"/>
                </a:lnTo>
              </a:path>
            </a:pathLst>
          </a:custGeom>
          <a:ln w="142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782545" y="4779142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081" y="0"/>
                </a:lnTo>
              </a:path>
            </a:pathLst>
          </a:custGeom>
          <a:ln w="142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782545" y="6203554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081" y="0"/>
                </a:lnTo>
              </a:path>
            </a:pathLst>
          </a:custGeom>
          <a:ln w="142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7287427" y="4757271"/>
            <a:ext cx="210820" cy="1432560"/>
          </a:xfrm>
          <a:prstGeom prst="rect">
            <a:avLst/>
          </a:prstGeom>
        </p:spPr>
        <p:txBody>
          <a:bodyPr vert="vert270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1150" spc="-55" dirty="0">
                <a:latin typeface="Arial"/>
                <a:cs typeface="Arial"/>
              </a:rPr>
              <a:t>% hCD45</a:t>
            </a:r>
            <a:r>
              <a:rPr sz="1275" spc="-82" baseline="26143" dirty="0">
                <a:latin typeface="Arial"/>
                <a:cs typeface="Arial"/>
              </a:rPr>
              <a:t>+</a:t>
            </a:r>
            <a:r>
              <a:rPr sz="1150" spc="-55" dirty="0">
                <a:latin typeface="Arial"/>
                <a:cs typeface="Arial"/>
              </a:rPr>
              <a:t>CAR</a:t>
            </a:r>
            <a:r>
              <a:rPr sz="1275" spc="-82" baseline="26143" dirty="0">
                <a:latin typeface="Arial"/>
                <a:cs typeface="Arial"/>
              </a:rPr>
              <a:t>+ </a:t>
            </a:r>
            <a:r>
              <a:rPr sz="1150" spc="-40" dirty="0">
                <a:latin typeface="Arial"/>
                <a:cs typeface="Arial"/>
              </a:rPr>
              <a:t>T</a:t>
            </a:r>
            <a:r>
              <a:rPr sz="1150" spc="-45" dirty="0">
                <a:latin typeface="Arial"/>
                <a:cs typeface="Arial"/>
              </a:rPr>
              <a:t> </a:t>
            </a:r>
            <a:r>
              <a:rPr sz="1150" spc="-40" dirty="0">
                <a:latin typeface="Arial"/>
                <a:cs typeface="Arial"/>
              </a:rPr>
              <a:t>cells</a:t>
            </a:r>
            <a:endParaRPr sz="115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9642178" y="5084203"/>
            <a:ext cx="162560" cy="111760"/>
          </a:xfrm>
          <a:custGeom>
            <a:avLst/>
            <a:gdLst/>
            <a:ahLst/>
            <a:cxnLst/>
            <a:rect l="l" t="t" r="r" b="b"/>
            <a:pathLst>
              <a:path w="162559" h="111760">
                <a:moveTo>
                  <a:pt x="0" y="0"/>
                </a:moveTo>
                <a:lnTo>
                  <a:pt x="162481" y="0"/>
                </a:lnTo>
                <a:lnTo>
                  <a:pt x="162481" y="111184"/>
                </a:lnTo>
                <a:lnTo>
                  <a:pt x="0" y="111184"/>
                </a:lnTo>
                <a:lnTo>
                  <a:pt x="0" y="0"/>
                </a:lnTo>
                <a:close/>
              </a:path>
            </a:pathLst>
          </a:custGeom>
          <a:solidFill>
            <a:srgbClr val="0090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642180" y="5084204"/>
            <a:ext cx="162560" cy="111760"/>
          </a:xfrm>
          <a:custGeom>
            <a:avLst/>
            <a:gdLst/>
            <a:ahLst/>
            <a:cxnLst/>
            <a:rect l="l" t="t" r="r" b="b"/>
            <a:pathLst>
              <a:path w="162559" h="111760">
                <a:moveTo>
                  <a:pt x="0" y="0"/>
                </a:moveTo>
                <a:lnTo>
                  <a:pt x="162479" y="0"/>
                </a:lnTo>
                <a:lnTo>
                  <a:pt x="162479" y="111183"/>
                </a:lnTo>
                <a:lnTo>
                  <a:pt x="0" y="111183"/>
                </a:lnTo>
                <a:lnTo>
                  <a:pt x="0" y="0"/>
                </a:lnTo>
                <a:close/>
              </a:path>
            </a:pathLst>
          </a:custGeom>
          <a:ln w="21838">
            <a:solidFill>
              <a:srgbClr val="0090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9642178" y="4933453"/>
            <a:ext cx="162560" cy="101600"/>
          </a:xfrm>
          <a:custGeom>
            <a:avLst/>
            <a:gdLst/>
            <a:ahLst/>
            <a:cxnLst/>
            <a:rect l="l" t="t" r="r" b="b"/>
            <a:pathLst>
              <a:path w="162559" h="101600">
                <a:moveTo>
                  <a:pt x="0" y="0"/>
                </a:moveTo>
                <a:lnTo>
                  <a:pt x="162481" y="0"/>
                </a:lnTo>
                <a:lnTo>
                  <a:pt x="162481" y="101291"/>
                </a:lnTo>
                <a:lnTo>
                  <a:pt x="0" y="101291"/>
                </a:lnTo>
                <a:lnTo>
                  <a:pt x="0" y="0"/>
                </a:lnTo>
                <a:close/>
              </a:path>
            </a:pathLst>
          </a:custGeom>
          <a:solidFill>
            <a:srgbClr val="A9A9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642180" y="4933453"/>
            <a:ext cx="162560" cy="101600"/>
          </a:xfrm>
          <a:custGeom>
            <a:avLst/>
            <a:gdLst/>
            <a:ahLst/>
            <a:cxnLst/>
            <a:rect l="l" t="t" r="r" b="b"/>
            <a:pathLst>
              <a:path w="162559" h="101600">
                <a:moveTo>
                  <a:pt x="0" y="0"/>
                </a:moveTo>
                <a:lnTo>
                  <a:pt x="162479" y="0"/>
                </a:lnTo>
                <a:lnTo>
                  <a:pt x="162479" y="101291"/>
                </a:lnTo>
                <a:lnTo>
                  <a:pt x="0" y="101291"/>
                </a:lnTo>
                <a:lnTo>
                  <a:pt x="0" y="0"/>
                </a:lnTo>
                <a:close/>
              </a:path>
            </a:pathLst>
          </a:custGeom>
          <a:ln w="21781">
            <a:solidFill>
              <a:srgbClr val="A9A9A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9642178" y="4780329"/>
            <a:ext cx="162560" cy="101600"/>
          </a:xfrm>
          <a:custGeom>
            <a:avLst/>
            <a:gdLst/>
            <a:ahLst/>
            <a:cxnLst/>
            <a:rect l="l" t="t" r="r" b="b"/>
            <a:pathLst>
              <a:path w="162559" h="101600">
                <a:moveTo>
                  <a:pt x="0" y="0"/>
                </a:moveTo>
                <a:lnTo>
                  <a:pt x="162481" y="0"/>
                </a:lnTo>
                <a:lnTo>
                  <a:pt x="162481" y="101291"/>
                </a:lnTo>
                <a:lnTo>
                  <a:pt x="0" y="10129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9642180" y="4780329"/>
            <a:ext cx="162560" cy="101600"/>
          </a:xfrm>
          <a:custGeom>
            <a:avLst/>
            <a:gdLst/>
            <a:ahLst/>
            <a:cxnLst/>
            <a:rect l="l" t="t" r="r" b="b"/>
            <a:pathLst>
              <a:path w="162559" h="101600">
                <a:moveTo>
                  <a:pt x="0" y="0"/>
                </a:moveTo>
                <a:lnTo>
                  <a:pt x="162479" y="0"/>
                </a:lnTo>
                <a:lnTo>
                  <a:pt x="162479" y="101291"/>
                </a:lnTo>
                <a:lnTo>
                  <a:pt x="0" y="101291"/>
                </a:lnTo>
                <a:lnTo>
                  <a:pt x="0" y="0"/>
                </a:lnTo>
                <a:close/>
              </a:path>
            </a:pathLst>
          </a:custGeom>
          <a:ln w="217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7543051" y="4606196"/>
            <a:ext cx="1776730" cy="1864995"/>
          </a:xfrm>
          <a:prstGeom prst="rect">
            <a:avLst/>
          </a:prstGeom>
        </p:spPr>
        <p:txBody>
          <a:bodyPr vert="horz" wrap="square" lIns="0" tIns="825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0"/>
              </a:spcBef>
            </a:pPr>
            <a:r>
              <a:rPr sz="1100" spc="30" dirty="0">
                <a:latin typeface="Arial"/>
                <a:cs typeface="Arial"/>
              </a:rPr>
              <a:t>1.2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sz="1100" spc="30" dirty="0">
                <a:latin typeface="Arial"/>
                <a:cs typeface="Arial"/>
              </a:rPr>
              <a:t>1.0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sz="1100" spc="30" dirty="0">
                <a:latin typeface="Arial"/>
                <a:cs typeface="Arial"/>
              </a:rPr>
              <a:t>0.8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sz="1100" spc="30" dirty="0">
                <a:latin typeface="Arial"/>
                <a:cs typeface="Arial"/>
              </a:rPr>
              <a:t>0.6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sz="1100" spc="30" dirty="0">
                <a:latin typeface="Arial"/>
                <a:cs typeface="Arial"/>
              </a:rPr>
              <a:t>0.4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sz="1100" spc="30" dirty="0">
                <a:latin typeface="Arial"/>
                <a:cs typeface="Arial"/>
              </a:rPr>
              <a:t>0.2</a:t>
            </a:r>
            <a:endParaRPr sz="1100">
              <a:latin typeface="Arial"/>
              <a:cs typeface="Arial"/>
            </a:endParaRPr>
          </a:p>
          <a:p>
            <a:pPr marL="537845" marR="5080" indent="-525780">
              <a:lnSpc>
                <a:spcPct val="106000"/>
              </a:lnSpc>
              <a:spcBef>
                <a:spcPts val="470"/>
              </a:spcBef>
              <a:tabLst>
                <a:tab pos="999490" algn="l"/>
                <a:tab pos="1299210" algn="l"/>
                <a:tab pos="1763395" algn="l"/>
              </a:tabLst>
            </a:pPr>
            <a:r>
              <a:rPr sz="1100" spc="25" dirty="0">
                <a:latin typeface="Arial"/>
                <a:cs typeface="Arial"/>
              </a:rPr>
              <a:t>0.0 </a:t>
            </a:r>
            <a:r>
              <a:rPr sz="1100" u="heavy" spc="2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				</a:t>
            </a:r>
            <a:r>
              <a:rPr sz="1100" dirty="0">
                <a:latin typeface="Arial"/>
                <a:cs typeface="Arial"/>
              </a:rPr>
              <a:t> </a:t>
            </a:r>
            <a:r>
              <a:rPr sz="1100" spc="25" dirty="0">
                <a:latin typeface="Arial"/>
                <a:cs typeface="Arial"/>
              </a:rPr>
              <a:t>D24		D76</a:t>
            </a:r>
            <a:endParaRPr sz="1100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8200170" y="4895469"/>
            <a:ext cx="764540" cy="110489"/>
          </a:xfrm>
          <a:custGeom>
            <a:avLst/>
            <a:gdLst/>
            <a:ahLst/>
            <a:cxnLst/>
            <a:rect l="l" t="t" r="r" b="b"/>
            <a:pathLst>
              <a:path w="764540" h="110489">
                <a:moveTo>
                  <a:pt x="0" y="110391"/>
                </a:moveTo>
                <a:lnTo>
                  <a:pt x="0" y="0"/>
                </a:lnTo>
                <a:lnTo>
                  <a:pt x="764163" y="0"/>
                </a:lnTo>
                <a:lnTo>
                  <a:pt x="764163" y="110391"/>
                </a:lnTo>
              </a:path>
            </a:pathLst>
          </a:custGeom>
          <a:ln w="142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200170" y="4895469"/>
            <a:ext cx="764540" cy="110489"/>
          </a:xfrm>
          <a:custGeom>
            <a:avLst/>
            <a:gdLst/>
            <a:ahLst/>
            <a:cxnLst/>
            <a:rect l="l" t="t" r="r" b="b"/>
            <a:pathLst>
              <a:path w="764540" h="110489">
                <a:moveTo>
                  <a:pt x="0" y="110391"/>
                </a:moveTo>
                <a:lnTo>
                  <a:pt x="0" y="0"/>
                </a:lnTo>
                <a:lnTo>
                  <a:pt x="764163" y="0"/>
                </a:lnTo>
                <a:lnTo>
                  <a:pt x="764163" y="110391"/>
                </a:lnTo>
              </a:path>
            </a:pathLst>
          </a:custGeom>
          <a:ln w="142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8296636" y="4682956"/>
            <a:ext cx="558800" cy="1917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100" spc="30" dirty="0">
                <a:latin typeface="Arial"/>
                <a:cs typeface="Arial"/>
              </a:rPr>
              <a:t>p &lt;</a:t>
            </a:r>
            <a:r>
              <a:rPr sz="1100" spc="-114" dirty="0">
                <a:latin typeface="Arial"/>
                <a:cs typeface="Arial"/>
              </a:rPr>
              <a:t> </a:t>
            </a:r>
            <a:r>
              <a:rPr sz="1100" spc="25" dirty="0">
                <a:latin typeface="Arial"/>
                <a:cs typeface="Arial"/>
              </a:rPr>
              <a:t>0.05</a:t>
            </a:r>
            <a:endParaRPr sz="1100">
              <a:latin typeface="Arial"/>
              <a:cs typeface="Arial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8451506" y="4578537"/>
            <a:ext cx="764540" cy="110489"/>
          </a:xfrm>
          <a:custGeom>
            <a:avLst/>
            <a:gdLst/>
            <a:ahLst/>
            <a:cxnLst/>
            <a:rect l="l" t="t" r="r" b="b"/>
            <a:pathLst>
              <a:path w="764540" h="110489">
                <a:moveTo>
                  <a:pt x="0" y="110391"/>
                </a:moveTo>
                <a:lnTo>
                  <a:pt x="0" y="0"/>
                </a:lnTo>
                <a:lnTo>
                  <a:pt x="764163" y="0"/>
                </a:lnTo>
                <a:lnTo>
                  <a:pt x="764163" y="110391"/>
                </a:lnTo>
              </a:path>
            </a:pathLst>
          </a:custGeom>
          <a:ln w="142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451506" y="4578537"/>
            <a:ext cx="764540" cy="110489"/>
          </a:xfrm>
          <a:custGeom>
            <a:avLst/>
            <a:gdLst/>
            <a:ahLst/>
            <a:cxnLst/>
            <a:rect l="l" t="t" r="r" b="b"/>
            <a:pathLst>
              <a:path w="764540" h="110489">
                <a:moveTo>
                  <a:pt x="0" y="110391"/>
                </a:moveTo>
                <a:lnTo>
                  <a:pt x="0" y="0"/>
                </a:lnTo>
                <a:lnTo>
                  <a:pt x="764163" y="0"/>
                </a:lnTo>
                <a:lnTo>
                  <a:pt x="764163" y="110391"/>
                </a:lnTo>
              </a:path>
            </a:pathLst>
          </a:custGeom>
          <a:ln w="142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8716799" y="4366024"/>
            <a:ext cx="224790" cy="1917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100" spc="10" dirty="0">
                <a:latin typeface="Arial"/>
                <a:cs typeface="Arial"/>
              </a:rPr>
              <a:t>NS</a:t>
            </a:r>
            <a:endParaRPr sz="1100">
              <a:latin typeface="Arial"/>
              <a:cs typeface="Arial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5752063" y="5239830"/>
            <a:ext cx="233045" cy="962660"/>
          </a:xfrm>
          <a:custGeom>
            <a:avLst/>
            <a:gdLst/>
            <a:ahLst/>
            <a:cxnLst/>
            <a:rect l="l" t="t" r="r" b="b"/>
            <a:pathLst>
              <a:path w="233045" h="962660">
                <a:moveTo>
                  <a:pt x="0" y="962083"/>
                </a:moveTo>
                <a:lnTo>
                  <a:pt x="0" y="0"/>
                </a:lnTo>
                <a:lnTo>
                  <a:pt x="232722" y="0"/>
                </a:lnTo>
                <a:lnTo>
                  <a:pt x="232722" y="962083"/>
                </a:lnTo>
                <a:lnTo>
                  <a:pt x="0" y="962083"/>
                </a:lnTo>
                <a:close/>
              </a:path>
            </a:pathLst>
          </a:custGeom>
          <a:solidFill>
            <a:srgbClr val="9292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752063" y="5239829"/>
            <a:ext cx="233045" cy="962660"/>
          </a:xfrm>
          <a:custGeom>
            <a:avLst/>
            <a:gdLst/>
            <a:ahLst/>
            <a:cxnLst/>
            <a:rect l="l" t="t" r="r" b="b"/>
            <a:pathLst>
              <a:path w="233045" h="962660">
                <a:moveTo>
                  <a:pt x="0" y="962083"/>
                </a:moveTo>
                <a:lnTo>
                  <a:pt x="0" y="0"/>
                </a:lnTo>
                <a:lnTo>
                  <a:pt x="232722" y="0"/>
                </a:lnTo>
                <a:lnTo>
                  <a:pt x="232722" y="962083"/>
                </a:lnTo>
              </a:path>
            </a:pathLst>
          </a:custGeom>
          <a:ln w="16213">
            <a:solidFill>
              <a:srgbClr val="929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867744" y="4992504"/>
            <a:ext cx="0" cy="247650"/>
          </a:xfrm>
          <a:custGeom>
            <a:avLst/>
            <a:gdLst/>
            <a:ahLst/>
            <a:cxnLst/>
            <a:rect l="l" t="t" r="r" b="b"/>
            <a:pathLst>
              <a:path h="247650">
                <a:moveTo>
                  <a:pt x="0" y="0"/>
                </a:moveTo>
                <a:lnTo>
                  <a:pt x="0" y="247325"/>
                </a:lnTo>
              </a:path>
            </a:pathLst>
          </a:custGeom>
          <a:ln w="163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810584" y="4992504"/>
            <a:ext cx="114935" cy="0"/>
          </a:xfrm>
          <a:custGeom>
            <a:avLst/>
            <a:gdLst/>
            <a:ahLst/>
            <a:cxnLst/>
            <a:rect l="l" t="t" r="r" b="b"/>
            <a:pathLst>
              <a:path w="114935">
                <a:moveTo>
                  <a:pt x="0" y="0"/>
                </a:moveTo>
                <a:lnTo>
                  <a:pt x="114319" y="0"/>
                </a:lnTo>
              </a:path>
            </a:pathLst>
          </a:custGeom>
          <a:ln w="14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664962" y="6201914"/>
            <a:ext cx="816610" cy="0"/>
          </a:xfrm>
          <a:custGeom>
            <a:avLst/>
            <a:gdLst/>
            <a:ahLst/>
            <a:cxnLst/>
            <a:rect l="l" t="t" r="r" b="b"/>
            <a:pathLst>
              <a:path w="816610">
                <a:moveTo>
                  <a:pt x="0" y="0"/>
                </a:moveTo>
                <a:lnTo>
                  <a:pt x="816571" y="0"/>
                </a:lnTo>
              </a:path>
            </a:pathLst>
          </a:custGeom>
          <a:ln w="14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860939" y="6205000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331" y="0"/>
                </a:lnTo>
              </a:path>
            </a:pathLst>
          </a:custGeom>
          <a:ln w="61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6269225" y="6205000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331" y="0"/>
                </a:lnTo>
              </a:path>
            </a:pathLst>
          </a:custGeom>
          <a:ln w="61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664962" y="4781864"/>
            <a:ext cx="0" cy="1420495"/>
          </a:xfrm>
          <a:custGeom>
            <a:avLst/>
            <a:gdLst/>
            <a:ahLst/>
            <a:cxnLst/>
            <a:rect l="l" t="t" r="r" b="b"/>
            <a:pathLst>
              <a:path h="1420495">
                <a:moveTo>
                  <a:pt x="0" y="1420049"/>
                </a:moveTo>
                <a:lnTo>
                  <a:pt x="0" y="0"/>
                </a:lnTo>
              </a:path>
            </a:pathLst>
          </a:custGeom>
          <a:ln w="163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624133" y="6201914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0" y="0"/>
                </a:moveTo>
                <a:lnTo>
                  <a:pt x="40828" y="0"/>
                </a:lnTo>
              </a:path>
            </a:pathLst>
          </a:custGeom>
          <a:ln w="14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624133" y="5846902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0" y="0"/>
                </a:moveTo>
                <a:lnTo>
                  <a:pt x="40828" y="0"/>
                </a:lnTo>
              </a:path>
            </a:pathLst>
          </a:custGeom>
          <a:ln w="14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624133" y="5491889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0" y="0"/>
                </a:moveTo>
                <a:lnTo>
                  <a:pt x="40828" y="0"/>
                </a:lnTo>
              </a:path>
            </a:pathLst>
          </a:custGeom>
          <a:ln w="14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624133" y="5136877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0" y="0"/>
                </a:moveTo>
                <a:lnTo>
                  <a:pt x="40828" y="0"/>
                </a:lnTo>
              </a:path>
            </a:pathLst>
          </a:custGeom>
          <a:ln w="14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624133" y="4781864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0" y="0"/>
                </a:moveTo>
                <a:lnTo>
                  <a:pt x="40828" y="0"/>
                </a:lnTo>
              </a:path>
            </a:pathLst>
          </a:custGeom>
          <a:ln w="14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 txBox="1"/>
          <p:nvPr/>
        </p:nvSpPr>
        <p:spPr>
          <a:xfrm>
            <a:off x="5232181" y="5745448"/>
            <a:ext cx="388620" cy="1911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50" spc="114" dirty="0">
                <a:latin typeface="Arial"/>
                <a:cs typeface="Arial"/>
              </a:rPr>
              <a:t>1000</a:t>
            </a:r>
            <a:endParaRPr sz="105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5504372" y="6100461"/>
            <a:ext cx="916305" cy="1911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902969" algn="l"/>
              </a:tabLst>
            </a:pPr>
            <a:r>
              <a:rPr sz="1050" spc="105" dirty="0">
                <a:latin typeface="Arial"/>
                <a:cs typeface="Arial"/>
              </a:rPr>
              <a:t>0  </a:t>
            </a:r>
            <a:r>
              <a:rPr sz="1050" spc="10" dirty="0">
                <a:latin typeface="Arial"/>
                <a:cs typeface="Arial"/>
              </a:rPr>
              <a:t> </a:t>
            </a:r>
            <a:r>
              <a:rPr sz="1050" u="heavy" spc="5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50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	</a:t>
            </a:r>
            <a:endParaRPr sz="105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5232181" y="5390436"/>
            <a:ext cx="388620" cy="1911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50" spc="114" dirty="0">
                <a:latin typeface="Arial"/>
                <a:cs typeface="Arial"/>
              </a:rPr>
              <a:t>2000</a:t>
            </a:r>
            <a:endParaRPr sz="105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5232181" y="5035424"/>
            <a:ext cx="388620" cy="1911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50" spc="114" dirty="0">
                <a:latin typeface="Arial"/>
                <a:cs typeface="Arial"/>
              </a:rPr>
              <a:t>3000</a:t>
            </a:r>
            <a:endParaRPr sz="105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5232181" y="4680411"/>
            <a:ext cx="388620" cy="1911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50" spc="114" dirty="0">
                <a:latin typeface="Arial"/>
                <a:cs typeface="Arial"/>
              </a:rPr>
              <a:t>4000</a:t>
            </a:r>
            <a:endParaRPr sz="1050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4966413" y="5075851"/>
            <a:ext cx="203200" cy="8013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80"/>
              </a:lnSpc>
            </a:pPr>
            <a:r>
              <a:rPr sz="1250" spc="-140" dirty="0">
                <a:latin typeface="Arial"/>
                <a:cs typeface="Arial"/>
              </a:rPr>
              <a:t>PSA</a:t>
            </a:r>
            <a:r>
              <a:rPr sz="1250" spc="-135" dirty="0">
                <a:latin typeface="Arial"/>
                <a:cs typeface="Arial"/>
              </a:rPr>
              <a:t> </a:t>
            </a:r>
            <a:r>
              <a:rPr sz="1250" spc="-85" dirty="0">
                <a:latin typeface="Arial"/>
                <a:cs typeface="Arial"/>
              </a:rPr>
              <a:t>(pg/mL)</a:t>
            </a:r>
            <a:endParaRPr sz="1250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5776789" y="4588897"/>
            <a:ext cx="596900" cy="1911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50" spc="105" dirty="0">
                <a:latin typeface="Arial"/>
                <a:cs typeface="Arial"/>
              </a:rPr>
              <a:t>p </a:t>
            </a:r>
            <a:r>
              <a:rPr sz="1050" spc="110" dirty="0">
                <a:latin typeface="Arial"/>
                <a:cs typeface="Arial"/>
              </a:rPr>
              <a:t>&lt;</a:t>
            </a:r>
            <a:r>
              <a:rPr sz="1050" spc="-125" dirty="0">
                <a:latin typeface="Arial"/>
                <a:cs typeface="Arial"/>
              </a:rPr>
              <a:t> </a:t>
            </a:r>
            <a:r>
              <a:rPr sz="1050" spc="85" dirty="0">
                <a:latin typeface="Arial"/>
                <a:cs typeface="Arial"/>
              </a:rPr>
              <a:t>0.05</a:t>
            </a:r>
            <a:endParaRPr sz="1050">
              <a:latin typeface="Arial"/>
              <a:cs typeface="Arial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5871827" y="4804348"/>
            <a:ext cx="396240" cy="111760"/>
          </a:xfrm>
          <a:custGeom>
            <a:avLst/>
            <a:gdLst/>
            <a:ahLst/>
            <a:cxnLst/>
            <a:rect l="l" t="t" r="r" b="b"/>
            <a:pathLst>
              <a:path w="396239" h="111760">
                <a:moveTo>
                  <a:pt x="0" y="111237"/>
                </a:moveTo>
                <a:lnTo>
                  <a:pt x="0" y="0"/>
                </a:lnTo>
                <a:lnTo>
                  <a:pt x="396037" y="0"/>
                </a:lnTo>
                <a:lnTo>
                  <a:pt x="396037" y="111237"/>
                </a:lnTo>
              </a:path>
            </a:pathLst>
          </a:custGeom>
          <a:ln w="143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5871827" y="4804348"/>
            <a:ext cx="396240" cy="111760"/>
          </a:xfrm>
          <a:custGeom>
            <a:avLst/>
            <a:gdLst/>
            <a:ahLst/>
            <a:cxnLst/>
            <a:rect l="l" t="t" r="r" b="b"/>
            <a:pathLst>
              <a:path w="396239" h="111760">
                <a:moveTo>
                  <a:pt x="0" y="111237"/>
                </a:moveTo>
                <a:lnTo>
                  <a:pt x="0" y="0"/>
                </a:lnTo>
                <a:lnTo>
                  <a:pt x="396037" y="0"/>
                </a:lnTo>
                <a:lnTo>
                  <a:pt x="396037" y="111237"/>
                </a:lnTo>
              </a:path>
            </a:pathLst>
          </a:custGeom>
          <a:ln w="143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 txBox="1"/>
          <p:nvPr/>
        </p:nvSpPr>
        <p:spPr>
          <a:xfrm>
            <a:off x="5930223" y="6276727"/>
            <a:ext cx="294640" cy="1917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100" spc="10" dirty="0">
                <a:latin typeface="Arial"/>
                <a:cs typeface="Arial"/>
              </a:rPr>
              <a:t>D</a:t>
            </a:r>
            <a:r>
              <a:rPr sz="1100" spc="30" dirty="0">
                <a:latin typeface="Arial"/>
                <a:cs typeface="Arial"/>
              </a:rPr>
              <a:t>76</a:t>
            </a:r>
            <a:endParaRPr sz="1100">
              <a:latin typeface="Arial"/>
              <a:cs typeface="Arial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5424601" y="1308573"/>
            <a:ext cx="423997" cy="635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 txBox="1"/>
          <p:nvPr/>
        </p:nvSpPr>
        <p:spPr>
          <a:xfrm>
            <a:off x="5484903" y="1095652"/>
            <a:ext cx="264160" cy="1809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00" spc="10" dirty="0">
                <a:latin typeface="Arial"/>
                <a:cs typeface="Arial"/>
              </a:rPr>
              <a:t>D</a:t>
            </a:r>
            <a:r>
              <a:rPr sz="1000" spc="5" dirty="0">
                <a:latin typeface="Arial"/>
                <a:cs typeface="Arial"/>
              </a:rPr>
              <a:t>13</a:t>
            </a:r>
            <a:endParaRPr sz="1000">
              <a:latin typeface="Arial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6027450" y="1095652"/>
            <a:ext cx="4072254" cy="1809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488315" algn="l"/>
                <a:tab pos="956310" algn="l"/>
                <a:tab pos="1449070" algn="l"/>
                <a:tab pos="1924685" algn="l"/>
                <a:tab pos="2400935" algn="l"/>
                <a:tab pos="2875280" algn="l"/>
                <a:tab pos="3343910" algn="l"/>
                <a:tab pos="3820795" algn="l"/>
              </a:tabLst>
            </a:pPr>
            <a:r>
              <a:rPr sz="1000" spc="10" dirty="0">
                <a:latin typeface="Arial"/>
                <a:cs typeface="Arial"/>
              </a:rPr>
              <a:t>D</a:t>
            </a:r>
            <a:r>
              <a:rPr sz="1000" spc="5" dirty="0">
                <a:latin typeface="Arial"/>
                <a:cs typeface="Arial"/>
              </a:rPr>
              <a:t>20</a:t>
            </a:r>
            <a:r>
              <a:rPr sz="1000" dirty="0">
                <a:latin typeface="Arial"/>
                <a:cs typeface="Arial"/>
              </a:rPr>
              <a:t>	</a:t>
            </a:r>
            <a:r>
              <a:rPr sz="1000" spc="10" dirty="0">
                <a:latin typeface="Arial"/>
                <a:cs typeface="Arial"/>
              </a:rPr>
              <a:t>D</a:t>
            </a:r>
            <a:r>
              <a:rPr sz="1000" spc="5" dirty="0">
                <a:latin typeface="Arial"/>
                <a:cs typeface="Arial"/>
              </a:rPr>
              <a:t>23</a:t>
            </a:r>
            <a:r>
              <a:rPr sz="1000" dirty="0">
                <a:latin typeface="Arial"/>
                <a:cs typeface="Arial"/>
              </a:rPr>
              <a:t>	</a:t>
            </a:r>
            <a:r>
              <a:rPr sz="1000" spc="10" dirty="0">
                <a:latin typeface="Arial"/>
                <a:cs typeface="Arial"/>
              </a:rPr>
              <a:t>D</a:t>
            </a:r>
            <a:r>
              <a:rPr sz="1000" spc="5" dirty="0">
                <a:latin typeface="Arial"/>
                <a:cs typeface="Arial"/>
              </a:rPr>
              <a:t>27</a:t>
            </a:r>
            <a:r>
              <a:rPr sz="1000" dirty="0">
                <a:latin typeface="Arial"/>
                <a:cs typeface="Arial"/>
              </a:rPr>
              <a:t>	</a:t>
            </a:r>
            <a:r>
              <a:rPr sz="1000" spc="10" dirty="0">
                <a:latin typeface="Arial"/>
                <a:cs typeface="Arial"/>
              </a:rPr>
              <a:t>D</a:t>
            </a:r>
            <a:r>
              <a:rPr sz="1000" spc="5" dirty="0">
                <a:latin typeface="Arial"/>
                <a:cs typeface="Arial"/>
              </a:rPr>
              <a:t>34</a:t>
            </a:r>
            <a:r>
              <a:rPr sz="1000" dirty="0">
                <a:latin typeface="Arial"/>
                <a:cs typeface="Arial"/>
              </a:rPr>
              <a:t>	</a:t>
            </a:r>
            <a:r>
              <a:rPr sz="1000" spc="10" dirty="0">
                <a:latin typeface="Arial"/>
                <a:cs typeface="Arial"/>
              </a:rPr>
              <a:t>D</a:t>
            </a:r>
            <a:r>
              <a:rPr sz="1000" spc="5" dirty="0">
                <a:latin typeface="Arial"/>
                <a:cs typeface="Arial"/>
              </a:rPr>
              <a:t>36</a:t>
            </a:r>
            <a:r>
              <a:rPr sz="1000" dirty="0">
                <a:latin typeface="Arial"/>
                <a:cs typeface="Arial"/>
              </a:rPr>
              <a:t>	</a:t>
            </a:r>
            <a:r>
              <a:rPr sz="1000" spc="10" dirty="0">
                <a:latin typeface="Arial"/>
                <a:cs typeface="Arial"/>
              </a:rPr>
              <a:t>D</a:t>
            </a:r>
            <a:r>
              <a:rPr sz="1000" spc="5" dirty="0">
                <a:latin typeface="Arial"/>
                <a:cs typeface="Arial"/>
              </a:rPr>
              <a:t>43</a:t>
            </a:r>
            <a:r>
              <a:rPr sz="1000" dirty="0">
                <a:latin typeface="Arial"/>
                <a:cs typeface="Arial"/>
              </a:rPr>
              <a:t>	</a:t>
            </a:r>
            <a:r>
              <a:rPr sz="1000" spc="10" dirty="0">
                <a:latin typeface="Arial"/>
                <a:cs typeface="Arial"/>
              </a:rPr>
              <a:t>D</a:t>
            </a:r>
            <a:r>
              <a:rPr sz="1000" spc="5" dirty="0">
                <a:latin typeface="Arial"/>
                <a:cs typeface="Arial"/>
              </a:rPr>
              <a:t>50</a:t>
            </a:r>
            <a:r>
              <a:rPr sz="1000" dirty="0">
                <a:latin typeface="Arial"/>
                <a:cs typeface="Arial"/>
              </a:rPr>
              <a:t>	</a:t>
            </a:r>
            <a:r>
              <a:rPr sz="1000" spc="10" dirty="0">
                <a:latin typeface="Arial"/>
                <a:cs typeface="Arial"/>
              </a:rPr>
              <a:t>D</a:t>
            </a:r>
            <a:r>
              <a:rPr sz="1000" spc="5" dirty="0">
                <a:latin typeface="Arial"/>
                <a:cs typeface="Arial"/>
              </a:rPr>
              <a:t>62</a:t>
            </a:r>
            <a:r>
              <a:rPr sz="1000" dirty="0">
                <a:latin typeface="Arial"/>
                <a:cs typeface="Arial"/>
              </a:rPr>
              <a:t>	</a:t>
            </a:r>
            <a:r>
              <a:rPr sz="1000" spc="10" dirty="0">
                <a:latin typeface="Arial"/>
                <a:cs typeface="Arial"/>
              </a:rPr>
              <a:t>D</a:t>
            </a:r>
            <a:r>
              <a:rPr sz="1000" spc="5" dirty="0">
                <a:latin typeface="Arial"/>
                <a:cs typeface="Arial"/>
              </a:rPr>
              <a:t>76</a:t>
            </a:r>
            <a:endParaRPr sz="1000">
              <a:latin typeface="Arial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5837689" y="4016534"/>
            <a:ext cx="125095" cy="1809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00" spc="-5" dirty="0">
                <a:latin typeface="Arial"/>
                <a:cs typeface="Arial"/>
              </a:rPr>
              <a:t>tx</a:t>
            </a:r>
            <a:endParaRPr sz="1000">
              <a:latin typeface="Arial"/>
              <a:cs typeface="Arial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10533705" y="1437207"/>
            <a:ext cx="213360" cy="3340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120"/>
              </a:spcBef>
            </a:pPr>
            <a:r>
              <a:rPr sz="1000" spc="0" dirty="0">
                <a:latin typeface="Arial"/>
                <a:cs typeface="Arial"/>
              </a:rPr>
              <a:t>0/8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00" spc="5" dirty="0">
                <a:solidFill>
                  <a:srgbClr val="FF0000"/>
                </a:solidFill>
                <a:latin typeface="Arial"/>
                <a:cs typeface="Arial"/>
              </a:rPr>
              <a:t>0%</a:t>
            </a:r>
            <a:endParaRPr sz="1000">
              <a:latin typeface="Arial"/>
              <a:cs typeface="Arial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10533705" y="2143872"/>
            <a:ext cx="213360" cy="3340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120"/>
              </a:spcBef>
            </a:pPr>
            <a:r>
              <a:rPr sz="1000" spc="0" dirty="0">
                <a:latin typeface="Arial"/>
                <a:cs typeface="Arial"/>
              </a:rPr>
              <a:t>0/9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00" spc="5" dirty="0">
                <a:solidFill>
                  <a:srgbClr val="FF0000"/>
                </a:solidFill>
                <a:latin typeface="Arial"/>
                <a:cs typeface="Arial"/>
              </a:rPr>
              <a:t>0%</a:t>
            </a:r>
            <a:endParaRPr sz="1000">
              <a:latin typeface="Arial"/>
              <a:cs typeface="Arial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10497633" y="2826981"/>
            <a:ext cx="285115" cy="3340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120"/>
              </a:spcBef>
            </a:pPr>
            <a:r>
              <a:rPr sz="1000" spc="0" dirty="0">
                <a:latin typeface="Arial"/>
                <a:cs typeface="Arial"/>
              </a:rPr>
              <a:t>3/11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00" spc="5" dirty="0">
                <a:solidFill>
                  <a:srgbClr val="FF0000"/>
                </a:solidFill>
                <a:latin typeface="Arial"/>
                <a:cs typeface="Arial"/>
              </a:rPr>
              <a:t>27%</a:t>
            </a:r>
            <a:endParaRPr sz="1000">
              <a:latin typeface="Arial"/>
              <a:cs typeface="Arial"/>
            </a:endParaRPr>
          </a:p>
        </p:txBody>
      </p:sp>
      <p:graphicFrame>
        <p:nvGraphicFramePr>
          <p:cNvPr id="75" name="object 75"/>
          <p:cNvGraphicFramePr>
            <a:graphicFrameLocks noGrp="1"/>
          </p:cNvGraphicFramePr>
          <p:nvPr/>
        </p:nvGraphicFramePr>
        <p:xfrm>
          <a:off x="5412824" y="1296795"/>
          <a:ext cx="454025" cy="27444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56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711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46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46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11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6" name="object 76"/>
          <p:cNvSpPr/>
          <p:nvPr/>
        </p:nvSpPr>
        <p:spPr>
          <a:xfrm>
            <a:off x="5954599" y="1308573"/>
            <a:ext cx="423997" cy="635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77" name="object 77"/>
          <p:cNvGraphicFramePr>
            <a:graphicFrameLocks noGrp="1"/>
          </p:cNvGraphicFramePr>
          <p:nvPr/>
        </p:nvGraphicFramePr>
        <p:xfrm>
          <a:off x="5942821" y="1296795"/>
          <a:ext cx="4257675" cy="27444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91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11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32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11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91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46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7117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910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7117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711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46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46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11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8" name="object 78"/>
          <p:cNvSpPr/>
          <p:nvPr/>
        </p:nvSpPr>
        <p:spPr>
          <a:xfrm>
            <a:off x="6437485" y="1308573"/>
            <a:ext cx="412220" cy="6359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6908594" y="1308573"/>
            <a:ext cx="423997" cy="6359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7391481" y="1308573"/>
            <a:ext cx="412220" cy="63599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7862589" y="1308573"/>
            <a:ext cx="423997" cy="6359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333698" y="1308573"/>
            <a:ext cx="423997" cy="63599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816585" y="1308573"/>
            <a:ext cx="412220" cy="63599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9287692" y="1308573"/>
            <a:ext cx="423997" cy="63599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424601" y="2003461"/>
            <a:ext cx="423997" cy="63599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5954599" y="2003461"/>
            <a:ext cx="423997" cy="63599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6437485" y="2003461"/>
            <a:ext cx="412220" cy="6359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6908594" y="2003461"/>
            <a:ext cx="423997" cy="63599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7391481" y="2003461"/>
            <a:ext cx="412220" cy="63599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7862589" y="2003461"/>
            <a:ext cx="423997" cy="63599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333698" y="2003461"/>
            <a:ext cx="423997" cy="63599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816585" y="2003461"/>
            <a:ext cx="412220" cy="63599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9287692" y="2003461"/>
            <a:ext cx="423997" cy="63599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5895710" y="1308573"/>
            <a:ext cx="0" cy="2702560"/>
          </a:xfrm>
          <a:custGeom>
            <a:avLst/>
            <a:gdLst/>
            <a:ahLst/>
            <a:cxnLst/>
            <a:rect l="l" t="t" r="r" b="b"/>
            <a:pathLst>
              <a:path h="2702560">
                <a:moveTo>
                  <a:pt x="0" y="0"/>
                </a:moveTo>
                <a:lnTo>
                  <a:pt x="0" y="2702287"/>
                </a:lnTo>
              </a:path>
            </a:pathLst>
          </a:custGeom>
          <a:ln w="2355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9848913" y="1491661"/>
            <a:ext cx="255904" cy="281940"/>
          </a:xfrm>
          <a:custGeom>
            <a:avLst/>
            <a:gdLst/>
            <a:ahLst/>
            <a:cxnLst/>
            <a:rect l="l" t="t" r="r" b="b"/>
            <a:pathLst>
              <a:path w="255904" h="281939">
                <a:moveTo>
                  <a:pt x="65822" y="0"/>
                </a:moveTo>
                <a:lnTo>
                  <a:pt x="0" y="55148"/>
                </a:lnTo>
                <a:lnTo>
                  <a:pt x="71761" y="140799"/>
                </a:lnTo>
                <a:lnTo>
                  <a:pt x="0" y="226451"/>
                </a:lnTo>
                <a:lnTo>
                  <a:pt x="65822" y="281600"/>
                </a:lnTo>
                <a:lnTo>
                  <a:pt x="127775" y="207657"/>
                </a:lnTo>
                <a:lnTo>
                  <a:pt x="239807" y="207657"/>
                </a:lnTo>
                <a:lnTo>
                  <a:pt x="183791" y="140799"/>
                </a:lnTo>
                <a:lnTo>
                  <a:pt x="239807" y="73941"/>
                </a:lnTo>
                <a:lnTo>
                  <a:pt x="127775" y="73941"/>
                </a:lnTo>
                <a:lnTo>
                  <a:pt x="65822" y="0"/>
                </a:lnTo>
                <a:close/>
              </a:path>
              <a:path w="255904" h="281939">
                <a:moveTo>
                  <a:pt x="239807" y="207657"/>
                </a:moveTo>
                <a:lnTo>
                  <a:pt x="127775" y="207657"/>
                </a:lnTo>
                <a:lnTo>
                  <a:pt x="189729" y="281600"/>
                </a:lnTo>
                <a:lnTo>
                  <a:pt x="255553" y="226451"/>
                </a:lnTo>
                <a:lnTo>
                  <a:pt x="239807" y="207657"/>
                </a:lnTo>
                <a:close/>
              </a:path>
              <a:path w="255904" h="281939">
                <a:moveTo>
                  <a:pt x="189729" y="0"/>
                </a:moveTo>
                <a:lnTo>
                  <a:pt x="127775" y="73941"/>
                </a:lnTo>
                <a:lnTo>
                  <a:pt x="239807" y="73941"/>
                </a:lnTo>
                <a:lnTo>
                  <a:pt x="255553" y="55148"/>
                </a:lnTo>
                <a:lnTo>
                  <a:pt x="18972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9848913" y="1491662"/>
            <a:ext cx="255904" cy="281940"/>
          </a:xfrm>
          <a:custGeom>
            <a:avLst/>
            <a:gdLst/>
            <a:ahLst/>
            <a:cxnLst/>
            <a:rect l="l" t="t" r="r" b="b"/>
            <a:pathLst>
              <a:path w="255904" h="281939">
                <a:moveTo>
                  <a:pt x="0" y="55149"/>
                </a:moveTo>
                <a:lnTo>
                  <a:pt x="65823" y="0"/>
                </a:lnTo>
                <a:lnTo>
                  <a:pt x="127776" y="73943"/>
                </a:lnTo>
                <a:lnTo>
                  <a:pt x="189729" y="0"/>
                </a:lnTo>
                <a:lnTo>
                  <a:pt x="255553" y="55149"/>
                </a:lnTo>
                <a:lnTo>
                  <a:pt x="183791" y="140800"/>
                </a:lnTo>
                <a:lnTo>
                  <a:pt x="255553" y="226451"/>
                </a:lnTo>
                <a:lnTo>
                  <a:pt x="189729" y="281601"/>
                </a:lnTo>
                <a:lnTo>
                  <a:pt x="127776" y="207657"/>
                </a:lnTo>
                <a:lnTo>
                  <a:pt x="65823" y="281601"/>
                </a:lnTo>
                <a:lnTo>
                  <a:pt x="0" y="226451"/>
                </a:lnTo>
                <a:lnTo>
                  <a:pt x="71761" y="140800"/>
                </a:lnTo>
                <a:lnTo>
                  <a:pt x="0" y="55149"/>
                </a:lnTo>
                <a:close/>
              </a:path>
            </a:pathLst>
          </a:custGeom>
          <a:ln w="2355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9848913" y="2174770"/>
            <a:ext cx="255904" cy="281940"/>
          </a:xfrm>
          <a:custGeom>
            <a:avLst/>
            <a:gdLst/>
            <a:ahLst/>
            <a:cxnLst/>
            <a:rect l="l" t="t" r="r" b="b"/>
            <a:pathLst>
              <a:path w="255904" h="281939">
                <a:moveTo>
                  <a:pt x="65822" y="0"/>
                </a:moveTo>
                <a:lnTo>
                  <a:pt x="0" y="55149"/>
                </a:lnTo>
                <a:lnTo>
                  <a:pt x="71761" y="140801"/>
                </a:lnTo>
                <a:lnTo>
                  <a:pt x="0" y="226452"/>
                </a:lnTo>
                <a:lnTo>
                  <a:pt x="65822" y="281600"/>
                </a:lnTo>
                <a:lnTo>
                  <a:pt x="127775" y="207658"/>
                </a:lnTo>
                <a:lnTo>
                  <a:pt x="239807" y="207658"/>
                </a:lnTo>
                <a:lnTo>
                  <a:pt x="183791" y="140801"/>
                </a:lnTo>
                <a:lnTo>
                  <a:pt x="239807" y="73943"/>
                </a:lnTo>
                <a:lnTo>
                  <a:pt x="127775" y="73943"/>
                </a:lnTo>
                <a:lnTo>
                  <a:pt x="65822" y="0"/>
                </a:lnTo>
                <a:close/>
              </a:path>
              <a:path w="255904" h="281939">
                <a:moveTo>
                  <a:pt x="239807" y="207658"/>
                </a:moveTo>
                <a:lnTo>
                  <a:pt x="127775" y="207658"/>
                </a:lnTo>
                <a:lnTo>
                  <a:pt x="189729" y="281600"/>
                </a:lnTo>
                <a:lnTo>
                  <a:pt x="255553" y="226452"/>
                </a:lnTo>
                <a:lnTo>
                  <a:pt x="239807" y="207658"/>
                </a:lnTo>
                <a:close/>
              </a:path>
              <a:path w="255904" h="281939">
                <a:moveTo>
                  <a:pt x="189729" y="0"/>
                </a:moveTo>
                <a:lnTo>
                  <a:pt x="127775" y="73943"/>
                </a:lnTo>
                <a:lnTo>
                  <a:pt x="239807" y="73943"/>
                </a:lnTo>
                <a:lnTo>
                  <a:pt x="255553" y="55149"/>
                </a:lnTo>
                <a:lnTo>
                  <a:pt x="18972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9848913" y="2174770"/>
            <a:ext cx="255904" cy="281940"/>
          </a:xfrm>
          <a:custGeom>
            <a:avLst/>
            <a:gdLst/>
            <a:ahLst/>
            <a:cxnLst/>
            <a:rect l="l" t="t" r="r" b="b"/>
            <a:pathLst>
              <a:path w="255904" h="281939">
                <a:moveTo>
                  <a:pt x="0" y="55149"/>
                </a:moveTo>
                <a:lnTo>
                  <a:pt x="65823" y="0"/>
                </a:lnTo>
                <a:lnTo>
                  <a:pt x="127776" y="73943"/>
                </a:lnTo>
                <a:lnTo>
                  <a:pt x="189729" y="0"/>
                </a:lnTo>
                <a:lnTo>
                  <a:pt x="255553" y="55149"/>
                </a:lnTo>
                <a:lnTo>
                  <a:pt x="183791" y="140800"/>
                </a:lnTo>
                <a:lnTo>
                  <a:pt x="255553" y="226451"/>
                </a:lnTo>
                <a:lnTo>
                  <a:pt x="189729" y="281601"/>
                </a:lnTo>
                <a:lnTo>
                  <a:pt x="127776" y="207657"/>
                </a:lnTo>
                <a:lnTo>
                  <a:pt x="65823" y="281601"/>
                </a:lnTo>
                <a:lnTo>
                  <a:pt x="0" y="226451"/>
                </a:lnTo>
                <a:lnTo>
                  <a:pt x="71761" y="140800"/>
                </a:lnTo>
                <a:lnTo>
                  <a:pt x="0" y="55149"/>
                </a:lnTo>
                <a:close/>
              </a:path>
            </a:pathLst>
          </a:custGeom>
          <a:ln w="2355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5424601" y="2698348"/>
            <a:ext cx="423997" cy="63599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5954599" y="2698348"/>
            <a:ext cx="423997" cy="63599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6437485" y="2698348"/>
            <a:ext cx="412220" cy="63599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6908594" y="2698348"/>
            <a:ext cx="423997" cy="63599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7391481" y="2698348"/>
            <a:ext cx="412220" cy="63599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7862589" y="2698348"/>
            <a:ext cx="423997" cy="63599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8333698" y="2698348"/>
            <a:ext cx="423997" cy="63599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8816585" y="2698348"/>
            <a:ext cx="412220" cy="63599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9287692" y="2698348"/>
            <a:ext cx="423997" cy="635998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9848913" y="2869657"/>
            <a:ext cx="255904" cy="281940"/>
          </a:xfrm>
          <a:custGeom>
            <a:avLst/>
            <a:gdLst/>
            <a:ahLst/>
            <a:cxnLst/>
            <a:rect l="l" t="t" r="r" b="b"/>
            <a:pathLst>
              <a:path w="255904" h="281939">
                <a:moveTo>
                  <a:pt x="65822" y="0"/>
                </a:moveTo>
                <a:lnTo>
                  <a:pt x="0" y="55149"/>
                </a:lnTo>
                <a:lnTo>
                  <a:pt x="71761" y="140801"/>
                </a:lnTo>
                <a:lnTo>
                  <a:pt x="0" y="226452"/>
                </a:lnTo>
                <a:lnTo>
                  <a:pt x="65822" y="281602"/>
                </a:lnTo>
                <a:lnTo>
                  <a:pt x="127775" y="207658"/>
                </a:lnTo>
                <a:lnTo>
                  <a:pt x="239807" y="207658"/>
                </a:lnTo>
                <a:lnTo>
                  <a:pt x="183791" y="140801"/>
                </a:lnTo>
                <a:lnTo>
                  <a:pt x="239807" y="73943"/>
                </a:lnTo>
                <a:lnTo>
                  <a:pt x="127775" y="73943"/>
                </a:lnTo>
                <a:lnTo>
                  <a:pt x="65822" y="0"/>
                </a:lnTo>
                <a:close/>
              </a:path>
              <a:path w="255904" h="281939">
                <a:moveTo>
                  <a:pt x="239807" y="207658"/>
                </a:moveTo>
                <a:lnTo>
                  <a:pt x="127775" y="207658"/>
                </a:lnTo>
                <a:lnTo>
                  <a:pt x="189729" y="281602"/>
                </a:lnTo>
                <a:lnTo>
                  <a:pt x="255553" y="226452"/>
                </a:lnTo>
                <a:lnTo>
                  <a:pt x="239807" y="207658"/>
                </a:lnTo>
                <a:close/>
              </a:path>
              <a:path w="255904" h="281939">
                <a:moveTo>
                  <a:pt x="189729" y="0"/>
                </a:moveTo>
                <a:lnTo>
                  <a:pt x="127775" y="73943"/>
                </a:lnTo>
                <a:lnTo>
                  <a:pt x="239807" y="73943"/>
                </a:lnTo>
                <a:lnTo>
                  <a:pt x="255553" y="55149"/>
                </a:lnTo>
                <a:lnTo>
                  <a:pt x="18972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9848913" y="2869657"/>
            <a:ext cx="255904" cy="281940"/>
          </a:xfrm>
          <a:custGeom>
            <a:avLst/>
            <a:gdLst/>
            <a:ahLst/>
            <a:cxnLst/>
            <a:rect l="l" t="t" r="r" b="b"/>
            <a:pathLst>
              <a:path w="255904" h="281939">
                <a:moveTo>
                  <a:pt x="0" y="55149"/>
                </a:moveTo>
                <a:lnTo>
                  <a:pt x="65823" y="0"/>
                </a:lnTo>
                <a:lnTo>
                  <a:pt x="127776" y="73943"/>
                </a:lnTo>
                <a:lnTo>
                  <a:pt x="189729" y="0"/>
                </a:lnTo>
                <a:lnTo>
                  <a:pt x="255553" y="55149"/>
                </a:lnTo>
                <a:lnTo>
                  <a:pt x="183791" y="140800"/>
                </a:lnTo>
                <a:lnTo>
                  <a:pt x="255553" y="226451"/>
                </a:lnTo>
                <a:lnTo>
                  <a:pt x="189729" y="281601"/>
                </a:lnTo>
                <a:lnTo>
                  <a:pt x="127776" y="207657"/>
                </a:lnTo>
                <a:lnTo>
                  <a:pt x="65823" y="281601"/>
                </a:lnTo>
                <a:lnTo>
                  <a:pt x="0" y="226451"/>
                </a:lnTo>
                <a:lnTo>
                  <a:pt x="71761" y="140800"/>
                </a:lnTo>
                <a:lnTo>
                  <a:pt x="0" y="55149"/>
                </a:lnTo>
                <a:close/>
              </a:path>
            </a:pathLst>
          </a:custGeom>
          <a:ln w="2355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5424601" y="3393235"/>
            <a:ext cx="423997" cy="635998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5954599" y="3393235"/>
            <a:ext cx="423997" cy="635998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6437485" y="3393235"/>
            <a:ext cx="412220" cy="635998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6908594" y="3393235"/>
            <a:ext cx="423997" cy="635998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7391481" y="3393235"/>
            <a:ext cx="412220" cy="635998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7862589" y="3393235"/>
            <a:ext cx="423997" cy="635998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8333698" y="3393235"/>
            <a:ext cx="423997" cy="635998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8816585" y="3393235"/>
            <a:ext cx="412220" cy="635998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9287692" y="3393235"/>
            <a:ext cx="423997" cy="635998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9770579" y="3393235"/>
            <a:ext cx="412220" cy="635998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 txBox="1"/>
          <p:nvPr/>
        </p:nvSpPr>
        <p:spPr>
          <a:xfrm>
            <a:off x="10465245" y="3498313"/>
            <a:ext cx="349250" cy="3340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00" spc="5" dirty="0">
                <a:latin typeface="Arial"/>
                <a:cs typeface="Arial"/>
              </a:rPr>
              <a:t>10</a:t>
            </a:r>
            <a:r>
              <a:rPr sz="1000" spc="-5" dirty="0">
                <a:latin typeface="Arial"/>
                <a:cs typeface="Arial"/>
              </a:rPr>
              <a:t>/</a:t>
            </a:r>
            <a:r>
              <a:rPr sz="1000" spc="5" dirty="0">
                <a:latin typeface="Arial"/>
                <a:cs typeface="Arial"/>
              </a:rPr>
              <a:t>11</a:t>
            </a:r>
            <a:endParaRPr sz="1000">
              <a:latin typeface="Arial"/>
              <a:cs typeface="Arial"/>
            </a:endParaRPr>
          </a:p>
          <a:p>
            <a:pPr marL="45085">
              <a:lnSpc>
                <a:spcPct val="100000"/>
              </a:lnSpc>
              <a:spcBef>
                <a:spcPts val="5"/>
              </a:spcBef>
            </a:pPr>
            <a:r>
              <a:rPr sz="1000" spc="5" dirty="0">
                <a:solidFill>
                  <a:srgbClr val="FF0000"/>
                </a:solidFill>
                <a:latin typeface="Arial"/>
                <a:cs typeface="Arial"/>
              </a:rPr>
              <a:t>91%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10319500" y="954318"/>
            <a:ext cx="487680" cy="1809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00" u="sng" spc="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Survival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710183" y="2084832"/>
            <a:ext cx="1014984" cy="1344168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1098725" y="2638253"/>
            <a:ext cx="278130" cy="370840"/>
          </a:xfrm>
          <a:custGeom>
            <a:avLst/>
            <a:gdLst/>
            <a:ahLst/>
            <a:cxnLst/>
            <a:rect l="l" t="t" r="r" b="b"/>
            <a:pathLst>
              <a:path w="278130" h="370839">
                <a:moveTo>
                  <a:pt x="0" y="370812"/>
                </a:moveTo>
                <a:lnTo>
                  <a:pt x="277855" y="370812"/>
                </a:lnTo>
                <a:lnTo>
                  <a:pt x="277855" y="0"/>
                </a:lnTo>
                <a:lnTo>
                  <a:pt x="0" y="0"/>
                </a:lnTo>
                <a:lnTo>
                  <a:pt x="0" y="3708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1154297" y="2705896"/>
            <a:ext cx="278130" cy="286385"/>
          </a:xfrm>
          <a:custGeom>
            <a:avLst/>
            <a:gdLst/>
            <a:ahLst/>
            <a:cxnLst/>
            <a:rect l="l" t="t" r="r" b="b"/>
            <a:pathLst>
              <a:path w="278130" h="286385">
                <a:moveTo>
                  <a:pt x="0" y="286372"/>
                </a:moveTo>
                <a:lnTo>
                  <a:pt x="277855" y="286372"/>
                </a:lnTo>
                <a:lnTo>
                  <a:pt x="277855" y="0"/>
                </a:lnTo>
                <a:lnTo>
                  <a:pt x="0" y="0"/>
                </a:lnTo>
                <a:lnTo>
                  <a:pt x="0" y="2863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1086377" y="2542144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7855" y="0"/>
                </a:lnTo>
              </a:path>
            </a:pathLst>
          </a:custGeom>
          <a:ln w="6474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 txBox="1"/>
          <p:nvPr/>
        </p:nvSpPr>
        <p:spPr>
          <a:xfrm>
            <a:off x="1085650" y="1681988"/>
            <a:ext cx="355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"/>
                <a:cs typeface="Arial"/>
              </a:rPr>
              <a:t>NS</a:t>
            </a:r>
            <a:r>
              <a:rPr sz="1200" dirty="0">
                <a:latin typeface="Arial"/>
                <a:cs typeface="Arial"/>
              </a:rPr>
              <a:t>G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7" name="object 127"/>
          <p:cNvSpPr txBox="1"/>
          <p:nvPr/>
        </p:nvSpPr>
        <p:spPr>
          <a:xfrm>
            <a:off x="1743119" y="2785364"/>
            <a:ext cx="733425" cy="3854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ts val="1415"/>
              </a:lnSpc>
              <a:spcBef>
                <a:spcPts val="100"/>
              </a:spcBef>
            </a:pPr>
            <a:r>
              <a:rPr sz="1200" spc="-5" dirty="0">
                <a:latin typeface="Arial"/>
                <a:cs typeface="Arial"/>
              </a:rPr>
              <a:t>LAPC-9</a:t>
            </a:r>
            <a:endParaRPr sz="1200">
              <a:latin typeface="Arial"/>
              <a:cs typeface="Arial"/>
            </a:endParaRPr>
          </a:p>
          <a:p>
            <a:pPr algn="ctr">
              <a:lnSpc>
                <a:spcPts val="1415"/>
              </a:lnSpc>
            </a:pPr>
            <a:r>
              <a:rPr sz="1200" dirty="0">
                <a:latin typeface="Arial"/>
                <a:cs typeface="Arial"/>
              </a:rPr>
              <a:t>(</a:t>
            </a:r>
            <a:r>
              <a:rPr sz="1200" spc="-5" dirty="0">
                <a:latin typeface="Arial"/>
                <a:cs typeface="Arial"/>
              </a:rPr>
              <a:t>in</a:t>
            </a:r>
            <a:r>
              <a:rPr sz="1200" dirty="0">
                <a:latin typeface="Arial"/>
                <a:cs typeface="Arial"/>
              </a:rPr>
              <a:t>tr</a:t>
            </a:r>
            <a:r>
              <a:rPr sz="1200" spc="-5" dirty="0">
                <a:latin typeface="Arial"/>
                <a:cs typeface="Arial"/>
              </a:rPr>
              <a:t>a</a:t>
            </a:r>
            <a:r>
              <a:rPr sz="1200" dirty="0">
                <a:latin typeface="Arial"/>
                <a:cs typeface="Arial"/>
              </a:rPr>
              <a:t>t</a:t>
            </a:r>
            <a:r>
              <a:rPr sz="1200" spc="-5" dirty="0">
                <a:latin typeface="Arial"/>
                <a:cs typeface="Arial"/>
              </a:rPr>
              <a:t>ibial</a:t>
            </a:r>
            <a:r>
              <a:rPr sz="1200" dirty="0">
                <a:latin typeface="Arial"/>
                <a:cs typeface="Arial"/>
              </a:rPr>
              <a:t>)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1858460" y="2523803"/>
            <a:ext cx="1404620" cy="127000"/>
          </a:xfrm>
          <a:custGeom>
            <a:avLst/>
            <a:gdLst/>
            <a:ahLst/>
            <a:cxnLst/>
            <a:rect l="l" t="t" r="r" b="b"/>
            <a:pathLst>
              <a:path w="1404620" h="127000">
                <a:moveTo>
                  <a:pt x="1378968" y="50800"/>
                </a:moveTo>
                <a:lnTo>
                  <a:pt x="1328168" y="50800"/>
                </a:lnTo>
                <a:lnTo>
                  <a:pt x="1328168" y="76200"/>
                </a:lnTo>
                <a:lnTo>
                  <a:pt x="1318007" y="76201"/>
                </a:lnTo>
                <a:lnTo>
                  <a:pt x="1277368" y="127000"/>
                </a:lnTo>
                <a:lnTo>
                  <a:pt x="1404368" y="63500"/>
                </a:lnTo>
                <a:lnTo>
                  <a:pt x="1378968" y="50800"/>
                </a:lnTo>
                <a:close/>
              </a:path>
              <a:path w="1404620" h="127000">
                <a:moveTo>
                  <a:pt x="1318008" y="50800"/>
                </a:moveTo>
                <a:lnTo>
                  <a:pt x="0" y="50801"/>
                </a:lnTo>
                <a:lnTo>
                  <a:pt x="0" y="76201"/>
                </a:lnTo>
                <a:lnTo>
                  <a:pt x="1318008" y="76200"/>
                </a:lnTo>
                <a:lnTo>
                  <a:pt x="1328168" y="63500"/>
                </a:lnTo>
                <a:lnTo>
                  <a:pt x="1318008" y="50800"/>
                </a:lnTo>
                <a:close/>
              </a:path>
              <a:path w="1404620" h="127000">
                <a:moveTo>
                  <a:pt x="1328168" y="63500"/>
                </a:moveTo>
                <a:lnTo>
                  <a:pt x="1318008" y="76200"/>
                </a:lnTo>
                <a:lnTo>
                  <a:pt x="1328168" y="76200"/>
                </a:lnTo>
                <a:lnTo>
                  <a:pt x="1328168" y="63500"/>
                </a:lnTo>
                <a:close/>
              </a:path>
              <a:path w="1404620" h="127000">
                <a:moveTo>
                  <a:pt x="1328168" y="50800"/>
                </a:moveTo>
                <a:lnTo>
                  <a:pt x="1318008" y="50800"/>
                </a:lnTo>
                <a:lnTo>
                  <a:pt x="1328168" y="63500"/>
                </a:lnTo>
                <a:lnTo>
                  <a:pt x="1328168" y="50800"/>
                </a:lnTo>
                <a:close/>
              </a:path>
              <a:path w="1404620" h="127000">
                <a:moveTo>
                  <a:pt x="1277368" y="0"/>
                </a:moveTo>
                <a:lnTo>
                  <a:pt x="1318008" y="50800"/>
                </a:lnTo>
                <a:lnTo>
                  <a:pt x="1378968" y="50800"/>
                </a:lnTo>
                <a:lnTo>
                  <a:pt x="127736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3304032" y="2097023"/>
            <a:ext cx="1011936" cy="1328928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3689645" y="2638253"/>
            <a:ext cx="278130" cy="370840"/>
          </a:xfrm>
          <a:custGeom>
            <a:avLst/>
            <a:gdLst/>
            <a:ahLst/>
            <a:cxnLst/>
            <a:rect l="l" t="t" r="r" b="b"/>
            <a:pathLst>
              <a:path w="278129" h="370839">
                <a:moveTo>
                  <a:pt x="0" y="370812"/>
                </a:moveTo>
                <a:lnTo>
                  <a:pt x="277855" y="370812"/>
                </a:lnTo>
                <a:lnTo>
                  <a:pt x="277855" y="0"/>
                </a:lnTo>
                <a:lnTo>
                  <a:pt x="0" y="0"/>
                </a:lnTo>
                <a:lnTo>
                  <a:pt x="0" y="3708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3745218" y="2705896"/>
            <a:ext cx="278130" cy="286385"/>
          </a:xfrm>
          <a:custGeom>
            <a:avLst/>
            <a:gdLst/>
            <a:ahLst/>
            <a:cxnLst/>
            <a:rect l="l" t="t" r="r" b="b"/>
            <a:pathLst>
              <a:path w="278129" h="286385">
                <a:moveTo>
                  <a:pt x="0" y="286372"/>
                </a:moveTo>
                <a:lnTo>
                  <a:pt x="277855" y="286372"/>
                </a:lnTo>
                <a:lnTo>
                  <a:pt x="277855" y="0"/>
                </a:lnTo>
                <a:lnTo>
                  <a:pt x="0" y="0"/>
                </a:lnTo>
                <a:lnTo>
                  <a:pt x="0" y="2863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3677296" y="2542144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7855" y="0"/>
                </a:lnTo>
              </a:path>
            </a:pathLst>
          </a:custGeom>
          <a:ln w="6474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 txBox="1"/>
          <p:nvPr/>
        </p:nvSpPr>
        <p:spPr>
          <a:xfrm>
            <a:off x="1911718" y="2145284"/>
            <a:ext cx="1318260" cy="38862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224154" marR="5080" indent="-211454">
              <a:lnSpc>
                <a:spcPts val="1420"/>
              </a:lnSpc>
              <a:spcBef>
                <a:spcPts val="160"/>
              </a:spcBef>
            </a:pPr>
            <a:r>
              <a:rPr sz="1200" spc="-5" dirty="0">
                <a:latin typeface="Arial"/>
                <a:cs typeface="Arial"/>
              </a:rPr>
              <a:t>PSCA-CAR</a:t>
            </a:r>
            <a:r>
              <a:rPr sz="1200" spc="-6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human  </a:t>
            </a:r>
            <a:r>
              <a:rPr sz="1200" spc="-5" dirty="0">
                <a:latin typeface="Arial"/>
                <a:cs typeface="Arial"/>
              </a:rPr>
              <a:t>CD3+ </a:t>
            </a:r>
            <a:r>
              <a:rPr sz="1200" dirty="0">
                <a:latin typeface="Arial"/>
                <a:cs typeface="Arial"/>
              </a:rPr>
              <a:t>T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cells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4" name="object 134"/>
          <p:cNvSpPr/>
          <p:nvPr/>
        </p:nvSpPr>
        <p:spPr>
          <a:xfrm>
            <a:off x="1335024" y="2859023"/>
            <a:ext cx="289559" cy="228600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1380827" y="2881988"/>
            <a:ext cx="199854" cy="135477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1376065" y="2877225"/>
            <a:ext cx="209380" cy="145003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4008120" y="2944367"/>
            <a:ext cx="140208" cy="124967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4054081" y="2965999"/>
            <a:ext cx="49963" cy="33869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4054081" y="2965999"/>
            <a:ext cx="50165" cy="34290"/>
          </a:xfrm>
          <a:custGeom>
            <a:avLst/>
            <a:gdLst/>
            <a:ahLst/>
            <a:cxnLst/>
            <a:rect l="l" t="t" r="r" b="b"/>
            <a:pathLst>
              <a:path w="50164" h="34289">
                <a:moveTo>
                  <a:pt x="48890" y="23973"/>
                </a:moveTo>
                <a:lnTo>
                  <a:pt x="47683" y="25732"/>
                </a:lnTo>
                <a:lnTo>
                  <a:pt x="47177" y="27860"/>
                </a:lnTo>
                <a:lnTo>
                  <a:pt x="45269" y="29251"/>
                </a:lnTo>
                <a:lnTo>
                  <a:pt x="43919" y="30235"/>
                </a:lnTo>
                <a:lnTo>
                  <a:pt x="41647" y="30131"/>
                </a:lnTo>
                <a:lnTo>
                  <a:pt x="39836" y="30571"/>
                </a:lnTo>
                <a:lnTo>
                  <a:pt x="34404" y="31890"/>
                </a:lnTo>
                <a:lnTo>
                  <a:pt x="28972" y="33210"/>
                </a:lnTo>
                <a:lnTo>
                  <a:pt x="26256" y="33870"/>
                </a:lnTo>
                <a:lnTo>
                  <a:pt x="23238" y="33650"/>
                </a:lnTo>
                <a:lnTo>
                  <a:pt x="20183" y="33617"/>
                </a:lnTo>
                <a:lnTo>
                  <a:pt x="17202" y="33210"/>
                </a:lnTo>
                <a:lnTo>
                  <a:pt x="14473" y="32837"/>
                </a:lnTo>
                <a:lnTo>
                  <a:pt x="11228" y="31979"/>
                </a:lnTo>
                <a:lnTo>
                  <a:pt x="9053" y="30571"/>
                </a:lnTo>
                <a:lnTo>
                  <a:pt x="7548" y="29596"/>
                </a:lnTo>
                <a:lnTo>
                  <a:pt x="3046" y="26659"/>
                </a:lnTo>
                <a:lnTo>
                  <a:pt x="1810" y="24633"/>
                </a:lnTo>
                <a:lnTo>
                  <a:pt x="1035" y="23361"/>
                </a:lnTo>
                <a:lnTo>
                  <a:pt x="0" y="20674"/>
                </a:lnTo>
                <a:lnTo>
                  <a:pt x="301" y="17595"/>
                </a:lnTo>
                <a:lnTo>
                  <a:pt x="169" y="14477"/>
                </a:lnTo>
                <a:lnTo>
                  <a:pt x="905" y="11437"/>
                </a:lnTo>
                <a:lnTo>
                  <a:pt x="1094" y="10656"/>
                </a:lnTo>
                <a:lnTo>
                  <a:pt x="1742" y="9812"/>
                </a:lnTo>
                <a:lnTo>
                  <a:pt x="2716" y="9458"/>
                </a:lnTo>
                <a:lnTo>
                  <a:pt x="4358" y="8859"/>
                </a:lnTo>
                <a:lnTo>
                  <a:pt x="6331" y="8987"/>
                </a:lnTo>
                <a:lnTo>
                  <a:pt x="8148" y="8798"/>
                </a:lnTo>
                <a:lnTo>
                  <a:pt x="10557" y="8547"/>
                </a:lnTo>
                <a:lnTo>
                  <a:pt x="12977" y="8358"/>
                </a:lnTo>
                <a:lnTo>
                  <a:pt x="15391" y="8138"/>
                </a:lnTo>
                <a:lnTo>
                  <a:pt x="17202" y="7698"/>
                </a:lnTo>
                <a:lnTo>
                  <a:pt x="17867" y="7271"/>
                </a:lnTo>
                <a:lnTo>
                  <a:pt x="19013" y="6159"/>
                </a:lnTo>
                <a:lnTo>
                  <a:pt x="21005" y="4223"/>
                </a:lnTo>
                <a:lnTo>
                  <a:pt x="24143" y="3629"/>
                </a:lnTo>
                <a:lnTo>
                  <a:pt x="26256" y="2860"/>
                </a:lnTo>
                <a:lnTo>
                  <a:pt x="28368" y="2090"/>
                </a:lnTo>
                <a:lnTo>
                  <a:pt x="29877" y="1980"/>
                </a:lnTo>
                <a:lnTo>
                  <a:pt x="31688" y="1540"/>
                </a:lnTo>
                <a:lnTo>
                  <a:pt x="34404" y="880"/>
                </a:lnTo>
                <a:lnTo>
                  <a:pt x="37120" y="221"/>
                </a:lnTo>
                <a:lnTo>
                  <a:pt x="38931" y="440"/>
                </a:lnTo>
                <a:lnTo>
                  <a:pt x="41171" y="0"/>
                </a:lnTo>
                <a:lnTo>
                  <a:pt x="42553" y="880"/>
                </a:lnTo>
                <a:lnTo>
                  <a:pt x="43989" y="1796"/>
                </a:lnTo>
                <a:lnTo>
                  <a:pt x="43760" y="3520"/>
                </a:lnTo>
                <a:lnTo>
                  <a:pt x="44363" y="4839"/>
                </a:lnTo>
                <a:lnTo>
                  <a:pt x="44665" y="5499"/>
                </a:lnTo>
                <a:lnTo>
                  <a:pt x="44816" y="5389"/>
                </a:lnTo>
                <a:lnTo>
                  <a:pt x="45269" y="6818"/>
                </a:lnTo>
                <a:lnTo>
                  <a:pt x="45721" y="8248"/>
                </a:lnTo>
                <a:lnTo>
                  <a:pt x="46778" y="11437"/>
                </a:lnTo>
                <a:lnTo>
                  <a:pt x="47079" y="13416"/>
                </a:lnTo>
                <a:lnTo>
                  <a:pt x="47381" y="15396"/>
                </a:lnTo>
                <a:lnTo>
                  <a:pt x="46929" y="17815"/>
                </a:lnTo>
                <a:lnTo>
                  <a:pt x="47079" y="18695"/>
                </a:lnTo>
                <a:lnTo>
                  <a:pt x="47214" y="19383"/>
                </a:lnTo>
                <a:lnTo>
                  <a:pt x="47558" y="20052"/>
                </a:lnTo>
                <a:lnTo>
                  <a:pt x="47985" y="20674"/>
                </a:lnTo>
                <a:lnTo>
                  <a:pt x="49963" y="23557"/>
                </a:lnTo>
                <a:lnTo>
                  <a:pt x="48739" y="23423"/>
                </a:lnTo>
                <a:lnTo>
                  <a:pt x="48890" y="23973"/>
                </a:lnTo>
                <a:close/>
              </a:path>
            </a:pathLst>
          </a:custGeom>
          <a:ln w="9525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 txBox="1"/>
          <p:nvPr/>
        </p:nvSpPr>
        <p:spPr>
          <a:xfrm>
            <a:off x="4846016" y="4323588"/>
            <a:ext cx="1809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Arial"/>
                <a:cs typeface="Arial"/>
              </a:rPr>
              <a:t>b</a:t>
            </a:r>
            <a:endParaRPr sz="2000">
              <a:latin typeface="Arial"/>
              <a:cs typeface="Arial"/>
            </a:endParaRPr>
          </a:p>
        </p:txBody>
      </p:sp>
      <p:sp>
        <p:nvSpPr>
          <p:cNvPr id="141" name="object 141"/>
          <p:cNvSpPr txBox="1"/>
          <p:nvPr/>
        </p:nvSpPr>
        <p:spPr>
          <a:xfrm>
            <a:off x="4846016" y="946403"/>
            <a:ext cx="1670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Arial"/>
                <a:cs typeface="Arial"/>
              </a:rPr>
              <a:t>a</a:t>
            </a:r>
            <a:endParaRPr sz="2000">
              <a:latin typeface="Arial"/>
              <a:cs typeface="Arial"/>
            </a:endParaRPr>
          </a:p>
        </p:txBody>
      </p:sp>
      <p:sp>
        <p:nvSpPr>
          <p:cNvPr id="142" name="object 142"/>
          <p:cNvSpPr txBox="1"/>
          <p:nvPr/>
        </p:nvSpPr>
        <p:spPr>
          <a:xfrm>
            <a:off x="7155328" y="4323588"/>
            <a:ext cx="1670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Arial"/>
                <a:cs typeface="Arial"/>
              </a:rPr>
              <a:t>c</a:t>
            </a:r>
            <a:endParaRPr sz="2000">
              <a:latin typeface="Arial"/>
              <a:cs typeface="Arial"/>
            </a:endParaRPr>
          </a:p>
        </p:txBody>
      </p:sp>
      <p:sp>
        <p:nvSpPr>
          <p:cNvPr id="143" name="object 143"/>
          <p:cNvSpPr txBox="1"/>
          <p:nvPr/>
        </p:nvSpPr>
        <p:spPr>
          <a:xfrm>
            <a:off x="4996993" y="1418439"/>
            <a:ext cx="374015" cy="459740"/>
          </a:xfrm>
          <a:prstGeom prst="rect">
            <a:avLst/>
          </a:prstGeom>
        </p:spPr>
        <p:txBody>
          <a:bodyPr vert="vert270" wrap="square" lIns="0" tIns="8255" rIns="0" bIns="0" rtlCol="0">
            <a:spAutoFit/>
          </a:bodyPr>
          <a:lstStyle/>
          <a:p>
            <a:pPr marL="91440" marR="5080" indent="-79375">
              <a:lnSpc>
                <a:spcPts val="1400"/>
              </a:lnSpc>
              <a:spcBef>
                <a:spcPts val="65"/>
              </a:spcBef>
            </a:pPr>
            <a:r>
              <a:rPr sz="1200" spc="-40" dirty="0">
                <a:latin typeface="Arial"/>
                <a:cs typeface="Arial"/>
              </a:rPr>
              <a:t>T</a:t>
            </a:r>
            <a:r>
              <a:rPr sz="1200" spc="-5" dirty="0">
                <a:latin typeface="Arial"/>
                <a:cs typeface="Arial"/>
              </a:rPr>
              <a:t>u</a:t>
            </a:r>
            <a:r>
              <a:rPr sz="1200" dirty="0">
                <a:latin typeface="Arial"/>
                <a:cs typeface="Arial"/>
              </a:rPr>
              <a:t>m</a:t>
            </a:r>
            <a:r>
              <a:rPr sz="1200" spc="-5" dirty="0">
                <a:latin typeface="Arial"/>
                <a:cs typeface="Arial"/>
              </a:rPr>
              <a:t>o</a:t>
            </a:r>
            <a:r>
              <a:rPr sz="1200" dirty="0">
                <a:latin typeface="Arial"/>
                <a:cs typeface="Arial"/>
              </a:rPr>
              <a:t>r  </a:t>
            </a:r>
            <a:r>
              <a:rPr sz="1200" spc="-5" dirty="0">
                <a:latin typeface="Arial"/>
                <a:cs typeface="Arial"/>
              </a:rPr>
              <a:t>only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4" name="object 144"/>
          <p:cNvSpPr txBox="1"/>
          <p:nvPr/>
        </p:nvSpPr>
        <p:spPr>
          <a:xfrm>
            <a:off x="5181658" y="2138365"/>
            <a:ext cx="196215" cy="38925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dirty="0">
                <a:latin typeface="Arial"/>
                <a:cs typeface="Arial"/>
              </a:rPr>
              <a:t>M</a:t>
            </a:r>
            <a:r>
              <a:rPr sz="1200" spc="-5" dirty="0">
                <a:latin typeface="Arial"/>
                <a:cs typeface="Arial"/>
              </a:rPr>
              <a:t>o</a:t>
            </a:r>
            <a:r>
              <a:rPr sz="1200" dirty="0">
                <a:latin typeface="Arial"/>
                <a:cs typeface="Arial"/>
              </a:rPr>
              <a:t>ck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5" name="object 145"/>
          <p:cNvSpPr txBox="1"/>
          <p:nvPr/>
        </p:nvSpPr>
        <p:spPr>
          <a:xfrm>
            <a:off x="4996993" y="2786429"/>
            <a:ext cx="375285" cy="49085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algn="ctr">
              <a:lnSpc>
                <a:spcPts val="1405"/>
              </a:lnSpc>
            </a:pPr>
            <a:r>
              <a:rPr sz="1200" spc="-5" dirty="0">
                <a:latin typeface="Arial"/>
                <a:cs typeface="Arial"/>
              </a:rPr>
              <a:t>PSC</a:t>
            </a:r>
            <a:r>
              <a:rPr sz="1200" dirty="0">
                <a:latin typeface="Arial"/>
                <a:cs typeface="Arial"/>
              </a:rPr>
              <a:t>A-</a:t>
            </a:r>
            <a:endParaRPr sz="1200">
              <a:latin typeface="Arial"/>
              <a:cs typeface="Arial"/>
            </a:endParaRPr>
          </a:p>
          <a:p>
            <a:pPr algn="ctr">
              <a:lnSpc>
                <a:spcPts val="1420"/>
              </a:lnSpc>
            </a:pPr>
            <a:r>
              <a:rPr sz="1200" dirty="0">
                <a:latin typeface="Arial"/>
                <a:cs typeface="Arial"/>
              </a:rPr>
              <a:t>28</a:t>
            </a:r>
            <a:r>
              <a:rPr sz="1200" dirty="0">
                <a:latin typeface="Cambria Math"/>
                <a:cs typeface="Cambria Math"/>
              </a:rPr>
              <a:t>𝜁</a:t>
            </a:r>
            <a:endParaRPr sz="1200">
              <a:latin typeface="Cambria Math"/>
              <a:cs typeface="Cambria Math"/>
            </a:endParaRPr>
          </a:p>
        </p:txBody>
      </p:sp>
      <p:sp>
        <p:nvSpPr>
          <p:cNvPr id="146" name="object 146"/>
          <p:cNvSpPr txBox="1"/>
          <p:nvPr/>
        </p:nvSpPr>
        <p:spPr>
          <a:xfrm>
            <a:off x="4996993" y="3490517"/>
            <a:ext cx="375285" cy="49085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algn="ctr">
              <a:lnSpc>
                <a:spcPts val="1405"/>
              </a:lnSpc>
            </a:pPr>
            <a:r>
              <a:rPr sz="1200" spc="-5" dirty="0">
                <a:latin typeface="Arial"/>
                <a:cs typeface="Arial"/>
              </a:rPr>
              <a:t>PSC</a:t>
            </a:r>
            <a:r>
              <a:rPr sz="1200" dirty="0">
                <a:latin typeface="Arial"/>
                <a:cs typeface="Arial"/>
              </a:rPr>
              <a:t>A-</a:t>
            </a:r>
            <a:endParaRPr sz="1200">
              <a:latin typeface="Arial"/>
              <a:cs typeface="Arial"/>
            </a:endParaRPr>
          </a:p>
          <a:p>
            <a:pPr algn="ctr">
              <a:lnSpc>
                <a:spcPts val="1420"/>
              </a:lnSpc>
            </a:pPr>
            <a:r>
              <a:rPr sz="1200" spc="-5" dirty="0">
                <a:latin typeface="Arial"/>
                <a:cs typeface="Arial"/>
              </a:rPr>
              <a:t>BB</a:t>
            </a:r>
            <a:r>
              <a:rPr sz="1200" spc="-5" dirty="0">
                <a:latin typeface="Cambria Math"/>
                <a:cs typeface="Cambria Math"/>
              </a:rPr>
              <a:t>𝜁</a:t>
            </a:r>
            <a:endParaRPr sz="1200">
              <a:latin typeface="Cambria Math"/>
              <a:cs typeface="Cambria Math"/>
            </a:endParaRPr>
          </a:p>
        </p:txBody>
      </p:sp>
      <p:sp>
        <p:nvSpPr>
          <p:cNvPr id="147" name="object 147"/>
          <p:cNvSpPr txBox="1"/>
          <p:nvPr/>
        </p:nvSpPr>
        <p:spPr>
          <a:xfrm>
            <a:off x="9865643" y="4717795"/>
            <a:ext cx="766445" cy="51625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 marR="5080" indent="6350">
              <a:lnSpc>
                <a:spcPct val="84200"/>
              </a:lnSpc>
              <a:spcBef>
                <a:spcPts val="325"/>
              </a:spcBef>
            </a:pPr>
            <a:r>
              <a:rPr sz="1200" spc="-5" dirty="0">
                <a:latin typeface="Arial"/>
                <a:cs typeface="Arial"/>
              </a:rPr>
              <a:t>Mock  PSCA-28</a:t>
            </a:r>
            <a:r>
              <a:rPr sz="1200" spc="-5" dirty="0">
                <a:latin typeface="Cambria Math"/>
                <a:cs typeface="Cambria Math"/>
              </a:rPr>
              <a:t>𝜁  </a:t>
            </a:r>
            <a:r>
              <a:rPr sz="1200" spc="-5" dirty="0">
                <a:latin typeface="Arial"/>
                <a:cs typeface="Arial"/>
              </a:rPr>
              <a:t>PSCA</a:t>
            </a:r>
            <a:r>
              <a:rPr sz="1200" dirty="0">
                <a:latin typeface="Arial"/>
                <a:cs typeface="Arial"/>
              </a:rPr>
              <a:t>-</a:t>
            </a:r>
            <a:r>
              <a:rPr sz="1200" spc="-5" dirty="0">
                <a:latin typeface="Arial"/>
                <a:cs typeface="Arial"/>
              </a:rPr>
              <a:t>BB</a:t>
            </a:r>
            <a:r>
              <a:rPr sz="1200" dirty="0">
                <a:latin typeface="Cambria Math"/>
                <a:cs typeface="Cambria Math"/>
              </a:rPr>
              <a:t>𝜁</a:t>
            </a:r>
            <a:endParaRPr sz="1200">
              <a:latin typeface="Cambria Math"/>
              <a:cs typeface="Cambria Math"/>
            </a:endParaRPr>
          </a:p>
        </p:txBody>
      </p:sp>
      <p:sp>
        <p:nvSpPr>
          <p:cNvPr id="148" name="object 148"/>
          <p:cNvSpPr/>
          <p:nvPr/>
        </p:nvSpPr>
        <p:spPr>
          <a:xfrm>
            <a:off x="10426700" y="6250170"/>
            <a:ext cx="1397000" cy="584994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797086" y="2190893"/>
            <a:ext cx="1752600" cy="8699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983613" y="2190893"/>
            <a:ext cx="1752600" cy="8699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365770" y="1180084"/>
            <a:ext cx="13843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latin typeface="Arial"/>
                <a:cs typeface="Arial"/>
              </a:rPr>
              <a:t>a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22558" y="1545335"/>
            <a:ext cx="13462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Arial"/>
                <a:cs typeface="Arial"/>
              </a:rPr>
              <a:t>5’</a:t>
            </a:r>
            <a:endParaRPr sz="11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954800" y="1545335"/>
            <a:ext cx="13462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Arial"/>
                <a:cs typeface="Arial"/>
              </a:rPr>
              <a:t>3’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839880" y="1253235"/>
            <a:ext cx="74295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latin typeface="Arial"/>
                <a:cs typeface="Arial"/>
              </a:rPr>
              <a:t>m</a:t>
            </a:r>
            <a:r>
              <a:rPr sz="1000" spc="-5" dirty="0">
                <a:latin typeface="Arial"/>
                <a:cs typeface="Arial"/>
              </a:rPr>
              <a:t>PS</a:t>
            </a:r>
            <a:r>
              <a:rPr sz="1000" dirty="0">
                <a:latin typeface="Arial"/>
                <a:cs typeface="Arial"/>
              </a:rPr>
              <a:t>C</a:t>
            </a:r>
            <a:r>
              <a:rPr sz="1000" spc="-5" dirty="0">
                <a:latin typeface="Arial"/>
                <a:cs typeface="Arial"/>
              </a:rPr>
              <a:t>A</a:t>
            </a:r>
            <a:r>
              <a:rPr sz="1000" dirty="0">
                <a:latin typeface="Arial"/>
                <a:cs typeface="Arial"/>
              </a:rPr>
              <a:t>-</a:t>
            </a:r>
            <a:r>
              <a:rPr sz="1000" spc="-5" dirty="0">
                <a:latin typeface="Arial"/>
                <a:cs typeface="Arial"/>
              </a:rPr>
              <a:t>BBζ</a:t>
            </a:r>
            <a:endParaRPr sz="1000">
              <a:latin typeface="Arial"/>
              <a:cs typeface="Arial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5673905" y="1480974"/>
          <a:ext cx="4261485" cy="3295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22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13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38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19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38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87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32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8389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8287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612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5176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1G8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13906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scFv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mCD8h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mCD8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tm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m4-1BB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13589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costim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mCD3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15113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zeta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16839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T2A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 rowSpan="2">
                  <a:txBody>
                    <a:bodyPr/>
                    <a:lstStyle/>
                    <a:p>
                      <a:pPr marL="13144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mCD19t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81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15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15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15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15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9050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object 9"/>
          <p:cNvSpPr txBox="1"/>
          <p:nvPr/>
        </p:nvSpPr>
        <p:spPr>
          <a:xfrm>
            <a:off x="5365770" y="1957323"/>
            <a:ext cx="14986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latin typeface="Arial"/>
                <a:cs typeface="Arial"/>
              </a:rPr>
              <a:t>b</a:t>
            </a:r>
            <a:endParaRPr sz="16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861368" y="2227707"/>
            <a:ext cx="800100" cy="814069"/>
          </a:xfrm>
          <a:custGeom>
            <a:avLst/>
            <a:gdLst/>
            <a:ahLst/>
            <a:cxnLst/>
            <a:rect l="l" t="t" r="r" b="b"/>
            <a:pathLst>
              <a:path w="800100" h="814069">
                <a:moveTo>
                  <a:pt x="0" y="0"/>
                </a:moveTo>
                <a:lnTo>
                  <a:pt x="800100" y="0"/>
                </a:lnTo>
                <a:lnTo>
                  <a:pt x="800100" y="813603"/>
                </a:lnTo>
                <a:lnTo>
                  <a:pt x="0" y="813603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734974" y="2227707"/>
            <a:ext cx="817880" cy="814069"/>
          </a:xfrm>
          <a:custGeom>
            <a:avLst/>
            <a:gdLst/>
            <a:ahLst/>
            <a:cxnLst/>
            <a:rect l="l" t="t" r="r" b="b"/>
            <a:pathLst>
              <a:path w="817879" h="814069">
                <a:moveTo>
                  <a:pt x="0" y="0"/>
                </a:moveTo>
                <a:lnTo>
                  <a:pt x="817251" y="0"/>
                </a:lnTo>
                <a:lnTo>
                  <a:pt x="817251" y="813603"/>
                </a:lnTo>
                <a:lnTo>
                  <a:pt x="0" y="813603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702117" y="2594512"/>
            <a:ext cx="127000" cy="536575"/>
          </a:xfrm>
          <a:custGeom>
            <a:avLst/>
            <a:gdLst/>
            <a:ahLst/>
            <a:cxnLst/>
            <a:rect l="l" t="t" r="r" b="b"/>
            <a:pathLst>
              <a:path w="127000" h="536575">
                <a:moveTo>
                  <a:pt x="63500" y="50800"/>
                </a:moveTo>
                <a:lnTo>
                  <a:pt x="57150" y="53339"/>
                </a:lnTo>
                <a:lnTo>
                  <a:pt x="57148" y="536448"/>
                </a:lnTo>
                <a:lnTo>
                  <a:pt x="69848" y="536448"/>
                </a:lnTo>
                <a:lnTo>
                  <a:pt x="69849" y="53339"/>
                </a:lnTo>
                <a:lnTo>
                  <a:pt x="63500" y="50800"/>
                </a:lnTo>
                <a:close/>
              </a:path>
              <a:path w="127000" h="536575">
                <a:moveTo>
                  <a:pt x="63500" y="0"/>
                </a:moveTo>
                <a:lnTo>
                  <a:pt x="0" y="76200"/>
                </a:lnTo>
                <a:lnTo>
                  <a:pt x="57149" y="53340"/>
                </a:lnTo>
                <a:lnTo>
                  <a:pt x="57150" y="50800"/>
                </a:lnTo>
                <a:lnTo>
                  <a:pt x="105833" y="50800"/>
                </a:lnTo>
                <a:lnTo>
                  <a:pt x="63500" y="0"/>
                </a:lnTo>
                <a:close/>
              </a:path>
              <a:path w="127000" h="536575">
                <a:moveTo>
                  <a:pt x="105833" y="50800"/>
                </a:moveTo>
                <a:lnTo>
                  <a:pt x="69850" y="50800"/>
                </a:lnTo>
                <a:lnTo>
                  <a:pt x="69850" y="53340"/>
                </a:lnTo>
                <a:lnTo>
                  <a:pt x="127000" y="76200"/>
                </a:lnTo>
                <a:lnTo>
                  <a:pt x="105833" y="50800"/>
                </a:lnTo>
                <a:close/>
              </a:path>
              <a:path w="127000" h="536575">
                <a:moveTo>
                  <a:pt x="63500" y="50800"/>
                </a:moveTo>
                <a:lnTo>
                  <a:pt x="57150" y="50800"/>
                </a:lnTo>
                <a:lnTo>
                  <a:pt x="57149" y="53340"/>
                </a:lnTo>
                <a:lnTo>
                  <a:pt x="63500" y="50800"/>
                </a:lnTo>
                <a:close/>
              </a:path>
              <a:path w="127000" h="536575">
                <a:moveTo>
                  <a:pt x="69850" y="50800"/>
                </a:moveTo>
                <a:lnTo>
                  <a:pt x="63500" y="50800"/>
                </a:lnTo>
                <a:lnTo>
                  <a:pt x="69849" y="53339"/>
                </a:lnTo>
                <a:lnTo>
                  <a:pt x="69850" y="508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756424" y="3067358"/>
            <a:ext cx="528955" cy="127000"/>
          </a:xfrm>
          <a:custGeom>
            <a:avLst/>
            <a:gdLst/>
            <a:ahLst/>
            <a:cxnLst/>
            <a:rect l="l" t="t" r="r" b="b"/>
            <a:pathLst>
              <a:path w="528954" h="127000">
                <a:moveTo>
                  <a:pt x="452744" y="0"/>
                </a:moveTo>
                <a:lnTo>
                  <a:pt x="475604" y="57149"/>
                </a:lnTo>
                <a:lnTo>
                  <a:pt x="478144" y="57150"/>
                </a:lnTo>
                <a:lnTo>
                  <a:pt x="478144" y="69850"/>
                </a:lnTo>
                <a:lnTo>
                  <a:pt x="475604" y="69850"/>
                </a:lnTo>
                <a:lnTo>
                  <a:pt x="452744" y="127000"/>
                </a:lnTo>
                <a:lnTo>
                  <a:pt x="521324" y="69850"/>
                </a:lnTo>
                <a:lnTo>
                  <a:pt x="478144" y="69850"/>
                </a:lnTo>
                <a:lnTo>
                  <a:pt x="521326" y="69848"/>
                </a:lnTo>
                <a:lnTo>
                  <a:pt x="528944" y="63500"/>
                </a:lnTo>
                <a:lnTo>
                  <a:pt x="452744" y="0"/>
                </a:lnTo>
                <a:close/>
              </a:path>
              <a:path w="528954" h="127000">
                <a:moveTo>
                  <a:pt x="478144" y="63500"/>
                </a:moveTo>
                <a:lnTo>
                  <a:pt x="475604" y="69849"/>
                </a:lnTo>
                <a:lnTo>
                  <a:pt x="478144" y="69850"/>
                </a:lnTo>
                <a:lnTo>
                  <a:pt x="478144" y="63500"/>
                </a:lnTo>
                <a:close/>
              </a:path>
              <a:path w="528954" h="127000">
                <a:moveTo>
                  <a:pt x="0" y="57148"/>
                </a:moveTo>
                <a:lnTo>
                  <a:pt x="0" y="69848"/>
                </a:lnTo>
                <a:lnTo>
                  <a:pt x="475605" y="69848"/>
                </a:lnTo>
                <a:lnTo>
                  <a:pt x="478144" y="63500"/>
                </a:lnTo>
                <a:lnTo>
                  <a:pt x="475604" y="57149"/>
                </a:lnTo>
                <a:lnTo>
                  <a:pt x="0" y="57148"/>
                </a:lnTo>
                <a:close/>
              </a:path>
              <a:path w="528954" h="127000">
                <a:moveTo>
                  <a:pt x="475604" y="57149"/>
                </a:moveTo>
                <a:lnTo>
                  <a:pt x="478144" y="63500"/>
                </a:lnTo>
                <a:lnTo>
                  <a:pt x="478144" y="57150"/>
                </a:lnTo>
                <a:lnTo>
                  <a:pt x="475604" y="571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761219" y="3170428"/>
            <a:ext cx="3848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latin typeface="Arial"/>
                <a:cs typeface="Arial"/>
              </a:rPr>
              <a:t>CD</a:t>
            </a:r>
            <a:r>
              <a:rPr sz="1000" spc="-10" dirty="0">
                <a:latin typeface="Arial"/>
                <a:cs typeface="Arial"/>
              </a:rPr>
              <a:t>19</a:t>
            </a:r>
            <a:r>
              <a:rPr sz="1000" dirty="0">
                <a:latin typeface="Arial"/>
                <a:cs typeface="Arial"/>
              </a:rPr>
              <a:t>t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564623" y="2615267"/>
            <a:ext cx="167640" cy="552450"/>
          </a:xfrm>
          <a:prstGeom prst="rect">
            <a:avLst/>
          </a:prstGeom>
        </p:spPr>
        <p:txBody>
          <a:bodyPr vert="vert270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00" dirty="0">
                <a:latin typeface="Arial"/>
                <a:cs typeface="Arial"/>
              </a:rPr>
              <a:t>% </a:t>
            </a:r>
            <a:r>
              <a:rPr sz="1000" spc="-5" dirty="0">
                <a:latin typeface="Arial"/>
                <a:cs typeface="Arial"/>
              </a:rPr>
              <a:t>of</a:t>
            </a:r>
            <a:r>
              <a:rPr sz="1000" spc="-1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Max</a:t>
            </a:r>
            <a:endParaRPr sz="10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093078" y="2024379"/>
            <a:ext cx="3289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latin typeface="Arial"/>
                <a:cs typeface="Arial"/>
              </a:rPr>
              <a:t>M</a:t>
            </a:r>
            <a:r>
              <a:rPr sz="1000" spc="-10" dirty="0">
                <a:latin typeface="Arial"/>
                <a:cs typeface="Arial"/>
              </a:rPr>
              <a:t>o</a:t>
            </a:r>
            <a:r>
              <a:rPr sz="1000" dirty="0">
                <a:latin typeface="Arial"/>
                <a:cs typeface="Arial"/>
              </a:rPr>
              <a:t>ck</a:t>
            </a:r>
            <a:endParaRPr sz="10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750993" y="2024379"/>
            <a:ext cx="7874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" dirty="0">
                <a:latin typeface="Arial"/>
                <a:cs typeface="Arial"/>
              </a:rPr>
              <a:t>PSCA-mCAR</a:t>
            </a:r>
            <a:endParaRPr sz="10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280968" y="2018284"/>
            <a:ext cx="3289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latin typeface="Arial"/>
                <a:cs typeface="Arial"/>
              </a:rPr>
              <a:t>M</a:t>
            </a:r>
            <a:r>
              <a:rPr sz="1000" spc="-10" dirty="0">
                <a:latin typeface="Arial"/>
                <a:cs typeface="Arial"/>
              </a:rPr>
              <a:t>o</a:t>
            </a:r>
            <a:r>
              <a:rPr sz="1000" dirty="0">
                <a:latin typeface="Arial"/>
                <a:cs typeface="Arial"/>
              </a:rPr>
              <a:t>ck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946632" y="2018284"/>
            <a:ext cx="7874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" dirty="0">
                <a:latin typeface="Arial"/>
                <a:cs typeface="Arial"/>
              </a:rPr>
              <a:t>PSCA-mCAR</a:t>
            </a:r>
            <a:endParaRPr sz="10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286409" y="2555025"/>
            <a:ext cx="320040" cy="0"/>
          </a:xfrm>
          <a:custGeom>
            <a:avLst/>
            <a:gdLst/>
            <a:ahLst/>
            <a:cxnLst/>
            <a:rect l="l" t="t" r="r" b="b"/>
            <a:pathLst>
              <a:path w="320040">
                <a:moveTo>
                  <a:pt x="0" y="0"/>
                </a:moveTo>
                <a:lnTo>
                  <a:pt x="32004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181730" y="2555025"/>
            <a:ext cx="320040" cy="0"/>
          </a:xfrm>
          <a:custGeom>
            <a:avLst/>
            <a:gdLst/>
            <a:ahLst/>
            <a:cxnLst/>
            <a:rect l="l" t="t" r="r" b="b"/>
            <a:pathLst>
              <a:path w="320040">
                <a:moveTo>
                  <a:pt x="0" y="0"/>
                </a:moveTo>
                <a:lnTo>
                  <a:pt x="32004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6321681" y="2216403"/>
            <a:ext cx="2832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latin typeface="Arial"/>
                <a:cs typeface="Arial"/>
              </a:rPr>
              <a:t>&lt;</a:t>
            </a:r>
            <a:r>
              <a:rPr sz="1000" spc="-10" dirty="0">
                <a:latin typeface="Arial"/>
                <a:cs typeface="Arial"/>
              </a:rPr>
              <a:t>1</a:t>
            </a:r>
            <a:r>
              <a:rPr sz="1000" dirty="0">
                <a:latin typeface="Arial"/>
                <a:cs typeface="Arial"/>
              </a:rPr>
              <a:t>%</a:t>
            </a:r>
            <a:endParaRPr sz="10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227537" y="2216403"/>
            <a:ext cx="27749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latin typeface="Arial"/>
                <a:cs typeface="Arial"/>
              </a:rPr>
              <a:t>60%</a:t>
            </a:r>
            <a:endParaRPr sz="10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087629" y="2228596"/>
            <a:ext cx="27749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latin typeface="Arial"/>
                <a:cs typeface="Arial"/>
              </a:rPr>
              <a:t>64%</a:t>
            </a:r>
            <a:endParaRPr sz="10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313797" y="2838196"/>
            <a:ext cx="27749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latin typeface="Arial"/>
                <a:cs typeface="Arial"/>
              </a:rPr>
              <a:t>28%</a:t>
            </a:r>
            <a:endParaRPr sz="10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8069902" y="2401613"/>
            <a:ext cx="543560" cy="259715"/>
          </a:xfrm>
          <a:custGeom>
            <a:avLst/>
            <a:gdLst/>
            <a:ahLst/>
            <a:cxnLst/>
            <a:rect l="l" t="t" r="r" b="b"/>
            <a:pathLst>
              <a:path w="543559" h="259714">
                <a:moveTo>
                  <a:pt x="0" y="0"/>
                </a:moveTo>
                <a:lnTo>
                  <a:pt x="543214" y="0"/>
                </a:lnTo>
                <a:lnTo>
                  <a:pt x="543214" y="259124"/>
                </a:lnTo>
                <a:lnTo>
                  <a:pt x="0" y="259124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614308" y="2660092"/>
            <a:ext cx="206375" cy="314325"/>
          </a:xfrm>
          <a:custGeom>
            <a:avLst/>
            <a:gdLst/>
            <a:ahLst/>
            <a:cxnLst/>
            <a:rect l="l" t="t" r="r" b="b"/>
            <a:pathLst>
              <a:path w="206375" h="314325">
                <a:moveTo>
                  <a:pt x="0" y="0"/>
                </a:moveTo>
                <a:lnTo>
                  <a:pt x="206239" y="0"/>
                </a:lnTo>
                <a:lnTo>
                  <a:pt x="206239" y="314256"/>
                </a:lnTo>
                <a:lnTo>
                  <a:pt x="0" y="314256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045085" y="2227707"/>
            <a:ext cx="805180" cy="814069"/>
          </a:xfrm>
          <a:custGeom>
            <a:avLst/>
            <a:gdLst/>
            <a:ahLst/>
            <a:cxnLst/>
            <a:rect l="l" t="t" r="r" b="b"/>
            <a:pathLst>
              <a:path w="805179" h="814069">
                <a:moveTo>
                  <a:pt x="0" y="0"/>
                </a:moveTo>
                <a:lnTo>
                  <a:pt x="804672" y="0"/>
                </a:lnTo>
                <a:lnTo>
                  <a:pt x="804672" y="813603"/>
                </a:lnTo>
                <a:lnTo>
                  <a:pt x="0" y="813603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925042" y="2227707"/>
            <a:ext cx="805180" cy="814069"/>
          </a:xfrm>
          <a:custGeom>
            <a:avLst/>
            <a:gdLst/>
            <a:ahLst/>
            <a:cxnLst/>
            <a:rect l="l" t="t" r="r" b="b"/>
            <a:pathLst>
              <a:path w="805179" h="814069">
                <a:moveTo>
                  <a:pt x="0" y="0"/>
                </a:moveTo>
                <a:lnTo>
                  <a:pt x="804672" y="0"/>
                </a:lnTo>
                <a:lnTo>
                  <a:pt x="804672" y="813603"/>
                </a:lnTo>
                <a:lnTo>
                  <a:pt x="0" y="813603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885834" y="2594512"/>
            <a:ext cx="127000" cy="536575"/>
          </a:xfrm>
          <a:custGeom>
            <a:avLst/>
            <a:gdLst/>
            <a:ahLst/>
            <a:cxnLst/>
            <a:rect l="l" t="t" r="r" b="b"/>
            <a:pathLst>
              <a:path w="127000" h="536575">
                <a:moveTo>
                  <a:pt x="63500" y="50800"/>
                </a:moveTo>
                <a:lnTo>
                  <a:pt x="57150" y="53339"/>
                </a:lnTo>
                <a:lnTo>
                  <a:pt x="57148" y="536448"/>
                </a:lnTo>
                <a:lnTo>
                  <a:pt x="69848" y="536448"/>
                </a:lnTo>
                <a:lnTo>
                  <a:pt x="69849" y="53339"/>
                </a:lnTo>
                <a:lnTo>
                  <a:pt x="63500" y="50800"/>
                </a:lnTo>
                <a:close/>
              </a:path>
              <a:path w="127000" h="536575">
                <a:moveTo>
                  <a:pt x="63500" y="0"/>
                </a:moveTo>
                <a:lnTo>
                  <a:pt x="0" y="76200"/>
                </a:lnTo>
                <a:lnTo>
                  <a:pt x="57149" y="53340"/>
                </a:lnTo>
                <a:lnTo>
                  <a:pt x="57150" y="50800"/>
                </a:lnTo>
                <a:lnTo>
                  <a:pt x="105833" y="50800"/>
                </a:lnTo>
                <a:lnTo>
                  <a:pt x="63500" y="0"/>
                </a:lnTo>
                <a:close/>
              </a:path>
              <a:path w="127000" h="536575">
                <a:moveTo>
                  <a:pt x="105833" y="50800"/>
                </a:moveTo>
                <a:lnTo>
                  <a:pt x="69850" y="50800"/>
                </a:lnTo>
                <a:lnTo>
                  <a:pt x="69850" y="53340"/>
                </a:lnTo>
                <a:lnTo>
                  <a:pt x="127000" y="76200"/>
                </a:lnTo>
                <a:lnTo>
                  <a:pt x="105833" y="50800"/>
                </a:lnTo>
                <a:close/>
              </a:path>
              <a:path w="127000" h="536575">
                <a:moveTo>
                  <a:pt x="63500" y="50800"/>
                </a:moveTo>
                <a:lnTo>
                  <a:pt x="57150" y="50800"/>
                </a:lnTo>
                <a:lnTo>
                  <a:pt x="57149" y="53340"/>
                </a:lnTo>
                <a:lnTo>
                  <a:pt x="63500" y="50800"/>
                </a:lnTo>
                <a:close/>
              </a:path>
              <a:path w="127000" h="536575">
                <a:moveTo>
                  <a:pt x="69850" y="50800"/>
                </a:moveTo>
                <a:lnTo>
                  <a:pt x="63500" y="50800"/>
                </a:lnTo>
                <a:lnTo>
                  <a:pt x="69849" y="53339"/>
                </a:lnTo>
                <a:lnTo>
                  <a:pt x="69850" y="508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940141" y="3067358"/>
            <a:ext cx="528955" cy="127000"/>
          </a:xfrm>
          <a:custGeom>
            <a:avLst/>
            <a:gdLst/>
            <a:ahLst/>
            <a:cxnLst/>
            <a:rect l="l" t="t" r="r" b="b"/>
            <a:pathLst>
              <a:path w="528954" h="127000">
                <a:moveTo>
                  <a:pt x="452744" y="0"/>
                </a:moveTo>
                <a:lnTo>
                  <a:pt x="475604" y="57149"/>
                </a:lnTo>
                <a:lnTo>
                  <a:pt x="478144" y="57150"/>
                </a:lnTo>
                <a:lnTo>
                  <a:pt x="478144" y="69850"/>
                </a:lnTo>
                <a:lnTo>
                  <a:pt x="475604" y="69850"/>
                </a:lnTo>
                <a:lnTo>
                  <a:pt x="452744" y="127000"/>
                </a:lnTo>
                <a:lnTo>
                  <a:pt x="521324" y="69850"/>
                </a:lnTo>
                <a:lnTo>
                  <a:pt x="478144" y="69850"/>
                </a:lnTo>
                <a:lnTo>
                  <a:pt x="521326" y="69848"/>
                </a:lnTo>
                <a:lnTo>
                  <a:pt x="528944" y="63500"/>
                </a:lnTo>
                <a:lnTo>
                  <a:pt x="452744" y="0"/>
                </a:lnTo>
                <a:close/>
              </a:path>
              <a:path w="528954" h="127000">
                <a:moveTo>
                  <a:pt x="478144" y="63500"/>
                </a:moveTo>
                <a:lnTo>
                  <a:pt x="475604" y="69849"/>
                </a:lnTo>
                <a:lnTo>
                  <a:pt x="478144" y="69850"/>
                </a:lnTo>
                <a:lnTo>
                  <a:pt x="478144" y="63500"/>
                </a:lnTo>
                <a:close/>
              </a:path>
              <a:path w="528954" h="127000">
                <a:moveTo>
                  <a:pt x="0" y="57148"/>
                </a:moveTo>
                <a:lnTo>
                  <a:pt x="0" y="69848"/>
                </a:lnTo>
                <a:lnTo>
                  <a:pt x="475605" y="69848"/>
                </a:lnTo>
                <a:lnTo>
                  <a:pt x="478144" y="63500"/>
                </a:lnTo>
                <a:lnTo>
                  <a:pt x="475604" y="57149"/>
                </a:lnTo>
                <a:lnTo>
                  <a:pt x="0" y="57148"/>
                </a:lnTo>
                <a:close/>
              </a:path>
              <a:path w="528954" h="127000">
                <a:moveTo>
                  <a:pt x="475604" y="57149"/>
                </a:moveTo>
                <a:lnTo>
                  <a:pt x="478144" y="63500"/>
                </a:lnTo>
                <a:lnTo>
                  <a:pt x="478144" y="57150"/>
                </a:lnTo>
                <a:lnTo>
                  <a:pt x="475604" y="571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8017688" y="3170428"/>
            <a:ext cx="28067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latin typeface="Arial"/>
                <a:cs typeface="Arial"/>
              </a:rPr>
              <a:t>CD4</a:t>
            </a:r>
            <a:endParaRPr sz="10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748337" y="2749679"/>
            <a:ext cx="167640" cy="280670"/>
          </a:xfrm>
          <a:prstGeom prst="rect">
            <a:avLst/>
          </a:prstGeom>
        </p:spPr>
        <p:txBody>
          <a:bodyPr vert="vert270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00" dirty="0">
                <a:latin typeface="Arial"/>
                <a:cs typeface="Arial"/>
              </a:rPr>
              <a:t>CD8</a:t>
            </a:r>
            <a:endParaRPr sz="10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964684" y="2228596"/>
            <a:ext cx="27749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latin typeface="Arial"/>
                <a:cs typeface="Arial"/>
              </a:rPr>
              <a:t>57%</a:t>
            </a:r>
            <a:endParaRPr sz="10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190851" y="2838196"/>
            <a:ext cx="27749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latin typeface="Arial"/>
                <a:cs typeface="Arial"/>
              </a:rPr>
              <a:t>35%</a:t>
            </a:r>
            <a:endParaRPr sz="1000">
              <a:latin typeface="Arial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8946956" y="2401613"/>
            <a:ext cx="543560" cy="259715"/>
          </a:xfrm>
          <a:custGeom>
            <a:avLst/>
            <a:gdLst/>
            <a:ahLst/>
            <a:cxnLst/>
            <a:rect l="l" t="t" r="r" b="b"/>
            <a:pathLst>
              <a:path w="543559" h="259714">
                <a:moveTo>
                  <a:pt x="0" y="0"/>
                </a:moveTo>
                <a:lnTo>
                  <a:pt x="543214" y="0"/>
                </a:lnTo>
                <a:lnTo>
                  <a:pt x="543214" y="259124"/>
                </a:lnTo>
                <a:lnTo>
                  <a:pt x="0" y="259124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9491364" y="2660092"/>
            <a:ext cx="206375" cy="314325"/>
          </a:xfrm>
          <a:custGeom>
            <a:avLst/>
            <a:gdLst/>
            <a:ahLst/>
            <a:cxnLst/>
            <a:rect l="l" t="t" r="r" b="b"/>
            <a:pathLst>
              <a:path w="206375" h="314325">
                <a:moveTo>
                  <a:pt x="0" y="0"/>
                </a:moveTo>
                <a:lnTo>
                  <a:pt x="206239" y="0"/>
                </a:lnTo>
                <a:lnTo>
                  <a:pt x="206239" y="314256"/>
                </a:lnTo>
                <a:lnTo>
                  <a:pt x="0" y="314256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2640330" marR="5080" indent="-2112010">
              <a:lnSpc>
                <a:spcPts val="2810"/>
              </a:lnSpc>
              <a:spcBef>
                <a:spcPts val="250"/>
              </a:spcBef>
            </a:pPr>
            <a:r>
              <a:rPr spc="-5" dirty="0">
                <a:solidFill>
                  <a:srgbClr val="115CB2"/>
                </a:solidFill>
              </a:rPr>
              <a:t>Syngeneic </a:t>
            </a:r>
            <a:r>
              <a:rPr spc="25" dirty="0">
                <a:solidFill>
                  <a:srgbClr val="115CB2"/>
                </a:solidFill>
              </a:rPr>
              <a:t>Immunocompetent </a:t>
            </a:r>
            <a:r>
              <a:rPr spc="-5" dirty="0">
                <a:solidFill>
                  <a:srgbClr val="115CB2"/>
                </a:solidFill>
              </a:rPr>
              <a:t>Cancer </a:t>
            </a:r>
            <a:r>
              <a:rPr spc="10" dirty="0">
                <a:solidFill>
                  <a:srgbClr val="115CB2"/>
                </a:solidFill>
              </a:rPr>
              <a:t>Mouse </a:t>
            </a:r>
            <a:r>
              <a:rPr spc="25" dirty="0">
                <a:solidFill>
                  <a:srgbClr val="115CB2"/>
                </a:solidFill>
              </a:rPr>
              <a:t>Model  “Safety </a:t>
            </a:r>
            <a:r>
              <a:rPr spc="5" dirty="0">
                <a:solidFill>
                  <a:srgbClr val="115CB2"/>
                </a:solidFill>
              </a:rPr>
              <a:t>and</a:t>
            </a:r>
            <a:r>
              <a:rPr spc="-40" dirty="0">
                <a:solidFill>
                  <a:srgbClr val="115CB2"/>
                </a:solidFill>
              </a:rPr>
              <a:t> </a:t>
            </a:r>
            <a:r>
              <a:rPr spc="25" dirty="0">
                <a:solidFill>
                  <a:srgbClr val="115CB2"/>
                </a:solidFill>
              </a:rPr>
              <a:t>Efficacy”</a:t>
            </a:r>
          </a:p>
        </p:txBody>
      </p:sp>
      <p:sp>
        <p:nvSpPr>
          <p:cNvPr id="39" name="object 39"/>
          <p:cNvSpPr/>
          <p:nvPr/>
        </p:nvSpPr>
        <p:spPr>
          <a:xfrm>
            <a:off x="5722530" y="5292045"/>
            <a:ext cx="902968" cy="787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478715" y="4432824"/>
            <a:ext cx="902333" cy="787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774973" y="4467605"/>
            <a:ext cx="2665217" cy="75569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9701968" y="4517644"/>
            <a:ext cx="720090" cy="57150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267335">
              <a:lnSpc>
                <a:spcPct val="104000"/>
              </a:lnSpc>
              <a:spcBef>
                <a:spcPts val="50"/>
              </a:spcBef>
            </a:pPr>
            <a:r>
              <a:rPr sz="1000" spc="-10" dirty="0">
                <a:latin typeface="Arial"/>
                <a:cs typeface="Arial"/>
              </a:rPr>
              <a:t>2</a:t>
            </a:r>
            <a:r>
              <a:rPr sz="1050" spc="-15" baseline="23809" dirty="0">
                <a:latin typeface="Arial"/>
                <a:cs typeface="Arial"/>
              </a:rPr>
              <a:t>nd </a:t>
            </a:r>
            <a:r>
              <a:rPr sz="1000" spc="-5" dirty="0">
                <a:latin typeface="Arial"/>
                <a:cs typeface="Arial"/>
              </a:rPr>
              <a:t>only  </a:t>
            </a:r>
            <a:r>
              <a:rPr sz="1500" spc="-15" baseline="-16666" dirty="0">
                <a:latin typeface="Arial"/>
                <a:cs typeface="Arial"/>
              </a:rPr>
              <a:t>WT</a:t>
            </a:r>
            <a:r>
              <a:rPr sz="700" spc="-10" dirty="0">
                <a:latin typeface="Arial"/>
                <a:cs typeface="Arial"/>
              </a:rPr>
              <a:t>B6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50"/>
              </a:spcBef>
            </a:pPr>
            <a:r>
              <a:rPr sz="1000" spc="-10" dirty="0">
                <a:latin typeface="Arial"/>
                <a:cs typeface="Arial"/>
              </a:rPr>
              <a:t>hPSCA-KI</a:t>
            </a:r>
            <a:r>
              <a:rPr sz="1050" spc="-15" baseline="23809" dirty="0">
                <a:latin typeface="Arial"/>
                <a:cs typeface="Arial"/>
              </a:rPr>
              <a:t>het</a:t>
            </a:r>
            <a:endParaRPr sz="1050" baseline="23809">
              <a:latin typeface="Arial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9460907" y="4612095"/>
            <a:ext cx="162560" cy="1905"/>
          </a:xfrm>
          <a:custGeom>
            <a:avLst/>
            <a:gdLst/>
            <a:ahLst/>
            <a:cxnLst/>
            <a:rect l="l" t="t" r="r" b="b"/>
            <a:pathLst>
              <a:path w="162559" h="1904">
                <a:moveTo>
                  <a:pt x="162320" y="1868"/>
                </a:moveTo>
                <a:lnTo>
                  <a:pt x="0" y="0"/>
                </a:lnTo>
              </a:path>
            </a:pathLst>
          </a:custGeom>
          <a:ln w="1905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9460907" y="4812600"/>
            <a:ext cx="162560" cy="1905"/>
          </a:xfrm>
          <a:custGeom>
            <a:avLst/>
            <a:gdLst/>
            <a:ahLst/>
            <a:cxnLst/>
            <a:rect l="l" t="t" r="r" b="b"/>
            <a:pathLst>
              <a:path w="162559" h="1904">
                <a:moveTo>
                  <a:pt x="162320" y="1868"/>
                </a:moveTo>
                <a:lnTo>
                  <a:pt x="0" y="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9460907" y="5013104"/>
            <a:ext cx="162560" cy="1905"/>
          </a:xfrm>
          <a:custGeom>
            <a:avLst/>
            <a:gdLst/>
            <a:ahLst/>
            <a:cxnLst/>
            <a:rect l="l" t="t" r="r" b="b"/>
            <a:pathLst>
              <a:path w="162559" h="1904">
                <a:moveTo>
                  <a:pt x="162320" y="1868"/>
                </a:moveTo>
                <a:lnTo>
                  <a:pt x="0" y="0"/>
                </a:lnTo>
              </a:path>
            </a:pathLst>
          </a:custGeom>
          <a:ln w="19050">
            <a:solidFill>
              <a:srgbClr val="3760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6946398" y="5331460"/>
            <a:ext cx="577215" cy="57404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1000" spc="-10" dirty="0">
                <a:latin typeface="Arial"/>
                <a:cs typeface="Arial"/>
              </a:rPr>
              <a:t>2</a:t>
            </a:r>
            <a:r>
              <a:rPr sz="1050" spc="-15" baseline="23809" dirty="0">
                <a:latin typeface="Arial"/>
                <a:cs typeface="Arial"/>
              </a:rPr>
              <a:t>nd</a:t>
            </a:r>
            <a:r>
              <a:rPr sz="1050" spc="-52" baseline="23809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only</a:t>
            </a:r>
            <a:endParaRPr sz="1000">
              <a:latin typeface="Arial"/>
              <a:cs typeface="Arial"/>
            </a:endParaRPr>
          </a:p>
          <a:p>
            <a:pPr marL="12700" marR="5080">
              <a:lnSpc>
                <a:spcPct val="104000"/>
              </a:lnSpc>
              <a:spcBef>
                <a:spcPts val="285"/>
              </a:spcBef>
            </a:pPr>
            <a:r>
              <a:rPr sz="1000" spc="-20" dirty="0">
                <a:latin typeface="Arial"/>
                <a:cs typeface="Arial"/>
              </a:rPr>
              <a:t>RM9</a:t>
            </a:r>
            <a:r>
              <a:rPr sz="1050" spc="-30" baseline="23809" dirty="0">
                <a:latin typeface="Arial"/>
                <a:cs typeface="Arial"/>
              </a:rPr>
              <a:t>WT  </a:t>
            </a:r>
            <a:r>
              <a:rPr sz="1500" baseline="-16666" dirty="0">
                <a:latin typeface="Arial"/>
                <a:cs typeface="Arial"/>
              </a:rPr>
              <a:t>RM</a:t>
            </a:r>
            <a:r>
              <a:rPr sz="1500" spc="-15" baseline="-16666" dirty="0">
                <a:latin typeface="Arial"/>
                <a:cs typeface="Arial"/>
              </a:rPr>
              <a:t>9</a:t>
            </a:r>
            <a:r>
              <a:rPr sz="700" spc="-15" dirty="0">
                <a:latin typeface="Arial"/>
                <a:cs typeface="Arial"/>
              </a:rPr>
              <a:t>h</a:t>
            </a:r>
            <a:r>
              <a:rPr sz="700" spc="-20" dirty="0">
                <a:latin typeface="Arial"/>
                <a:cs typeface="Arial"/>
              </a:rPr>
              <a:t>PSC</a:t>
            </a:r>
            <a:r>
              <a:rPr sz="700" dirty="0">
                <a:latin typeface="Arial"/>
                <a:cs typeface="Arial"/>
              </a:rPr>
              <a:t>A</a:t>
            </a:r>
            <a:endParaRPr sz="700">
              <a:latin typeface="Arial"/>
              <a:cs typeface="Arial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6705338" y="5469509"/>
            <a:ext cx="162560" cy="1905"/>
          </a:xfrm>
          <a:custGeom>
            <a:avLst/>
            <a:gdLst/>
            <a:ahLst/>
            <a:cxnLst/>
            <a:rect l="l" t="t" r="r" b="b"/>
            <a:pathLst>
              <a:path w="162559" h="1904">
                <a:moveTo>
                  <a:pt x="162320" y="1868"/>
                </a:moveTo>
                <a:lnTo>
                  <a:pt x="0" y="0"/>
                </a:lnTo>
              </a:path>
            </a:pathLst>
          </a:custGeom>
          <a:ln w="19050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705338" y="5670012"/>
            <a:ext cx="162560" cy="1905"/>
          </a:xfrm>
          <a:custGeom>
            <a:avLst/>
            <a:gdLst/>
            <a:ahLst/>
            <a:cxnLst/>
            <a:rect l="l" t="t" r="r" b="b"/>
            <a:pathLst>
              <a:path w="162559" h="1904">
                <a:moveTo>
                  <a:pt x="162320" y="1868"/>
                </a:moveTo>
                <a:lnTo>
                  <a:pt x="0" y="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705338" y="5870516"/>
            <a:ext cx="162560" cy="1905"/>
          </a:xfrm>
          <a:custGeom>
            <a:avLst/>
            <a:gdLst/>
            <a:ahLst/>
            <a:cxnLst/>
            <a:rect l="l" t="t" r="r" b="b"/>
            <a:pathLst>
              <a:path w="162559" h="1904">
                <a:moveTo>
                  <a:pt x="162320" y="1868"/>
                </a:moveTo>
                <a:lnTo>
                  <a:pt x="0" y="0"/>
                </a:lnTo>
              </a:path>
            </a:pathLst>
          </a:custGeom>
          <a:ln w="19050">
            <a:solidFill>
              <a:srgbClr val="3760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638324" y="5605183"/>
            <a:ext cx="127000" cy="536575"/>
          </a:xfrm>
          <a:custGeom>
            <a:avLst/>
            <a:gdLst/>
            <a:ahLst/>
            <a:cxnLst/>
            <a:rect l="l" t="t" r="r" b="b"/>
            <a:pathLst>
              <a:path w="127000" h="536575">
                <a:moveTo>
                  <a:pt x="63500" y="50800"/>
                </a:moveTo>
                <a:lnTo>
                  <a:pt x="57149" y="53339"/>
                </a:lnTo>
                <a:lnTo>
                  <a:pt x="57148" y="536447"/>
                </a:lnTo>
                <a:lnTo>
                  <a:pt x="69848" y="536448"/>
                </a:lnTo>
                <a:lnTo>
                  <a:pt x="69849" y="53339"/>
                </a:lnTo>
                <a:lnTo>
                  <a:pt x="63500" y="50800"/>
                </a:lnTo>
                <a:close/>
              </a:path>
              <a:path w="127000" h="536575">
                <a:moveTo>
                  <a:pt x="105833" y="50800"/>
                </a:moveTo>
                <a:lnTo>
                  <a:pt x="69850" y="50800"/>
                </a:lnTo>
                <a:lnTo>
                  <a:pt x="69849" y="53340"/>
                </a:lnTo>
                <a:lnTo>
                  <a:pt x="127000" y="76200"/>
                </a:lnTo>
                <a:lnTo>
                  <a:pt x="105833" y="50800"/>
                </a:lnTo>
                <a:close/>
              </a:path>
              <a:path w="127000" h="536575">
                <a:moveTo>
                  <a:pt x="63500" y="0"/>
                </a:moveTo>
                <a:lnTo>
                  <a:pt x="0" y="76199"/>
                </a:lnTo>
                <a:lnTo>
                  <a:pt x="57149" y="53340"/>
                </a:lnTo>
                <a:lnTo>
                  <a:pt x="57150" y="50800"/>
                </a:lnTo>
                <a:lnTo>
                  <a:pt x="105833" y="50800"/>
                </a:lnTo>
                <a:lnTo>
                  <a:pt x="63500" y="0"/>
                </a:lnTo>
                <a:close/>
              </a:path>
              <a:path w="127000" h="536575">
                <a:moveTo>
                  <a:pt x="69850" y="50800"/>
                </a:moveTo>
                <a:lnTo>
                  <a:pt x="63500" y="50800"/>
                </a:lnTo>
                <a:lnTo>
                  <a:pt x="69849" y="53340"/>
                </a:lnTo>
                <a:lnTo>
                  <a:pt x="69850" y="50800"/>
                </a:lnTo>
                <a:close/>
              </a:path>
              <a:path w="127000" h="536575">
                <a:moveTo>
                  <a:pt x="63500" y="50800"/>
                </a:moveTo>
                <a:lnTo>
                  <a:pt x="57150" y="50800"/>
                </a:lnTo>
                <a:lnTo>
                  <a:pt x="57149" y="53339"/>
                </a:lnTo>
                <a:lnTo>
                  <a:pt x="63500" y="508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692632" y="6078030"/>
            <a:ext cx="528955" cy="127000"/>
          </a:xfrm>
          <a:custGeom>
            <a:avLst/>
            <a:gdLst/>
            <a:ahLst/>
            <a:cxnLst/>
            <a:rect l="l" t="t" r="r" b="b"/>
            <a:pathLst>
              <a:path w="528954" h="127000">
                <a:moveTo>
                  <a:pt x="452744" y="0"/>
                </a:moveTo>
                <a:lnTo>
                  <a:pt x="475604" y="57149"/>
                </a:lnTo>
                <a:lnTo>
                  <a:pt x="478144" y="57150"/>
                </a:lnTo>
                <a:lnTo>
                  <a:pt x="478144" y="69850"/>
                </a:lnTo>
                <a:lnTo>
                  <a:pt x="475604" y="69850"/>
                </a:lnTo>
                <a:lnTo>
                  <a:pt x="452744" y="127000"/>
                </a:lnTo>
                <a:lnTo>
                  <a:pt x="521324" y="69850"/>
                </a:lnTo>
                <a:lnTo>
                  <a:pt x="478144" y="69850"/>
                </a:lnTo>
                <a:lnTo>
                  <a:pt x="521326" y="69849"/>
                </a:lnTo>
                <a:lnTo>
                  <a:pt x="528944" y="63500"/>
                </a:lnTo>
                <a:lnTo>
                  <a:pt x="452744" y="0"/>
                </a:lnTo>
                <a:close/>
              </a:path>
              <a:path w="528954" h="127000">
                <a:moveTo>
                  <a:pt x="478144" y="63500"/>
                </a:moveTo>
                <a:lnTo>
                  <a:pt x="475604" y="69849"/>
                </a:lnTo>
                <a:lnTo>
                  <a:pt x="478144" y="69850"/>
                </a:lnTo>
                <a:lnTo>
                  <a:pt x="478144" y="63500"/>
                </a:lnTo>
                <a:close/>
              </a:path>
              <a:path w="528954" h="127000">
                <a:moveTo>
                  <a:pt x="0" y="57149"/>
                </a:moveTo>
                <a:lnTo>
                  <a:pt x="0" y="69849"/>
                </a:lnTo>
                <a:lnTo>
                  <a:pt x="475605" y="69849"/>
                </a:lnTo>
                <a:lnTo>
                  <a:pt x="478144" y="63500"/>
                </a:lnTo>
                <a:lnTo>
                  <a:pt x="475604" y="57149"/>
                </a:lnTo>
                <a:lnTo>
                  <a:pt x="0" y="57149"/>
                </a:lnTo>
                <a:close/>
              </a:path>
              <a:path w="528954" h="127000">
                <a:moveTo>
                  <a:pt x="475604" y="57149"/>
                </a:moveTo>
                <a:lnTo>
                  <a:pt x="478144" y="63500"/>
                </a:lnTo>
                <a:lnTo>
                  <a:pt x="478144" y="57150"/>
                </a:lnTo>
                <a:lnTo>
                  <a:pt x="475604" y="571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5650132" y="6181852"/>
            <a:ext cx="72834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" dirty="0">
                <a:latin typeface="Arial"/>
                <a:cs typeface="Arial"/>
              </a:rPr>
              <a:t>PSCA</a:t>
            </a:r>
            <a:r>
              <a:rPr sz="1000" spc="-7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(1G8)</a:t>
            </a:r>
            <a:endParaRPr sz="100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5473938" y="5629739"/>
            <a:ext cx="167640" cy="552450"/>
          </a:xfrm>
          <a:prstGeom prst="rect">
            <a:avLst/>
          </a:prstGeom>
        </p:spPr>
        <p:txBody>
          <a:bodyPr vert="vert270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00" dirty="0">
                <a:latin typeface="Arial"/>
                <a:cs typeface="Arial"/>
              </a:rPr>
              <a:t>% </a:t>
            </a:r>
            <a:r>
              <a:rPr sz="1000" spc="-5" dirty="0">
                <a:latin typeface="Arial"/>
                <a:cs typeface="Arial"/>
              </a:rPr>
              <a:t>of</a:t>
            </a:r>
            <a:r>
              <a:rPr sz="1000" spc="-1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Max</a:t>
            </a:r>
            <a:endParaRPr sz="10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5911863" y="4093972"/>
            <a:ext cx="53340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9050">
              <a:lnSpc>
                <a:spcPct val="100000"/>
              </a:lnSpc>
              <a:spcBef>
                <a:spcPts val="100"/>
              </a:spcBef>
            </a:pPr>
            <a:r>
              <a:rPr sz="1000" spc="-5" dirty="0">
                <a:latin typeface="Arial"/>
                <a:cs typeface="Arial"/>
              </a:rPr>
              <a:t>Prostate  </a:t>
            </a:r>
            <a:r>
              <a:rPr sz="1000" dirty="0">
                <a:latin typeface="Arial"/>
                <a:cs typeface="Arial"/>
              </a:rPr>
              <a:t>(</a:t>
            </a:r>
            <a:r>
              <a:rPr sz="1000" spc="-5" dirty="0">
                <a:latin typeface="Arial"/>
                <a:cs typeface="Arial"/>
              </a:rPr>
              <a:t>E</a:t>
            </a:r>
            <a:r>
              <a:rPr sz="1000" spc="-10" dirty="0">
                <a:latin typeface="Arial"/>
                <a:cs typeface="Arial"/>
              </a:rPr>
              <a:t>p</a:t>
            </a:r>
            <a:r>
              <a:rPr sz="1000" dirty="0">
                <a:latin typeface="Arial"/>
                <a:cs typeface="Arial"/>
              </a:rPr>
              <a:t>c</a:t>
            </a:r>
            <a:r>
              <a:rPr sz="1000" spc="-10" dirty="0">
                <a:latin typeface="Arial"/>
                <a:cs typeface="Arial"/>
              </a:rPr>
              <a:t>a</a:t>
            </a:r>
            <a:r>
              <a:rPr sz="1000" dirty="0">
                <a:latin typeface="Arial"/>
                <a:cs typeface="Arial"/>
              </a:rPr>
              <a:t>m</a:t>
            </a:r>
            <a:r>
              <a:rPr sz="1050" spc="-15" baseline="23809" dirty="0">
                <a:latin typeface="Arial"/>
                <a:cs typeface="Arial"/>
              </a:rPr>
              <a:t>-</a:t>
            </a:r>
            <a:r>
              <a:rPr sz="1000" dirty="0">
                <a:latin typeface="Arial"/>
                <a:cs typeface="Arial"/>
              </a:rPr>
              <a:t>)</a:t>
            </a:r>
            <a:endParaRPr sz="10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6819908" y="4093972"/>
            <a:ext cx="55372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9209">
              <a:lnSpc>
                <a:spcPct val="100000"/>
              </a:lnSpc>
              <a:spcBef>
                <a:spcPts val="100"/>
              </a:spcBef>
            </a:pPr>
            <a:r>
              <a:rPr sz="1000" spc="-5" dirty="0">
                <a:latin typeface="Arial"/>
                <a:cs typeface="Arial"/>
              </a:rPr>
              <a:t>Prostate  </a:t>
            </a:r>
            <a:r>
              <a:rPr sz="1000" dirty="0">
                <a:latin typeface="Arial"/>
                <a:cs typeface="Arial"/>
              </a:rPr>
              <a:t>(</a:t>
            </a:r>
            <a:r>
              <a:rPr sz="1000" spc="-5" dirty="0">
                <a:latin typeface="Arial"/>
                <a:cs typeface="Arial"/>
              </a:rPr>
              <a:t>E</a:t>
            </a:r>
            <a:r>
              <a:rPr sz="1000" spc="-10" dirty="0">
                <a:latin typeface="Arial"/>
                <a:cs typeface="Arial"/>
              </a:rPr>
              <a:t>p</a:t>
            </a:r>
            <a:r>
              <a:rPr sz="1000" dirty="0">
                <a:latin typeface="Arial"/>
                <a:cs typeface="Arial"/>
              </a:rPr>
              <a:t>c</a:t>
            </a:r>
            <a:r>
              <a:rPr sz="1000" spc="-10" dirty="0">
                <a:latin typeface="Arial"/>
                <a:cs typeface="Arial"/>
              </a:rPr>
              <a:t>a</a:t>
            </a:r>
            <a:r>
              <a:rPr sz="1000" dirty="0">
                <a:latin typeface="Arial"/>
                <a:cs typeface="Arial"/>
              </a:rPr>
              <a:t>m</a:t>
            </a:r>
            <a:r>
              <a:rPr sz="1050" spc="-22" baseline="23809" dirty="0">
                <a:latin typeface="Arial"/>
                <a:cs typeface="Arial"/>
              </a:rPr>
              <a:t>+</a:t>
            </a:r>
            <a:r>
              <a:rPr sz="1000" dirty="0">
                <a:latin typeface="Arial"/>
                <a:cs typeface="Arial"/>
              </a:rPr>
              <a:t>)</a:t>
            </a:r>
            <a:endParaRPr sz="100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7796051" y="4264660"/>
            <a:ext cx="45974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latin typeface="Arial"/>
                <a:cs typeface="Arial"/>
              </a:rPr>
              <a:t>Bladder</a:t>
            </a:r>
            <a:endParaRPr sz="100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8685014" y="4264660"/>
            <a:ext cx="52514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" dirty="0">
                <a:latin typeface="Arial"/>
                <a:cs typeface="Arial"/>
              </a:rPr>
              <a:t>St</a:t>
            </a:r>
            <a:r>
              <a:rPr sz="1000" spc="-10" dirty="0">
                <a:latin typeface="Arial"/>
                <a:cs typeface="Arial"/>
              </a:rPr>
              <a:t>o</a:t>
            </a:r>
            <a:r>
              <a:rPr sz="1000" dirty="0">
                <a:latin typeface="Arial"/>
                <a:cs typeface="Arial"/>
              </a:rPr>
              <a:t>m</a:t>
            </a:r>
            <a:r>
              <a:rPr sz="1000" spc="-10" dirty="0">
                <a:latin typeface="Arial"/>
                <a:cs typeface="Arial"/>
              </a:rPr>
              <a:t>a</a:t>
            </a:r>
            <a:r>
              <a:rPr sz="1000" dirty="0">
                <a:latin typeface="Arial"/>
                <a:cs typeface="Arial"/>
              </a:rPr>
              <a:t>ch</a:t>
            </a:r>
            <a:endParaRPr sz="1000">
              <a:latin typeface="Arial"/>
              <a:cs typeface="Arial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6191455" y="4473689"/>
            <a:ext cx="0" cy="731520"/>
          </a:xfrm>
          <a:custGeom>
            <a:avLst/>
            <a:gdLst/>
            <a:ahLst/>
            <a:cxnLst/>
            <a:rect l="l" t="t" r="r" b="b"/>
            <a:pathLst>
              <a:path h="731520">
                <a:moveTo>
                  <a:pt x="0" y="0"/>
                </a:moveTo>
                <a:lnTo>
                  <a:pt x="1" y="73152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7119342" y="4473689"/>
            <a:ext cx="0" cy="731520"/>
          </a:xfrm>
          <a:custGeom>
            <a:avLst/>
            <a:gdLst/>
            <a:ahLst/>
            <a:cxnLst/>
            <a:rect l="l" t="t" r="r" b="b"/>
            <a:pathLst>
              <a:path h="731520">
                <a:moveTo>
                  <a:pt x="0" y="0"/>
                </a:moveTo>
                <a:lnTo>
                  <a:pt x="1" y="73152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8076756" y="4473689"/>
            <a:ext cx="0" cy="731520"/>
          </a:xfrm>
          <a:custGeom>
            <a:avLst/>
            <a:gdLst/>
            <a:ahLst/>
            <a:cxnLst/>
            <a:rect l="l" t="t" r="r" b="b"/>
            <a:pathLst>
              <a:path h="731520">
                <a:moveTo>
                  <a:pt x="0" y="0"/>
                </a:moveTo>
                <a:lnTo>
                  <a:pt x="1" y="73152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8969157" y="4473689"/>
            <a:ext cx="0" cy="731520"/>
          </a:xfrm>
          <a:custGeom>
            <a:avLst/>
            <a:gdLst/>
            <a:ahLst/>
            <a:cxnLst/>
            <a:rect l="l" t="t" r="r" b="b"/>
            <a:pathLst>
              <a:path h="731520">
                <a:moveTo>
                  <a:pt x="0" y="0"/>
                </a:moveTo>
                <a:lnTo>
                  <a:pt x="1" y="73152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217873" y="5324643"/>
            <a:ext cx="0" cy="731520"/>
          </a:xfrm>
          <a:custGeom>
            <a:avLst/>
            <a:gdLst/>
            <a:ahLst/>
            <a:cxnLst/>
            <a:rect l="l" t="t" r="r" b="b"/>
            <a:pathLst>
              <a:path h="731520">
                <a:moveTo>
                  <a:pt x="0" y="0"/>
                </a:moveTo>
                <a:lnTo>
                  <a:pt x="1" y="73152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787335" y="4473243"/>
            <a:ext cx="800100" cy="731520"/>
          </a:xfrm>
          <a:custGeom>
            <a:avLst/>
            <a:gdLst/>
            <a:ahLst/>
            <a:cxnLst/>
            <a:rect l="l" t="t" r="r" b="b"/>
            <a:pathLst>
              <a:path w="800100" h="731520">
                <a:moveTo>
                  <a:pt x="0" y="0"/>
                </a:moveTo>
                <a:lnTo>
                  <a:pt x="800100" y="0"/>
                </a:lnTo>
                <a:lnTo>
                  <a:pt x="800100" y="731520"/>
                </a:lnTo>
                <a:lnTo>
                  <a:pt x="0" y="73152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692427" y="4473243"/>
            <a:ext cx="817880" cy="731520"/>
          </a:xfrm>
          <a:custGeom>
            <a:avLst/>
            <a:gdLst/>
            <a:ahLst/>
            <a:cxnLst/>
            <a:rect l="l" t="t" r="r" b="b"/>
            <a:pathLst>
              <a:path w="817879" h="731520">
                <a:moveTo>
                  <a:pt x="0" y="0"/>
                </a:moveTo>
                <a:lnTo>
                  <a:pt x="817251" y="0"/>
                </a:lnTo>
                <a:lnTo>
                  <a:pt x="817251" y="731520"/>
                </a:lnTo>
                <a:lnTo>
                  <a:pt x="0" y="73152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7616154" y="4473243"/>
            <a:ext cx="817880" cy="731520"/>
          </a:xfrm>
          <a:custGeom>
            <a:avLst/>
            <a:gdLst/>
            <a:ahLst/>
            <a:cxnLst/>
            <a:rect l="l" t="t" r="r" b="b"/>
            <a:pathLst>
              <a:path w="817879" h="731520">
                <a:moveTo>
                  <a:pt x="0" y="0"/>
                </a:moveTo>
                <a:lnTo>
                  <a:pt x="817251" y="0"/>
                </a:lnTo>
                <a:lnTo>
                  <a:pt x="817251" y="731520"/>
                </a:lnTo>
                <a:lnTo>
                  <a:pt x="0" y="73152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8538395" y="4473243"/>
            <a:ext cx="817880" cy="731520"/>
          </a:xfrm>
          <a:custGeom>
            <a:avLst/>
            <a:gdLst/>
            <a:ahLst/>
            <a:cxnLst/>
            <a:rect l="l" t="t" r="r" b="b"/>
            <a:pathLst>
              <a:path w="817879" h="731520">
                <a:moveTo>
                  <a:pt x="0" y="0"/>
                </a:moveTo>
                <a:lnTo>
                  <a:pt x="817251" y="0"/>
                </a:lnTo>
                <a:lnTo>
                  <a:pt x="817251" y="731520"/>
                </a:lnTo>
                <a:lnTo>
                  <a:pt x="0" y="73152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5787335" y="5335054"/>
            <a:ext cx="800100" cy="731520"/>
          </a:xfrm>
          <a:custGeom>
            <a:avLst/>
            <a:gdLst/>
            <a:ahLst/>
            <a:cxnLst/>
            <a:rect l="l" t="t" r="r" b="b"/>
            <a:pathLst>
              <a:path w="800100" h="731520">
                <a:moveTo>
                  <a:pt x="0" y="0"/>
                </a:moveTo>
                <a:lnTo>
                  <a:pt x="800100" y="0"/>
                </a:lnTo>
                <a:lnTo>
                  <a:pt x="800100" y="731520"/>
                </a:lnTo>
                <a:lnTo>
                  <a:pt x="0" y="73152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4754879" y="4456176"/>
            <a:ext cx="509015" cy="6675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944320" y="4679651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4">
                <a:moveTo>
                  <a:pt x="0" y="0"/>
                </a:moveTo>
                <a:lnTo>
                  <a:pt x="138927" y="0"/>
                </a:lnTo>
              </a:path>
            </a:pathLst>
          </a:custGeom>
          <a:ln w="323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 txBox="1"/>
          <p:nvPr/>
        </p:nvSpPr>
        <p:spPr>
          <a:xfrm>
            <a:off x="4731828" y="4228084"/>
            <a:ext cx="5746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35" dirty="0">
                <a:latin typeface="Arial"/>
                <a:cs typeface="Arial"/>
              </a:rPr>
              <a:t>hPSCA-KI</a:t>
            </a:r>
            <a:endParaRPr sz="1000">
              <a:latin typeface="Arial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1028356" y="1673859"/>
            <a:ext cx="2753360" cy="5105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910"/>
              </a:lnSpc>
              <a:spcBef>
                <a:spcPts val="100"/>
              </a:spcBef>
            </a:pPr>
            <a:r>
              <a:rPr sz="1600" dirty="0">
                <a:latin typeface="Calibri"/>
                <a:cs typeface="Calibri"/>
              </a:rPr>
              <a:t>- </a:t>
            </a:r>
            <a:r>
              <a:rPr sz="1600" spc="-10" dirty="0">
                <a:latin typeface="Calibri"/>
                <a:cs typeface="Calibri"/>
              </a:rPr>
              <a:t>Generation </a:t>
            </a:r>
            <a:r>
              <a:rPr sz="1600" dirty="0">
                <a:latin typeface="Calibri"/>
                <a:cs typeface="Calibri"/>
              </a:rPr>
              <a:t>of </a:t>
            </a:r>
            <a:r>
              <a:rPr sz="1600" b="1" spc="-5" dirty="0">
                <a:latin typeface="Calibri"/>
                <a:cs typeface="Calibri"/>
              </a:rPr>
              <a:t>fully-murine</a:t>
            </a:r>
            <a:r>
              <a:rPr sz="1600" b="1" spc="-4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CAR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1910"/>
              </a:lnSpc>
            </a:pPr>
            <a:r>
              <a:rPr sz="1600" spc="-10" dirty="0">
                <a:latin typeface="Calibri"/>
                <a:cs typeface="Calibri"/>
              </a:rPr>
              <a:t>construct </a:t>
            </a:r>
            <a:r>
              <a:rPr sz="1600" spc="-5" dirty="0">
                <a:latin typeface="Calibri"/>
                <a:cs typeface="Calibri"/>
              </a:rPr>
              <a:t>in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retrovirus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1028356" y="2408428"/>
            <a:ext cx="288671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i="1" dirty="0">
                <a:latin typeface="Calibri"/>
                <a:cs typeface="Calibri"/>
              </a:rPr>
              <a:t>- </a:t>
            </a:r>
            <a:r>
              <a:rPr sz="1600" spc="-15" dirty="0">
                <a:latin typeface="Calibri"/>
                <a:cs typeface="Calibri"/>
              </a:rPr>
              <a:t>Effective </a:t>
            </a:r>
            <a:r>
              <a:rPr sz="1600" spc="-10" dirty="0">
                <a:latin typeface="Calibri"/>
                <a:cs typeface="Calibri"/>
              </a:rPr>
              <a:t>transduction </a:t>
            </a:r>
            <a:r>
              <a:rPr sz="1600" spc="-5" dirty="0">
                <a:latin typeface="Calibri"/>
                <a:cs typeface="Calibri"/>
              </a:rPr>
              <a:t>and </a:t>
            </a:r>
            <a:r>
              <a:rPr sz="1600" i="1" spc="-20" dirty="0">
                <a:latin typeface="Calibri"/>
                <a:cs typeface="Calibri"/>
              </a:rPr>
              <a:t>ex </a:t>
            </a:r>
            <a:r>
              <a:rPr sz="1600" i="1" spc="-5" dirty="0">
                <a:latin typeface="Calibri"/>
                <a:cs typeface="Calibri"/>
              </a:rPr>
              <a:t>vivo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spc="-10" dirty="0">
                <a:latin typeface="Calibri"/>
                <a:cs typeface="Calibri"/>
              </a:rPr>
              <a:t>expansion </a:t>
            </a:r>
            <a:r>
              <a:rPr sz="1600" dirty="0">
                <a:latin typeface="Calibri"/>
                <a:cs typeface="Calibri"/>
              </a:rPr>
              <a:t>of </a:t>
            </a:r>
            <a:r>
              <a:rPr sz="1600" spc="-5" dirty="0">
                <a:latin typeface="Calibri"/>
                <a:cs typeface="Calibri"/>
              </a:rPr>
              <a:t>murine splenic </a:t>
            </a:r>
            <a:r>
              <a:rPr sz="1600" dirty="0">
                <a:latin typeface="Calibri"/>
                <a:cs typeface="Calibri"/>
              </a:rPr>
              <a:t>T</a:t>
            </a:r>
            <a:r>
              <a:rPr sz="1600" spc="-5" dirty="0">
                <a:latin typeface="Calibri"/>
                <a:cs typeface="Calibri"/>
              </a:rPr>
              <a:t> cells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1028356" y="4255516"/>
            <a:ext cx="2992755" cy="5105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900"/>
              </a:lnSpc>
              <a:spcBef>
                <a:spcPts val="180"/>
              </a:spcBef>
            </a:pPr>
            <a:r>
              <a:rPr sz="1600" dirty="0">
                <a:latin typeface="Calibri"/>
                <a:cs typeface="Calibri"/>
              </a:rPr>
              <a:t>- </a:t>
            </a:r>
            <a:r>
              <a:rPr sz="1600" spc="-5" dirty="0">
                <a:latin typeface="Calibri"/>
                <a:cs typeface="Calibri"/>
              </a:rPr>
              <a:t>C57BL/6 mice with hPSCA </a:t>
            </a:r>
            <a:r>
              <a:rPr sz="1600" spc="-15" dirty="0">
                <a:latin typeface="Calibri"/>
                <a:cs typeface="Calibri"/>
              </a:rPr>
              <a:t>knock-in  </a:t>
            </a:r>
            <a:r>
              <a:rPr sz="1600" spc="-10" dirty="0">
                <a:latin typeface="Calibri"/>
                <a:cs typeface="Calibri"/>
              </a:rPr>
              <a:t>to </a:t>
            </a:r>
            <a:r>
              <a:rPr sz="1600" spc="-5" dirty="0">
                <a:latin typeface="Calibri"/>
                <a:cs typeface="Calibri"/>
              </a:rPr>
              <a:t>mouse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promoter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1028356" y="4993132"/>
            <a:ext cx="2995930" cy="75120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900"/>
              </a:lnSpc>
              <a:spcBef>
                <a:spcPts val="180"/>
              </a:spcBef>
            </a:pPr>
            <a:r>
              <a:rPr sz="1600" dirty="0">
                <a:latin typeface="Calibri"/>
                <a:cs typeface="Calibri"/>
              </a:rPr>
              <a:t>- </a:t>
            </a:r>
            <a:r>
              <a:rPr sz="1600" spc="-5" dirty="0">
                <a:latin typeface="Calibri"/>
                <a:cs typeface="Calibri"/>
              </a:rPr>
              <a:t>Normal tissue </a:t>
            </a:r>
            <a:r>
              <a:rPr sz="1600" spc="-10" dirty="0">
                <a:latin typeface="Calibri"/>
                <a:cs typeface="Calibri"/>
              </a:rPr>
              <a:t>expression </a:t>
            </a:r>
            <a:r>
              <a:rPr sz="1600" dirty="0">
                <a:latin typeface="Calibri"/>
                <a:cs typeface="Calibri"/>
              </a:rPr>
              <a:t>of </a:t>
            </a:r>
            <a:r>
              <a:rPr sz="1600" spc="-5" dirty="0">
                <a:latin typeface="Calibri"/>
                <a:cs typeface="Calibri"/>
              </a:rPr>
              <a:t>hPSCA  allows </a:t>
            </a:r>
            <a:r>
              <a:rPr sz="1600" spc="-15" dirty="0">
                <a:latin typeface="Calibri"/>
                <a:cs typeface="Calibri"/>
              </a:rPr>
              <a:t>for </a:t>
            </a:r>
            <a:r>
              <a:rPr sz="1600" b="1" spc="-15" dirty="0">
                <a:latin typeface="Calibri"/>
                <a:cs typeface="Calibri"/>
              </a:rPr>
              <a:t>safety </a:t>
            </a:r>
            <a:r>
              <a:rPr sz="1600" b="1" spc="-5" dirty="0">
                <a:latin typeface="Calibri"/>
                <a:cs typeface="Calibri"/>
              </a:rPr>
              <a:t>and efficacy  </a:t>
            </a:r>
            <a:r>
              <a:rPr sz="1600" b="1" spc="-10" dirty="0">
                <a:latin typeface="Calibri"/>
                <a:cs typeface="Calibri"/>
              </a:rPr>
              <a:t>studies </a:t>
            </a:r>
            <a:r>
              <a:rPr sz="1600" b="1" spc="-5" dirty="0">
                <a:latin typeface="Calibri"/>
                <a:cs typeface="Calibri"/>
              </a:rPr>
              <a:t>in </a:t>
            </a:r>
            <a:r>
              <a:rPr sz="1600" b="1" spc="-10" dirty="0">
                <a:latin typeface="Calibri"/>
                <a:cs typeface="Calibri"/>
              </a:rPr>
              <a:t>immunocompetent</a:t>
            </a:r>
            <a:r>
              <a:rPr sz="1600" b="1" spc="-5" dirty="0">
                <a:latin typeface="Calibri"/>
                <a:cs typeface="Calibri"/>
              </a:rPr>
              <a:t> mice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11032143" y="0"/>
            <a:ext cx="855055" cy="139504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0426700" y="6250170"/>
            <a:ext cx="1397000" cy="58499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 txBox="1"/>
          <p:nvPr/>
        </p:nvSpPr>
        <p:spPr>
          <a:xfrm>
            <a:off x="78739" y="6578472"/>
            <a:ext cx="1845310" cy="24257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400" spc="-10" dirty="0">
                <a:latin typeface="Calibri"/>
                <a:cs typeface="Calibri"/>
              </a:rPr>
              <a:t>Murad </a:t>
            </a:r>
            <a:r>
              <a:rPr sz="1400" spc="-5" dirty="0">
                <a:latin typeface="Calibri"/>
                <a:cs typeface="Calibri"/>
              </a:rPr>
              <a:t>et </a:t>
            </a:r>
            <a:r>
              <a:rPr sz="1400" dirty="0">
                <a:latin typeface="Calibri"/>
                <a:cs typeface="Calibri"/>
              </a:rPr>
              <a:t>al.</a:t>
            </a:r>
            <a:r>
              <a:rPr sz="1400" spc="-6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unpublished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2755900" marR="5080" indent="-2279650">
              <a:lnSpc>
                <a:spcPts val="2810"/>
              </a:lnSpc>
              <a:spcBef>
                <a:spcPts val="250"/>
              </a:spcBef>
            </a:pPr>
            <a:r>
              <a:rPr spc="-10" dirty="0">
                <a:solidFill>
                  <a:srgbClr val="115CB2"/>
                </a:solidFill>
              </a:rPr>
              <a:t>Requirement </a:t>
            </a:r>
            <a:r>
              <a:rPr spc="35" dirty="0">
                <a:solidFill>
                  <a:srgbClr val="115CB2"/>
                </a:solidFill>
              </a:rPr>
              <a:t>of </a:t>
            </a:r>
            <a:r>
              <a:rPr spc="10" dirty="0">
                <a:solidFill>
                  <a:srgbClr val="115CB2"/>
                </a:solidFill>
              </a:rPr>
              <a:t>Lymphodepleting </a:t>
            </a:r>
            <a:r>
              <a:rPr spc="5" dirty="0">
                <a:solidFill>
                  <a:srgbClr val="115CB2"/>
                </a:solidFill>
              </a:rPr>
              <a:t>Preconditioning </a:t>
            </a:r>
            <a:r>
              <a:rPr spc="25" dirty="0">
                <a:solidFill>
                  <a:srgbClr val="115CB2"/>
                </a:solidFill>
              </a:rPr>
              <a:t>for  </a:t>
            </a:r>
            <a:r>
              <a:rPr spc="-50" dirty="0">
                <a:solidFill>
                  <a:srgbClr val="115CB2"/>
                </a:solidFill>
              </a:rPr>
              <a:t>CAR </a:t>
            </a:r>
            <a:r>
              <a:rPr spc="-90" dirty="0">
                <a:solidFill>
                  <a:srgbClr val="115CB2"/>
                </a:solidFill>
              </a:rPr>
              <a:t>T </a:t>
            </a:r>
            <a:r>
              <a:rPr spc="-15" dirty="0">
                <a:solidFill>
                  <a:srgbClr val="115CB2"/>
                </a:solidFill>
              </a:rPr>
              <a:t>Cell</a:t>
            </a:r>
            <a:r>
              <a:rPr spc="114" dirty="0">
                <a:solidFill>
                  <a:srgbClr val="115CB2"/>
                </a:solidFill>
              </a:rPr>
              <a:t> </a:t>
            </a:r>
            <a:r>
              <a:rPr dirty="0">
                <a:solidFill>
                  <a:srgbClr val="115CB2"/>
                </a:solidFill>
              </a:rPr>
              <a:t>Efficacy</a:t>
            </a:r>
          </a:p>
        </p:txBody>
      </p:sp>
      <p:sp>
        <p:nvSpPr>
          <p:cNvPr id="3" name="object 3"/>
          <p:cNvSpPr/>
          <p:nvPr/>
        </p:nvSpPr>
        <p:spPr>
          <a:xfrm>
            <a:off x="7829443" y="3544422"/>
            <a:ext cx="1420897" cy="11931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987393" y="3328257"/>
            <a:ext cx="114427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25" dirty="0">
                <a:latin typeface="Arial"/>
                <a:cs typeface="Arial"/>
              </a:rPr>
              <a:t>PSCA-mCAR </a:t>
            </a:r>
            <a:r>
              <a:rPr sz="1000" spc="-5" dirty="0">
                <a:latin typeface="Arial"/>
                <a:cs typeface="Arial"/>
              </a:rPr>
              <a:t>+</a:t>
            </a:r>
            <a:r>
              <a:rPr sz="1000" spc="-105" dirty="0">
                <a:latin typeface="Arial"/>
                <a:cs typeface="Arial"/>
              </a:rPr>
              <a:t> </a:t>
            </a:r>
            <a:r>
              <a:rPr sz="1000" spc="-45" dirty="0">
                <a:latin typeface="Arial"/>
                <a:cs typeface="Arial"/>
              </a:rPr>
              <a:t>CPA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144466" y="5005870"/>
            <a:ext cx="2094864" cy="0"/>
          </a:xfrm>
          <a:custGeom>
            <a:avLst/>
            <a:gdLst/>
            <a:ahLst/>
            <a:cxnLst/>
            <a:rect l="l" t="t" r="r" b="b"/>
            <a:pathLst>
              <a:path w="2094865">
                <a:moveTo>
                  <a:pt x="0" y="0"/>
                </a:moveTo>
                <a:lnTo>
                  <a:pt x="2094510" y="0"/>
                </a:lnTo>
              </a:path>
            </a:pathLst>
          </a:custGeom>
          <a:ln w="127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203936" y="5005870"/>
            <a:ext cx="2346960" cy="0"/>
          </a:xfrm>
          <a:custGeom>
            <a:avLst/>
            <a:gdLst/>
            <a:ahLst/>
            <a:cxnLst/>
            <a:rect l="l" t="t" r="r" b="b"/>
            <a:pathLst>
              <a:path w="2346960">
                <a:moveTo>
                  <a:pt x="0" y="0"/>
                </a:moveTo>
                <a:lnTo>
                  <a:pt x="2346328" y="0"/>
                </a:lnTo>
              </a:path>
            </a:pathLst>
          </a:custGeom>
          <a:ln w="127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266877" y="3544422"/>
            <a:ext cx="1420906" cy="11931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967236" y="3481216"/>
            <a:ext cx="281940" cy="12801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100"/>
              </a:lnSpc>
            </a:pPr>
            <a:r>
              <a:rPr sz="1000" spc="-5" dirty="0">
                <a:latin typeface="Arial"/>
                <a:cs typeface="Arial"/>
              </a:rPr>
              <a:t>2500</a:t>
            </a:r>
            <a:endParaRPr sz="1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90"/>
              </a:spcBef>
            </a:pPr>
            <a:r>
              <a:rPr sz="1000" spc="-5" dirty="0">
                <a:latin typeface="Arial"/>
                <a:cs typeface="Arial"/>
              </a:rPr>
              <a:t>2000</a:t>
            </a:r>
            <a:endParaRPr sz="1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95"/>
              </a:spcBef>
            </a:pPr>
            <a:r>
              <a:rPr sz="1000" spc="-5" dirty="0">
                <a:latin typeface="Arial"/>
                <a:cs typeface="Arial"/>
              </a:rPr>
              <a:t>1500</a:t>
            </a:r>
            <a:endParaRPr sz="1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90"/>
              </a:spcBef>
            </a:pPr>
            <a:r>
              <a:rPr sz="1000" spc="-5" dirty="0">
                <a:latin typeface="Arial"/>
                <a:cs typeface="Arial"/>
              </a:rPr>
              <a:t>1000</a:t>
            </a:r>
            <a:endParaRPr sz="1000">
              <a:latin typeface="Arial"/>
              <a:cs typeface="Arial"/>
            </a:endParaRPr>
          </a:p>
          <a:p>
            <a:pPr marL="69850" algn="ctr">
              <a:lnSpc>
                <a:spcPct val="100000"/>
              </a:lnSpc>
              <a:spcBef>
                <a:spcPts val="595"/>
              </a:spcBef>
            </a:pPr>
            <a:r>
              <a:rPr sz="1000" spc="-5" dirty="0">
                <a:latin typeface="Arial"/>
                <a:cs typeface="Arial"/>
              </a:rPr>
              <a:t>500</a:t>
            </a:r>
            <a:endParaRPr sz="1000">
              <a:latin typeface="Arial"/>
              <a:cs typeface="Arial"/>
            </a:endParaRPr>
          </a:p>
          <a:p>
            <a:pPr algn="r">
              <a:lnSpc>
                <a:spcPct val="100000"/>
              </a:lnSpc>
              <a:spcBef>
                <a:spcPts val="595"/>
              </a:spcBef>
            </a:pPr>
            <a:r>
              <a:rPr sz="1000" spc="-5" dirty="0">
                <a:latin typeface="Arial"/>
                <a:cs typeface="Arial"/>
              </a:rPr>
              <a:t>0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47688" y="3319148"/>
            <a:ext cx="70040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20" dirty="0">
                <a:latin typeface="Arial"/>
                <a:cs typeface="Arial"/>
              </a:rPr>
              <a:t>Mock </a:t>
            </a:r>
            <a:r>
              <a:rPr sz="1000" spc="-5" dirty="0">
                <a:latin typeface="Arial"/>
                <a:cs typeface="Arial"/>
              </a:rPr>
              <a:t>+</a:t>
            </a:r>
            <a:r>
              <a:rPr sz="1000" spc="-135" dirty="0">
                <a:latin typeface="Arial"/>
                <a:cs typeface="Arial"/>
              </a:rPr>
              <a:t> </a:t>
            </a:r>
            <a:r>
              <a:rPr sz="1000" spc="-45" dirty="0">
                <a:latin typeface="Arial"/>
                <a:cs typeface="Arial"/>
              </a:rPr>
              <a:t>CPA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701993" y="3538844"/>
            <a:ext cx="1436200" cy="12108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410609" y="3479087"/>
            <a:ext cx="282575" cy="1285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105"/>
              </a:lnSpc>
            </a:pPr>
            <a:r>
              <a:rPr sz="1000" dirty="0">
                <a:latin typeface="Arial"/>
                <a:cs typeface="Arial"/>
              </a:rPr>
              <a:t>2500</a:t>
            </a:r>
            <a:endParaRPr sz="1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sz="1000" dirty="0">
                <a:latin typeface="Arial"/>
                <a:cs typeface="Arial"/>
              </a:rPr>
              <a:t>2000</a:t>
            </a:r>
            <a:endParaRPr sz="1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sz="1000" dirty="0">
                <a:latin typeface="Arial"/>
                <a:cs typeface="Arial"/>
              </a:rPr>
              <a:t>1500</a:t>
            </a:r>
            <a:endParaRPr sz="1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sz="1000" dirty="0">
                <a:latin typeface="Arial"/>
                <a:cs typeface="Arial"/>
              </a:rPr>
              <a:t>1000</a:t>
            </a:r>
            <a:endParaRPr sz="1000">
              <a:latin typeface="Arial"/>
              <a:cs typeface="Arial"/>
            </a:endParaRPr>
          </a:p>
          <a:p>
            <a:pPr marL="70485" algn="ctr">
              <a:lnSpc>
                <a:spcPct val="100000"/>
              </a:lnSpc>
              <a:spcBef>
                <a:spcPts val="600"/>
              </a:spcBef>
            </a:pPr>
            <a:r>
              <a:rPr sz="1000" dirty="0">
                <a:latin typeface="Arial"/>
                <a:cs typeface="Arial"/>
              </a:rPr>
              <a:t>500</a:t>
            </a:r>
            <a:endParaRPr sz="1000">
              <a:latin typeface="Arial"/>
              <a:cs typeface="Arial"/>
            </a:endParaRPr>
          </a:p>
          <a:p>
            <a:pPr algn="r">
              <a:lnSpc>
                <a:spcPct val="100000"/>
              </a:lnSpc>
              <a:spcBef>
                <a:spcPts val="600"/>
              </a:spcBef>
            </a:pPr>
            <a:r>
              <a:rPr sz="1000" dirty="0">
                <a:latin typeface="Arial"/>
                <a:cs typeface="Arial"/>
              </a:rPr>
              <a:t>0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060643" y="3325578"/>
            <a:ext cx="7651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0" dirty="0">
                <a:latin typeface="Arial"/>
                <a:cs typeface="Arial"/>
              </a:rPr>
              <a:t>PSCA-mCAR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932176" y="1703832"/>
            <a:ext cx="509015" cy="667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127559" y="1976045"/>
            <a:ext cx="139065" cy="185420"/>
          </a:xfrm>
          <a:custGeom>
            <a:avLst/>
            <a:gdLst/>
            <a:ahLst/>
            <a:cxnLst/>
            <a:rect l="l" t="t" r="r" b="b"/>
            <a:pathLst>
              <a:path w="139064" h="185419">
                <a:moveTo>
                  <a:pt x="0" y="185407"/>
                </a:moveTo>
                <a:lnTo>
                  <a:pt x="138927" y="185407"/>
                </a:lnTo>
                <a:lnTo>
                  <a:pt x="138927" y="0"/>
                </a:lnTo>
                <a:lnTo>
                  <a:pt x="0" y="0"/>
                </a:lnTo>
                <a:lnTo>
                  <a:pt x="0" y="18540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121384" y="1927989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4">
                <a:moveTo>
                  <a:pt x="0" y="0"/>
                </a:moveTo>
                <a:lnTo>
                  <a:pt x="138927" y="0"/>
                </a:lnTo>
              </a:path>
            </a:pathLst>
          </a:custGeom>
          <a:ln w="323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2908890" y="1475740"/>
            <a:ext cx="5746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35" dirty="0">
                <a:latin typeface="Arial"/>
                <a:cs typeface="Arial"/>
              </a:rPr>
              <a:t>hPSCA-KI</a:t>
            </a:r>
            <a:endParaRPr sz="10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218688" y="2066544"/>
            <a:ext cx="234696" cy="1828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260312" y="2084277"/>
            <a:ext cx="150495" cy="101600"/>
          </a:xfrm>
          <a:custGeom>
            <a:avLst/>
            <a:gdLst/>
            <a:ahLst/>
            <a:cxnLst/>
            <a:rect l="l" t="t" r="r" b="b"/>
            <a:pathLst>
              <a:path w="150495" h="101600">
                <a:moveTo>
                  <a:pt x="75204" y="0"/>
                </a:moveTo>
                <a:lnTo>
                  <a:pt x="45931" y="3972"/>
                </a:lnTo>
                <a:lnTo>
                  <a:pt x="22026" y="14806"/>
                </a:lnTo>
                <a:lnTo>
                  <a:pt x="5909" y="30874"/>
                </a:lnTo>
                <a:lnTo>
                  <a:pt x="0" y="50551"/>
                </a:lnTo>
                <a:lnTo>
                  <a:pt x="5909" y="70227"/>
                </a:lnTo>
                <a:lnTo>
                  <a:pt x="22026" y="86296"/>
                </a:lnTo>
                <a:lnTo>
                  <a:pt x="45931" y="97129"/>
                </a:lnTo>
                <a:lnTo>
                  <a:pt x="75204" y="101102"/>
                </a:lnTo>
                <a:lnTo>
                  <a:pt x="104477" y="97129"/>
                </a:lnTo>
                <a:lnTo>
                  <a:pt x="128381" y="86296"/>
                </a:lnTo>
                <a:lnTo>
                  <a:pt x="144498" y="70227"/>
                </a:lnTo>
                <a:lnTo>
                  <a:pt x="150408" y="50551"/>
                </a:lnTo>
                <a:lnTo>
                  <a:pt x="144498" y="30874"/>
                </a:lnTo>
                <a:lnTo>
                  <a:pt x="128381" y="14806"/>
                </a:lnTo>
                <a:lnTo>
                  <a:pt x="104477" y="3972"/>
                </a:lnTo>
                <a:lnTo>
                  <a:pt x="75204" y="0"/>
                </a:lnTo>
                <a:close/>
              </a:path>
            </a:pathLst>
          </a:custGeom>
          <a:solidFill>
            <a:srgbClr val="3158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2828701" y="2384044"/>
            <a:ext cx="72009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spc="-35" dirty="0">
                <a:latin typeface="Arial"/>
                <a:cs typeface="Arial"/>
              </a:rPr>
              <a:t>RM9-hPSCA</a:t>
            </a:r>
            <a:endParaRPr sz="1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000" spc="-20" dirty="0">
                <a:latin typeface="Arial"/>
                <a:cs typeface="Arial"/>
              </a:rPr>
              <a:t>(s.c.)</a:t>
            </a:r>
            <a:endParaRPr sz="10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464733" y="1953924"/>
            <a:ext cx="792480" cy="127000"/>
          </a:xfrm>
          <a:custGeom>
            <a:avLst/>
            <a:gdLst/>
            <a:ahLst/>
            <a:cxnLst/>
            <a:rect l="l" t="t" r="r" b="b"/>
            <a:pathLst>
              <a:path w="792479" h="127000">
                <a:moveTo>
                  <a:pt x="664998" y="0"/>
                </a:moveTo>
                <a:lnTo>
                  <a:pt x="705638" y="50801"/>
                </a:lnTo>
                <a:lnTo>
                  <a:pt x="715798" y="50801"/>
                </a:lnTo>
                <a:lnTo>
                  <a:pt x="715798" y="76201"/>
                </a:lnTo>
                <a:lnTo>
                  <a:pt x="705638" y="76201"/>
                </a:lnTo>
                <a:lnTo>
                  <a:pt x="664998" y="127000"/>
                </a:lnTo>
                <a:lnTo>
                  <a:pt x="766598" y="76201"/>
                </a:lnTo>
                <a:lnTo>
                  <a:pt x="715798" y="76201"/>
                </a:lnTo>
                <a:lnTo>
                  <a:pt x="766600" y="76200"/>
                </a:lnTo>
                <a:lnTo>
                  <a:pt x="791998" y="63501"/>
                </a:lnTo>
                <a:lnTo>
                  <a:pt x="664998" y="0"/>
                </a:lnTo>
                <a:close/>
              </a:path>
              <a:path w="792479" h="127000">
                <a:moveTo>
                  <a:pt x="715798" y="63501"/>
                </a:moveTo>
                <a:lnTo>
                  <a:pt x="705638" y="76201"/>
                </a:lnTo>
                <a:lnTo>
                  <a:pt x="715798" y="76201"/>
                </a:lnTo>
                <a:lnTo>
                  <a:pt x="715798" y="63501"/>
                </a:lnTo>
                <a:close/>
              </a:path>
              <a:path w="792479" h="127000">
                <a:moveTo>
                  <a:pt x="0" y="50800"/>
                </a:moveTo>
                <a:lnTo>
                  <a:pt x="0" y="76200"/>
                </a:lnTo>
                <a:lnTo>
                  <a:pt x="705639" y="76200"/>
                </a:lnTo>
                <a:lnTo>
                  <a:pt x="715798" y="63501"/>
                </a:lnTo>
                <a:lnTo>
                  <a:pt x="705638" y="50801"/>
                </a:lnTo>
                <a:lnTo>
                  <a:pt x="0" y="50800"/>
                </a:lnTo>
                <a:close/>
              </a:path>
              <a:path w="792479" h="127000">
                <a:moveTo>
                  <a:pt x="705638" y="50801"/>
                </a:moveTo>
                <a:lnTo>
                  <a:pt x="715798" y="63501"/>
                </a:lnTo>
                <a:lnTo>
                  <a:pt x="715798" y="50801"/>
                </a:lnTo>
                <a:lnTo>
                  <a:pt x="705638" y="508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251959" y="1697735"/>
            <a:ext cx="505967" cy="6766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439615" y="1927989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4">
                <a:moveTo>
                  <a:pt x="0" y="0"/>
                </a:moveTo>
                <a:lnTo>
                  <a:pt x="138927" y="0"/>
                </a:lnTo>
              </a:path>
            </a:pathLst>
          </a:custGeom>
          <a:ln w="323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575047" y="2097023"/>
            <a:ext cx="152400" cy="1280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617079" y="2115732"/>
            <a:ext cx="68580" cy="45720"/>
          </a:xfrm>
          <a:custGeom>
            <a:avLst/>
            <a:gdLst/>
            <a:ahLst/>
            <a:cxnLst/>
            <a:rect l="l" t="t" r="r" b="b"/>
            <a:pathLst>
              <a:path w="68579" h="45719">
                <a:moveTo>
                  <a:pt x="34008" y="0"/>
                </a:moveTo>
                <a:lnTo>
                  <a:pt x="20770" y="1796"/>
                </a:lnTo>
                <a:lnTo>
                  <a:pt x="9960" y="6695"/>
                </a:lnTo>
                <a:lnTo>
                  <a:pt x="2672" y="13961"/>
                </a:lnTo>
                <a:lnTo>
                  <a:pt x="0" y="22860"/>
                </a:lnTo>
                <a:lnTo>
                  <a:pt x="2672" y="31758"/>
                </a:lnTo>
                <a:lnTo>
                  <a:pt x="9960" y="39024"/>
                </a:lnTo>
                <a:lnTo>
                  <a:pt x="20770" y="43923"/>
                </a:lnTo>
                <a:lnTo>
                  <a:pt x="34008" y="45720"/>
                </a:lnTo>
                <a:lnTo>
                  <a:pt x="47246" y="43923"/>
                </a:lnTo>
                <a:lnTo>
                  <a:pt x="58056" y="39024"/>
                </a:lnTo>
                <a:lnTo>
                  <a:pt x="65344" y="31758"/>
                </a:lnTo>
                <a:lnTo>
                  <a:pt x="68017" y="22860"/>
                </a:lnTo>
                <a:lnTo>
                  <a:pt x="65344" y="13961"/>
                </a:lnTo>
                <a:lnTo>
                  <a:pt x="58056" y="6695"/>
                </a:lnTo>
                <a:lnTo>
                  <a:pt x="47246" y="1796"/>
                </a:lnTo>
                <a:lnTo>
                  <a:pt x="34008" y="0"/>
                </a:lnTo>
                <a:close/>
              </a:path>
            </a:pathLst>
          </a:custGeom>
          <a:solidFill>
            <a:srgbClr val="3158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3450563" y="1783588"/>
            <a:ext cx="746125" cy="443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latin typeface="Arial"/>
                <a:cs typeface="Arial"/>
              </a:rPr>
              <a:t>+ T </a:t>
            </a:r>
            <a:r>
              <a:rPr sz="1000" spc="-20" dirty="0">
                <a:latin typeface="Arial"/>
                <a:cs typeface="Arial"/>
              </a:rPr>
              <a:t>cells</a:t>
            </a:r>
            <a:r>
              <a:rPr sz="1000" spc="-200" dirty="0">
                <a:latin typeface="Arial"/>
                <a:cs typeface="Arial"/>
              </a:rPr>
              <a:t> </a:t>
            </a:r>
            <a:r>
              <a:rPr sz="1000" spc="-20" dirty="0">
                <a:latin typeface="Arial"/>
                <a:cs typeface="Arial"/>
              </a:rPr>
              <a:t>(i.v.)</a:t>
            </a:r>
            <a:endParaRPr sz="1000">
              <a:latin typeface="Arial"/>
              <a:cs typeface="Arial"/>
            </a:endParaRPr>
          </a:p>
          <a:p>
            <a:pPr marL="48895">
              <a:lnSpc>
                <a:spcPct val="100000"/>
              </a:lnSpc>
              <a:spcBef>
                <a:spcPts val="885"/>
              </a:spcBef>
            </a:pPr>
            <a:r>
              <a:rPr sz="1000" spc="-265" dirty="0">
                <a:latin typeface="Arial"/>
                <a:cs typeface="Arial"/>
              </a:rPr>
              <a:t>+</a:t>
            </a:r>
            <a:r>
              <a:rPr sz="1200" b="1" spc="-397" baseline="3472" dirty="0">
                <a:latin typeface="Arial"/>
                <a:cs typeface="Arial"/>
              </a:rPr>
              <a:t>_</a:t>
            </a:r>
            <a:r>
              <a:rPr sz="1200" b="1" spc="247" baseline="3472" dirty="0">
                <a:latin typeface="Arial"/>
                <a:cs typeface="Arial"/>
              </a:rPr>
              <a:t> </a:t>
            </a:r>
            <a:r>
              <a:rPr sz="1000" spc="-25" dirty="0">
                <a:latin typeface="Arial"/>
                <a:cs typeface="Arial"/>
              </a:rPr>
              <a:t>CPA</a:t>
            </a:r>
            <a:r>
              <a:rPr sz="1000" spc="-65" dirty="0">
                <a:latin typeface="Arial"/>
                <a:cs typeface="Arial"/>
              </a:rPr>
              <a:t> </a:t>
            </a:r>
            <a:r>
              <a:rPr sz="1000" spc="-20" dirty="0">
                <a:latin typeface="Arial"/>
                <a:cs typeface="Arial"/>
              </a:rPr>
              <a:t>(i.p.)</a:t>
            </a:r>
            <a:endParaRPr sz="10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547331" y="1170940"/>
            <a:ext cx="254063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14270" algn="l"/>
              </a:tabLst>
            </a:pPr>
            <a:r>
              <a:rPr sz="1600" b="1" dirty="0">
                <a:latin typeface="Arial"/>
                <a:cs typeface="Arial"/>
              </a:rPr>
              <a:t>a	c</a:t>
            </a:r>
            <a:endParaRPr sz="16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141448" y="3938523"/>
            <a:ext cx="52959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latin typeface="Arial"/>
                <a:cs typeface="Arial"/>
              </a:rPr>
              <a:t>CR =</a:t>
            </a:r>
            <a:r>
              <a:rPr sz="1000" spc="-9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0/7</a:t>
            </a:r>
            <a:endParaRPr sz="10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616191" y="3938523"/>
            <a:ext cx="52959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latin typeface="Arial"/>
                <a:cs typeface="Arial"/>
              </a:rPr>
              <a:t>CR =</a:t>
            </a:r>
            <a:r>
              <a:rPr sz="1000" spc="-9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0/7</a:t>
            </a:r>
            <a:endParaRPr sz="10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724311" y="3938523"/>
            <a:ext cx="52959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latin typeface="Arial"/>
                <a:cs typeface="Arial"/>
              </a:rPr>
              <a:t>CR =</a:t>
            </a:r>
            <a:r>
              <a:rPr sz="1000" spc="-9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3/7</a:t>
            </a:r>
            <a:endParaRPr sz="100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645279" y="2565648"/>
            <a:ext cx="1367155" cy="0"/>
          </a:xfrm>
          <a:custGeom>
            <a:avLst/>
            <a:gdLst/>
            <a:ahLst/>
            <a:cxnLst/>
            <a:rect l="l" t="t" r="r" b="b"/>
            <a:pathLst>
              <a:path w="1367154">
                <a:moveTo>
                  <a:pt x="0" y="0"/>
                </a:moveTo>
                <a:lnTo>
                  <a:pt x="1366820" y="0"/>
                </a:lnTo>
              </a:path>
            </a:pathLst>
          </a:custGeom>
          <a:ln w="182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645279" y="2565648"/>
            <a:ext cx="0" cy="45720"/>
          </a:xfrm>
          <a:custGeom>
            <a:avLst/>
            <a:gdLst/>
            <a:ahLst/>
            <a:cxnLst/>
            <a:rect l="l" t="t" r="r" b="b"/>
            <a:pathLst>
              <a:path h="45719">
                <a:moveTo>
                  <a:pt x="0" y="0"/>
                </a:moveTo>
                <a:lnTo>
                  <a:pt x="0" y="45560"/>
                </a:lnTo>
              </a:path>
            </a:pathLst>
          </a:custGeom>
          <a:ln w="182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918643" y="2565648"/>
            <a:ext cx="0" cy="45720"/>
          </a:xfrm>
          <a:custGeom>
            <a:avLst/>
            <a:gdLst/>
            <a:ahLst/>
            <a:cxnLst/>
            <a:rect l="l" t="t" r="r" b="b"/>
            <a:pathLst>
              <a:path h="45719">
                <a:moveTo>
                  <a:pt x="0" y="0"/>
                </a:moveTo>
                <a:lnTo>
                  <a:pt x="0" y="45560"/>
                </a:lnTo>
              </a:path>
            </a:pathLst>
          </a:custGeom>
          <a:ln w="182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192007" y="2565648"/>
            <a:ext cx="0" cy="45720"/>
          </a:xfrm>
          <a:custGeom>
            <a:avLst/>
            <a:gdLst/>
            <a:ahLst/>
            <a:cxnLst/>
            <a:rect l="l" t="t" r="r" b="b"/>
            <a:pathLst>
              <a:path h="45719">
                <a:moveTo>
                  <a:pt x="0" y="0"/>
                </a:moveTo>
                <a:lnTo>
                  <a:pt x="0" y="45560"/>
                </a:lnTo>
              </a:path>
            </a:pathLst>
          </a:custGeom>
          <a:ln w="182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465371" y="2565648"/>
            <a:ext cx="0" cy="45720"/>
          </a:xfrm>
          <a:custGeom>
            <a:avLst/>
            <a:gdLst/>
            <a:ahLst/>
            <a:cxnLst/>
            <a:rect l="l" t="t" r="r" b="b"/>
            <a:pathLst>
              <a:path h="45719">
                <a:moveTo>
                  <a:pt x="0" y="0"/>
                </a:moveTo>
                <a:lnTo>
                  <a:pt x="0" y="45560"/>
                </a:lnTo>
              </a:path>
            </a:pathLst>
          </a:custGeom>
          <a:ln w="182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738735" y="2565648"/>
            <a:ext cx="0" cy="45720"/>
          </a:xfrm>
          <a:custGeom>
            <a:avLst/>
            <a:gdLst/>
            <a:ahLst/>
            <a:cxnLst/>
            <a:rect l="l" t="t" r="r" b="b"/>
            <a:pathLst>
              <a:path h="45719">
                <a:moveTo>
                  <a:pt x="0" y="0"/>
                </a:moveTo>
                <a:lnTo>
                  <a:pt x="0" y="45560"/>
                </a:lnTo>
              </a:path>
            </a:pathLst>
          </a:custGeom>
          <a:ln w="182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012099" y="2565648"/>
            <a:ext cx="0" cy="45720"/>
          </a:xfrm>
          <a:custGeom>
            <a:avLst/>
            <a:gdLst/>
            <a:ahLst/>
            <a:cxnLst/>
            <a:rect l="l" t="t" r="r" b="b"/>
            <a:pathLst>
              <a:path h="45719">
                <a:moveTo>
                  <a:pt x="0" y="0"/>
                </a:moveTo>
                <a:lnTo>
                  <a:pt x="0" y="45560"/>
                </a:lnTo>
              </a:path>
            </a:pathLst>
          </a:custGeom>
          <a:ln w="182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5597386" y="2604078"/>
            <a:ext cx="149796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50190" algn="l"/>
                <a:tab pos="523875" algn="l"/>
                <a:tab pos="796925" algn="l"/>
                <a:tab pos="1070610" algn="l"/>
                <a:tab pos="1343660" algn="l"/>
              </a:tabLst>
            </a:pPr>
            <a:r>
              <a:rPr sz="1000" spc="-5" dirty="0">
                <a:latin typeface="Arial"/>
                <a:cs typeface="Arial"/>
              </a:rPr>
              <a:t>0	10	20	30	40	50</a:t>
            </a:r>
            <a:endParaRPr sz="1000">
              <a:latin typeface="Arial"/>
              <a:cs typeface="Arial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5645279" y="1426631"/>
            <a:ext cx="0" cy="1139190"/>
          </a:xfrm>
          <a:custGeom>
            <a:avLst/>
            <a:gdLst/>
            <a:ahLst/>
            <a:cxnLst/>
            <a:rect l="l" t="t" r="r" b="b"/>
            <a:pathLst>
              <a:path h="1139189">
                <a:moveTo>
                  <a:pt x="0" y="1139017"/>
                </a:moveTo>
                <a:lnTo>
                  <a:pt x="0" y="0"/>
                </a:lnTo>
              </a:path>
            </a:pathLst>
          </a:custGeom>
          <a:ln w="182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599718" y="2565648"/>
            <a:ext cx="45720" cy="0"/>
          </a:xfrm>
          <a:custGeom>
            <a:avLst/>
            <a:gdLst/>
            <a:ahLst/>
            <a:cxnLst/>
            <a:rect l="l" t="t" r="r" b="b"/>
            <a:pathLst>
              <a:path w="45720">
                <a:moveTo>
                  <a:pt x="0" y="0"/>
                </a:moveTo>
                <a:lnTo>
                  <a:pt x="45560" y="0"/>
                </a:lnTo>
              </a:path>
            </a:pathLst>
          </a:custGeom>
          <a:ln w="182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599718" y="2283714"/>
            <a:ext cx="45720" cy="0"/>
          </a:xfrm>
          <a:custGeom>
            <a:avLst/>
            <a:gdLst/>
            <a:ahLst/>
            <a:cxnLst/>
            <a:rect l="l" t="t" r="r" b="b"/>
            <a:pathLst>
              <a:path w="45720">
                <a:moveTo>
                  <a:pt x="0" y="0"/>
                </a:moveTo>
                <a:lnTo>
                  <a:pt x="45560" y="0"/>
                </a:lnTo>
              </a:path>
            </a:pathLst>
          </a:custGeom>
          <a:ln w="182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599718" y="2001778"/>
            <a:ext cx="45720" cy="0"/>
          </a:xfrm>
          <a:custGeom>
            <a:avLst/>
            <a:gdLst/>
            <a:ahLst/>
            <a:cxnLst/>
            <a:rect l="l" t="t" r="r" b="b"/>
            <a:pathLst>
              <a:path w="45720">
                <a:moveTo>
                  <a:pt x="0" y="0"/>
                </a:moveTo>
                <a:lnTo>
                  <a:pt x="45560" y="0"/>
                </a:lnTo>
              </a:path>
            </a:pathLst>
          </a:custGeom>
          <a:ln w="182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599718" y="1719843"/>
            <a:ext cx="45720" cy="0"/>
          </a:xfrm>
          <a:custGeom>
            <a:avLst/>
            <a:gdLst/>
            <a:ahLst/>
            <a:cxnLst/>
            <a:rect l="l" t="t" r="r" b="b"/>
            <a:pathLst>
              <a:path w="45720">
                <a:moveTo>
                  <a:pt x="0" y="0"/>
                </a:moveTo>
                <a:lnTo>
                  <a:pt x="45560" y="0"/>
                </a:lnTo>
              </a:path>
            </a:pathLst>
          </a:custGeom>
          <a:ln w="182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599718" y="1437908"/>
            <a:ext cx="45720" cy="0"/>
          </a:xfrm>
          <a:custGeom>
            <a:avLst/>
            <a:gdLst/>
            <a:ahLst/>
            <a:cxnLst/>
            <a:rect l="l" t="t" r="r" b="b"/>
            <a:pathLst>
              <a:path w="45720">
                <a:moveTo>
                  <a:pt x="0" y="0"/>
                </a:moveTo>
                <a:lnTo>
                  <a:pt x="45560" y="0"/>
                </a:lnTo>
              </a:path>
            </a:pathLst>
          </a:custGeom>
          <a:ln w="182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5498409" y="2468615"/>
            <a:ext cx="9588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Arial"/>
                <a:cs typeface="Arial"/>
              </a:rPr>
              <a:t>0</a:t>
            </a:r>
            <a:endParaRPr sz="10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5428024" y="2186681"/>
            <a:ext cx="16637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Arial"/>
                <a:cs typeface="Arial"/>
              </a:rPr>
              <a:t>25</a:t>
            </a:r>
            <a:endParaRPr sz="10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5428024" y="1904746"/>
            <a:ext cx="16637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Arial"/>
                <a:cs typeface="Arial"/>
              </a:rPr>
              <a:t>50</a:t>
            </a:r>
            <a:endParaRPr sz="10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5428024" y="1622810"/>
            <a:ext cx="16637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Arial"/>
                <a:cs typeface="Arial"/>
              </a:rPr>
              <a:t>75</a:t>
            </a:r>
            <a:endParaRPr sz="10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7233278" y="1904746"/>
            <a:ext cx="22034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07010" algn="l"/>
              </a:tabLst>
            </a:pPr>
            <a:r>
              <a:rPr sz="1000" u="heavy" spc="-5" dirty="0">
                <a:uFill>
                  <a:solidFill>
                    <a:srgbClr val="005393"/>
                  </a:solidFill>
                </a:uFill>
                <a:latin typeface="Arial"/>
                <a:cs typeface="Arial"/>
              </a:rPr>
              <a:t> 	</a:t>
            </a:r>
            <a:endParaRPr sz="10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5357638" y="1340876"/>
            <a:ext cx="236854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Arial"/>
                <a:cs typeface="Arial"/>
              </a:rPr>
              <a:t>100</a:t>
            </a:r>
            <a:endParaRPr sz="1000">
              <a:latin typeface="Arial"/>
              <a:cs typeface="Arial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5645279" y="1438781"/>
            <a:ext cx="492125" cy="1127125"/>
          </a:xfrm>
          <a:custGeom>
            <a:avLst/>
            <a:gdLst/>
            <a:ahLst/>
            <a:cxnLst/>
            <a:rect l="l" t="t" r="r" b="b"/>
            <a:pathLst>
              <a:path w="492125" h="1127125">
                <a:moveTo>
                  <a:pt x="0" y="0"/>
                </a:moveTo>
                <a:lnTo>
                  <a:pt x="356616" y="0"/>
                </a:lnTo>
                <a:lnTo>
                  <a:pt x="356616" y="452628"/>
                </a:lnTo>
                <a:lnTo>
                  <a:pt x="438912" y="452628"/>
                </a:lnTo>
                <a:lnTo>
                  <a:pt x="438912" y="678180"/>
                </a:lnTo>
                <a:lnTo>
                  <a:pt x="466344" y="678180"/>
                </a:lnTo>
                <a:lnTo>
                  <a:pt x="466344" y="905256"/>
                </a:lnTo>
                <a:lnTo>
                  <a:pt x="493776" y="905256"/>
                </a:lnTo>
                <a:lnTo>
                  <a:pt x="493776" y="1130808"/>
                </a:lnTo>
              </a:path>
            </a:pathLst>
          </a:custGeom>
          <a:ln w="18224">
            <a:solidFill>
              <a:srgbClr val="9311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6000653" y="188983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8224">
            <a:solidFill>
              <a:srgbClr val="9311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082662" y="211459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8224">
            <a:solidFill>
              <a:srgbClr val="9311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109998" y="234088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8224">
            <a:solidFill>
              <a:srgbClr val="9311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137335" y="256564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8224">
            <a:solidFill>
              <a:srgbClr val="9311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645279" y="1438781"/>
            <a:ext cx="656590" cy="1127125"/>
          </a:xfrm>
          <a:custGeom>
            <a:avLst/>
            <a:gdLst/>
            <a:ahLst/>
            <a:cxnLst/>
            <a:rect l="l" t="t" r="r" b="b"/>
            <a:pathLst>
              <a:path w="656589" h="1127125">
                <a:moveTo>
                  <a:pt x="0" y="0"/>
                </a:moveTo>
                <a:lnTo>
                  <a:pt x="548640" y="0"/>
                </a:lnTo>
                <a:lnTo>
                  <a:pt x="548640" y="376428"/>
                </a:lnTo>
                <a:lnTo>
                  <a:pt x="603504" y="376428"/>
                </a:lnTo>
                <a:lnTo>
                  <a:pt x="603504" y="565404"/>
                </a:lnTo>
                <a:lnTo>
                  <a:pt x="630936" y="565404"/>
                </a:lnTo>
                <a:lnTo>
                  <a:pt x="630936" y="943356"/>
                </a:lnTo>
                <a:lnTo>
                  <a:pt x="658368" y="943356"/>
                </a:lnTo>
                <a:lnTo>
                  <a:pt x="658368" y="1130808"/>
                </a:lnTo>
              </a:path>
            </a:pathLst>
          </a:custGeom>
          <a:ln w="182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192007" y="181389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82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246680" y="200221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82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274017" y="237885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82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301353" y="256564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82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645279" y="1438781"/>
            <a:ext cx="464820" cy="1127125"/>
          </a:xfrm>
          <a:custGeom>
            <a:avLst/>
            <a:gdLst/>
            <a:ahLst/>
            <a:cxnLst/>
            <a:rect l="l" t="t" r="r" b="b"/>
            <a:pathLst>
              <a:path w="464820" h="1127125">
                <a:moveTo>
                  <a:pt x="0" y="0"/>
                </a:moveTo>
                <a:lnTo>
                  <a:pt x="329184" y="0"/>
                </a:lnTo>
                <a:lnTo>
                  <a:pt x="329184" y="376428"/>
                </a:lnTo>
                <a:lnTo>
                  <a:pt x="384048" y="376428"/>
                </a:lnTo>
                <a:lnTo>
                  <a:pt x="384048" y="565404"/>
                </a:lnTo>
                <a:lnTo>
                  <a:pt x="438912" y="565404"/>
                </a:lnTo>
                <a:lnTo>
                  <a:pt x="438912" y="754380"/>
                </a:lnTo>
                <a:lnTo>
                  <a:pt x="466344" y="754380"/>
                </a:lnTo>
                <a:lnTo>
                  <a:pt x="466344" y="1130808"/>
                </a:lnTo>
              </a:path>
            </a:pathLst>
          </a:custGeom>
          <a:ln w="18224">
            <a:solidFill>
              <a:srgbClr val="9291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973316" y="181389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8224">
            <a:solidFill>
              <a:srgbClr val="9291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027989" y="200221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8224">
            <a:solidFill>
              <a:srgbClr val="9291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6082662" y="219053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8224">
            <a:solidFill>
              <a:srgbClr val="9291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109998" y="256564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8224">
            <a:solidFill>
              <a:srgbClr val="9291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645279" y="1438781"/>
            <a:ext cx="1367155" cy="644525"/>
          </a:xfrm>
          <a:custGeom>
            <a:avLst/>
            <a:gdLst/>
            <a:ahLst/>
            <a:cxnLst/>
            <a:rect l="l" t="t" r="r" b="b"/>
            <a:pathLst>
              <a:path w="1367154" h="644525">
                <a:moveTo>
                  <a:pt x="0" y="0"/>
                </a:moveTo>
                <a:lnTo>
                  <a:pt x="603504" y="0"/>
                </a:lnTo>
                <a:lnTo>
                  <a:pt x="603504" y="161544"/>
                </a:lnTo>
                <a:lnTo>
                  <a:pt x="850391" y="161544"/>
                </a:lnTo>
                <a:lnTo>
                  <a:pt x="850391" y="323088"/>
                </a:lnTo>
                <a:lnTo>
                  <a:pt x="932688" y="323088"/>
                </a:lnTo>
                <a:lnTo>
                  <a:pt x="932688" y="646176"/>
                </a:lnTo>
                <a:lnTo>
                  <a:pt x="1371600" y="646176"/>
                </a:lnTo>
              </a:path>
            </a:pathLst>
          </a:custGeom>
          <a:ln w="18224">
            <a:solidFill>
              <a:srgbClr val="0053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246680" y="159976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8224">
            <a:solidFill>
              <a:srgbClr val="0053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492708" y="176074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8224">
            <a:solidFill>
              <a:srgbClr val="0053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574717" y="208270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8224">
            <a:solidFill>
              <a:srgbClr val="0053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7012100" y="208270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8224">
            <a:solidFill>
              <a:srgbClr val="0053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 txBox="1"/>
          <p:nvPr/>
        </p:nvSpPr>
        <p:spPr>
          <a:xfrm>
            <a:off x="5637195" y="2805005"/>
            <a:ext cx="138366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25" dirty="0">
                <a:latin typeface="Arial"/>
                <a:cs typeface="Arial"/>
              </a:rPr>
              <a:t>Days post </a:t>
            </a:r>
            <a:r>
              <a:rPr sz="1000" spc="-20" dirty="0">
                <a:latin typeface="Arial"/>
                <a:cs typeface="Arial"/>
              </a:rPr>
              <a:t>tumor</a:t>
            </a:r>
            <a:r>
              <a:rPr sz="1000" spc="-100" dirty="0">
                <a:latin typeface="Arial"/>
                <a:cs typeface="Arial"/>
              </a:rPr>
              <a:t> </a:t>
            </a:r>
            <a:r>
              <a:rPr sz="1000" spc="-25" dirty="0">
                <a:latin typeface="Arial"/>
                <a:cs typeface="Arial"/>
              </a:rPr>
              <a:t>injection</a:t>
            </a:r>
            <a:endParaRPr sz="1000">
              <a:latin typeface="Arial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5134242" y="1549764"/>
            <a:ext cx="167005" cy="90678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20" dirty="0">
                <a:latin typeface="Arial"/>
                <a:cs typeface="Arial"/>
              </a:rPr>
              <a:t>Percent</a:t>
            </a:r>
            <a:r>
              <a:rPr sz="1000" spc="-90" dirty="0">
                <a:latin typeface="Arial"/>
                <a:cs typeface="Arial"/>
              </a:rPr>
              <a:t> </a:t>
            </a:r>
            <a:r>
              <a:rPr sz="1000" spc="-25" dirty="0">
                <a:latin typeface="Arial"/>
                <a:cs typeface="Arial"/>
              </a:rPr>
              <a:t>Survival</a:t>
            </a:r>
            <a:endParaRPr sz="1000">
              <a:latin typeface="Arial"/>
              <a:cs typeface="Arial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7245978" y="1461859"/>
            <a:ext cx="194945" cy="0"/>
          </a:xfrm>
          <a:custGeom>
            <a:avLst/>
            <a:gdLst/>
            <a:ahLst/>
            <a:cxnLst/>
            <a:rect l="l" t="t" r="r" b="b"/>
            <a:pathLst>
              <a:path w="194945">
                <a:moveTo>
                  <a:pt x="0" y="0"/>
                </a:moveTo>
                <a:lnTo>
                  <a:pt x="194392" y="0"/>
                </a:lnTo>
              </a:path>
            </a:pathLst>
          </a:custGeom>
          <a:ln w="18224">
            <a:solidFill>
              <a:srgbClr val="9291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7343174" y="146185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8224">
            <a:solidFill>
              <a:srgbClr val="9291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245978" y="1881018"/>
            <a:ext cx="194945" cy="0"/>
          </a:xfrm>
          <a:custGeom>
            <a:avLst/>
            <a:gdLst/>
            <a:ahLst/>
            <a:cxnLst/>
            <a:rect l="l" t="t" r="r" b="b"/>
            <a:pathLst>
              <a:path w="194945">
                <a:moveTo>
                  <a:pt x="0" y="0"/>
                </a:moveTo>
                <a:lnTo>
                  <a:pt x="194392" y="0"/>
                </a:lnTo>
              </a:path>
            </a:pathLst>
          </a:custGeom>
          <a:ln w="182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7343174" y="188101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82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7245978" y="1671439"/>
            <a:ext cx="194945" cy="0"/>
          </a:xfrm>
          <a:custGeom>
            <a:avLst/>
            <a:gdLst/>
            <a:ahLst/>
            <a:cxnLst/>
            <a:rect l="l" t="t" r="r" b="b"/>
            <a:pathLst>
              <a:path w="194945">
                <a:moveTo>
                  <a:pt x="0" y="0"/>
                </a:moveTo>
                <a:lnTo>
                  <a:pt x="194392" y="0"/>
                </a:lnTo>
              </a:path>
            </a:pathLst>
          </a:custGeom>
          <a:ln w="18224">
            <a:solidFill>
              <a:srgbClr val="9311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7343174" y="167143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8224">
            <a:solidFill>
              <a:srgbClr val="9311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 txBox="1"/>
          <p:nvPr/>
        </p:nvSpPr>
        <p:spPr>
          <a:xfrm>
            <a:off x="7537016" y="1307577"/>
            <a:ext cx="1144905" cy="864235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sz="1000" spc="-25" dirty="0">
                <a:latin typeface="Arial"/>
                <a:cs typeface="Arial"/>
              </a:rPr>
              <a:t>Mock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0"/>
              </a:spcBef>
            </a:pPr>
            <a:r>
              <a:rPr sz="1000" spc="-25" dirty="0">
                <a:latin typeface="Arial"/>
                <a:cs typeface="Arial"/>
              </a:rPr>
              <a:t>PSCA-mCAR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0"/>
              </a:spcBef>
            </a:pPr>
            <a:r>
              <a:rPr sz="1000" spc="-20" dirty="0">
                <a:latin typeface="Arial"/>
                <a:cs typeface="Arial"/>
              </a:rPr>
              <a:t>Mock </a:t>
            </a:r>
            <a:r>
              <a:rPr sz="1000" spc="-5" dirty="0">
                <a:latin typeface="Arial"/>
                <a:cs typeface="Arial"/>
              </a:rPr>
              <a:t>+</a:t>
            </a:r>
            <a:r>
              <a:rPr sz="1000" spc="-80" dirty="0">
                <a:latin typeface="Arial"/>
                <a:cs typeface="Arial"/>
              </a:rPr>
              <a:t> </a:t>
            </a:r>
            <a:r>
              <a:rPr sz="1000" spc="-45" dirty="0">
                <a:latin typeface="Arial"/>
                <a:cs typeface="Arial"/>
              </a:rPr>
              <a:t>CPA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0"/>
              </a:spcBef>
            </a:pPr>
            <a:r>
              <a:rPr sz="1000" spc="-25" dirty="0">
                <a:latin typeface="Arial"/>
                <a:cs typeface="Arial"/>
              </a:rPr>
              <a:t>PSCA-mCAR </a:t>
            </a:r>
            <a:r>
              <a:rPr sz="1000" spc="-5" dirty="0">
                <a:latin typeface="Arial"/>
                <a:cs typeface="Arial"/>
              </a:rPr>
              <a:t>+</a:t>
            </a:r>
            <a:r>
              <a:rPr sz="1000" spc="-105" dirty="0">
                <a:latin typeface="Arial"/>
                <a:cs typeface="Arial"/>
              </a:rPr>
              <a:t> </a:t>
            </a:r>
            <a:r>
              <a:rPr sz="1000" spc="-45" dirty="0">
                <a:latin typeface="Arial"/>
                <a:cs typeface="Arial"/>
              </a:rPr>
              <a:t>CPA</a:t>
            </a:r>
            <a:endParaRPr sz="1000">
              <a:latin typeface="Arial"/>
              <a:cs typeface="Arial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2560309" y="3103911"/>
            <a:ext cx="2127885" cy="1816100"/>
          </a:xfrm>
          <a:custGeom>
            <a:avLst/>
            <a:gdLst/>
            <a:ahLst/>
            <a:cxnLst/>
            <a:rect l="l" t="t" r="r" b="b"/>
            <a:pathLst>
              <a:path w="2127885" h="1816100">
                <a:moveTo>
                  <a:pt x="0" y="1816031"/>
                </a:moveTo>
                <a:lnTo>
                  <a:pt x="2127416" y="1816031"/>
                </a:lnTo>
                <a:lnTo>
                  <a:pt x="2127416" y="0"/>
                </a:lnTo>
                <a:lnTo>
                  <a:pt x="0" y="0"/>
                </a:lnTo>
                <a:lnTo>
                  <a:pt x="0" y="18160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3157411" y="3549206"/>
            <a:ext cx="1420899" cy="119319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 txBox="1"/>
          <p:nvPr/>
        </p:nvSpPr>
        <p:spPr>
          <a:xfrm>
            <a:off x="3155074" y="4698643"/>
            <a:ext cx="6169660" cy="401955"/>
          </a:xfrm>
          <a:prstGeom prst="rect">
            <a:avLst/>
          </a:prstGeom>
        </p:spPr>
        <p:txBody>
          <a:bodyPr vert="horz" wrap="square" lIns="0" tIns="4889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4"/>
              </a:spcBef>
              <a:tabLst>
                <a:tab pos="318770" algn="l"/>
                <a:tab pos="660400" algn="l"/>
                <a:tab pos="1002030" algn="l"/>
                <a:tab pos="1343660" algn="l"/>
                <a:tab pos="1873885" algn="l"/>
                <a:tab pos="2216785" algn="l"/>
                <a:tab pos="2559685" algn="l"/>
                <a:tab pos="2902585" algn="l"/>
                <a:tab pos="3428365" algn="l"/>
                <a:tab pos="3769995" algn="l"/>
                <a:tab pos="4110990" algn="l"/>
                <a:tab pos="4452620" algn="l"/>
                <a:tab pos="4990465" algn="l"/>
                <a:tab pos="5332095" algn="l"/>
                <a:tab pos="5673725" algn="l"/>
                <a:tab pos="6015355" algn="l"/>
              </a:tabLst>
            </a:pPr>
            <a:r>
              <a:rPr sz="1000" spc="-5" dirty="0">
                <a:latin typeface="Arial"/>
                <a:cs typeface="Arial"/>
              </a:rPr>
              <a:t>0	10	20	30	40 </a:t>
            </a:r>
            <a:r>
              <a:rPr sz="1000" spc="8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0	10	20	30	40 </a:t>
            </a:r>
            <a:r>
              <a:rPr sz="1000" spc="50" dirty="0">
                <a:latin typeface="Arial"/>
                <a:cs typeface="Arial"/>
              </a:rPr>
              <a:t> </a:t>
            </a:r>
            <a:r>
              <a:rPr sz="1500" spc="-7" baseline="2777" dirty="0">
                <a:latin typeface="Arial"/>
                <a:cs typeface="Arial"/>
              </a:rPr>
              <a:t>0</a:t>
            </a:r>
            <a:r>
              <a:rPr sz="1500" baseline="2777" dirty="0">
                <a:latin typeface="Arial"/>
                <a:cs typeface="Arial"/>
              </a:rPr>
              <a:t>	</a:t>
            </a:r>
            <a:r>
              <a:rPr sz="1500" spc="-7" baseline="2777" dirty="0">
                <a:latin typeface="Arial"/>
                <a:cs typeface="Arial"/>
              </a:rPr>
              <a:t>10</a:t>
            </a:r>
            <a:r>
              <a:rPr sz="1500" baseline="2777" dirty="0">
                <a:latin typeface="Arial"/>
                <a:cs typeface="Arial"/>
              </a:rPr>
              <a:t>	</a:t>
            </a:r>
            <a:r>
              <a:rPr sz="1500" spc="-7" baseline="2777" dirty="0">
                <a:latin typeface="Arial"/>
                <a:cs typeface="Arial"/>
              </a:rPr>
              <a:t>20</a:t>
            </a:r>
            <a:r>
              <a:rPr sz="1500" baseline="2777" dirty="0">
                <a:latin typeface="Arial"/>
                <a:cs typeface="Arial"/>
              </a:rPr>
              <a:t>	</a:t>
            </a:r>
            <a:r>
              <a:rPr sz="1500" spc="-7" baseline="2777" dirty="0">
                <a:latin typeface="Arial"/>
                <a:cs typeface="Arial"/>
              </a:rPr>
              <a:t>30</a:t>
            </a:r>
            <a:r>
              <a:rPr sz="1500" baseline="2777" dirty="0">
                <a:latin typeface="Arial"/>
                <a:cs typeface="Arial"/>
              </a:rPr>
              <a:t>	</a:t>
            </a:r>
            <a:r>
              <a:rPr sz="1500" spc="-7" baseline="2777" dirty="0">
                <a:latin typeface="Arial"/>
                <a:cs typeface="Arial"/>
              </a:rPr>
              <a:t>40</a:t>
            </a:r>
            <a:r>
              <a:rPr sz="1500" baseline="2777" dirty="0">
                <a:latin typeface="Arial"/>
                <a:cs typeface="Arial"/>
              </a:rPr>
              <a:t>  </a:t>
            </a:r>
            <a:r>
              <a:rPr sz="1500" spc="-179" baseline="2777" dirty="0">
                <a:latin typeface="Arial"/>
                <a:cs typeface="Arial"/>
              </a:rPr>
              <a:t> </a:t>
            </a:r>
            <a:r>
              <a:rPr sz="1500" spc="-7" baseline="2777" dirty="0">
                <a:latin typeface="Arial"/>
                <a:cs typeface="Arial"/>
              </a:rPr>
              <a:t>0</a:t>
            </a:r>
            <a:r>
              <a:rPr sz="1500" baseline="2777" dirty="0">
                <a:latin typeface="Arial"/>
                <a:cs typeface="Arial"/>
              </a:rPr>
              <a:t>	</a:t>
            </a:r>
            <a:r>
              <a:rPr sz="1500" spc="-7" baseline="2777" dirty="0">
                <a:latin typeface="Arial"/>
                <a:cs typeface="Arial"/>
              </a:rPr>
              <a:t>10</a:t>
            </a:r>
            <a:r>
              <a:rPr sz="1500" baseline="2777" dirty="0">
                <a:latin typeface="Arial"/>
                <a:cs typeface="Arial"/>
              </a:rPr>
              <a:t>	</a:t>
            </a:r>
            <a:r>
              <a:rPr sz="1500" spc="-7" baseline="2777" dirty="0">
                <a:latin typeface="Arial"/>
                <a:cs typeface="Arial"/>
              </a:rPr>
              <a:t>20</a:t>
            </a:r>
            <a:r>
              <a:rPr sz="1500" baseline="2777" dirty="0">
                <a:latin typeface="Arial"/>
                <a:cs typeface="Arial"/>
              </a:rPr>
              <a:t>	</a:t>
            </a:r>
            <a:r>
              <a:rPr sz="1500" spc="-7" baseline="2777" dirty="0">
                <a:latin typeface="Arial"/>
                <a:cs typeface="Arial"/>
              </a:rPr>
              <a:t>30</a:t>
            </a:r>
            <a:r>
              <a:rPr sz="1500" baseline="2777" dirty="0">
                <a:latin typeface="Arial"/>
                <a:cs typeface="Arial"/>
              </a:rPr>
              <a:t>	</a:t>
            </a:r>
            <a:r>
              <a:rPr sz="1500" spc="-7" baseline="2777" dirty="0">
                <a:latin typeface="Arial"/>
                <a:cs typeface="Arial"/>
              </a:rPr>
              <a:t>40</a:t>
            </a:r>
            <a:endParaRPr sz="1500" baseline="2777">
              <a:latin typeface="Arial"/>
              <a:cs typeface="Arial"/>
            </a:endParaRPr>
          </a:p>
          <a:p>
            <a:pPr marL="208279" algn="ctr">
              <a:lnSpc>
                <a:spcPct val="100000"/>
              </a:lnSpc>
              <a:spcBef>
                <a:spcPts val="275"/>
              </a:spcBef>
            </a:pPr>
            <a:r>
              <a:rPr sz="1000" spc="-25" dirty="0">
                <a:latin typeface="Arial"/>
                <a:cs typeface="Arial"/>
              </a:rPr>
              <a:t>Days post </a:t>
            </a:r>
            <a:r>
              <a:rPr sz="1000" spc="-20" dirty="0">
                <a:latin typeface="Arial"/>
                <a:cs typeface="Arial"/>
              </a:rPr>
              <a:t>tumor</a:t>
            </a:r>
            <a:r>
              <a:rPr sz="1000" spc="-90" dirty="0">
                <a:latin typeface="Arial"/>
                <a:cs typeface="Arial"/>
              </a:rPr>
              <a:t> </a:t>
            </a:r>
            <a:r>
              <a:rPr sz="1000" spc="-25" dirty="0">
                <a:latin typeface="Arial"/>
                <a:cs typeface="Arial"/>
              </a:rPr>
              <a:t>injection</a:t>
            </a:r>
            <a:endParaRPr sz="1000">
              <a:latin typeface="Arial"/>
              <a:cs typeface="Arial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2845071" y="3385414"/>
            <a:ext cx="307340" cy="1391920"/>
          </a:xfrm>
          <a:prstGeom prst="rect">
            <a:avLst/>
          </a:prstGeom>
        </p:spPr>
        <p:txBody>
          <a:bodyPr vert="horz" wrap="square" lIns="0" tIns="876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90"/>
              </a:spcBef>
            </a:pPr>
            <a:r>
              <a:rPr sz="1000" spc="-5" dirty="0">
                <a:latin typeface="Arial"/>
                <a:cs typeface="Arial"/>
              </a:rPr>
              <a:t>2500</a:t>
            </a:r>
            <a:endParaRPr sz="1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95"/>
              </a:spcBef>
            </a:pPr>
            <a:r>
              <a:rPr sz="1000" spc="-5" dirty="0">
                <a:latin typeface="Arial"/>
                <a:cs typeface="Arial"/>
              </a:rPr>
              <a:t>2000</a:t>
            </a:r>
            <a:endParaRPr sz="1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95"/>
              </a:spcBef>
            </a:pPr>
            <a:r>
              <a:rPr sz="1000" spc="-5" dirty="0">
                <a:latin typeface="Arial"/>
                <a:cs typeface="Arial"/>
              </a:rPr>
              <a:t>1500</a:t>
            </a:r>
            <a:endParaRPr sz="1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90"/>
              </a:spcBef>
            </a:pPr>
            <a:r>
              <a:rPr sz="1000" spc="-5" dirty="0">
                <a:latin typeface="Arial"/>
                <a:cs typeface="Arial"/>
              </a:rPr>
              <a:t>1000</a:t>
            </a:r>
            <a:endParaRPr sz="1000">
              <a:latin typeface="Arial"/>
              <a:cs typeface="Arial"/>
            </a:endParaRPr>
          </a:p>
          <a:p>
            <a:pPr marL="69850" algn="ctr">
              <a:lnSpc>
                <a:spcPct val="100000"/>
              </a:lnSpc>
              <a:spcBef>
                <a:spcPts val="595"/>
              </a:spcBef>
            </a:pPr>
            <a:r>
              <a:rPr sz="1000" spc="-5" dirty="0">
                <a:latin typeface="Arial"/>
                <a:cs typeface="Arial"/>
              </a:rPr>
              <a:t>500</a:t>
            </a:r>
            <a:endParaRPr sz="10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590"/>
              </a:spcBef>
            </a:pPr>
            <a:r>
              <a:rPr sz="1000" spc="-5" dirty="0">
                <a:latin typeface="Arial"/>
                <a:cs typeface="Arial"/>
              </a:rPr>
              <a:t>0</a:t>
            </a:r>
            <a:endParaRPr sz="1000">
              <a:latin typeface="Arial"/>
              <a:cs typeface="Arial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2613732" y="3547861"/>
            <a:ext cx="189230" cy="1169670"/>
          </a:xfrm>
          <a:prstGeom prst="rect">
            <a:avLst/>
          </a:prstGeom>
        </p:spPr>
        <p:txBody>
          <a:bodyPr vert="vert270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1000" spc="-30" dirty="0">
                <a:latin typeface="Arial"/>
                <a:cs typeface="Arial"/>
              </a:rPr>
              <a:t>Tumor </a:t>
            </a:r>
            <a:r>
              <a:rPr sz="1000" spc="-25" dirty="0">
                <a:latin typeface="Arial"/>
                <a:cs typeface="Arial"/>
              </a:rPr>
              <a:t>volume</a:t>
            </a:r>
            <a:r>
              <a:rPr sz="1000" spc="-90" dirty="0">
                <a:latin typeface="Arial"/>
                <a:cs typeface="Arial"/>
              </a:rPr>
              <a:t> </a:t>
            </a:r>
            <a:r>
              <a:rPr sz="1000" spc="-25" dirty="0">
                <a:latin typeface="Arial"/>
                <a:cs typeface="Arial"/>
              </a:rPr>
              <a:t>(mm</a:t>
            </a:r>
            <a:r>
              <a:rPr sz="1125" spc="-37" baseline="29629" dirty="0">
                <a:latin typeface="Arial"/>
                <a:cs typeface="Arial"/>
              </a:rPr>
              <a:t>3</a:t>
            </a:r>
            <a:r>
              <a:rPr sz="1000" spc="-25" dirty="0">
                <a:latin typeface="Arial"/>
                <a:cs typeface="Arial"/>
              </a:rPr>
              <a:t>)</a:t>
            </a:r>
            <a:endParaRPr sz="1000">
              <a:latin typeface="Arial"/>
              <a:cs typeface="Arial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3728077" y="3334559"/>
            <a:ext cx="3181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25" dirty="0">
                <a:latin typeface="Arial"/>
                <a:cs typeface="Arial"/>
              </a:rPr>
              <a:t>Mock</a:t>
            </a:r>
            <a:endParaRPr sz="1000">
              <a:latin typeface="Arial"/>
              <a:cs typeface="Arial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4044182" y="3938523"/>
            <a:ext cx="52959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latin typeface="Arial"/>
                <a:cs typeface="Arial"/>
              </a:rPr>
              <a:t>CR =</a:t>
            </a:r>
            <a:r>
              <a:rPr sz="1000" spc="-9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0/6</a:t>
            </a:r>
            <a:endParaRPr sz="1000">
              <a:latin typeface="Arial"/>
              <a:cs typeface="Arial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6502921" y="2146300"/>
            <a:ext cx="55499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i="1" dirty="0">
                <a:latin typeface="Arial"/>
                <a:cs typeface="Arial"/>
              </a:rPr>
              <a:t>p </a:t>
            </a:r>
            <a:r>
              <a:rPr sz="1000" dirty="0">
                <a:latin typeface="Arial"/>
                <a:cs typeface="Arial"/>
              </a:rPr>
              <a:t>&lt;</a:t>
            </a:r>
            <a:r>
              <a:rPr sz="1000" spc="-8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0.005</a:t>
            </a:r>
            <a:endParaRPr sz="1000">
              <a:latin typeface="Arial"/>
              <a:cs typeface="Arial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6779559" y="2335603"/>
            <a:ext cx="0" cy="137160"/>
          </a:xfrm>
          <a:custGeom>
            <a:avLst/>
            <a:gdLst/>
            <a:ahLst/>
            <a:cxnLst/>
            <a:rect l="l" t="t" r="r" b="b"/>
            <a:pathLst>
              <a:path h="137160">
                <a:moveTo>
                  <a:pt x="1" y="0"/>
                </a:moveTo>
                <a:lnTo>
                  <a:pt x="0" y="13716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6404831" y="2469588"/>
            <a:ext cx="381635" cy="0"/>
          </a:xfrm>
          <a:custGeom>
            <a:avLst/>
            <a:gdLst/>
            <a:ahLst/>
            <a:cxnLst/>
            <a:rect l="l" t="t" r="r" b="b"/>
            <a:pathLst>
              <a:path w="381634">
                <a:moveTo>
                  <a:pt x="0" y="0"/>
                </a:moveTo>
                <a:lnTo>
                  <a:pt x="38108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 txBox="1"/>
          <p:nvPr/>
        </p:nvSpPr>
        <p:spPr>
          <a:xfrm>
            <a:off x="2547331" y="3258820"/>
            <a:ext cx="14986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latin typeface="Arial"/>
                <a:cs typeface="Arial"/>
              </a:rPr>
              <a:t>b</a:t>
            </a:r>
            <a:endParaRPr sz="1600">
              <a:latin typeface="Arial"/>
              <a:cs typeface="Arial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11032143" y="0"/>
            <a:ext cx="855055" cy="139504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 txBox="1"/>
          <p:nvPr/>
        </p:nvSpPr>
        <p:spPr>
          <a:xfrm>
            <a:off x="2101712" y="5739891"/>
            <a:ext cx="762762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5" dirty="0">
                <a:latin typeface="Calibri"/>
                <a:cs typeface="Calibri"/>
              </a:rPr>
              <a:t>-Safe </a:t>
            </a:r>
            <a:r>
              <a:rPr sz="1600" spc="-5" dirty="0">
                <a:latin typeface="Calibri"/>
                <a:cs typeface="Calibri"/>
              </a:rPr>
              <a:t>and </a:t>
            </a:r>
            <a:r>
              <a:rPr sz="1600" spc="-15" dirty="0">
                <a:latin typeface="Calibri"/>
                <a:cs typeface="Calibri"/>
              </a:rPr>
              <a:t>effective CPA-preconditioning </a:t>
            </a:r>
            <a:r>
              <a:rPr sz="1600" spc="-5" dirty="0">
                <a:latin typeface="Calibri"/>
                <a:cs typeface="Calibri"/>
              </a:rPr>
              <a:t>and PSCA-CAR </a:t>
            </a:r>
            <a:r>
              <a:rPr sz="1600" dirty="0">
                <a:latin typeface="Calibri"/>
                <a:cs typeface="Calibri"/>
              </a:rPr>
              <a:t>T </a:t>
            </a:r>
            <a:r>
              <a:rPr sz="1600" spc="-10" dirty="0">
                <a:latin typeface="Calibri"/>
                <a:cs typeface="Calibri"/>
              </a:rPr>
              <a:t>cell-mediated </a:t>
            </a:r>
            <a:r>
              <a:rPr sz="1600" spc="-5" dirty="0">
                <a:latin typeface="Calibri"/>
                <a:cs typeface="Calibri"/>
              </a:rPr>
              <a:t>anti-tumor</a:t>
            </a:r>
            <a:r>
              <a:rPr sz="1600" spc="13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responses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10426700" y="6250170"/>
            <a:ext cx="1397000" cy="58499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 txBox="1"/>
          <p:nvPr/>
        </p:nvSpPr>
        <p:spPr>
          <a:xfrm>
            <a:off x="78739" y="6578472"/>
            <a:ext cx="1845310" cy="24257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400" spc="-10" dirty="0">
                <a:latin typeface="Calibri"/>
                <a:cs typeface="Calibri"/>
              </a:rPr>
              <a:t>Murad </a:t>
            </a:r>
            <a:r>
              <a:rPr sz="1400" spc="-5" dirty="0">
                <a:latin typeface="Calibri"/>
                <a:cs typeface="Calibri"/>
              </a:rPr>
              <a:t>et </a:t>
            </a:r>
            <a:r>
              <a:rPr sz="1400" dirty="0">
                <a:latin typeface="Calibri"/>
                <a:cs typeface="Calibri"/>
              </a:rPr>
              <a:t>al.</a:t>
            </a:r>
            <a:r>
              <a:rPr sz="1400" spc="-6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unpublished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6569964"/>
            <a:ext cx="184531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Calibri"/>
                <a:cs typeface="Calibri"/>
              </a:rPr>
              <a:t>Murad </a:t>
            </a:r>
            <a:r>
              <a:rPr sz="1400" spc="-5" dirty="0">
                <a:latin typeface="Calibri"/>
                <a:cs typeface="Calibri"/>
              </a:rPr>
              <a:t>et </a:t>
            </a:r>
            <a:r>
              <a:rPr sz="1400" dirty="0">
                <a:latin typeface="Calibri"/>
                <a:cs typeface="Calibri"/>
              </a:rPr>
              <a:t>al.</a:t>
            </a:r>
            <a:r>
              <a:rPr sz="1400" spc="-6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unpublished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12767" y="5998972"/>
            <a:ext cx="8006080" cy="751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910"/>
              </a:lnSpc>
              <a:spcBef>
                <a:spcPts val="100"/>
              </a:spcBef>
            </a:pPr>
            <a:r>
              <a:rPr sz="1600" spc="-20" dirty="0">
                <a:latin typeface="Calibri"/>
                <a:cs typeface="Calibri"/>
              </a:rPr>
              <a:t>-Tumor </a:t>
            </a:r>
            <a:r>
              <a:rPr sz="1600" spc="-10" dirty="0">
                <a:latin typeface="Calibri"/>
                <a:cs typeface="Calibri"/>
              </a:rPr>
              <a:t>infiltration </a:t>
            </a:r>
            <a:r>
              <a:rPr sz="1600" dirty="0">
                <a:latin typeface="Calibri"/>
                <a:cs typeface="Calibri"/>
              </a:rPr>
              <a:t>of T </a:t>
            </a:r>
            <a:r>
              <a:rPr sz="1600" spc="-5" dirty="0">
                <a:latin typeface="Calibri"/>
                <a:cs typeface="Calibri"/>
              </a:rPr>
              <a:t>cells and PSCA-CAR </a:t>
            </a:r>
            <a:r>
              <a:rPr sz="1600" dirty="0">
                <a:latin typeface="Calibri"/>
                <a:cs typeface="Calibri"/>
              </a:rPr>
              <a:t>T </a:t>
            </a:r>
            <a:r>
              <a:rPr sz="1600" spc="-5" dirty="0">
                <a:latin typeface="Calibri"/>
                <a:cs typeface="Calibri"/>
              </a:rPr>
              <a:t>cell antitumor activity </a:t>
            </a:r>
            <a:r>
              <a:rPr sz="1600" spc="-10" dirty="0">
                <a:latin typeface="Calibri"/>
                <a:cs typeface="Calibri"/>
              </a:rPr>
              <a:t>requires </a:t>
            </a:r>
            <a:r>
              <a:rPr sz="1600" spc="-45" dirty="0">
                <a:latin typeface="Calibri"/>
                <a:cs typeface="Calibri"/>
              </a:rPr>
              <a:t>CPA</a:t>
            </a:r>
            <a:r>
              <a:rPr sz="1600" spc="5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pre-conditioning</a:t>
            </a:r>
            <a:endParaRPr sz="1600">
              <a:latin typeface="Calibri"/>
              <a:cs typeface="Calibri"/>
            </a:endParaRPr>
          </a:p>
          <a:p>
            <a:pPr marL="283845" marR="278130" algn="ctr">
              <a:lnSpc>
                <a:spcPts val="1900"/>
              </a:lnSpc>
              <a:spcBef>
                <a:spcPts val="65"/>
              </a:spcBef>
            </a:pPr>
            <a:r>
              <a:rPr sz="1600" spc="-35" dirty="0">
                <a:latin typeface="Calibri"/>
                <a:cs typeface="Calibri"/>
              </a:rPr>
              <a:t>-CPA </a:t>
            </a:r>
            <a:r>
              <a:rPr sz="1600" spc="-10" dirty="0">
                <a:latin typeface="Calibri"/>
                <a:cs typeface="Calibri"/>
              </a:rPr>
              <a:t>converts to immunologically </a:t>
            </a:r>
            <a:r>
              <a:rPr sz="1600" spc="-5" dirty="0">
                <a:latin typeface="Calibri"/>
                <a:cs typeface="Calibri"/>
              </a:rPr>
              <a:t>“warm” </a:t>
            </a:r>
            <a:r>
              <a:rPr sz="1600" spc="-10" dirty="0">
                <a:latin typeface="Calibri"/>
                <a:cs typeface="Calibri"/>
              </a:rPr>
              <a:t>tumors </a:t>
            </a:r>
            <a:r>
              <a:rPr sz="1600" spc="-5" dirty="0">
                <a:latin typeface="Calibri"/>
                <a:cs typeface="Calibri"/>
              </a:rPr>
              <a:t>with </a:t>
            </a:r>
            <a:r>
              <a:rPr sz="1600" spc="-10" dirty="0">
                <a:latin typeface="Calibri"/>
                <a:cs typeface="Calibri"/>
              </a:rPr>
              <a:t>increased </a:t>
            </a:r>
            <a:r>
              <a:rPr sz="1600" spc="-5" dirty="0">
                <a:latin typeface="Calibri"/>
                <a:cs typeface="Calibri"/>
              </a:rPr>
              <a:t>CD11c+ DCs and reduced  CD206+ M2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macrophages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480444" y="965182"/>
            <a:ext cx="13843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latin typeface="Arial"/>
                <a:cs typeface="Arial"/>
              </a:rPr>
              <a:t>a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389590" y="1244583"/>
            <a:ext cx="1346200" cy="12318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501090" y="1244583"/>
            <a:ext cx="1358900" cy="12318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938990" y="1244583"/>
            <a:ext cx="1358899" cy="12318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145240" y="1250933"/>
            <a:ext cx="508000" cy="1231900"/>
          </a:xfrm>
          <a:custGeom>
            <a:avLst/>
            <a:gdLst/>
            <a:ahLst/>
            <a:cxnLst/>
            <a:rect l="l" t="t" r="r" b="b"/>
            <a:pathLst>
              <a:path w="508000" h="1231900">
                <a:moveTo>
                  <a:pt x="405647" y="1231900"/>
                </a:moveTo>
                <a:lnTo>
                  <a:pt x="425040" y="1185566"/>
                </a:lnTo>
                <a:lnTo>
                  <a:pt x="443784" y="1139163"/>
                </a:lnTo>
                <a:lnTo>
                  <a:pt x="461228" y="1092621"/>
                </a:lnTo>
                <a:lnTo>
                  <a:pt x="476721" y="1045871"/>
                </a:lnTo>
                <a:lnTo>
                  <a:pt x="489614" y="998842"/>
                </a:lnTo>
                <a:lnTo>
                  <a:pt x="499257" y="951466"/>
                </a:lnTo>
                <a:lnTo>
                  <a:pt x="505156" y="902363"/>
                </a:lnTo>
                <a:lnTo>
                  <a:pt x="507732" y="851312"/>
                </a:lnTo>
                <a:lnTo>
                  <a:pt x="507708" y="799983"/>
                </a:lnTo>
                <a:lnTo>
                  <a:pt x="505806" y="750045"/>
                </a:lnTo>
                <a:lnTo>
                  <a:pt x="502748" y="703167"/>
                </a:lnTo>
                <a:lnTo>
                  <a:pt x="499257" y="661019"/>
                </a:lnTo>
                <a:lnTo>
                  <a:pt x="494950" y="608672"/>
                </a:lnTo>
                <a:lnTo>
                  <a:pt x="489505" y="565246"/>
                </a:lnTo>
                <a:lnTo>
                  <a:pt x="478535" y="524636"/>
                </a:lnTo>
                <a:lnTo>
                  <a:pt x="457652" y="480740"/>
                </a:lnTo>
                <a:lnTo>
                  <a:pt x="432606" y="443242"/>
                </a:lnTo>
                <a:lnTo>
                  <a:pt x="401652" y="405905"/>
                </a:lnTo>
                <a:lnTo>
                  <a:pt x="365539" y="367285"/>
                </a:lnTo>
                <a:lnTo>
                  <a:pt x="325016" y="325942"/>
                </a:lnTo>
                <a:lnTo>
                  <a:pt x="280832" y="280432"/>
                </a:lnTo>
                <a:lnTo>
                  <a:pt x="251060" y="249486"/>
                </a:lnTo>
                <a:lnTo>
                  <a:pt x="219156" y="216896"/>
                </a:lnTo>
                <a:lnTo>
                  <a:pt x="185423" y="182898"/>
                </a:lnTo>
                <a:lnTo>
                  <a:pt x="150167" y="147727"/>
                </a:lnTo>
                <a:lnTo>
                  <a:pt x="113691" y="111617"/>
                </a:lnTo>
                <a:lnTo>
                  <a:pt x="76302" y="74802"/>
                </a:lnTo>
                <a:lnTo>
                  <a:pt x="38303" y="37518"/>
                </a:ln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840191" y="1244583"/>
            <a:ext cx="1346200" cy="12318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833841" y="1263633"/>
            <a:ext cx="1231900" cy="1193800"/>
          </a:xfrm>
          <a:custGeom>
            <a:avLst/>
            <a:gdLst/>
            <a:ahLst/>
            <a:cxnLst/>
            <a:rect l="l" t="t" r="r" b="b"/>
            <a:pathLst>
              <a:path w="1231900" h="1193800">
                <a:moveTo>
                  <a:pt x="1144229" y="0"/>
                </a:moveTo>
                <a:lnTo>
                  <a:pt x="1166177" y="55870"/>
                </a:lnTo>
                <a:lnTo>
                  <a:pt x="1185418" y="103529"/>
                </a:lnTo>
                <a:lnTo>
                  <a:pt x="1201436" y="149120"/>
                </a:lnTo>
                <a:lnTo>
                  <a:pt x="1213716" y="198789"/>
                </a:lnTo>
                <a:lnTo>
                  <a:pt x="1220009" y="242698"/>
                </a:lnTo>
                <a:lnTo>
                  <a:pt x="1223264" y="288161"/>
                </a:lnTo>
                <a:lnTo>
                  <a:pt x="1224613" y="334796"/>
                </a:lnTo>
                <a:lnTo>
                  <a:pt x="1225192" y="382220"/>
                </a:lnTo>
                <a:lnTo>
                  <a:pt x="1226134" y="430051"/>
                </a:lnTo>
                <a:lnTo>
                  <a:pt x="1228072" y="480583"/>
                </a:lnTo>
                <a:lnTo>
                  <a:pt x="1230254" y="534070"/>
                </a:lnTo>
                <a:lnTo>
                  <a:pt x="1231724" y="587072"/>
                </a:lnTo>
                <a:lnTo>
                  <a:pt x="1231531" y="636149"/>
                </a:lnTo>
                <a:lnTo>
                  <a:pt x="1228722" y="677860"/>
                </a:lnTo>
                <a:lnTo>
                  <a:pt x="1222143" y="717953"/>
                </a:lnTo>
                <a:lnTo>
                  <a:pt x="1199700" y="774364"/>
                </a:lnTo>
                <a:lnTo>
                  <a:pt x="1163170" y="821138"/>
                </a:lnTo>
                <a:lnTo>
                  <a:pt x="1112551" y="858276"/>
                </a:lnTo>
                <a:lnTo>
                  <a:pt x="1063350" y="880407"/>
                </a:lnTo>
                <a:lnTo>
                  <a:pt x="990488" y="907470"/>
                </a:lnTo>
                <a:lnTo>
                  <a:pt x="946796" y="922170"/>
                </a:lnTo>
                <a:lnTo>
                  <a:pt x="899408" y="937402"/>
                </a:lnTo>
                <a:lnTo>
                  <a:pt x="849184" y="952981"/>
                </a:lnTo>
                <a:lnTo>
                  <a:pt x="796981" y="968722"/>
                </a:lnTo>
                <a:lnTo>
                  <a:pt x="743658" y="984440"/>
                </a:lnTo>
                <a:lnTo>
                  <a:pt x="690074" y="999949"/>
                </a:lnTo>
                <a:lnTo>
                  <a:pt x="645074" y="1012546"/>
                </a:lnTo>
                <a:lnTo>
                  <a:pt x="596322" y="1025658"/>
                </a:lnTo>
                <a:lnTo>
                  <a:pt x="544960" y="1039091"/>
                </a:lnTo>
                <a:lnTo>
                  <a:pt x="492135" y="1052654"/>
                </a:lnTo>
                <a:lnTo>
                  <a:pt x="438989" y="1066151"/>
                </a:lnTo>
                <a:lnTo>
                  <a:pt x="386667" y="1079390"/>
                </a:lnTo>
                <a:lnTo>
                  <a:pt x="336313" y="1092178"/>
                </a:lnTo>
                <a:lnTo>
                  <a:pt x="289071" y="1104320"/>
                </a:lnTo>
                <a:lnTo>
                  <a:pt x="246085" y="1115625"/>
                </a:lnTo>
                <a:lnTo>
                  <a:pt x="208499" y="1125898"/>
                </a:lnTo>
                <a:lnTo>
                  <a:pt x="147640" y="1144446"/>
                </a:lnTo>
                <a:lnTo>
                  <a:pt x="94096" y="1162443"/>
                </a:lnTo>
                <a:lnTo>
                  <a:pt x="45629" y="1179143"/>
                </a:lnTo>
                <a:lnTo>
                  <a:pt x="0" y="11938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364440" y="1250933"/>
            <a:ext cx="914400" cy="1231900"/>
          </a:xfrm>
          <a:custGeom>
            <a:avLst/>
            <a:gdLst/>
            <a:ahLst/>
            <a:cxnLst/>
            <a:rect l="l" t="t" r="r" b="b"/>
            <a:pathLst>
              <a:path w="914400" h="1231900">
                <a:moveTo>
                  <a:pt x="0" y="0"/>
                </a:moveTo>
                <a:lnTo>
                  <a:pt x="37123" y="30879"/>
                </a:lnTo>
                <a:lnTo>
                  <a:pt x="78172" y="61875"/>
                </a:lnTo>
                <a:lnTo>
                  <a:pt x="127070" y="93105"/>
                </a:lnTo>
                <a:lnTo>
                  <a:pt x="187742" y="124686"/>
                </a:lnTo>
                <a:lnTo>
                  <a:pt x="231116" y="143342"/>
                </a:lnTo>
                <a:lnTo>
                  <a:pt x="281754" y="162681"/>
                </a:lnTo>
                <a:lnTo>
                  <a:pt x="336770" y="182267"/>
                </a:lnTo>
                <a:lnTo>
                  <a:pt x="393281" y="201664"/>
                </a:lnTo>
                <a:lnTo>
                  <a:pt x="448401" y="220436"/>
                </a:lnTo>
                <a:lnTo>
                  <a:pt x="499245" y="238147"/>
                </a:lnTo>
                <a:lnTo>
                  <a:pt x="542930" y="254360"/>
                </a:lnTo>
                <a:lnTo>
                  <a:pt x="602883" y="275939"/>
                </a:lnTo>
                <a:lnTo>
                  <a:pt x="650372" y="292162"/>
                </a:lnTo>
                <a:lnTo>
                  <a:pt x="692344" y="310681"/>
                </a:lnTo>
                <a:lnTo>
                  <a:pt x="735747" y="339146"/>
                </a:lnTo>
                <a:lnTo>
                  <a:pt x="770544" y="364774"/>
                </a:lnTo>
                <a:lnTo>
                  <a:pt x="809794" y="393680"/>
                </a:lnTo>
                <a:lnTo>
                  <a:pt x="848651" y="425874"/>
                </a:lnTo>
                <a:lnTo>
                  <a:pt x="882268" y="461363"/>
                </a:lnTo>
                <a:lnTo>
                  <a:pt x="905798" y="500157"/>
                </a:lnTo>
                <a:lnTo>
                  <a:pt x="914394" y="542263"/>
                </a:lnTo>
                <a:lnTo>
                  <a:pt x="910648" y="579826"/>
                </a:lnTo>
                <a:lnTo>
                  <a:pt x="900451" y="624689"/>
                </a:lnTo>
                <a:lnTo>
                  <a:pt x="884269" y="673587"/>
                </a:lnTo>
                <a:lnTo>
                  <a:pt x="862569" y="723256"/>
                </a:lnTo>
                <a:lnTo>
                  <a:pt x="835817" y="770431"/>
                </a:lnTo>
                <a:lnTo>
                  <a:pt x="804479" y="811847"/>
                </a:lnTo>
                <a:lnTo>
                  <a:pt x="769022" y="844239"/>
                </a:lnTo>
                <a:lnTo>
                  <a:pt x="729912" y="864344"/>
                </a:lnTo>
                <a:lnTo>
                  <a:pt x="683930" y="883457"/>
                </a:lnTo>
                <a:lnTo>
                  <a:pt x="639641" y="909867"/>
                </a:lnTo>
                <a:lnTo>
                  <a:pt x="597708" y="941316"/>
                </a:lnTo>
                <a:lnTo>
                  <a:pt x="558796" y="975542"/>
                </a:lnTo>
                <a:lnTo>
                  <a:pt x="523567" y="1010288"/>
                </a:lnTo>
                <a:lnTo>
                  <a:pt x="492687" y="1043294"/>
                </a:lnTo>
                <a:lnTo>
                  <a:pt x="466818" y="1072301"/>
                </a:lnTo>
                <a:lnTo>
                  <a:pt x="435773" y="1117879"/>
                </a:lnTo>
                <a:lnTo>
                  <a:pt x="419454" y="1161200"/>
                </a:lnTo>
                <a:lnTo>
                  <a:pt x="411595" y="1199971"/>
                </a:lnTo>
                <a:lnTo>
                  <a:pt x="405929" y="12319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396440" y="1263633"/>
            <a:ext cx="444500" cy="1219200"/>
          </a:xfrm>
          <a:custGeom>
            <a:avLst/>
            <a:gdLst/>
            <a:ahLst/>
            <a:cxnLst/>
            <a:rect l="l" t="t" r="r" b="b"/>
            <a:pathLst>
              <a:path w="444500" h="1219200">
                <a:moveTo>
                  <a:pt x="0" y="0"/>
                </a:moveTo>
                <a:lnTo>
                  <a:pt x="24296" y="44281"/>
                </a:lnTo>
                <a:lnTo>
                  <a:pt x="47139" y="88707"/>
                </a:lnTo>
                <a:lnTo>
                  <a:pt x="67076" y="133422"/>
                </a:lnTo>
                <a:lnTo>
                  <a:pt x="82655" y="178569"/>
                </a:lnTo>
                <a:lnTo>
                  <a:pt x="94439" y="224030"/>
                </a:lnTo>
                <a:lnTo>
                  <a:pt x="102888" y="269779"/>
                </a:lnTo>
                <a:lnTo>
                  <a:pt x="106386" y="316105"/>
                </a:lnTo>
                <a:lnTo>
                  <a:pt x="103319" y="363297"/>
                </a:lnTo>
                <a:lnTo>
                  <a:pt x="89059" y="414001"/>
                </a:lnTo>
                <a:lnTo>
                  <a:pt x="65866" y="467206"/>
                </a:lnTo>
                <a:lnTo>
                  <a:pt x="42457" y="517717"/>
                </a:lnTo>
                <a:lnTo>
                  <a:pt x="27552" y="560339"/>
                </a:lnTo>
                <a:lnTo>
                  <a:pt x="21310" y="592473"/>
                </a:lnTo>
                <a:lnTo>
                  <a:pt x="19803" y="617296"/>
                </a:lnTo>
                <a:lnTo>
                  <a:pt x="25614" y="638271"/>
                </a:lnTo>
                <a:lnTo>
                  <a:pt x="69955" y="679787"/>
                </a:lnTo>
                <a:lnTo>
                  <a:pt x="109345" y="699270"/>
                </a:lnTo>
                <a:lnTo>
                  <a:pt x="154332" y="717021"/>
                </a:lnTo>
                <a:lnTo>
                  <a:pt x="199749" y="732752"/>
                </a:lnTo>
                <a:lnTo>
                  <a:pt x="249256" y="742661"/>
                </a:lnTo>
                <a:lnTo>
                  <a:pt x="303929" y="748145"/>
                </a:lnTo>
                <a:lnTo>
                  <a:pt x="354727" y="756708"/>
                </a:lnTo>
                <a:lnTo>
                  <a:pt x="392610" y="775854"/>
                </a:lnTo>
                <a:lnTo>
                  <a:pt x="419624" y="807556"/>
                </a:lnTo>
                <a:lnTo>
                  <a:pt x="439104" y="847821"/>
                </a:lnTo>
                <a:lnTo>
                  <a:pt x="443947" y="895205"/>
                </a:lnTo>
                <a:lnTo>
                  <a:pt x="427051" y="948266"/>
                </a:lnTo>
                <a:lnTo>
                  <a:pt x="383598" y="1007917"/>
                </a:lnTo>
                <a:lnTo>
                  <a:pt x="353245" y="1040485"/>
                </a:lnTo>
                <a:lnTo>
                  <a:pt x="318351" y="1074496"/>
                </a:lnTo>
                <a:lnTo>
                  <a:pt x="279825" y="1109661"/>
                </a:lnTo>
                <a:lnTo>
                  <a:pt x="238575" y="1145693"/>
                </a:lnTo>
                <a:lnTo>
                  <a:pt x="195509" y="1182302"/>
                </a:lnTo>
                <a:lnTo>
                  <a:pt x="151535" y="12192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609728" y="1726042"/>
            <a:ext cx="167640" cy="280670"/>
          </a:xfrm>
          <a:prstGeom prst="rect">
            <a:avLst/>
          </a:prstGeom>
        </p:spPr>
        <p:txBody>
          <a:bodyPr vert="vert270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00" dirty="0">
                <a:solidFill>
                  <a:srgbClr val="C55A11"/>
                </a:solidFill>
                <a:latin typeface="Arial"/>
                <a:cs typeface="Arial"/>
              </a:rPr>
              <a:t>CD3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833841" y="1238233"/>
            <a:ext cx="1358900" cy="124460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 marL="275590">
              <a:lnSpc>
                <a:spcPct val="100000"/>
              </a:lnSpc>
              <a:spcBef>
                <a:spcPts val="250"/>
              </a:spcBef>
            </a:pPr>
            <a:r>
              <a:rPr sz="800" spc="-5" dirty="0">
                <a:latin typeface="Arial"/>
                <a:cs typeface="Arial"/>
              </a:rPr>
              <a:t>Tumor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850">
              <a:latin typeface="Times New Roman"/>
              <a:cs typeface="Times New Roman"/>
            </a:endParaRPr>
          </a:p>
          <a:p>
            <a:pPr marL="626745">
              <a:lnSpc>
                <a:spcPct val="100000"/>
              </a:lnSpc>
            </a:pPr>
            <a:r>
              <a:rPr sz="800" spc="-5" dirty="0">
                <a:latin typeface="Arial"/>
                <a:cs typeface="Arial"/>
              </a:rPr>
              <a:t>Normal</a:t>
            </a:r>
            <a:r>
              <a:rPr sz="800" spc="-1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tissue</a:t>
            </a:r>
            <a:endParaRPr sz="8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383241" y="1238233"/>
            <a:ext cx="1358900" cy="124460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41910" rIns="0" bIns="0" rtlCol="0">
            <a:spAutoFit/>
          </a:bodyPr>
          <a:lstStyle/>
          <a:p>
            <a:pPr marL="1021080" marR="32384" indent="-30480">
              <a:lnSpc>
                <a:spcPts val="900"/>
              </a:lnSpc>
              <a:spcBef>
                <a:spcPts val="330"/>
              </a:spcBef>
            </a:pPr>
            <a:r>
              <a:rPr sz="800" spc="-5" dirty="0">
                <a:latin typeface="Arial"/>
                <a:cs typeface="Arial"/>
              </a:rPr>
              <a:t>N</a:t>
            </a:r>
            <a:r>
              <a:rPr sz="800" spc="0" dirty="0">
                <a:latin typeface="Arial"/>
                <a:cs typeface="Arial"/>
              </a:rPr>
              <a:t>o</a:t>
            </a:r>
            <a:r>
              <a:rPr sz="800" spc="-5" dirty="0">
                <a:latin typeface="Arial"/>
                <a:cs typeface="Arial"/>
              </a:rPr>
              <a:t>rm</a:t>
            </a:r>
            <a:r>
              <a:rPr sz="800" spc="0" dirty="0">
                <a:latin typeface="Arial"/>
                <a:cs typeface="Arial"/>
              </a:rPr>
              <a:t>a</a:t>
            </a:r>
            <a:r>
              <a:rPr sz="800" dirty="0">
                <a:latin typeface="Arial"/>
                <a:cs typeface="Arial"/>
              </a:rPr>
              <a:t>l  </a:t>
            </a:r>
            <a:r>
              <a:rPr sz="800" spc="-5" dirty="0">
                <a:latin typeface="Arial"/>
                <a:cs typeface="Arial"/>
              </a:rPr>
              <a:t>tissue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950">
              <a:latin typeface="Times New Roman"/>
              <a:cs typeface="Times New Roman"/>
            </a:endParaRPr>
          </a:p>
          <a:p>
            <a:pPr marL="654685">
              <a:lnSpc>
                <a:spcPct val="100000"/>
              </a:lnSpc>
            </a:pPr>
            <a:r>
              <a:rPr sz="800" spc="-5" dirty="0">
                <a:latin typeface="Arial"/>
                <a:cs typeface="Arial"/>
              </a:rPr>
              <a:t>Tumor</a:t>
            </a:r>
            <a:endParaRPr sz="8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932641" y="1238233"/>
            <a:ext cx="1371600" cy="124460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 marL="704850">
              <a:lnSpc>
                <a:spcPct val="100000"/>
              </a:lnSpc>
              <a:spcBef>
                <a:spcPts val="250"/>
              </a:spcBef>
            </a:pPr>
            <a:r>
              <a:rPr sz="800" spc="-5" dirty="0">
                <a:latin typeface="Arial"/>
                <a:cs typeface="Arial"/>
              </a:rPr>
              <a:t>Normal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tissue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850">
              <a:latin typeface="Times New Roman"/>
              <a:cs typeface="Times New Roman"/>
            </a:endParaRPr>
          </a:p>
          <a:p>
            <a:pPr marL="188595">
              <a:lnSpc>
                <a:spcPct val="100000"/>
              </a:lnSpc>
            </a:pPr>
            <a:r>
              <a:rPr sz="800" spc="-5" dirty="0">
                <a:latin typeface="Arial"/>
                <a:cs typeface="Arial"/>
              </a:rPr>
              <a:t>Tumor</a:t>
            </a:r>
            <a:endParaRPr sz="8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494740" y="1238233"/>
            <a:ext cx="1371600" cy="124460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41910" rIns="0" bIns="0" rtlCol="0">
            <a:spAutoFit/>
          </a:bodyPr>
          <a:lstStyle/>
          <a:p>
            <a:pPr marL="1029969" marR="36195" indent="-30480">
              <a:lnSpc>
                <a:spcPts val="900"/>
              </a:lnSpc>
              <a:spcBef>
                <a:spcPts val="330"/>
              </a:spcBef>
            </a:pPr>
            <a:r>
              <a:rPr sz="800" spc="-5" dirty="0">
                <a:latin typeface="Arial"/>
                <a:cs typeface="Arial"/>
              </a:rPr>
              <a:t>N</a:t>
            </a:r>
            <a:r>
              <a:rPr sz="800" spc="0" dirty="0">
                <a:latin typeface="Arial"/>
                <a:cs typeface="Arial"/>
              </a:rPr>
              <a:t>o</a:t>
            </a:r>
            <a:r>
              <a:rPr sz="800" spc="-5" dirty="0">
                <a:latin typeface="Arial"/>
                <a:cs typeface="Arial"/>
              </a:rPr>
              <a:t>rm</a:t>
            </a:r>
            <a:r>
              <a:rPr sz="800" spc="0" dirty="0">
                <a:latin typeface="Arial"/>
                <a:cs typeface="Arial"/>
              </a:rPr>
              <a:t>a</a:t>
            </a:r>
            <a:r>
              <a:rPr sz="800" dirty="0">
                <a:latin typeface="Arial"/>
                <a:cs typeface="Arial"/>
              </a:rPr>
              <a:t>l  </a:t>
            </a:r>
            <a:r>
              <a:rPr sz="800" spc="-5" dirty="0">
                <a:latin typeface="Arial"/>
                <a:cs typeface="Arial"/>
              </a:rPr>
              <a:t>tissue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950">
              <a:latin typeface="Times New Roman"/>
              <a:cs typeface="Times New Roman"/>
            </a:endParaRPr>
          </a:p>
          <a:p>
            <a:pPr marL="177800">
              <a:lnSpc>
                <a:spcPct val="100000"/>
              </a:lnSpc>
            </a:pPr>
            <a:r>
              <a:rPr sz="800" spc="-5" dirty="0">
                <a:latin typeface="Arial"/>
                <a:cs typeface="Arial"/>
              </a:rPr>
              <a:t>Tumor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351086" y="1041382"/>
            <a:ext cx="542988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24610" algn="l"/>
                <a:tab pos="2908935" algn="l"/>
                <a:tab pos="4249420" algn="l"/>
              </a:tabLst>
            </a:pPr>
            <a:r>
              <a:rPr sz="1000" spc="-5" dirty="0">
                <a:latin typeface="Arial"/>
                <a:cs typeface="Arial"/>
              </a:rPr>
              <a:t>Mock	PSCA-mCAR	Mock </a:t>
            </a:r>
            <a:r>
              <a:rPr sz="1000" dirty="0">
                <a:latin typeface="Arial"/>
                <a:cs typeface="Arial"/>
              </a:rPr>
              <a:t>+ </a:t>
            </a:r>
            <a:r>
              <a:rPr sz="1000" spc="-5" dirty="0">
                <a:latin typeface="Arial"/>
                <a:cs typeface="Arial"/>
              </a:rPr>
              <a:t>CPA	PSCA-mCAR </a:t>
            </a:r>
            <a:r>
              <a:rPr sz="1000" dirty="0">
                <a:latin typeface="Arial"/>
                <a:cs typeface="Arial"/>
              </a:rPr>
              <a:t>+</a:t>
            </a:r>
            <a:r>
              <a:rPr sz="1000" spc="-5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CPA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878291" y="2425683"/>
            <a:ext cx="247015" cy="0"/>
          </a:xfrm>
          <a:custGeom>
            <a:avLst/>
            <a:gdLst/>
            <a:ahLst/>
            <a:cxnLst/>
            <a:rect l="l" t="t" r="r" b="b"/>
            <a:pathLst>
              <a:path w="247014">
                <a:moveTo>
                  <a:pt x="0" y="0"/>
                </a:moveTo>
                <a:lnTo>
                  <a:pt x="246888" y="1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915591" y="4646636"/>
            <a:ext cx="1370965" cy="0"/>
          </a:xfrm>
          <a:custGeom>
            <a:avLst/>
            <a:gdLst/>
            <a:ahLst/>
            <a:cxnLst/>
            <a:rect l="l" t="t" r="r" b="b"/>
            <a:pathLst>
              <a:path w="1370964">
                <a:moveTo>
                  <a:pt x="0" y="0"/>
                </a:moveTo>
                <a:lnTo>
                  <a:pt x="1370675" y="0"/>
                </a:lnTo>
              </a:path>
            </a:pathLst>
          </a:custGeom>
          <a:ln w="182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070173" y="4646636"/>
            <a:ext cx="0" cy="45720"/>
          </a:xfrm>
          <a:custGeom>
            <a:avLst/>
            <a:gdLst/>
            <a:ahLst/>
            <a:cxnLst/>
            <a:rect l="l" t="t" r="r" b="b"/>
            <a:pathLst>
              <a:path h="45720">
                <a:moveTo>
                  <a:pt x="0" y="0"/>
                </a:moveTo>
                <a:lnTo>
                  <a:pt x="0" y="45521"/>
                </a:lnTo>
              </a:path>
            </a:pathLst>
          </a:custGeom>
          <a:ln w="18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421979" y="4646636"/>
            <a:ext cx="0" cy="45720"/>
          </a:xfrm>
          <a:custGeom>
            <a:avLst/>
            <a:gdLst/>
            <a:ahLst/>
            <a:cxnLst/>
            <a:rect l="l" t="t" r="r" b="b"/>
            <a:pathLst>
              <a:path h="45720">
                <a:moveTo>
                  <a:pt x="0" y="0"/>
                </a:moveTo>
                <a:lnTo>
                  <a:pt x="0" y="45521"/>
                </a:lnTo>
              </a:path>
            </a:pathLst>
          </a:custGeom>
          <a:ln w="18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773786" y="4646636"/>
            <a:ext cx="0" cy="45720"/>
          </a:xfrm>
          <a:custGeom>
            <a:avLst/>
            <a:gdLst/>
            <a:ahLst/>
            <a:cxnLst/>
            <a:rect l="l" t="t" r="r" b="b"/>
            <a:pathLst>
              <a:path h="45720">
                <a:moveTo>
                  <a:pt x="0" y="0"/>
                </a:moveTo>
                <a:lnTo>
                  <a:pt x="0" y="45521"/>
                </a:lnTo>
              </a:path>
            </a:pathLst>
          </a:custGeom>
          <a:ln w="18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125593" y="4646636"/>
            <a:ext cx="0" cy="45720"/>
          </a:xfrm>
          <a:custGeom>
            <a:avLst/>
            <a:gdLst/>
            <a:ahLst/>
            <a:cxnLst/>
            <a:rect l="l" t="t" r="r" b="b"/>
            <a:pathLst>
              <a:path h="45720">
                <a:moveTo>
                  <a:pt x="0" y="0"/>
                </a:moveTo>
                <a:lnTo>
                  <a:pt x="0" y="45521"/>
                </a:lnTo>
              </a:path>
            </a:pathLst>
          </a:custGeom>
          <a:ln w="18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915591" y="3281003"/>
            <a:ext cx="0" cy="1365885"/>
          </a:xfrm>
          <a:custGeom>
            <a:avLst/>
            <a:gdLst/>
            <a:ahLst/>
            <a:cxnLst/>
            <a:rect l="l" t="t" r="r" b="b"/>
            <a:pathLst>
              <a:path h="1365885">
                <a:moveTo>
                  <a:pt x="0" y="1365632"/>
                </a:moveTo>
                <a:lnTo>
                  <a:pt x="0" y="0"/>
                </a:lnTo>
              </a:path>
            </a:pathLst>
          </a:custGeom>
          <a:ln w="18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869902" y="4543862"/>
            <a:ext cx="45720" cy="0"/>
          </a:xfrm>
          <a:custGeom>
            <a:avLst/>
            <a:gdLst/>
            <a:ahLst/>
            <a:cxnLst/>
            <a:rect l="l" t="t" r="r" b="b"/>
            <a:pathLst>
              <a:path w="45720">
                <a:moveTo>
                  <a:pt x="0" y="0"/>
                </a:moveTo>
                <a:lnTo>
                  <a:pt x="45689" y="0"/>
                </a:lnTo>
              </a:path>
            </a:pathLst>
          </a:custGeom>
          <a:ln w="182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869902" y="4202454"/>
            <a:ext cx="45720" cy="0"/>
          </a:xfrm>
          <a:custGeom>
            <a:avLst/>
            <a:gdLst/>
            <a:ahLst/>
            <a:cxnLst/>
            <a:rect l="l" t="t" r="r" b="b"/>
            <a:pathLst>
              <a:path w="45720">
                <a:moveTo>
                  <a:pt x="0" y="0"/>
                </a:moveTo>
                <a:lnTo>
                  <a:pt x="45689" y="0"/>
                </a:lnTo>
              </a:path>
            </a:pathLst>
          </a:custGeom>
          <a:ln w="182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869902" y="3861046"/>
            <a:ext cx="45720" cy="0"/>
          </a:xfrm>
          <a:custGeom>
            <a:avLst/>
            <a:gdLst/>
            <a:ahLst/>
            <a:cxnLst/>
            <a:rect l="l" t="t" r="r" b="b"/>
            <a:pathLst>
              <a:path w="45720">
                <a:moveTo>
                  <a:pt x="0" y="0"/>
                </a:moveTo>
                <a:lnTo>
                  <a:pt x="45689" y="0"/>
                </a:lnTo>
              </a:path>
            </a:pathLst>
          </a:custGeom>
          <a:ln w="182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869902" y="3519637"/>
            <a:ext cx="45720" cy="0"/>
          </a:xfrm>
          <a:custGeom>
            <a:avLst/>
            <a:gdLst/>
            <a:ahLst/>
            <a:cxnLst/>
            <a:rect l="l" t="t" r="r" b="b"/>
            <a:pathLst>
              <a:path w="45720">
                <a:moveTo>
                  <a:pt x="0" y="0"/>
                </a:moveTo>
                <a:lnTo>
                  <a:pt x="45689" y="0"/>
                </a:lnTo>
              </a:path>
            </a:pathLst>
          </a:custGeom>
          <a:ln w="182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892746" y="4550379"/>
            <a:ext cx="22860" cy="18415"/>
          </a:xfrm>
          <a:custGeom>
            <a:avLst/>
            <a:gdLst/>
            <a:ahLst/>
            <a:cxnLst/>
            <a:rect l="l" t="t" r="r" b="b"/>
            <a:pathLst>
              <a:path w="22860" h="18414">
                <a:moveTo>
                  <a:pt x="0" y="0"/>
                </a:moveTo>
                <a:lnTo>
                  <a:pt x="22844" y="0"/>
                </a:lnTo>
                <a:lnTo>
                  <a:pt x="22844" y="18208"/>
                </a:lnTo>
                <a:lnTo>
                  <a:pt x="0" y="1820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892746" y="4567844"/>
            <a:ext cx="22860" cy="18415"/>
          </a:xfrm>
          <a:custGeom>
            <a:avLst/>
            <a:gdLst/>
            <a:ahLst/>
            <a:cxnLst/>
            <a:rect l="l" t="t" r="r" b="b"/>
            <a:pathLst>
              <a:path w="22860" h="18414">
                <a:moveTo>
                  <a:pt x="0" y="0"/>
                </a:moveTo>
                <a:lnTo>
                  <a:pt x="22844" y="0"/>
                </a:lnTo>
                <a:lnTo>
                  <a:pt x="22844" y="18208"/>
                </a:lnTo>
                <a:lnTo>
                  <a:pt x="0" y="1820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892746" y="4587642"/>
            <a:ext cx="22860" cy="18415"/>
          </a:xfrm>
          <a:custGeom>
            <a:avLst/>
            <a:gdLst/>
            <a:ahLst/>
            <a:cxnLst/>
            <a:rect l="l" t="t" r="r" b="b"/>
            <a:pathLst>
              <a:path w="22860" h="18414">
                <a:moveTo>
                  <a:pt x="0" y="0"/>
                </a:moveTo>
                <a:lnTo>
                  <a:pt x="22844" y="0"/>
                </a:lnTo>
                <a:lnTo>
                  <a:pt x="22844" y="18208"/>
                </a:lnTo>
                <a:lnTo>
                  <a:pt x="0" y="1820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892746" y="4610498"/>
            <a:ext cx="22860" cy="18415"/>
          </a:xfrm>
          <a:custGeom>
            <a:avLst/>
            <a:gdLst/>
            <a:ahLst/>
            <a:cxnLst/>
            <a:rect l="l" t="t" r="r" b="b"/>
            <a:pathLst>
              <a:path w="22860" h="18414">
                <a:moveTo>
                  <a:pt x="0" y="0"/>
                </a:moveTo>
                <a:lnTo>
                  <a:pt x="22844" y="0"/>
                </a:lnTo>
                <a:lnTo>
                  <a:pt x="22844" y="18208"/>
                </a:lnTo>
                <a:lnTo>
                  <a:pt x="0" y="1820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892746" y="4646636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844" y="0"/>
                </a:lnTo>
              </a:path>
            </a:pathLst>
          </a:custGeom>
          <a:ln w="182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892746" y="4441088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844" y="0"/>
                </a:lnTo>
              </a:path>
            </a:pathLst>
          </a:custGeom>
          <a:ln w="182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892746" y="4380969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844" y="0"/>
                </a:lnTo>
              </a:path>
            </a:pathLst>
          </a:custGeom>
          <a:ln w="182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892746" y="4338314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844" y="0"/>
                </a:lnTo>
              </a:path>
            </a:pathLst>
          </a:custGeom>
          <a:ln w="182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892746" y="4305228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844" y="0"/>
                </a:lnTo>
              </a:path>
            </a:pathLst>
          </a:custGeom>
          <a:ln w="182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892746" y="4269090"/>
            <a:ext cx="22860" cy="18415"/>
          </a:xfrm>
          <a:custGeom>
            <a:avLst/>
            <a:gdLst/>
            <a:ahLst/>
            <a:cxnLst/>
            <a:rect l="l" t="t" r="r" b="b"/>
            <a:pathLst>
              <a:path w="22860" h="18414">
                <a:moveTo>
                  <a:pt x="0" y="0"/>
                </a:moveTo>
                <a:lnTo>
                  <a:pt x="22844" y="0"/>
                </a:lnTo>
                <a:lnTo>
                  <a:pt x="22844" y="18208"/>
                </a:lnTo>
                <a:lnTo>
                  <a:pt x="0" y="1820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892746" y="4246234"/>
            <a:ext cx="22860" cy="18415"/>
          </a:xfrm>
          <a:custGeom>
            <a:avLst/>
            <a:gdLst/>
            <a:ahLst/>
            <a:cxnLst/>
            <a:rect l="l" t="t" r="r" b="b"/>
            <a:pathLst>
              <a:path w="22860" h="18414">
                <a:moveTo>
                  <a:pt x="0" y="0"/>
                </a:moveTo>
                <a:lnTo>
                  <a:pt x="22844" y="0"/>
                </a:lnTo>
                <a:lnTo>
                  <a:pt x="22844" y="18208"/>
                </a:lnTo>
                <a:lnTo>
                  <a:pt x="0" y="1820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892746" y="4226436"/>
            <a:ext cx="22860" cy="18415"/>
          </a:xfrm>
          <a:custGeom>
            <a:avLst/>
            <a:gdLst/>
            <a:ahLst/>
            <a:cxnLst/>
            <a:rect l="l" t="t" r="r" b="b"/>
            <a:pathLst>
              <a:path w="22860" h="18414">
                <a:moveTo>
                  <a:pt x="0" y="0"/>
                </a:moveTo>
                <a:lnTo>
                  <a:pt x="22844" y="0"/>
                </a:lnTo>
                <a:lnTo>
                  <a:pt x="22844" y="18208"/>
                </a:lnTo>
                <a:lnTo>
                  <a:pt x="0" y="1820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892746" y="4208971"/>
            <a:ext cx="22860" cy="18415"/>
          </a:xfrm>
          <a:custGeom>
            <a:avLst/>
            <a:gdLst/>
            <a:ahLst/>
            <a:cxnLst/>
            <a:rect l="l" t="t" r="r" b="b"/>
            <a:pathLst>
              <a:path w="22860" h="18414">
                <a:moveTo>
                  <a:pt x="0" y="0"/>
                </a:moveTo>
                <a:lnTo>
                  <a:pt x="22844" y="0"/>
                </a:lnTo>
                <a:lnTo>
                  <a:pt x="22844" y="18208"/>
                </a:lnTo>
                <a:lnTo>
                  <a:pt x="0" y="1820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892746" y="409968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844" y="0"/>
                </a:lnTo>
              </a:path>
            </a:pathLst>
          </a:custGeom>
          <a:ln w="182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892746" y="403956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844" y="0"/>
                </a:lnTo>
              </a:path>
            </a:pathLst>
          </a:custGeom>
          <a:ln w="182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892746" y="3996906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844" y="0"/>
                </a:lnTo>
              </a:path>
            </a:pathLst>
          </a:custGeom>
          <a:ln w="182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892746" y="396382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844" y="0"/>
                </a:lnTo>
              </a:path>
            </a:pathLst>
          </a:custGeom>
          <a:ln w="182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892746" y="3927682"/>
            <a:ext cx="22860" cy="18415"/>
          </a:xfrm>
          <a:custGeom>
            <a:avLst/>
            <a:gdLst/>
            <a:ahLst/>
            <a:cxnLst/>
            <a:rect l="l" t="t" r="r" b="b"/>
            <a:pathLst>
              <a:path w="22860" h="18414">
                <a:moveTo>
                  <a:pt x="0" y="0"/>
                </a:moveTo>
                <a:lnTo>
                  <a:pt x="22844" y="0"/>
                </a:lnTo>
                <a:lnTo>
                  <a:pt x="22844" y="18208"/>
                </a:lnTo>
                <a:lnTo>
                  <a:pt x="0" y="1820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892746" y="3904825"/>
            <a:ext cx="22860" cy="18415"/>
          </a:xfrm>
          <a:custGeom>
            <a:avLst/>
            <a:gdLst/>
            <a:ahLst/>
            <a:cxnLst/>
            <a:rect l="l" t="t" r="r" b="b"/>
            <a:pathLst>
              <a:path w="22860" h="18414">
                <a:moveTo>
                  <a:pt x="0" y="0"/>
                </a:moveTo>
                <a:lnTo>
                  <a:pt x="22844" y="0"/>
                </a:lnTo>
                <a:lnTo>
                  <a:pt x="22844" y="18208"/>
                </a:lnTo>
                <a:lnTo>
                  <a:pt x="0" y="1820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892746" y="3885027"/>
            <a:ext cx="22860" cy="18415"/>
          </a:xfrm>
          <a:custGeom>
            <a:avLst/>
            <a:gdLst/>
            <a:ahLst/>
            <a:cxnLst/>
            <a:rect l="l" t="t" r="r" b="b"/>
            <a:pathLst>
              <a:path w="22860" h="18414">
                <a:moveTo>
                  <a:pt x="0" y="0"/>
                </a:moveTo>
                <a:lnTo>
                  <a:pt x="22844" y="0"/>
                </a:lnTo>
                <a:lnTo>
                  <a:pt x="22844" y="18208"/>
                </a:lnTo>
                <a:lnTo>
                  <a:pt x="0" y="1820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892746" y="3867563"/>
            <a:ext cx="22860" cy="18415"/>
          </a:xfrm>
          <a:custGeom>
            <a:avLst/>
            <a:gdLst/>
            <a:ahLst/>
            <a:cxnLst/>
            <a:rect l="l" t="t" r="r" b="b"/>
            <a:pathLst>
              <a:path w="22860" h="18414">
                <a:moveTo>
                  <a:pt x="0" y="0"/>
                </a:moveTo>
                <a:lnTo>
                  <a:pt x="22844" y="0"/>
                </a:lnTo>
                <a:lnTo>
                  <a:pt x="22844" y="18208"/>
                </a:lnTo>
                <a:lnTo>
                  <a:pt x="0" y="1820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892746" y="3758272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844" y="0"/>
                </a:lnTo>
              </a:path>
            </a:pathLst>
          </a:custGeom>
          <a:ln w="182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892746" y="3698152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844" y="0"/>
                </a:lnTo>
              </a:path>
            </a:pathLst>
          </a:custGeom>
          <a:ln w="182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892746" y="3655498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844" y="0"/>
                </a:lnTo>
              </a:path>
            </a:pathLst>
          </a:custGeom>
          <a:ln w="182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892746" y="3622411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844" y="0"/>
                </a:lnTo>
              </a:path>
            </a:pathLst>
          </a:custGeom>
          <a:ln w="182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892746" y="3586274"/>
            <a:ext cx="22860" cy="18415"/>
          </a:xfrm>
          <a:custGeom>
            <a:avLst/>
            <a:gdLst/>
            <a:ahLst/>
            <a:cxnLst/>
            <a:rect l="l" t="t" r="r" b="b"/>
            <a:pathLst>
              <a:path w="22860" h="18414">
                <a:moveTo>
                  <a:pt x="0" y="0"/>
                </a:moveTo>
                <a:lnTo>
                  <a:pt x="22844" y="0"/>
                </a:lnTo>
                <a:lnTo>
                  <a:pt x="22844" y="18208"/>
                </a:lnTo>
                <a:lnTo>
                  <a:pt x="0" y="1820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892746" y="3563417"/>
            <a:ext cx="22860" cy="18415"/>
          </a:xfrm>
          <a:custGeom>
            <a:avLst/>
            <a:gdLst/>
            <a:ahLst/>
            <a:cxnLst/>
            <a:rect l="l" t="t" r="r" b="b"/>
            <a:pathLst>
              <a:path w="22860" h="18414">
                <a:moveTo>
                  <a:pt x="0" y="0"/>
                </a:moveTo>
                <a:lnTo>
                  <a:pt x="22844" y="0"/>
                </a:lnTo>
                <a:lnTo>
                  <a:pt x="22844" y="18208"/>
                </a:lnTo>
                <a:lnTo>
                  <a:pt x="0" y="1820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892746" y="3543620"/>
            <a:ext cx="22860" cy="18415"/>
          </a:xfrm>
          <a:custGeom>
            <a:avLst/>
            <a:gdLst/>
            <a:ahLst/>
            <a:cxnLst/>
            <a:rect l="l" t="t" r="r" b="b"/>
            <a:pathLst>
              <a:path w="22860" h="18414">
                <a:moveTo>
                  <a:pt x="0" y="0"/>
                </a:moveTo>
                <a:lnTo>
                  <a:pt x="22844" y="0"/>
                </a:lnTo>
                <a:lnTo>
                  <a:pt x="22844" y="18208"/>
                </a:lnTo>
                <a:lnTo>
                  <a:pt x="0" y="1820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892746" y="3526154"/>
            <a:ext cx="22860" cy="18415"/>
          </a:xfrm>
          <a:custGeom>
            <a:avLst/>
            <a:gdLst/>
            <a:ahLst/>
            <a:cxnLst/>
            <a:rect l="l" t="t" r="r" b="b"/>
            <a:pathLst>
              <a:path w="22860" h="18414">
                <a:moveTo>
                  <a:pt x="0" y="0"/>
                </a:moveTo>
                <a:lnTo>
                  <a:pt x="22844" y="0"/>
                </a:lnTo>
                <a:lnTo>
                  <a:pt x="22844" y="18208"/>
                </a:lnTo>
                <a:lnTo>
                  <a:pt x="0" y="1820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892746" y="3416863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844" y="0"/>
                </a:lnTo>
              </a:path>
            </a:pathLst>
          </a:custGeom>
          <a:ln w="182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4892746" y="3356744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844" y="0"/>
                </a:lnTo>
              </a:path>
            </a:pathLst>
          </a:custGeom>
          <a:ln w="182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892746" y="3314089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844" y="0"/>
                </a:lnTo>
              </a:path>
            </a:pathLst>
          </a:custGeom>
          <a:ln w="182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 txBox="1"/>
          <p:nvPr/>
        </p:nvSpPr>
        <p:spPr>
          <a:xfrm>
            <a:off x="4625410" y="4446696"/>
            <a:ext cx="239395" cy="1924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spc="-5" dirty="0">
                <a:latin typeface="Arial"/>
                <a:cs typeface="Arial"/>
              </a:rPr>
              <a:t>1</a:t>
            </a:r>
            <a:r>
              <a:rPr sz="1100" spc="-10" dirty="0">
                <a:latin typeface="Arial"/>
                <a:cs typeface="Arial"/>
              </a:rPr>
              <a:t>0</a:t>
            </a:r>
            <a:r>
              <a:rPr sz="1200" spc="7" baseline="27777" dirty="0">
                <a:latin typeface="Arial"/>
                <a:cs typeface="Arial"/>
              </a:rPr>
              <a:t>6</a:t>
            </a:r>
            <a:endParaRPr sz="1200" baseline="27777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4625410" y="4105288"/>
            <a:ext cx="239395" cy="1924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spc="-5" dirty="0">
                <a:latin typeface="Arial"/>
                <a:cs typeface="Arial"/>
              </a:rPr>
              <a:t>1</a:t>
            </a:r>
            <a:r>
              <a:rPr sz="1100" spc="-10" dirty="0">
                <a:latin typeface="Arial"/>
                <a:cs typeface="Arial"/>
              </a:rPr>
              <a:t>0</a:t>
            </a:r>
            <a:r>
              <a:rPr sz="1200" spc="7" baseline="27777" dirty="0">
                <a:latin typeface="Arial"/>
                <a:cs typeface="Arial"/>
              </a:rPr>
              <a:t>7</a:t>
            </a:r>
            <a:endParaRPr sz="1200" baseline="27777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4625410" y="3763880"/>
            <a:ext cx="239395" cy="1924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spc="-5" dirty="0">
                <a:latin typeface="Arial"/>
                <a:cs typeface="Arial"/>
              </a:rPr>
              <a:t>1</a:t>
            </a:r>
            <a:r>
              <a:rPr sz="1100" spc="-10" dirty="0">
                <a:latin typeface="Arial"/>
                <a:cs typeface="Arial"/>
              </a:rPr>
              <a:t>0</a:t>
            </a:r>
            <a:r>
              <a:rPr sz="1200" spc="7" baseline="27777" dirty="0">
                <a:latin typeface="Arial"/>
                <a:cs typeface="Arial"/>
              </a:rPr>
              <a:t>8</a:t>
            </a:r>
            <a:endParaRPr sz="1200" baseline="27777"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4625410" y="3422472"/>
            <a:ext cx="239395" cy="1924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spc="-5" dirty="0">
                <a:latin typeface="Arial"/>
                <a:cs typeface="Arial"/>
              </a:rPr>
              <a:t>1</a:t>
            </a:r>
            <a:r>
              <a:rPr sz="1100" spc="-10" dirty="0">
                <a:latin typeface="Arial"/>
                <a:cs typeface="Arial"/>
              </a:rPr>
              <a:t>0</a:t>
            </a:r>
            <a:r>
              <a:rPr sz="1200" spc="7" baseline="27777" dirty="0">
                <a:latin typeface="Arial"/>
                <a:cs typeface="Arial"/>
              </a:rPr>
              <a:t>9</a:t>
            </a:r>
            <a:endParaRPr sz="1200" baseline="27777">
              <a:latin typeface="Arial"/>
              <a:cs typeface="Arial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4973463" y="4455447"/>
            <a:ext cx="73660" cy="73025"/>
          </a:xfrm>
          <a:custGeom>
            <a:avLst/>
            <a:gdLst/>
            <a:ahLst/>
            <a:cxnLst/>
            <a:rect l="l" t="t" r="r" b="b"/>
            <a:pathLst>
              <a:path w="73660" h="73025">
                <a:moveTo>
                  <a:pt x="62397" y="10666"/>
                </a:moveTo>
                <a:lnTo>
                  <a:pt x="70426" y="22713"/>
                </a:lnTo>
                <a:lnTo>
                  <a:pt x="73102" y="36416"/>
                </a:lnTo>
                <a:lnTo>
                  <a:pt x="70426" y="50120"/>
                </a:lnTo>
                <a:lnTo>
                  <a:pt x="62397" y="62167"/>
                </a:lnTo>
                <a:lnTo>
                  <a:pt x="50305" y="70167"/>
                </a:lnTo>
                <a:lnTo>
                  <a:pt x="36551" y="72833"/>
                </a:lnTo>
                <a:lnTo>
                  <a:pt x="22797" y="70167"/>
                </a:lnTo>
                <a:lnTo>
                  <a:pt x="10705" y="62167"/>
                </a:lnTo>
                <a:lnTo>
                  <a:pt x="2676" y="50120"/>
                </a:lnTo>
                <a:lnTo>
                  <a:pt x="0" y="36416"/>
                </a:lnTo>
                <a:lnTo>
                  <a:pt x="2676" y="22713"/>
                </a:lnTo>
                <a:lnTo>
                  <a:pt x="10705" y="10666"/>
                </a:lnTo>
                <a:lnTo>
                  <a:pt x="22797" y="2666"/>
                </a:lnTo>
                <a:lnTo>
                  <a:pt x="36551" y="0"/>
                </a:lnTo>
                <a:lnTo>
                  <a:pt x="50305" y="2666"/>
                </a:lnTo>
                <a:lnTo>
                  <a:pt x="62397" y="10666"/>
                </a:lnTo>
              </a:path>
            </a:pathLst>
          </a:custGeom>
          <a:ln w="18241">
            <a:solidFill>
              <a:srgbClr val="B217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4970417" y="4484277"/>
            <a:ext cx="73660" cy="73025"/>
          </a:xfrm>
          <a:custGeom>
            <a:avLst/>
            <a:gdLst/>
            <a:ahLst/>
            <a:cxnLst/>
            <a:rect l="l" t="t" r="r" b="b"/>
            <a:pathLst>
              <a:path w="73660" h="73025">
                <a:moveTo>
                  <a:pt x="62397" y="10666"/>
                </a:moveTo>
                <a:lnTo>
                  <a:pt x="70426" y="22713"/>
                </a:lnTo>
                <a:lnTo>
                  <a:pt x="73102" y="36416"/>
                </a:lnTo>
                <a:lnTo>
                  <a:pt x="70426" y="50120"/>
                </a:lnTo>
                <a:lnTo>
                  <a:pt x="62397" y="62167"/>
                </a:lnTo>
                <a:lnTo>
                  <a:pt x="50305" y="70167"/>
                </a:lnTo>
                <a:lnTo>
                  <a:pt x="36551" y="72833"/>
                </a:lnTo>
                <a:lnTo>
                  <a:pt x="22797" y="70167"/>
                </a:lnTo>
                <a:lnTo>
                  <a:pt x="10705" y="62167"/>
                </a:lnTo>
                <a:lnTo>
                  <a:pt x="2676" y="50120"/>
                </a:lnTo>
                <a:lnTo>
                  <a:pt x="0" y="36416"/>
                </a:lnTo>
                <a:lnTo>
                  <a:pt x="2676" y="22713"/>
                </a:lnTo>
                <a:lnTo>
                  <a:pt x="10705" y="10666"/>
                </a:lnTo>
                <a:lnTo>
                  <a:pt x="22797" y="2666"/>
                </a:lnTo>
                <a:lnTo>
                  <a:pt x="36551" y="0"/>
                </a:lnTo>
                <a:lnTo>
                  <a:pt x="50305" y="2666"/>
                </a:lnTo>
                <a:lnTo>
                  <a:pt x="62397" y="10666"/>
                </a:lnTo>
              </a:path>
            </a:pathLst>
          </a:custGeom>
          <a:ln w="18241">
            <a:solidFill>
              <a:srgbClr val="B217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4964325" y="4478208"/>
            <a:ext cx="73660" cy="73025"/>
          </a:xfrm>
          <a:custGeom>
            <a:avLst/>
            <a:gdLst/>
            <a:ahLst/>
            <a:cxnLst/>
            <a:rect l="l" t="t" r="r" b="b"/>
            <a:pathLst>
              <a:path w="73660" h="73025">
                <a:moveTo>
                  <a:pt x="62397" y="10666"/>
                </a:moveTo>
                <a:lnTo>
                  <a:pt x="70426" y="22713"/>
                </a:lnTo>
                <a:lnTo>
                  <a:pt x="73102" y="36416"/>
                </a:lnTo>
                <a:lnTo>
                  <a:pt x="70426" y="50120"/>
                </a:lnTo>
                <a:lnTo>
                  <a:pt x="62397" y="62167"/>
                </a:lnTo>
                <a:lnTo>
                  <a:pt x="50305" y="70167"/>
                </a:lnTo>
                <a:lnTo>
                  <a:pt x="36551" y="72833"/>
                </a:lnTo>
                <a:lnTo>
                  <a:pt x="22797" y="70167"/>
                </a:lnTo>
                <a:lnTo>
                  <a:pt x="10705" y="62167"/>
                </a:lnTo>
                <a:lnTo>
                  <a:pt x="2676" y="50120"/>
                </a:lnTo>
                <a:lnTo>
                  <a:pt x="0" y="36416"/>
                </a:lnTo>
                <a:lnTo>
                  <a:pt x="2676" y="22713"/>
                </a:lnTo>
                <a:lnTo>
                  <a:pt x="10705" y="10666"/>
                </a:lnTo>
                <a:lnTo>
                  <a:pt x="22797" y="2666"/>
                </a:lnTo>
                <a:lnTo>
                  <a:pt x="36551" y="0"/>
                </a:lnTo>
                <a:lnTo>
                  <a:pt x="50305" y="2666"/>
                </a:lnTo>
                <a:lnTo>
                  <a:pt x="62397" y="10666"/>
                </a:lnTo>
              </a:path>
            </a:pathLst>
          </a:custGeom>
          <a:ln w="18241">
            <a:solidFill>
              <a:srgbClr val="B217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961279" y="4440273"/>
            <a:ext cx="73660" cy="73025"/>
          </a:xfrm>
          <a:custGeom>
            <a:avLst/>
            <a:gdLst/>
            <a:ahLst/>
            <a:cxnLst/>
            <a:rect l="l" t="t" r="r" b="b"/>
            <a:pathLst>
              <a:path w="73660" h="73025">
                <a:moveTo>
                  <a:pt x="62397" y="10666"/>
                </a:moveTo>
                <a:lnTo>
                  <a:pt x="70426" y="22713"/>
                </a:lnTo>
                <a:lnTo>
                  <a:pt x="73102" y="36416"/>
                </a:lnTo>
                <a:lnTo>
                  <a:pt x="70426" y="50120"/>
                </a:lnTo>
                <a:lnTo>
                  <a:pt x="62397" y="62167"/>
                </a:lnTo>
                <a:lnTo>
                  <a:pt x="50305" y="70167"/>
                </a:lnTo>
                <a:lnTo>
                  <a:pt x="36551" y="72833"/>
                </a:lnTo>
                <a:lnTo>
                  <a:pt x="22797" y="70167"/>
                </a:lnTo>
                <a:lnTo>
                  <a:pt x="10705" y="62167"/>
                </a:lnTo>
                <a:lnTo>
                  <a:pt x="2676" y="50120"/>
                </a:lnTo>
                <a:lnTo>
                  <a:pt x="0" y="36416"/>
                </a:lnTo>
                <a:lnTo>
                  <a:pt x="2676" y="22713"/>
                </a:lnTo>
                <a:lnTo>
                  <a:pt x="10705" y="10666"/>
                </a:lnTo>
                <a:lnTo>
                  <a:pt x="22797" y="2666"/>
                </a:lnTo>
                <a:lnTo>
                  <a:pt x="36551" y="0"/>
                </a:lnTo>
                <a:lnTo>
                  <a:pt x="50305" y="2666"/>
                </a:lnTo>
                <a:lnTo>
                  <a:pt x="62397" y="10666"/>
                </a:lnTo>
              </a:path>
            </a:pathLst>
          </a:custGeom>
          <a:ln w="18241">
            <a:solidFill>
              <a:srgbClr val="B217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967371" y="4531315"/>
            <a:ext cx="73660" cy="73025"/>
          </a:xfrm>
          <a:custGeom>
            <a:avLst/>
            <a:gdLst/>
            <a:ahLst/>
            <a:cxnLst/>
            <a:rect l="l" t="t" r="r" b="b"/>
            <a:pathLst>
              <a:path w="73660" h="73025">
                <a:moveTo>
                  <a:pt x="62397" y="10666"/>
                </a:moveTo>
                <a:lnTo>
                  <a:pt x="70426" y="22713"/>
                </a:lnTo>
                <a:lnTo>
                  <a:pt x="73102" y="36416"/>
                </a:lnTo>
                <a:lnTo>
                  <a:pt x="70426" y="50120"/>
                </a:lnTo>
                <a:lnTo>
                  <a:pt x="62397" y="62167"/>
                </a:lnTo>
                <a:lnTo>
                  <a:pt x="50305" y="70167"/>
                </a:lnTo>
                <a:lnTo>
                  <a:pt x="36551" y="72833"/>
                </a:lnTo>
                <a:lnTo>
                  <a:pt x="22797" y="70167"/>
                </a:lnTo>
                <a:lnTo>
                  <a:pt x="10705" y="62167"/>
                </a:lnTo>
                <a:lnTo>
                  <a:pt x="2676" y="50120"/>
                </a:lnTo>
                <a:lnTo>
                  <a:pt x="0" y="36416"/>
                </a:lnTo>
                <a:lnTo>
                  <a:pt x="2676" y="22713"/>
                </a:lnTo>
                <a:lnTo>
                  <a:pt x="10705" y="10666"/>
                </a:lnTo>
                <a:lnTo>
                  <a:pt x="22797" y="2666"/>
                </a:lnTo>
                <a:lnTo>
                  <a:pt x="36551" y="0"/>
                </a:lnTo>
                <a:lnTo>
                  <a:pt x="50305" y="2666"/>
                </a:lnTo>
                <a:lnTo>
                  <a:pt x="62397" y="10666"/>
                </a:lnTo>
              </a:path>
            </a:pathLst>
          </a:custGeom>
          <a:ln w="18241">
            <a:solidFill>
              <a:srgbClr val="B217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374004" y="4297640"/>
            <a:ext cx="73660" cy="73025"/>
          </a:xfrm>
          <a:custGeom>
            <a:avLst/>
            <a:gdLst/>
            <a:ahLst/>
            <a:cxnLst/>
            <a:rect l="l" t="t" r="r" b="b"/>
            <a:pathLst>
              <a:path w="73660" h="73025">
                <a:moveTo>
                  <a:pt x="62397" y="10666"/>
                </a:moveTo>
                <a:lnTo>
                  <a:pt x="70426" y="22713"/>
                </a:lnTo>
                <a:lnTo>
                  <a:pt x="73102" y="36416"/>
                </a:lnTo>
                <a:lnTo>
                  <a:pt x="70426" y="50120"/>
                </a:lnTo>
                <a:lnTo>
                  <a:pt x="62397" y="62167"/>
                </a:lnTo>
                <a:lnTo>
                  <a:pt x="50305" y="70167"/>
                </a:lnTo>
                <a:lnTo>
                  <a:pt x="36551" y="72833"/>
                </a:lnTo>
                <a:lnTo>
                  <a:pt x="22797" y="70167"/>
                </a:lnTo>
                <a:lnTo>
                  <a:pt x="10705" y="62167"/>
                </a:lnTo>
                <a:lnTo>
                  <a:pt x="2676" y="50120"/>
                </a:lnTo>
                <a:lnTo>
                  <a:pt x="0" y="36416"/>
                </a:lnTo>
                <a:lnTo>
                  <a:pt x="2676" y="22713"/>
                </a:lnTo>
                <a:lnTo>
                  <a:pt x="10705" y="10666"/>
                </a:lnTo>
                <a:lnTo>
                  <a:pt x="22797" y="2666"/>
                </a:lnTo>
                <a:lnTo>
                  <a:pt x="36551" y="0"/>
                </a:lnTo>
                <a:lnTo>
                  <a:pt x="50305" y="2666"/>
                </a:lnTo>
                <a:lnTo>
                  <a:pt x="62397" y="10666"/>
                </a:lnTo>
              </a:path>
            </a:pathLst>
          </a:custGeom>
          <a:ln w="18241">
            <a:solidFill>
              <a:srgbClr val="B217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5264351" y="4261224"/>
            <a:ext cx="73660" cy="73025"/>
          </a:xfrm>
          <a:custGeom>
            <a:avLst/>
            <a:gdLst/>
            <a:ahLst/>
            <a:cxnLst/>
            <a:rect l="l" t="t" r="r" b="b"/>
            <a:pathLst>
              <a:path w="73660" h="73025">
                <a:moveTo>
                  <a:pt x="62397" y="10666"/>
                </a:moveTo>
                <a:lnTo>
                  <a:pt x="70426" y="22713"/>
                </a:lnTo>
                <a:lnTo>
                  <a:pt x="73102" y="36416"/>
                </a:lnTo>
                <a:lnTo>
                  <a:pt x="70426" y="50120"/>
                </a:lnTo>
                <a:lnTo>
                  <a:pt x="62397" y="62167"/>
                </a:lnTo>
                <a:lnTo>
                  <a:pt x="50305" y="70167"/>
                </a:lnTo>
                <a:lnTo>
                  <a:pt x="36551" y="72833"/>
                </a:lnTo>
                <a:lnTo>
                  <a:pt x="22797" y="70167"/>
                </a:lnTo>
                <a:lnTo>
                  <a:pt x="10705" y="62167"/>
                </a:lnTo>
                <a:lnTo>
                  <a:pt x="2676" y="50120"/>
                </a:lnTo>
                <a:lnTo>
                  <a:pt x="0" y="36416"/>
                </a:lnTo>
                <a:lnTo>
                  <a:pt x="2676" y="22713"/>
                </a:lnTo>
                <a:lnTo>
                  <a:pt x="10705" y="10666"/>
                </a:lnTo>
                <a:lnTo>
                  <a:pt x="22797" y="2666"/>
                </a:lnTo>
                <a:lnTo>
                  <a:pt x="36551" y="0"/>
                </a:lnTo>
                <a:lnTo>
                  <a:pt x="50305" y="2666"/>
                </a:lnTo>
                <a:lnTo>
                  <a:pt x="62397" y="10666"/>
                </a:lnTo>
              </a:path>
            </a:pathLst>
          </a:custGeom>
          <a:ln w="18241">
            <a:solidFill>
              <a:srgbClr val="B217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308517" y="4305227"/>
            <a:ext cx="73660" cy="73025"/>
          </a:xfrm>
          <a:custGeom>
            <a:avLst/>
            <a:gdLst/>
            <a:ahLst/>
            <a:cxnLst/>
            <a:rect l="l" t="t" r="r" b="b"/>
            <a:pathLst>
              <a:path w="73660" h="73025">
                <a:moveTo>
                  <a:pt x="62397" y="10666"/>
                </a:moveTo>
                <a:lnTo>
                  <a:pt x="70426" y="22713"/>
                </a:lnTo>
                <a:lnTo>
                  <a:pt x="73102" y="36416"/>
                </a:lnTo>
                <a:lnTo>
                  <a:pt x="70426" y="50120"/>
                </a:lnTo>
                <a:lnTo>
                  <a:pt x="62397" y="62167"/>
                </a:lnTo>
                <a:lnTo>
                  <a:pt x="50305" y="70167"/>
                </a:lnTo>
                <a:lnTo>
                  <a:pt x="36551" y="72833"/>
                </a:lnTo>
                <a:lnTo>
                  <a:pt x="22797" y="70167"/>
                </a:lnTo>
                <a:lnTo>
                  <a:pt x="10705" y="62167"/>
                </a:lnTo>
                <a:lnTo>
                  <a:pt x="2676" y="50120"/>
                </a:lnTo>
                <a:lnTo>
                  <a:pt x="0" y="36416"/>
                </a:lnTo>
                <a:lnTo>
                  <a:pt x="2676" y="22713"/>
                </a:lnTo>
                <a:lnTo>
                  <a:pt x="10705" y="10666"/>
                </a:lnTo>
                <a:lnTo>
                  <a:pt x="22797" y="2666"/>
                </a:lnTo>
                <a:lnTo>
                  <a:pt x="36551" y="0"/>
                </a:lnTo>
                <a:lnTo>
                  <a:pt x="50305" y="2666"/>
                </a:lnTo>
                <a:lnTo>
                  <a:pt x="62397" y="10666"/>
                </a:lnTo>
              </a:path>
            </a:pathLst>
          </a:custGeom>
          <a:ln w="18241">
            <a:solidFill>
              <a:srgbClr val="B217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5319178" y="4170181"/>
            <a:ext cx="73660" cy="73025"/>
          </a:xfrm>
          <a:custGeom>
            <a:avLst/>
            <a:gdLst/>
            <a:ahLst/>
            <a:cxnLst/>
            <a:rect l="l" t="t" r="r" b="b"/>
            <a:pathLst>
              <a:path w="73660" h="73025">
                <a:moveTo>
                  <a:pt x="62397" y="10666"/>
                </a:moveTo>
                <a:lnTo>
                  <a:pt x="70426" y="22713"/>
                </a:lnTo>
                <a:lnTo>
                  <a:pt x="73102" y="36416"/>
                </a:lnTo>
                <a:lnTo>
                  <a:pt x="70426" y="50120"/>
                </a:lnTo>
                <a:lnTo>
                  <a:pt x="62397" y="62167"/>
                </a:lnTo>
                <a:lnTo>
                  <a:pt x="50305" y="70167"/>
                </a:lnTo>
                <a:lnTo>
                  <a:pt x="36551" y="72833"/>
                </a:lnTo>
                <a:lnTo>
                  <a:pt x="22797" y="70167"/>
                </a:lnTo>
                <a:lnTo>
                  <a:pt x="10705" y="62167"/>
                </a:lnTo>
                <a:lnTo>
                  <a:pt x="2676" y="50120"/>
                </a:lnTo>
                <a:lnTo>
                  <a:pt x="0" y="36416"/>
                </a:lnTo>
                <a:lnTo>
                  <a:pt x="2676" y="22713"/>
                </a:lnTo>
                <a:lnTo>
                  <a:pt x="10705" y="10666"/>
                </a:lnTo>
                <a:lnTo>
                  <a:pt x="22797" y="2666"/>
                </a:lnTo>
                <a:lnTo>
                  <a:pt x="36551" y="0"/>
                </a:lnTo>
                <a:lnTo>
                  <a:pt x="50305" y="2666"/>
                </a:lnTo>
                <a:lnTo>
                  <a:pt x="62397" y="10666"/>
                </a:lnTo>
              </a:path>
            </a:pathLst>
          </a:custGeom>
          <a:ln w="18241">
            <a:solidFill>
              <a:srgbClr val="B217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346591" y="4236946"/>
            <a:ext cx="73660" cy="73025"/>
          </a:xfrm>
          <a:custGeom>
            <a:avLst/>
            <a:gdLst/>
            <a:ahLst/>
            <a:cxnLst/>
            <a:rect l="l" t="t" r="r" b="b"/>
            <a:pathLst>
              <a:path w="73660" h="73025">
                <a:moveTo>
                  <a:pt x="62397" y="10666"/>
                </a:moveTo>
                <a:lnTo>
                  <a:pt x="70426" y="22713"/>
                </a:lnTo>
                <a:lnTo>
                  <a:pt x="73102" y="36416"/>
                </a:lnTo>
                <a:lnTo>
                  <a:pt x="70426" y="50120"/>
                </a:lnTo>
                <a:lnTo>
                  <a:pt x="62397" y="62167"/>
                </a:lnTo>
                <a:lnTo>
                  <a:pt x="50305" y="70167"/>
                </a:lnTo>
                <a:lnTo>
                  <a:pt x="36551" y="72833"/>
                </a:lnTo>
                <a:lnTo>
                  <a:pt x="22797" y="70167"/>
                </a:lnTo>
                <a:lnTo>
                  <a:pt x="10705" y="62167"/>
                </a:lnTo>
                <a:lnTo>
                  <a:pt x="2676" y="50120"/>
                </a:lnTo>
                <a:lnTo>
                  <a:pt x="0" y="36416"/>
                </a:lnTo>
                <a:lnTo>
                  <a:pt x="2676" y="22713"/>
                </a:lnTo>
                <a:lnTo>
                  <a:pt x="10705" y="10666"/>
                </a:lnTo>
                <a:lnTo>
                  <a:pt x="22797" y="2666"/>
                </a:lnTo>
                <a:lnTo>
                  <a:pt x="36551" y="0"/>
                </a:lnTo>
                <a:lnTo>
                  <a:pt x="50305" y="2666"/>
                </a:lnTo>
                <a:lnTo>
                  <a:pt x="62397" y="10666"/>
                </a:lnTo>
              </a:path>
            </a:pathLst>
          </a:custGeom>
          <a:ln w="18241">
            <a:solidFill>
              <a:srgbClr val="B217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5648140" y="4230876"/>
            <a:ext cx="73660" cy="73025"/>
          </a:xfrm>
          <a:custGeom>
            <a:avLst/>
            <a:gdLst/>
            <a:ahLst/>
            <a:cxnLst/>
            <a:rect l="l" t="t" r="r" b="b"/>
            <a:pathLst>
              <a:path w="73660" h="73025">
                <a:moveTo>
                  <a:pt x="62397" y="10666"/>
                </a:moveTo>
                <a:lnTo>
                  <a:pt x="70426" y="22713"/>
                </a:lnTo>
                <a:lnTo>
                  <a:pt x="73102" y="36416"/>
                </a:lnTo>
                <a:lnTo>
                  <a:pt x="70426" y="50120"/>
                </a:lnTo>
                <a:lnTo>
                  <a:pt x="62397" y="62167"/>
                </a:lnTo>
                <a:lnTo>
                  <a:pt x="50305" y="70167"/>
                </a:lnTo>
                <a:lnTo>
                  <a:pt x="36551" y="72833"/>
                </a:lnTo>
                <a:lnTo>
                  <a:pt x="22797" y="70167"/>
                </a:lnTo>
                <a:lnTo>
                  <a:pt x="10705" y="62167"/>
                </a:lnTo>
                <a:lnTo>
                  <a:pt x="2676" y="50120"/>
                </a:lnTo>
                <a:lnTo>
                  <a:pt x="0" y="36416"/>
                </a:lnTo>
                <a:lnTo>
                  <a:pt x="2676" y="22713"/>
                </a:lnTo>
                <a:lnTo>
                  <a:pt x="10705" y="10666"/>
                </a:lnTo>
                <a:lnTo>
                  <a:pt x="22797" y="2666"/>
                </a:lnTo>
                <a:lnTo>
                  <a:pt x="36551" y="0"/>
                </a:lnTo>
                <a:lnTo>
                  <a:pt x="50305" y="2666"/>
                </a:lnTo>
                <a:lnTo>
                  <a:pt x="62397" y="10666"/>
                </a:lnTo>
              </a:path>
            </a:pathLst>
          </a:custGeom>
          <a:ln w="18241">
            <a:solidFill>
              <a:srgbClr val="B217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725811" y="4215703"/>
            <a:ext cx="73660" cy="73025"/>
          </a:xfrm>
          <a:custGeom>
            <a:avLst/>
            <a:gdLst/>
            <a:ahLst/>
            <a:cxnLst/>
            <a:rect l="l" t="t" r="r" b="b"/>
            <a:pathLst>
              <a:path w="73660" h="73025">
                <a:moveTo>
                  <a:pt x="62397" y="10666"/>
                </a:moveTo>
                <a:lnTo>
                  <a:pt x="70426" y="22713"/>
                </a:lnTo>
                <a:lnTo>
                  <a:pt x="73102" y="36416"/>
                </a:lnTo>
                <a:lnTo>
                  <a:pt x="70426" y="50120"/>
                </a:lnTo>
                <a:lnTo>
                  <a:pt x="62397" y="62167"/>
                </a:lnTo>
                <a:lnTo>
                  <a:pt x="50305" y="70167"/>
                </a:lnTo>
                <a:lnTo>
                  <a:pt x="36551" y="72833"/>
                </a:lnTo>
                <a:lnTo>
                  <a:pt x="22797" y="70167"/>
                </a:lnTo>
                <a:lnTo>
                  <a:pt x="10705" y="62167"/>
                </a:lnTo>
                <a:lnTo>
                  <a:pt x="2676" y="50120"/>
                </a:lnTo>
                <a:lnTo>
                  <a:pt x="0" y="36416"/>
                </a:lnTo>
                <a:lnTo>
                  <a:pt x="2676" y="22713"/>
                </a:lnTo>
                <a:lnTo>
                  <a:pt x="10705" y="10666"/>
                </a:lnTo>
                <a:lnTo>
                  <a:pt x="22797" y="2666"/>
                </a:lnTo>
                <a:lnTo>
                  <a:pt x="36551" y="0"/>
                </a:lnTo>
                <a:lnTo>
                  <a:pt x="50305" y="2666"/>
                </a:lnTo>
                <a:lnTo>
                  <a:pt x="62397" y="10666"/>
                </a:lnTo>
              </a:path>
            </a:pathLst>
          </a:custGeom>
          <a:ln w="18241">
            <a:solidFill>
              <a:srgbClr val="B217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5670984" y="4097348"/>
            <a:ext cx="73660" cy="73025"/>
          </a:xfrm>
          <a:custGeom>
            <a:avLst/>
            <a:gdLst/>
            <a:ahLst/>
            <a:cxnLst/>
            <a:rect l="l" t="t" r="r" b="b"/>
            <a:pathLst>
              <a:path w="73660" h="73025">
                <a:moveTo>
                  <a:pt x="62397" y="10666"/>
                </a:moveTo>
                <a:lnTo>
                  <a:pt x="70426" y="22713"/>
                </a:lnTo>
                <a:lnTo>
                  <a:pt x="73102" y="36416"/>
                </a:lnTo>
                <a:lnTo>
                  <a:pt x="70426" y="50120"/>
                </a:lnTo>
                <a:lnTo>
                  <a:pt x="62397" y="62167"/>
                </a:lnTo>
                <a:lnTo>
                  <a:pt x="50305" y="70167"/>
                </a:lnTo>
                <a:lnTo>
                  <a:pt x="36551" y="72833"/>
                </a:lnTo>
                <a:lnTo>
                  <a:pt x="22797" y="70167"/>
                </a:lnTo>
                <a:lnTo>
                  <a:pt x="10705" y="62167"/>
                </a:lnTo>
                <a:lnTo>
                  <a:pt x="2676" y="50120"/>
                </a:lnTo>
                <a:lnTo>
                  <a:pt x="0" y="36416"/>
                </a:lnTo>
                <a:lnTo>
                  <a:pt x="2676" y="22713"/>
                </a:lnTo>
                <a:lnTo>
                  <a:pt x="10705" y="10666"/>
                </a:lnTo>
                <a:lnTo>
                  <a:pt x="22797" y="2666"/>
                </a:lnTo>
                <a:lnTo>
                  <a:pt x="36551" y="0"/>
                </a:lnTo>
                <a:lnTo>
                  <a:pt x="50305" y="2666"/>
                </a:lnTo>
                <a:lnTo>
                  <a:pt x="62397" y="10666"/>
                </a:lnTo>
              </a:path>
            </a:pathLst>
          </a:custGeom>
          <a:ln w="18241">
            <a:solidFill>
              <a:srgbClr val="B217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674030" y="4000236"/>
            <a:ext cx="73660" cy="73025"/>
          </a:xfrm>
          <a:custGeom>
            <a:avLst/>
            <a:gdLst/>
            <a:ahLst/>
            <a:cxnLst/>
            <a:rect l="l" t="t" r="r" b="b"/>
            <a:pathLst>
              <a:path w="73660" h="73025">
                <a:moveTo>
                  <a:pt x="62397" y="10666"/>
                </a:moveTo>
                <a:lnTo>
                  <a:pt x="70426" y="22713"/>
                </a:lnTo>
                <a:lnTo>
                  <a:pt x="73102" y="36416"/>
                </a:lnTo>
                <a:lnTo>
                  <a:pt x="70426" y="50120"/>
                </a:lnTo>
                <a:lnTo>
                  <a:pt x="62397" y="62167"/>
                </a:lnTo>
                <a:lnTo>
                  <a:pt x="50305" y="70167"/>
                </a:lnTo>
                <a:lnTo>
                  <a:pt x="36551" y="72833"/>
                </a:lnTo>
                <a:lnTo>
                  <a:pt x="22797" y="70167"/>
                </a:lnTo>
                <a:lnTo>
                  <a:pt x="10705" y="62167"/>
                </a:lnTo>
                <a:lnTo>
                  <a:pt x="2676" y="50120"/>
                </a:lnTo>
                <a:lnTo>
                  <a:pt x="0" y="36416"/>
                </a:lnTo>
                <a:lnTo>
                  <a:pt x="2676" y="22713"/>
                </a:lnTo>
                <a:lnTo>
                  <a:pt x="10705" y="10666"/>
                </a:lnTo>
                <a:lnTo>
                  <a:pt x="22797" y="2666"/>
                </a:lnTo>
                <a:lnTo>
                  <a:pt x="36551" y="0"/>
                </a:lnTo>
                <a:lnTo>
                  <a:pt x="50305" y="2666"/>
                </a:lnTo>
                <a:lnTo>
                  <a:pt x="62397" y="10666"/>
                </a:lnTo>
              </a:path>
            </a:pathLst>
          </a:custGeom>
          <a:ln w="18241">
            <a:solidFill>
              <a:srgbClr val="B217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5667938" y="4021479"/>
            <a:ext cx="73660" cy="73025"/>
          </a:xfrm>
          <a:custGeom>
            <a:avLst/>
            <a:gdLst/>
            <a:ahLst/>
            <a:cxnLst/>
            <a:rect l="l" t="t" r="r" b="b"/>
            <a:pathLst>
              <a:path w="73660" h="73025">
                <a:moveTo>
                  <a:pt x="62397" y="10666"/>
                </a:moveTo>
                <a:lnTo>
                  <a:pt x="70426" y="22713"/>
                </a:lnTo>
                <a:lnTo>
                  <a:pt x="73102" y="36416"/>
                </a:lnTo>
                <a:lnTo>
                  <a:pt x="70426" y="50120"/>
                </a:lnTo>
                <a:lnTo>
                  <a:pt x="62397" y="62167"/>
                </a:lnTo>
                <a:lnTo>
                  <a:pt x="50305" y="70167"/>
                </a:lnTo>
                <a:lnTo>
                  <a:pt x="36551" y="72833"/>
                </a:lnTo>
                <a:lnTo>
                  <a:pt x="22797" y="70167"/>
                </a:lnTo>
                <a:lnTo>
                  <a:pt x="10705" y="62167"/>
                </a:lnTo>
                <a:lnTo>
                  <a:pt x="2676" y="50120"/>
                </a:lnTo>
                <a:lnTo>
                  <a:pt x="0" y="36416"/>
                </a:lnTo>
                <a:lnTo>
                  <a:pt x="2676" y="22713"/>
                </a:lnTo>
                <a:lnTo>
                  <a:pt x="10705" y="10666"/>
                </a:lnTo>
                <a:lnTo>
                  <a:pt x="22797" y="2666"/>
                </a:lnTo>
                <a:lnTo>
                  <a:pt x="36551" y="0"/>
                </a:lnTo>
                <a:lnTo>
                  <a:pt x="50305" y="2666"/>
                </a:lnTo>
                <a:lnTo>
                  <a:pt x="62397" y="10666"/>
                </a:lnTo>
              </a:path>
            </a:pathLst>
          </a:custGeom>
          <a:ln w="18241">
            <a:solidFill>
              <a:srgbClr val="B217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6010624" y="3951663"/>
            <a:ext cx="97436" cy="18970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5967964" y="3789322"/>
            <a:ext cx="73660" cy="73025"/>
          </a:xfrm>
          <a:custGeom>
            <a:avLst/>
            <a:gdLst/>
            <a:ahLst/>
            <a:cxnLst/>
            <a:rect l="l" t="t" r="r" b="b"/>
            <a:pathLst>
              <a:path w="73660" h="73025">
                <a:moveTo>
                  <a:pt x="62397" y="10666"/>
                </a:moveTo>
                <a:lnTo>
                  <a:pt x="70426" y="22713"/>
                </a:lnTo>
                <a:lnTo>
                  <a:pt x="73102" y="36416"/>
                </a:lnTo>
                <a:lnTo>
                  <a:pt x="70426" y="50120"/>
                </a:lnTo>
                <a:lnTo>
                  <a:pt x="62397" y="62167"/>
                </a:lnTo>
                <a:lnTo>
                  <a:pt x="50305" y="70167"/>
                </a:lnTo>
                <a:lnTo>
                  <a:pt x="36551" y="72833"/>
                </a:lnTo>
                <a:lnTo>
                  <a:pt x="22797" y="70167"/>
                </a:lnTo>
                <a:lnTo>
                  <a:pt x="10705" y="62167"/>
                </a:lnTo>
                <a:lnTo>
                  <a:pt x="2676" y="50120"/>
                </a:lnTo>
                <a:lnTo>
                  <a:pt x="0" y="36416"/>
                </a:lnTo>
                <a:lnTo>
                  <a:pt x="2676" y="22713"/>
                </a:lnTo>
                <a:lnTo>
                  <a:pt x="10705" y="10666"/>
                </a:lnTo>
                <a:lnTo>
                  <a:pt x="22797" y="2666"/>
                </a:lnTo>
                <a:lnTo>
                  <a:pt x="36551" y="0"/>
                </a:lnTo>
                <a:lnTo>
                  <a:pt x="50305" y="2666"/>
                </a:lnTo>
                <a:lnTo>
                  <a:pt x="62397" y="10666"/>
                </a:lnTo>
              </a:path>
            </a:pathLst>
          </a:custGeom>
          <a:ln w="18241">
            <a:solidFill>
              <a:srgbClr val="B217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6045636" y="3848499"/>
            <a:ext cx="73660" cy="73025"/>
          </a:xfrm>
          <a:custGeom>
            <a:avLst/>
            <a:gdLst/>
            <a:ahLst/>
            <a:cxnLst/>
            <a:rect l="l" t="t" r="r" b="b"/>
            <a:pathLst>
              <a:path w="73660" h="73025">
                <a:moveTo>
                  <a:pt x="62397" y="10666"/>
                </a:moveTo>
                <a:lnTo>
                  <a:pt x="70426" y="22713"/>
                </a:lnTo>
                <a:lnTo>
                  <a:pt x="73102" y="36416"/>
                </a:lnTo>
                <a:lnTo>
                  <a:pt x="70426" y="50120"/>
                </a:lnTo>
                <a:lnTo>
                  <a:pt x="62397" y="62167"/>
                </a:lnTo>
                <a:lnTo>
                  <a:pt x="50305" y="70167"/>
                </a:lnTo>
                <a:lnTo>
                  <a:pt x="36551" y="72833"/>
                </a:lnTo>
                <a:lnTo>
                  <a:pt x="22797" y="70167"/>
                </a:lnTo>
                <a:lnTo>
                  <a:pt x="10705" y="62167"/>
                </a:lnTo>
                <a:lnTo>
                  <a:pt x="2676" y="50120"/>
                </a:lnTo>
                <a:lnTo>
                  <a:pt x="0" y="36416"/>
                </a:lnTo>
                <a:lnTo>
                  <a:pt x="2676" y="22713"/>
                </a:lnTo>
                <a:lnTo>
                  <a:pt x="10705" y="10666"/>
                </a:lnTo>
                <a:lnTo>
                  <a:pt x="22797" y="2666"/>
                </a:lnTo>
                <a:lnTo>
                  <a:pt x="36551" y="0"/>
                </a:lnTo>
                <a:lnTo>
                  <a:pt x="50305" y="2666"/>
                </a:lnTo>
                <a:lnTo>
                  <a:pt x="62397" y="10666"/>
                </a:lnTo>
              </a:path>
            </a:pathLst>
          </a:custGeom>
          <a:ln w="18241">
            <a:solidFill>
              <a:srgbClr val="B217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5045042" y="4346197"/>
            <a:ext cx="73660" cy="73025"/>
          </a:xfrm>
          <a:custGeom>
            <a:avLst/>
            <a:gdLst/>
            <a:ahLst/>
            <a:cxnLst/>
            <a:rect l="l" t="t" r="r" b="b"/>
            <a:pathLst>
              <a:path w="73660" h="73025">
                <a:moveTo>
                  <a:pt x="62397" y="10666"/>
                </a:moveTo>
                <a:lnTo>
                  <a:pt x="70426" y="22713"/>
                </a:lnTo>
                <a:lnTo>
                  <a:pt x="73102" y="36416"/>
                </a:lnTo>
                <a:lnTo>
                  <a:pt x="70426" y="50120"/>
                </a:lnTo>
                <a:lnTo>
                  <a:pt x="62397" y="62167"/>
                </a:lnTo>
                <a:lnTo>
                  <a:pt x="50305" y="70167"/>
                </a:lnTo>
                <a:lnTo>
                  <a:pt x="36551" y="72833"/>
                </a:lnTo>
                <a:lnTo>
                  <a:pt x="22797" y="70167"/>
                </a:lnTo>
                <a:lnTo>
                  <a:pt x="10705" y="62167"/>
                </a:lnTo>
                <a:lnTo>
                  <a:pt x="2676" y="50120"/>
                </a:lnTo>
                <a:lnTo>
                  <a:pt x="0" y="36416"/>
                </a:lnTo>
                <a:lnTo>
                  <a:pt x="2676" y="22713"/>
                </a:lnTo>
                <a:lnTo>
                  <a:pt x="10705" y="10666"/>
                </a:lnTo>
                <a:lnTo>
                  <a:pt x="22797" y="2666"/>
                </a:lnTo>
                <a:lnTo>
                  <a:pt x="36551" y="0"/>
                </a:lnTo>
                <a:lnTo>
                  <a:pt x="50305" y="2666"/>
                </a:lnTo>
                <a:lnTo>
                  <a:pt x="62397" y="10666"/>
                </a:lnTo>
              </a:path>
            </a:pathLst>
          </a:custGeom>
          <a:ln w="18241">
            <a:solidFill>
              <a:srgbClr val="0053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154696" y="4347714"/>
            <a:ext cx="73660" cy="73025"/>
          </a:xfrm>
          <a:custGeom>
            <a:avLst/>
            <a:gdLst/>
            <a:ahLst/>
            <a:cxnLst/>
            <a:rect l="l" t="t" r="r" b="b"/>
            <a:pathLst>
              <a:path w="73660" h="73025">
                <a:moveTo>
                  <a:pt x="62397" y="10666"/>
                </a:moveTo>
                <a:lnTo>
                  <a:pt x="70426" y="22713"/>
                </a:lnTo>
                <a:lnTo>
                  <a:pt x="73102" y="36416"/>
                </a:lnTo>
                <a:lnTo>
                  <a:pt x="70426" y="50120"/>
                </a:lnTo>
                <a:lnTo>
                  <a:pt x="62397" y="62167"/>
                </a:lnTo>
                <a:lnTo>
                  <a:pt x="50305" y="70167"/>
                </a:lnTo>
                <a:lnTo>
                  <a:pt x="36551" y="72833"/>
                </a:lnTo>
                <a:lnTo>
                  <a:pt x="22797" y="70167"/>
                </a:lnTo>
                <a:lnTo>
                  <a:pt x="10705" y="62167"/>
                </a:lnTo>
                <a:lnTo>
                  <a:pt x="2676" y="50120"/>
                </a:lnTo>
                <a:lnTo>
                  <a:pt x="0" y="36416"/>
                </a:lnTo>
                <a:lnTo>
                  <a:pt x="2676" y="22713"/>
                </a:lnTo>
                <a:lnTo>
                  <a:pt x="10705" y="10666"/>
                </a:lnTo>
                <a:lnTo>
                  <a:pt x="22797" y="2666"/>
                </a:lnTo>
                <a:lnTo>
                  <a:pt x="36551" y="0"/>
                </a:lnTo>
                <a:lnTo>
                  <a:pt x="50305" y="2666"/>
                </a:lnTo>
                <a:lnTo>
                  <a:pt x="62397" y="10666"/>
                </a:lnTo>
              </a:path>
            </a:pathLst>
          </a:custGeom>
          <a:ln w="18241">
            <a:solidFill>
              <a:srgbClr val="0053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5105960" y="4364405"/>
            <a:ext cx="73660" cy="73025"/>
          </a:xfrm>
          <a:custGeom>
            <a:avLst/>
            <a:gdLst/>
            <a:ahLst/>
            <a:cxnLst/>
            <a:rect l="l" t="t" r="r" b="b"/>
            <a:pathLst>
              <a:path w="73660" h="73025">
                <a:moveTo>
                  <a:pt x="62397" y="10666"/>
                </a:moveTo>
                <a:lnTo>
                  <a:pt x="70426" y="22713"/>
                </a:lnTo>
                <a:lnTo>
                  <a:pt x="73102" y="36416"/>
                </a:lnTo>
                <a:lnTo>
                  <a:pt x="70426" y="50120"/>
                </a:lnTo>
                <a:lnTo>
                  <a:pt x="62397" y="62167"/>
                </a:lnTo>
                <a:lnTo>
                  <a:pt x="50305" y="70167"/>
                </a:lnTo>
                <a:lnTo>
                  <a:pt x="36551" y="72833"/>
                </a:lnTo>
                <a:lnTo>
                  <a:pt x="22797" y="70167"/>
                </a:lnTo>
                <a:lnTo>
                  <a:pt x="10705" y="62167"/>
                </a:lnTo>
                <a:lnTo>
                  <a:pt x="2676" y="50120"/>
                </a:lnTo>
                <a:lnTo>
                  <a:pt x="0" y="36416"/>
                </a:lnTo>
                <a:lnTo>
                  <a:pt x="2676" y="22713"/>
                </a:lnTo>
                <a:lnTo>
                  <a:pt x="10705" y="10666"/>
                </a:lnTo>
                <a:lnTo>
                  <a:pt x="22797" y="2666"/>
                </a:lnTo>
                <a:lnTo>
                  <a:pt x="36551" y="0"/>
                </a:lnTo>
                <a:lnTo>
                  <a:pt x="50305" y="2666"/>
                </a:lnTo>
                <a:lnTo>
                  <a:pt x="62397" y="10666"/>
                </a:lnTo>
              </a:path>
            </a:pathLst>
          </a:custGeom>
          <a:ln w="18241">
            <a:solidFill>
              <a:srgbClr val="0053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093777" y="4359853"/>
            <a:ext cx="73660" cy="73025"/>
          </a:xfrm>
          <a:custGeom>
            <a:avLst/>
            <a:gdLst/>
            <a:ahLst/>
            <a:cxnLst/>
            <a:rect l="l" t="t" r="r" b="b"/>
            <a:pathLst>
              <a:path w="73660" h="73025">
                <a:moveTo>
                  <a:pt x="62397" y="10666"/>
                </a:moveTo>
                <a:lnTo>
                  <a:pt x="70426" y="22713"/>
                </a:lnTo>
                <a:lnTo>
                  <a:pt x="73102" y="36416"/>
                </a:lnTo>
                <a:lnTo>
                  <a:pt x="70426" y="50120"/>
                </a:lnTo>
                <a:lnTo>
                  <a:pt x="62397" y="62167"/>
                </a:lnTo>
                <a:lnTo>
                  <a:pt x="50305" y="70167"/>
                </a:lnTo>
                <a:lnTo>
                  <a:pt x="36551" y="72833"/>
                </a:lnTo>
                <a:lnTo>
                  <a:pt x="22797" y="70167"/>
                </a:lnTo>
                <a:lnTo>
                  <a:pt x="10705" y="62167"/>
                </a:lnTo>
                <a:lnTo>
                  <a:pt x="2676" y="50120"/>
                </a:lnTo>
                <a:lnTo>
                  <a:pt x="0" y="36416"/>
                </a:lnTo>
                <a:lnTo>
                  <a:pt x="2676" y="22713"/>
                </a:lnTo>
                <a:lnTo>
                  <a:pt x="10705" y="10666"/>
                </a:lnTo>
                <a:lnTo>
                  <a:pt x="22797" y="2666"/>
                </a:lnTo>
                <a:lnTo>
                  <a:pt x="36551" y="0"/>
                </a:lnTo>
                <a:lnTo>
                  <a:pt x="50305" y="2666"/>
                </a:lnTo>
                <a:lnTo>
                  <a:pt x="62397" y="10666"/>
                </a:lnTo>
              </a:path>
            </a:pathLst>
          </a:custGeom>
          <a:ln w="18241">
            <a:solidFill>
              <a:srgbClr val="0053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5102914" y="4426617"/>
            <a:ext cx="73660" cy="73025"/>
          </a:xfrm>
          <a:custGeom>
            <a:avLst/>
            <a:gdLst/>
            <a:ahLst/>
            <a:cxnLst/>
            <a:rect l="l" t="t" r="r" b="b"/>
            <a:pathLst>
              <a:path w="73660" h="73025">
                <a:moveTo>
                  <a:pt x="62397" y="10666"/>
                </a:moveTo>
                <a:lnTo>
                  <a:pt x="70426" y="22713"/>
                </a:lnTo>
                <a:lnTo>
                  <a:pt x="73102" y="36416"/>
                </a:lnTo>
                <a:lnTo>
                  <a:pt x="70426" y="50120"/>
                </a:lnTo>
                <a:lnTo>
                  <a:pt x="62397" y="62167"/>
                </a:lnTo>
                <a:lnTo>
                  <a:pt x="50305" y="70167"/>
                </a:lnTo>
                <a:lnTo>
                  <a:pt x="36551" y="72833"/>
                </a:lnTo>
                <a:lnTo>
                  <a:pt x="22797" y="70167"/>
                </a:lnTo>
                <a:lnTo>
                  <a:pt x="10705" y="62167"/>
                </a:lnTo>
                <a:lnTo>
                  <a:pt x="2676" y="50120"/>
                </a:lnTo>
                <a:lnTo>
                  <a:pt x="0" y="36416"/>
                </a:lnTo>
                <a:lnTo>
                  <a:pt x="2676" y="22713"/>
                </a:lnTo>
                <a:lnTo>
                  <a:pt x="10705" y="10666"/>
                </a:lnTo>
                <a:lnTo>
                  <a:pt x="22797" y="2666"/>
                </a:lnTo>
                <a:lnTo>
                  <a:pt x="36551" y="0"/>
                </a:lnTo>
                <a:lnTo>
                  <a:pt x="50305" y="2666"/>
                </a:lnTo>
                <a:lnTo>
                  <a:pt x="62397" y="10666"/>
                </a:lnTo>
              </a:path>
            </a:pathLst>
          </a:custGeom>
          <a:ln w="18241">
            <a:solidFill>
              <a:srgbClr val="0053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5096823" y="4382613"/>
            <a:ext cx="73660" cy="73025"/>
          </a:xfrm>
          <a:custGeom>
            <a:avLst/>
            <a:gdLst/>
            <a:ahLst/>
            <a:cxnLst/>
            <a:rect l="l" t="t" r="r" b="b"/>
            <a:pathLst>
              <a:path w="73660" h="73025">
                <a:moveTo>
                  <a:pt x="62397" y="10666"/>
                </a:moveTo>
                <a:lnTo>
                  <a:pt x="70426" y="22713"/>
                </a:lnTo>
                <a:lnTo>
                  <a:pt x="73102" y="36416"/>
                </a:lnTo>
                <a:lnTo>
                  <a:pt x="70426" y="50120"/>
                </a:lnTo>
                <a:lnTo>
                  <a:pt x="62397" y="62167"/>
                </a:lnTo>
                <a:lnTo>
                  <a:pt x="50305" y="70167"/>
                </a:lnTo>
                <a:lnTo>
                  <a:pt x="36551" y="72833"/>
                </a:lnTo>
                <a:lnTo>
                  <a:pt x="22797" y="70167"/>
                </a:lnTo>
                <a:lnTo>
                  <a:pt x="10705" y="62167"/>
                </a:lnTo>
                <a:lnTo>
                  <a:pt x="2676" y="50120"/>
                </a:lnTo>
                <a:lnTo>
                  <a:pt x="0" y="36416"/>
                </a:lnTo>
                <a:lnTo>
                  <a:pt x="2676" y="22713"/>
                </a:lnTo>
                <a:lnTo>
                  <a:pt x="10705" y="10666"/>
                </a:lnTo>
                <a:lnTo>
                  <a:pt x="22797" y="2666"/>
                </a:lnTo>
                <a:lnTo>
                  <a:pt x="36551" y="0"/>
                </a:lnTo>
                <a:lnTo>
                  <a:pt x="50305" y="2666"/>
                </a:lnTo>
                <a:lnTo>
                  <a:pt x="62397" y="10666"/>
                </a:lnTo>
              </a:path>
            </a:pathLst>
          </a:custGeom>
          <a:ln w="18241">
            <a:solidFill>
              <a:srgbClr val="0053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5099868" y="4443309"/>
            <a:ext cx="73660" cy="73025"/>
          </a:xfrm>
          <a:custGeom>
            <a:avLst/>
            <a:gdLst/>
            <a:ahLst/>
            <a:cxnLst/>
            <a:rect l="l" t="t" r="r" b="b"/>
            <a:pathLst>
              <a:path w="73660" h="73025">
                <a:moveTo>
                  <a:pt x="62397" y="10666"/>
                </a:moveTo>
                <a:lnTo>
                  <a:pt x="70426" y="22713"/>
                </a:lnTo>
                <a:lnTo>
                  <a:pt x="73102" y="36416"/>
                </a:lnTo>
                <a:lnTo>
                  <a:pt x="70426" y="50120"/>
                </a:lnTo>
                <a:lnTo>
                  <a:pt x="62397" y="62167"/>
                </a:lnTo>
                <a:lnTo>
                  <a:pt x="50305" y="70167"/>
                </a:lnTo>
                <a:lnTo>
                  <a:pt x="36551" y="72833"/>
                </a:lnTo>
                <a:lnTo>
                  <a:pt x="22797" y="70167"/>
                </a:lnTo>
                <a:lnTo>
                  <a:pt x="10705" y="62167"/>
                </a:lnTo>
                <a:lnTo>
                  <a:pt x="2676" y="50120"/>
                </a:lnTo>
                <a:lnTo>
                  <a:pt x="0" y="36416"/>
                </a:lnTo>
                <a:lnTo>
                  <a:pt x="2676" y="22713"/>
                </a:lnTo>
                <a:lnTo>
                  <a:pt x="10705" y="10666"/>
                </a:lnTo>
                <a:lnTo>
                  <a:pt x="22797" y="2666"/>
                </a:lnTo>
                <a:lnTo>
                  <a:pt x="36551" y="0"/>
                </a:lnTo>
                <a:lnTo>
                  <a:pt x="50305" y="2666"/>
                </a:lnTo>
                <a:lnTo>
                  <a:pt x="62397" y="10666"/>
                </a:lnTo>
              </a:path>
            </a:pathLst>
          </a:custGeom>
          <a:ln w="18241">
            <a:solidFill>
              <a:srgbClr val="0053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5396848" y="4120108"/>
            <a:ext cx="73660" cy="73025"/>
          </a:xfrm>
          <a:custGeom>
            <a:avLst/>
            <a:gdLst/>
            <a:ahLst/>
            <a:cxnLst/>
            <a:rect l="l" t="t" r="r" b="b"/>
            <a:pathLst>
              <a:path w="73660" h="73025">
                <a:moveTo>
                  <a:pt x="62397" y="10666"/>
                </a:moveTo>
                <a:lnTo>
                  <a:pt x="70426" y="22713"/>
                </a:lnTo>
                <a:lnTo>
                  <a:pt x="73102" y="36416"/>
                </a:lnTo>
                <a:lnTo>
                  <a:pt x="70426" y="50120"/>
                </a:lnTo>
                <a:lnTo>
                  <a:pt x="62397" y="62167"/>
                </a:lnTo>
                <a:lnTo>
                  <a:pt x="50305" y="70167"/>
                </a:lnTo>
                <a:lnTo>
                  <a:pt x="36551" y="72833"/>
                </a:lnTo>
                <a:lnTo>
                  <a:pt x="22797" y="70167"/>
                </a:lnTo>
                <a:lnTo>
                  <a:pt x="10705" y="62167"/>
                </a:lnTo>
                <a:lnTo>
                  <a:pt x="2676" y="50120"/>
                </a:lnTo>
                <a:lnTo>
                  <a:pt x="0" y="36416"/>
                </a:lnTo>
                <a:lnTo>
                  <a:pt x="2676" y="22713"/>
                </a:lnTo>
                <a:lnTo>
                  <a:pt x="10705" y="10666"/>
                </a:lnTo>
                <a:lnTo>
                  <a:pt x="22797" y="2666"/>
                </a:lnTo>
                <a:lnTo>
                  <a:pt x="36551" y="0"/>
                </a:lnTo>
                <a:lnTo>
                  <a:pt x="50305" y="2666"/>
                </a:lnTo>
                <a:lnTo>
                  <a:pt x="62397" y="10666"/>
                </a:lnTo>
              </a:path>
            </a:pathLst>
          </a:custGeom>
          <a:ln w="18241">
            <a:solidFill>
              <a:srgbClr val="0053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5428831" y="3992650"/>
            <a:ext cx="73660" cy="73025"/>
          </a:xfrm>
          <a:custGeom>
            <a:avLst/>
            <a:gdLst/>
            <a:ahLst/>
            <a:cxnLst/>
            <a:rect l="l" t="t" r="r" b="b"/>
            <a:pathLst>
              <a:path w="73660" h="73025">
                <a:moveTo>
                  <a:pt x="62397" y="10666"/>
                </a:moveTo>
                <a:lnTo>
                  <a:pt x="70426" y="22713"/>
                </a:lnTo>
                <a:lnTo>
                  <a:pt x="73102" y="36416"/>
                </a:lnTo>
                <a:lnTo>
                  <a:pt x="70426" y="50120"/>
                </a:lnTo>
                <a:lnTo>
                  <a:pt x="62397" y="62167"/>
                </a:lnTo>
                <a:lnTo>
                  <a:pt x="50305" y="70167"/>
                </a:lnTo>
                <a:lnTo>
                  <a:pt x="36551" y="72833"/>
                </a:lnTo>
                <a:lnTo>
                  <a:pt x="22797" y="70167"/>
                </a:lnTo>
                <a:lnTo>
                  <a:pt x="10705" y="62167"/>
                </a:lnTo>
                <a:lnTo>
                  <a:pt x="2676" y="50120"/>
                </a:lnTo>
                <a:lnTo>
                  <a:pt x="0" y="36416"/>
                </a:lnTo>
                <a:lnTo>
                  <a:pt x="2676" y="22713"/>
                </a:lnTo>
                <a:lnTo>
                  <a:pt x="10705" y="10666"/>
                </a:lnTo>
                <a:lnTo>
                  <a:pt x="22797" y="2666"/>
                </a:lnTo>
                <a:lnTo>
                  <a:pt x="36551" y="0"/>
                </a:lnTo>
                <a:lnTo>
                  <a:pt x="50305" y="2666"/>
                </a:lnTo>
                <a:lnTo>
                  <a:pt x="62397" y="10666"/>
                </a:lnTo>
              </a:path>
            </a:pathLst>
          </a:custGeom>
          <a:ln w="18241">
            <a:solidFill>
              <a:srgbClr val="0053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5506503" y="3969889"/>
            <a:ext cx="73660" cy="73025"/>
          </a:xfrm>
          <a:custGeom>
            <a:avLst/>
            <a:gdLst/>
            <a:ahLst/>
            <a:cxnLst/>
            <a:rect l="l" t="t" r="r" b="b"/>
            <a:pathLst>
              <a:path w="73660" h="73025">
                <a:moveTo>
                  <a:pt x="62397" y="10666"/>
                </a:moveTo>
                <a:lnTo>
                  <a:pt x="70426" y="22713"/>
                </a:lnTo>
                <a:lnTo>
                  <a:pt x="73102" y="36416"/>
                </a:lnTo>
                <a:lnTo>
                  <a:pt x="70426" y="50120"/>
                </a:lnTo>
                <a:lnTo>
                  <a:pt x="62397" y="62167"/>
                </a:lnTo>
                <a:lnTo>
                  <a:pt x="50305" y="70167"/>
                </a:lnTo>
                <a:lnTo>
                  <a:pt x="36551" y="72833"/>
                </a:lnTo>
                <a:lnTo>
                  <a:pt x="22797" y="70167"/>
                </a:lnTo>
                <a:lnTo>
                  <a:pt x="10705" y="62167"/>
                </a:lnTo>
                <a:lnTo>
                  <a:pt x="2676" y="50120"/>
                </a:lnTo>
                <a:lnTo>
                  <a:pt x="0" y="36416"/>
                </a:lnTo>
                <a:lnTo>
                  <a:pt x="2676" y="22713"/>
                </a:lnTo>
                <a:lnTo>
                  <a:pt x="10705" y="10666"/>
                </a:lnTo>
                <a:lnTo>
                  <a:pt x="22797" y="2666"/>
                </a:lnTo>
                <a:lnTo>
                  <a:pt x="36551" y="0"/>
                </a:lnTo>
                <a:lnTo>
                  <a:pt x="50305" y="2666"/>
                </a:lnTo>
                <a:lnTo>
                  <a:pt x="62397" y="10666"/>
                </a:lnTo>
              </a:path>
            </a:pathLst>
          </a:custGeom>
          <a:ln w="18241">
            <a:solidFill>
              <a:srgbClr val="0053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5506503" y="4030584"/>
            <a:ext cx="73660" cy="73025"/>
          </a:xfrm>
          <a:custGeom>
            <a:avLst/>
            <a:gdLst/>
            <a:ahLst/>
            <a:cxnLst/>
            <a:rect l="l" t="t" r="r" b="b"/>
            <a:pathLst>
              <a:path w="73660" h="73025">
                <a:moveTo>
                  <a:pt x="62397" y="10666"/>
                </a:moveTo>
                <a:lnTo>
                  <a:pt x="70426" y="22713"/>
                </a:lnTo>
                <a:lnTo>
                  <a:pt x="73102" y="36416"/>
                </a:lnTo>
                <a:lnTo>
                  <a:pt x="70426" y="50120"/>
                </a:lnTo>
                <a:lnTo>
                  <a:pt x="62397" y="62167"/>
                </a:lnTo>
                <a:lnTo>
                  <a:pt x="50305" y="70167"/>
                </a:lnTo>
                <a:lnTo>
                  <a:pt x="36551" y="72833"/>
                </a:lnTo>
                <a:lnTo>
                  <a:pt x="22797" y="70167"/>
                </a:lnTo>
                <a:lnTo>
                  <a:pt x="10705" y="62167"/>
                </a:lnTo>
                <a:lnTo>
                  <a:pt x="2676" y="50120"/>
                </a:lnTo>
                <a:lnTo>
                  <a:pt x="0" y="36416"/>
                </a:lnTo>
                <a:lnTo>
                  <a:pt x="2676" y="22713"/>
                </a:lnTo>
                <a:lnTo>
                  <a:pt x="10705" y="10666"/>
                </a:lnTo>
                <a:lnTo>
                  <a:pt x="22797" y="2666"/>
                </a:lnTo>
                <a:lnTo>
                  <a:pt x="36551" y="0"/>
                </a:lnTo>
                <a:lnTo>
                  <a:pt x="50305" y="2666"/>
                </a:lnTo>
                <a:lnTo>
                  <a:pt x="62397" y="10666"/>
                </a:lnTo>
              </a:path>
            </a:pathLst>
          </a:custGeom>
          <a:ln w="18241">
            <a:solidFill>
              <a:srgbClr val="0053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5451675" y="4238464"/>
            <a:ext cx="73660" cy="73025"/>
          </a:xfrm>
          <a:custGeom>
            <a:avLst/>
            <a:gdLst/>
            <a:ahLst/>
            <a:cxnLst/>
            <a:rect l="l" t="t" r="r" b="b"/>
            <a:pathLst>
              <a:path w="73660" h="73025">
                <a:moveTo>
                  <a:pt x="62397" y="10666"/>
                </a:moveTo>
                <a:lnTo>
                  <a:pt x="70426" y="22713"/>
                </a:lnTo>
                <a:lnTo>
                  <a:pt x="73102" y="36416"/>
                </a:lnTo>
                <a:lnTo>
                  <a:pt x="70426" y="50120"/>
                </a:lnTo>
                <a:lnTo>
                  <a:pt x="62397" y="62167"/>
                </a:lnTo>
                <a:lnTo>
                  <a:pt x="50305" y="70167"/>
                </a:lnTo>
                <a:lnTo>
                  <a:pt x="36551" y="72833"/>
                </a:lnTo>
                <a:lnTo>
                  <a:pt x="22797" y="70167"/>
                </a:lnTo>
                <a:lnTo>
                  <a:pt x="10705" y="62167"/>
                </a:lnTo>
                <a:lnTo>
                  <a:pt x="2676" y="50120"/>
                </a:lnTo>
                <a:lnTo>
                  <a:pt x="0" y="36416"/>
                </a:lnTo>
                <a:lnTo>
                  <a:pt x="2676" y="22713"/>
                </a:lnTo>
                <a:lnTo>
                  <a:pt x="10705" y="10666"/>
                </a:lnTo>
                <a:lnTo>
                  <a:pt x="22797" y="2666"/>
                </a:lnTo>
                <a:lnTo>
                  <a:pt x="36551" y="0"/>
                </a:lnTo>
                <a:lnTo>
                  <a:pt x="50305" y="2666"/>
                </a:lnTo>
                <a:lnTo>
                  <a:pt x="62397" y="10666"/>
                </a:lnTo>
              </a:path>
            </a:pathLst>
          </a:custGeom>
          <a:ln w="18241">
            <a:solidFill>
              <a:srgbClr val="0053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5462336" y="4126178"/>
            <a:ext cx="73660" cy="73025"/>
          </a:xfrm>
          <a:custGeom>
            <a:avLst/>
            <a:gdLst/>
            <a:ahLst/>
            <a:cxnLst/>
            <a:rect l="l" t="t" r="r" b="b"/>
            <a:pathLst>
              <a:path w="73660" h="73025">
                <a:moveTo>
                  <a:pt x="62397" y="10666"/>
                </a:moveTo>
                <a:lnTo>
                  <a:pt x="70426" y="22713"/>
                </a:lnTo>
                <a:lnTo>
                  <a:pt x="73102" y="36416"/>
                </a:lnTo>
                <a:lnTo>
                  <a:pt x="70426" y="50120"/>
                </a:lnTo>
                <a:lnTo>
                  <a:pt x="62397" y="62167"/>
                </a:lnTo>
                <a:lnTo>
                  <a:pt x="50305" y="70167"/>
                </a:lnTo>
                <a:lnTo>
                  <a:pt x="36551" y="72833"/>
                </a:lnTo>
                <a:lnTo>
                  <a:pt x="22797" y="70167"/>
                </a:lnTo>
                <a:lnTo>
                  <a:pt x="10705" y="62167"/>
                </a:lnTo>
                <a:lnTo>
                  <a:pt x="2676" y="50120"/>
                </a:lnTo>
                <a:lnTo>
                  <a:pt x="0" y="36416"/>
                </a:lnTo>
                <a:lnTo>
                  <a:pt x="2676" y="22713"/>
                </a:lnTo>
                <a:lnTo>
                  <a:pt x="10705" y="10666"/>
                </a:lnTo>
                <a:lnTo>
                  <a:pt x="22797" y="2666"/>
                </a:lnTo>
                <a:lnTo>
                  <a:pt x="36551" y="0"/>
                </a:lnTo>
                <a:lnTo>
                  <a:pt x="50305" y="2666"/>
                </a:lnTo>
                <a:lnTo>
                  <a:pt x="62397" y="10666"/>
                </a:lnTo>
              </a:path>
            </a:pathLst>
          </a:custGeom>
          <a:ln w="18241">
            <a:solidFill>
              <a:srgbClr val="0053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5424262" y="4027549"/>
            <a:ext cx="73660" cy="73025"/>
          </a:xfrm>
          <a:custGeom>
            <a:avLst/>
            <a:gdLst/>
            <a:ahLst/>
            <a:cxnLst/>
            <a:rect l="l" t="t" r="r" b="b"/>
            <a:pathLst>
              <a:path w="73660" h="73025">
                <a:moveTo>
                  <a:pt x="62397" y="10666"/>
                </a:moveTo>
                <a:lnTo>
                  <a:pt x="70426" y="22713"/>
                </a:lnTo>
                <a:lnTo>
                  <a:pt x="73102" y="36416"/>
                </a:lnTo>
                <a:lnTo>
                  <a:pt x="70426" y="50120"/>
                </a:lnTo>
                <a:lnTo>
                  <a:pt x="62397" y="62167"/>
                </a:lnTo>
                <a:lnTo>
                  <a:pt x="50305" y="70167"/>
                </a:lnTo>
                <a:lnTo>
                  <a:pt x="36551" y="72833"/>
                </a:lnTo>
                <a:lnTo>
                  <a:pt x="22797" y="70167"/>
                </a:lnTo>
                <a:lnTo>
                  <a:pt x="10705" y="62167"/>
                </a:lnTo>
                <a:lnTo>
                  <a:pt x="2676" y="50120"/>
                </a:lnTo>
                <a:lnTo>
                  <a:pt x="0" y="36416"/>
                </a:lnTo>
                <a:lnTo>
                  <a:pt x="2676" y="22713"/>
                </a:lnTo>
                <a:lnTo>
                  <a:pt x="10705" y="10666"/>
                </a:lnTo>
                <a:lnTo>
                  <a:pt x="22797" y="2666"/>
                </a:lnTo>
                <a:lnTo>
                  <a:pt x="36551" y="0"/>
                </a:lnTo>
                <a:lnTo>
                  <a:pt x="50305" y="2666"/>
                </a:lnTo>
                <a:lnTo>
                  <a:pt x="62397" y="10666"/>
                </a:lnTo>
              </a:path>
            </a:pathLst>
          </a:custGeom>
          <a:ln w="18241">
            <a:solidFill>
              <a:srgbClr val="0053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5748655" y="3757457"/>
            <a:ext cx="73660" cy="73025"/>
          </a:xfrm>
          <a:custGeom>
            <a:avLst/>
            <a:gdLst/>
            <a:ahLst/>
            <a:cxnLst/>
            <a:rect l="l" t="t" r="r" b="b"/>
            <a:pathLst>
              <a:path w="73660" h="73025">
                <a:moveTo>
                  <a:pt x="62397" y="10666"/>
                </a:moveTo>
                <a:lnTo>
                  <a:pt x="70426" y="22713"/>
                </a:lnTo>
                <a:lnTo>
                  <a:pt x="73102" y="36416"/>
                </a:lnTo>
                <a:lnTo>
                  <a:pt x="70426" y="50120"/>
                </a:lnTo>
                <a:lnTo>
                  <a:pt x="62397" y="62167"/>
                </a:lnTo>
                <a:lnTo>
                  <a:pt x="50305" y="70167"/>
                </a:lnTo>
                <a:lnTo>
                  <a:pt x="36551" y="72833"/>
                </a:lnTo>
                <a:lnTo>
                  <a:pt x="22797" y="70167"/>
                </a:lnTo>
                <a:lnTo>
                  <a:pt x="10705" y="62167"/>
                </a:lnTo>
                <a:lnTo>
                  <a:pt x="2676" y="50120"/>
                </a:lnTo>
                <a:lnTo>
                  <a:pt x="0" y="36416"/>
                </a:lnTo>
                <a:lnTo>
                  <a:pt x="2676" y="22713"/>
                </a:lnTo>
                <a:lnTo>
                  <a:pt x="10705" y="10666"/>
                </a:lnTo>
                <a:lnTo>
                  <a:pt x="22797" y="2666"/>
                </a:lnTo>
                <a:lnTo>
                  <a:pt x="36551" y="0"/>
                </a:lnTo>
                <a:lnTo>
                  <a:pt x="50305" y="2666"/>
                </a:lnTo>
                <a:lnTo>
                  <a:pt x="62397" y="10666"/>
                </a:lnTo>
              </a:path>
            </a:pathLst>
          </a:custGeom>
          <a:ln w="18241">
            <a:solidFill>
              <a:srgbClr val="0053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5858309" y="3765044"/>
            <a:ext cx="73660" cy="73025"/>
          </a:xfrm>
          <a:custGeom>
            <a:avLst/>
            <a:gdLst/>
            <a:ahLst/>
            <a:cxnLst/>
            <a:rect l="l" t="t" r="r" b="b"/>
            <a:pathLst>
              <a:path w="73660" h="73025">
                <a:moveTo>
                  <a:pt x="62397" y="10666"/>
                </a:moveTo>
                <a:lnTo>
                  <a:pt x="70426" y="22713"/>
                </a:lnTo>
                <a:lnTo>
                  <a:pt x="73102" y="36416"/>
                </a:lnTo>
                <a:lnTo>
                  <a:pt x="70426" y="50120"/>
                </a:lnTo>
                <a:lnTo>
                  <a:pt x="62397" y="62167"/>
                </a:lnTo>
                <a:lnTo>
                  <a:pt x="50305" y="70167"/>
                </a:lnTo>
                <a:lnTo>
                  <a:pt x="36551" y="72833"/>
                </a:lnTo>
                <a:lnTo>
                  <a:pt x="22797" y="70167"/>
                </a:lnTo>
                <a:lnTo>
                  <a:pt x="10705" y="62167"/>
                </a:lnTo>
                <a:lnTo>
                  <a:pt x="2676" y="50120"/>
                </a:lnTo>
                <a:lnTo>
                  <a:pt x="0" y="36416"/>
                </a:lnTo>
                <a:lnTo>
                  <a:pt x="2676" y="22713"/>
                </a:lnTo>
                <a:lnTo>
                  <a:pt x="10705" y="10666"/>
                </a:lnTo>
                <a:lnTo>
                  <a:pt x="22797" y="2666"/>
                </a:lnTo>
                <a:lnTo>
                  <a:pt x="36551" y="0"/>
                </a:lnTo>
                <a:lnTo>
                  <a:pt x="50305" y="2666"/>
                </a:lnTo>
                <a:lnTo>
                  <a:pt x="62397" y="10666"/>
                </a:lnTo>
              </a:path>
            </a:pathLst>
          </a:custGeom>
          <a:ln w="18241">
            <a:solidFill>
              <a:srgbClr val="0053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5806528" y="3705867"/>
            <a:ext cx="73660" cy="73025"/>
          </a:xfrm>
          <a:custGeom>
            <a:avLst/>
            <a:gdLst/>
            <a:ahLst/>
            <a:cxnLst/>
            <a:rect l="l" t="t" r="r" b="b"/>
            <a:pathLst>
              <a:path w="73660" h="73025">
                <a:moveTo>
                  <a:pt x="62397" y="10666"/>
                </a:moveTo>
                <a:lnTo>
                  <a:pt x="70426" y="22713"/>
                </a:lnTo>
                <a:lnTo>
                  <a:pt x="73102" y="36416"/>
                </a:lnTo>
                <a:lnTo>
                  <a:pt x="70426" y="50120"/>
                </a:lnTo>
                <a:lnTo>
                  <a:pt x="62397" y="62167"/>
                </a:lnTo>
                <a:lnTo>
                  <a:pt x="50305" y="70167"/>
                </a:lnTo>
                <a:lnTo>
                  <a:pt x="36551" y="72833"/>
                </a:lnTo>
                <a:lnTo>
                  <a:pt x="22797" y="70167"/>
                </a:lnTo>
                <a:lnTo>
                  <a:pt x="10705" y="62167"/>
                </a:lnTo>
                <a:lnTo>
                  <a:pt x="2676" y="50120"/>
                </a:lnTo>
                <a:lnTo>
                  <a:pt x="0" y="36416"/>
                </a:lnTo>
                <a:lnTo>
                  <a:pt x="2676" y="22713"/>
                </a:lnTo>
                <a:lnTo>
                  <a:pt x="10705" y="10666"/>
                </a:lnTo>
                <a:lnTo>
                  <a:pt x="22797" y="2666"/>
                </a:lnTo>
                <a:lnTo>
                  <a:pt x="36551" y="0"/>
                </a:lnTo>
                <a:lnTo>
                  <a:pt x="50305" y="2666"/>
                </a:lnTo>
                <a:lnTo>
                  <a:pt x="62397" y="10666"/>
                </a:lnTo>
              </a:path>
            </a:pathLst>
          </a:custGeom>
          <a:ln w="18241">
            <a:solidFill>
              <a:srgbClr val="0053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5800436" y="3707384"/>
            <a:ext cx="73660" cy="73025"/>
          </a:xfrm>
          <a:custGeom>
            <a:avLst/>
            <a:gdLst/>
            <a:ahLst/>
            <a:cxnLst/>
            <a:rect l="l" t="t" r="r" b="b"/>
            <a:pathLst>
              <a:path w="73660" h="73025">
                <a:moveTo>
                  <a:pt x="62397" y="10666"/>
                </a:moveTo>
                <a:lnTo>
                  <a:pt x="70426" y="22713"/>
                </a:lnTo>
                <a:lnTo>
                  <a:pt x="73102" y="36416"/>
                </a:lnTo>
                <a:lnTo>
                  <a:pt x="70426" y="50120"/>
                </a:lnTo>
                <a:lnTo>
                  <a:pt x="62397" y="62167"/>
                </a:lnTo>
                <a:lnTo>
                  <a:pt x="50305" y="70167"/>
                </a:lnTo>
                <a:lnTo>
                  <a:pt x="36551" y="72833"/>
                </a:lnTo>
                <a:lnTo>
                  <a:pt x="22797" y="70167"/>
                </a:lnTo>
                <a:lnTo>
                  <a:pt x="10705" y="62167"/>
                </a:lnTo>
                <a:lnTo>
                  <a:pt x="2676" y="50120"/>
                </a:lnTo>
                <a:lnTo>
                  <a:pt x="0" y="36416"/>
                </a:lnTo>
                <a:lnTo>
                  <a:pt x="2676" y="22713"/>
                </a:lnTo>
                <a:lnTo>
                  <a:pt x="10705" y="10666"/>
                </a:lnTo>
                <a:lnTo>
                  <a:pt x="22797" y="2666"/>
                </a:lnTo>
                <a:lnTo>
                  <a:pt x="36551" y="0"/>
                </a:lnTo>
                <a:lnTo>
                  <a:pt x="50305" y="2666"/>
                </a:lnTo>
                <a:lnTo>
                  <a:pt x="62397" y="10666"/>
                </a:lnTo>
              </a:path>
            </a:pathLst>
          </a:custGeom>
          <a:ln w="18241">
            <a:solidFill>
              <a:srgbClr val="0053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5792821" y="3834843"/>
            <a:ext cx="73660" cy="73025"/>
          </a:xfrm>
          <a:custGeom>
            <a:avLst/>
            <a:gdLst/>
            <a:ahLst/>
            <a:cxnLst/>
            <a:rect l="l" t="t" r="r" b="b"/>
            <a:pathLst>
              <a:path w="73660" h="73025">
                <a:moveTo>
                  <a:pt x="62397" y="10666"/>
                </a:moveTo>
                <a:lnTo>
                  <a:pt x="70426" y="22713"/>
                </a:lnTo>
                <a:lnTo>
                  <a:pt x="73102" y="36416"/>
                </a:lnTo>
                <a:lnTo>
                  <a:pt x="70426" y="50120"/>
                </a:lnTo>
                <a:lnTo>
                  <a:pt x="62397" y="62167"/>
                </a:lnTo>
                <a:lnTo>
                  <a:pt x="50305" y="70167"/>
                </a:lnTo>
                <a:lnTo>
                  <a:pt x="36551" y="72833"/>
                </a:lnTo>
                <a:lnTo>
                  <a:pt x="22797" y="70167"/>
                </a:lnTo>
                <a:lnTo>
                  <a:pt x="10705" y="62167"/>
                </a:lnTo>
                <a:lnTo>
                  <a:pt x="2676" y="50120"/>
                </a:lnTo>
                <a:lnTo>
                  <a:pt x="0" y="36416"/>
                </a:lnTo>
                <a:lnTo>
                  <a:pt x="2676" y="22713"/>
                </a:lnTo>
                <a:lnTo>
                  <a:pt x="10705" y="10666"/>
                </a:lnTo>
                <a:lnTo>
                  <a:pt x="22797" y="2666"/>
                </a:lnTo>
                <a:lnTo>
                  <a:pt x="36551" y="0"/>
                </a:lnTo>
                <a:lnTo>
                  <a:pt x="50305" y="2666"/>
                </a:lnTo>
                <a:lnTo>
                  <a:pt x="62397" y="10666"/>
                </a:lnTo>
              </a:path>
            </a:pathLst>
          </a:custGeom>
          <a:ln w="18241">
            <a:solidFill>
              <a:srgbClr val="0053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5803482" y="3716489"/>
            <a:ext cx="73660" cy="73025"/>
          </a:xfrm>
          <a:custGeom>
            <a:avLst/>
            <a:gdLst/>
            <a:ahLst/>
            <a:cxnLst/>
            <a:rect l="l" t="t" r="r" b="b"/>
            <a:pathLst>
              <a:path w="73660" h="73025">
                <a:moveTo>
                  <a:pt x="62397" y="10666"/>
                </a:moveTo>
                <a:lnTo>
                  <a:pt x="70426" y="22713"/>
                </a:lnTo>
                <a:lnTo>
                  <a:pt x="73102" y="36416"/>
                </a:lnTo>
                <a:lnTo>
                  <a:pt x="70426" y="50120"/>
                </a:lnTo>
                <a:lnTo>
                  <a:pt x="62397" y="62167"/>
                </a:lnTo>
                <a:lnTo>
                  <a:pt x="50305" y="70167"/>
                </a:lnTo>
                <a:lnTo>
                  <a:pt x="36551" y="72833"/>
                </a:lnTo>
                <a:lnTo>
                  <a:pt x="22797" y="70167"/>
                </a:lnTo>
                <a:lnTo>
                  <a:pt x="10705" y="62167"/>
                </a:lnTo>
                <a:lnTo>
                  <a:pt x="2676" y="50120"/>
                </a:lnTo>
                <a:lnTo>
                  <a:pt x="0" y="36416"/>
                </a:lnTo>
                <a:lnTo>
                  <a:pt x="2676" y="22713"/>
                </a:lnTo>
                <a:lnTo>
                  <a:pt x="10705" y="10666"/>
                </a:lnTo>
                <a:lnTo>
                  <a:pt x="22797" y="2666"/>
                </a:lnTo>
                <a:lnTo>
                  <a:pt x="36551" y="0"/>
                </a:lnTo>
                <a:lnTo>
                  <a:pt x="50305" y="2666"/>
                </a:lnTo>
                <a:lnTo>
                  <a:pt x="62397" y="10666"/>
                </a:lnTo>
              </a:path>
            </a:pathLst>
          </a:custGeom>
          <a:ln w="18241">
            <a:solidFill>
              <a:srgbClr val="0053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5830896" y="3733179"/>
            <a:ext cx="73660" cy="73025"/>
          </a:xfrm>
          <a:custGeom>
            <a:avLst/>
            <a:gdLst/>
            <a:ahLst/>
            <a:cxnLst/>
            <a:rect l="l" t="t" r="r" b="b"/>
            <a:pathLst>
              <a:path w="73660" h="73025">
                <a:moveTo>
                  <a:pt x="62397" y="10666"/>
                </a:moveTo>
                <a:lnTo>
                  <a:pt x="70426" y="22713"/>
                </a:lnTo>
                <a:lnTo>
                  <a:pt x="73102" y="36416"/>
                </a:lnTo>
                <a:lnTo>
                  <a:pt x="70426" y="50120"/>
                </a:lnTo>
                <a:lnTo>
                  <a:pt x="62397" y="62167"/>
                </a:lnTo>
                <a:lnTo>
                  <a:pt x="50305" y="70167"/>
                </a:lnTo>
                <a:lnTo>
                  <a:pt x="36551" y="72833"/>
                </a:lnTo>
                <a:lnTo>
                  <a:pt x="22797" y="70167"/>
                </a:lnTo>
                <a:lnTo>
                  <a:pt x="10705" y="62167"/>
                </a:lnTo>
                <a:lnTo>
                  <a:pt x="2676" y="50120"/>
                </a:lnTo>
                <a:lnTo>
                  <a:pt x="0" y="36416"/>
                </a:lnTo>
                <a:lnTo>
                  <a:pt x="2676" y="22713"/>
                </a:lnTo>
                <a:lnTo>
                  <a:pt x="10705" y="10666"/>
                </a:lnTo>
                <a:lnTo>
                  <a:pt x="22797" y="2666"/>
                </a:lnTo>
                <a:lnTo>
                  <a:pt x="36551" y="0"/>
                </a:lnTo>
                <a:lnTo>
                  <a:pt x="50305" y="2666"/>
                </a:lnTo>
                <a:lnTo>
                  <a:pt x="62397" y="10666"/>
                </a:lnTo>
              </a:path>
            </a:pathLst>
          </a:custGeom>
          <a:ln w="18241">
            <a:solidFill>
              <a:srgbClr val="0053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6091341" y="3384168"/>
            <a:ext cx="200998" cy="22612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4982600" y="4481242"/>
            <a:ext cx="43180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0" y="0"/>
                </a:moveTo>
                <a:lnTo>
                  <a:pt x="42643" y="0"/>
                </a:lnTo>
              </a:path>
            </a:pathLst>
          </a:custGeom>
          <a:ln w="18208">
            <a:solidFill>
              <a:srgbClr val="B217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5003922" y="4481242"/>
            <a:ext cx="0" cy="67310"/>
          </a:xfrm>
          <a:custGeom>
            <a:avLst/>
            <a:gdLst/>
            <a:ahLst/>
            <a:cxnLst/>
            <a:rect l="l" t="t" r="r" b="b"/>
            <a:pathLst>
              <a:path h="67310">
                <a:moveTo>
                  <a:pt x="0" y="0"/>
                </a:moveTo>
                <a:lnTo>
                  <a:pt x="0" y="66764"/>
                </a:lnTo>
              </a:path>
            </a:pathLst>
          </a:custGeom>
          <a:ln w="18275">
            <a:solidFill>
              <a:srgbClr val="B217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4982600" y="4548006"/>
            <a:ext cx="43180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0" y="0"/>
                </a:moveTo>
                <a:lnTo>
                  <a:pt x="42643" y="0"/>
                </a:lnTo>
              </a:path>
            </a:pathLst>
          </a:custGeom>
          <a:ln w="18208">
            <a:solidFill>
              <a:srgbClr val="B217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4959756" y="4511590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0" y="0"/>
                </a:moveTo>
                <a:lnTo>
                  <a:pt x="88332" y="0"/>
                </a:lnTo>
              </a:path>
            </a:pathLst>
          </a:custGeom>
          <a:ln w="18208">
            <a:solidFill>
              <a:srgbClr val="B217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5334407" y="4232393"/>
            <a:ext cx="43180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0" y="0"/>
                </a:moveTo>
                <a:lnTo>
                  <a:pt x="42643" y="0"/>
                </a:lnTo>
              </a:path>
            </a:pathLst>
          </a:custGeom>
          <a:ln w="18208">
            <a:solidFill>
              <a:srgbClr val="B217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5355729" y="4232393"/>
            <a:ext cx="0" cy="126364"/>
          </a:xfrm>
          <a:custGeom>
            <a:avLst/>
            <a:gdLst/>
            <a:ahLst/>
            <a:cxnLst/>
            <a:rect l="l" t="t" r="r" b="b"/>
            <a:pathLst>
              <a:path h="126364">
                <a:moveTo>
                  <a:pt x="0" y="0"/>
                </a:moveTo>
                <a:lnTo>
                  <a:pt x="0" y="125941"/>
                </a:lnTo>
              </a:path>
            </a:pathLst>
          </a:custGeom>
          <a:ln w="18275">
            <a:solidFill>
              <a:srgbClr val="B217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5334407" y="4358335"/>
            <a:ext cx="43180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0" y="0"/>
                </a:moveTo>
                <a:lnTo>
                  <a:pt x="42643" y="0"/>
                </a:lnTo>
              </a:path>
            </a:pathLst>
          </a:custGeom>
          <a:ln w="18208">
            <a:solidFill>
              <a:srgbClr val="B217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5311563" y="4282467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0" y="0"/>
                </a:moveTo>
                <a:lnTo>
                  <a:pt x="88332" y="0"/>
                </a:lnTo>
              </a:path>
            </a:pathLst>
          </a:custGeom>
          <a:ln w="18208">
            <a:solidFill>
              <a:srgbClr val="B217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5686214" y="4047275"/>
            <a:ext cx="43180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0" y="0"/>
                </a:moveTo>
                <a:lnTo>
                  <a:pt x="42643" y="0"/>
                </a:lnTo>
              </a:path>
            </a:pathLst>
          </a:custGeom>
          <a:ln w="18208">
            <a:solidFill>
              <a:srgbClr val="B217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707536" y="4047275"/>
            <a:ext cx="0" cy="223520"/>
          </a:xfrm>
          <a:custGeom>
            <a:avLst/>
            <a:gdLst/>
            <a:ahLst/>
            <a:cxnLst/>
            <a:rect l="l" t="t" r="r" b="b"/>
            <a:pathLst>
              <a:path h="223520">
                <a:moveTo>
                  <a:pt x="0" y="0"/>
                </a:moveTo>
                <a:lnTo>
                  <a:pt x="0" y="223053"/>
                </a:lnTo>
              </a:path>
            </a:pathLst>
          </a:custGeom>
          <a:ln w="18275">
            <a:solidFill>
              <a:srgbClr val="B217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5686214" y="4270328"/>
            <a:ext cx="43180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0" y="0"/>
                </a:moveTo>
                <a:lnTo>
                  <a:pt x="42643" y="0"/>
                </a:lnTo>
              </a:path>
            </a:pathLst>
          </a:custGeom>
          <a:ln w="18208">
            <a:solidFill>
              <a:srgbClr val="B217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5663369" y="4120108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0" y="0"/>
                </a:moveTo>
                <a:lnTo>
                  <a:pt x="88332" y="0"/>
                </a:lnTo>
              </a:path>
            </a:pathLst>
          </a:custGeom>
          <a:ln w="18208">
            <a:solidFill>
              <a:srgbClr val="B217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6038021" y="3854568"/>
            <a:ext cx="43180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0" y="0"/>
                </a:moveTo>
                <a:lnTo>
                  <a:pt x="42643" y="0"/>
                </a:lnTo>
              </a:path>
            </a:pathLst>
          </a:custGeom>
          <a:ln w="18208">
            <a:solidFill>
              <a:srgbClr val="B217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6059342" y="3854568"/>
            <a:ext cx="0" cy="299085"/>
          </a:xfrm>
          <a:custGeom>
            <a:avLst/>
            <a:gdLst/>
            <a:ahLst/>
            <a:cxnLst/>
            <a:rect l="l" t="t" r="r" b="b"/>
            <a:pathLst>
              <a:path h="299085">
                <a:moveTo>
                  <a:pt x="0" y="0"/>
                </a:moveTo>
                <a:lnTo>
                  <a:pt x="0" y="298921"/>
                </a:lnTo>
              </a:path>
            </a:pathLst>
          </a:custGeom>
          <a:ln w="18275">
            <a:solidFill>
              <a:srgbClr val="B217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6038021" y="4153491"/>
            <a:ext cx="43180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0" y="0"/>
                </a:moveTo>
                <a:lnTo>
                  <a:pt x="42643" y="0"/>
                </a:lnTo>
              </a:path>
            </a:pathLst>
          </a:custGeom>
          <a:ln w="18208">
            <a:solidFill>
              <a:srgbClr val="B217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6015176" y="3938024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0" y="0"/>
                </a:moveTo>
                <a:lnTo>
                  <a:pt x="88332" y="0"/>
                </a:lnTo>
              </a:path>
            </a:pathLst>
          </a:custGeom>
          <a:ln w="18208">
            <a:solidFill>
              <a:srgbClr val="B217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5115099" y="4382614"/>
            <a:ext cx="43180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0" y="0"/>
                </a:moveTo>
                <a:lnTo>
                  <a:pt x="42643" y="0"/>
                </a:lnTo>
              </a:path>
            </a:pathLst>
          </a:custGeom>
          <a:ln w="18208">
            <a:solidFill>
              <a:srgbClr val="0053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5136420" y="4382614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316"/>
                </a:lnTo>
              </a:path>
            </a:pathLst>
          </a:custGeom>
          <a:ln w="18275">
            <a:solidFill>
              <a:srgbClr val="0053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5115099" y="4453930"/>
            <a:ext cx="43180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0" y="0"/>
                </a:moveTo>
                <a:lnTo>
                  <a:pt x="42643" y="0"/>
                </a:lnTo>
              </a:path>
            </a:pathLst>
          </a:custGeom>
          <a:ln w="18208">
            <a:solidFill>
              <a:srgbClr val="0053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5092254" y="4412961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0" y="0"/>
                </a:moveTo>
                <a:lnTo>
                  <a:pt x="88332" y="0"/>
                </a:lnTo>
              </a:path>
            </a:pathLst>
          </a:custGeom>
          <a:ln w="18208">
            <a:solidFill>
              <a:srgbClr val="0A55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5466905" y="4024514"/>
            <a:ext cx="43180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0" y="0"/>
                </a:moveTo>
                <a:lnTo>
                  <a:pt x="42643" y="0"/>
                </a:lnTo>
              </a:path>
            </a:pathLst>
          </a:custGeom>
          <a:ln w="18208">
            <a:solidFill>
              <a:srgbClr val="0053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5488227" y="4024514"/>
            <a:ext cx="0" cy="170180"/>
          </a:xfrm>
          <a:custGeom>
            <a:avLst/>
            <a:gdLst/>
            <a:ahLst/>
            <a:cxnLst/>
            <a:rect l="l" t="t" r="r" b="b"/>
            <a:pathLst>
              <a:path h="170179">
                <a:moveTo>
                  <a:pt x="0" y="0"/>
                </a:moveTo>
                <a:lnTo>
                  <a:pt x="0" y="169945"/>
                </a:lnTo>
              </a:path>
            </a:pathLst>
          </a:custGeom>
          <a:ln w="18275">
            <a:solidFill>
              <a:srgbClr val="0053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5466905" y="4194460"/>
            <a:ext cx="43180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0" y="0"/>
                </a:moveTo>
                <a:lnTo>
                  <a:pt x="42643" y="0"/>
                </a:lnTo>
              </a:path>
            </a:pathLst>
          </a:custGeom>
          <a:ln w="18208">
            <a:solidFill>
              <a:srgbClr val="0053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5444061" y="4086726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0" y="0"/>
                </a:moveTo>
                <a:lnTo>
                  <a:pt x="88332" y="0"/>
                </a:lnTo>
              </a:path>
            </a:pathLst>
          </a:custGeom>
          <a:ln w="18208">
            <a:solidFill>
              <a:srgbClr val="0A55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5818712" y="3742284"/>
            <a:ext cx="43180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0" y="0"/>
                </a:moveTo>
                <a:lnTo>
                  <a:pt x="42643" y="0"/>
                </a:lnTo>
              </a:path>
            </a:pathLst>
          </a:custGeom>
          <a:ln w="18208">
            <a:solidFill>
              <a:srgbClr val="0053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5840034" y="3742284"/>
            <a:ext cx="0" cy="80645"/>
          </a:xfrm>
          <a:custGeom>
            <a:avLst/>
            <a:gdLst/>
            <a:ahLst/>
            <a:cxnLst/>
            <a:rect l="l" t="t" r="r" b="b"/>
            <a:pathLst>
              <a:path h="80645">
                <a:moveTo>
                  <a:pt x="0" y="0"/>
                </a:moveTo>
                <a:lnTo>
                  <a:pt x="0" y="80420"/>
                </a:lnTo>
              </a:path>
            </a:pathLst>
          </a:custGeom>
          <a:ln w="18275">
            <a:solidFill>
              <a:srgbClr val="0053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5818712" y="3822704"/>
            <a:ext cx="43180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0" y="0"/>
                </a:moveTo>
                <a:lnTo>
                  <a:pt x="42643" y="0"/>
                </a:lnTo>
              </a:path>
            </a:pathLst>
          </a:custGeom>
          <a:ln w="18208">
            <a:solidFill>
              <a:srgbClr val="0053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5795867" y="3777183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0" y="0"/>
                </a:moveTo>
                <a:lnTo>
                  <a:pt x="88332" y="0"/>
                </a:lnTo>
              </a:path>
            </a:pathLst>
          </a:custGeom>
          <a:ln w="18208">
            <a:solidFill>
              <a:srgbClr val="0A55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6170519" y="3432740"/>
            <a:ext cx="43180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0" y="0"/>
                </a:moveTo>
                <a:lnTo>
                  <a:pt x="42643" y="0"/>
                </a:lnTo>
              </a:path>
            </a:pathLst>
          </a:custGeom>
          <a:ln w="18208">
            <a:solidFill>
              <a:srgbClr val="0053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6191841" y="3432740"/>
            <a:ext cx="0" cy="106680"/>
          </a:xfrm>
          <a:custGeom>
            <a:avLst/>
            <a:gdLst/>
            <a:ahLst/>
            <a:cxnLst/>
            <a:rect l="l" t="t" r="r" b="b"/>
            <a:pathLst>
              <a:path h="106679">
                <a:moveTo>
                  <a:pt x="0" y="0"/>
                </a:moveTo>
                <a:lnTo>
                  <a:pt x="0" y="106215"/>
                </a:lnTo>
              </a:path>
            </a:pathLst>
          </a:custGeom>
          <a:ln w="18275">
            <a:solidFill>
              <a:srgbClr val="0053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6170519" y="3538956"/>
            <a:ext cx="43180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0" y="0"/>
                </a:moveTo>
                <a:lnTo>
                  <a:pt x="42643" y="0"/>
                </a:lnTo>
              </a:path>
            </a:pathLst>
          </a:custGeom>
          <a:ln w="18208">
            <a:solidFill>
              <a:srgbClr val="0053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6147674" y="3476744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0" y="0"/>
                </a:moveTo>
                <a:lnTo>
                  <a:pt x="88332" y="0"/>
                </a:lnTo>
              </a:path>
            </a:pathLst>
          </a:custGeom>
          <a:ln w="18208">
            <a:solidFill>
              <a:srgbClr val="0A55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 txBox="1"/>
          <p:nvPr/>
        </p:nvSpPr>
        <p:spPr>
          <a:xfrm>
            <a:off x="4846612" y="4651637"/>
            <a:ext cx="1509395" cy="426084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55"/>
              </a:spcBef>
              <a:tabLst>
                <a:tab pos="351155" algn="l"/>
                <a:tab pos="702945" algn="l"/>
                <a:tab pos="1054735" algn="l"/>
              </a:tabLst>
            </a:pPr>
            <a:r>
              <a:rPr sz="1100" spc="-5" dirty="0">
                <a:latin typeface="Arial"/>
                <a:cs typeface="Arial"/>
              </a:rPr>
              <a:t>1	2	3	4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60"/>
              </a:spcBef>
            </a:pPr>
            <a:r>
              <a:rPr sz="1100" spc="-20" dirty="0">
                <a:latin typeface="Arial"/>
                <a:cs typeface="Arial"/>
              </a:rPr>
              <a:t>Days post-T cell</a:t>
            </a:r>
            <a:r>
              <a:rPr sz="1100" spc="-114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injection</a:t>
            </a:r>
            <a:endParaRPr sz="1100">
              <a:latin typeface="Arial"/>
              <a:cs typeface="Arial"/>
            </a:endParaRPr>
          </a:p>
        </p:txBody>
      </p:sp>
      <p:sp>
        <p:nvSpPr>
          <p:cNvPr id="139" name="object 139"/>
          <p:cNvSpPr txBox="1"/>
          <p:nvPr/>
        </p:nvSpPr>
        <p:spPr>
          <a:xfrm>
            <a:off x="4405411" y="3404207"/>
            <a:ext cx="181610" cy="11239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315"/>
              </a:lnSpc>
            </a:pPr>
            <a:r>
              <a:rPr sz="1100" spc="-20" dirty="0">
                <a:latin typeface="Arial"/>
                <a:cs typeface="Arial"/>
              </a:rPr>
              <a:t>Flux</a:t>
            </a:r>
            <a:r>
              <a:rPr sz="1100" spc="-75" dirty="0">
                <a:latin typeface="Arial"/>
                <a:cs typeface="Arial"/>
              </a:rPr>
              <a:t> </a:t>
            </a:r>
            <a:r>
              <a:rPr sz="1100" spc="-30" dirty="0">
                <a:latin typeface="Arial"/>
                <a:cs typeface="Arial"/>
              </a:rPr>
              <a:t>(photons/sec)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0" name="object 140"/>
          <p:cNvSpPr/>
          <p:nvPr/>
        </p:nvSpPr>
        <p:spPr>
          <a:xfrm>
            <a:off x="6976915" y="4550411"/>
            <a:ext cx="687070" cy="0"/>
          </a:xfrm>
          <a:custGeom>
            <a:avLst/>
            <a:gdLst/>
            <a:ahLst/>
            <a:cxnLst/>
            <a:rect l="l" t="t" r="r" b="b"/>
            <a:pathLst>
              <a:path w="687070">
                <a:moveTo>
                  <a:pt x="0" y="0"/>
                </a:moveTo>
                <a:lnTo>
                  <a:pt x="686502" y="0"/>
                </a:lnTo>
              </a:path>
            </a:pathLst>
          </a:custGeom>
          <a:ln w="18246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7030311" y="4559970"/>
            <a:ext cx="105263" cy="8818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7030311" y="4559970"/>
            <a:ext cx="105410" cy="88265"/>
          </a:xfrm>
          <a:custGeom>
            <a:avLst/>
            <a:gdLst/>
            <a:ahLst/>
            <a:cxnLst/>
            <a:rect l="l" t="t" r="r" b="b"/>
            <a:pathLst>
              <a:path w="105409" h="88264">
                <a:moveTo>
                  <a:pt x="0" y="88189"/>
                </a:moveTo>
                <a:lnTo>
                  <a:pt x="0" y="0"/>
                </a:lnTo>
                <a:lnTo>
                  <a:pt x="105263" y="0"/>
                </a:lnTo>
                <a:lnTo>
                  <a:pt x="105263" y="88189"/>
                </a:lnTo>
              </a:path>
            </a:pathLst>
          </a:custGeom>
          <a:ln w="18271">
            <a:solidFill>
              <a:srgbClr val="A9A9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7082180" y="4511314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533"/>
                </a:lnTo>
              </a:path>
            </a:pathLst>
          </a:custGeom>
          <a:ln w="18306">
            <a:solidFill>
              <a:srgbClr val="A9A9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7056245" y="4511314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0" y="0"/>
                </a:moveTo>
                <a:lnTo>
                  <a:pt x="51869" y="0"/>
                </a:lnTo>
              </a:path>
            </a:pathLst>
          </a:custGeom>
          <a:ln w="18246">
            <a:solidFill>
              <a:srgbClr val="A9A9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7082180" y="4550847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41053"/>
                </a:moveTo>
                <a:lnTo>
                  <a:pt x="0" y="0"/>
                </a:lnTo>
              </a:path>
            </a:pathLst>
          </a:custGeom>
          <a:ln w="18306">
            <a:solidFill>
              <a:srgbClr val="A9A9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7056245" y="4591900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0" y="0"/>
                </a:moveTo>
                <a:lnTo>
                  <a:pt x="51869" y="0"/>
                </a:lnTo>
              </a:path>
            </a:pathLst>
          </a:custGeom>
          <a:ln w="18246">
            <a:solidFill>
              <a:srgbClr val="A9A9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7188969" y="4567572"/>
            <a:ext cx="105262" cy="8058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7188969" y="4567572"/>
            <a:ext cx="105410" cy="80645"/>
          </a:xfrm>
          <a:custGeom>
            <a:avLst/>
            <a:gdLst/>
            <a:ahLst/>
            <a:cxnLst/>
            <a:rect l="l" t="t" r="r" b="b"/>
            <a:pathLst>
              <a:path w="105409" h="80645">
                <a:moveTo>
                  <a:pt x="0" y="80586"/>
                </a:moveTo>
                <a:lnTo>
                  <a:pt x="0" y="0"/>
                </a:lnTo>
                <a:lnTo>
                  <a:pt x="105263" y="0"/>
                </a:lnTo>
                <a:lnTo>
                  <a:pt x="105263" y="80586"/>
                </a:lnTo>
              </a:path>
            </a:pathLst>
          </a:custGeom>
          <a:ln w="18268">
            <a:solidFill>
              <a:srgbClr val="B217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7240838" y="4500670"/>
            <a:ext cx="0" cy="57785"/>
          </a:xfrm>
          <a:custGeom>
            <a:avLst/>
            <a:gdLst/>
            <a:ahLst/>
            <a:cxnLst/>
            <a:rect l="l" t="t" r="r" b="b"/>
            <a:pathLst>
              <a:path h="57785">
                <a:moveTo>
                  <a:pt x="0" y="0"/>
                </a:moveTo>
                <a:lnTo>
                  <a:pt x="0" y="57779"/>
                </a:lnTo>
              </a:path>
            </a:pathLst>
          </a:custGeom>
          <a:ln w="18306">
            <a:solidFill>
              <a:srgbClr val="B217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7214903" y="4500670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0" y="0"/>
                </a:moveTo>
                <a:lnTo>
                  <a:pt x="51869" y="0"/>
                </a:lnTo>
              </a:path>
            </a:pathLst>
          </a:custGeom>
          <a:ln w="18246">
            <a:solidFill>
              <a:srgbClr val="B217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7240838" y="4558449"/>
            <a:ext cx="0" cy="57785"/>
          </a:xfrm>
          <a:custGeom>
            <a:avLst/>
            <a:gdLst/>
            <a:ahLst/>
            <a:cxnLst/>
            <a:rect l="l" t="t" r="r" b="b"/>
            <a:pathLst>
              <a:path h="57785">
                <a:moveTo>
                  <a:pt x="0" y="57779"/>
                </a:moveTo>
                <a:lnTo>
                  <a:pt x="0" y="0"/>
                </a:lnTo>
              </a:path>
            </a:pathLst>
          </a:custGeom>
          <a:ln w="18306">
            <a:solidFill>
              <a:srgbClr val="B217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7214903" y="4616228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0" y="0"/>
                </a:moveTo>
                <a:lnTo>
                  <a:pt x="51869" y="0"/>
                </a:lnTo>
              </a:path>
            </a:pathLst>
          </a:custGeom>
          <a:ln w="18246">
            <a:solidFill>
              <a:srgbClr val="B217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7346101" y="4414002"/>
            <a:ext cx="105410" cy="234315"/>
          </a:xfrm>
          <a:custGeom>
            <a:avLst/>
            <a:gdLst/>
            <a:ahLst/>
            <a:cxnLst/>
            <a:rect l="l" t="t" r="r" b="b"/>
            <a:pathLst>
              <a:path w="105409" h="234314">
                <a:moveTo>
                  <a:pt x="0" y="234157"/>
                </a:moveTo>
                <a:lnTo>
                  <a:pt x="0" y="0"/>
                </a:lnTo>
                <a:lnTo>
                  <a:pt x="105263" y="0"/>
                </a:lnTo>
                <a:lnTo>
                  <a:pt x="105263" y="234157"/>
                </a:lnTo>
              </a:path>
            </a:pathLst>
          </a:custGeom>
          <a:ln w="182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7397970" y="4362305"/>
            <a:ext cx="0" cy="43180"/>
          </a:xfrm>
          <a:custGeom>
            <a:avLst/>
            <a:gdLst/>
            <a:ahLst/>
            <a:cxnLst/>
            <a:rect l="l" t="t" r="r" b="b"/>
            <a:pathLst>
              <a:path h="43179">
                <a:moveTo>
                  <a:pt x="0" y="0"/>
                </a:moveTo>
                <a:lnTo>
                  <a:pt x="0" y="42574"/>
                </a:lnTo>
              </a:path>
            </a:pathLst>
          </a:custGeom>
          <a:ln w="183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7372036" y="4362305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0" y="0"/>
                </a:moveTo>
                <a:lnTo>
                  <a:pt x="51869" y="0"/>
                </a:lnTo>
              </a:path>
            </a:pathLst>
          </a:custGeom>
          <a:ln w="182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7397970" y="4404879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41053"/>
                </a:moveTo>
                <a:lnTo>
                  <a:pt x="0" y="0"/>
                </a:lnTo>
              </a:path>
            </a:pathLst>
          </a:custGeom>
          <a:ln w="183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7372036" y="4445932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0" y="0"/>
                </a:moveTo>
                <a:lnTo>
                  <a:pt x="51869" y="0"/>
                </a:lnTo>
              </a:path>
            </a:pathLst>
          </a:custGeom>
          <a:ln w="182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7504760" y="3732817"/>
            <a:ext cx="105410" cy="915669"/>
          </a:xfrm>
          <a:custGeom>
            <a:avLst/>
            <a:gdLst/>
            <a:ahLst/>
            <a:cxnLst/>
            <a:rect l="l" t="t" r="r" b="b"/>
            <a:pathLst>
              <a:path w="105409" h="915670">
                <a:moveTo>
                  <a:pt x="0" y="915341"/>
                </a:moveTo>
                <a:lnTo>
                  <a:pt x="0" y="0"/>
                </a:lnTo>
                <a:lnTo>
                  <a:pt x="105263" y="0"/>
                </a:lnTo>
                <a:lnTo>
                  <a:pt x="105263" y="915341"/>
                </a:lnTo>
              </a:path>
            </a:pathLst>
          </a:custGeom>
          <a:ln w="18305">
            <a:solidFill>
              <a:srgbClr val="0A55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7556629" y="3478893"/>
            <a:ext cx="0" cy="245110"/>
          </a:xfrm>
          <a:custGeom>
            <a:avLst/>
            <a:gdLst/>
            <a:ahLst/>
            <a:cxnLst/>
            <a:rect l="l" t="t" r="r" b="b"/>
            <a:pathLst>
              <a:path h="245110">
                <a:moveTo>
                  <a:pt x="0" y="0"/>
                </a:moveTo>
                <a:lnTo>
                  <a:pt x="0" y="244800"/>
                </a:lnTo>
              </a:path>
            </a:pathLst>
          </a:custGeom>
          <a:ln w="18306">
            <a:solidFill>
              <a:srgbClr val="0A55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7530694" y="3469770"/>
            <a:ext cx="52069" cy="18415"/>
          </a:xfrm>
          <a:custGeom>
            <a:avLst/>
            <a:gdLst/>
            <a:ahLst/>
            <a:cxnLst/>
            <a:rect l="l" t="t" r="r" b="b"/>
            <a:pathLst>
              <a:path w="52070" h="18414">
                <a:moveTo>
                  <a:pt x="0" y="0"/>
                </a:moveTo>
                <a:lnTo>
                  <a:pt x="51869" y="0"/>
                </a:lnTo>
                <a:lnTo>
                  <a:pt x="51869" y="18246"/>
                </a:lnTo>
                <a:lnTo>
                  <a:pt x="0" y="18246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7556629" y="3723694"/>
            <a:ext cx="0" cy="246379"/>
          </a:xfrm>
          <a:custGeom>
            <a:avLst/>
            <a:gdLst/>
            <a:ahLst/>
            <a:cxnLst/>
            <a:rect l="l" t="t" r="r" b="b"/>
            <a:pathLst>
              <a:path h="246379">
                <a:moveTo>
                  <a:pt x="0" y="246321"/>
                </a:moveTo>
                <a:lnTo>
                  <a:pt x="0" y="0"/>
                </a:lnTo>
              </a:path>
            </a:pathLst>
          </a:custGeom>
          <a:ln w="18306">
            <a:solidFill>
              <a:srgbClr val="0A55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7530694" y="3970015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0" y="0"/>
                </a:moveTo>
                <a:lnTo>
                  <a:pt x="51869" y="0"/>
                </a:lnTo>
              </a:path>
            </a:pathLst>
          </a:custGeom>
          <a:ln w="18246">
            <a:solidFill>
              <a:srgbClr val="0A55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6976915" y="4648158"/>
            <a:ext cx="687070" cy="0"/>
          </a:xfrm>
          <a:custGeom>
            <a:avLst/>
            <a:gdLst/>
            <a:ahLst/>
            <a:cxnLst/>
            <a:rect l="l" t="t" r="r" b="b"/>
            <a:pathLst>
              <a:path w="687070">
                <a:moveTo>
                  <a:pt x="0" y="0"/>
                </a:moveTo>
                <a:lnTo>
                  <a:pt x="686502" y="0"/>
                </a:lnTo>
              </a:path>
            </a:pathLst>
          </a:custGeom>
          <a:ln w="182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6976915" y="3279707"/>
            <a:ext cx="0" cy="1369060"/>
          </a:xfrm>
          <a:custGeom>
            <a:avLst/>
            <a:gdLst/>
            <a:ahLst/>
            <a:cxnLst/>
            <a:rect l="l" t="t" r="r" b="b"/>
            <a:pathLst>
              <a:path h="1369060">
                <a:moveTo>
                  <a:pt x="0" y="1368451"/>
                </a:moveTo>
                <a:lnTo>
                  <a:pt x="0" y="0"/>
                </a:lnTo>
              </a:path>
            </a:pathLst>
          </a:custGeom>
          <a:ln w="183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6931149" y="4648158"/>
            <a:ext cx="46355" cy="0"/>
          </a:xfrm>
          <a:custGeom>
            <a:avLst/>
            <a:gdLst/>
            <a:ahLst/>
            <a:cxnLst/>
            <a:rect l="l" t="t" r="r" b="b"/>
            <a:pathLst>
              <a:path w="46354">
                <a:moveTo>
                  <a:pt x="0" y="0"/>
                </a:moveTo>
                <a:lnTo>
                  <a:pt x="45766" y="0"/>
                </a:lnTo>
              </a:path>
            </a:pathLst>
          </a:custGeom>
          <a:ln w="182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6931149" y="4452665"/>
            <a:ext cx="46355" cy="0"/>
          </a:xfrm>
          <a:custGeom>
            <a:avLst/>
            <a:gdLst/>
            <a:ahLst/>
            <a:cxnLst/>
            <a:rect l="l" t="t" r="r" b="b"/>
            <a:pathLst>
              <a:path w="46354">
                <a:moveTo>
                  <a:pt x="0" y="0"/>
                </a:moveTo>
                <a:lnTo>
                  <a:pt x="45766" y="0"/>
                </a:lnTo>
              </a:path>
            </a:pathLst>
          </a:custGeom>
          <a:ln w="182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6931149" y="4257173"/>
            <a:ext cx="46355" cy="0"/>
          </a:xfrm>
          <a:custGeom>
            <a:avLst/>
            <a:gdLst/>
            <a:ahLst/>
            <a:cxnLst/>
            <a:rect l="l" t="t" r="r" b="b"/>
            <a:pathLst>
              <a:path w="46354">
                <a:moveTo>
                  <a:pt x="0" y="0"/>
                </a:moveTo>
                <a:lnTo>
                  <a:pt x="45766" y="0"/>
                </a:lnTo>
              </a:path>
            </a:pathLst>
          </a:custGeom>
          <a:ln w="182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6931149" y="4061679"/>
            <a:ext cx="46355" cy="0"/>
          </a:xfrm>
          <a:custGeom>
            <a:avLst/>
            <a:gdLst/>
            <a:ahLst/>
            <a:cxnLst/>
            <a:rect l="l" t="t" r="r" b="b"/>
            <a:pathLst>
              <a:path w="46354">
                <a:moveTo>
                  <a:pt x="0" y="0"/>
                </a:moveTo>
                <a:lnTo>
                  <a:pt x="45766" y="0"/>
                </a:lnTo>
              </a:path>
            </a:pathLst>
          </a:custGeom>
          <a:ln w="182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6931149" y="3866186"/>
            <a:ext cx="46355" cy="0"/>
          </a:xfrm>
          <a:custGeom>
            <a:avLst/>
            <a:gdLst/>
            <a:ahLst/>
            <a:cxnLst/>
            <a:rect l="l" t="t" r="r" b="b"/>
            <a:pathLst>
              <a:path w="46354">
                <a:moveTo>
                  <a:pt x="0" y="0"/>
                </a:moveTo>
                <a:lnTo>
                  <a:pt x="45766" y="0"/>
                </a:lnTo>
              </a:path>
            </a:pathLst>
          </a:custGeom>
          <a:ln w="182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6931149" y="3670692"/>
            <a:ext cx="46355" cy="0"/>
          </a:xfrm>
          <a:custGeom>
            <a:avLst/>
            <a:gdLst/>
            <a:ahLst/>
            <a:cxnLst/>
            <a:rect l="l" t="t" r="r" b="b"/>
            <a:pathLst>
              <a:path w="46354">
                <a:moveTo>
                  <a:pt x="0" y="0"/>
                </a:moveTo>
                <a:lnTo>
                  <a:pt x="45766" y="0"/>
                </a:lnTo>
              </a:path>
            </a:pathLst>
          </a:custGeom>
          <a:ln w="182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6931149" y="3475200"/>
            <a:ext cx="46355" cy="0"/>
          </a:xfrm>
          <a:custGeom>
            <a:avLst/>
            <a:gdLst/>
            <a:ahLst/>
            <a:cxnLst/>
            <a:rect l="l" t="t" r="r" b="b"/>
            <a:pathLst>
              <a:path w="46354">
                <a:moveTo>
                  <a:pt x="0" y="0"/>
                </a:moveTo>
                <a:lnTo>
                  <a:pt x="45766" y="0"/>
                </a:lnTo>
              </a:path>
            </a:pathLst>
          </a:custGeom>
          <a:ln w="182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6931149" y="3279707"/>
            <a:ext cx="46355" cy="0"/>
          </a:xfrm>
          <a:custGeom>
            <a:avLst/>
            <a:gdLst/>
            <a:ahLst/>
            <a:cxnLst/>
            <a:rect l="l" t="t" r="r" b="b"/>
            <a:pathLst>
              <a:path w="46354">
                <a:moveTo>
                  <a:pt x="0" y="0"/>
                </a:moveTo>
                <a:lnTo>
                  <a:pt x="45766" y="0"/>
                </a:lnTo>
              </a:path>
            </a:pathLst>
          </a:custGeom>
          <a:ln w="182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 txBox="1"/>
          <p:nvPr/>
        </p:nvSpPr>
        <p:spPr>
          <a:xfrm>
            <a:off x="6744593" y="3147795"/>
            <a:ext cx="180975" cy="1589405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sz="1100" dirty="0">
                <a:latin typeface="Arial"/>
                <a:cs typeface="Arial"/>
              </a:rPr>
              <a:t>14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19"/>
              </a:spcBef>
            </a:pPr>
            <a:r>
              <a:rPr sz="1100" dirty="0">
                <a:latin typeface="Arial"/>
                <a:cs typeface="Arial"/>
              </a:rPr>
              <a:t>12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15"/>
              </a:spcBef>
            </a:pPr>
            <a:r>
              <a:rPr sz="1100" dirty="0">
                <a:latin typeface="Arial"/>
                <a:cs typeface="Arial"/>
              </a:rPr>
              <a:t>10</a:t>
            </a:r>
            <a:endParaRPr sz="1100">
              <a:latin typeface="Arial"/>
              <a:cs typeface="Arial"/>
            </a:endParaRPr>
          </a:p>
          <a:p>
            <a:pPr marL="77470" algn="ctr">
              <a:lnSpc>
                <a:spcPct val="100000"/>
              </a:lnSpc>
              <a:spcBef>
                <a:spcPts val="220"/>
              </a:spcBef>
            </a:pPr>
            <a:r>
              <a:rPr sz="1100" dirty="0">
                <a:latin typeface="Arial"/>
                <a:cs typeface="Arial"/>
              </a:rPr>
              <a:t>8</a:t>
            </a:r>
            <a:endParaRPr sz="1100">
              <a:latin typeface="Arial"/>
              <a:cs typeface="Arial"/>
            </a:endParaRPr>
          </a:p>
          <a:p>
            <a:pPr marL="77470" algn="ctr">
              <a:lnSpc>
                <a:spcPct val="100000"/>
              </a:lnSpc>
              <a:spcBef>
                <a:spcPts val="220"/>
              </a:spcBef>
            </a:pPr>
            <a:r>
              <a:rPr sz="1100" dirty="0">
                <a:latin typeface="Arial"/>
                <a:cs typeface="Arial"/>
              </a:rPr>
              <a:t>6</a:t>
            </a:r>
            <a:endParaRPr sz="1100">
              <a:latin typeface="Arial"/>
              <a:cs typeface="Arial"/>
            </a:endParaRPr>
          </a:p>
          <a:p>
            <a:pPr marL="77470" algn="ctr">
              <a:lnSpc>
                <a:spcPct val="100000"/>
              </a:lnSpc>
              <a:spcBef>
                <a:spcPts val="220"/>
              </a:spcBef>
            </a:pPr>
            <a:r>
              <a:rPr sz="1100" dirty="0">
                <a:latin typeface="Arial"/>
                <a:cs typeface="Arial"/>
              </a:rPr>
              <a:t>4</a:t>
            </a:r>
            <a:endParaRPr sz="1100">
              <a:latin typeface="Arial"/>
              <a:cs typeface="Arial"/>
            </a:endParaRPr>
          </a:p>
          <a:p>
            <a:pPr marL="77470" algn="ctr">
              <a:lnSpc>
                <a:spcPct val="100000"/>
              </a:lnSpc>
              <a:spcBef>
                <a:spcPts val="220"/>
              </a:spcBef>
            </a:pPr>
            <a:r>
              <a:rPr sz="1100" dirty="0">
                <a:latin typeface="Arial"/>
                <a:cs typeface="Arial"/>
              </a:rPr>
              <a:t>2</a:t>
            </a:r>
            <a:endParaRPr sz="1100">
              <a:latin typeface="Arial"/>
              <a:cs typeface="Arial"/>
            </a:endParaRPr>
          </a:p>
          <a:p>
            <a:pPr marL="77470" algn="ctr">
              <a:lnSpc>
                <a:spcPct val="100000"/>
              </a:lnSpc>
              <a:spcBef>
                <a:spcPts val="220"/>
              </a:spcBef>
            </a:pPr>
            <a:r>
              <a:rPr sz="1100" dirty="0">
                <a:latin typeface="Arial"/>
                <a:cs typeface="Arial"/>
              </a:rPr>
              <a:t>0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4" name="object 174"/>
          <p:cNvSpPr/>
          <p:nvPr/>
        </p:nvSpPr>
        <p:spPr>
          <a:xfrm>
            <a:off x="7010493" y="4318195"/>
            <a:ext cx="436279" cy="34214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7530694" y="3469770"/>
            <a:ext cx="52069" cy="18415"/>
          </a:xfrm>
          <a:custGeom>
            <a:avLst/>
            <a:gdLst/>
            <a:ahLst/>
            <a:cxnLst/>
            <a:rect l="l" t="t" r="r" b="b"/>
            <a:pathLst>
              <a:path w="52070" h="18414">
                <a:moveTo>
                  <a:pt x="0" y="0"/>
                </a:moveTo>
                <a:lnTo>
                  <a:pt x="51869" y="0"/>
                </a:lnTo>
                <a:lnTo>
                  <a:pt x="51869" y="18246"/>
                </a:lnTo>
                <a:lnTo>
                  <a:pt x="0" y="18246"/>
                </a:lnTo>
                <a:lnTo>
                  <a:pt x="0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7556629" y="3478893"/>
            <a:ext cx="0" cy="491490"/>
          </a:xfrm>
          <a:custGeom>
            <a:avLst/>
            <a:gdLst/>
            <a:ahLst/>
            <a:cxnLst/>
            <a:rect l="l" t="t" r="r" b="b"/>
            <a:pathLst>
              <a:path h="491489">
                <a:moveTo>
                  <a:pt x="0" y="0"/>
                </a:moveTo>
                <a:lnTo>
                  <a:pt x="0" y="491121"/>
                </a:lnTo>
              </a:path>
            </a:pathLst>
          </a:custGeom>
          <a:ln w="18306">
            <a:solidFill>
              <a:srgbClr val="0A55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7530694" y="3970015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0" y="0"/>
                </a:moveTo>
                <a:lnTo>
                  <a:pt x="51869" y="0"/>
                </a:lnTo>
              </a:path>
            </a:pathLst>
          </a:custGeom>
          <a:ln w="18246">
            <a:solidFill>
              <a:srgbClr val="0A55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7455957" y="3779937"/>
            <a:ext cx="172357" cy="13231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7523067" y="3450003"/>
            <a:ext cx="73660" cy="73025"/>
          </a:xfrm>
          <a:custGeom>
            <a:avLst/>
            <a:gdLst/>
            <a:ahLst/>
            <a:cxnLst/>
            <a:rect l="l" t="t" r="r" b="b"/>
            <a:pathLst>
              <a:path w="73659" h="73025">
                <a:moveTo>
                  <a:pt x="62503" y="10688"/>
                </a:moveTo>
                <a:lnTo>
                  <a:pt x="70545" y="22760"/>
                </a:lnTo>
                <a:lnTo>
                  <a:pt x="73226" y="36492"/>
                </a:lnTo>
                <a:lnTo>
                  <a:pt x="70545" y="50224"/>
                </a:lnTo>
                <a:lnTo>
                  <a:pt x="62503" y="62295"/>
                </a:lnTo>
                <a:lnTo>
                  <a:pt x="50391" y="70311"/>
                </a:lnTo>
                <a:lnTo>
                  <a:pt x="36613" y="72984"/>
                </a:lnTo>
                <a:lnTo>
                  <a:pt x="22835" y="70311"/>
                </a:lnTo>
                <a:lnTo>
                  <a:pt x="10723" y="62295"/>
                </a:lnTo>
                <a:lnTo>
                  <a:pt x="2680" y="50224"/>
                </a:lnTo>
                <a:lnTo>
                  <a:pt x="0" y="36492"/>
                </a:lnTo>
                <a:lnTo>
                  <a:pt x="2680" y="22760"/>
                </a:lnTo>
                <a:lnTo>
                  <a:pt x="10723" y="10688"/>
                </a:lnTo>
                <a:lnTo>
                  <a:pt x="22835" y="2672"/>
                </a:lnTo>
                <a:lnTo>
                  <a:pt x="36613" y="0"/>
                </a:lnTo>
                <a:lnTo>
                  <a:pt x="50391" y="2672"/>
                </a:lnTo>
                <a:lnTo>
                  <a:pt x="62503" y="10688"/>
                </a:lnTo>
              </a:path>
            </a:pathLst>
          </a:custGeom>
          <a:ln w="18276">
            <a:solidFill>
              <a:srgbClr val="0053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7516964" y="3454565"/>
            <a:ext cx="73660" cy="73025"/>
          </a:xfrm>
          <a:custGeom>
            <a:avLst/>
            <a:gdLst/>
            <a:ahLst/>
            <a:cxnLst/>
            <a:rect l="l" t="t" r="r" b="b"/>
            <a:pathLst>
              <a:path w="73659" h="73025">
                <a:moveTo>
                  <a:pt x="62503" y="10688"/>
                </a:moveTo>
                <a:lnTo>
                  <a:pt x="70545" y="22760"/>
                </a:lnTo>
                <a:lnTo>
                  <a:pt x="73226" y="36492"/>
                </a:lnTo>
                <a:lnTo>
                  <a:pt x="70545" y="50224"/>
                </a:lnTo>
                <a:lnTo>
                  <a:pt x="62503" y="62295"/>
                </a:lnTo>
                <a:lnTo>
                  <a:pt x="50391" y="70311"/>
                </a:lnTo>
                <a:lnTo>
                  <a:pt x="36613" y="72984"/>
                </a:lnTo>
                <a:lnTo>
                  <a:pt x="22835" y="70311"/>
                </a:lnTo>
                <a:lnTo>
                  <a:pt x="10723" y="62295"/>
                </a:lnTo>
                <a:lnTo>
                  <a:pt x="2680" y="50224"/>
                </a:lnTo>
                <a:lnTo>
                  <a:pt x="0" y="36492"/>
                </a:lnTo>
                <a:lnTo>
                  <a:pt x="2680" y="22760"/>
                </a:lnTo>
                <a:lnTo>
                  <a:pt x="10723" y="10688"/>
                </a:lnTo>
                <a:lnTo>
                  <a:pt x="22835" y="2672"/>
                </a:lnTo>
                <a:lnTo>
                  <a:pt x="36613" y="0"/>
                </a:lnTo>
                <a:lnTo>
                  <a:pt x="50391" y="2672"/>
                </a:lnTo>
                <a:lnTo>
                  <a:pt x="62503" y="10688"/>
                </a:lnTo>
              </a:path>
            </a:pathLst>
          </a:custGeom>
          <a:ln w="18276">
            <a:solidFill>
              <a:srgbClr val="0053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7510877" y="4114447"/>
            <a:ext cx="91503" cy="9126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7520016" y="3522987"/>
            <a:ext cx="73660" cy="73025"/>
          </a:xfrm>
          <a:custGeom>
            <a:avLst/>
            <a:gdLst/>
            <a:ahLst/>
            <a:cxnLst/>
            <a:rect l="l" t="t" r="r" b="b"/>
            <a:pathLst>
              <a:path w="73659" h="73025">
                <a:moveTo>
                  <a:pt x="62503" y="10688"/>
                </a:moveTo>
                <a:lnTo>
                  <a:pt x="70545" y="22760"/>
                </a:lnTo>
                <a:lnTo>
                  <a:pt x="73226" y="36492"/>
                </a:lnTo>
                <a:lnTo>
                  <a:pt x="70545" y="50224"/>
                </a:lnTo>
                <a:lnTo>
                  <a:pt x="62503" y="62295"/>
                </a:lnTo>
                <a:lnTo>
                  <a:pt x="50391" y="70311"/>
                </a:lnTo>
                <a:lnTo>
                  <a:pt x="36613" y="72984"/>
                </a:lnTo>
                <a:lnTo>
                  <a:pt x="22835" y="70311"/>
                </a:lnTo>
                <a:lnTo>
                  <a:pt x="10723" y="62295"/>
                </a:lnTo>
                <a:lnTo>
                  <a:pt x="2680" y="50224"/>
                </a:lnTo>
                <a:lnTo>
                  <a:pt x="0" y="36492"/>
                </a:lnTo>
                <a:lnTo>
                  <a:pt x="2680" y="22760"/>
                </a:lnTo>
                <a:lnTo>
                  <a:pt x="10723" y="10688"/>
                </a:lnTo>
                <a:lnTo>
                  <a:pt x="22835" y="2672"/>
                </a:lnTo>
                <a:lnTo>
                  <a:pt x="36613" y="0"/>
                </a:lnTo>
                <a:lnTo>
                  <a:pt x="50391" y="2672"/>
                </a:lnTo>
                <a:lnTo>
                  <a:pt x="62503" y="10688"/>
                </a:lnTo>
              </a:path>
            </a:pathLst>
          </a:custGeom>
          <a:ln w="18276">
            <a:solidFill>
              <a:srgbClr val="0053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7510877" y="3633969"/>
            <a:ext cx="91503" cy="9126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 txBox="1"/>
          <p:nvPr/>
        </p:nvSpPr>
        <p:spPr>
          <a:xfrm>
            <a:off x="6539119" y="3583866"/>
            <a:ext cx="182245" cy="76517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315"/>
              </a:lnSpc>
            </a:pPr>
            <a:r>
              <a:rPr sz="1100" spc="-20" dirty="0">
                <a:latin typeface="Arial"/>
                <a:cs typeface="Arial"/>
              </a:rPr>
              <a:t>Fold</a:t>
            </a:r>
            <a:r>
              <a:rPr sz="1100" spc="-90" dirty="0">
                <a:latin typeface="Arial"/>
                <a:cs typeface="Arial"/>
              </a:rPr>
              <a:t> </a:t>
            </a:r>
            <a:r>
              <a:rPr sz="1100" spc="-30" dirty="0">
                <a:latin typeface="Arial"/>
                <a:cs typeface="Arial"/>
              </a:rPr>
              <a:t>change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5" name="object 185"/>
          <p:cNvSpPr txBox="1"/>
          <p:nvPr/>
        </p:nvSpPr>
        <p:spPr>
          <a:xfrm>
            <a:off x="7131167" y="4662320"/>
            <a:ext cx="381000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spc="-20" dirty="0">
                <a:latin typeface="Arial"/>
                <a:cs typeface="Arial"/>
              </a:rPr>
              <a:t>Day</a:t>
            </a:r>
            <a:r>
              <a:rPr sz="1100" spc="-10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3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6" name="object 186"/>
          <p:cNvSpPr txBox="1"/>
          <p:nvPr/>
        </p:nvSpPr>
        <p:spPr>
          <a:xfrm>
            <a:off x="1289782" y="2699365"/>
            <a:ext cx="113030" cy="2273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70"/>
              </a:lnSpc>
            </a:pPr>
            <a:r>
              <a:rPr sz="1600" b="1" dirty="0">
                <a:latin typeface="Arial"/>
                <a:cs typeface="Arial"/>
              </a:rPr>
              <a:t>e</a:t>
            </a:r>
            <a:endParaRPr sz="1600">
              <a:latin typeface="Arial"/>
              <a:cs typeface="Arial"/>
            </a:endParaRPr>
          </a:p>
        </p:txBody>
      </p:sp>
      <p:sp>
        <p:nvSpPr>
          <p:cNvPr id="187" name="object 187"/>
          <p:cNvSpPr txBox="1"/>
          <p:nvPr/>
        </p:nvSpPr>
        <p:spPr>
          <a:xfrm>
            <a:off x="4435295" y="2699365"/>
            <a:ext cx="67945" cy="2273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70"/>
              </a:lnSpc>
            </a:pPr>
            <a:r>
              <a:rPr sz="1600" b="1" dirty="0">
                <a:latin typeface="Arial"/>
                <a:cs typeface="Arial"/>
              </a:rPr>
              <a:t>f</a:t>
            </a:r>
            <a:endParaRPr sz="1600">
              <a:latin typeface="Arial"/>
              <a:cs typeface="Arial"/>
            </a:endParaRPr>
          </a:p>
        </p:txBody>
      </p:sp>
      <p:sp>
        <p:nvSpPr>
          <p:cNvPr id="188" name="object 188"/>
          <p:cNvSpPr/>
          <p:nvPr/>
        </p:nvSpPr>
        <p:spPr>
          <a:xfrm>
            <a:off x="4946236" y="3005334"/>
            <a:ext cx="82343" cy="8085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 txBox="1"/>
          <p:nvPr/>
        </p:nvSpPr>
        <p:spPr>
          <a:xfrm>
            <a:off x="5161771" y="2713283"/>
            <a:ext cx="761365" cy="41275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950" spc="0" dirty="0">
                <a:latin typeface="Arial"/>
                <a:cs typeface="Arial"/>
              </a:rPr>
              <a:t>Mock</a:t>
            </a:r>
            <a:endParaRPr sz="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84"/>
              </a:spcBef>
            </a:pPr>
            <a:r>
              <a:rPr sz="950" spc="0" dirty="0">
                <a:latin typeface="Arial"/>
                <a:cs typeface="Arial"/>
              </a:rPr>
              <a:t>PSCA-mCAR</a:t>
            </a:r>
            <a:endParaRPr sz="950">
              <a:latin typeface="Arial"/>
              <a:cs typeface="Arial"/>
            </a:endParaRPr>
          </a:p>
        </p:txBody>
      </p:sp>
      <p:sp>
        <p:nvSpPr>
          <p:cNvPr id="190" name="object 190"/>
          <p:cNvSpPr/>
          <p:nvPr/>
        </p:nvSpPr>
        <p:spPr>
          <a:xfrm>
            <a:off x="4946236" y="2811717"/>
            <a:ext cx="82343" cy="8085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6266479" y="2812631"/>
            <a:ext cx="81924" cy="8292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 txBox="1"/>
          <p:nvPr/>
        </p:nvSpPr>
        <p:spPr>
          <a:xfrm>
            <a:off x="6480149" y="2711510"/>
            <a:ext cx="1134110" cy="424180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70"/>
              </a:spcBef>
            </a:pPr>
            <a:r>
              <a:rPr sz="1000" spc="-25" dirty="0">
                <a:latin typeface="Arial"/>
                <a:cs typeface="Arial"/>
              </a:rPr>
              <a:t>Mock </a:t>
            </a:r>
            <a:r>
              <a:rPr sz="1000" spc="-10" dirty="0">
                <a:latin typeface="Arial"/>
                <a:cs typeface="Arial"/>
              </a:rPr>
              <a:t>+</a:t>
            </a:r>
            <a:r>
              <a:rPr sz="1000" spc="-80" dirty="0">
                <a:latin typeface="Arial"/>
                <a:cs typeface="Arial"/>
              </a:rPr>
              <a:t> </a:t>
            </a:r>
            <a:r>
              <a:rPr sz="1000" spc="-50" dirty="0">
                <a:latin typeface="Arial"/>
                <a:cs typeface="Arial"/>
              </a:rPr>
              <a:t>CPA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70"/>
              </a:spcBef>
            </a:pPr>
            <a:r>
              <a:rPr sz="1000" spc="-30" dirty="0">
                <a:latin typeface="Arial"/>
                <a:cs typeface="Arial"/>
              </a:rPr>
              <a:t>PSCA-mCAR </a:t>
            </a:r>
            <a:r>
              <a:rPr sz="1000" spc="-10" dirty="0">
                <a:latin typeface="Arial"/>
                <a:cs typeface="Arial"/>
              </a:rPr>
              <a:t>+</a:t>
            </a:r>
            <a:r>
              <a:rPr sz="1000" spc="-120" dirty="0">
                <a:latin typeface="Arial"/>
                <a:cs typeface="Arial"/>
              </a:rPr>
              <a:t> </a:t>
            </a:r>
            <a:r>
              <a:rPr sz="1000" spc="-50" dirty="0">
                <a:latin typeface="Arial"/>
                <a:cs typeface="Arial"/>
              </a:rPr>
              <a:t>CPA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3" name="object 193"/>
          <p:cNvSpPr/>
          <p:nvPr/>
        </p:nvSpPr>
        <p:spPr>
          <a:xfrm>
            <a:off x="6266479" y="3011960"/>
            <a:ext cx="81924" cy="8292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1624129" y="2959516"/>
            <a:ext cx="393700" cy="8255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95" name="object 195"/>
          <p:cNvGraphicFramePr>
            <a:graphicFrameLocks noGrp="1"/>
          </p:cNvGraphicFramePr>
          <p:nvPr/>
        </p:nvGraphicFramePr>
        <p:xfrm>
          <a:off x="1611429" y="4089816"/>
          <a:ext cx="2597150" cy="8509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9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8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81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191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96" name="object 196"/>
          <p:cNvGraphicFramePr>
            <a:graphicFrameLocks noGrp="1"/>
          </p:cNvGraphicFramePr>
          <p:nvPr/>
        </p:nvGraphicFramePr>
        <p:xfrm>
          <a:off x="1611429" y="2946816"/>
          <a:ext cx="2165350" cy="8509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9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19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7" name="object 197"/>
          <p:cNvSpPr/>
          <p:nvPr/>
        </p:nvSpPr>
        <p:spPr>
          <a:xfrm>
            <a:off x="2055929" y="2959516"/>
            <a:ext cx="393700" cy="82550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2487729" y="2959516"/>
            <a:ext cx="406400" cy="82550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2932229" y="2959516"/>
            <a:ext cx="393699" cy="82550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1624129" y="4102516"/>
            <a:ext cx="393700" cy="82550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2055929" y="4102516"/>
            <a:ext cx="393700" cy="82550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2487729" y="4102516"/>
            <a:ext cx="406400" cy="82550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2919529" y="4102516"/>
            <a:ext cx="406399" cy="82550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3364029" y="4102516"/>
            <a:ext cx="393700" cy="825500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3795829" y="4102516"/>
            <a:ext cx="393700" cy="82550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3364029" y="2959516"/>
            <a:ext cx="393700" cy="825500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 txBox="1"/>
          <p:nvPr/>
        </p:nvSpPr>
        <p:spPr>
          <a:xfrm>
            <a:off x="1402520" y="2966269"/>
            <a:ext cx="167640" cy="793750"/>
          </a:xfrm>
          <a:prstGeom prst="rect">
            <a:avLst/>
          </a:prstGeom>
        </p:spPr>
        <p:txBody>
          <a:bodyPr vert="vert270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00" dirty="0">
                <a:latin typeface="Arial"/>
                <a:cs typeface="Arial"/>
              </a:rPr>
              <a:t>PSCA-mCAR</a:t>
            </a:r>
            <a:endParaRPr sz="1000">
              <a:latin typeface="Arial"/>
              <a:cs typeface="Arial"/>
            </a:endParaRPr>
          </a:p>
        </p:txBody>
      </p:sp>
      <p:sp>
        <p:nvSpPr>
          <p:cNvPr id="208" name="object 208"/>
          <p:cNvSpPr txBox="1"/>
          <p:nvPr/>
        </p:nvSpPr>
        <p:spPr>
          <a:xfrm>
            <a:off x="1402520" y="3935383"/>
            <a:ext cx="167640" cy="1196340"/>
          </a:xfrm>
          <a:prstGeom prst="rect">
            <a:avLst/>
          </a:prstGeom>
        </p:spPr>
        <p:txBody>
          <a:bodyPr vert="vert270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00" dirty="0">
                <a:latin typeface="Arial"/>
                <a:cs typeface="Arial"/>
              </a:rPr>
              <a:t>PSCA-mCAR +</a:t>
            </a:r>
            <a:r>
              <a:rPr sz="1000" spc="-7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CPA</a:t>
            </a:r>
            <a:endParaRPr sz="1000">
              <a:latin typeface="Arial"/>
              <a:cs typeface="Arial"/>
            </a:endParaRPr>
          </a:p>
        </p:txBody>
      </p:sp>
      <p:sp>
        <p:nvSpPr>
          <p:cNvPr id="209" name="object 209"/>
          <p:cNvSpPr txBox="1"/>
          <p:nvPr/>
        </p:nvSpPr>
        <p:spPr>
          <a:xfrm>
            <a:off x="3946044" y="3277016"/>
            <a:ext cx="9144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latin typeface="Calibri"/>
                <a:cs typeface="Calibri"/>
              </a:rPr>
              <a:t>X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10" name="object 210"/>
          <p:cNvSpPr/>
          <p:nvPr/>
        </p:nvSpPr>
        <p:spPr>
          <a:xfrm>
            <a:off x="1202234" y="2673367"/>
            <a:ext cx="302260" cy="323215"/>
          </a:xfrm>
          <a:custGeom>
            <a:avLst/>
            <a:gdLst/>
            <a:ahLst/>
            <a:cxnLst/>
            <a:rect l="l" t="t" r="r" b="b"/>
            <a:pathLst>
              <a:path w="302259" h="323214">
                <a:moveTo>
                  <a:pt x="0" y="323164"/>
                </a:moveTo>
                <a:lnTo>
                  <a:pt x="301685" y="323164"/>
                </a:lnTo>
                <a:lnTo>
                  <a:pt x="301685" y="0"/>
                </a:lnTo>
                <a:lnTo>
                  <a:pt x="0" y="0"/>
                </a:lnTo>
                <a:lnTo>
                  <a:pt x="0" y="323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4303989" y="2673367"/>
            <a:ext cx="302260" cy="323215"/>
          </a:xfrm>
          <a:custGeom>
            <a:avLst/>
            <a:gdLst/>
            <a:ahLst/>
            <a:cxnLst/>
            <a:rect l="l" t="t" r="r" b="b"/>
            <a:pathLst>
              <a:path w="302260" h="323214">
                <a:moveTo>
                  <a:pt x="0" y="323164"/>
                </a:moveTo>
                <a:lnTo>
                  <a:pt x="301685" y="323164"/>
                </a:lnTo>
                <a:lnTo>
                  <a:pt x="301685" y="0"/>
                </a:lnTo>
                <a:lnTo>
                  <a:pt x="0" y="0"/>
                </a:lnTo>
                <a:lnTo>
                  <a:pt x="0" y="3231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 txBox="1"/>
          <p:nvPr/>
        </p:nvSpPr>
        <p:spPr>
          <a:xfrm>
            <a:off x="1280975" y="2707640"/>
            <a:ext cx="323342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54659" algn="l"/>
                <a:tab pos="895350" algn="l"/>
                <a:tab pos="1325245" algn="l"/>
                <a:tab pos="1765300" algn="l"/>
                <a:tab pos="2195830" algn="l"/>
                <a:tab pos="2632710" algn="l"/>
                <a:tab pos="3114040" algn="l"/>
              </a:tabLst>
            </a:pPr>
            <a:r>
              <a:rPr sz="1500" b="1" dirty="0">
                <a:latin typeface="Arial"/>
                <a:cs typeface="Arial"/>
              </a:rPr>
              <a:t>b	</a:t>
            </a:r>
            <a:r>
              <a:rPr sz="1000" dirty="0">
                <a:latin typeface="Arial"/>
                <a:cs typeface="Arial"/>
              </a:rPr>
              <a:t>D1	D2	D3	D4	D5	D6	</a:t>
            </a:r>
            <a:r>
              <a:rPr sz="1500" b="1" dirty="0">
                <a:latin typeface="Arial"/>
                <a:cs typeface="Arial"/>
              </a:rPr>
              <a:t>c</a:t>
            </a:r>
            <a:endParaRPr sz="1500">
              <a:latin typeface="Arial"/>
              <a:cs typeface="Arial"/>
            </a:endParaRPr>
          </a:p>
        </p:txBody>
      </p:sp>
      <p:sp>
        <p:nvSpPr>
          <p:cNvPr id="213" name="object 213"/>
          <p:cNvSpPr/>
          <p:nvPr/>
        </p:nvSpPr>
        <p:spPr>
          <a:xfrm>
            <a:off x="11032143" y="0"/>
            <a:ext cx="855055" cy="139504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8757276" y="2930302"/>
            <a:ext cx="1544886" cy="1876976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10393622" y="3150595"/>
            <a:ext cx="283000" cy="847723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 txBox="1"/>
          <p:nvPr/>
        </p:nvSpPr>
        <p:spPr>
          <a:xfrm>
            <a:off x="9328267" y="4862639"/>
            <a:ext cx="934085" cy="1200785"/>
          </a:xfrm>
          <a:prstGeom prst="rect">
            <a:avLst/>
          </a:prstGeom>
        </p:spPr>
        <p:txBody>
          <a:bodyPr vert="vert270" wrap="square" lIns="0" tIns="635" rIns="0" bIns="0" rtlCol="0">
            <a:spAutoFit/>
          </a:bodyPr>
          <a:lstStyle/>
          <a:p>
            <a:pPr marL="883919">
              <a:lnSpc>
                <a:spcPct val="100000"/>
              </a:lnSpc>
              <a:spcBef>
                <a:spcPts val="5"/>
              </a:spcBef>
            </a:pPr>
            <a:r>
              <a:rPr sz="1000" dirty="0">
                <a:latin typeface="Arial"/>
                <a:cs typeface="Arial"/>
              </a:rPr>
              <a:t>M</a:t>
            </a:r>
            <a:r>
              <a:rPr sz="1000" spc="-10" dirty="0">
                <a:latin typeface="Arial"/>
                <a:cs typeface="Arial"/>
              </a:rPr>
              <a:t>o</a:t>
            </a:r>
            <a:r>
              <a:rPr sz="1000" dirty="0">
                <a:latin typeface="Arial"/>
                <a:cs typeface="Arial"/>
              </a:rPr>
              <a:t>ck</a:t>
            </a:r>
            <a:endParaRPr sz="1000">
              <a:latin typeface="Arial"/>
              <a:cs typeface="Arial"/>
            </a:endParaRPr>
          </a:p>
          <a:p>
            <a:pPr marL="421005">
              <a:lnSpc>
                <a:spcPct val="100000"/>
              </a:lnSpc>
              <a:spcBef>
                <a:spcPts val="810"/>
              </a:spcBef>
            </a:pPr>
            <a:r>
              <a:rPr sz="1000" spc="-5" dirty="0">
                <a:latin typeface="Arial"/>
                <a:cs typeface="Arial"/>
              </a:rPr>
              <a:t>PSCA-mCAR</a:t>
            </a:r>
            <a:endParaRPr sz="1000">
              <a:latin typeface="Arial"/>
              <a:cs typeface="Arial"/>
            </a:endParaRPr>
          </a:p>
          <a:p>
            <a:pPr marL="12700" marR="7620" indent="462915">
              <a:lnSpc>
                <a:spcPct val="167700"/>
              </a:lnSpc>
            </a:pPr>
            <a:r>
              <a:rPr sz="1000" spc="-5" dirty="0">
                <a:latin typeface="Arial"/>
                <a:cs typeface="Arial"/>
              </a:rPr>
              <a:t>Mock </a:t>
            </a:r>
            <a:r>
              <a:rPr sz="1000" dirty="0">
                <a:latin typeface="Arial"/>
                <a:cs typeface="Arial"/>
              </a:rPr>
              <a:t>+</a:t>
            </a:r>
            <a:r>
              <a:rPr sz="1000" spc="-8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CPA  PSCA-mCAR </a:t>
            </a:r>
            <a:r>
              <a:rPr sz="1000" dirty="0">
                <a:latin typeface="Arial"/>
                <a:cs typeface="Arial"/>
              </a:rPr>
              <a:t>+</a:t>
            </a:r>
            <a:r>
              <a:rPr sz="1000" spc="-7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CPA</a:t>
            </a:r>
            <a:endParaRPr sz="1000">
              <a:latin typeface="Arial"/>
              <a:cs typeface="Arial"/>
            </a:endParaRPr>
          </a:p>
        </p:txBody>
      </p:sp>
      <p:sp>
        <p:nvSpPr>
          <p:cNvPr id="217" name="object 217"/>
          <p:cNvSpPr txBox="1"/>
          <p:nvPr/>
        </p:nvSpPr>
        <p:spPr>
          <a:xfrm>
            <a:off x="8482201" y="2707640"/>
            <a:ext cx="14224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dirty="0">
                <a:latin typeface="Arial"/>
                <a:cs typeface="Arial"/>
              </a:rPr>
              <a:t>d</a:t>
            </a:r>
            <a:endParaRPr sz="1500">
              <a:latin typeface="Arial"/>
              <a:cs typeface="Arial"/>
            </a:endParaRPr>
          </a:p>
        </p:txBody>
      </p:sp>
      <p:sp>
        <p:nvSpPr>
          <p:cNvPr id="218" name="object 218"/>
          <p:cNvSpPr txBox="1"/>
          <p:nvPr/>
        </p:nvSpPr>
        <p:spPr>
          <a:xfrm>
            <a:off x="9203199" y="2716276"/>
            <a:ext cx="118046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" dirty="0">
                <a:latin typeface="Arial"/>
                <a:cs typeface="Arial"/>
              </a:rPr>
              <a:t>Bulk Tumor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RNAseq</a:t>
            </a:r>
            <a:endParaRPr sz="1000">
              <a:latin typeface="Arial"/>
              <a:cs typeface="Arial"/>
            </a:endParaRPr>
          </a:p>
        </p:txBody>
      </p:sp>
      <p:sp>
        <p:nvSpPr>
          <p:cNvPr id="219" name="object 219"/>
          <p:cNvSpPr/>
          <p:nvPr/>
        </p:nvSpPr>
        <p:spPr>
          <a:xfrm>
            <a:off x="10426700" y="6250170"/>
            <a:ext cx="1397000" cy="584994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2755900" marR="5080" indent="-2279650">
              <a:lnSpc>
                <a:spcPts val="2810"/>
              </a:lnSpc>
              <a:spcBef>
                <a:spcPts val="250"/>
              </a:spcBef>
            </a:pPr>
            <a:r>
              <a:rPr spc="-10" dirty="0">
                <a:solidFill>
                  <a:srgbClr val="115CB2"/>
                </a:solidFill>
              </a:rPr>
              <a:t>Requirement </a:t>
            </a:r>
            <a:r>
              <a:rPr spc="35" dirty="0">
                <a:solidFill>
                  <a:srgbClr val="115CB2"/>
                </a:solidFill>
              </a:rPr>
              <a:t>of </a:t>
            </a:r>
            <a:r>
              <a:rPr spc="10" dirty="0">
                <a:solidFill>
                  <a:srgbClr val="115CB2"/>
                </a:solidFill>
              </a:rPr>
              <a:t>Lymphodepleting </a:t>
            </a:r>
            <a:r>
              <a:rPr spc="5" dirty="0">
                <a:solidFill>
                  <a:srgbClr val="115CB2"/>
                </a:solidFill>
              </a:rPr>
              <a:t>Preconditioning </a:t>
            </a:r>
            <a:r>
              <a:rPr spc="25" dirty="0">
                <a:solidFill>
                  <a:srgbClr val="115CB2"/>
                </a:solidFill>
              </a:rPr>
              <a:t>for  </a:t>
            </a:r>
            <a:r>
              <a:rPr spc="-50" dirty="0">
                <a:solidFill>
                  <a:srgbClr val="115CB2"/>
                </a:solidFill>
              </a:rPr>
              <a:t>CAR </a:t>
            </a:r>
            <a:r>
              <a:rPr spc="-90" dirty="0">
                <a:solidFill>
                  <a:srgbClr val="115CB2"/>
                </a:solidFill>
              </a:rPr>
              <a:t>T </a:t>
            </a:r>
            <a:r>
              <a:rPr spc="-15" dirty="0">
                <a:solidFill>
                  <a:srgbClr val="115CB2"/>
                </a:solidFill>
              </a:rPr>
              <a:t>Cell</a:t>
            </a:r>
            <a:r>
              <a:rPr spc="114" dirty="0">
                <a:solidFill>
                  <a:srgbClr val="115CB2"/>
                </a:solidFill>
              </a:rPr>
              <a:t> </a:t>
            </a:r>
            <a:r>
              <a:rPr dirty="0">
                <a:solidFill>
                  <a:srgbClr val="115CB2"/>
                </a:solidFill>
              </a:rPr>
              <a:t>Efficacy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056255" marR="5080" indent="-2871470">
              <a:lnSpc>
                <a:spcPct val="100800"/>
              </a:lnSpc>
              <a:spcBef>
                <a:spcPts val="75"/>
              </a:spcBef>
            </a:pPr>
            <a:r>
              <a:rPr spc="-5" dirty="0"/>
              <a:t>Phase </a:t>
            </a:r>
            <a:r>
              <a:rPr dirty="0"/>
              <a:t>I Clinical </a:t>
            </a:r>
            <a:r>
              <a:rPr spc="-20" dirty="0"/>
              <a:t>Trials </a:t>
            </a:r>
            <a:r>
              <a:rPr spc="-5" dirty="0"/>
              <a:t>to Evaluate PSCA-BB</a:t>
            </a:r>
            <a:r>
              <a:rPr spc="-5" dirty="0">
                <a:solidFill>
                  <a:srgbClr val="115CB2"/>
                </a:solidFill>
                <a:latin typeface="Cambria Math"/>
                <a:cs typeface="Cambria Math"/>
              </a:rPr>
              <a:t>𝜁 </a:t>
            </a:r>
            <a:r>
              <a:rPr spc="-5" dirty="0"/>
              <a:t>CAR </a:t>
            </a:r>
            <a:r>
              <a:rPr dirty="0"/>
              <a:t>T Cells  in Solid</a:t>
            </a:r>
            <a:r>
              <a:rPr spc="-60" dirty="0"/>
              <a:t> </a:t>
            </a:r>
            <a:r>
              <a:rPr spc="-20" dirty="0"/>
              <a:t>Tumors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39138" y="1522984"/>
            <a:ext cx="7261859" cy="1052195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b="1" dirty="0">
                <a:latin typeface="Arial"/>
                <a:cs typeface="Arial"/>
              </a:rPr>
              <a:t>PSCA+ </a:t>
            </a:r>
            <a:r>
              <a:rPr sz="2000" b="1" spc="-5" dirty="0">
                <a:latin typeface="Arial"/>
                <a:cs typeface="Arial"/>
              </a:rPr>
              <a:t>metastatic castration resistant prostate</a:t>
            </a:r>
            <a:r>
              <a:rPr sz="2000" b="1" spc="-9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cancer</a:t>
            </a:r>
            <a:endParaRPr sz="2000">
              <a:latin typeface="Arial"/>
              <a:cs typeface="Arial"/>
            </a:endParaRPr>
          </a:p>
          <a:p>
            <a:pPr marL="469265">
              <a:lnSpc>
                <a:spcPct val="100000"/>
              </a:lnSpc>
              <a:spcBef>
                <a:spcPts val="400"/>
              </a:spcBef>
            </a:pPr>
            <a:r>
              <a:rPr sz="1600" spc="-10" dirty="0">
                <a:latin typeface="Arial"/>
                <a:cs typeface="Arial"/>
              </a:rPr>
              <a:t>(</a:t>
            </a:r>
            <a:r>
              <a:rPr sz="1600" spc="-10" dirty="0">
                <a:solidFill>
                  <a:srgbClr val="3158A7"/>
                </a:solidFill>
                <a:latin typeface="Arial"/>
                <a:cs typeface="Arial"/>
              </a:rPr>
              <a:t>Clinical </a:t>
            </a:r>
            <a:r>
              <a:rPr sz="1600" spc="-5" dirty="0">
                <a:solidFill>
                  <a:srgbClr val="3158A7"/>
                </a:solidFill>
                <a:latin typeface="Arial"/>
                <a:cs typeface="Arial"/>
              </a:rPr>
              <a:t>PI: </a:t>
            </a:r>
            <a:r>
              <a:rPr sz="1600" spc="-40" dirty="0">
                <a:solidFill>
                  <a:srgbClr val="3158A7"/>
                </a:solidFill>
                <a:latin typeface="Arial"/>
                <a:cs typeface="Arial"/>
              </a:rPr>
              <a:t>Tanya </a:t>
            </a:r>
            <a:r>
              <a:rPr sz="1600" spc="-10" dirty="0">
                <a:solidFill>
                  <a:srgbClr val="3158A7"/>
                </a:solidFill>
                <a:latin typeface="Arial"/>
                <a:cs typeface="Arial"/>
              </a:rPr>
              <a:t>Dorff, </a:t>
            </a:r>
            <a:r>
              <a:rPr sz="1600" spc="-5" dirty="0">
                <a:solidFill>
                  <a:srgbClr val="3158A7"/>
                </a:solidFill>
                <a:latin typeface="Arial"/>
                <a:cs typeface="Arial"/>
              </a:rPr>
              <a:t>MD, Research PI: Saul Priceman, PhD</a:t>
            </a:r>
            <a:r>
              <a:rPr sz="1600" spc="-5" dirty="0">
                <a:latin typeface="Arial"/>
                <a:cs typeface="Arial"/>
              </a:rPr>
              <a:t>) </a:t>
            </a:r>
            <a:r>
              <a:rPr sz="1600" dirty="0">
                <a:latin typeface="Arial"/>
                <a:cs typeface="Arial"/>
              </a:rPr>
              <a:t>–</a:t>
            </a:r>
            <a:r>
              <a:rPr sz="1600" spc="20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enrolling</a:t>
            </a:r>
            <a:endParaRPr sz="16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59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b="1" dirty="0">
                <a:latin typeface="Arial"/>
                <a:cs typeface="Arial"/>
              </a:rPr>
              <a:t>PSCA+ </a:t>
            </a:r>
            <a:r>
              <a:rPr sz="2000" b="1" spc="-5" dirty="0">
                <a:latin typeface="Arial"/>
                <a:cs typeface="Arial"/>
              </a:rPr>
              <a:t>metastatic pancreatic cancer </a:t>
            </a:r>
            <a:r>
              <a:rPr sz="2000" dirty="0">
                <a:latin typeface="Arial"/>
                <a:cs typeface="Arial"/>
              </a:rPr>
              <a:t>–</a:t>
            </a:r>
            <a:r>
              <a:rPr sz="2000" spc="-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TBD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739" y="6041644"/>
            <a:ext cx="203835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" dirty="0">
                <a:latin typeface="Arial"/>
                <a:cs typeface="Arial"/>
              </a:rPr>
              <a:t>PSCA-CAR </a:t>
            </a:r>
            <a:r>
              <a:rPr sz="1000" dirty="0">
                <a:latin typeface="Arial"/>
                <a:cs typeface="Arial"/>
              </a:rPr>
              <a:t>in </a:t>
            </a:r>
            <a:r>
              <a:rPr sz="1000" spc="-5" dirty="0">
                <a:latin typeface="Arial"/>
                <a:cs typeface="Arial"/>
              </a:rPr>
              <a:t>mCRPC </a:t>
            </a:r>
            <a:r>
              <a:rPr sz="1000" spc="-10" dirty="0">
                <a:latin typeface="Arial"/>
                <a:cs typeface="Arial"/>
              </a:rPr>
              <a:t>phase </a:t>
            </a:r>
            <a:r>
              <a:rPr sz="1000" dirty="0">
                <a:latin typeface="Arial"/>
                <a:cs typeface="Arial"/>
              </a:rPr>
              <a:t>1</a:t>
            </a:r>
            <a:r>
              <a:rPr sz="1000" spc="-5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trial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000109" y="3276139"/>
            <a:ext cx="7668059" cy="1516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773378" y="4259898"/>
            <a:ext cx="147320" cy="13462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700" spc="0" dirty="0">
                <a:latin typeface="Arial"/>
                <a:cs typeface="Arial"/>
              </a:rPr>
              <a:t>CT</a:t>
            </a:r>
            <a:endParaRPr sz="7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078797" y="4236324"/>
            <a:ext cx="281305" cy="127000"/>
          </a:xfrm>
          <a:custGeom>
            <a:avLst/>
            <a:gdLst/>
            <a:ahLst/>
            <a:cxnLst/>
            <a:rect l="l" t="t" r="r" b="b"/>
            <a:pathLst>
              <a:path w="281304" h="127000">
                <a:moveTo>
                  <a:pt x="0" y="126959"/>
                </a:moveTo>
                <a:lnTo>
                  <a:pt x="281122" y="126959"/>
                </a:lnTo>
                <a:lnTo>
                  <a:pt x="281122" y="0"/>
                </a:lnTo>
                <a:lnTo>
                  <a:pt x="0" y="0"/>
                </a:lnTo>
                <a:lnTo>
                  <a:pt x="0" y="1269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159158" y="4259898"/>
            <a:ext cx="147320" cy="13462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700" spc="0" dirty="0">
                <a:latin typeface="Arial"/>
                <a:cs typeface="Arial"/>
              </a:rPr>
              <a:t>CT</a:t>
            </a:r>
            <a:endParaRPr sz="700">
              <a:latin typeface="Arial"/>
              <a:cs typeface="Arial"/>
            </a:endParaRPr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5297214" y="4995201"/>
          <a:ext cx="4253230" cy="680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47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7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7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7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77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57480">
                <a:tc gridSpan="5">
                  <a:txBody>
                    <a:bodyPr/>
                    <a:lstStyle/>
                    <a:p>
                      <a:pPr marL="1320800">
                        <a:lnSpc>
                          <a:spcPts val="1070"/>
                        </a:lnSpc>
                        <a:spcBef>
                          <a:spcPts val="70"/>
                        </a:spcBef>
                      </a:pPr>
                      <a:r>
                        <a:rPr sz="900" b="1" spc="0" dirty="0">
                          <a:latin typeface="Calibri"/>
                          <a:cs typeface="Calibri"/>
                        </a:rPr>
                        <a:t>Table 1. CAR+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Cell </a:t>
                      </a:r>
                      <a:r>
                        <a:rPr sz="900" b="1" spc="5" dirty="0">
                          <a:latin typeface="Calibri"/>
                          <a:cs typeface="Calibri"/>
                        </a:rPr>
                        <a:t>Dose</a:t>
                      </a:r>
                      <a:r>
                        <a:rPr sz="900" b="1" spc="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Schedule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3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10160" algn="ctr">
                        <a:lnSpc>
                          <a:spcPts val="1070"/>
                        </a:lnSpc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Dose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-1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6060" marR="219710" indent="9525">
                        <a:lnSpc>
                          <a:spcPct val="114999"/>
                        </a:lnSpc>
                        <a:spcBef>
                          <a:spcPts val="215"/>
                        </a:spcBef>
                      </a:pPr>
                      <a:r>
                        <a:rPr sz="900" b="1" spc="2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900" b="1" spc="-1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spc="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b="1" spc="-2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900" b="1" spc="-1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900" b="1" spc="-3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g  </a:t>
                      </a:r>
                      <a:r>
                        <a:rPr sz="900" b="1" spc="5" dirty="0">
                          <a:latin typeface="Calibri"/>
                          <a:cs typeface="Calibri"/>
                        </a:rPr>
                        <a:t>Dose</a:t>
                      </a:r>
                      <a:r>
                        <a:rPr sz="9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5" dirty="0">
                          <a:latin typeface="Calibri"/>
                          <a:cs typeface="Calibri"/>
                        </a:rPr>
                        <a:t>0a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73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12700" algn="ctr">
                        <a:lnSpc>
                          <a:spcPts val="1070"/>
                        </a:lnSpc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Dose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0b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10160" algn="ctr">
                        <a:lnSpc>
                          <a:spcPts val="1070"/>
                        </a:lnSpc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Dose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1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10160" algn="ctr">
                        <a:lnSpc>
                          <a:spcPts val="1070"/>
                        </a:lnSpc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Dose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2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7480">
                <a:tc>
                  <a:txBody>
                    <a:bodyPr/>
                    <a:lstStyle/>
                    <a:p>
                      <a:pPr marL="20955" algn="ctr">
                        <a:lnSpc>
                          <a:spcPts val="1070"/>
                        </a:lnSpc>
                        <a:spcBef>
                          <a:spcPts val="70"/>
                        </a:spcBef>
                      </a:pPr>
                      <a:r>
                        <a:rPr sz="900" spc="0" dirty="0">
                          <a:latin typeface="Calibri"/>
                          <a:cs typeface="Calibri"/>
                        </a:rPr>
                        <a:t>50M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5275">
                        <a:lnSpc>
                          <a:spcPts val="1070"/>
                        </a:lnSpc>
                        <a:spcBef>
                          <a:spcPts val="70"/>
                        </a:spcBef>
                      </a:pPr>
                      <a:r>
                        <a:rPr sz="900" b="1" spc="0" dirty="0">
                          <a:latin typeface="Calibri"/>
                          <a:cs typeface="Calibri"/>
                        </a:rPr>
                        <a:t>100M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ts val="1070"/>
                        </a:lnSpc>
                        <a:spcBef>
                          <a:spcPts val="70"/>
                        </a:spcBef>
                      </a:pPr>
                      <a:r>
                        <a:rPr sz="900" spc="5" dirty="0">
                          <a:latin typeface="Calibri"/>
                          <a:cs typeface="Calibri"/>
                        </a:rPr>
                        <a:t>100M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+precond.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ts val="1070"/>
                        </a:lnSpc>
                        <a:spcBef>
                          <a:spcPts val="70"/>
                        </a:spcBef>
                      </a:pPr>
                      <a:r>
                        <a:rPr sz="900" spc="5" dirty="0">
                          <a:latin typeface="Calibri"/>
                          <a:cs typeface="Calibri"/>
                        </a:rPr>
                        <a:t>300M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+precond.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 algn="ctr">
                        <a:lnSpc>
                          <a:spcPts val="1070"/>
                        </a:lnSpc>
                        <a:spcBef>
                          <a:spcPts val="70"/>
                        </a:spcBef>
                      </a:pPr>
                      <a:r>
                        <a:rPr sz="900" spc="5" dirty="0">
                          <a:latin typeface="Calibri"/>
                          <a:cs typeface="Calibri"/>
                        </a:rPr>
                        <a:t>600M 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+</a:t>
                      </a:r>
                      <a:r>
                        <a:rPr sz="9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precond.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object 10"/>
          <p:cNvSpPr/>
          <p:nvPr/>
        </p:nvSpPr>
        <p:spPr>
          <a:xfrm>
            <a:off x="105104" y="6254806"/>
            <a:ext cx="1335365" cy="5494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426700" y="6250170"/>
            <a:ext cx="1397000" cy="5849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858223" y="0"/>
            <a:ext cx="1028976" cy="139571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08434" y="2575052"/>
            <a:ext cx="6356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dirty="0">
                <a:solidFill>
                  <a:srgbClr val="FF0000"/>
                </a:solidFill>
                <a:latin typeface="Arial"/>
                <a:cs typeface="Arial"/>
              </a:rPr>
              <a:t>“Hot”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89636" y="1261364"/>
            <a:ext cx="7626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dirty="0">
                <a:solidFill>
                  <a:srgbClr val="4F67AC"/>
                </a:solidFill>
                <a:latin typeface="Arial"/>
                <a:cs typeface="Arial"/>
              </a:rPr>
              <a:t>“Co</a:t>
            </a:r>
            <a:r>
              <a:rPr sz="1800" b="1" i="1" spc="-5" dirty="0">
                <a:solidFill>
                  <a:srgbClr val="4F67AC"/>
                </a:solidFill>
                <a:latin typeface="Arial"/>
                <a:cs typeface="Arial"/>
              </a:rPr>
              <a:t>l</a:t>
            </a:r>
            <a:r>
              <a:rPr sz="1800" b="1" i="1" dirty="0">
                <a:solidFill>
                  <a:srgbClr val="4F67AC"/>
                </a:solidFill>
                <a:latin typeface="Arial"/>
                <a:cs typeface="Arial"/>
              </a:rPr>
              <a:t>d”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644896" y="4187952"/>
            <a:ext cx="789431" cy="7894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686045" y="4206236"/>
            <a:ext cx="708025" cy="706755"/>
          </a:xfrm>
          <a:custGeom>
            <a:avLst/>
            <a:gdLst/>
            <a:ahLst/>
            <a:cxnLst/>
            <a:rect l="l" t="t" r="r" b="b"/>
            <a:pathLst>
              <a:path w="708025" h="706754">
                <a:moveTo>
                  <a:pt x="353918" y="0"/>
                </a:moveTo>
                <a:lnTo>
                  <a:pt x="0" y="706708"/>
                </a:lnTo>
                <a:lnTo>
                  <a:pt x="707837" y="706708"/>
                </a:lnTo>
                <a:lnTo>
                  <a:pt x="353918" y="0"/>
                </a:lnTo>
                <a:close/>
              </a:path>
            </a:pathLst>
          </a:custGeom>
          <a:solidFill>
            <a:srgbClr val="4F67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015107" y="3080003"/>
            <a:ext cx="981710" cy="87312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>
              <a:lnSpc>
                <a:spcPts val="1610"/>
              </a:lnSpc>
              <a:spcBef>
                <a:spcPts val="210"/>
              </a:spcBef>
            </a:pPr>
            <a:r>
              <a:rPr sz="1400" b="1" dirty="0">
                <a:solidFill>
                  <a:srgbClr val="FF0000"/>
                </a:solidFill>
                <a:latin typeface="Arial"/>
                <a:cs typeface="Arial"/>
              </a:rPr>
              <a:t>CD8 T</a:t>
            </a:r>
            <a:r>
              <a:rPr sz="1400" b="1" spc="-114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Arial"/>
                <a:cs typeface="Arial"/>
              </a:rPr>
              <a:t>cells  </a:t>
            </a:r>
            <a:r>
              <a:rPr sz="1400" b="1" spc="-10" dirty="0">
                <a:solidFill>
                  <a:srgbClr val="FF0000"/>
                </a:solidFill>
                <a:latin typeface="Arial"/>
                <a:cs typeface="Arial"/>
              </a:rPr>
              <a:t>Th1</a:t>
            </a:r>
            <a:endParaRPr sz="1400">
              <a:latin typeface="Arial"/>
              <a:cs typeface="Arial"/>
            </a:endParaRPr>
          </a:p>
          <a:p>
            <a:pPr marL="12700" marR="308610">
              <a:lnSpc>
                <a:spcPts val="1680"/>
              </a:lnSpc>
              <a:spcBef>
                <a:spcPts val="35"/>
              </a:spcBef>
            </a:pPr>
            <a:r>
              <a:rPr sz="1400" dirty="0">
                <a:solidFill>
                  <a:srgbClr val="FF0000"/>
                </a:solidFill>
                <a:latin typeface="Arial"/>
                <a:cs typeface="Arial"/>
              </a:rPr>
              <a:t>NK</a:t>
            </a:r>
            <a:r>
              <a:rPr sz="1400" spc="-8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cells  </a:t>
            </a:r>
            <a:r>
              <a:rPr sz="1400" dirty="0">
                <a:solidFill>
                  <a:srgbClr val="FF0000"/>
                </a:solidFill>
                <a:latin typeface="Arial"/>
                <a:cs typeface="Arial"/>
              </a:rPr>
              <a:t>DCs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351985" y="2884932"/>
            <a:ext cx="854710" cy="10896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391160">
              <a:lnSpc>
                <a:spcPct val="99000"/>
              </a:lnSpc>
              <a:spcBef>
                <a:spcPts val="114"/>
              </a:spcBef>
            </a:pPr>
            <a:r>
              <a:rPr sz="1400" b="1" spc="-5" dirty="0">
                <a:solidFill>
                  <a:srgbClr val="FF0000"/>
                </a:solidFill>
                <a:latin typeface="Arial"/>
                <a:cs typeface="Arial"/>
              </a:rPr>
              <a:t>IFNg  </a:t>
            </a:r>
            <a:r>
              <a:rPr sz="1400" spc="-10" dirty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sz="1400" dirty="0">
                <a:solidFill>
                  <a:srgbClr val="FF0000"/>
                </a:solidFill>
                <a:latin typeface="Arial"/>
                <a:cs typeface="Arial"/>
              </a:rPr>
              <a:t>N</a:t>
            </a:r>
            <a:r>
              <a:rPr sz="1400" spc="-10" dirty="0">
                <a:solidFill>
                  <a:srgbClr val="FF0000"/>
                </a:solidFill>
                <a:latin typeface="Arial"/>
                <a:cs typeface="Arial"/>
              </a:rPr>
              <a:t>Fa  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IL-2  IL-12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400" b="1" dirty="0">
                <a:solidFill>
                  <a:srgbClr val="FF0000"/>
                </a:solidFill>
                <a:latin typeface="Arial"/>
                <a:cs typeface="Arial"/>
              </a:rPr>
              <a:t>CXC</a:t>
            </a:r>
            <a:r>
              <a:rPr sz="1400" b="1" spc="-10" dirty="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sz="1400" b="1" spc="-5" dirty="0">
                <a:solidFill>
                  <a:srgbClr val="FF0000"/>
                </a:solidFill>
                <a:latin typeface="Arial"/>
                <a:cs typeface="Arial"/>
              </a:rPr>
              <a:t>9/1</a:t>
            </a:r>
            <a:r>
              <a:rPr sz="1400" b="1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093177" y="1766315"/>
            <a:ext cx="1042035" cy="8731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45"/>
              </a:lnSpc>
              <a:spcBef>
                <a:spcPts val="100"/>
              </a:spcBef>
            </a:pPr>
            <a:r>
              <a:rPr sz="1400" b="1" spc="-30" dirty="0">
                <a:solidFill>
                  <a:srgbClr val="4F67AC"/>
                </a:solidFill>
                <a:latin typeface="Arial"/>
                <a:cs typeface="Arial"/>
              </a:rPr>
              <a:t>TAMs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645"/>
              </a:lnSpc>
            </a:pPr>
            <a:r>
              <a:rPr sz="1400" b="1" spc="-5" dirty="0">
                <a:solidFill>
                  <a:srgbClr val="4F67AC"/>
                </a:solidFill>
                <a:latin typeface="Arial"/>
                <a:cs typeface="Arial"/>
              </a:rPr>
              <a:t>G/M-M</a:t>
            </a:r>
            <a:r>
              <a:rPr sz="1400" b="1" dirty="0">
                <a:solidFill>
                  <a:srgbClr val="4F67AC"/>
                </a:solidFill>
                <a:latin typeface="Arial"/>
                <a:cs typeface="Arial"/>
              </a:rPr>
              <a:t>DSCs</a:t>
            </a:r>
            <a:endParaRPr sz="1400">
              <a:latin typeface="Arial"/>
              <a:cs typeface="Arial"/>
            </a:endParaRPr>
          </a:p>
          <a:p>
            <a:pPr marL="12700" marR="494665">
              <a:lnSpc>
                <a:spcPct val="100000"/>
              </a:lnSpc>
              <a:spcBef>
                <a:spcPts val="25"/>
              </a:spcBef>
            </a:pPr>
            <a:r>
              <a:rPr sz="1400" spc="-15" dirty="0">
                <a:solidFill>
                  <a:srgbClr val="4F67AC"/>
                </a:solidFill>
                <a:latin typeface="Arial"/>
                <a:cs typeface="Arial"/>
              </a:rPr>
              <a:t>Tregs  </a:t>
            </a:r>
            <a:r>
              <a:rPr sz="1400" dirty="0">
                <a:solidFill>
                  <a:srgbClr val="4F67AC"/>
                </a:solidFill>
                <a:latin typeface="Arial"/>
                <a:cs typeface="Arial"/>
              </a:rPr>
              <a:t>S</a:t>
            </a:r>
            <a:r>
              <a:rPr sz="1400" spc="-110" dirty="0">
                <a:solidFill>
                  <a:srgbClr val="4F67AC"/>
                </a:solidFill>
                <a:latin typeface="Arial"/>
                <a:cs typeface="Arial"/>
              </a:rPr>
              <a:t>T</a:t>
            </a:r>
            <a:r>
              <a:rPr sz="1400" spc="-100" dirty="0">
                <a:solidFill>
                  <a:srgbClr val="4F67AC"/>
                </a:solidFill>
                <a:latin typeface="Arial"/>
                <a:cs typeface="Arial"/>
              </a:rPr>
              <a:t>A</a:t>
            </a:r>
            <a:r>
              <a:rPr sz="1400" spc="-10" dirty="0">
                <a:solidFill>
                  <a:srgbClr val="4F67AC"/>
                </a:solidFill>
                <a:latin typeface="Arial"/>
                <a:cs typeface="Arial"/>
              </a:rPr>
              <a:t>T</a:t>
            </a:r>
            <a:r>
              <a:rPr sz="1400" dirty="0">
                <a:solidFill>
                  <a:srgbClr val="4F67AC"/>
                </a:solidFill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349033" y="1552955"/>
            <a:ext cx="992505" cy="1092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45"/>
              </a:lnSpc>
              <a:spcBef>
                <a:spcPts val="100"/>
              </a:spcBef>
            </a:pPr>
            <a:r>
              <a:rPr sz="1400" b="1" spc="-10" dirty="0">
                <a:solidFill>
                  <a:srgbClr val="4F67AC"/>
                </a:solidFill>
                <a:latin typeface="Arial"/>
                <a:cs typeface="Arial"/>
              </a:rPr>
              <a:t>TGFb</a:t>
            </a:r>
            <a:endParaRPr sz="1400">
              <a:latin typeface="Arial"/>
              <a:cs typeface="Arial"/>
            </a:endParaRPr>
          </a:p>
          <a:p>
            <a:pPr marL="12700" marR="5080">
              <a:lnSpc>
                <a:spcPts val="1700"/>
              </a:lnSpc>
            </a:pPr>
            <a:r>
              <a:rPr sz="1400" b="1" dirty="0">
                <a:solidFill>
                  <a:srgbClr val="4F67AC"/>
                </a:solidFill>
                <a:latin typeface="Arial"/>
                <a:cs typeface="Arial"/>
              </a:rPr>
              <a:t>PD</a:t>
            </a:r>
            <a:r>
              <a:rPr sz="1400" b="1" spc="-5" dirty="0">
                <a:solidFill>
                  <a:srgbClr val="4F67AC"/>
                </a:solidFill>
                <a:latin typeface="Arial"/>
                <a:cs typeface="Arial"/>
              </a:rPr>
              <a:t>-1/</a:t>
            </a:r>
            <a:r>
              <a:rPr sz="1400" b="1" dirty="0">
                <a:solidFill>
                  <a:srgbClr val="4F67AC"/>
                </a:solidFill>
                <a:latin typeface="Arial"/>
                <a:cs typeface="Arial"/>
              </a:rPr>
              <a:t>PD</a:t>
            </a:r>
            <a:r>
              <a:rPr sz="1400" b="1" spc="-5" dirty="0">
                <a:solidFill>
                  <a:srgbClr val="4F67AC"/>
                </a:solidFill>
                <a:latin typeface="Arial"/>
                <a:cs typeface="Arial"/>
              </a:rPr>
              <a:t>-</a:t>
            </a:r>
            <a:r>
              <a:rPr sz="1400" b="1" spc="-10" dirty="0">
                <a:solidFill>
                  <a:srgbClr val="4F67AC"/>
                </a:solidFill>
                <a:latin typeface="Arial"/>
                <a:cs typeface="Arial"/>
              </a:rPr>
              <a:t>L1  </a:t>
            </a:r>
            <a:r>
              <a:rPr sz="1400" spc="-5" dirty="0">
                <a:solidFill>
                  <a:srgbClr val="4F67AC"/>
                </a:solidFill>
                <a:latin typeface="Arial"/>
                <a:cs typeface="Arial"/>
              </a:rPr>
              <a:t>CTLA-4  VEGF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650"/>
              </a:lnSpc>
            </a:pPr>
            <a:r>
              <a:rPr sz="1400" spc="-5" dirty="0">
                <a:solidFill>
                  <a:srgbClr val="4F67AC"/>
                </a:solidFill>
                <a:latin typeface="Arial"/>
                <a:cs typeface="Arial"/>
              </a:rPr>
              <a:t>IDO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285744" y="3096767"/>
            <a:ext cx="5477256" cy="18806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28037" y="3115764"/>
            <a:ext cx="5394325" cy="1797685"/>
          </a:xfrm>
          <a:custGeom>
            <a:avLst/>
            <a:gdLst/>
            <a:ahLst/>
            <a:cxnLst/>
            <a:rect l="l" t="t" r="r" b="b"/>
            <a:pathLst>
              <a:path w="5394325" h="1797685">
                <a:moveTo>
                  <a:pt x="5292548" y="0"/>
                </a:moveTo>
                <a:lnTo>
                  <a:pt x="0" y="1418134"/>
                </a:lnTo>
                <a:lnTo>
                  <a:pt x="101565" y="1797178"/>
                </a:lnTo>
                <a:lnTo>
                  <a:pt x="5394112" y="379044"/>
                </a:lnTo>
                <a:lnTo>
                  <a:pt x="5292548" y="0"/>
                </a:lnTo>
                <a:close/>
              </a:path>
            </a:pathLst>
          </a:custGeom>
          <a:solidFill>
            <a:srgbClr val="4F67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912017" y="3551148"/>
            <a:ext cx="2256155" cy="935990"/>
          </a:xfrm>
          <a:custGeom>
            <a:avLst/>
            <a:gdLst/>
            <a:ahLst/>
            <a:cxnLst/>
            <a:rect l="l" t="t" r="r" b="b"/>
            <a:pathLst>
              <a:path w="2256154" h="935989">
                <a:moveTo>
                  <a:pt x="2160303" y="0"/>
                </a:moveTo>
                <a:lnTo>
                  <a:pt x="0" y="578852"/>
                </a:lnTo>
                <a:lnTo>
                  <a:pt x="95590" y="935598"/>
                </a:lnTo>
                <a:lnTo>
                  <a:pt x="2255893" y="356748"/>
                </a:lnTo>
                <a:lnTo>
                  <a:pt x="2160303" y="0"/>
                </a:lnTo>
                <a:close/>
              </a:path>
            </a:pathLst>
          </a:custGeom>
          <a:solidFill>
            <a:srgbClr val="4F67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 rot="20760000">
            <a:off x="5007700" y="3916822"/>
            <a:ext cx="2049866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sz="2700" spc="-22" baseline="-3086" dirty="0">
                <a:solidFill>
                  <a:srgbClr val="FFFFFF"/>
                </a:solidFill>
                <a:latin typeface="Arial"/>
                <a:cs typeface="Arial"/>
              </a:rPr>
              <a:t>Anti-</a:t>
            </a:r>
            <a:r>
              <a:rPr sz="2700" spc="-22" baseline="-1543" dirty="0">
                <a:solidFill>
                  <a:srgbClr val="FFFFFF"/>
                </a:solidFill>
                <a:latin typeface="Arial"/>
                <a:cs typeface="Arial"/>
              </a:rPr>
              <a:t>tum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18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-22" baseline="1543" dirty="0">
                <a:solidFill>
                  <a:srgbClr val="FFFFFF"/>
                </a:solidFill>
                <a:latin typeface="Arial"/>
                <a:cs typeface="Arial"/>
              </a:rPr>
              <a:t>imm</a:t>
            </a:r>
            <a:r>
              <a:rPr sz="2700" spc="-22" baseline="3086" dirty="0">
                <a:solidFill>
                  <a:srgbClr val="FFFFFF"/>
                </a:solidFill>
                <a:latin typeface="Arial"/>
                <a:cs typeface="Arial"/>
              </a:rPr>
              <a:t>unity</a:t>
            </a:r>
            <a:endParaRPr sz="2700" baseline="3086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62723" y="5209540"/>
            <a:ext cx="2976245" cy="995044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381635">
              <a:lnSpc>
                <a:spcPts val="1900"/>
              </a:lnSpc>
              <a:spcBef>
                <a:spcPts val="180"/>
              </a:spcBef>
            </a:pPr>
            <a:r>
              <a:rPr sz="1600" spc="-15" dirty="0">
                <a:latin typeface="Arial"/>
                <a:cs typeface="Arial"/>
              </a:rPr>
              <a:t>Tumor </a:t>
            </a:r>
            <a:r>
              <a:rPr sz="1600" spc="-5" dirty="0">
                <a:latin typeface="Arial"/>
                <a:cs typeface="Arial"/>
              </a:rPr>
              <a:t>mutational burden  Stromal/Fibrosis contribution  </a:t>
            </a:r>
            <a:r>
              <a:rPr sz="1600" dirty="0">
                <a:latin typeface="Arial"/>
                <a:cs typeface="Arial"/>
              </a:rPr>
              <a:t>T </a:t>
            </a:r>
            <a:r>
              <a:rPr sz="1600" spc="-5" dirty="0">
                <a:latin typeface="Arial"/>
                <a:cs typeface="Arial"/>
              </a:rPr>
              <a:t>cell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accumulation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50"/>
              </a:lnSpc>
            </a:pPr>
            <a:r>
              <a:rPr sz="1600" spc="-10" dirty="0">
                <a:latin typeface="Arial"/>
                <a:cs typeface="Arial"/>
              </a:rPr>
              <a:t>High </a:t>
            </a:r>
            <a:r>
              <a:rPr sz="1600" spc="-5" dirty="0">
                <a:latin typeface="Arial"/>
                <a:cs typeface="Arial"/>
              </a:rPr>
              <a:t>suppressive myeloid/T</a:t>
            </a:r>
            <a:r>
              <a:rPr sz="1600" spc="-5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cells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3207639" y="249427"/>
            <a:ext cx="54724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Immunologically “</a:t>
            </a:r>
            <a:r>
              <a:rPr i="1" spc="-5" dirty="0">
                <a:latin typeface="Arial"/>
                <a:cs typeface="Arial"/>
              </a:rPr>
              <a:t>Hot” </a:t>
            </a:r>
            <a:r>
              <a:rPr i="1" dirty="0">
                <a:latin typeface="Arial"/>
                <a:cs typeface="Arial"/>
              </a:rPr>
              <a:t>vs. “Cold”</a:t>
            </a:r>
            <a:r>
              <a:rPr i="1" spc="-5" dirty="0">
                <a:latin typeface="Arial"/>
                <a:cs typeface="Arial"/>
              </a:rPr>
              <a:t> </a:t>
            </a:r>
            <a:r>
              <a:rPr spc="-20" dirty="0"/>
              <a:t>Tumors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6039963" y="2687821"/>
            <a:ext cx="1974214" cy="584835"/>
          </a:xfrm>
          <a:prstGeom prst="rect">
            <a:avLst/>
          </a:prstGeom>
          <a:solidFill>
            <a:srgbClr val="4F67AC"/>
          </a:solidFill>
        </p:spPr>
        <p:txBody>
          <a:bodyPr vert="horz" wrap="square" lIns="0" tIns="43815" rIns="0" bIns="0" rtlCol="0">
            <a:spAutoFit/>
          </a:bodyPr>
          <a:lstStyle/>
          <a:p>
            <a:pPr marL="90805" marR="102235">
              <a:lnSpc>
                <a:spcPct val="100000"/>
              </a:lnSpc>
              <a:spcBef>
                <a:spcPts val="345"/>
              </a:spcBef>
            </a:pPr>
            <a:r>
              <a:rPr sz="1600" b="1" i="1" spc="-5" dirty="0">
                <a:solidFill>
                  <a:srgbClr val="BFBFBF"/>
                </a:solidFill>
                <a:latin typeface="Arial"/>
                <a:cs typeface="Arial"/>
              </a:rPr>
              <a:t>Prostate Cancer </a:t>
            </a:r>
            <a:r>
              <a:rPr sz="1600" b="1" i="1" dirty="0">
                <a:solidFill>
                  <a:srgbClr val="BFBFBF"/>
                </a:solidFill>
                <a:latin typeface="Arial"/>
                <a:cs typeface="Arial"/>
              </a:rPr>
              <a:t>/  </a:t>
            </a:r>
            <a:r>
              <a:rPr sz="1600" b="1" i="1" spc="-5" dirty="0">
                <a:solidFill>
                  <a:srgbClr val="BFBFBF"/>
                </a:solidFill>
                <a:latin typeface="Arial"/>
                <a:cs typeface="Arial"/>
              </a:rPr>
              <a:t>Pancreatic</a:t>
            </a:r>
            <a:r>
              <a:rPr sz="1600" b="1" i="1" spc="-65" dirty="0">
                <a:solidFill>
                  <a:srgbClr val="BFBFBF"/>
                </a:solidFill>
                <a:latin typeface="Arial"/>
                <a:cs typeface="Arial"/>
              </a:rPr>
              <a:t> </a:t>
            </a:r>
            <a:r>
              <a:rPr sz="1600" b="1" i="1" spc="-5" dirty="0">
                <a:solidFill>
                  <a:srgbClr val="BFBFBF"/>
                </a:solidFill>
                <a:latin typeface="Arial"/>
                <a:cs typeface="Arial"/>
              </a:rPr>
              <a:t>Cancer</a:t>
            </a:r>
            <a:endParaRPr sz="16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733964" y="4018916"/>
            <a:ext cx="1188720" cy="339090"/>
          </a:xfrm>
          <a:prstGeom prst="rect">
            <a:avLst/>
          </a:prstGeom>
          <a:solidFill>
            <a:srgbClr val="FF0000"/>
          </a:solidFill>
        </p:spPr>
        <p:txBody>
          <a:bodyPr vert="horz" wrap="square" lIns="0" tIns="4508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55"/>
              </a:spcBef>
            </a:pPr>
            <a:r>
              <a:rPr sz="1600" b="1" i="1" spc="-5" dirty="0">
                <a:solidFill>
                  <a:srgbClr val="BFBFBF"/>
                </a:solidFill>
                <a:latin typeface="Arial"/>
                <a:cs typeface="Arial"/>
              </a:rPr>
              <a:t>Melanoma</a:t>
            </a:r>
            <a:endParaRPr sz="16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163567" y="5672327"/>
            <a:ext cx="298703" cy="2956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204255" y="5691475"/>
            <a:ext cx="215900" cy="21248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166615" y="5943600"/>
            <a:ext cx="301751" cy="2956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209577" y="5960765"/>
            <a:ext cx="215900" cy="21248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163567" y="5404103"/>
            <a:ext cx="298703" cy="2956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204253" y="5422185"/>
            <a:ext cx="215900" cy="21248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586471" y="5672327"/>
            <a:ext cx="298703" cy="29565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629035" y="5691475"/>
            <a:ext cx="215900" cy="21248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586471" y="5937503"/>
            <a:ext cx="298703" cy="29565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629035" y="5957198"/>
            <a:ext cx="215900" cy="21248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586471" y="5404103"/>
            <a:ext cx="298703" cy="29565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629035" y="5422186"/>
            <a:ext cx="215900" cy="21248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163567" y="5129784"/>
            <a:ext cx="298703" cy="29565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204252" y="5148415"/>
            <a:ext cx="215900" cy="21248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586471" y="5129784"/>
            <a:ext cx="298703" cy="29565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629035" y="5148416"/>
            <a:ext cx="215900" cy="21248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0426700" y="6250170"/>
            <a:ext cx="1397000" cy="58499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86127" y="1716023"/>
            <a:ext cx="2795016" cy="1804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22978" y="1752600"/>
            <a:ext cx="2667000" cy="1676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16628" y="1746250"/>
            <a:ext cx="2679700" cy="1689100"/>
          </a:xfrm>
          <a:custGeom>
            <a:avLst/>
            <a:gdLst/>
            <a:ahLst/>
            <a:cxnLst/>
            <a:rect l="l" t="t" r="r" b="b"/>
            <a:pathLst>
              <a:path w="2679700" h="1689100">
                <a:moveTo>
                  <a:pt x="0" y="0"/>
                </a:moveTo>
                <a:lnTo>
                  <a:pt x="2679700" y="0"/>
                </a:lnTo>
                <a:lnTo>
                  <a:pt x="2679700" y="1689100"/>
                </a:lnTo>
                <a:lnTo>
                  <a:pt x="0" y="16891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736591" y="1716023"/>
            <a:ext cx="2798064" cy="18044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774323" y="1752600"/>
            <a:ext cx="2667000" cy="1676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767973" y="1746250"/>
            <a:ext cx="2679700" cy="1689100"/>
          </a:xfrm>
          <a:custGeom>
            <a:avLst/>
            <a:gdLst/>
            <a:ahLst/>
            <a:cxnLst/>
            <a:rect l="l" t="t" r="r" b="b"/>
            <a:pathLst>
              <a:path w="2679700" h="1689100">
                <a:moveTo>
                  <a:pt x="0" y="0"/>
                </a:moveTo>
                <a:lnTo>
                  <a:pt x="2679700" y="0"/>
                </a:lnTo>
                <a:lnTo>
                  <a:pt x="2679700" y="1689100"/>
                </a:lnTo>
                <a:lnTo>
                  <a:pt x="0" y="16891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687056" y="1716023"/>
            <a:ext cx="2798063" cy="18044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725670" y="1752600"/>
            <a:ext cx="2667000" cy="16764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719320" y="1746250"/>
            <a:ext cx="2679700" cy="1689100"/>
          </a:xfrm>
          <a:custGeom>
            <a:avLst/>
            <a:gdLst/>
            <a:ahLst/>
            <a:cxnLst/>
            <a:rect l="l" t="t" r="r" b="b"/>
            <a:pathLst>
              <a:path w="2679700" h="1689100">
                <a:moveTo>
                  <a:pt x="0" y="0"/>
                </a:moveTo>
                <a:lnTo>
                  <a:pt x="2679700" y="0"/>
                </a:lnTo>
                <a:lnTo>
                  <a:pt x="2679700" y="1689100"/>
                </a:lnTo>
                <a:lnTo>
                  <a:pt x="0" y="16891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86127" y="3688079"/>
            <a:ext cx="2795016" cy="180441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22978" y="3725072"/>
            <a:ext cx="2667000" cy="16764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16628" y="3718722"/>
            <a:ext cx="2679700" cy="1689100"/>
          </a:xfrm>
          <a:custGeom>
            <a:avLst/>
            <a:gdLst/>
            <a:ahLst/>
            <a:cxnLst/>
            <a:rect l="l" t="t" r="r" b="b"/>
            <a:pathLst>
              <a:path w="2679700" h="1689100">
                <a:moveTo>
                  <a:pt x="0" y="0"/>
                </a:moveTo>
                <a:lnTo>
                  <a:pt x="2679700" y="0"/>
                </a:lnTo>
                <a:lnTo>
                  <a:pt x="2679700" y="1689100"/>
                </a:lnTo>
                <a:lnTo>
                  <a:pt x="0" y="16891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736591" y="3688079"/>
            <a:ext cx="2798064" cy="180441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774323" y="3725072"/>
            <a:ext cx="2667000" cy="167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767973" y="3718722"/>
            <a:ext cx="2679700" cy="1689100"/>
          </a:xfrm>
          <a:custGeom>
            <a:avLst/>
            <a:gdLst/>
            <a:ahLst/>
            <a:cxnLst/>
            <a:rect l="l" t="t" r="r" b="b"/>
            <a:pathLst>
              <a:path w="2679700" h="1689100">
                <a:moveTo>
                  <a:pt x="0" y="0"/>
                </a:moveTo>
                <a:lnTo>
                  <a:pt x="2679700" y="0"/>
                </a:lnTo>
                <a:lnTo>
                  <a:pt x="2679700" y="1689100"/>
                </a:lnTo>
                <a:lnTo>
                  <a:pt x="0" y="16891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687056" y="3688079"/>
            <a:ext cx="2798063" cy="180441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725670" y="3725072"/>
            <a:ext cx="2667000" cy="16764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719320" y="3718722"/>
            <a:ext cx="2679700" cy="1689100"/>
          </a:xfrm>
          <a:custGeom>
            <a:avLst/>
            <a:gdLst/>
            <a:ahLst/>
            <a:cxnLst/>
            <a:rect l="l" t="t" r="r" b="b"/>
            <a:pathLst>
              <a:path w="2679700" h="1689100">
                <a:moveTo>
                  <a:pt x="0" y="0"/>
                </a:moveTo>
                <a:lnTo>
                  <a:pt x="2679700" y="0"/>
                </a:lnTo>
                <a:lnTo>
                  <a:pt x="2679700" y="1689100"/>
                </a:lnTo>
                <a:lnTo>
                  <a:pt x="0" y="16891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551595" y="2288033"/>
            <a:ext cx="224154" cy="57467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645"/>
              </a:lnSpc>
            </a:pPr>
            <a:r>
              <a:rPr sz="1400" dirty="0">
                <a:latin typeface="Arial"/>
                <a:cs typeface="Arial"/>
              </a:rPr>
              <a:t>T</a:t>
            </a:r>
            <a:r>
              <a:rPr sz="1400" spc="-10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Cells</a:t>
            </a:r>
            <a:endParaRPr sz="14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485541" y="1367028"/>
            <a:ext cx="39116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"/>
                <a:cs typeface="Arial"/>
              </a:rPr>
              <a:t>D</a:t>
            </a:r>
            <a:r>
              <a:rPr sz="1400" spc="-5" dirty="0">
                <a:latin typeface="Arial"/>
                <a:cs typeface="Arial"/>
              </a:rPr>
              <a:t>a</a:t>
            </a:r>
            <a:r>
              <a:rPr sz="1400" dirty="0">
                <a:latin typeface="Arial"/>
                <a:cs typeface="Arial"/>
              </a:rPr>
              <a:t>y:</a:t>
            </a:r>
            <a:endParaRPr sz="14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003302" y="1367028"/>
            <a:ext cx="19685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10" dirty="0">
                <a:latin typeface="Arial"/>
                <a:cs typeface="Arial"/>
              </a:rPr>
              <a:t>11</a:t>
            </a:r>
            <a:endParaRPr sz="14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948043" y="1367028"/>
            <a:ext cx="22288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18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094565" y="1367028"/>
            <a:ext cx="12446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"/>
                <a:cs typeface="Arial"/>
              </a:rPr>
              <a:t>5</a:t>
            </a:r>
            <a:endParaRPr sz="14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221735" y="2188464"/>
            <a:ext cx="1499615" cy="142951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261086" y="2226972"/>
            <a:ext cx="1368073" cy="129789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254736" y="2220624"/>
            <a:ext cx="1381125" cy="1310640"/>
          </a:xfrm>
          <a:custGeom>
            <a:avLst/>
            <a:gdLst/>
            <a:ahLst/>
            <a:cxnLst/>
            <a:rect l="l" t="t" r="r" b="b"/>
            <a:pathLst>
              <a:path w="1381125" h="1310639">
                <a:moveTo>
                  <a:pt x="0" y="0"/>
                </a:moveTo>
                <a:lnTo>
                  <a:pt x="1380773" y="0"/>
                </a:lnTo>
                <a:lnTo>
                  <a:pt x="1380773" y="1310590"/>
                </a:lnTo>
                <a:lnTo>
                  <a:pt x="0" y="131059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178296" y="2194560"/>
            <a:ext cx="1496568" cy="142341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214940" y="2232973"/>
            <a:ext cx="1368073" cy="129188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208590" y="2226623"/>
            <a:ext cx="1381125" cy="1304925"/>
          </a:xfrm>
          <a:custGeom>
            <a:avLst/>
            <a:gdLst/>
            <a:ahLst/>
            <a:cxnLst/>
            <a:rect l="l" t="t" r="r" b="b"/>
            <a:pathLst>
              <a:path w="1381125" h="1304925">
                <a:moveTo>
                  <a:pt x="0" y="0"/>
                </a:moveTo>
                <a:lnTo>
                  <a:pt x="1380773" y="0"/>
                </a:lnTo>
                <a:lnTo>
                  <a:pt x="1380773" y="1304590"/>
                </a:lnTo>
                <a:lnTo>
                  <a:pt x="0" y="130459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131807" y="2188464"/>
            <a:ext cx="1499616" cy="142951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169981" y="2226974"/>
            <a:ext cx="1368073" cy="129789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163630" y="2220624"/>
            <a:ext cx="1381125" cy="1310640"/>
          </a:xfrm>
          <a:custGeom>
            <a:avLst/>
            <a:gdLst/>
            <a:ahLst/>
            <a:cxnLst/>
            <a:rect l="l" t="t" r="r" b="b"/>
            <a:pathLst>
              <a:path w="1381125" h="1310639">
                <a:moveTo>
                  <a:pt x="0" y="0"/>
                </a:moveTo>
                <a:lnTo>
                  <a:pt x="1380773" y="0"/>
                </a:lnTo>
                <a:lnTo>
                  <a:pt x="1380773" y="1310590"/>
                </a:lnTo>
                <a:lnTo>
                  <a:pt x="0" y="131059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230879" y="4181855"/>
            <a:ext cx="1490471" cy="141427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269089" y="4220367"/>
            <a:ext cx="1360070" cy="128366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262739" y="4214017"/>
            <a:ext cx="1372870" cy="1296670"/>
          </a:xfrm>
          <a:custGeom>
            <a:avLst/>
            <a:gdLst/>
            <a:ahLst/>
            <a:cxnLst/>
            <a:rect l="l" t="t" r="r" b="b"/>
            <a:pathLst>
              <a:path w="1372870" h="1296670">
                <a:moveTo>
                  <a:pt x="0" y="0"/>
                </a:moveTo>
                <a:lnTo>
                  <a:pt x="1372771" y="0"/>
                </a:lnTo>
                <a:lnTo>
                  <a:pt x="1372771" y="1296367"/>
                </a:lnTo>
                <a:lnTo>
                  <a:pt x="0" y="1296367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178296" y="4172711"/>
            <a:ext cx="1496568" cy="142341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214940" y="4212144"/>
            <a:ext cx="1368073" cy="1291889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208590" y="4205794"/>
            <a:ext cx="1381125" cy="1304925"/>
          </a:xfrm>
          <a:custGeom>
            <a:avLst/>
            <a:gdLst/>
            <a:ahLst/>
            <a:cxnLst/>
            <a:rect l="l" t="t" r="r" b="b"/>
            <a:pathLst>
              <a:path w="1381125" h="1304925">
                <a:moveTo>
                  <a:pt x="0" y="0"/>
                </a:moveTo>
                <a:lnTo>
                  <a:pt x="1380773" y="0"/>
                </a:lnTo>
                <a:lnTo>
                  <a:pt x="1380773" y="1304590"/>
                </a:lnTo>
                <a:lnTo>
                  <a:pt x="0" y="130459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9131807" y="4181855"/>
            <a:ext cx="1499616" cy="141427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9169980" y="4220367"/>
            <a:ext cx="1368073" cy="128366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9163630" y="4214017"/>
            <a:ext cx="1381125" cy="1296670"/>
          </a:xfrm>
          <a:custGeom>
            <a:avLst/>
            <a:gdLst/>
            <a:ahLst/>
            <a:cxnLst/>
            <a:rect l="l" t="t" r="r" b="b"/>
            <a:pathLst>
              <a:path w="1381125" h="1296670">
                <a:moveTo>
                  <a:pt x="0" y="0"/>
                </a:moveTo>
                <a:lnTo>
                  <a:pt x="1380773" y="0"/>
                </a:lnTo>
                <a:lnTo>
                  <a:pt x="1380773" y="1296367"/>
                </a:lnTo>
                <a:lnTo>
                  <a:pt x="0" y="1296367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821648" y="1633063"/>
            <a:ext cx="2668905" cy="0"/>
          </a:xfrm>
          <a:custGeom>
            <a:avLst/>
            <a:gdLst/>
            <a:ahLst/>
            <a:cxnLst/>
            <a:rect l="l" t="t" r="r" b="b"/>
            <a:pathLst>
              <a:path w="2668904">
                <a:moveTo>
                  <a:pt x="0" y="0"/>
                </a:moveTo>
                <a:lnTo>
                  <a:pt x="2668329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772345" y="1633063"/>
            <a:ext cx="2668905" cy="0"/>
          </a:xfrm>
          <a:custGeom>
            <a:avLst/>
            <a:gdLst/>
            <a:ahLst/>
            <a:cxnLst/>
            <a:rect l="l" t="t" r="r" b="b"/>
            <a:pathLst>
              <a:path w="2668904">
                <a:moveTo>
                  <a:pt x="0" y="0"/>
                </a:moveTo>
                <a:lnTo>
                  <a:pt x="2668329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724340" y="1633063"/>
            <a:ext cx="2668905" cy="0"/>
          </a:xfrm>
          <a:custGeom>
            <a:avLst/>
            <a:gdLst/>
            <a:ahLst/>
            <a:cxnLst/>
            <a:rect l="l" t="t" r="r" b="b"/>
            <a:pathLst>
              <a:path w="2668904">
                <a:moveTo>
                  <a:pt x="0" y="0"/>
                </a:moveTo>
                <a:lnTo>
                  <a:pt x="2668329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>
            <a:spLocks noGrp="1"/>
          </p:cNvSpPr>
          <p:nvPr>
            <p:ph type="title"/>
          </p:nvPr>
        </p:nvSpPr>
        <p:spPr>
          <a:xfrm>
            <a:off x="2098325" y="282955"/>
            <a:ext cx="769048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KPC Metastatic Pancreatic </a:t>
            </a:r>
            <a:r>
              <a:rPr spc="-20" dirty="0"/>
              <a:t>Tumors </a:t>
            </a:r>
            <a:r>
              <a:rPr dirty="0"/>
              <a:t>are T Cell</a:t>
            </a:r>
            <a:r>
              <a:rPr spc="-85" dirty="0"/>
              <a:t> </a:t>
            </a:r>
            <a:r>
              <a:rPr spc="-5" dirty="0"/>
              <a:t>“Excluded”</a:t>
            </a:r>
          </a:p>
        </p:txBody>
      </p:sp>
      <p:sp>
        <p:nvSpPr>
          <p:cNvPr id="47" name="object 47"/>
          <p:cNvSpPr/>
          <p:nvPr/>
        </p:nvSpPr>
        <p:spPr>
          <a:xfrm>
            <a:off x="11032143" y="0"/>
            <a:ext cx="855055" cy="1395045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78739" y="6569964"/>
            <a:ext cx="184531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Calibri"/>
                <a:cs typeface="Calibri"/>
              </a:rPr>
              <a:t>Murad </a:t>
            </a:r>
            <a:r>
              <a:rPr sz="1400" spc="-5" dirty="0">
                <a:latin typeface="Calibri"/>
                <a:cs typeface="Calibri"/>
              </a:rPr>
              <a:t>et </a:t>
            </a:r>
            <a:r>
              <a:rPr sz="1400" dirty="0">
                <a:latin typeface="Calibri"/>
                <a:cs typeface="Calibri"/>
              </a:rPr>
              <a:t>al.</a:t>
            </a:r>
            <a:r>
              <a:rPr sz="1400" spc="-6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unpublished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10426700" y="6250170"/>
            <a:ext cx="1397000" cy="58499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154935" y="2343911"/>
            <a:ext cx="259080" cy="19507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197026" y="2361938"/>
            <a:ext cx="176001" cy="112013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188207" y="1883664"/>
            <a:ext cx="246888" cy="268224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228940" y="1902567"/>
            <a:ext cx="163952" cy="185795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844039" y="2959607"/>
            <a:ext cx="280415" cy="280415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885876" y="2977728"/>
            <a:ext cx="197085" cy="19862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824984" y="2157983"/>
            <a:ext cx="344424" cy="353567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878179" y="2188767"/>
            <a:ext cx="236220" cy="244475"/>
          </a:xfrm>
          <a:custGeom>
            <a:avLst/>
            <a:gdLst/>
            <a:ahLst/>
            <a:cxnLst/>
            <a:rect l="l" t="t" r="r" b="b"/>
            <a:pathLst>
              <a:path w="236220" h="244475">
                <a:moveTo>
                  <a:pt x="115852" y="244116"/>
                </a:moveTo>
                <a:lnTo>
                  <a:pt x="45513" y="223428"/>
                </a:lnTo>
                <a:lnTo>
                  <a:pt x="0" y="161365"/>
                </a:lnTo>
                <a:lnTo>
                  <a:pt x="8275" y="70339"/>
                </a:lnTo>
                <a:lnTo>
                  <a:pt x="74476" y="0"/>
                </a:lnTo>
                <a:lnTo>
                  <a:pt x="144815" y="20688"/>
                </a:lnTo>
                <a:lnTo>
                  <a:pt x="165502" y="62064"/>
                </a:lnTo>
                <a:lnTo>
                  <a:pt x="227566" y="91027"/>
                </a:lnTo>
                <a:lnTo>
                  <a:pt x="235841" y="140677"/>
                </a:lnTo>
                <a:lnTo>
                  <a:pt x="215153" y="177915"/>
                </a:lnTo>
                <a:lnTo>
                  <a:pt x="173778" y="235841"/>
                </a:lnTo>
                <a:lnTo>
                  <a:pt x="115852" y="244116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867400" y="2389632"/>
            <a:ext cx="368808" cy="396239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920842" y="2420471"/>
            <a:ext cx="260985" cy="290195"/>
          </a:xfrm>
          <a:custGeom>
            <a:avLst/>
            <a:gdLst/>
            <a:ahLst/>
            <a:cxnLst/>
            <a:rect l="l" t="t" r="r" b="b"/>
            <a:pathLst>
              <a:path w="260985" h="290194">
                <a:moveTo>
                  <a:pt x="82752" y="268941"/>
                </a:moveTo>
                <a:lnTo>
                  <a:pt x="0" y="206877"/>
                </a:lnTo>
                <a:lnTo>
                  <a:pt x="20688" y="82751"/>
                </a:lnTo>
                <a:lnTo>
                  <a:pt x="78614" y="0"/>
                </a:lnTo>
                <a:lnTo>
                  <a:pt x="153090" y="24825"/>
                </a:lnTo>
                <a:lnTo>
                  <a:pt x="211016" y="57925"/>
                </a:lnTo>
                <a:lnTo>
                  <a:pt x="244116" y="128264"/>
                </a:lnTo>
                <a:lnTo>
                  <a:pt x="260667" y="239978"/>
                </a:lnTo>
                <a:lnTo>
                  <a:pt x="219291" y="289629"/>
                </a:lnTo>
                <a:lnTo>
                  <a:pt x="148952" y="289629"/>
                </a:lnTo>
                <a:lnTo>
                  <a:pt x="82752" y="268941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404103" y="2983992"/>
            <a:ext cx="262127" cy="286512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444736" y="3003579"/>
            <a:ext cx="178490" cy="203315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7799831" y="1740407"/>
            <a:ext cx="1078992" cy="1014984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7853081" y="1770874"/>
            <a:ext cx="972819" cy="906144"/>
          </a:xfrm>
          <a:custGeom>
            <a:avLst/>
            <a:gdLst/>
            <a:ahLst/>
            <a:cxnLst/>
            <a:rect l="l" t="t" r="r" b="b"/>
            <a:pathLst>
              <a:path w="972820" h="906144">
                <a:moveTo>
                  <a:pt x="769586" y="819236"/>
                </a:moveTo>
                <a:lnTo>
                  <a:pt x="868887" y="864750"/>
                </a:lnTo>
                <a:lnTo>
                  <a:pt x="972326" y="848199"/>
                </a:lnTo>
                <a:lnTo>
                  <a:pt x="968189" y="781998"/>
                </a:lnTo>
                <a:lnTo>
                  <a:pt x="906125" y="695110"/>
                </a:lnTo>
                <a:lnTo>
                  <a:pt x="897850" y="620634"/>
                </a:lnTo>
                <a:lnTo>
                  <a:pt x="922675" y="533745"/>
                </a:lnTo>
                <a:lnTo>
                  <a:pt x="910263" y="442719"/>
                </a:lnTo>
                <a:lnTo>
                  <a:pt x="819237" y="467544"/>
                </a:lnTo>
                <a:lnTo>
                  <a:pt x="781999" y="525470"/>
                </a:lnTo>
                <a:lnTo>
                  <a:pt x="703385" y="504782"/>
                </a:lnTo>
                <a:lnTo>
                  <a:pt x="662009" y="496507"/>
                </a:lnTo>
                <a:lnTo>
                  <a:pt x="690972" y="467544"/>
                </a:lnTo>
                <a:lnTo>
                  <a:pt x="628909" y="434444"/>
                </a:lnTo>
                <a:lnTo>
                  <a:pt x="554433" y="409618"/>
                </a:lnTo>
                <a:lnTo>
                  <a:pt x="558570" y="364105"/>
                </a:lnTo>
                <a:lnTo>
                  <a:pt x="604084" y="335142"/>
                </a:lnTo>
                <a:lnTo>
                  <a:pt x="558570" y="293767"/>
                </a:lnTo>
                <a:lnTo>
                  <a:pt x="508920" y="314455"/>
                </a:lnTo>
                <a:lnTo>
                  <a:pt x="504782" y="359968"/>
                </a:lnTo>
                <a:lnTo>
                  <a:pt x="484094" y="368243"/>
                </a:lnTo>
                <a:lnTo>
                  <a:pt x="405481" y="335142"/>
                </a:lnTo>
                <a:lnTo>
                  <a:pt x="326867" y="339280"/>
                </a:lnTo>
                <a:lnTo>
                  <a:pt x="264804" y="351693"/>
                </a:lnTo>
                <a:lnTo>
                  <a:pt x="281354" y="310317"/>
                </a:lnTo>
                <a:lnTo>
                  <a:pt x="202741" y="273079"/>
                </a:lnTo>
                <a:lnTo>
                  <a:pt x="186190" y="223428"/>
                </a:lnTo>
                <a:lnTo>
                  <a:pt x="256529" y="186190"/>
                </a:lnTo>
                <a:lnTo>
                  <a:pt x="252391" y="37238"/>
                </a:lnTo>
                <a:lnTo>
                  <a:pt x="215153" y="0"/>
                </a:lnTo>
                <a:lnTo>
                  <a:pt x="157228" y="62064"/>
                </a:lnTo>
                <a:lnTo>
                  <a:pt x="140677" y="140677"/>
                </a:lnTo>
                <a:lnTo>
                  <a:pt x="119989" y="215153"/>
                </a:lnTo>
                <a:lnTo>
                  <a:pt x="57926" y="268941"/>
                </a:lnTo>
                <a:lnTo>
                  <a:pt x="20688" y="393068"/>
                </a:lnTo>
                <a:lnTo>
                  <a:pt x="0" y="562708"/>
                </a:lnTo>
                <a:lnTo>
                  <a:pt x="49651" y="662009"/>
                </a:lnTo>
                <a:lnTo>
                  <a:pt x="57926" y="728210"/>
                </a:lnTo>
                <a:lnTo>
                  <a:pt x="62064" y="798549"/>
                </a:lnTo>
                <a:lnTo>
                  <a:pt x="111714" y="827512"/>
                </a:lnTo>
                <a:lnTo>
                  <a:pt x="157228" y="802686"/>
                </a:lnTo>
                <a:lnTo>
                  <a:pt x="227566" y="831649"/>
                </a:lnTo>
                <a:lnTo>
                  <a:pt x="227566" y="877162"/>
                </a:lnTo>
                <a:lnTo>
                  <a:pt x="297904" y="860612"/>
                </a:lnTo>
                <a:lnTo>
                  <a:pt x="364105" y="885437"/>
                </a:lnTo>
                <a:lnTo>
                  <a:pt x="417894" y="906125"/>
                </a:lnTo>
                <a:lnTo>
                  <a:pt x="484094" y="885437"/>
                </a:lnTo>
                <a:lnTo>
                  <a:pt x="554433" y="844062"/>
                </a:lnTo>
                <a:lnTo>
                  <a:pt x="682697" y="831649"/>
                </a:lnTo>
                <a:lnTo>
                  <a:pt x="715798" y="802686"/>
                </a:lnTo>
                <a:lnTo>
                  <a:pt x="769586" y="819236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151888" y="4352544"/>
            <a:ext cx="259080" cy="195071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192845" y="4372046"/>
            <a:ext cx="176001" cy="112013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3182111" y="3895344"/>
            <a:ext cx="246887" cy="268224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224759" y="3912674"/>
            <a:ext cx="163952" cy="185795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840992" y="4968240"/>
            <a:ext cx="280416" cy="283464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881695" y="4987836"/>
            <a:ext cx="197085" cy="19862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818888" y="4166615"/>
            <a:ext cx="344424" cy="353568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4873998" y="4198873"/>
            <a:ext cx="236220" cy="244475"/>
          </a:xfrm>
          <a:custGeom>
            <a:avLst/>
            <a:gdLst/>
            <a:ahLst/>
            <a:cxnLst/>
            <a:rect l="l" t="t" r="r" b="b"/>
            <a:pathLst>
              <a:path w="236220" h="244475">
                <a:moveTo>
                  <a:pt x="115852" y="244116"/>
                </a:moveTo>
                <a:lnTo>
                  <a:pt x="45513" y="223428"/>
                </a:lnTo>
                <a:lnTo>
                  <a:pt x="0" y="161365"/>
                </a:lnTo>
                <a:lnTo>
                  <a:pt x="8275" y="70339"/>
                </a:lnTo>
                <a:lnTo>
                  <a:pt x="74476" y="0"/>
                </a:lnTo>
                <a:lnTo>
                  <a:pt x="144815" y="20688"/>
                </a:lnTo>
                <a:lnTo>
                  <a:pt x="165502" y="62064"/>
                </a:lnTo>
                <a:lnTo>
                  <a:pt x="227566" y="91027"/>
                </a:lnTo>
                <a:lnTo>
                  <a:pt x="235841" y="140677"/>
                </a:lnTo>
                <a:lnTo>
                  <a:pt x="215153" y="177915"/>
                </a:lnTo>
                <a:lnTo>
                  <a:pt x="173778" y="235841"/>
                </a:lnTo>
                <a:lnTo>
                  <a:pt x="115852" y="244116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5861303" y="4398264"/>
            <a:ext cx="368808" cy="399288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916662" y="4430578"/>
            <a:ext cx="260985" cy="290195"/>
          </a:xfrm>
          <a:custGeom>
            <a:avLst/>
            <a:gdLst/>
            <a:ahLst/>
            <a:cxnLst/>
            <a:rect l="l" t="t" r="r" b="b"/>
            <a:pathLst>
              <a:path w="260985" h="290195">
                <a:moveTo>
                  <a:pt x="82752" y="268941"/>
                </a:moveTo>
                <a:lnTo>
                  <a:pt x="0" y="206877"/>
                </a:lnTo>
                <a:lnTo>
                  <a:pt x="20688" y="82751"/>
                </a:lnTo>
                <a:lnTo>
                  <a:pt x="78614" y="0"/>
                </a:lnTo>
                <a:lnTo>
                  <a:pt x="153090" y="24825"/>
                </a:lnTo>
                <a:lnTo>
                  <a:pt x="211016" y="57925"/>
                </a:lnTo>
                <a:lnTo>
                  <a:pt x="244116" y="128264"/>
                </a:lnTo>
                <a:lnTo>
                  <a:pt x="260667" y="239978"/>
                </a:lnTo>
                <a:lnTo>
                  <a:pt x="219291" y="289629"/>
                </a:lnTo>
                <a:lnTo>
                  <a:pt x="148952" y="289629"/>
                </a:lnTo>
                <a:lnTo>
                  <a:pt x="82752" y="268941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5398008" y="4995671"/>
            <a:ext cx="262127" cy="286511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440555" y="5013685"/>
            <a:ext cx="178490" cy="203315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7769352" y="3700271"/>
            <a:ext cx="1082040" cy="859536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7823399" y="3732222"/>
            <a:ext cx="972819" cy="751205"/>
          </a:xfrm>
          <a:custGeom>
            <a:avLst/>
            <a:gdLst/>
            <a:ahLst/>
            <a:cxnLst/>
            <a:rect l="l" t="t" r="r" b="b"/>
            <a:pathLst>
              <a:path w="972820" h="751204">
                <a:moveTo>
                  <a:pt x="769586" y="663987"/>
                </a:moveTo>
                <a:lnTo>
                  <a:pt x="868887" y="709501"/>
                </a:lnTo>
                <a:lnTo>
                  <a:pt x="972326" y="692950"/>
                </a:lnTo>
                <a:lnTo>
                  <a:pt x="968189" y="626749"/>
                </a:lnTo>
                <a:lnTo>
                  <a:pt x="906125" y="539861"/>
                </a:lnTo>
                <a:lnTo>
                  <a:pt x="897850" y="465385"/>
                </a:lnTo>
                <a:lnTo>
                  <a:pt x="922675" y="378496"/>
                </a:lnTo>
                <a:lnTo>
                  <a:pt x="910263" y="287470"/>
                </a:lnTo>
                <a:lnTo>
                  <a:pt x="819237" y="312295"/>
                </a:lnTo>
                <a:lnTo>
                  <a:pt x="781999" y="370221"/>
                </a:lnTo>
                <a:lnTo>
                  <a:pt x="703385" y="349533"/>
                </a:lnTo>
                <a:lnTo>
                  <a:pt x="662009" y="341258"/>
                </a:lnTo>
                <a:lnTo>
                  <a:pt x="690972" y="312295"/>
                </a:lnTo>
                <a:lnTo>
                  <a:pt x="628909" y="279195"/>
                </a:lnTo>
                <a:lnTo>
                  <a:pt x="554433" y="254369"/>
                </a:lnTo>
                <a:lnTo>
                  <a:pt x="558570" y="208856"/>
                </a:lnTo>
                <a:lnTo>
                  <a:pt x="604084" y="179893"/>
                </a:lnTo>
                <a:lnTo>
                  <a:pt x="558570" y="138518"/>
                </a:lnTo>
                <a:lnTo>
                  <a:pt x="508920" y="159206"/>
                </a:lnTo>
                <a:lnTo>
                  <a:pt x="504782" y="204719"/>
                </a:lnTo>
                <a:lnTo>
                  <a:pt x="484094" y="212994"/>
                </a:lnTo>
                <a:lnTo>
                  <a:pt x="405481" y="179893"/>
                </a:lnTo>
                <a:lnTo>
                  <a:pt x="326867" y="184031"/>
                </a:lnTo>
                <a:lnTo>
                  <a:pt x="264804" y="196444"/>
                </a:lnTo>
                <a:lnTo>
                  <a:pt x="281354" y="155068"/>
                </a:lnTo>
                <a:lnTo>
                  <a:pt x="202741" y="117830"/>
                </a:lnTo>
                <a:lnTo>
                  <a:pt x="186190" y="68179"/>
                </a:lnTo>
                <a:lnTo>
                  <a:pt x="263815" y="1797"/>
                </a:lnTo>
                <a:lnTo>
                  <a:pt x="129748" y="0"/>
                </a:lnTo>
                <a:lnTo>
                  <a:pt x="119989" y="59904"/>
                </a:lnTo>
                <a:lnTo>
                  <a:pt x="57926" y="113692"/>
                </a:lnTo>
                <a:lnTo>
                  <a:pt x="20688" y="237819"/>
                </a:lnTo>
                <a:lnTo>
                  <a:pt x="0" y="407459"/>
                </a:lnTo>
                <a:lnTo>
                  <a:pt x="49651" y="506760"/>
                </a:lnTo>
                <a:lnTo>
                  <a:pt x="57926" y="572961"/>
                </a:lnTo>
                <a:lnTo>
                  <a:pt x="62064" y="643300"/>
                </a:lnTo>
                <a:lnTo>
                  <a:pt x="111714" y="672263"/>
                </a:lnTo>
                <a:lnTo>
                  <a:pt x="157228" y="647437"/>
                </a:lnTo>
                <a:lnTo>
                  <a:pt x="227566" y="676400"/>
                </a:lnTo>
                <a:lnTo>
                  <a:pt x="227566" y="721913"/>
                </a:lnTo>
                <a:lnTo>
                  <a:pt x="297904" y="705363"/>
                </a:lnTo>
                <a:lnTo>
                  <a:pt x="364105" y="730188"/>
                </a:lnTo>
                <a:lnTo>
                  <a:pt x="417894" y="750876"/>
                </a:lnTo>
                <a:lnTo>
                  <a:pt x="484094" y="730188"/>
                </a:lnTo>
                <a:lnTo>
                  <a:pt x="554433" y="688813"/>
                </a:lnTo>
                <a:lnTo>
                  <a:pt x="682697" y="676400"/>
                </a:lnTo>
                <a:lnTo>
                  <a:pt x="715798" y="647437"/>
                </a:lnTo>
                <a:lnTo>
                  <a:pt x="769586" y="663987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7882128" y="4434840"/>
            <a:ext cx="865631" cy="847344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7936465" y="4466996"/>
            <a:ext cx="756920" cy="739775"/>
          </a:xfrm>
          <a:custGeom>
            <a:avLst/>
            <a:gdLst/>
            <a:ahLst/>
            <a:cxnLst/>
            <a:rect l="l" t="t" r="r" b="b"/>
            <a:pathLst>
              <a:path w="756920" h="739775">
                <a:moveTo>
                  <a:pt x="538140" y="0"/>
                </a:moveTo>
                <a:lnTo>
                  <a:pt x="630017" y="43751"/>
                </a:lnTo>
                <a:lnTo>
                  <a:pt x="721895" y="65627"/>
                </a:lnTo>
                <a:lnTo>
                  <a:pt x="756896" y="140004"/>
                </a:lnTo>
                <a:lnTo>
                  <a:pt x="756896" y="293133"/>
                </a:lnTo>
                <a:lnTo>
                  <a:pt x="735020" y="367510"/>
                </a:lnTo>
                <a:lnTo>
                  <a:pt x="678144" y="428762"/>
                </a:lnTo>
                <a:lnTo>
                  <a:pt x="616892" y="446262"/>
                </a:lnTo>
                <a:lnTo>
                  <a:pt x="538140" y="415636"/>
                </a:lnTo>
                <a:lnTo>
                  <a:pt x="616892" y="485638"/>
                </a:lnTo>
                <a:lnTo>
                  <a:pt x="643143" y="555640"/>
                </a:lnTo>
                <a:lnTo>
                  <a:pt x="564390" y="595016"/>
                </a:lnTo>
                <a:lnTo>
                  <a:pt x="481263" y="625642"/>
                </a:lnTo>
                <a:lnTo>
                  <a:pt x="476888" y="665018"/>
                </a:lnTo>
                <a:lnTo>
                  <a:pt x="415636" y="713145"/>
                </a:lnTo>
                <a:lnTo>
                  <a:pt x="297508" y="739395"/>
                </a:lnTo>
                <a:lnTo>
                  <a:pt x="210006" y="726270"/>
                </a:lnTo>
                <a:lnTo>
                  <a:pt x="78752" y="660643"/>
                </a:lnTo>
                <a:lnTo>
                  <a:pt x="0" y="538140"/>
                </a:lnTo>
                <a:lnTo>
                  <a:pt x="0" y="481263"/>
                </a:lnTo>
                <a:lnTo>
                  <a:pt x="83127" y="450637"/>
                </a:lnTo>
                <a:lnTo>
                  <a:pt x="126878" y="385011"/>
                </a:lnTo>
                <a:lnTo>
                  <a:pt x="153129" y="306259"/>
                </a:lnTo>
                <a:lnTo>
                  <a:pt x="266882" y="293133"/>
                </a:lnTo>
                <a:lnTo>
                  <a:pt x="328134" y="293133"/>
                </a:lnTo>
                <a:lnTo>
                  <a:pt x="293133" y="236257"/>
                </a:lnTo>
                <a:lnTo>
                  <a:pt x="280008" y="196881"/>
                </a:lnTo>
                <a:lnTo>
                  <a:pt x="315009" y="148754"/>
                </a:lnTo>
                <a:lnTo>
                  <a:pt x="363135" y="131254"/>
                </a:lnTo>
                <a:lnTo>
                  <a:pt x="288758" y="131254"/>
                </a:lnTo>
                <a:lnTo>
                  <a:pt x="306258" y="39376"/>
                </a:lnTo>
                <a:lnTo>
                  <a:pt x="538140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7909559" y="2606039"/>
            <a:ext cx="865631" cy="847343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7963309" y="2637183"/>
            <a:ext cx="756920" cy="739775"/>
          </a:xfrm>
          <a:custGeom>
            <a:avLst/>
            <a:gdLst/>
            <a:ahLst/>
            <a:cxnLst/>
            <a:rect l="l" t="t" r="r" b="b"/>
            <a:pathLst>
              <a:path w="756920" h="739775">
                <a:moveTo>
                  <a:pt x="538140" y="0"/>
                </a:moveTo>
                <a:lnTo>
                  <a:pt x="630017" y="43751"/>
                </a:lnTo>
                <a:lnTo>
                  <a:pt x="721895" y="65627"/>
                </a:lnTo>
                <a:lnTo>
                  <a:pt x="756896" y="140004"/>
                </a:lnTo>
                <a:lnTo>
                  <a:pt x="756896" y="293133"/>
                </a:lnTo>
                <a:lnTo>
                  <a:pt x="735020" y="367510"/>
                </a:lnTo>
                <a:lnTo>
                  <a:pt x="678144" y="428762"/>
                </a:lnTo>
                <a:lnTo>
                  <a:pt x="616892" y="446262"/>
                </a:lnTo>
                <a:lnTo>
                  <a:pt x="538140" y="415636"/>
                </a:lnTo>
                <a:lnTo>
                  <a:pt x="616892" y="485638"/>
                </a:lnTo>
                <a:lnTo>
                  <a:pt x="643143" y="555640"/>
                </a:lnTo>
                <a:lnTo>
                  <a:pt x="564390" y="595016"/>
                </a:lnTo>
                <a:lnTo>
                  <a:pt x="481263" y="625642"/>
                </a:lnTo>
                <a:lnTo>
                  <a:pt x="476888" y="665018"/>
                </a:lnTo>
                <a:lnTo>
                  <a:pt x="415636" y="713145"/>
                </a:lnTo>
                <a:lnTo>
                  <a:pt x="297508" y="739395"/>
                </a:lnTo>
                <a:lnTo>
                  <a:pt x="210006" y="726270"/>
                </a:lnTo>
                <a:lnTo>
                  <a:pt x="78752" y="660643"/>
                </a:lnTo>
                <a:lnTo>
                  <a:pt x="0" y="538140"/>
                </a:lnTo>
                <a:lnTo>
                  <a:pt x="0" y="481263"/>
                </a:lnTo>
                <a:lnTo>
                  <a:pt x="83127" y="450637"/>
                </a:lnTo>
                <a:lnTo>
                  <a:pt x="126878" y="385011"/>
                </a:lnTo>
                <a:lnTo>
                  <a:pt x="153129" y="306259"/>
                </a:lnTo>
                <a:lnTo>
                  <a:pt x="266882" y="293133"/>
                </a:lnTo>
                <a:lnTo>
                  <a:pt x="328134" y="293133"/>
                </a:lnTo>
                <a:lnTo>
                  <a:pt x="293133" y="236257"/>
                </a:lnTo>
                <a:lnTo>
                  <a:pt x="280008" y="196881"/>
                </a:lnTo>
                <a:lnTo>
                  <a:pt x="315009" y="148754"/>
                </a:lnTo>
                <a:lnTo>
                  <a:pt x="363135" y="131254"/>
                </a:lnTo>
                <a:lnTo>
                  <a:pt x="288758" y="131254"/>
                </a:lnTo>
                <a:lnTo>
                  <a:pt x="306258" y="39376"/>
                </a:lnTo>
                <a:lnTo>
                  <a:pt x="538140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 txBox="1"/>
          <p:nvPr/>
        </p:nvSpPr>
        <p:spPr>
          <a:xfrm>
            <a:off x="1551594" y="4016449"/>
            <a:ext cx="224154" cy="109918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645"/>
              </a:lnSpc>
            </a:pPr>
            <a:r>
              <a:rPr sz="1400" spc="-5" dirty="0">
                <a:latin typeface="Arial"/>
                <a:cs typeface="Arial"/>
              </a:rPr>
              <a:t>Ma</a:t>
            </a:r>
            <a:r>
              <a:rPr sz="1400" dirty="0">
                <a:latin typeface="Arial"/>
                <a:cs typeface="Arial"/>
              </a:rPr>
              <a:t>c</a:t>
            </a:r>
            <a:r>
              <a:rPr sz="1400" spc="-5" dirty="0">
                <a:latin typeface="Arial"/>
                <a:cs typeface="Arial"/>
              </a:rPr>
              <a:t>rophage</a:t>
            </a:r>
            <a:r>
              <a:rPr sz="1400" dirty="0">
                <a:latin typeface="Arial"/>
                <a:cs typeface="Arial"/>
              </a:rPr>
              <a:t>s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47506" y="145795"/>
            <a:ext cx="99186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Outline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20885" y="1233932"/>
            <a:ext cx="694753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i="1" spc="-5" dirty="0">
                <a:latin typeface="Arial"/>
                <a:cs typeface="Arial"/>
              </a:rPr>
              <a:t>Background: Immunotherapy Strategies and CAR </a:t>
            </a:r>
            <a:r>
              <a:rPr sz="1800" i="1" dirty="0">
                <a:latin typeface="Arial"/>
                <a:cs typeface="Arial"/>
              </a:rPr>
              <a:t>T </a:t>
            </a:r>
            <a:r>
              <a:rPr sz="1800" i="1" spc="-5" dirty="0">
                <a:latin typeface="Arial"/>
                <a:cs typeface="Arial"/>
              </a:rPr>
              <a:t>Cell</a:t>
            </a:r>
            <a:r>
              <a:rPr sz="1800" i="1" spc="0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Therapy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0885" y="2212340"/>
            <a:ext cx="61601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i="1" spc="-5" dirty="0">
                <a:latin typeface="Arial"/>
                <a:cs typeface="Arial"/>
              </a:rPr>
              <a:t>Developing CAR </a:t>
            </a:r>
            <a:r>
              <a:rPr sz="1800" i="1" dirty="0">
                <a:latin typeface="Arial"/>
                <a:cs typeface="Arial"/>
              </a:rPr>
              <a:t>T </a:t>
            </a:r>
            <a:r>
              <a:rPr sz="1800" i="1" spc="-5" dirty="0">
                <a:latin typeface="Arial"/>
                <a:cs typeface="Arial"/>
              </a:rPr>
              <a:t>Cell Strategies to </a:t>
            </a:r>
            <a:r>
              <a:rPr sz="1800" i="1" spc="-30" dirty="0">
                <a:latin typeface="Arial"/>
                <a:cs typeface="Arial"/>
              </a:rPr>
              <a:t>Target </a:t>
            </a:r>
            <a:r>
              <a:rPr sz="1800" i="1" spc="-5" dirty="0">
                <a:latin typeface="Arial"/>
                <a:cs typeface="Arial"/>
              </a:rPr>
              <a:t>Solid</a:t>
            </a:r>
            <a:r>
              <a:rPr sz="1800" i="1" spc="15" dirty="0">
                <a:latin typeface="Arial"/>
                <a:cs typeface="Arial"/>
              </a:rPr>
              <a:t> </a:t>
            </a:r>
            <a:r>
              <a:rPr sz="1800" i="1" spc="-25" dirty="0">
                <a:latin typeface="Arial"/>
                <a:cs typeface="Arial"/>
              </a:rPr>
              <a:t>Tumors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0885" y="3202940"/>
            <a:ext cx="78828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i="1" spc="-5" dirty="0">
                <a:latin typeface="Arial"/>
                <a:cs typeface="Arial"/>
              </a:rPr>
              <a:t>Overcoming the Barriers to Effective Immunotherapy against Solid</a:t>
            </a:r>
            <a:r>
              <a:rPr sz="1800" i="1" spc="25" dirty="0">
                <a:latin typeface="Arial"/>
                <a:cs typeface="Arial"/>
              </a:rPr>
              <a:t> </a:t>
            </a:r>
            <a:r>
              <a:rPr sz="1800" i="1" spc="-25" dirty="0">
                <a:latin typeface="Arial"/>
                <a:cs typeface="Arial"/>
              </a:rPr>
              <a:t>Tumors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20885" y="4193540"/>
            <a:ext cx="3327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i="1" spc="-5" dirty="0">
                <a:latin typeface="Arial"/>
                <a:cs typeface="Arial"/>
              </a:rPr>
              <a:t>Where do </a:t>
            </a:r>
            <a:r>
              <a:rPr sz="1800" i="1" dirty="0">
                <a:latin typeface="Arial"/>
                <a:cs typeface="Arial"/>
              </a:rPr>
              <a:t>we </a:t>
            </a:r>
            <a:r>
              <a:rPr sz="1800" i="1" spc="-5" dirty="0">
                <a:latin typeface="Arial"/>
                <a:cs typeface="Arial"/>
              </a:rPr>
              <a:t>go from</a:t>
            </a:r>
            <a:r>
              <a:rPr sz="1800" i="1" spc="-65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here??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426700" y="6250170"/>
            <a:ext cx="1397000" cy="5849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84274" y="246379"/>
            <a:ext cx="29190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Oncolytic</a:t>
            </a:r>
            <a:r>
              <a:rPr spc="-55" dirty="0"/>
              <a:t> </a:t>
            </a:r>
            <a:r>
              <a:rPr spc="-5" dirty="0"/>
              <a:t>Virotherapy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47003" y="1785620"/>
            <a:ext cx="5880735" cy="3640454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355600" marR="448945" indent="-342900">
              <a:lnSpc>
                <a:spcPts val="2090"/>
              </a:lnSpc>
              <a:spcBef>
                <a:spcPts val="225"/>
              </a:spcBef>
              <a:buChar char="•"/>
              <a:tabLst>
                <a:tab pos="354965" algn="l"/>
                <a:tab pos="355600" algn="l"/>
              </a:tabLst>
            </a:pPr>
            <a:r>
              <a:rPr sz="1800" spc="-5" dirty="0">
                <a:latin typeface="Arial"/>
                <a:cs typeface="Arial"/>
              </a:rPr>
              <a:t>Oncolytic viruses selectively infect and replicate </a:t>
            </a:r>
            <a:r>
              <a:rPr sz="1800" dirty="0">
                <a:latin typeface="Arial"/>
                <a:cs typeface="Arial"/>
              </a:rPr>
              <a:t>in  </a:t>
            </a:r>
            <a:r>
              <a:rPr sz="1800" spc="-5" dirty="0">
                <a:latin typeface="Arial"/>
                <a:cs typeface="Arial"/>
              </a:rPr>
              <a:t>tumors, promoting immunogenic cell death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(ICD)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Arial"/>
              <a:buChar char="•"/>
            </a:pPr>
            <a:endParaRPr sz="2600">
              <a:latin typeface="Times New Roman"/>
              <a:cs typeface="Times New Roman"/>
            </a:endParaRPr>
          </a:p>
          <a:p>
            <a:pPr marL="355600" marR="448945" indent="-342900" algn="just">
              <a:lnSpc>
                <a:spcPct val="99400"/>
              </a:lnSpc>
              <a:spcBef>
                <a:spcPts val="5"/>
              </a:spcBef>
              <a:buChar char="•"/>
              <a:tabLst>
                <a:tab pos="355600" algn="l"/>
              </a:tabLst>
            </a:pPr>
            <a:r>
              <a:rPr sz="1800" spc="-5" dirty="0">
                <a:latin typeface="Arial"/>
                <a:cs typeface="Arial"/>
              </a:rPr>
              <a:t>ICD can induce tumor-associated antigen release,  recruitment of APCs, and elicit adaptive antitumor  immunity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Arial"/>
              <a:buChar char="•"/>
            </a:pPr>
            <a:endParaRPr sz="26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02200"/>
              </a:lnSpc>
              <a:spcBef>
                <a:spcPts val="5"/>
              </a:spcBef>
              <a:buChar char="•"/>
              <a:tabLst>
                <a:tab pos="354965" algn="l"/>
                <a:tab pos="355600" algn="l"/>
              </a:tabLst>
            </a:pPr>
            <a:r>
              <a:rPr sz="1800" spc="-25" dirty="0">
                <a:latin typeface="Arial"/>
                <a:cs typeface="Arial"/>
              </a:rPr>
              <a:t>T-VEC </a:t>
            </a:r>
            <a:r>
              <a:rPr sz="1800" dirty="0">
                <a:latin typeface="Arial"/>
                <a:cs typeface="Arial"/>
              </a:rPr>
              <a:t>– FDA </a:t>
            </a:r>
            <a:r>
              <a:rPr sz="1800" spc="-5" dirty="0">
                <a:latin typeface="Arial"/>
                <a:cs typeface="Arial"/>
              </a:rPr>
              <a:t>approved </a:t>
            </a:r>
            <a:r>
              <a:rPr sz="1800" spc="-25" dirty="0">
                <a:latin typeface="Arial"/>
                <a:cs typeface="Arial"/>
              </a:rPr>
              <a:t>HSV-I </a:t>
            </a:r>
            <a:r>
              <a:rPr sz="1800" spc="-5" dirty="0">
                <a:latin typeface="Arial"/>
                <a:cs typeface="Arial"/>
              </a:rPr>
              <a:t>expressing GM-CSF for  metastatic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melanoma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Arial"/>
              <a:buChar char="•"/>
            </a:pPr>
            <a:endParaRPr sz="25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02200"/>
              </a:lnSpc>
              <a:buChar char="•"/>
              <a:tabLst>
                <a:tab pos="354965" algn="l"/>
                <a:tab pos="355600" algn="l"/>
              </a:tabLst>
            </a:pPr>
            <a:r>
              <a:rPr sz="1800" spc="-5" dirty="0">
                <a:latin typeface="Arial"/>
                <a:cs typeface="Arial"/>
              </a:rPr>
              <a:t>Enhanced antitumor immunity by introduction of genes  (apoptosis-inducing, chemokines,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cytokines)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1654" y="1350032"/>
            <a:ext cx="4482607" cy="45537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426700" y="6250170"/>
            <a:ext cx="1397000" cy="5849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78100" y="1177154"/>
            <a:ext cx="6731000" cy="5029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91824" y="130555"/>
            <a:ext cx="9103995" cy="636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Oncolytic </a:t>
            </a:r>
            <a:r>
              <a:rPr spc="-10" dirty="0"/>
              <a:t>Viruses </a:t>
            </a:r>
            <a:r>
              <a:rPr dirty="0"/>
              <a:t>Deliver </a:t>
            </a:r>
            <a:r>
              <a:rPr spc="-5" dirty="0"/>
              <a:t>CAR </a:t>
            </a:r>
            <a:r>
              <a:rPr spc="-40" dirty="0"/>
              <a:t>Targets </a:t>
            </a:r>
            <a:r>
              <a:rPr spc="-5" dirty="0"/>
              <a:t>to </a:t>
            </a:r>
            <a:r>
              <a:rPr spc="-20" dirty="0"/>
              <a:t>“</a:t>
            </a:r>
            <a:r>
              <a:rPr i="1" spc="-20" dirty="0">
                <a:latin typeface="Arial"/>
                <a:cs typeface="Arial"/>
              </a:rPr>
              <a:t>Targetless</a:t>
            </a:r>
            <a:r>
              <a:rPr spc="-20" dirty="0"/>
              <a:t>” </a:t>
            </a:r>
            <a:r>
              <a:rPr spc="-5" dirty="0"/>
              <a:t>Solid</a:t>
            </a:r>
            <a:r>
              <a:rPr spc="0" dirty="0"/>
              <a:t> </a:t>
            </a:r>
            <a:r>
              <a:rPr spc="-20" dirty="0"/>
              <a:t>Tumors</a:t>
            </a: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600" spc="-5" dirty="0"/>
              <a:t>with </a:t>
            </a:r>
            <a:r>
              <a:rPr sz="1600" spc="-25" dirty="0"/>
              <a:t>Yuman </a:t>
            </a:r>
            <a:r>
              <a:rPr sz="1600" spc="-5" dirty="0"/>
              <a:t>Fong MD, Stephen Forman MD, Anthony Park</a:t>
            </a:r>
            <a:r>
              <a:rPr sz="1600" spc="-35" dirty="0"/>
              <a:t> </a:t>
            </a:r>
            <a:r>
              <a:rPr sz="1600" dirty="0"/>
              <a:t>MS</a:t>
            </a:r>
            <a:endParaRPr sz="1600"/>
          </a:p>
        </p:txBody>
      </p:sp>
      <p:sp>
        <p:nvSpPr>
          <p:cNvPr id="4" name="object 4"/>
          <p:cNvSpPr/>
          <p:nvPr/>
        </p:nvSpPr>
        <p:spPr>
          <a:xfrm>
            <a:off x="10426700" y="6250170"/>
            <a:ext cx="1397000" cy="5849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8739" y="6598998"/>
            <a:ext cx="1959610" cy="2241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45"/>
              </a:lnSpc>
            </a:pPr>
            <a:r>
              <a:rPr sz="1400" spc="-5" dirty="0">
                <a:latin typeface="Arial"/>
                <a:cs typeface="Arial"/>
              </a:rPr>
              <a:t>Park et al. BioRxIV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2019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63167" y="2283733"/>
            <a:ext cx="701361" cy="8869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021136" y="2283733"/>
            <a:ext cx="706318" cy="8869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110090" y="2283733"/>
            <a:ext cx="1130300" cy="8869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930980" y="2283733"/>
            <a:ext cx="1123730" cy="8869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831813" y="2283731"/>
            <a:ext cx="1133944" cy="8869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877485" y="2283733"/>
            <a:ext cx="1136866" cy="8869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596943" y="835659"/>
            <a:ext cx="13843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latin typeface="Arial"/>
                <a:cs typeface="Arial"/>
              </a:rPr>
              <a:t>a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597312" y="1920747"/>
            <a:ext cx="14986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latin typeface="Arial"/>
                <a:cs typeface="Arial"/>
              </a:rPr>
              <a:t>b</a:t>
            </a:r>
            <a:endParaRPr sz="16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021137" y="2279026"/>
            <a:ext cx="701040" cy="889635"/>
          </a:xfrm>
          <a:custGeom>
            <a:avLst/>
            <a:gdLst/>
            <a:ahLst/>
            <a:cxnLst/>
            <a:rect l="l" t="t" r="r" b="b"/>
            <a:pathLst>
              <a:path w="701039" h="889635">
                <a:moveTo>
                  <a:pt x="0" y="0"/>
                </a:moveTo>
                <a:lnTo>
                  <a:pt x="700894" y="0"/>
                </a:lnTo>
                <a:lnTo>
                  <a:pt x="700894" y="889096"/>
                </a:lnTo>
                <a:lnTo>
                  <a:pt x="0" y="889096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924410" y="2279026"/>
            <a:ext cx="1130300" cy="88963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50">
              <a:latin typeface="Times New Roman"/>
              <a:cs typeface="Times New Roman"/>
            </a:endParaRPr>
          </a:p>
          <a:p>
            <a:pPr marL="91440">
              <a:lnSpc>
                <a:spcPct val="100000"/>
              </a:lnSpc>
              <a:spcBef>
                <a:spcPts val="5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MOI</a:t>
            </a:r>
            <a:r>
              <a:rPr sz="11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110090" y="2279026"/>
            <a:ext cx="1130300" cy="88963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50">
              <a:latin typeface="Times New Roman"/>
              <a:cs typeface="Times New Roman"/>
            </a:endParaRPr>
          </a:p>
          <a:p>
            <a:pPr marL="96520">
              <a:lnSpc>
                <a:spcPct val="100000"/>
              </a:lnSpc>
              <a:spcBef>
                <a:spcPts val="5"/>
              </a:spcBef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CD19t</a:t>
            </a:r>
            <a:endParaRPr sz="11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835456" y="2279026"/>
            <a:ext cx="1130300" cy="88963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 marL="91440">
              <a:lnSpc>
                <a:spcPct val="100000"/>
              </a:lnSpc>
              <a:spcBef>
                <a:spcPts val="1080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MOI</a:t>
            </a:r>
            <a:r>
              <a:rPr sz="11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0.025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117806" y="1576340"/>
            <a:ext cx="167640" cy="158750"/>
          </a:xfrm>
          <a:custGeom>
            <a:avLst/>
            <a:gdLst/>
            <a:ahLst/>
            <a:cxnLst/>
            <a:rect l="l" t="t" r="r" b="b"/>
            <a:pathLst>
              <a:path w="167640" h="158750">
                <a:moveTo>
                  <a:pt x="0" y="158446"/>
                </a:moveTo>
                <a:lnTo>
                  <a:pt x="167094" y="158446"/>
                </a:lnTo>
                <a:lnTo>
                  <a:pt x="167094" y="0"/>
                </a:lnTo>
                <a:lnTo>
                  <a:pt x="0" y="0"/>
                </a:lnTo>
                <a:lnTo>
                  <a:pt x="0" y="158446"/>
                </a:lnTo>
                <a:close/>
              </a:path>
            </a:pathLst>
          </a:custGeom>
          <a:solidFill>
            <a:srgbClr val="1CCD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117806" y="1794433"/>
            <a:ext cx="167640" cy="158750"/>
          </a:xfrm>
          <a:custGeom>
            <a:avLst/>
            <a:gdLst/>
            <a:ahLst/>
            <a:cxnLst/>
            <a:rect l="l" t="t" r="r" b="b"/>
            <a:pathLst>
              <a:path w="167640" h="158750">
                <a:moveTo>
                  <a:pt x="0" y="158446"/>
                </a:moveTo>
                <a:lnTo>
                  <a:pt x="167094" y="158446"/>
                </a:lnTo>
                <a:lnTo>
                  <a:pt x="167094" y="0"/>
                </a:lnTo>
                <a:lnTo>
                  <a:pt x="0" y="0"/>
                </a:lnTo>
                <a:lnTo>
                  <a:pt x="0" y="158446"/>
                </a:lnTo>
                <a:close/>
              </a:path>
            </a:pathLst>
          </a:custGeom>
          <a:solidFill>
            <a:srgbClr val="CD39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117806" y="2012526"/>
            <a:ext cx="167640" cy="158750"/>
          </a:xfrm>
          <a:custGeom>
            <a:avLst/>
            <a:gdLst/>
            <a:ahLst/>
            <a:cxnLst/>
            <a:rect l="l" t="t" r="r" b="b"/>
            <a:pathLst>
              <a:path w="167640" h="158750">
                <a:moveTo>
                  <a:pt x="0" y="158446"/>
                </a:moveTo>
                <a:lnTo>
                  <a:pt x="167094" y="158446"/>
                </a:lnTo>
                <a:lnTo>
                  <a:pt x="167094" y="0"/>
                </a:lnTo>
                <a:lnTo>
                  <a:pt x="0" y="0"/>
                </a:lnTo>
                <a:lnTo>
                  <a:pt x="0" y="158446"/>
                </a:lnTo>
                <a:close/>
              </a:path>
            </a:pathLst>
          </a:custGeom>
          <a:solidFill>
            <a:srgbClr val="190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8367875" y="1496568"/>
            <a:ext cx="913130" cy="687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>
              <a:lnSpc>
                <a:spcPct val="132700"/>
              </a:lnSpc>
              <a:spcBef>
                <a:spcPts val="100"/>
              </a:spcBef>
            </a:pPr>
            <a:r>
              <a:rPr sz="1100" dirty="0">
                <a:latin typeface="Arial"/>
                <a:cs typeface="Arial"/>
              </a:rPr>
              <a:t>Vaccinia</a:t>
            </a:r>
            <a:r>
              <a:rPr sz="1100" spc="-7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Virus  </a:t>
            </a:r>
            <a:r>
              <a:rPr sz="1100" dirty="0">
                <a:latin typeface="Arial"/>
                <a:cs typeface="Arial"/>
              </a:rPr>
              <a:t>CD19</a:t>
            </a:r>
            <a:endParaRPr sz="1100">
              <a:latin typeface="Arial"/>
              <a:cs typeface="Arial"/>
            </a:endParaRPr>
          </a:p>
          <a:p>
            <a:pPr marL="22225">
              <a:lnSpc>
                <a:spcPct val="100000"/>
              </a:lnSpc>
              <a:spcBef>
                <a:spcPts val="384"/>
              </a:spcBef>
            </a:pPr>
            <a:r>
              <a:rPr sz="1100" dirty="0">
                <a:latin typeface="Arial"/>
                <a:cs typeface="Arial"/>
              </a:rPr>
              <a:t>DAPI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063167" y="2279026"/>
            <a:ext cx="701675" cy="889635"/>
          </a:xfrm>
          <a:custGeom>
            <a:avLst/>
            <a:gdLst/>
            <a:ahLst/>
            <a:cxnLst/>
            <a:rect l="l" t="t" r="r" b="b"/>
            <a:pathLst>
              <a:path w="701675" h="889635">
                <a:moveTo>
                  <a:pt x="0" y="0"/>
                </a:moveTo>
                <a:lnTo>
                  <a:pt x="701362" y="0"/>
                </a:lnTo>
                <a:lnTo>
                  <a:pt x="701362" y="889096"/>
                </a:lnTo>
                <a:lnTo>
                  <a:pt x="0" y="889096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4877488" y="2279026"/>
            <a:ext cx="1130300" cy="88963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 marL="91440">
              <a:lnSpc>
                <a:spcPct val="100000"/>
              </a:lnSpc>
              <a:spcBef>
                <a:spcPts val="1080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MOI</a:t>
            </a:r>
            <a:r>
              <a:rPr sz="11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020465" y="2485533"/>
            <a:ext cx="269875" cy="287020"/>
          </a:xfrm>
          <a:custGeom>
            <a:avLst/>
            <a:gdLst/>
            <a:ahLst/>
            <a:cxnLst/>
            <a:rect l="l" t="t" r="r" b="b"/>
            <a:pathLst>
              <a:path w="269875" h="287019">
                <a:moveTo>
                  <a:pt x="0" y="0"/>
                </a:moveTo>
                <a:lnTo>
                  <a:pt x="269635" y="0"/>
                </a:lnTo>
                <a:lnTo>
                  <a:pt x="269635" y="286657"/>
                </a:lnTo>
                <a:lnTo>
                  <a:pt x="0" y="286657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037473" y="2385410"/>
            <a:ext cx="271145" cy="287020"/>
          </a:xfrm>
          <a:custGeom>
            <a:avLst/>
            <a:gdLst/>
            <a:ahLst/>
            <a:cxnLst/>
            <a:rect l="l" t="t" r="r" b="b"/>
            <a:pathLst>
              <a:path w="271145" h="287019">
                <a:moveTo>
                  <a:pt x="0" y="0"/>
                </a:moveTo>
                <a:lnTo>
                  <a:pt x="271067" y="0"/>
                </a:lnTo>
                <a:lnTo>
                  <a:pt x="271067" y="286657"/>
                </a:lnTo>
                <a:lnTo>
                  <a:pt x="0" y="286657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450111" y="1218181"/>
            <a:ext cx="882650" cy="0"/>
          </a:xfrm>
          <a:custGeom>
            <a:avLst/>
            <a:gdLst/>
            <a:ahLst/>
            <a:cxnLst/>
            <a:rect l="l" t="t" r="r" b="b"/>
            <a:pathLst>
              <a:path w="882650">
                <a:moveTo>
                  <a:pt x="0" y="0"/>
                </a:moveTo>
                <a:lnTo>
                  <a:pt x="882220" y="0"/>
                </a:lnTo>
              </a:path>
            </a:pathLst>
          </a:custGeom>
          <a:ln w="127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644542" y="1218181"/>
            <a:ext cx="882650" cy="0"/>
          </a:xfrm>
          <a:custGeom>
            <a:avLst/>
            <a:gdLst/>
            <a:ahLst/>
            <a:cxnLst/>
            <a:rect l="l" t="t" r="r" b="b"/>
            <a:pathLst>
              <a:path w="882650">
                <a:moveTo>
                  <a:pt x="0" y="0"/>
                </a:moveTo>
                <a:lnTo>
                  <a:pt x="882225" y="0"/>
                </a:lnTo>
              </a:path>
            </a:pathLst>
          </a:custGeom>
          <a:ln w="127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5526768" y="1089896"/>
            <a:ext cx="923925" cy="261620"/>
          </a:xfrm>
          <a:prstGeom prst="rect">
            <a:avLst/>
          </a:prstGeom>
          <a:solidFill>
            <a:srgbClr val="7F7F7F"/>
          </a:solidFill>
          <a:ln w="9525">
            <a:solidFill>
              <a:srgbClr val="000000"/>
            </a:solidFill>
          </a:ln>
        </p:spPr>
        <p:txBody>
          <a:bodyPr vert="horz" wrap="square" lIns="0" tIns="476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J2R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010347" y="1550188"/>
            <a:ext cx="1147445" cy="332740"/>
          </a:xfrm>
          <a:custGeom>
            <a:avLst/>
            <a:gdLst/>
            <a:ahLst/>
            <a:cxnLst/>
            <a:rect l="l" t="t" r="r" b="b"/>
            <a:pathLst>
              <a:path w="1147445" h="332739">
                <a:moveTo>
                  <a:pt x="0" y="83056"/>
                </a:moveTo>
                <a:lnTo>
                  <a:pt x="981308" y="83056"/>
                </a:lnTo>
                <a:lnTo>
                  <a:pt x="981308" y="0"/>
                </a:lnTo>
                <a:lnTo>
                  <a:pt x="1147420" y="166111"/>
                </a:lnTo>
                <a:lnTo>
                  <a:pt x="981308" y="332223"/>
                </a:lnTo>
                <a:lnTo>
                  <a:pt x="981308" y="249167"/>
                </a:lnTo>
                <a:lnTo>
                  <a:pt x="0" y="249167"/>
                </a:lnTo>
                <a:lnTo>
                  <a:pt x="0" y="83056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6292496" y="1618488"/>
            <a:ext cx="50101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Arial"/>
                <a:cs typeface="Arial"/>
              </a:rPr>
              <a:t>h</a:t>
            </a:r>
            <a:r>
              <a:rPr sz="1100" spc="0" dirty="0">
                <a:latin typeface="Arial"/>
                <a:cs typeface="Arial"/>
              </a:rPr>
              <a:t>CD</a:t>
            </a:r>
            <a:r>
              <a:rPr sz="1100" dirty="0">
                <a:latin typeface="Arial"/>
                <a:cs typeface="Arial"/>
              </a:rPr>
              <a:t>19t</a:t>
            </a:r>
            <a:endParaRPr sz="11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608685" y="1678194"/>
            <a:ext cx="401955" cy="76200"/>
          </a:xfrm>
          <a:custGeom>
            <a:avLst/>
            <a:gdLst/>
            <a:ahLst/>
            <a:cxnLst/>
            <a:rect l="l" t="t" r="r" b="b"/>
            <a:pathLst>
              <a:path w="401954" h="76200">
                <a:moveTo>
                  <a:pt x="325461" y="38100"/>
                </a:moveTo>
                <a:lnTo>
                  <a:pt x="274661" y="76200"/>
                </a:lnTo>
                <a:lnTo>
                  <a:pt x="380494" y="44450"/>
                </a:lnTo>
                <a:lnTo>
                  <a:pt x="325461" y="44450"/>
                </a:lnTo>
                <a:lnTo>
                  <a:pt x="325461" y="38100"/>
                </a:lnTo>
                <a:close/>
              </a:path>
              <a:path w="401954" h="76200">
                <a:moveTo>
                  <a:pt x="316994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316994" y="44450"/>
                </a:lnTo>
                <a:lnTo>
                  <a:pt x="325461" y="38100"/>
                </a:lnTo>
                <a:lnTo>
                  <a:pt x="316994" y="31750"/>
                </a:lnTo>
                <a:close/>
              </a:path>
              <a:path w="401954" h="76200">
                <a:moveTo>
                  <a:pt x="380494" y="31750"/>
                </a:moveTo>
                <a:lnTo>
                  <a:pt x="325461" y="31750"/>
                </a:lnTo>
                <a:lnTo>
                  <a:pt x="325461" y="44450"/>
                </a:lnTo>
                <a:lnTo>
                  <a:pt x="380494" y="44450"/>
                </a:lnTo>
                <a:lnTo>
                  <a:pt x="401661" y="38100"/>
                </a:lnTo>
                <a:lnTo>
                  <a:pt x="380494" y="31750"/>
                </a:lnTo>
                <a:close/>
              </a:path>
              <a:path w="401954" h="76200">
                <a:moveTo>
                  <a:pt x="274661" y="0"/>
                </a:moveTo>
                <a:lnTo>
                  <a:pt x="325461" y="38100"/>
                </a:lnTo>
                <a:lnTo>
                  <a:pt x="325461" y="31750"/>
                </a:lnTo>
                <a:lnTo>
                  <a:pt x="380494" y="31750"/>
                </a:lnTo>
                <a:lnTo>
                  <a:pt x="2746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263727" y="1353179"/>
            <a:ext cx="1099185" cy="193675"/>
          </a:xfrm>
          <a:custGeom>
            <a:avLst/>
            <a:gdLst/>
            <a:ahLst/>
            <a:cxnLst/>
            <a:rect l="l" t="t" r="r" b="b"/>
            <a:pathLst>
              <a:path w="1099184" h="193675">
                <a:moveTo>
                  <a:pt x="0" y="0"/>
                </a:moveTo>
                <a:lnTo>
                  <a:pt x="1098730" y="19364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526764" y="1353179"/>
            <a:ext cx="144780" cy="193675"/>
          </a:xfrm>
          <a:custGeom>
            <a:avLst/>
            <a:gdLst/>
            <a:ahLst/>
            <a:cxnLst/>
            <a:rect l="l" t="t" r="r" b="b"/>
            <a:pathLst>
              <a:path w="144779" h="193675">
                <a:moveTo>
                  <a:pt x="144296" y="0"/>
                </a:moveTo>
                <a:lnTo>
                  <a:pt x="0" y="19364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526764" y="1546824"/>
            <a:ext cx="0" cy="263525"/>
          </a:xfrm>
          <a:custGeom>
            <a:avLst/>
            <a:gdLst/>
            <a:ahLst/>
            <a:cxnLst/>
            <a:rect l="l" t="t" r="r" b="b"/>
            <a:pathLst>
              <a:path h="263525">
                <a:moveTo>
                  <a:pt x="0" y="0"/>
                </a:moveTo>
                <a:lnTo>
                  <a:pt x="1" y="263053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355744" y="1546824"/>
            <a:ext cx="0" cy="263525"/>
          </a:xfrm>
          <a:custGeom>
            <a:avLst/>
            <a:gdLst/>
            <a:ahLst/>
            <a:cxnLst/>
            <a:rect l="l" t="t" r="r" b="b"/>
            <a:pathLst>
              <a:path h="263525">
                <a:moveTo>
                  <a:pt x="0" y="0"/>
                </a:moveTo>
                <a:lnTo>
                  <a:pt x="1" y="263053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5653065" y="1475232"/>
            <a:ext cx="243204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b="1" baseline="10101" dirty="0">
                <a:latin typeface="Arial"/>
                <a:cs typeface="Arial"/>
              </a:rPr>
              <a:t>P</a:t>
            </a:r>
            <a:r>
              <a:rPr sz="700" spc="15" dirty="0">
                <a:latin typeface="Arial"/>
                <a:cs typeface="Arial"/>
              </a:rPr>
              <a:t>SE</a:t>
            </a:r>
            <a:endParaRPr sz="7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979493" y="1322832"/>
            <a:ext cx="1525905" cy="358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310"/>
              </a:lnSpc>
              <a:spcBef>
                <a:spcPts val="100"/>
              </a:spcBef>
            </a:pPr>
            <a:r>
              <a:rPr sz="1100" dirty="0">
                <a:latin typeface="Arial"/>
                <a:cs typeface="Arial"/>
              </a:rPr>
              <a:t>Vaccinia </a:t>
            </a:r>
            <a:r>
              <a:rPr sz="1100" spc="-5" dirty="0">
                <a:latin typeface="Arial"/>
                <a:cs typeface="Arial"/>
              </a:rPr>
              <a:t>Oncolytic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Virus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ts val="1310"/>
              </a:lnSpc>
            </a:pPr>
            <a:r>
              <a:rPr sz="1100" b="1" spc="-5" dirty="0">
                <a:latin typeface="Arial"/>
                <a:cs typeface="Arial"/>
              </a:rPr>
              <a:t>CF33-(SE)hCD19t</a:t>
            </a:r>
            <a:endParaRPr sz="110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3290097" y="2273386"/>
            <a:ext cx="687070" cy="212725"/>
          </a:xfrm>
          <a:custGeom>
            <a:avLst/>
            <a:gdLst/>
            <a:ahLst/>
            <a:cxnLst/>
            <a:rect l="l" t="t" r="r" b="b"/>
            <a:pathLst>
              <a:path w="687070" h="212725">
                <a:moveTo>
                  <a:pt x="0" y="212153"/>
                </a:moveTo>
                <a:lnTo>
                  <a:pt x="686618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290097" y="2772190"/>
            <a:ext cx="682625" cy="398780"/>
          </a:xfrm>
          <a:custGeom>
            <a:avLst/>
            <a:gdLst/>
            <a:ahLst/>
            <a:cxnLst/>
            <a:rect l="l" t="t" r="r" b="b"/>
            <a:pathLst>
              <a:path w="682625" h="398780">
                <a:moveTo>
                  <a:pt x="0" y="0"/>
                </a:moveTo>
                <a:lnTo>
                  <a:pt x="682224" y="39851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308539" y="2672067"/>
            <a:ext cx="711835" cy="506095"/>
          </a:xfrm>
          <a:custGeom>
            <a:avLst/>
            <a:gdLst/>
            <a:ahLst/>
            <a:cxnLst/>
            <a:rect l="l" t="t" r="r" b="b"/>
            <a:pathLst>
              <a:path w="711835" h="506094">
                <a:moveTo>
                  <a:pt x="0" y="0"/>
                </a:moveTo>
                <a:lnTo>
                  <a:pt x="711497" y="505655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308539" y="2275412"/>
            <a:ext cx="706120" cy="110489"/>
          </a:xfrm>
          <a:custGeom>
            <a:avLst/>
            <a:gdLst/>
            <a:ahLst/>
            <a:cxnLst/>
            <a:rect l="l" t="t" r="r" b="b"/>
            <a:pathLst>
              <a:path w="706120" h="110489">
                <a:moveTo>
                  <a:pt x="0" y="110003"/>
                </a:moveTo>
                <a:lnTo>
                  <a:pt x="705813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>
            <a:spLocks noGrp="1"/>
          </p:cNvSpPr>
          <p:nvPr>
            <p:ph type="title"/>
          </p:nvPr>
        </p:nvSpPr>
        <p:spPr>
          <a:xfrm>
            <a:off x="1391824" y="127507"/>
            <a:ext cx="91039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Oncolytic </a:t>
            </a:r>
            <a:r>
              <a:rPr spc="-10" dirty="0"/>
              <a:t>Viruses </a:t>
            </a:r>
            <a:r>
              <a:rPr dirty="0"/>
              <a:t>Deliver </a:t>
            </a:r>
            <a:r>
              <a:rPr spc="-5" dirty="0"/>
              <a:t>CAR </a:t>
            </a:r>
            <a:r>
              <a:rPr spc="-40" dirty="0"/>
              <a:t>Targets </a:t>
            </a:r>
            <a:r>
              <a:rPr spc="-5" dirty="0"/>
              <a:t>to </a:t>
            </a:r>
            <a:r>
              <a:rPr spc="-20" dirty="0"/>
              <a:t>“</a:t>
            </a:r>
            <a:r>
              <a:rPr i="1" spc="-20" dirty="0">
                <a:latin typeface="Arial"/>
                <a:cs typeface="Arial"/>
              </a:rPr>
              <a:t>Targetless</a:t>
            </a:r>
            <a:r>
              <a:rPr spc="-20" dirty="0"/>
              <a:t>” </a:t>
            </a:r>
            <a:r>
              <a:rPr spc="-5" dirty="0"/>
              <a:t>Solid</a:t>
            </a:r>
            <a:r>
              <a:rPr spc="0" dirty="0"/>
              <a:t> </a:t>
            </a:r>
            <a:r>
              <a:rPr spc="-20" dirty="0"/>
              <a:t>Tumors</a:t>
            </a:r>
          </a:p>
        </p:txBody>
      </p:sp>
      <p:sp>
        <p:nvSpPr>
          <p:cNvPr id="39" name="object 39"/>
          <p:cNvSpPr/>
          <p:nvPr/>
        </p:nvSpPr>
        <p:spPr>
          <a:xfrm>
            <a:off x="1690060" y="3668856"/>
            <a:ext cx="1030351" cy="77276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764456" y="3668856"/>
            <a:ext cx="1030351" cy="77276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838851" y="3668856"/>
            <a:ext cx="1030351" cy="77276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913248" y="3668856"/>
            <a:ext cx="1030351" cy="77276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690060" y="4479168"/>
            <a:ext cx="1030351" cy="77276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764456" y="4479168"/>
            <a:ext cx="1030351" cy="77276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838851" y="4479168"/>
            <a:ext cx="1030351" cy="77276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913248" y="4479168"/>
            <a:ext cx="1030351" cy="77276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690060" y="5289482"/>
            <a:ext cx="1030351" cy="77276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764456" y="5289482"/>
            <a:ext cx="1030351" cy="77276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838851" y="5289482"/>
            <a:ext cx="1030351" cy="77276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913248" y="5289482"/>
            <a:ext cx="1030351" cy="77276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491983" y="3669791"/>
            <a:ext cx="1036320" cy="77724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8567928" y="3669791"/>
            <a:ext cx="1036320" cy="77724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9640823" y="3669791"/>
            <a:ext cx="1039368" cy="77724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491983" y="4480559"/>
            <a:ext cx="1036320" cy="77419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567928" y="4480559"/>
            <a:ext cx="1036320" cy="77419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9640823" y="4480559"/>
            <a:ext cx="1039368" cy="77419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7493468" y="5291777"/>
            <a:ext cx="1033417" cy="77289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8568666" y="5291777"/>
            <a:ext cx="1033416" cy="77289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9643863" y="5291777"/>
            <a:ext cx="1033416" cy="77289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416040" y="3669791"/>
            <a:ext cx="1036319" cy="777240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6416040" y="4480559"/>
            <a:ext cx="1036319" cy="77419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416040" y="5291327"/>
            <a:ext cx="1036319" cy="774192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 txBox="1"/>
          <p:nvPr/>
        </p:nvSpPr>
        <p:spPr>
          <a:xfrm>
            <a:off x="1478822" y="3751169"/>
            <a:ext cx="181610" cy="60833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315"/>
              </a:lnSpc>
            </a:pPr>
            <a:r>
              <a:rPr sz="1100" spc="-5" dirty="0">
                <a:latin typeface="Arial"/>
                <a:cs typeface="Arial"/>
              </a:rPr>
              <a:t>OV</a:t>
            </a:r>
            <a:r>
              <a:rPr sz="1100" spc="-7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alone</a:t>
            </a:r>
            <a:endParaRPr sz="1100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1478822" y="4507250"/>
            <a:ext cx="181610" cy="7175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315"/>
              </a:lnSpc>
            </a:pPr>
            <a:r>
              <a:rPr sz="1100" spc="-5" dirty="0">
                <a:latin typeface="Arial"/>
                <a:cs typeface="Arial"/>
              </a:rPr>
              <a:t>OV </a:t>
            </a:r>
            <a:r>
              <a:rPr sz="1100" dirty="0">
                <a:latin typeface="Arial"/>
                <a:cs typeface="Arial"/>
              </a:rPr>
              <a:t>+</a:t>
            </a:r>
            <a:r>
              <a:rPr sz="1100" spc="-9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Mock</a:t>
            </a:r>
            <a:endParaRPr sz="1100"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1478822" y="5327630"/>
            <a:ext cx="181610" cy="68072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315"/>
              </a:lnSpc>
            </a:pPr>
            <a:r>
              <a:rPr sz="1100" spc="-5" dirty="0">
                <a:latin typeface="Arial"/>
                <a:cs typeface="Arial"/>
              </a:rPr>
              <a:t>OV </a:t>
            </a:r>
            <a:r>
              <a:rPr sz="1100" dirty="0">
                <a:latin typeface="Arial"/>
                <a:cs typeface="Arial"/>
              </a:rPr>
              <a:t>+</a:t>
            </a:r>
            <a:r>
              <a:rPr sz="1100" spc="-9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CAR</a:t>
            </a:r>
            <a:endParaRPr sz="1100"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6206299" y="3760313"/>
            <a:ext cx="181610" cy="60833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315"/>
              </a:lnSpc>
            </a:pPr>
            <a:r>
              <a:rPr sz="1100" spc="-5" dirty="0">
                <a:latin typeface="Arial"/>
                <a:cs typeface="Arial"/>
              </a:rPr>
              <a:t>OV</a:t>
            </a:r>
            <a:r>
              <a:rPr sz="1100" spc="-7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alone</a:t>
            </a:r>
            <a:endParaRPr sz="1100"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6206299" y="4516394"/>
            <a:ext cx="181610" cy="7175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315"/>
              </a:lnSpc>
            </a:pPr>
            <a:r>
              <a:rPr sz="1100" spc="-5" dirty="0">
                <a:latin typeface="Arial"/>
                <a:cs typeface="Arial"/>
              </a:rPr>
              <a:t>OV </a:t>
            </a:r>
            <a:r>
              <a:rPr sz="1100" dirty="0">
                <a:latin typeface="Arial"/>
                <a:cs typeface="Arial"/>
              </a:rPr>
              <a:t>+</a:t>
            </a:r>
            <a:r>
              <a:rPr sz="1100" spc="-9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Mock</a:t>
            </a:r>
            <a:endParaRPr sz="1100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6206299" y="5336774"/>
            <a:ext cx="181610" cy="68072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315"/>
              </a:lnSpc>
            </a:pPr>
            <a:r>
              <a:rPr sz="1100" spc="-5" dirty="0">
                <a:latin typeface="Arial"/>
                <a:cs typeface="Arial"/>
              </a:rPr>
              <a:t>OV </a:t>
            </a:r>
            <a:r>
              <a:rPr sz="1100" dirty="0">
                <a:latin typeface="Arial"/>
                <a:cs typeface="Arial"/>
              </a:rPr>
              <a:t>+</a:t>
            </a:r>
            <a:r>
              <a:rPr sz="1100" spc="-9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CAR</a:t>
            </a:r>
            <a:endParaRPr sz="1100">
              <a:latin typeface="Arial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2050646" y="3459479"/>
            <a:ext cx="33528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Arial"/>
                <a:cs typeface="Arial"/>
              </a:rPr>
              <a:t>0</a:t>
            </a:r>
            <a:r>
              <a:rPr sz="1100" spc="-7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hrs</a:t>
            </a:r>
            <a:endParaRPr sz="1100">
              <a:latin typeface="Arial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3098067" y="3459479"/>
            <a:ext cx="413384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Arial"/>
                <a:cs typeface="Arial"/>
              </a:rPr>
              <a:t>24</a:t>
            </a:r>
            <a:r>
              <a:rPr sz="1100" spc="-7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hrs</a:t>
            </a:r>
            <a:endParaRPr sz="1100">
              <a:latin typeface="Arial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4169836" y="3459479"/>
            <a:ext cx="413384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Arial"/>
                <a:cs typeface="Arial"/>
              </a:rPr>
              <a:t>48</a:t>
            </a:r>
            <a:r>
              <a:rPr sz="1100" spc="-7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hrs</a:t>
            </a:r>
            <a:endParaRPr sz="1100">
              <a:latin typeface="Arial"/>
              <a:cs typeface="Arial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5224067" y="3459479"/>
            <a:ext cx="413384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Arial"/>
                <a:cs typeface="Arial"/>
              </a:rPr>
              <a:t>72</a:t>
            </a:r>
            <a:r>
              <a:rPr sz="1100" spc="-7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hrs</a:t>
            </a:r>
            <a:endParaRPr sz="1100">
              <a:latin typeface="Arial"/>
              <a:cs typeface="Arial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6782420" y="3459479"/>
            <a:ext cx="33528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Arial"/>
                <a:cs typeface="Arial"/>
              </a:rPr>
              <a:t>0</a:t>
            </a:r>
            <a:r>
              <a:rPr sz="1100" spc="-7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hrs</a:t>
            </a:r>
            <a:endParaRPr sz="1100">
              <a:latin typeface="Arial"/>
              <a:cs typeface="Arial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7829840" y="3459479"/>
            <a:ext cx="413384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Arial"/>
                <a:cs typeface="Arial"/>
              </a:rPr>
              <a:t>24</a:t>
            </a:r>
            <a:r>
              <a:rPr sz="1100" spc="-7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hrs</a:t>
            </a:r>
            <a:endParaRPr sz="1100">
              <a:latin typeface="Arial"/>
              <a:cs typeface="Arial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8901609" y="3459479"/>
            <a:ext cx="413384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Arial"/>
                <a:cs typeface="Arial"/>
              </a:rPr>
              <a:t>48</a:t>
            </a:r>
            <a:r>
              <a:rPr sz="1100" spc="-7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hrs</a:t>
            </a:r>
            <a:endParaRPr sz="1100">
              <a:latin typeface="Arial"/>
              <a:cs typeface="Arial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9955839" y="3459479"/>
            <a:ext cx="413384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Arial"/>
                <a:cs typeface="Arial"/>
              </a:rPr>
              <a:t>72</a:t>
            </a:r>
            <a:r>
              <a:rPr sz="1100" spc="-7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hrs</a:t>
            </a:r>
            <a:endParaRPr sz="1100">
              <a:latin typeface="Arial"/>
              <a:cs typeface="Arial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1694440" y="6156967"/>
            <a:ext cx="1463040" cy="0"/>
          </a:xfrm>
          <a:custGeom>
            <a:avLst/>
            <a:gdLst/>
            <a:ahLst/>
            <a:cxnLst/>
            <a:rect l="l" t="t" r="r" b="b"/>
            <a:pathLst>
              <a:path w="1463039">
                <a:moveTo>
                  <a:pt x="0" y="0"/>
                </a:moveTo>
                <a:lnTo>
                  <a:pt x="146304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4484213" y="6156967"/>
            <a:ext cx="1463040" cy="0"/>
          </a:xfrm>
          <a:custGeom>
            <a:avLst/>
            <a:gdLst/>
            <a:ahLst/>
            <a:cxnLst/>
            <a:rect l="l" t="t" r="r" b="b"/>
            <a:pathLst>
              <a:path w="1463039">
                <a:moveTo>
                  <a:pt x="0" y="0"/>
                </a:moveTo>
                <a:lnTo>
                  <a:pt x="146304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 txBox="1"/>
          <p:nvPr/>
        </p:nvSpPr>
        <p:spPr>
          <a:xfrm>
            <a:off x="3384775" y="6068567"/>
            <a:ext cx="87185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Arial"/>
                <a:cs typeface="Arial"/>
              </a:rPr>
              <a:t>MDA-MB-468</a:t>
            </a:r>
            <a:endParaRPr sz="1100">
              <a:latin typeface="Arial"/>
              <a:cs typeface="Arial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6420515" y="6156967"/>
            <a:ext cx="1463040" cy="0"/>
          </a:xfrm>
          <a:custGeom>
            <a:avLst/>
            <a:gdLst/>
            <a:ahLst/>
            <a:cxnLst/>
            <a:rect l="l" t="t" r="r" b="b"/>
            <a:pathLst>
              <a:path w="1463040">
                <a:moveTo>
                  <a:pt x="0" y="0"/>
                </a:moveTo>
                <a:lnTo>
                  <a:pt x="146304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9216774" y="6156967"/>
            <a:ext cx="1463040" cy="0"/>
          </a:xfrm>
          <a:custGeom>
            <a:avLst/>
            <a:gdLst/>
            <a:ahLst/>
            <a:cxnLst/>
            <a:rect l="l" t="t" r="r" b="b"/>
            <a:pathLst>
              <a:path w="1463040">
                <a:moveTo>
                  <a:pt x="0" y="0"/>
                </a:moveTo>
                <a:lnTo>
                  <a:pt x="146304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 txBox="1"/>
          <p:nvPr/>
        </p:nvSpPr>
        <p:spPr>
          <a:xfrm>
            <a:off x="8323577" y="6068567"/>
            <a:ext cx="44577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0" dirty="0">
                <a:latin typeface="Arial"/>
                <a:cs typeface="Arial"/>
              </a:rPr>
              <a:t>U</a:t>
            </a:r>
            <a:r>
              <a:rPr sz="1100" dirty="0">
                <a:latin typeface="Arial"/>
                <a:cs typeface="Arial"/>
              </a:rPr>
              <a:t>251T</a:t>
            </a:r>
            <a:endParaRPr sz="1100">
              <a:latin typeface="Arial"/>
              <a:cs typeface="Arial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1322876" y="3386835"/>
            <a:ext cx="13843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latin typeface="Arial"/>
                <a:cs typeface="Arial"/>
              </a:rPr>
              <a:t>c</a:t>
            </a:r>
            <a:endParaRPr sz="1600">
              <a:latin typeface="Arial"/>
              <a:cs typeface="Arial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6088999" y="3386835"/>
            <a:ext cx="14986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latin typeface="Arial"/>
                <a:cs typeface="Arial"/>
              </a:rPr>
              <a:t>d</a:t>
            </a:r>
            <a:endParaRPr sz="1600">
              <a:latin typeface="Arial"/>
              <a:cs typeface="Arial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10973893" y="0"/>
            <a:ext cx="913306" cy="1288577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0426700" y="6250170"/>
            <a:ext cx="1397000" cy="584994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 txBox="1"/>
          <p:nvPr/>
        </p:nvSpPr>
        <p:spPr>
          <a:xfrm>
            <a:off x="78739" y="6598998"/>
            <a:ext cx="1959610" cy="2241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45"/>
              </a:lnSpc>
            </a:pPr>
            <a:r>
              <a:rPr sz="1400" spc="-5" dirty="0">
                <a:latin typeface="Arial"/>
                <a:cs typeface="Arial"/>
              </a:rPr>
              <a:t>Park et al. BioRxIV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2019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13071" y="127507"/>
            <a:ext cx="94615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OV19t </a:t>
            </a:r>
            <a:r>
              <a:rPr dirty="0"/>
              <a:t>Drive </a:t>
            </a:r>
            <a:r>
              <a:rPr spc="-5" dirty="0"/>
              <a:t>CD19-CAR </a:t>
            </a:r>
            <a:r>
              <a:rPr dirty="0"/>
              <a:t>T cell </a:t>
            </a:r>
            <a:r>
              <a:rPr spc="-15" dirty="0"/>
              <a:t>Anti-Tumor </a:t>
            </a:r>
            <a:r>
              <a:rPr dirty="0"/>
              <a:t>Responses in </a:t>
            </a:r>
            <a:r>
              <a:rPr spc="-5" dirty="0"/>
              <a:t>Solid</a:t>
            </a:r>
            <a:r>
              <a:rPr spc="-254" dirty="0"/>
              <a:t> </a:t>
            </a:r>
            <a:r>
              <a:rPr spc="-20" dirty="0"/>
              <a:t>Tumors</a:t>
            </a:r>
          </a:p>
        </p:txBody>
      </p:sp>
      <p:sp>
        <p:nvSpPr>
          <p:cNvPr id="3" name="object 3"/>
          <p:cNvSpPr/>
          <p:nvPr/>
        </p:nvSpPr>
        <p:spPr>
          <a:xfrm>
            <a:off x="1740834" y="4734981"/>
            <a:ext cx="315595" cy="0"/>
          </a:xfrm>
          <a:custGeom>
            <a:avLst/>
            <a:gdLst/>
            <a:ahLst/>
            <a:cxnLst/>
            <a:rect l="l" t="t" r="r" b="b"/>
            <a:pathLst>
              <a:path w="315594">
                <a:moveTo>
                  <a:pt x="0" y="0"/>
                </a:moveTo>
                <a:lnTo>
                  <a:pt x="315529" y="0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40834" y="4734981"/>
            <a:ext cx="0" cy="42545"/>
          </a:xfrm>
          <a:custGeom>
            <a:avLst/>
            <a:gdLst/>
            <a:ahLst/>
            <a:cxnLst/>
            <a:rect l="l" t="t" r="r" b="b"/>
            <a:pathLst>
              <a:path h="42545">
                <a:moveTo>
                  <a:pt x="0" y="0"/>
                </a:moveTo>
                <a:lnTo>
                  <a:pt x="0" y="42447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056364" y="4692533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4895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692068" y="4769917"/>
            <a:ext cx="97790" cy="1816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00" spc="5" dirty="0">
                <a:latin typeface="Arial"/>
                <a:cs typeface="Arial"/>
              </a:rPr>
              <a:t>0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195027" y="3886022"/>
            <a:ext cx="1250799" cy="8914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40834" y="3886022"/>
            <a:ext cx="0" cy="848994"/>
          </a:xfrm>
          <a:custGeom>
            <a:avLst/>
            <a:gdLst/>
            <a:ahLst/>
            <a:cxnLst/>
            <a:rect l="l" t="t" r="r" b="b"/>
            <a:pathLst>
              <a:path h="848995">
                <a:moveTo>
                  <a:pt x="0" y="848958"/>
                </a:moveTo>
                <a:lnTo>
                  <a:pt x="0" y="0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98386" y="4734981"/>
            <a:ext cx="42545" cy="0"/>
          </a:xfrm>
          <a:custGeom>
            <a:avLst/>
            <a:gdLst/>
            <a:ahLst/>
            <a:cxnLst/>
            <a:rect l="l" t="t" r="r" b="b"/>
            <a:pathLst>
              <a:path w="42544">
                <a:moveTo>
                  <a:pt x="0" y="0"/>
                </a:moveTo>
                <a:lnTo>
                  <a:pt x="42447" y="0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98386" y="4451994"/>
            <a:ext cx="42545" cy="0"/>
          </a:xfrm>
          <a:custGeom>
            <a:avLst/>
            <a:gdLst/>
            <a:ahLst/>
            <a:cxnLst/>
            <a:rect l="l" t="t" r="r" b="b"/>
            <a:pathLst>
              <a:path w="42544">
                <a:moveTo>
                  <a:pt x="0" y="0"/>
                </a:moveTo>
                <a:lnTo>
                  <a:pt x="42447" y="0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98386" y="4169008"/>
            <a:ext cx="42545" cy="0"/>
          </a:xfrm>
          <a:custGeom>
            <a:avLst/>
            <a:gdLst/>
            <a:ahLst/>
            <a:cxnLst/>
            <a:rect l="l" t="t" r="r" b="b"/>
            <a:pathLst>
              <a:path w="42544">
                <a:moveTo>
                  <a:pt x="0" y="0"/>
                </a:moveTo>
                <a:lnTo>
                  <a:pt x="42447" y="0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698386" y="3886022"/>
            <a:ext cx="42545" cy="0"/>
          </a:xfrm>
          <a:custGeom>
            <a:avLst/>
            <a:gdLst/>
            <a:ahLst/>
            <a:cxnLst/>
            <a:rect l="l" t="t" r="r" b="b"/>
            <a:pathLst>
              <a:path w="42544">
                <a:moveTo>
                  <a:pt x="0" y="0"/>
                </a:moveTo>
                <a:lnTo>
                  <a:pt x="42447" y="0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596573" y="4637622"/>
            <a:ext cx="97790" cy="1816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00" spc="5" dirty="0">
                <a:latin typeface="Arial"/>
                <a:cs typeface="Arial"/>
              </a:rPr>
              <a:t>0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452305" y="4354636"/>
            <a:ext cx="241935" cy="1816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00" spc="5" dirty="0">
                <a:latin typeface="Arial"/>
                <a:cs typeface="Arial"/>
              </a:rPr>
              <a:t>200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452305" y="4071649"/>
            <a:ext cx="241935" cy="1816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00" spc="5" dirty="0">
                <a:latin typeface="Arial"/>
                <a:cs typeface="Arial"/>
              </a:rPr>
              <a:t>400</a:t>
            </a:r>
            <a:endParaRPr sz="10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452305" y="3788663"/>
            <a:ext cx="241935" cy="1816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00" spc="5" dirty="0">
                <a:latin typeface="Arial"/>
                <a:cs typeface="Arial"/>
              </a:rPr>
              <a:t>600</a:t>
            </a:r>
            <a:endParaRPr sz="10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704859" y="4734981"/>
            <a:ext cx="315595" cy="0"/>
          </a:xfrm>
          <a:custGeom>
            <a:avLst/>
            <a:gdLst/>
            <a:ahLst/>
            <a:cxnLst/>
            <a:rect l="l" t="t" r="r" b="b"/>
            <a:pathLst>
              <a:path w="315595">
                <a:moveTo>
                  <a:pt x="0" y="0"/>
                </a:moveTo>
                <a:lnTo>
                  <a:pt x="315528" y="0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704859" y="4734981"/>
            <a:ext cx="0" cy="42545"/>
          </a:xfrm>
          <a:custGeom>
            <a:avLst/>
            <a:gdLst/>
            <a:ahLst/>
            <a:cxnLst/>
            <a:rect l="l" t="t" r="r" b="b"/>
            <a:pathLst>
              <a:path h="42545">
                <a:moveTo>
                  <a:pt x="0" y="0"/>
                </a:moveTo>
                <a:lnTo>
                  <a:pt x="0" y="42447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020387" y="4692534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4895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2118682" y="4769917"/>
            <a:ext cx="1635125" cy="1816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1550035" algn="l"/>
              </a:tabLst>
            </a:pPr>
            <a:r>
              <a:rPr sz="1000" spc="5" dirty="0">
                <a:latin typeface="Arial"/>
                <a:cs typeface="Arial"/>
              </a:rPr>
              <a:t>30  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40</a:t>
            </a:r>
            <a:r>
              <a:rPr sz="1000" dirty="0">
                <a:latin typeface="Arial"/>
                <a:cs typeface="Arial"/>
              </a:rPr>
              <a:t>  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50</a:t>
            </a:r>
            <a:r>
              <a:rPr sz="1000" dirty="0">
                <a:latin typeface="Arial"/>
                <a:cs typeface="Arial"/>
              </a:rPr>
              <a:t>  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60</a:t>
            </a:r>
            <a:r>
              <a:rPr sz="1000" dirty="0">
                <a:latin typeface="Arial"/>
                <a:cs typeface="Arial"/>
              </a:rPr>
              <a:t>  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70</a:t>
            </a:r>
            <a:r>
              <a:rPr sz="1000" dirty="0">
                <a:latin typeface="Arial"/>
                <a:cs typeface="Arial"/>
              </a:rPr>
              <a:t>  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80</a:t>
            </a:r>
            <a:r>
              <a:rPr sz="1000" dirty="0">
                <a:latin typeface="Arial"/>
                <a:cs typeface="Arial"/>
              </a:rPr>
              <a:t>	</a:t>
            </a:r>
            <a:r>
              <a:rPr sz="1000" spc="5" dirty="0">
                <a:latin typeface="Arial"/>
                <a:cs typeface="Arial"/>
              </a:rPr>
              <a:t>0</a:t>
            </a:r>
            <a:endParaRPr sz="10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167540" y="4734981"/>
            <a:ext cx="1234440" cy="0"/>
          </a:xfrm>
          <a:custGeom>
            <a:avLst/>
            <a:gdLst/>
            <a:ahLst/>
            <a:cxnLst/>
            <a:rect l="l" t="t" r="r" b="b"/>
            <a:pathLst>
              <a:path w="1234439">
                <a:moveTo>
                  <a:pt x="0" y="0"/>
                </a:moveTo>
                <a:lnTo>
                  <a:pt x="1233816" y="0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167540" y="4692534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4895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414303" y="4734981"/>
            <a:ext cx="0" cy="42545"/>
          </a:xfrm>
          <a:custGeom>
            <a:avLst/>
            <a:gdLst/>
            <a:ahLst/>
            <a:cxnLst/>
            <a:rect l="l" t="t" r="r" b="b"/>
            <a:pathLst>
              <a:path h="42545">
                <a:moveTo>
                  <a:pt x="0" y="0"/>
                </a:moveTo>
                <a:lnTo>
                  <a:pt x="0" y="42447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661066" y="4734981"/>
            <a:ext cx="0" cy="42545"/>
          </a:xfrm>
          <a:custGeom>
            <a:avLst/>
            <a:gdLst/>
            <a:ahLst/>
            <a:cxnLst/>
            <a:rect l="l" t="t" r="r" b="b"/>
            <a:pathLst>
              <a:path h="42545">
                <a:moveTo>
                  <a:pt x="0" y="0"/>
                </a:moveTo>
                <a:lnTo>
                  <a:pt x="0" y="42447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907829" y="4734981"/>
            <a:ext cx="0" cy="42545"/>
          </a:xfrm>
          <a:custGeom>
            <a:avLst/>
            <a:gdLst/>
            <a:ahLst/>
            <a:cxnLst/>
            <a:rect l="l" t="t" r="r" b="b"/>
            <a:pathLst>
              <a:path h="42545">
                <a:moveTo>
                  <a:pt x="0" y="0"/>
                </a:moveTo>
                <a:lnTo>
                  <a:pt x="0" y="42447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154593" y="4734981"/>
            <a:ext cx="0" cy="42545"/>
          </a:xfrm>
          <a:custGeom>
            <a:avLst/>
            <a:gdLst/>
            <a:ahLst/>
            <a:cxnLst/>
            <a:rect l="l" t="t" r="r" b="b"/>
            <a:pathLst>
              <a:path h="42545">
                <a:moveTo>
                  <a:pt x="0" y="0"/>
                </a:moveTo>
                <a:lnTo>
                  <a:pt x="0" y="42447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401356" y="4734981"/>
            <a:ext cx="0" cy="42545"/>
          </a:xfrm>
          <a:custGeom>
            <a:avLst/>
            <a:gdLst/>
            <a:ahLst/>
            <a:cxnLst/>
            <a:rect l="l" t="t" r="r" b="b"/>
            <a:pathLst>
              <a:path h="42545">
                <a:moveTo>
                  <a:pt x="0" y="0"/>
                </a:moveTo>
                <a:lnTo>
                  <a:pt x="0" y="42447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704859" y="3886023"/>
            <a:ext cx="0" cy="848994"/>
          </a:xfrm>
          <a:custGeom>
            <a:avLst/>
            <a:gdLst/>
            <a:ahLst/>
            <a:cxnLst/>
            <a:rect l="l" t="t" r="r" b="b"/>
            <a:pathLst>
              <a:path h="848995">
                <a:moveTo>
                  <a:pt x="0" y="848958"/>
                </a:moveTo>
                <a:lnTo>
                  <a:pt x="0" y="0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662411" y="4734981"/>
            <a:ext cx="42545" cy="0"/>
          </a:xfrm>
          <a:custGeom>
            <a:avLst/>
            <a:gdLst/>
            <a:ahLst/>
            <a:cxnLst/>
            <a:rect l="l" t="t" r="r" b="b"/>
            <a:pathLst>
              <a:path w="42545">
                <a:moveTo>
                  <a:pt x="0" y="0"/>
                </a:moveTo>
                <a:lnTo>
                  <a:pt x="42447" y="0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662411" y="4451995"/>
            <a:ext cx="42545" cy="0"/>
          </a:xfrm>
          <a:custGeom>
            <a:avLst/>
            <a:gdLst/>
            <a:ahLst/>
            <a:cxnLst/>
            <a:rect l="l" t="t" r="r" b="b"/>
            <a:pathLst>
              <a:path w="42545">
                <a:moveTo>
                  <a:pt x="0" y="0"/>
                </a:moveTo>
                <a:lnTo>
                  <a:pt x="42447" y="0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662411" y="4169009"/>
            <a:ext cx="42545" cy="0"/>
          </a:xfrm>
          <a:custGeom>
            <a:avLst/>
            <a:gdLst/>
            <a:ahLst/>
            <a:cxnLst/>
            <a:rect l="l" t="t" r="r" b="b"/>
            <a:pathLst>
              <a:path w="42545">
                <a:moveTo>
                  <a:pt x="0" y="0"/>
                </a:moveTo>
                <a:lnTo>
                  <a:pt x="42447" y="0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662411" y="3886023"/>
            <a:ext cx="42545" cy="0"/>
          </a:xfrm>
          <a:custGeom>
            <a:avLst/>
            <a:gdLst/>
            <a:ahLst/>
            <a:cxnLst/>
            <a:rect l="l" t="t" r="r" b="b"/>
            <a:pathLst>
              <a:path w="42545">
                <a:moveTo>
                  <a:pt x="0" y="0"/>
                </a:moveTo>
                <a:lnTo>
                  <a:pt x="42447" y="0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314692" y="4501517"/>
            <a:ext cx="913130" cy="165735"/>
          </a:xfrm>
          <a:custGeom>
            <a:avLst/>
            <a:gdLst/>
            <a:ahLst/>
            <a:cxnLst/>
            <a:rect l="l" t="t" r="r" b="b"/>
            <a:pathLst>
              <a:path w="913129" h="165735">
                <a:moveTo>
                  <a:pt x="0" y="165546"/>
                </a:moveTo>
                <a:lnTo>
                  <a:pt x="247612" y="154227"/>
                </a:lnTo>
                <a:lnTo>
                  <a:pt x="370710" y="128758"/>
                </a:lnTo>
                <a:lnTo>
                  <a:pt x="420233" y="86310"/>
                </a:lnTo>
                <a:lnTo>
                  <a:pt x="543331" y="29713"/>
                </a:lnTo>
                <a:lnTo>
                  <a:pt x="616908" y="25468"/>
                </a:lnTo>
                <a:lnTo>
                  <a:pt x="690484" y="18394"/>
                </a:lnTo>
                <a:lnTo>
                  <a:pt x="789529" y="15564"/>
                </a:lnTo>
                <a:lnTo>
                  <a:pt x="912627" y="0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314692" y="4497272"/>
            <a:ext cx="913130" cy="213995"/>
          </a:xfrm>
          <a:custGeom>
            <a:avLst/>
            <a:gdLst/>
            <a:ahLst/>
            <a:cxnLst/>
            <a:rect l="l" t="t" r="r" b="b"/>
            <a:pathLst>
              <a:path w="913129" h="213995">
                <a:moveTo>
                  <a:pt x="0" y="213654"/>
                </a:moveTo>
                <a:lnTo>
                  <a:pt x="247612" y="162717"/>
                </a:lnTo>
                <a:lnTo>
                  <a:pt x="370710" y="69331"/>
                </a:lnTo>
                <a:lnTo>
                  <a:pt x="420233" y="72161"/>
                </a:lnTo>
                <a:lnTo>
                  <a:pt x="543331" y="69331"/>
                </a:lnTo>
                <a:lnTo>
                  <a:pt x="616908" y="67916"/>
                </a:lnTo>
                <a:lnTo>
                  <a:pt x="690484" y="73576"/>
                </a:lnTo>
                <a:lnTo>
                  <a:pt x="789529" y="45277"/>
                </a:lnTo>
                <a:lnTo>
                  <a:pt x="912627" y="0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314692" y="4364269"/>
            <a:ext cx="913130" cy="341630"/>
          </a:xfrm>
          <a:custGeom>
            <a:avLst/>
            <a:gdLst/>
            <a:ahLst/>
            <a:cxnLst/>
            <a:rect l="l" t="t" r="r" b="b"/>
            <a:pathLst>
              <a:path w="913129" h="341629">
                <a:moveTo>
                  <a:pt x="0" y="340998"/>
                </a:moveTo>
                <a:lnTo>
                  <a:pt x="247612" y="315529"/>
                </a:lnTo>
                <a:lnTo>
                  <a:pt x="370710" y="240538"/>
                </a:lnTo>
                <a:lnTo>
                  <a:pt x="420233" y="162717"/>
                </a:lnTo>
                <a:lnTo>
                  <a:pt x="543331" y="108949"/>
                </a:lnTo>
                <a:lnTo>
                  <a:pt x="616908" y="93385"/>
                </a:lnTo>
                <a:lnTo>
                  <a:pt x="690484" y="86310"/>
                </a:lnTo>
                <a:lnTo>
                  <a:pt x="789529" y="42447"/>
                </a:lnTo>
                <a:lnTo>
                  <a:pt x="912627" y="0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314692" y="4593487"/>
            <a:ext cx="913130" cy="135890"/>
          </a:xfrm>
          <a:custGeom>
            <a:avLst/>
            <a:gdLst/>
            <a:ahLst/>
            <a:cxnLst/>
            <a:rect l="l" t="t" r="r" b="b"/>
            <a:pathLst>
              <a:path w="913129" h="135889">
                <a:moveTo>
                  <a:pt x="0" y="135833"/>
                </a:moveTo>
                <a:lnTo>
                  <a:pt x="247612" y="97630"/>
                </a:lnTo>
                <a:lnTo>
                  <a:pt x="370710" y="2829"/>
                </a:lnTo>
                <a:lnTo>
                  <a:pt x="420233" y="25468"/>
                </a:lnTo>
                <a:lnTo>
                  <a:pt x="543331" y="16979"/>
                </a:lnTo>
                <a:lnTo>
                  <a:pt x="616908" y="5659"/>
                </a:lnTo>
                <a:lnTo>
                  <a:pt x="690484" y="2829"/>
                </a:lnTo>
                <a:lnTo>
                  <a:pt x="789529" y="0"/>
                </a:lnTo>
                <a:lnTo>
                  <a:pt x="912627" y="0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280733" y="4633106"/>
            <a:ext cx="67916" cy="1301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528345" y="4621787"/>
            <a:ext cx="67917" cy="1032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651444" y="4493028"/>
            <a:ext cx="117439" cy="1712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824065" y="4416622"/>
            <a:ext cx="215068" cy="2278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070262" y="4483123"/>
            <a:ext cx="67945" cy="67945"/>
          </a:xfrm>
          <a:custGeom>
            <a:avLst/>
            <a:gdLst/>
            <a:ahLst/>
            <a:cxnLst/>
            <a:rect l="l" t="t" r="r" b="b"/>
            <a:pathLst>
              <a:path w="67945" h="67945">
                <a:moveTo>
                  <a:pt x="33958" y="0"/>
                </a:moveTo>
                <a:lnTo>
                  <a:pt x="21180" y="2486"/>
                </a:lnTo>
                <a:lnTo>
                  <a:pt x="9946" y="9946"/>
                </a:lnTo>
                <a:lnTo>
                  <a:pt x="2486" y="21180"/>
                </a:lnTo>
                <a:lnTo>
                  <a:pt x="0" y="33959"/>
                </a:lnTo>
                <a:lnTo>
                  <a:pt x="2486" y="46737"/>
                </a:lnTo>
                <a:lnTo>
                  <a:pt x="9946" y="57971"/>
                </a:lnTo>
                <a:lnTo>
                  <a:pt x="21180" y="65430"/>
                </a:lnTo>
                <a:lnTo>
                  <a:pt x="33958" y="67917"/>
                </a:lnTo>
                <a:lnTo>
                  <a:pt x="46737" y="65430"/>
                </a:lnTo>
                <a:lnTo>
                  <a:pt x="57970" y="57971"/>
                </a:lnTo>
                <a:lnTo>
                  <a:pt x="65430" y="46737"/>
                </a:lnTo>
                <a:lnTo>
                  <a:pt x="67916" y="33959"/>
                </a:lnTo>
                <a:lnTo>
                  <a:pt x="65430" y="21180"/>
                </a:lnTo>
                <a:lnTo>
                  <a:pt x="57970" y="9946"/>
                </a:lnTo>
                <a:lnTo>
                  <a:pt x="46737" y="2486"/>
                </a:lnTo>
                <a:lnTo>
                  <a:pt x="339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070262" y="4508592"/>
            <a:ext cx="67945" cy="67945"/>
          </a:xfrm>
          <a:custGeom>
            <a:avLst/>
            <a:gdLst/>
            <a:ahLst/>
            <a:cxnLst/>
            <a:rect l="l" t="t" r="r" b="b"/>
            <a:pathLst>
              <a:path w="67945" h="67945">
                <a:moveTo>
                  <a:pt x="33958" y="0"/>
                </a:moveTo>
                <a:lnTo>
                  <a:pt x="21180" y="2486"/>
                </a:lnTo>
                <a:lnTo>
                  <a:pt x="9946" y="9946"/>
                </a:lnTo>
                <a:lnTo>
                  <a:pt x="2486" y="21180"/>
                </a:lnTo>
                <a:lnTo>
                  <a:pt x="0" y="33958"/>
                </a:lnTo>
                <a:lnTo>
                  <a:pt x="2486" y="46737"/>
                </a:lnTo>
                <a:lnTo>
                  <a:pt x="9946" y="57970"/>
                </a:lnTo>
                <a:lnTo>
                  <a:pt x="21180" y="65430"/>
                </a:lnTo>
                <a:lnTo>
                  <a:pt x="33958" y="67916"/>
                </a:lnTo>
                <a:lnTo>
                  <a:pt x="46737" y="65430"/>
                </a:lnTo>
                <a:lnTo>
                  <a:pt x="57970" y="57970"/>
                </a:lnTo>
                <a:lnTo>
                  <a:pt x="65430" y="46737"/>
                </a:lnTo>
                <a:lnTo>
                  <a:pt x="67916" y="33958"/>
                </a:lnTo>
                <a:lnTo>
                  <a:pt x="65430" y="21180"/>
                </a:lnTo>
                <a:lnTo>
                  <a:pt x="57970" y="9946"/>
                </a:lnTo>
                <a:lnTo>
                  <a:pt x="46737" y="2486"/>
                </a:lnTo>
                <a:lnTo>
                  <a:pt x="339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070262" y="4372759"/>
            <a:ext cx="67916" cy="6791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070262" y="4559530"/>
            <a:ext cx="67945" cy="67945"/>
          </a:xfrm>
          <a:custGeom>
            <a:avLst/>
            <a:gdLst/>
            <a:ahLst/>
            <a:cxnLst/>
            <a:rect l="l" t="t" r="r" b="b"/>
            <a:pathLst>
              <a:path w="67945" h="67945">
                <a:moveTo>
                  <a:pt x="33958" y="0"/>
                </a:moveTo>
                <a:lnTo>
                  <a:pt x="21180" y="2486"/>
                </a:lnTo>
                <a:lnTo>
                  <a:pt x="9946" y="9946"/>
                </a:lnTo>
                <a:lnTo>
                  <a:pt x="2486" y="21179"/>
                </a:lnTo>
                <a:lnTo>
                  <a:pt x="0" y="33957"/>
                </a:lnTo>
                <a:lnTo>
                  <a:pt x="2486" y="46736"/>
                </a:lnTo>
                <a:lnTo>
                  <a:pt x="9946" y="57969"/>
                </a:lnTo>
                <a:lnTo>
                  <a:pt x="21180" y="65430"/>
                </a:lnTo>
                <a:lnTo>
                  <a:pt x="33958" y="67916"/>
                </a:lnTo>
                <a:lnTo>
                  <a:pt x="46737" y="65430"/>
                </a:lnTo>
                <a:lnTo>
                  <a:pt x="57970" y="57969"/>
                </a:lnTo>
                <a:lnTo>
                  <a:pt x="65430" y="46736"/>
                </a:lnTo>
                <a:lnTo>
                  <a:pt x="67916" y="33957"/>
                </a:lnTo>
                <a:lnTo>
                  <a:pt x="65430" y="21179"/>
                </a:lnTo>
                <a:lnTo>
                  <a:pt x="57970" y="9946"/>
                </a:lnTo>
                <a:lnTo>
                  <a:pt x="46737" y="2486"/>
                </a:lnTo>
                <a:lnTo>
                  <a:pt x="339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193361" y="4463315"/>
            <a:ext cx="67916" cy="7216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193361" y="4330310"/>
            <a:ext cx="67916" cy="6791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193361" y="4559530"/>
            <a:ext cx="67916" cy="6791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315598" y="3886023"/>
            <a:ext cx="0" cy="856615"/>
          </a:xfrm>
          <a:custGeom>
            <a:avLst/>
            <a:gdLst/>
            <a:ahLst/>
            <a:cxnLst/>
            <a:rect l="l" t="t" r="r" b="b"/>
            <a:pathLst>
              <a:path h="856614">
                <a:moveTo>
                  <a:pt x="0" y="0"/>
                </a:moveTo>
                <a:lnTo>
                  <a:pt x="0" y="856033"/>
                </a:lnTo>
              </a:path>
            </a:pathLst>
          </a:custGeom>
          <a:ln w="8489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562361" y="3886023"/>
            <a:ext cx="0" cy="856615"/>
          </a:xfrm>
          <a:custGeom>
            <a:avLst/>
            <a:gdLst/>
            <a:ahLst/>
            <a:cxnLst/>
            <a:rect l="l" t="t" r="r" b="b"/>
            <a:pathLst>
              <a:path h="856614">
                <a:moveTo>
                  <a:pt x="0" y="0"/>
                </a:moveTo>
                <a:lnTo>
                  <a:pt x="0" y="856033"/>
                </a:lnTo>
              </a:path>
            </a:pathLst>
          </a:custGeom>
          <a:ln w="8489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682023" y="4734981"/>
            <a:ext cx="315595" cy="0"/>
          </a:xfrm>
          <a:custGeom>
            <a:avLst/>
            <a:gdLst/>
            <a:ahLst/>
            <a:cxnLst/>
            <a:rect l="l" t="t" r="r" b="b"/>
            <a:pathLst>
              <a:path w="315595">
                <a:moveTo>
                  <a:pt x="0" y="0"/>
                </a:moveTo>
                <a:lnTo>
                  <a:pt x="315528" y="0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682023" y="4734981"/>
            <a:ext cx="0" cy="42545"/>
          </a:xfrm>
          <a:custGeom>
            <a:avLst/>
            <a:gdLst/>
            <a:ahLst/>
            <a:cxnLst/>
            <a:rect l="l" t="t" r="r" b="b"/>
            <a:pathLst>
              <a:path h="42545">
                <a:moveTo>
                  <a:pt x="0" y="0"/>
                </a:moveTo>
                <a:lnTo>
                  <a:pt x="0" y="42447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997552" y="4692533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4895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3841094" y="4744448"/>
            <a:ext cx="1889760" cy="387985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254000">
              <a:lnSpc>
                <a:spcPct val="100000"/>
              </a:lnSpc>
              <a:spcBef>
                <a:spcPts val="320"/>
              </a:spcBef>
              <a:tabLst>
                <a:tab pos="1804670" algn="l"/>
              </a:tabLst>
            </a:pPr>
            <a:r>
              <a:rPr sz="1000" spc="5" dirty="0">
                <a:latin typeface="Arial"/>
                <a:cs typeface="Arial"/>
              </a:rPr>
              <a:t>30  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40</a:t>
            </a:r>
            <a:r>
              <a:rPr sz="1000" dirty="0">
                <a:latin typeface="Arial"/>
                <a:cs typeface="Arial"/>
              </a:rPr>
              <a:t>  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50</a:t>
            </a:r>
            <a:r>
              <a:rPr sz="1000" dirty="0">
                <a:latin typeface="Arial"/>
                <a:cs typeface="Arial"/>
              </a:rPr>
              <a:t>  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60</a:t>
            </a:r>
            <a:r>
              <a:rPr sz="1000" dirty="0">
                <a:latin typeface="Arial"/>
                <a:cs typeface="Arial"/>
              </a:rPr>
              <a:t>  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70</a:t>
            </a:r>
            <a:r>
              <a:rPr sz="1000" dirty="0">
                <a:latin typeface="Arial"/>
                <a:cs typeface="Arial"/>
              </a:rPr>
              <a:t>  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80</a:t>
            </a:r>
            <a:r>
              <a:rPr sz="1000" dirty="0">
                <a:latin typeface="Arial"/>
                <a:cs typeface="Arial"/>
              </a:rPr>
              <a:t>	</a:t>
            </a:r>
            <a:r>
              <a:rPr sz="1000" spc="5" dirty="0">
                <a:latin typeface="Arial"/>
                <a:cs typeface="Arial"/>
              </a:rPr>
              <a:t>0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z="1000" spc="-5" dirty="0">
                <a:latin typeface="Arial"/>
                <a:cs typeface="Arial"/>
              </a:rPr>
              <a:t>Days post </a:t>
            </a:r>
            <a:r>
              <a:rPr sz="1000" spc="-10" dirty="0">
                <a:latin typeface="Arial"/>
                <a:cs typeface="Arial"/>
              </a:rPr>
              <a:t>tumor</a:t>
            </a:r>
            <a:r>
              <a:rPr sz="1000" spc="-105" dirty="0">
                <a:latin typeface="Arial"/>
                <a:cs typeface="Arial"/>
              </a:rPr>
              <a:t> </a:t>
            </a:r>
            <a:r>
              <a:rPr sz="1000" spc="-15" dirty="0">
                <a:latin typeface="Arial"/>
                <a:cs typeface="Arial"/>
              </a:rPr>
              <a:t>injection</a:t>
            </a:r>
            <a:endParaRPr sz="1000">
              <a:latin typeface="Arial"/>
              <a:cs typeface="Arial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6144704" y="4734981"/>
            <a:ext cx="1234440" cy="0"/>
          </a:xfrm>
          <a:custGeom>
            <a:avLst/>
            <a:gdLst/>
            <a:ahLst/>
            <a:cxnLst/>
            <a:rect l="l" t="t" r="r" b="b"/>
            <a:pathLst>
              <a:path w="1234440">
                <a:moveTo>
                  <a:pt x="0" y="0"/>
                </a:moveTo>
                <a:lnTo>
                  <a:pt x="1233816" y="0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144704" y="4692533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4895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391468" y="4734981"/>
            <a:ext cx="0" cy="42545"/>
          </a:xfrm>
          <a:custGeom>
            <a:avLst/>
            <a:gdLst/>
            <a:ahLst/>
            <a:cxnLst/>
            <a:rect l="l" t="t" r="r" b="b"/>
            <a:pathLst>
              <a:path h="42545">
                <a:moveTo>
                  <a:pt x="0" y="0"/>
                </a:moveTo>
                <a:lnTo>
                  <a:pt x="0" y="42447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638231" y="4734981"/>
            <a:ext cx="0" cy="42545"/>
          </a:xfrm>
          <a:custGeom>
            <a:avLst/>
            <a:gdLst/>
            <a:ahLst/>
            <a:cxnLst/>
            <a:rect l="l" t="t" r="r" b="b"/>
            <a:pathLst>
              <a:path h="42545">
                <a:moveTo>
                  <a:pt x="0" y="0"/>
                </a:moveTo>
                <a:lnTo>
                  <a:pt x="0" y="42447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884994" y="4734981"/>
            <a:ext cx="0" cy="42545"/>
          </a:xfrm>
          <a:custGeom>
            <a:avLst/>
            <a:gdLst/>
            <a:ahLst/>
            <a:cxnLst/>
            <a:rect l="l" t="t" r="r" b="b"/>
            <a:pathLst>
              <a:path h="42545">
                <a:moveTo>
                  <a:pt x="0" y="0"/>
                </a:moveTo>
                <a:lnTo>
                  <a:pt x="0" y="42447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7131757" y="4734981"/>
            <a:ext cx="0" cy="42545"/>
          </a:xfrm>
          <a:custGeom>
            <a:avLst/>
            <a:gdLst/>
            <a:ahLst/>
            <a:cxnLst/>
            <a:rect l="l" t="t" r="r" b="b"/>
            <a:pathLst>
              <a:path h="42545">
                <a:moveTo>
                  <a:pt x="0" y="0"/>
                </a:moveTo>
                <a:lnTo>
                  <a:pt x="0" y="42447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7378520" y="4734981"/>
            <a:ext cx="0" cy="42545"/>
          </a:xfrm>
          <a:custGeom>
            <a:avLst/>
            <a:gdLst/>
            <a:ahLst/>
            <a:cxnLst/>
            <a:rect l="l" t="t" r="r" b="b"/>
            <a:pathLst>
              <a:path h="42545">
                <a:moveTo>
                  <a:pt x="0" y="0"/>
                </a:moveTo>
                <a:lnTo>
                  <a:pt x="0" y="42447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 txBox="1"/>
          <p:nvPr/>
        </p:nvSpPr>
        <p:spPr>
          <a:xfrm>
            <a:off x="6059870" y="4769917"/>
            <a:ext cx="1403985" cy="1816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00" spc="5" dirty="0">
                <a:latin typeface="Arial"/>
                <a:cs typeface="Arial"/>
              </a:rPr>
              <a:t>30 40 50 60 70</a:t>
            </a:r>
            <a:r>
              <a:rPr sz="1000" spc="204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80</a:t>
            </a:r>
            <a:endParaRPr sz="1000">
              <a:latin typeface="Arial"/>
              <a:cs typeface="Arial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5682023" y="3886022"/>
            <a:ext cx="0" cy="848994"/>
          </a:xfrm>
          <a:custGeom>
            <a:avLst/>
            <a:gdLst/>
            <a:ahLst/>
            <a:cxnLst/>
            <a:rect l="l" t="t" r="r" b="b"/>
            <a:pathLst>
              <a:path h="848995">
                <a:moveTo>
                  <a:pt x="0" y="848958"/>
                </a:moveTo>
                <a:lnTo>
                  <a:pt x="0" y="0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639575" y="4734981"/>
            <a:ext cx="42545" cy="0"/>
          </a:xfrm>
          <a:custGeom>
            <a:avLst/>
            <a:gdLst/>
            <a:ahLst/>
            <a:cxnLst/>
            <a:rect l="l" t="t" r="r" b="b"/>
            <a:pathLst>
              <a:path w="42545">
                <a:moveTo>
                  <a:pt x="0" y="0"/>
                </a:moveTo>
                <a:lnTo>
                  <a:pt x="42447" y="0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5639575" y="4451994"/>
            <a:ext cx="42545" cy="0"/>
          </a:xfrm>
          <a:custGeom>
            <a:avLst/>
            <a:gdLst/>
            <a:ahLst/>
            <a:cxnLst/>
            <a:rect l="l" t="t" r="r" b="b"/>
            <a:pathLst>
              <a:path w="42545">
                <a:moveTo>
                  <a:pt x="0" y="0"/>
                </a:moveTo>
                <a:lnTo>
                  <a:pt x="42447" y="0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639575" y="4169008"/>
            <a:ext cx="42545" cy="0"/>
          </a:xfrm>
          <a:custGeom>
            <a:avLst/>
            <a:gdLst/>
            <a:ahLst/>
            <a:cxnLst/>
            <a:rect l="l" t="t" r="r" b="b"/>
            <a:pathLst>
              <a:path w="42545">
                <a:moveTo>
                  <a:pt x="0" y="0"/>
                </a:moveTo>
                <a:lnTo>
                  <a:pt x="42447" y="0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5639575" y="3886022"/>
            <a:ext cx="42545" cy="0"/>
          </a:xfrm>
          <a:custGeom>
            <a:avLst/>
            <a:gdLst/>
            <a:ahLst/>
            <a:cxnLst/>
            <a:rect l="l" t="t" r="r" b="b"/>
            <a:pathLst>
              <a:path w="42545">
                <a:moveTo>
                  <a:pt x="0" y="0"/>
                </a:moveTo>
                <a:lnTo>
                  <a:pt x="42447" y="0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291857" y="4626031"/>
            <a:ext cx="913130" cy="72390"/>
          </a:xfrm>
          <a:custGeom>
            <a:avLst/>
            <a:gdLst/>
            <a:ahLst/>
            <a:cxnLst/>
            <a:rect l="l" t="t" r="r" b="b"/>
            <a:pathLst>
              <a:path w="913129" h="72389">
                <a:moveTo>
                  <a:pt x="0" y="72161"/>
                </a:moveTo>
                <a:lnTo>
                  <a:pt x="247612" y="25468"/>
                </a:lnTo>
                <a:lnTo>
                  <a:pt x="370710" y="0"/>
                </a:lnTo>
                <a:lnTo>
                  <a:pt x="420233" y="16979"/>
                </a:lnTo>
                <a:lnTo>
                  <a:pt x="543331" y="1414"/>
                </a:lnTo>
                <a:lnTo>
                  <a:pt x="616908" y="2829"/>
                </a:lnTo>
                <a:lnTo>
                  <a:pt x="690484" y="33958"/>
                </a:lnTo>
                <a:lnTo>
                  <a:pt x="789529" y="35373"/>
                </a:lnTo>
                <a:lnTo>
                  <a:pt x="912627" y="38203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291857" y="4621787"/>
            <a:ext cx="913130" cy="49530"/>
          </a:xfrm>
          <a:custGeom>
            <a:avLst/>
            <a:gdLst/>
            <a:ahLst/>
            <a:cxnLst/>
            <a:rect l="l" t="t" r="r" b="b"/>
            <a:pathLst>
              <a:path w="913129" h="49529">
                <a:moveTo>
                  <a:pt x="0" y="18394"/>
                </a:moveTo>
                <a:lnTo>
                  <a:pt x="247612" y="32543"/>
                </a:lnTo>
                <a:lnTo>
                  <a:pt x="370710" y="9904"/>
                </a:lnTo>
                <a:lnTo>
                  <a:pt x="420233" y="32543"/>
                </a:lnTo>
                <a:lnTo>
                  <a:pt x="543331" y="0"/>
                </a:lnTo>
                <a:lnTo>
                  <a:pt x="616908" y="2829"/>
                </a:lnTo>
                <a:lnTo>
                  <a:pt x="690484" y="19809"/>
                </a:lnTo>
                <a:lnTo>
                  <a:pt x="789529" y="32543"/>
                </a:lnTo>
                <a:lnTo>
                  <a:pt x="912627" y="49522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6291857" y="4524157"/>
            <a:ext cx="913130" cy="170180"/>
          </a:xfrm>
          <a:custGeom>
            <a:avLst/>
            <a:gdLst/>
            <a:ahLst/>
            <a:cxnLst/>
            <a:rect l="l" t="t" r="r" b="b"/>
            <a:pathLst>
              <a:path w="913129" h="170179">
                <a:moveTo>
                  <a:pt x="0" y="169791"/>
                </a:moveTo>
                <a:lnTo>
                  <a:pt x="247612" y="144322"/>
                </a:lnTo>
                <a:lnTo>
                  <a:pt x="370710" y="19809"/>
                </a:lnTo>
                <a:lnTo>
                  <a:pt x="420233" y="0"/>
                </a:lnTo>
                <a:lnTo>
                  <a:pt x="543331" y="14149"/>
                </a:lnTo>
                <a:lnTo>
                  <a:pt x="616908" y="19809"/>
                </a:lnTo>
                <a:lnTo>
                  <a:pt x="690484" y="52352"/>
                </a:lnTo>
                <a:lnTo>
                  <a:pt x="789529" y="58012"/>
                </a:lnTo>
                <a:lnTo>
                  <a:pt x="912627" y="55182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291857" y="4572264"/>
            <a:ext cx="913130" cy="119380"/>
          </a:xfrm>
          <a:custGeom>
            <a:avLst/>
            <a:gdLst/>
            <a:ahLst/>
            <a:cxnLst/>
            <a:rect l="l" t="t" r="r" b="b"/>
            <a:pathLst>
              <a:path w="913129" h="119379">
                <a:moveTo>
                  <a:pt x="0" y="22638"/>
                </a:moveTo>
                <a:lnTo>
                  <a:pt x="247612" y="50937"/>
                </a:lnTo>
                <a:lnTo>
                  <a:pt x="370710" y="0"/>
                </a:lnTo>
                <a:lnTo>
                  <a:pt x="420233" y="52352"/>
                </a:lnTo>
                <a:lnTo>
                  <a:pt x="543331" y="97630"/>
                </a:lnTo>
                <a:lnTo>
                  <a:pt x="616908" y="94800"/>
                </a:lnTo>
                <a:lnTo>
                  <a:pt x="690484" y="99045"/>
                </a:lnTo>
                <a:lnTo>
                  <a:pt x="789529" y="108949"/>
                </a:lnTo>
                <a:lnTo>
                  <a:pt x="912627" y="118854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6257899" y="4560945"/>
            <a:ext cx="67915" cy="17120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6505510" y="4589243"/>
            <a:ext cx="67916" cy="11319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6628609" y="4490198"/>
            <a:ext cx="117438" cy="19809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6801230" y="4504347"/>
            <a:ext cx="215069" cy="20092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7047427" y="4548211"/>
            <a:ext cx="67916" cy="16696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7170526" y="4545381"/>
            <a:ext cx="67916" cy="17969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6292762" y="3886022"/>
            <a:ext cx="0" cy="856615"/>
          </a:xfrm>
          <a:custGeom>
            <a:avLst/>
            <a:gdLst/>
            <a:ahLst/>
            <a:cxnLst/>
            <a:rect l="l" t="t" r="r" b="b"/>
            <a:pathLst>
              <a:path h="856614">
                <a:moveTo>
                  <a:pt x="0" y="0"/>
                </a:moveTo>
                <a:lnTo>
                  <a:pt x="0" y="856033"/>
                </a:lnTo>
              </a:path>
            </a:pathLst>
          </a:custGeom>
          <a:ln w="8489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539525" y="3886022"/>
            <a:ext cx="0" cy="856615"/>
          </a:xfrm>
          <a:custGeom>
            <a:avLst/>
            <a:gdLst/>
            <a:ahLst/>
            <a:cxnLst/>
            <a:rect l="l" t="t" r="r" b="b"/>
            <a:pathLst>
              <a:path h="856614">
                <a:moveTo>
                  <a:pt x="0" y="0"/>
                </a:moveTo>
                <a:lnTo>
                  <a:pt x="0" y="856033"/>
                </a:lnTo>
              </a:path>
            </a:pathLst>
          </a:custGeom>
          <a:ln w="8489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740835" y="3318573"/>
            <a:ext cx="315595" cy="0"/>
          </a:xfrm>
          <a:custGeom>
            <a:avLst/>
            <a:gdLst/>
            <a:ahLst/>
            <a:cxnLst/>
            <a:rect l="l" t="t" r="r" b="b"/>
            <a:pathLst>
              <a:path w="315594">
                <a:moveTo>
                  <a:pt x="0" y="0"/>
                </a:moveTo>
                <a:lnTo>
                  <a:pt x="315529" y="0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740835" y="3318573"/>
            <a:ext cx="0" cy="42545"/>
          </a:xfrm>
          <a:custGeom>
            <a:avLst/>
            <a:gdLst/>
            <a:ahLst/>
            <a:cxnLst/>
            <a:rect l="l" t="t" r="r" b="b"/>
            <a:pathLst>
              <a:path h="42545">
                <a:moveTo>
                  <a:pt x="0" y="0"/>
                </a:moveTo>
                <a:lnTo>
                  <a:pt x="0" y="42447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2056364" y="3276124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4895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 txBox="1"/>
          <p:nvPr/>
        </p:nvSpPr>
        <p:spPr>
          <a:xfrm>
            <a:off x="1692068" y="3353508"/>
            <a:ext cx="97790" cy="1816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00" spc="5" dirty="0">
                <a:latin typeface="Arial"/>
                <a:cs typeface="Arial"/>
              </a:rPr>
              <a:t>0</a:t>
            </a:r>
            <a:endParaRPr sz="1000">
              <a:latin typeface="Arial"/>
              <a:cs typeface="Arial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2203517" y="3318573"/>
            <a:ext cx="1234440" cy="0"/>
          </a:xfrm>
          <a:custGeom>
            <a:avLst/>
            <a:gdLst/>
            <a:ahLst/>
            <a:cxnLst/>
            <a:rect l="l" t="t" r="r" b="b"/>
            <a:pathLst>
              <a:path w="1234439">
                <a:moveTo>
                  <a:pt x="0" y="0"/>
                </a:moveTo>
                <a:lnTo>
                  <a:pt x="1233820" y="0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2203517" y="3276124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4895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2450281" y="3318573"/>
            <a:ext cx="0" cy="42545"/>
          </a:xfrm>
          <a:custGeom>
            <a:avLst/>
            <a:gdLst/>
            <a:ahLst/>
            <a:cxnLst/>
            <a:rect l="l" t="t" r="r" b="b"/>
            <a:pathLst>
              <a:path h="42545">
                <a:moveTo>
                  <a:pt x="0" y="0"/>
                </a:moveTo>
                <a:lnTo>
                  <a:pt x="0" y="42447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2697045" y="3318573"/>
            <a:ext cx="0" cy="42545"/>
          </a:xfrm>
          <a:custGeom>
            <a:avLst/>
            <a:gdLst/>
            <a:ahLst/>
            <a:cxnLst/>
            <a:rect l="l" t="t" r="r" b="b"/>
            <a:pathLst>
              <a:path h="42545">
                <a:moveTo>
                  <a:pt x="0" y="0"/>
                </a:moveTo>
                <a:lnTo>
                  <a:pt x="0" y="42447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2943809" y="3318573"/>
            <a:ext cx="0" cy="42545"/>
          </a:xfrm>
          <a:custGeom>
            <a:avLst/>
            <a:gdLst/>
            <a:ahLst/>
            <a:cxnLst/>
            <a:rect l="l" t="t" r="r" b="b"/>
            <a:pathLst>
              <a:path h="42545">
                <a:moveTo>
                  <a:pt x="0" y="0"/>
                </a:moveTo>
                <a:lnTo>
                  <a:pt x="0" y="42447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3190573" y="3318573"/>
            <a:ext cx="0" cy="42545"/>
          </a:xfrm>
          <a:custGeom>
            <a:avLst/>
            <a:gdLst/>
            <a:ahLst/>
            <a:cxnLst/>
            <a:rect l="l" t="t" r="r" b="b"/>
            <a:pathLst>
              <a:path h="42545">
                <a:moveTo>
                  <a:pt x="0" y="0"/>
                </a:moveTo>
                <a:lnTo>
                  <a:pt x="0" y="42447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437337" y="3318573"/>
            <a:ext cx="0" cy="42545"/>
          </a:xfrm>
          <a:custGeom>
            <a:avLst/>
            <a:gdLst/>
            <a:ahLst/>
            <a:cxnLst/>
            <a:rect l="l" t="t" r="r" b="b"/>
            <a:pathLst>
              <a:path h="42545">
                <a:moveTo>
                  <a:pt x="0" y="0"/>
                </a:moveTo>
                <a:lnTo>
                  <a:pt x="0" y="42447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1740835" y="2469613"/>
            <a:ext cx="0" cy="848994"/>
          </a:xfrm>
          <a:custGeom>
            <a:avLst/>
            <a:gdLst/>
            <a:ahLst/>
            <a:cxnLst/>
            <a:rect l="l" t="t" r="r" b="b"/>
            <a:pathLst>
              <a:path h="848995">
                <a:moveTo>
                  <a:pt x="0" y="848958"/>
                </a:moveTo>
                <a:lnTo>
                  <a:pt x="0" y="0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1698387" y="3318573"/>
            <a:ext cx="42545" cy="0"/>
          </a:xfrm>
          <a:custGeom>
            <a:avLst/>
            <a:gdLst/>
            <a:ahLst/>
            <a:cxnLst/>
            <a:rect l="l" t="t" r="r" b="b"/>
            <a:pathLst>
              <a:path w="42544">
                <a:moveTo>
                  <a:pt x="0" y="0"/>
                </a:moveTo>
                <a:lnTo>
                  <a:pt x="42447" y="0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1698387" y="3035586"/>
            <a:ext cx="42545" cy="0"/>
          </a:xfrm>
          <a:custGeom>
            <a:avLst/>
            <a:gdLst/>
            <a:ahLst/>
            <a:cxnLst/>
            <a:rect l="l" t="t" r="r" b="b"/>
            <a:pathLst>
              <a:path w="42544">
                <a:moveTo>
                  <a:pt x="0" y="0"/>
                </a:moveTo>
                <a:lnTo>
                  <a:pt x="42447" y="0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1698387" y="2752600"/>
            <a:ext cx="42545" cy="0"/>
          </a:xfrm>
          <a:custGeom>
            <a:avLst/>
            <a:gdLst/>
            <a:ahLst/>
            <a:cxnLst/>
            <a:rect l="l" t="t" r="r" b="b"/>
            <a:pathLst>
              <a:path w="42544">
                <a:moveTo>
                  <a:pt x="0" y="0"/>
                </a:moveTo>
                <a:lnTo>
                  <a:pt x="42447" y="0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1698387" y="2469613"/>
            <a:ext cx="42545" cy="0"/>
          </a:xfrm>
          <a:custGeom>
            <a:avLst/>
            <a:gdLst/>
            <a:ahLst/>
            <a:cxnLst/>
            <a:rect l="l" t="t" r="r" b="b"/>
            <a:pathLst>
              <a:path w="42544">
                <a:moveTo>
                  <a:pt x="0" y="0"/>
                </a:moveTo>
                <a:lnTo>
                  <a:pt x="42447" y="0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 txBox="1"/>
          <p:nvPr/>
        </p:nvSpPr>
        <p:spPr>
          <a:xfrm>
            <a:off x="1596573" y="3221214"/>
            <a:ext cx="97790" cy="1816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00" spc="5" dirty="0">
                <a:latin typeface="Arial"/>
                <a:cs typeface="Arial"/>
              </a:rPr>
              <a:t>0</a:t>
            </a:r>
            <a:endParaRPr sz="1000">
              <a:latin typeface="Arial"/>
              <a:cs typeface="Arial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1452306" y="2938227"/>
            <a:ext cx="241935" cy="1816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00" spc="5" dirty="0">
                <a:latin typeface="Arial"/>
                <a:cs typeface="Arial"/>
              </a:rPr>
              <a:t>200</a:t>
            </a:r>
            <a:endParaRPr sz="1000">
              <a:latin typeface="Arial"/>
              <a:cs typeface="Arial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1452306" y="2655241"/>
            <a:ext cx="241935" cy="1816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00" spc="5" dirty="0">
                <a:latin typeface="Arial"/>
                <a:cs typeface="Arial"/>
              </a:rPr>
              <a:t>400</a:t>
            </a:r>
            <a:endParaRPr sz="1000">
              <a:latin typeface="Arial"/>
              <a:cs typeface="Arial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1452306" y="2372255"/>
            <a:ext cx="241935" cy="1816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00" spc="5" dirty="0">
                <a:latin typeface="Arial"/>
                <a:cs typeface="Arial"/>
              </a:rPr>
              <a:t>600</a:t>
            </a:r>
            <a:endParaRPr sz="1000">
              <a:latin typeface="Arial"/>
              <a:cs typeface="Arial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2350670" y="2840326"/>
            <a:ext cx="913130" cy="382270"/>
          </a:xfrm>
          <a:custGeom>
            <a:avLst/>
            <a:gdLst/>
            <a:ahLst/>
            <a:cxnLst/>
            <a:rect l="l" t="t" r="r" b="b"/>
            <a:pathLst>
              <a:path w="913129" h="382269">
                <a:moveTo>
                  <a:pt x="0" y="382031"/>
                </a:moveTo>
                <a:lnTo>
                  <a:pt x="247612" y="373541"/>
                </a:lnTo>
                <a:lnTo>
                  <a:pt x="370711" y="319774"/>
                </a:lnTo>
                <a:lnTo>
                  <a:pt x="420234" y="305625"/>
                </a:lnTo>
                <a:lnTo>
                  <a:pt x="543333" y="223559"/>
                </a:lnTo>
                <a:lnTo>
                  <a:pt x="616910" y="202335"/>
                </a:lnTo>
                <a:lnTo>
                  <a:pt x="690486" y="94800"/>
                </a:lnTo>
                <a:lnTo>
                  <a:pt x="789531" y="63671"/>
                </a:lnTo>
                <a:lnTo>
                  <a:pt x="912630" y="0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2350670" y="2758260"/>
            <a:ext cx="913130" cy="489584"/>
          </a:xfrm>
          <a:custGeom>
            <a:avLst/>
            <a:gdLst/>
            <a:ahLst/>
            <a:cxnLst/>
            <a:rect l="l" t="t" r="r" b="b"/>
            <a:pathLst>
              <a:path w="913129" h="489585">
                <a:moveTo>
                  <a:pt x="0" y="489566"/>
                </a:moveTo>
                <a:lnTo>
                  <a:pt x="247612" y="441458"/>
                </a:lnTo>
                <a:lnTo>
                  <a:pt x="370711" y="411744"/>
                </a:lnTo>
                <a:lnTo>
                  <a:pt x="420234" y="360807"/>
                </a:lnTo>
                <a:lnTo>
                  <a:pt x="543333" y="353732"/>
                </a:lnTo>
                <a:lnTo>
                  <a:pt x="616910" y="271666"/>
                </a:lnTo>
                <a:lnTo>
                  <a:pt x="690486" y="144322"/>
                </a:lnTo>
                <a:lnTo>
                  <a:pt x="789531" y="73576"/>
                </a:lnTo>
                <a:lnTo>
                  <a:pt x="912630" y="0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2350670" y="2568659"/>
            <a:ext cx="913130" cy="693420"/>
          </a:xfrm>
          <a:custGeom>
            <a:avLst/>
            <a:gdLst/>
            <a:ahLst/>
            <a:cxnLst/>
            <a:rect l="l" t="t" r="r" b="b"/>
            <a:pathLst>
              <a:path w="913129" h="693420">
                <a:moveTo>
                  <a:pt x="0" y="693316"/>
                </a:moveTo>
                <a:lnTo>
                  <a:pt x="247612" y="667847"/>
                </a:lnTo>
                <a:lnTo>
                  <a:pt x="370711" y="517864"/>
                </a:lnTo>
                <a:lnTo>
                  <a:pt x="420234" y="506545"/>
                </a:lnTo>
                <a:lnTo>
                  <a:pt x="543333" y="472587"/>
                </a:lnTo>
                <a:lnTo>
                  <a:pt x="616910" y="461267"/>
                </a:lnTo>
                <a:lnTo>
                  <a:pt x="690486" y="413159"/>
                </a:lnTo>
                <a:lnTo>
                  <a:pt x="789531" y="244783"/>
                </a:lnTo>
                <a:lnTo>
                  <a:pt x="912630" y="0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2350670" y="2469613"/>
            <a:ext cx="891540" cy="791210"/>
          </a:xfrm>
          <a:custGeom>
            <a:avLst/>
            <a:gdLst/>
            <a:ahLst/>
            <a:cxnLst/>
            <a:rect l="l" t="t" r="r" b="b"/>
            <a:pathLst>
              <a:path w="891539" h="791210">
                <a:moveTo>
                  <a:pt x="0" y="790946"/>
                </a:moveTo>
                <a:lnTo>
                  <a:pt x="247612" y="686241"/>
                </a:lnTo>
                <a:lnTo>
                  <a:pt x="370711" y="622569"/>
                </a:lnTo>
                <a:lnTo>
                  <a:pt x="420234" y="605590"/>
                </a:lnTo>
                <a:lnTo>
                  <a:pt x="543333" y="493811"/>
                </a:lnTo>
                <a:lnTo>
                  <a:pt x="616910" y="510790"/>
                </a:lnTo>
                <a:lnTo>
                  <a:pt x="690486" y="469757"/>
                </a:lnTo>
                <a:lnTo>
                  <a:pt x="789531" y="260347"/>
                </a:lnTo>
                <a:lnTo>
                  <a:pt x="891406" y="0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2316711" y="3188399"/>
            <a:ext cx="67917" cy="10753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564324" y="3121896"/>
            <a:ext cx="67917" cy="14856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687424" y="3041245"/>
            <a:ext cx="117438" cy="16271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2860045" y="2868624"/>
            <a:ext cx="215069" cy="27732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3106244" y="2696002"/>
            <a:ext cx="67915" cy="241953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3229343" y="2724301"/>
            <a:ext cx="67916" cy="14998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3229343" y="2534700"/>
            <a:ext cx="67916" cy="6791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2351576" y="2469613"/>
            <a:ext cx="0" cy="856615"/>
          </a:xfrm>
          <a:custGeom>
            <a:avLst/>
            <a:gdLst/>
            <a:ahLst/>
            <a:cxnLst/>
            <a:rect l="l" t="t" r="r" b="b"/>
            <a:pathLst>
              <a:path h="856614">
                <a:moveTo>
                  <a:pt x="0" y="0"/>
                </a:moveTo>
                <a:lnTo>
                  <a:pt x="0" y="856033"/>
                </a:lnTo>
              </a:path>
            </a:pathLst>
          </a:custGeom>
          <a:ln w="8489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2598340" y="2469613"/>
            <a:ext cx="0" cy="856615"/>
          </a:xfrm>
          <a:custGeom>
            <a:avLst/>
            <a:gdLst/>
            <a:ahLst/>
            <a:cxnLst/>
            <a:rect l="l" t="t" r="r" b="b"/>
            <a:pathLst>
              <a:path h="856614">
                <a:moveTo>
                  <a:pt x="0" y="0"/>
                </a:moveTo>
                <a:lnTo>
                  <a:pt x="0" y="856033"/>
                </a:lnTo>
              </a:path>
            </a:pathLst>
          </a:custGeom>
          <a:ln w="8489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3710539" y="3318573"/>
            <a:ext cx="315595" cy="0"/>
          </a:xfrm>
          <a:custGeom>
            <a:avLst/>
            <a:gdLst/>
            <a:ahLst/>
            <a:cxnLst/>
            <a:rect l="l" t="t" r="r" b="b"/>
            <a:pathLst>
              <a:path w="315595">
                <a:moveTo>
                  <a:pt x="0" y="0"/>
                </a:moveTo>
                <a:lnTo>
                  <a:pt x="315528" y="0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3710539" y="3318573"/>
            <a:ext cx="0" cy="42545"/>
          </a:xfrm>
          <a:custGeom>
            <a:avLst/>
            <a:gdLst/>
            <a:ahLst/>
            <a:cxnLst/>
            <a:rect l="l" t="t" r="r" b="b"/>
            <a:pathLst>
              <a:path h="42545">
                <a:moveTo>
                  <a:pt x="0" y="0"/>
                </a:moveTo>
                <a:lnTo>
                  <a:pt x="0" y="42447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4026067" y="3276124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4895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 txBox="1"/>
          <p:nvPr/>
        </p:nvSpPr>
        <p:spPr>
          <a:xfrm>
            <a:off x="2118683" y="3353508"/>
            <a:ext cx="1640839" cy="1816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1555115" algn="l"/>
              </a:tabLst>
            </a:pPr>
            <a:r>
              <a:rPr sz="1000" spc="5" dirty="0">
                <a:latin typeface="Arial"/>
                <a:cs typeface="Arial"/>
              </a:rPr>
              <a:t>30  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40</a:t>
            </a:r>
            <a:r>
              <a:rPr sz="1000" dirty="0">
                <a:latin typeface="Arial"/>
                <a:cs typeface="Arial"/>
              </a:rPr>
              <a:t>  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50</a:t>
            </a:r>
            <a:r>
              <a:rPr sz="1000" dirty="0">
                <a:latin typeface="Arial"/>
                <a:cs typeface="Arial"/>
              </a:rPr>
              <a:t>  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60</a:t>
            </a:r>
            <a:r>
              <a:rPr sz="1000" dirty="0">
                <a:latin typeface="Arial"/>
                <a:cs typeface="Arial"/>
              </a:rPr>
              <a:t>  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70</a:t>
            </a:r>
            <a:r>
              <a:rPr sz="1000" dirty="0">
                <a:latin typeface="Arial"/>
                <a:cs typeface="Arial"/>
              </a:rPr>
              <a:t>  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80</a:t>
            </a:r>
            <a:r>
              <a:rPr sz="1000" dirty="0">
                <a:latin typeface="Arial"/>
                <a:cs typeface="Arial"/>
              </a:rPr>
              <a:t>	</a:t>
            </a:r>
            <a:r>
              <a:rPr sz="1000" spc="5" dirty="0">
                <a:latin typeface="Arial"/>
                <a:cs typeface="Arial"/>
              </a:rPr>
              <a:t>0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4173220" y="3318573"/>
            <a:ext cx="1234440" cy="0"/>
          </a:xfrm>
          <a:custGeom>
            <a:avLst/>
            <a:gdLst/>
            <a:ahLst/>
            <a:cxnLst/>
            <a:rect l="l" t="t" r="r" b="b"/>
            <a:pathLst>
              <a:path w="1234439">
                <a:moveTo>
                  <a:pt x="0" y="0"/>
                </a:moveTo>
                <a:lnTo>
                  <a:pt x="1233815" y="0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4173220" y="3276124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4895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4419982" y="3318573"/>
            <a:ext cx="0" cy="42545"/>
          </a:xfrm>
          <a:custGeom>
            <a:avLst/>
            <a:gdLst/>
            <a:ahLst/>
            <a:cxnLst/>
            <a:rect l="l" t="t" r="r" b="b"/>
            <a:pathLst>
              <a:path h="42545">
                <a:moveTo>
                  <a:pt x="0" y="0"/>
                </a:moveTo>
                <a:lnTo>
                  <a:pt x="0" y="42447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4666746" y="3318573"/>
            <a:ext cx="0" cy="42545"/>
          </a:xfrm>
          <a:custGeom>
            <a:avLst/>
            <a:gdLst/>
            <a:ahLst/>
            <a:cxnLst/>
            <a:rect l="l" t="t" r="r" b="b"/>
            <a:pathLst>
              <a:path h="42545">
                <a:moveTo>
                  <a:pt x="0" y="0"/>
                </a:moveTo>
                <a:lnTo>
                  <a:pt x="0" y="42447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4913509" y="3318573"/>
            <a:ext cx="0" cy="42545"/>
          </a:xfrm>
          <a:custGeom>
            <a:avLst/>
            <a:gdLst/>
            <a:ahLst/>
            <a:cxnLst/>
            <a:rect l="l" t="t" r="r" b="b"/>
            <a:pathLst>
              <a:path h="42545">
                <a:moveTo>
                  <a:pt x="0" y="0"/>
                </a:moveTo>
                <a:lnTo>
                  <a:pt x="0" y="42447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5160272" y="3318573"/>
            <a:ext cx="0" cy="42545"/>
          </a:xfrm>
          <a:custGeom>
            <a:avLst/>
            <a:gdLst/>
            <a:ahLst/>
            <a:cxnLst/>
            <a:rect l="l" t="t" r="r" b="b"/>
            <a:pathLst>
              <a:path h="42545">
                <a:moveTo>
                  <a:pt x="0" y="0"/>
                </a:moveTo>
                <a:lnTo>
                  <a:pt x="0" y="42447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5407035" y="3318573"/>
            <a:ext cx="0" cy="42545"/>
          </a:xfrm>
          <a:custGeom>
            <a:avLst/>
            <a:gdLst/>
            <a:ahLst/>
            <a:cxnLst/>
            <a:rect l="l" t="t" r="r" b="b"/>
            <a:pathLst>
              <a:path h="42545">
                <a:moveTo>
                  <a:pt x="0" y="0"/>
                </a:moveTo>
                <a:lnTo>
                  <a:pt x="0" y="42447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3710539" y="2469613"/>
            <a:ext cx="0" cy="848994"/>
          </a:xfrm>
          <a:custGeom>
            <a:avLst/>
            <a:gdLst/>
            <a:ahLst/>
            <a:cxnLst/>
            <a:rect l="l" t="t" r="r" b="b"/>
            <a:pathLst>
              <a:path h="848995">
                <a:moveTo>
                  <a:pt x="0" y="848958"/>
                </a:moveTo>
                <a:lnTo>
                  <a:pt x="0" y="0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3668091" y="3318573"/>
            <a:ext cx="42545" cy="0"/>
          </a:xfrm>
          <a:custGeom>
            <a:avLst/>
            <a:gdLst/>
            <a:ahLst/>
            <a:cxnLst/>
            <a:rect l="l" t="t" r="r" b="b"/>
            <a:pathLst>
              <a:path w="42545">
                <a:moveTo>
                  <a:pt x="0" y="0"/>
                </a:moveTo>
                <a:lnTo>
                  <a:pt x="42447" y="0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3668091" y="3035586"/>
            <a:ext cx="42545" cy="0"/>
          </a:xfrm>
          <a:custGeom>
            <a:avLst/>
            <a:gdLst/>
            <a:ahLst/>
            <a:cxnLst/>
            <a:rect l="l" t="t" r="r" b="b"/>
            <a:pathLst>
              <a:path w="42545">
                <a:moveTo>
                  <a:pt x="0" y="0"/>
                </a:moveTo>
                <a:lnTo>
                  <a:pt x="42447" y="0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3668091" y="2752600"/>
            <a:ext cx="42545" cy="0"/>
          </a:xfrm>
          <a:custGeom>
            <a:avLst/>
            <a:gdLst/>
            <a:ahLst/>
            <a:cxnLst/>
            <a:rect l="l" t="t" r="r" b="b"/>
            <a:pathLst>
              <a:path w="42545">
                <a:moveTo>
                  <a:pt x="0" y="0"/>
                </a:moveTo>
                <a:lnTo>
                  <a:pt x="42447" y="0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3668091" y="2469613"/>
            <a:ext cx="42545" cy="0"/>
          </a:xfrm>
          <a:custGeom>
            <a:avLst/>
            <a:gdLst/>
            <a:ahLst/>
            <a:cxnLst/>
            <a:rect l="l" t="t" r="r" b="b"/>
            <a:pathLst>
              <a:path w="42545">
                <a:moveTo>
                  <a:pt x="0" y="0"/>
                </a:moveTo>
                <a:lnTo>
                  <a:pt x="42447" y="0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4320371" y="2833251"/>
            <a:ext cx="913130" cy="480059"/>
          </a:xfrm>
          <a:custGeom>
            <a:avLst/>
            <a:gdLst/>
            <a:ahLst/>
            <a:cxnLst/>
            <a:rect l="l" t="t" r="r" b="b"/>
            <a:pathLst>
              <a:path w="913129" h="480060">
                <a:moveTo>
                  <a:pt x="0" y="479661"/>
                </a:moveTo>
                <a:lnTo>
                  <a:pt x="247612" y="397595"/>
                </a:lnTo>
                <a:lnTo>
                  <a:pt x="370710" y="325434"/>
                </a:lnTo>
                <a:lnTo>
                  <a:pt x="420233" y="294305"/>
                </a:lnTo>
                <a:lnTo>
                  <a:pt x="543331" y="243368"/>
                </a:lnTo>
                <a:lnTo>
                  <a:pt x="616907" y="227803"/>
                </a:lnTo>
                <a:lnTo>
                  <a:pt x="690483" y="182526"/>
                </a:lnTo>
                <a:lnTo>
                  <a:pt x="789528" y="121684"/>
                </a:lnTo>
                <a:lnTo>
                  <a:pt x="912627" y="0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4320371" y="2592713"/>
            <a:ext cx="913130" cy="654050"/>
          </a:xfrm>
          <a:custGeom>
            <a:avLst/>
            <a:gdLst/>
            <a:ahLst/>
            <a:cxnLst/>
            <a:rect l="l" t="t" r="r" b="b"/>
            <a:pathLst>
              <a:path w="913129" h="654050">
                <a:moveTo>
                  <a:pt x="0" y="653698"/>
                </a:moveTo>
                <a:lnTo>
                  <a:pt x="247612" y="635304"/>
                </a:lnTo>
                <a:lnTo>
                  <a:pt x="370710" y="529184"/>
                </a:lnTo>
                <a:lnTo>
                  <a:pt x="420233" y="498055"/>
                </a:lnTo>
                <a:lnTo>
                  <a:pt x="543331" y="461267"/>
                </a:lnTo>
                <a:lnTo>
                  <a:pt x="616907" y="417404"/>
                </a:lnTo>
                <a:lnTo>
                  <a:pt x="690483" y="328264"/>
                </a:lnTo>
                <a:lnTo>
                  <a:pt x="789528" y="178281"/>
                </a:lnTo>
                <a:lnTo>
                  <a:pt x="912627" y="0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4320371" y="2855890"/>
            <a:ext cx="913130" cy="355600"/>
          </a:xfrm>
          <a:custGeom>
            <a:avLst/>
            <a:gdLst/>
            <a:ahLst/>
            <a:cxnLst/>
            <a:rect l="l" t="t" r="r" b="b"/>
            <a:pathLst>
              <a:path w="913129" h="355600">
                <a:moveTo>
                  <a:pt x="0" y="355147"/>
                </a:moveTo>
                <a:lnTo>
                  <a:pt x="247612" y="349488"/>
                </a:lnTo>
                <a:lnTo>
                  <a:pt x="370710" y="292890"/>
                </a:lnTo>
                <a:lnTo>
                  <a:pt x="420233" y="192430"/>
                </a:lnTo>
                <a:lnTo>
                  <a:pt x="543331" y="164132"/>
                </a:lnTo>
                <a:lnTo>
                  <a:pt x="616907" y="149982"/>
                </a:lnTo>
                <a:lnTo>
                  <a:pt x="690483" y="101875"/>
                </a:lnTo>
                <a:lnTo>
                  <a:pt x="789528" y="42447"/>
                </a:lnTo>
                <a:lnTo>
                  <a:pt x="912627" y="0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4320371" y="2643650"/>
            <a:ext cx="913130" cy="601345"/>
          </a:xfrm>
          <a:custGeom>
            <a:avLst/>
            <a:gdLst/>
            <a:ahLst/>
            <a:cxnLst/>
            <a:rect l="l" t="t" r="r" b="b"/>
            <a:pathLst>
              <a:path w="913129" h="601344">
                <a:moveTo>
                  <a:pt x="0" y="601345"/>
                </a:moveTo>
                <a:lnTo>
                  <a:pt x="247612" y="587196"/>
                </a:lnTo>
                <a:lnTo>
                  <a:pt x="370710" y="527769"/>
                </a:lnTo>
                <a:lnTo>
                  <a:pt x="420233" y="481076"/>
                </a:lnTo>
                <a:lnTo>
                  <a:pt x="543331" y="339583"/>
                </a:lnTo>
                <a:lnTo>
                  <a:pt x="616907" y="278741"/>
                </a:lnTo>
                <a:lnTo>
                  <a:pt x="690483" y="195260"/>
                </a:lnTo>
                <a:lnTo>
                  <a:pt x="789528" y="131588"/>
                </a:lnTo>
                <a:lnTo>
                  <a:pt x="912627" y="0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4286413" y="3177079"/>
            <a:ext cx="67916" cy="16979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4534025" y="3171419"/>
            <a:ext cx="67917" cy="9338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4657123" y="3014362"/>
            <a:ext cx="117439" cy="191015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4829744" y="2804953"/>
            <a:ext cx="215069" cy="30562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5075942" y="2920976"/>
            <a:ext cx="67945" cy="67945"/>
          </a:xfrm>
          <a:custGeom>
            <a:avLst/>
            <a:gdLst/>
            <a:ahLst/>
            <a:cxnLst/>
            <a:rect l="l" t="t" r="r" b="b"/>
            <a:pathLst>
              <a:path w="67945" h="67944">
                <a:moveTo>
                  <a:pt x="33958" y="0"/>
                </a:moveTo>
                <a:lnTo>
                  <a:pt x="21180" y="2486"/>
                </a:lnTo>
                <a:lnTo>
                  <a:pt x="9946" y="9946"/>
                </a:lnTo>
                <a:lnTo>
                  <a:pt x="2486" y="21180"/>
                </a:lnTo>
                <a:lnTo>
                  <a:pt x="0" y="33958"/>
                </a:lnTo>
                <a:lnTo>
                  <a:pt x="2486" y="46737"/>
                </a:lnTo>
                <a:lnTo>
                  <a:pt x="9946" y="57970"/>
                </a:lnTo>
                <a:lnTo>
                  <a:pt x="21180" y="65430"/>
                </a:lnTo>
                <a:lnTo>
                  <a:pt x="33958" y="67916"/>
                </a:lnTo>
                <a:lnTo>
                  <a:pt x="46736" y="65430"/>
                </a:lnTo>
                <a:lnTo>
                  <a:pt x="57969" y="57970"/>
                </a:lnTo>
                <a:lnTo>
                  <a:pt x="65429" y="46737"/>
                </a:lnTo>
                <a:lnTo>
                  <a:pt x="67916" y="33958"/>
                </a:lnTo>
                <a:lnTo>
                  <a:pt x="65429" y="21180"/>
                </a:lnTo>
                <a:lnTo>
                  <a:pt x="57969" y="9946"/>
                </a:lnTo>
                <a:lnTo>
                  <a:pt x="46736" y="2486"/>
                </a:lnTo>
                <a:lnTo>
                  <a:pt x="339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5075942" y="2737036"/>
            <a:ext cx="67945" cy="67945"/>
          </a:xfrm>
          <a:custGeom>
            <a:avLst/>
            <a:gdLst/>
            <a:ahLst/>
            <a:cxnLst/>
            <a:rect l="l" t="t" r="r" b="b"/>
            <a:pathLst>
              <a:path w="67945" h="67944">
                <a:moveTo>
                  <a:pt x="33958" y="0"/>
                </a:moveTo>
                <a:lnTo>
                  <a:pt x="21180" y="2486"/>
                </a:lnTo>
                <a:lnTo>
                  <a:pt x="9946" y="9946"/>
                </a:lnTo>
                <a:lnTo>
                  <a:pt x="2486" y="21179"/>
                </a:lnTo>
                <a:lnTo>
                  <a:pt x="0" y="33958"/>
                </a:lnTo>
                <a:lnTo>
                  <a:pt x="2486" y="46736"/>
                </a:lnTo>
                <a:lnTo>
                  <a:pt x="9946" y="57971"/>
                </a:lnTo>
                <a:lnTo>
                  <a:pt x="21180" y="65430"/>
                </a:lnTo>
                <a:lnTo>
                  <a:pt x="33958" y="67917"/>
                </a:lnTo>
                <a:lnTo>
                  <a:pt x="46736" y="65430"/>
                </a:lnTo>
                <a:lnTo>
                  <a:pt x="57969" y="57971"/>
                </a:lnTo>
                <a:lnTo>
                  <a:pt x="65429" y="46736"/>
                </a:lnTo>
                <a:lnTo>
                  <a:pt x="67916" y="33958"/>
                </a:lnTo>
                <a:lnTo>
                  <a:pt x="65429" y="21179"/>
                </a:lnTo>
                <a:lnTo>
                  <a:pt x="57969" y="9946"/>
                </a:lnTo>
                <a:lnTo>
                  <a:pt x="46736" y="2486"/>
                </a:lnTo>
                <a:lnTo>
                  <a:pt x="339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5075942" y="2864380"/>
            <a:ext cx="67945" cy="67945"/>
          </a:xfrm>
          <a:custGeom>
            <a:avLst/>
            <a:gdLst/>
            <a:ahLst/>
            <a:cxnLst/>
            <a:rect l="l" t="t" r="r" b="b"/>
            <a:pathLst>
              <a:path w="67945" h="67944">
                <a:moveTo>
                  <a:pt x="33958" y="0"/>
                </a:moveTo>
                <a:lnTo>
                  <a:pt x="21180" y="2486"/>
                </a:lnTo>
                <a:lnTo>
                  <a:pt x="9946" y="9946"/>
                </a:lnTo>
                <a:lnTo>
                  <a:pt x="2486" y="21179"/>
                </a:lnTo>
                <a:lnTo>
                  <a:pt x="0" y="33957"/>
                </a:lnTo>
                <a:lnTo>
                  <a:pt x="2486" y="46736"/>
                </a:lnTo>
                <a:lnTo>
                  <a:pt x="9946" y="57969"/>
                </a:lnTo>
                <a:lnTo>
                  <a:pt x="21180" y="65429"/>
                </a:lnTo>
                <a:lnTo>
                  <a:pt x="33958" y="67915"/>
                </a:lnTo>
                <a:lnTo>
                  <a:pt x="46736" y="65429"/>
                </a:lnTo>
                <a:lnTo>
                  <a:pt x="57969" y="57969"/>
                </a:lnTo>
                <a:lnTo>
                  <a:pt x="65429" y="46736"/>
                </a:lnTo>
                <a:lnTo>
                  <a:pt x="67916" y="33957"/>
                </a:lnTo>
                <a:lnTo>
                  <a:pt x="65429" y="21179"/>
                </a:lnTo>
                <a:lnTo>
                  <a:pt x="57969" y="9946"/>
                </a:lnTo>
                <a:lnTo>
                  <a:pt x="46736" y="2486"/>
                </a:lnTo>
                <a:lnTo>
                  <a:pt x="339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5075942" y="2741280"/>
            <a:ext cx="67945" cy="67945"/>
          </a:xfrm>
          <a:custGeom>
            <a:avLst/>
            <a:gdLst/>
            <a:ahLst/>
            <a:cxnLst/>
            <a:rect l="l" t="t" r="r" b="b"/>
            <a:pathLst>
              <a:path w="67945" h="67944">
                <a:moveTo>
                  <a:pt x="33958" y="0"/>
                </a:moveTo>
                <a:lnTo>
                  <a:pt x="21180" y="2486"/>
                </a:lnTo>
                <a:lnTo>
                  <a:pt x="9946" y="9946"/>
                </a:lnTo>
                <a:lnTo>
                  <a:pt x="2486" y="21180"/>
                </a:lnTo>
                <a:lnTo>
                  <a:pt x="0" y="33959"/>
                </a:lnTo>
                <a:lnTo>
                  <a:pt x="2486" y="46737"/>
                </a:lnTo>
                <a:lnTo>
                  <a:pt x="9946" y="57971"/>
                </a:lnTo>
                <a:lnTo>
                  <a:pt x="21180" y="65430"/>
                </a:lnTo>
                <a:lnTo>
                  <a:pt x="33958" y="67917"/>
                </a:lnTo>
                <a:lnTo>
                  <a:pt x="46736" y="65430"/>
                </a:lnTo>
                <a:lnTo>
                  <a:pt x="57969" y="57971"/>
                </a:lnTo>
                <a:lnTo>
                  <a:pt x="65429" y="46737"/>
                </a:lnTo>
                <a:lnTo>
                  <a:pt x="67916" y="33959"/>
                </a:lnTo>
                <a:lnTo>
                  <a:pt x="65429" y="21180"/>
                </a:lnTo>
                <a:lnTo>
                  <a:pt x="57969" y="9946"/>
                </a:lnTo>
                <a:lnTo>
                  <a:pt x="46736" y="2486"/>
                </a:lnTo>
                <a:lnTo>
                  <a:pt x="339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5199040" y="2799292"/>
            <a:ext cx="67945" cy="67945"/>
          </a:xfrm>
          <a:custGeom>
            <a:avLst/>
            <a:gdLst/>
            <a:ahLst/>
            <a:cxnLst/>
            <a:rect l="l" t="t" r="r" b="b"/>
            <a:pathLst>
              <a:path w="67945" h="67944">
                <a:moveTo>
                  <a:pt x="33958" y="0"/>
                </a:moveTo>
                <a:lnTo>
                  <a:pt x="21179" y="2486"/>
                </a:lnTo>
                <a:lnTo>
                  <a:pt x="9946" y="9946"/>
                </a:lnTo>
                <a:lnTo>
                  <a:pt x="2486" y="21179"/>
                </a:lnTo>
                <a:lnTo>
                  <a:pt x="0" y="33958"/>
                </a:lnTo>
                <a:lnTo>
                  <a:pt x="2486" y="46737"/>
                </a:lnTo>
                <a:lnTo>
                  <a:pt x="9946" y="57971"/>
                </a:lnTo>
                <a:lnTo>
                  <a:pt x="21179" y="65430"/>
                </a:lnTo>
                <a:lnTo>
                  <a:pt x="33958" y="67917"/>
                </a:lnTo>
                <a:lnTo>
                  <a:pt x="46736" y="65430"/>
                </a:lnTo>
                <a:lnTo>
                  <a:pt x="57969" y="57971"/>
                </a:lnTo>
                <a:lnTo>
                  <a:pt x="65429" y="46737"/>
                </a:lnTo>
                <a:lnTo>
                  <a:pt x="67916" y="33958"/>
                </a:lnTo>
                <a:lnTo>
                  <a:pt x="65429" y="21179"/>
                </a:lnTo>
                <a:lnTo>
                  <a:pt x="57969" y="9946"/>
                </a:lnTo>
                <a:lnTo>
                  <a:pt x="46736" y="2486"/>
                </a:lnTo>
                <a:lnTo>
                  <a:pt x="339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5199040" y="2558754"/>
            <a:ext cx="67945" cy="67945"/>
          </a:xfrm>
          <a:custGeom>
            <a:avLst/>
            <a:gdLst/>
            <a:ahLst/>
            <a:cxnLst/>
            <a:rect l="l" t="t" r="r" b="b"/>
            <a:pathLst>
              <a:path w="67945" h="67944">
                <a:moveTo>
                  <a:pt x="33958" y="0"/>
                </a:moveTo>
                <a:lnTo>
                  <a:pt x="21179" y="2486"/>
                </a:lnTo>
                <a:lnTo>
                  <a:pt x="9946" y="9946"/>
                </a:lnTo>
                <a:lnTo>
                  <a:pt x="2486" y="21179"/>
                </a:lnTo>
                <a:lnTo>
                  <a:pt x="0" y="33957"/>
                </a:lnTo>
                <a:lnTo>
                  <a:pt x="2486" y="46736"/>
                </a:lnTo>
                <a:lnTo>
                  <a:pt x="9946" y="57969"/>
                </a:lnTo>
                <a:lnTo>
                  <a:pt x="21179" y="65430"/>
                </a:lnTo>
                <a:lnTo>
                  <a:pt x="33958" y="67916"/>
                </a:lnTo>
                <a:lnTo>
                  <a:pt x="46736" y="65430"/>
                </a:lnTo>
                <a:lnTo>
                  <a:pt x="57969" y="57969"/>
                </a:lnTo>
                <a:lnTo>
                  <a:pt x="65429" y="46736"/>
                </a:lnTo>
                <a:lnTo>
                  <a:pt x="67916" y="33957"/>
                </a:lnTo>
                <a:lnTo>
                  <a:pt x="65429" y="21179"/>
                </a:lnTo>
                <a:lnTo>
                  <a:pt x="57969" y="9946"/>
                </a:lnTo>
                <a:lnTo>
                  <a:pt x="46736" y="2486"/>
                </a:lnTo>
                <a:lnTo>
                  <a:pt x="339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5199040" y="2821931"/>
            <a:ext cx="67945" cy="67945"/>
          </a:xfrm>
          <a:custGeom>
            <a:avLst/>
            <a:gdLst/>
            <a:ahLst/>
            <a:cxnLst/>
            <a:rect l="l" t="t" r="r" b="b"/>
            <a:pathLst>
              <a:path w="67945" h="67944">
                <a:moveTo>
                  <a:pt x="33958" y="0"/>
                </a:moveTo>
                <a:lnTo>
                  <a:pt x="21179" y="2486"/>
                </a:lnTo>
                <a:lnTo>
                  <a:pt x="9946" y="9946"/>
                </a:lnTo>
                <a:lnTo>
                  <a:pt x="2486" y="21179"/>
                </a:lnTo>
                <a:lnTo>
                  <a:pt x="0" y="33958"/>
                </a:lnTo>
                <a:lnTo>
                  <a:pt x="2486" y="46736"/>
                </a:lnTo>
                <a:lnTo>
                  <a:pt x="9946" y="57971"/>
                </a:lnTo>
                <a:lnTo>
                  <a:pt x="21179" y="65430"/>
                </a:lnTo>
                <a:lnTo>
                  <a:pt x="33958" y="67917"/>
                </a:lnTo>
                <a:lnTo>
                  <a:pt x="46736" y="65430"/>
                </a:lnTo>
                <a:lnTo>
                  <a:pt x="57969" y="57971"/>
                </a:lnTo>
                <a:lnTo>
                  <a:pt x="65429" y="46736"/>
                </a:lnTo>
                <a:lnTo>
                  <a:pt x="67916" y="33958"/>
                </a:lnTo>
                <a:lnTo>
                  <a:pt x="65429" y="21179"/>
                </a:lnTo>
                <a:lnTo>
                  <a:pt x="57969" y="9946"/>
                </a:lnTo>
                <a:lnTo>
                  <a:pt x="46736" y="2486"/>
                </a:lnTo>
                <a:lnTo>
                  <a:pt x="339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5199040" y="2609691"/>
            <a:ext cx="67945" cy="67945"/>
          </a:xfrm>
          <a:custGeom>
            <a:avLst/>
            <a:gdLst/>
            <a:ahLst/>
            <a:cxnLst/>
            <a:rect l="l" t="t" r="r" b="b"/>
            <a:pathLst>
              <a:path w="67945" h="67944">
                <a:moveTo>
                  <a:pt x="33958" y="0"/>
                </a:moveTo>
                <a:lnTo>
                  <a:pt x="21179" y="2486"/>
                </a:lnTo>
                <a:lnTo>
                  <a:pt x="9946" y="9946"/>
                </a:lnTo>
                <a:lnTo>
                  <a:pt x="2486" y="21179"/>
                </a:lnTo>
                <a:lnTo>
                  <a:pt x="0" y="33958"/>
                </a:lnTo>
                <a:lnTo>
                  <a:pt x="2486" y="46737"/>
                </a:lnTo>
                <a:lnTo>
                  <a:pt x="9946" y="57971"/>
                </a:lnTo>
                <a:lnTo>
                  <a:pt x="21179" y="65430"/>
                </a:lnTo>
                <a:lnTo>
                  <a:pt x="33958" y="67917"/>
                </a:lnTo>
                <a:lnTo>
                  <a:pt x="46736" y="65430"/>
                </a:lnTo>
                <a:lnTo>
                  <a:pt x="57969" y="57971"/>
                </a:lnTo>
                <a:lnTo>
                  <a:pt x="65429" y="46737"/>
                </a:lnTo>
                <a:lnTo>
                  <a:pt x="67916" y="33958"/>
                </a:lnTo>
                <a:lnTo>
                  <a:pt x="65429" y="21179"/>
                </a:lnTo>
                <a:lnTo>
                  <a:pt x="57969" y="9946"/>
                </a:lnTo>
                <a:lnTo>
                  <a:pt x="46736" y="2486"/>
                </a:lnTo>
                <a:lnTo>
                  <a:pt x="339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4321277" y="2469613"/>
            <a:ext cx="0" cy="856615"/>
          </a:xfrm>
          <a:custGeom>
            <a:avLst/>
            <a:gdLst/>
            <a:ahLst/>
            <a:cxnLst/>
            <a:rect l="l" t="t" r="r" b="b"/>
            <a:pathLst>
              <a:path h="856614">
                <a:moveTo>
                  <a:pt x="0" y="0"/>
                </a:moveTo>
                <a:lnTo>
                  <a:pt x="0" y="856033"/>
                </a:lnTo>
              </a:path>
            </a:pathLst>
          </a:custGeom>
          <a:ln w="8489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4568040" y="2469613"/>
            <a:ext cx="0" cy="856615"/>
          </a:xfrm>
          <a:custGeom>
            <a:avLst/>
            <a:gdLst/>
            <a:ahLst/>
            <a:cxnLst/>
            <a:rect l="l" t="t" r="r" b="b"/>
            <a:pathLst>
              <a:path h="856614">
                <a:moveTo>
                  <a:pt x="0" y="0"/>
                </a:moveTo>
                <a:lnTo>
                  <a:pt x="0" y="856033"/>
                </a:lnTo>
              </a:path>
            </a:pathLst>
          </a:custGeom>
          <a:ln w="8489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5690973" y="3318571"/>
            <a:ext cx="315595" cy="0"/>
          </a:xfrm>
          <a:custGeom>
            <a:avLst/>
            <a:gdLst/>
            <a:ahLst/>
            <a:cxnLst/>
            <a:rect l="l" t="t" r="r" b="b"/>
            <a:pathLst>
              <a:path w="315595">
                <a:moveTo>
                  <a:pt x="0" y="0"/>
                </a:moveTo>
                <a:lnTo>
                  <a:pt x="315530" y="0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5690973" y="3318571"/>
            <a:ext cx="0" cy="42545"/>
          </a:xfrm>
          <a:custGeom>
            <a:avLst/>
            <a:gdLst/>
            <a:ahLst/>
            <a:cxnLst/>
            <a:rect l="l" t="t" r="r" b="b"/>
            <a:pathLst>
              <a:path h="42545">
                <a:moveTo>
                  <a:pt x="0" y="0"/>
                </a:moveTo>
                <a:lnTo>
                  <a:pt x="0" y="42447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6006503" y="3276124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4895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 txBox="1"/>
          <p:nvPr/>
        </p:nvSpPr>
        <p:spPr>
          <a:xfrm>
            <a:off x="4088385" y="3353508"/>
            <a:ext cx="1651635" cy="1816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1565910" algn="l"/>
              </a:tabLst>
            </a:pPr>
            <a:r>
              <a:rPr sz="1000" spc="5" dirty="0">
                <a:latin typeface="Arial"/>
                <a:cs typeface="Arial"/>
              </a:rPr>
              <a:t>30  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40</a:t>
            </a:r>
            <a:r>
              <a:rPr sz="1000" dirty="0">
                <a:latin typeface="Arial"/>
                <a:cs typeface="Arial"/>
              </a:rPr>
              <a:t>  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50</a:t>
            </a:r>
            <a:r>
              <a:rPr sz="1000" dirty="0">
                <a:latin typeface="Arial"/>
                <a:cs typeface="Arial"/>
              </a:rPr>
              <a:t>  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60</a:t>
            </a:r>
            <a:r>
              <a:rPr sz="1000" dirty="0">
                <a:latin typeface="Arial"/>
                <a:cs typeface="Arial"/>
              </a:rPr>
              <a:t>  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70</a:t>
            </a:r>
            <a:r>
              <a:rPr sz="1000" dirty="0">
                <a:latin typeface="Arial"/>
                <a:cs typeface="Arial"/>
              </a:rPr>
              <a:t>  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80</a:t>
            </a:r>
            <a:r>
              <a:rPr sz="1000" dirty="0">
                <a:latin typeface="Arial"/>
                <a:cs typeface="Arial"/>
              </a:rPr>
              <a:t>	</a:t>
            </a:r>
            <a:r>
              <a:rPr sz="1000" spc="5" dirty="0">
                <a:latin typeface="Arial"/>
                <a:cs typeface="Arial"/>
              </a:rPr>
              <a:t>0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0" name="object 150"/>
          <p:cNvSpPr/>
          <p:nvPr/>
        </p:nvSpPr>
        <p:spPr>
          <a:xfrm>
            <a:off x="6153656" y="3318571"/>
            <a:ext cx="1234440" cy="0"/>
          </a:xfrm>
          <a:custGeom>
            <a:avLst/>
            <a:gdLst/>
            <a:ahLst/>
            <a:cxnLst/>
            <a:rect l="l" t="t" r="r" b="b"/>
            <a:pathLst>
              <a:path w="1234440">
                <a:moveTo>
                  <a:pt x="0" y="0"/>
                </a:moveTo>
                <a:lnTo>
                  <a:pt x="1233823" y="0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6153656" y="3276124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4895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6400421" y="3318571"/>
            <a:ext cx="0" cy="42545"/>
          </a:xfrm>
          <a:custGeom>
            <a:avLst/>
            <a:gdLst/>
            <a:ahLst/>
            <a:cxnLst/>
            <a:rect l="l" t="t" r="r" b="b"/>
            <a:pathLst>
              <a:path h="42545">
                <a:moveTo>
                  <a:pt x="0" y="0"/>
                </a:moveTo>
                <a:lnTo>
                  <a:pt x="0" y="42447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6647186" y="3318571"/>
            <a:ext cx="0" cy="42545"/>
          </a:xfrm>
          <a:custGeom>
            <a:avLst/>
            <a:gdLst/>
            <a:ahLst/>
            <a:cxnLst/>
            <a:rect l="l" t="t" r="r" b="b"/>
            <a:pathLst>
              <a:path h="42545">
                <a:moveTo>
                  <a:pt x="0" y="0"/>
                </a:moveTo>
                <a:lnTo>
                  <a:pt x="0" y="42447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6893951" y="3318571"/>
            <a:ext cx="0" cy="42545"/>
          </a:xfrm>
          <a:custGeom>
            <a:avLst/>
            <a:gdLst/>
            <a:ahLst/>
            <a:cxnLst/>
            <a:rect l="l" t="t" r="r" b="b"/>
            <a:pathLst>
              <a:path h="42545">
                <a:moveTo>
                  <a:pt x="0" y="0"/>
                </a:moveTo>
                <a:lnTo>
                  <a:pt x="0" y="42447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7140716" y="3318571"/>
            <a:ext cx="0" cy="42545"/>
          </a:xfrm>
          <a:custGeom>
            <a:avLst/>
            <a:gdLst/>
            <a:ahLst/>
            <a:cxnLst/>
            <a:rect l="l" t="t" r="r" b="b"/>
            <a:pathLst>
              <a:path h="42545">
                <a:moveTo>
                  <a:pt x="0" y="0"/>
                </a:moveTo>
                <a:lnTo>
                  <a:pt x="0" y="42447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7387480" y="3318571"/>
            <a:ext cx="0" cy="42545"/>
          </a:xfrm>
          <a:custGeom>
            <a:avLst/>
            <a:gdLst/>
            <a:ahLst/>
            <a:cxnLst/>
            <a:rect l="l" t="t" r="r" b="b"/>
            <a:pathLst>
              <a:path h="42545">
                <a:moveTo>
                  <a:pt x="0" y="0"/>
                </a:moveTo>
                <a:lnTo>
                  <a:pt x="0" y="42447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 txBox="1"/>
          <p:nvPr/>
        </p:nvSpPr>
        <p:spPr>
          <a:xfrm>
            <a:off x="6068822" y="3353507"/>
            <a:ext cx="1403985" cy="1816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00" spc="5" dirty="0">
                <a:latin typeface="Arial"/>
                <a:cs typeface="Arial"/>
              </a:rPr>
              <a:t>30 40 50 60 70</a:t>
            </a:r>
            <a:r>
              <a:rPr sz="1000" spc="204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80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8" name="object 158"/>
          <p:cNvSpPr/>
          <p:nvPr/>
        </p:nvSpPr>
        <p:spPr>
          <a:xfrm>
            <a:off x="5690973" y="2469613"/>
            <a:ext cx="0" cy="848994"/>
          </a:xfrm>
          <a:custGeom>
            <a:avLst/>
            <a:gdLst/>
            <a:ahLst/>
            <a:cxnLst/>
            <a:rect l="l" t="t" r="r" b="b"/>
            <a:pathLst>
              <a:path h="848995">
                <a:moveTo>
                  <a:pt x="0" y="848958"/>
                </a:moveTo>
                <a:lnTo>
                  <a:pt x="0" y="0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5648524" y="3318571"/>
            <a:ext cx="42545" cy="0"/>
          </a:xfrm>
          <a:custGeom>
            <a:avLst/>
            <a:gdLst/>
            <a:ahLst/>
            <a:cxnLst/>
            <a:rect l="l" t="t" r="r" b="b"/>
            <a:pathLst>
              <a:path w="42545">
                <a:moveTo>
                  <a:pt x="0" y="0"/>
                </a:moveTo>
                <a:lnTo>
                  <a:pt x="42448" y="0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5648524" y="3035585"/>
            <a:ext cx="42545" cy="0"/>
          </a:xfrm>
          <a:custGeom>
            <a:avLst/>
            <a:gdLst/>
            <a:ahLst/>
            <a:cxnLst/>
            <a:rect l="l" t="t" r="r" b="b"/>
            <a:pathLst>
              <a:path w="42545">
                <a:moveTo>
                  <a:pt x="0" y="0"/>
                </a:moveTo>
                <a:lnTo>
                  <a:pt x="42448" y="0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5648524" y="2752599"/>
            <a:ext cx="42545" cy="0"/>
          </a:xfrm>
          <a:custGeom>
            <a:avLst/>
            <a:gdLst/>
            <a:ahLst/>
            <a:cxnLst/>
            <a:rect l="l" t="t" r="r" b="b"/>
            <a:pathLst>
              <a:path w="42545">
                <a:moveTo>
                  <a:pt x="0" y="0"/>
                </a:moveTo>
                <a:lnTo>
                  <a:pt x="42448" y="0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5648524" y="2469613"/>
            <a:ext cx="42545" cy="0"/>
          </a:xfrm>
          <a:custGeom>
            <a:avLst/>
            <a:gdLst/>
            <a:ahLst/>
            <a:cxnLst/>
            <a:rect l="l" t="t" r="r" b="b"/>
            <a:pathLst>
              <a:path w="42545">
                <a:moveTo>
                  <a:pt x="0" y="0"/>
                </a:moveTo>
                <a:lnTo>
                  <a:pt x="42448" y="0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6300811" y="2510646"/>
            <a:ext cx="913130" cy="706120"/>
          </a:xfrm>
          <a:custGeom>
            <a:avLst/>
            <a:gdLst/>
            <a:ahLst/>
            <a:cxnLst/>
            <a:rect l="l" t="t" r="r" b="b"/>
            <a:pathLst>
              <a:path w="913129" h="706119">
                <a:moveTo>
                  <a:pt x="0" y="706050"/>
                </a:moveTo>
                <a:lnTo>
                  <a:pt x="247613" y="689071"/>
                </a:lnTo>
                <a:lnTo>
                  <a:pt x="370713" y="673507"/>
                </a:lnTo>
                <a:lnTo>
                  <a:pt x="420235" y="640963"/>
                </a:lnTo>
                <a:lnTo>
                  <a:pt x="543335" y="481076"/>
                </a:lnTo>
                <a:lnTo>
                  <a:pt x="616911" y="417404"/>
                </a:lnTo>
                <a:lnTo>
                  <a:pt x="690488" y="370711"/>
                </a:lnTo>
                <a:lnTo>
                  <a:pt x="789534" y="230633"/>
                </a:lnTo>
                <a:lnTo>
                  <a:pt x="912633" y="0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6300811" y="2635161"/>
            <a:ext cx="913130" cy="577850"/>
          </a:xfrm>
          <a:custGeom>
            <a:avLst/>
            <a:gdLst/>
            <a:ahLst/>
            <a:cxnLst/>
            <a:rect l="l" t="t" r="r" b="b"/>
            <a:pathLst>
              <a:path w="913129" h="577850">
                <a:moveTo>
                  <a:pt x="0" y="577291"/>
                </a:moveTo>
                <a:lnTo>
                  <a:pt x="247613" y="509375"/>
                </a:lnTo>
                <a:lnTo>
                  <a:pt x="370713" y="431554"/>
                </a:lnTo>
                <a:lnTo>
                  <a:pt x="420235" y="390521"/>
                </a:lnTo>
                <a:lnTo>
                  <a:pt x="543335" y="182526"/>
                </a:lnTo>
                <a:lnTo>
                  <a:pt x="616911" y="230633"/>
                </a:lnTo>
                <a:lnTo>
                  <a:pt x="690488" y="135833"/>
                </a:lnTo>
                <a:lnTo>
                  <a:pt x="789534" y="99045"/>
                </a:lnTo>
                <a:lnTo>
                  <a:pt x="912633" y="0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6300811" y="2674778"/>
            <a:ext cx="913130" cy="534035"/>
          </a:xfrm>
          <a:custGeom>
            <a:avLst/>
            <a:gdLst/>
            <a:ahLst/>
            <a:cxnLst/>
            <a:rect l="l" t="t" r="r" b="b"/>
            <a:pathLst>
              <a:path w="913129" h="534035">
                <a:moveTo>
                  <a:pt x="0" y="533429"/>
                </a:moveTo>
                <a:lnTo>
                  <a:pt x="247613" y="512205"/>
                </a:lnTo>
                <a:lnTo>
                  <a:pt x="370713" y="482491"/>
                </a:lnTo>
                <a:lnTo>
                  <a:pt x="420235" y="455607"/>
                </a:lnTo>
                <a:lnTo>
                  <a:pt x="543335" y="394765"/>
                </a:lnTo>
                <a:lnTo>
                  <a:pt x="616911" y="355147"/>
                </a:lnTo>
                <a:lnTo>
                  <a:pt x="690488" y="280156"/>
                </a:lnTo>
                <a:lnTo>
                  <a:pt x="789534" y="183941"/>
                </a:lnTo>
                <a:lnTo>
                  <a:pt x="912633" y="0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6300811" y="2686098"/>
            <a:ext cx="913130" cy="539115"/>
          </a:xfrm>
          <a:custGeom>
            <a:avLst/>
            <a:gdLst/>
            <a:ahLst/>
            <a:cxnLst/>
            <a:rect l="l" t="t" r="r" b="b"/>
            <a:pathLst>
              <a:path w="913129" h="539114">
                <a:moveTo>
                  <a:pt x="0" y="539088"/>
                </a:moveTo>
                <a:lnTo>
                  <a:pt x="247613" y="526354"/>
                </a:lnTo>
                <a:lnTo>
                  <a:pt x="370713" y="492396"/>
                </a:lnTo>
                <a:lnTo>
                  <a:pt x="420235" y="468342"/>
                </a:lnTo>
                <a:lnTo>
                  <a:pt x="543335" y="318359"/>
                </a:lnTo>
                <a:lnTo>
                  <a:pt x="616911" y="312699"/>
                </a:lnTo>
                <a:lnTo>
                  <a:pt x="690488" y="254687"/>
                </a:lnTo>
                <a:lnTo>
                  <a:pt x="789534" y="162717"/>
                </a:lnTo>
                <a:lnTo>
                  <a:pt x="912633" y="0"/>
                </a:lnTo>
              </a:path>
            </a:pathLst>
          </a:custGeom>
          <a:ln w="16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6266852" y="3174250"/>
            <a:ext cx="67915" cy="84895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6514465" y="3110577"/>
            <a:ext cx="67917" cy="135833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6637565" y="2991723"/>
            <a:ext cx="117439" cy="226388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6810186" y="2737036"/>
            <a:ext cx="215070" cy="366467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7056386" y="2700247"/>
            <a:ext cx="67916" cy="74990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7056386" y="2814856"/>
            <a:ext cx="67916" cy="7782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7179485" y="2476688"/>
            <a:ext cx="67916" cy="6791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7179485" y="2601202"/>
            <a:ext cx="67916" cy="118854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6301715" y="2469613"/>
            <a:ext cx="0" cy="856615"/>
          </a:xfrm>
          <a:custGeom>
            <a:avLst/>
            <a:gdLst/>
            <a:ahLst/>
            <a:cxnLst/>
            <a:rect l="l" t="t" r="r" b="b"/>
            <a:pathLst>
              <a:path h="856614">
                <a:moveTo>
                  <a:pt x="0" y="0"/>
                </a:moveTo>
                <a:lnTo>
                  <a:pt x="0" y="856033"/>
                </a:lnTo>
              </a:path>
            </a:pathLst>
          </a:custGeom>
          <a:ln w="8489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6548480" y="2469613"/>
            <a:ext cx="0" cy="856615"/>
          </a:xfrm>
          <a:custGeom>
            <a:avLst/>
            <a:gdLst/>
            <a:ahLst/>
            <a:cxnLst/>
            <a:rect l="l" t="t" r="r" b="b"/>
            <a:pathLst>
              <a:path h="856614">
                <a:moveTo>
                  <a:pt x="0" y="0"/>
                </a:moveTo>
                <a:lnTo>
                  <a:pt x="0" y="856033"/>
                </a:lnTo>
              </a:path>
            </a:pathLst>
          </a:custGeom>
          <a:ln w="8489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8355965" y="3317621"/>
            <a:ext cx="316230" cy="0"/>
          </a:xfrm>
          <a:custGeom>
            <a:avLst/>
            <a:gdLst/>
            <a:ahLst/>
            <a:cxnLst/>
            <a:rect l="l" t="t" r="r" b="b"/>
            <a:pathLst>
              <a:path w="316229">
                <a:moveTo>
                  <a:pt x="0" y="0"/>
                </a:moveTo>
                <a:lnTo>
                  <a:pt x="315904" y="0"/>
                </a:lnTo>
              </a:path>
            </a:pathLst>
          </a:custGeom>
          <a:ln w="169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8355965" y="3317621"/>
            <a:ext cx="0" cy="42545"/>
          </a:xfrm>
          <a:custGeom>
            <a:avLst/>
            <a:gdLst/>
            <a:ahLst/>
            <a:cxnLst/>
            <a:rect l="l" t="t" r="r" b="b"/>
            <a:pathLst>
              <a:path h="42545">
                <a:moveTo>
                  <a:pt x="0" y="0"/>
                </a:moveTo>
                <a:lnTo>
                  <a:pt x="0" y="42498"/>
                </a:lnTo>
              </a:path>
            </a:pathLst>
          </a:custGeom>
          <a:ln w="169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8671870" y="3275123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4996"/>
                </a:lnTo>
              </a:path>
            </a:pathLst>
          </a:custGeom>
          <a:ln w="169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8819198" y="3317621"/>
            <a:ext cx="1235710" cy="0"/>
          </a:xfrm>
          <a:custGeom>
            <a:avLst/>
            <a:gdLst/>
            <a:ahLst/>
            <a:cxnLst/>
            <a:rect l="l" t="t" r="r" b="b"/>
            <a:pathLst>
              <a:path w="1235709">
                <a:moveTo>
                  <a:pt x="0" y="0"/>
                </a:moveTo>
                <a:lnTo>
                  <a:pt x="1235287" y="0"/>
                </a:lnTo>
              </a:path>
            </a:pathLst>
          </a:custGeom>
          <a:ln w="169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8819198" y="3275123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4996"/>
                </a:lnTo>
              </a:path>
            </a:pathLst>
          </a:custGeom>
          <a:ln w="169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9066255" y="3317621"/>
            <a:ext cx="0" cy="42545"/>
          </a:xfrm>
          <a:custGeom>
            <a:avLst/>
            <a:gdLst/>
            <a:ahLst/>
            <a:cxnLst/>
            <a:rect l="l" t="t" r="r" b="b"/>
            <a:pathLst>
              <a:path h="42545">
                <a:moveTo>
                  <a:pt x="0" y="0"/>
                </a:moveTo>
                <a:lnTo>
                  <a:pt x="0" y="42498"/>
                </a:lnTo>
              </a:path>
            </a:pathLst>
          </a:custGeom>
          <a:ln w="169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9313313" y="3317621"/>
            <a:ext cx="0" cy="42545"/>
          </a:xfrm>
          <a:custGeom>
            <a:avLst/>
            <a:gdLst/>
            <a:ahLst/>
            <a:cxnLst/>
            <a:rect l="l" t="t" r="r" b="b"/>
            <a:pathLst>
              <a:path h="42545">
                <a:moveTo>
                  <a:pt x="0" y="0"/>
                </a:moveTo>
                <a:lnTo>
                  <a:pt x="0" y="42498"/>
                </a:lnTo>
              </a:path>
            </a:pathLst>
          </a:custGeom>
          <a:ln w="169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9560370" y="3317621"/>
            <a:ext cx="0" cy="42545"/>
          </a:xfrm>
          <a:custGeom>
            <a:avLst/>
            <a:gdLst/>
            <a:ahLst/>
            <a:cxnLst/>
            <a:rect l="l" t="t" r="r" b="b"/>
            <a:pathLst>
              <a:path h="42545">
                <a:moveTo>
                  <a:pt x="0" y="0"/>
                </a:moveTo>
                <a:lnTo>
                  <a:pt x="0" y="42498"/>
                </a:lnTo>
              </a:path>
            </a:pathLst>
          </a:custGeom>
          <a:ln w="169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9807428" y="3317621"/>
            <a:ext cx="0" cy="42545"/>
          </a:xfrm>
          <a:custGeom>
            <a:avLst/>
            <a:gdLst/>
            <a:ahLst/>
            <a:cxnLst/>
            <a:rect l="l" t="t" r="r" b="b"/>
            <a:pathLst>
              <a:path h="42545">
                <a:moveTo>
                  <a:pt x="0" y="0"/>
                </a:moveTo>
                <a:lnTo>
                  <a:pt x="0" y="42498"/>
                </a:lnTo>
              </a:path>
            </a:pathLst>
          </a:custGeom>
          <a:ln w="169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10054485" y="3317621"/>
            <a:ext cx="0" cy="42545"/>
          </a:xfrm>
          <a:custGeom>
            <a:avLst/>
            <a:gdLst/>
            <a:ahLst/>
            <a:cxnLst/>
            <a:rect l="l" t="t" r="r" b="b"/>
            <a:pathLst>
              <a:path h="42545">
                <a:moveTo>
                  <a:pt x="0" y="0"/>
                </a:moveTo>
                <a:lnTo>
                  <a:pt x="0" y="42498"/>
                </a:lnTo>
              </a:path>
            </a:pathLst>
          </a:custGeom>
          <a:ln w="169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8355965" y="2467653"/>
            <a:ext cx="0" cy="850265"/>
          </a:xfrm>
          <a:custGeom>
            <a:avLst/>
            <a:gdLst/>
            <a:ahLst/>
            <a:cxnLst/>
            <a:rect l="l" t="t" r="r" b="b"/>
            <a:pathLst>
              <a:path h="850264">
                <a:moveTo>
                  <a:pt x="0" y="849968"/>
                </a:moveTo>
                <a:lnTo>
                  <a:pt x="0" y="0"/>
                </a:lnTo>
              </a:path>
            </a:pathLst>
          </a:custGeom>
          <a:ln w="169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8313467" y="3317621"/>
            <a:ext cx="42545" cy="0"/>
          </a:xfrm>
          <a:custGeom>
            <a:avLst/>
            <a:gdLst/>
            <a:ahLst/>
            <a:cxnLst/>
            <a:rect l="l" t="t" r="r" b="b"/>
            <a:pathLst>
              <a:path w="42545">
                <a:moveTo>
                  <a:pt x="0" y="0"/>
                </a:moveTo>
                <a:lnTo>
                  <a:pt x="42498" y="0"/>
                </a:lnTo>
              </a:path>
            </a:pathLst>
          </a:custGeom>
          <a:ln w="169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8313467" y="3034298"/>
            <a:ext cx="42545" cy="0"/>
          </a:xfrm>
          <a:custGeom>
            <a:avLst/>
            <a:gdLst/>
            <a:ahLst/>
            <a:cxnLst/>
            <a:rect l="l" t="t" r="r" b="b"/>
            <a:pathLst>
              <a:path w="42545">
                <a:moveTo>
                  <a:pt x="0" y="0"/>
                </a:moveTo>
                <a:lnTo>
                  <a:pt x="42498" y="0"/>
                </a:lnTo>
              </a:path>
            </a:pathLst>
          </a:custGeom>
          <a:ln w="169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8313467" y="2750976"/>
            <a:ext cx="42545" cy="0"/>
          </a:xfrm>
          <a:custGeom>
            <a:avLst/>
            <a:gdLst/>
            <a:ahLst/>
            <a:cxnLst/>
            <a:rect l="l" t="t" r="r" b="b"/>
            <a:pathLst>
              <a:path w="42545">
                <a:moveTo>
                  <a:pt x="0" y="0"/>
                </a:moveTo>
                <a:lnTo>
                  <a:pt x="42498" y="0"/>
                </a:lnTo>
              </a:path>
            </a:pathLst>
          </a:custGeom>
          <a:ln w="169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8313467" y="2467653"/>
            <a:ext cx="42545" cy="0"/>
          </a:xfrm>
          <a:custGeom>
            <a:avLst/>
            <a:gdLst/>
            <a:ahLst/>
            <a:cxnLst/>
            <a:rect l="l" t="t" r="r" b="b"/>
            <a:pathLst>
              <a:path w="42545">
                <a:moveTo>
                  <a:pt x="0" y="0"/>
                </a:moveTo>
                <a:lnTo>
                  <a:pt x="42498" y="0"/>
                </a:lnTo>
              </a:path>
            </a:pathLst>
          </a:custGeom>
          <a:ln w="169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 txBox="1"/>
          <p:nvPr/>
        </p:nvSpPr>
        <p:spPr>
          <a:xfrm>
            <a:off x="8211548" y="3220162"/>
            <a:ext cx="97790" cy="1816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00" spc="5" dirty="0">
                <a:latin typeface="Arial"/>
                <a:cs typeface="Arial"/>
              </a:rPr>
              <a:t>0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3" name="object 193"/>
          <p:cNvSpPr txBox="1"/>
          <p:nvPr/>
        </p:nvSpPr>
        <p:spPr>
          <a:xfrm>
            <a:off x="8067109" y="2936839"/>
            <a:ext cx="242570" cy="1816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00" spc="5" dirty="0">
                <a:latin typeface="Arial"/>
                <a:cs typeface="Arial"/>
              </a:rPr>
              <a:t>200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4" name="object 194"/>
          <p:cNvSpPr txBox="1"/>
          <p:nvPr/>
        </p:nvSpPr>
        <p:spPr>
          <a:xfrm>
            <a:off x="8067109" y="2653516"/>
            <a:ext cx="242570" cy="1816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00" spc="5" dirty="0">
                <a:latin typeface="Arial"/>
                <a:cs typeface="Arial"/>
              </a:rPr>
              <a:t>400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5" name="object 195"/>
          <p:cNvSpPr txBox="1"/>
          <p:nvPr/>
        </p:nvSpPr>
        <p:spPr>
          <a:xfrm>
            <a:off x="8067109" y="2370193"/>
            <a:ext cx="242570" cy="1816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00" spc="5" dirty="0">
                <a:latin typeface="Arial"/>
                <a:cs typeface="Arial"/>
              </a:rPr>
              <a:t>600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6" name="object 196"/>
          <p:cNvSpPr/>
          <p:nvPr/>
        </p:nvSpPr>
        <p:spPr>
          <a:xfrm>
            <a:off x="8966527" y="2624897"/>
            <a:ext cx="913765" cy="589915"/>
          </a:xfrm>
          <a:custGeom>
            <a:avLst/>
            <a:gdLst/>
            <a:ahLst/>
            <a:cxnLst/>
            <a:rect l="l" t="t" r="r" b="b"/>
            <a:pathLst>
              <a:path w="913765" h="589914">
                <a:moveTo>
                  <a:pt x="0" y="589311"/>
                </a:moveTo>
                <a:lnTo>
                  <a:pt x="247907" y="559562"/>
                </a:lnTo>
                <a:lnTo>
                  <a:pt x="371152" y="519897"/>
                </a:lnTo>
                <a:lnTo>
                  <a:pt x="420734" y="490148"/>
                </a:lnTo>
                <a:lnTo>
                  <a:pt x="543979" y="344237"/>
                </a:lnTo>
                <a:lnTo>
                  <a:pt x="617643" y="330071"/>
                </a:lnTo>
                <a:lnTo>
                  <a:pt x="691307" y="260656"/>
                </a:lnTo>
                <a:lnTo>
                  <a:pt x="790470" y="168577"/>
                </a:lnTo>
                <a:lnTo>
                  <a:pt x="913715" y="0"/>
                </a:lnTo>
              </a:path>
            </a:pathLst>
          </a:custGeom>
          <a:ln w="16999">
            <a:solidFill>
              <a:srgbClr val="005493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9476509" y="2906804"/>
            <a:ext cx="68580" cy="17145"/>
          </a:xfrm>
          <a:custGeom>
            <a:avLst/>
            <a:gdLst/>
            <a:ahLst/>
            <a:cxnLst/>
            <a:rect l="l" t="t" r="r" b="b"/>
            <a:pathLst>
              <a:path w="68579" h="17144">
                <a:moveTo>
                  <a:pt x="0" y="0"/>
                </a:moveTo>
                <a:lnTo>
                  <a:pt x="67997" y="0"/>
                </a:lnTo>
                <a:lnTo>
                  <a:pt x="67997" y="16999"/>
                </a:lnTo>
                <a:lnTo>
                  <a:pt x="0" y="16999"/>
                </a:lnTo>
                <a:lnTo>
                  <a:pt x="0" y="0"/>
                </a:lnTo>
                <a:close/>
              </a:path>
            </a:pathLst>
          </a:custGeom>
          <a:solidFill>
            <a:srgbClr val="0054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9510507" y="2915303"/>
            <a:ext cx="0" cy="20320"/>
          </a:xfrm>
          <a:custGeom>
            <a:avLst/>
            <a:gdLst/>
            <a:ahLst/>
            <a:cxnLst/>
            <a:rect l="l" t="t" r="r" b="b"/>
            <a:pathLst>
              <a:path h="20319">
                <a:moveTo>
                  <a:pt x="-8499" y="9916"/>
                </a:moveTo>
                <a:lnTo>
                  <a:pt x="8499" y="9916"/>
                </a:lnTo>
              </a:path>
            </a:pathLst>
          </a:custGeom>
          <a:ln w="19832">
            <a:solidFill>
              <a:srgbClr val="0054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9510507" y="3003133"/>
            <a:ext cx="0" cy="20320"/>
          </a:xfrm>
          <a:custGeom>
            <a:avLst/>
            <a:gdLst/>
            <a:ahLst/>
            <a:cxnLst/>
            <a:rect l="l" t="t" r="r" b="b"/>
            <a:pathLst>
              <a:path h="20319">
                <a:moveTo>
                  <a:pt x="-8499" y="9916"/>
                </a:moveTo>
                <a:lnTo>
                  <a:pt x="8499" y="9916"/>
                </a:lnTo>
              </a:path>
            </a:pathLst>
          </a:custGeom>
          <a:ln w="19832">
            <a:solidFill>
              <a:srgbClr val="0054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9476509" y="3014466"/>
            <a:ext cx="68580" cy="17145"/>
          </a:xfrm>
          <a:custGeom>
            <a:avLst/>
            <a:gdLst/>
            <a:ahLst/>
            <a:cxnLst/>
            <a:rect l="l" t="t" r="r" b="b"/>
            <a:pathLst>
              <a:path w="68579" h="17144">
                <a:moveTo>
                  <a:pt x="0" y="0"/>
                </a:moveTo>
                <a:lnTo>
                  <a:pt x="67997" y="0"/>
                </a:lnTo>
                <a:lnTo>
                  <a:pt x="67997" y="16999"/>
                </a:lnTo>
                <a:lnTo>
                  <a:pt x="0" y="16999"/>
                </a:lnTo>
                <a:lnTo>
                  <a:pt x="0" y="0"/>
                </a:lnTo>
                <a:close/>
              </a:path>
            </a:pathLst>
          </a:custGeom>
          <a:solidFill>
            <a:srgbClr val="0054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9550172" y="2909637"/>
            <a:ext cx="68580" cy="17145"/>
          </a:xfrm>
          <a:custGeom>
            <a:avLst/>
            <a:gdLst/>
            <a:ahLst/>
            <a:cxnLst/>
            <a:rect l="l" t="t" r="r" b="b"/>
            <a:pathLst>
              <a:path w="68579" h="17144">
                <a:moveTo>
                  <a:pt x="0" y="0"/>
                </a:moveTo>
                <a:lnTo>
                  <a:pt x="67997" y="0"/>
                </a:lnTo>
                <a:lnTo>
                  <a:pt x="67997" y="16999"/>
                </a:lnTo>
                <a:lnTo>
                  <a:pt x="0" y="16999"/>
                </a:lnTo>
                <a:lnTo>
                  <a:pt x="0" y="0"/>
                </a:lnTo>
                <a:close/>
              </a:path>
            </a:pathLst>
          </a:custGeom>
          <a:solidFill>
            <a:srgbClr val="0054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9584171" y="2918136"/>
            <a:ext cx="0" cy="3175"/>
          </a:xfrm>
          <a:custGeom>
            <a:avLst/>
            <a:gdLst/>
            <a:ahLst/>
            <a:cxnLst/>
            <a:rect l="l" t="t" r="r" b="b"/>
            <a:pathLst>
              <a:path h="3175">
                <a:moveTo>
                  <a:pt x="-8499" y="1416"/>
                </a:moveTo>
                <a:lnTo>
                  <a:pt x="8499" y="1416"/>
                </a:lnTo>
              </a:path>
            </a:pathLst>
          </a:custGeom>
          <a:ln w="3175">
            <a:solidFill>
              <a:srgbClr val="0054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9584171" y="2988967"/>
            <a:ext cx="0" cy="3175"/>
          </a:xfrm>
          <a:custGeom>
            <a:avLst/>
            <a:gdLst/>
            <a:ahLst/>
            <a:cxnLst/>
            <a:rect l="l" t="t" r="r" b="b"/>
            <a:pathLst>
              <a:path h="3175">
                <a:moveTo>
                  <a:pt x="-8499" y="1416"/>
                </a:moveTo>
                <a:lnTo>
                  <a:pt x="8499" y="1416"/>
                </a:lnTo>
              </a:path>
            </a:pathLst>
          </a:custGeom>
          <a:ln w="3175">
            <a:solidFill>
              <a:srgbClr val="0054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9550172" y="2983301"/>
            <a:ext cx="68580" cy="17145"/>
          </a:xfrm>
          <a:custGeom>
            <a:avLst/>
            <a:gdLst/>
            <a:ahLst/>
            <a:cxnLst/>
            <a:rect l="l" t="t" r="r" b="b"/>
            <a:pathLst>
              <a:path w="68579" h="17144">
                <a:moveTo>
                  <a:pt x="0" y="0"/>
                </a:moveTo>
                <a:lnTo>
                  <a:pt x="67997" y="0"/>
                </a:lnTo>
                <a:lnTo>
                  <a:pt x="67997" y="16999"/>
                </a:lnTo>
                <a:lnTo>
                  <a:pt x="0" y="16999"/>
                </a:lnTo>
                <a:lnTo>
                  <a:pt x="0" y="0"/>
                </a:lnTo>
                <a:close/>
              </a:path>
            </a:pathLst>
          </a:custGeom>
          <a:solidFill>
            <a:srgbClr val="0054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9623836" y="2835973"/>
            <a:ext cx="68580" cy="17145"/>
          </a:xfrm>
          <a:custGeom>
            <a:avLst/>
            <a:gdLst/>
            <a:ahLst/>
            <a:cxnLst/>
            <a:rect l="l" t="t" r="r" b="b"/>
            <a:pathLst>
              <a:path w="68579" h="17144">
                <a:moveTo>
                  <a:pt x="0" y="0"/>
                </a:moveTo>
                <a:lnTo>
                  <a:pt x="67997" y="0"/>
                </a:lnTo>
                <a:lnTo>
                  <a:pt x="67997" y="16999"/>
                </a:lnTo>
                <a:lnTo>
                  <a:pt x="0" y="16999"/>
                </a:lnTo>
                <a:lnTo>
                  <a:pt x="0" y="0"/>
                </a:lnTo>
                <a:close/>
              </a:path>
            </a:pathLst>
          </a:custGeom>
          <a:solidFill>
            <a:srgbClr val="0054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9657835" y="2844473"/>
            <a:ext cx="0" cy="7620"/>
          </a:xfrm>
          <a:custGeom>
            <a:avLst/>
            <a:gdLst/>
            <a:ahLst/>
            <a:cxnLst/>
            <a:rect l="l" t="t" r="r" b="b"/>
            <a:pathLst>
              <a:path h="7619">
                <a:moveTo>
                  <a:pt x="-8499" y="3541"/>
                </a:moveTo>
                <a:lnTo>
                  <a:pt x="8499" y="3541"/>
                </a:lnTo>
              </a:path>
            </a:pathLst>
          </a:custGeom>
          <a:ln w="7083">
            <a:solidFill>
              <a:srgbClr val="0054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9657835" y="2919553"/>
            <a:ext cx="0" cy="7620"/>
          </a:xfrm>
          <a:custGeom>
            <a:avLst/>
            <a:gdLst/>
            <a:ahLst/>
            <a:cxnLst/>
            <a:rect l="l" t="t" r="r" b="b"/>
            <a:pathLst>
              <a:path h="7619">
                <a:moveTo>
                  <a:pt x="-8499" y="3541"/>
                </a:moveTo>
                <a:lnTo>
                  <a:pt x="8499" y="3541"/>
                </a:lnTo>
              </a:path>
            </a:pathLst>
          </a:custGeom>
          <a:ln w="7083">
            <a:solidFill>
              <a:srgbClr val="0054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9623836" y="2918136"/>
            <a:ext cx="68580" cy="17145"/>
          </a:xfrm>
          <a:custGeom>
            <a:avLst/>
            <a:gdLst/>
            <a:ahLst/>
            <a:cxnLst/>
            <a:rect l="l" t="t" r="r" b="b"/>
            <a:pathLst>
              <a:path w="68579" h="17144">
                <a:moveTo>
                  <a:pt x="0" y="0"/>
                </a:moveTo>
                <a:lnTo>
                  <a:pt x="67997" y="0"/>
                </a:lnTo>
                <a:lnTo>
                  <a:pt x="67997" y="16999"/>
                </a:lnTo>
                <a:lnTo>
                  <a:pt x="0" y="16999"/>
                </a:lnTo>
                <a:lnTo>
                  <a:pt x="0" y="0"/>
                </a:lnTo>
                <a:close/>
              </a:path>
            </a:pathLst>
          </a:custGeom>
          <a:solidFill>
            <a:srgbClr val="0054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9846245" y="2576733"/>
            <a:ext cx="68580" cy="17145"/>
          </a:xfrm>
          <a:custGeom>
            <a:avLst/>
            <a:gdLst/>
            <a:ahLst/>
            <a:cxnLst/>
            <a:rect l="l" t="t" r="r" b="b"/>
            <a:pathLst>
              <a:path w="68579" h="17144">
                <a:moveTo>
                  <a:pt x="0" y="0"/>
                </a:moveTo>
                <a:lnTo>
                  <a:pt x="67997" y="0"/>
                </a:lnTo>
                <a:lnTo>
                  <a:pt x="67997" y="16999"/>
                </a:lnTo>
                <a:lnTo>
                  <a:pt x="0" y="16999"/>
                </a:lnTo>
                <a:lnTo>
                  <a:pt x="0" y="0"/>
                </a:lnTo>
                <a:close/>
              </a:path>
            </a:pathLst>
          </a:custGeom>
          <a:solidFill>
            <a:srgbClr val="0054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9880244" y="2585232"/>
            <a:ext cx="0" cy="5715"/>
          </a:xfrm>
          <a:custGeom>
            <a:avLst/>
            <a:gdLst/>
            <a:ahLst/>
            <a:cxnLst/>
            <a:rect l="l" t="t" r="r" b="b"/>
            <a:pathLst>
              <a:path h="5714">
                <a:moveTo>
                  <a:pt x="-8499" y="2833"/>
                </a:moveTo>
                <a:lnTo>
                  <a:pt x="8499" y="2833"/>
                </a:lnTo>
              </a:path>
            </a:pathLst>
          </a:custGeom>
          <a:ln w="5666">
            <a:solidFill>
              <a:srgbClr val="0054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9880244" y="2658896"/>
            <a:ext cx="0" cy="5715"/>
          </a:xfrm>
          <a:custGeom>
            <a:avLst/>
            <a:gdLst/>
            <a:ahLst/>
            <a:cxnLst/>
            <a:rect l="l" t="t" r="r" b="b"/>
            <a:pathLst>
              <a:path h="5714">
                <a:moveTo>
                  <a:pt x="-8499" y="2833"/>
                </a:moveTo>
                <a:lnTo>
                  <a:pt x="8499" y="2833"/>
                </a:lnTo>
              </a:path>
            </a:pathLst>
          </a:custGeom>
          <a:ln w="5666">
            <a:solidFill>
              <a:srgbClr val="0054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9846245" y="2656063"/>
            <a:ext cx="68580" cy="17145"/>
          </a:xfrm>
          <a:custGeom>
            <a:avLst/>
            <a:gdLst/>
            <a:ahLst/>
            <a:cxnLst/>
            <a:rect l="l" t="t" r="r" b="b"/>
            <a:pathLst>
              <a:path w="68579" h="17144">
                <a:moveTo>
                  <a:pt x="0" y="0"/>
                </a:moveTo>
                <a:lnTo>
                  <a:pt x="67997" y="0"/>
                </a:lnTo>
                <a:lnTo>
                  <a:pt x="67997" y="16999"/>
                </a:lnTo>
                <a:lnTo>
                  <a:pt x="0" y="16999"/>
                </a:lnTo>
                <a:lnTo>
                  <a:pt x="0" y="0"/>
                </a:lnTo>
                <a:close/>
              </a:path>
            </a:pathLst>
          </a:custGeom>
          <a:solidFill>
            <a:srgbClr val="0054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9476509" y="2906804"/>
            <a:ext cx="68580" cy="17145"/>
          </a:xfrm>
          <a:custGeom>
            <a:avLst/>
            <a:gdLst/>
            <a:ahLst/>
            <a:cxnLst/>
            <a:rect l="l" t="t" r="r" b="b"/>
            <a:pathLst>
              <a:path w="68579" h="17144">
                <a:moveTo>
                  <a:pt x="0" y="0"/>
                </a:moveTo>
                <a:lnTo>
                  <a:pt x="67997" y="0"/>
                </a:lnTo>
                <a:lnTo>
                  <a:pt x="67997" y="16999"/>
                </a:lnTo>
                <a:lnTo>
                  <a:pt x="0" y="16999"/>
                </a:lnTo>
                <a:lnTo>
                  <a:pt x="0" y="0"/>
                </a:lnTo>
                <a:close/>
              </a:path>
            </a:pathLst>
          </a:custGeom>
          <a:solidFill>
            <a:srgbClr val="0054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9510507" y="2915303"/>
            <a:ext cx="0" cy="20320"/>
          </a:xfrm>
          <a:custGeom>
            <a:avLst/>
            <a:gdLst/>
            <a:ahLst/>
            <a:cxnLst/>
            <a:rect l="l" t="t" r="r" b="b"/>
            <a:pathLst>
              <a:path h="20319">
                <a:moveTo>
                  <a:pt x="-8499" y="9916"/>
                </a:moveTo>
                <a:lnTo>
                  <a:pt x="8499" y="9916"/>
                </a:lnTo>
              </a:path>
            </a:pathLst>
          </a:custGeom>
          <a:ln w="19832">
            <a:solidFill>
              <a:srgbClr val="0054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9510507" y="3003133"/>
            <a:ext cx="0" cy="20320"/>
          </a:xfrm>
          <a:custGeom>
            <a:avLst/>
            <a:gdLst/>
            <a:ahLst/>
            <a:cxnLst/>
            <a:rect l="l" t="t" r="r" b="b"/>
            <a:pathLst>
              <a:path h="20319">
                <a:moveTo>
                  <a:pt x="-8499" y="9916"/>
                </a:moveTo>
                <a:lnTo>
                  <a:pt x="8499" y="9916"/>
                </a:lnTo>
              </a:path>
            </a:pathLst>
          </a:custGeom>
          <a:ln w="19832">
            <a:solidFill>
              <a:srgbClr val="0054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9476509" y="3014466"/>
            <a:ext cx="68580" cy="17145"/>
          </a:xfrm>
          <a:custGeom>
            <a:avLst/>
            <a:gdLst/>
            <a:ahLst/>
            <a:cxnLst/>
            <a:rect l="l" t="t" r="r" b="b"/>
            <a:pathLst>
              <a:path w="68579" h="17144">
                <a:moveTo>
                  <a:pt x="0" y="0"/>
                </a:moveTo>
                <a:lnTo>
                  <a:pt x="67997" y="0"/>
                </a:lnTo>
                <a:lnTo>
                  <a:pt x="67997" y="16999"/>
                </a:lnTo>
                <a:lnTo>
                  <a:pt x="0" y="16999"/>
                </a:lnTo>
                <a:lnTo>
                  <a:pt x="0" y="0"/>
                </a:lnTo>
                <a:close/>
              </a:path>
            </a:pathLst>
          </a:custGeom>
          <a:solidFill>
            <a:srgbClr val="0054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9550172" y="2909637"/>
            <a:ext cx="68580" cy="17145"/>
          </a:xfrm>
          <a:custGeom>
            <a:avLst/>
            <a:gdLst/>
            <a:ahLst/>
            <a:cxnLst/>
            <a:rect l="l" t="t" r="r" b="b"/>
            <a:pathLst>
              <a:path w="68579" h="17144">
                <a:moveTo>
                  <a:pt x="0" y="0"/>
                </a:moveTo>
                <a:lnTo>
                  <a:pt x="67997" y="0"/>
                </a:lnTo>
                <a:lnTo>
                  <a:pt x="67997" y="16999"/>
                </a:lnTo>
                <a:lnTo>
                  <a:pt x="0" y="16999"/>
                </a:lnTo>
                <a:lnTo>
                  <a:pt x="0" y="0"/>
                </a:lnTo>
                <a:close/>
              </a:path>
            </a:pathLst>
          </a:custGeom>
          <a:solidFill>
            <a:srgbClr val="0054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9584171" y="2918136"/>
            <a:ext cx="0" cy="3175"/>
          </a:xfrm>
          <a:custGeom>
            <a:avLst/>
            <a:gdLst/>
            <a:ahLst/>
            <a:cxnLst/>
            <a:rect l="l" t="t" r="r" b="b"/>
            <a:pathLst>
              <a:path h="3175">
                <a:moveTo>
                  <a:pt x="-8499" y="1416"/>
                </a:moveTo>
                <a:lnTo>
                  <a:pt x="8499" y="1416"/>
                </a:lnTo>
              </a:path>
            </a:pathLst>
          </a:custGeom>
          <a:ln w="3175">
            <a:solidFill>
              <a:srgbClr val="0054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9584171" y="2988967"/>
            <a:ext cx="0" cy="3175"/>
          </a:xfrm>
          <a:custGeom>
            <a:avLst/>
            <a:gdLst/>
            <a:ahLst/>
            <a:cxnLst/>
            <a:rect l="l" t="t" r="r" b="b"/>
            <a:pathLst>
              <a:path h="3175">
                <a:moveTo>
                  <a:pt x="-8499" y="1416"/>
                </a:moveTo>
                <a:lnTo>
                  <a:pt x="8499" y="1416"/>
                </a:lnTo>
              </a:path>
            </a:pathLst>
          </a:custGeom>
          <a:ln w="3175">
            <a:solidFill>
              <a:srgbClr val="0054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9550172" y="2983301"/>
            <a:ext cx="68580" cy="17145"/>
          </a:xfrm>
          <a:custGeom>
            <a:avLst/>
            <a:gdLst/>
            <a:ahLst/>
            <a:cxnLst/>
            <a:rect l="l" t="t" r="r" b="b"/>
            <a:pathLst>
              <a:path w="68579" h="17144">
                <a:moveTo>
                  <a:pt x="0" y="0"/>
                </a:moveTo>
                <a:lnTo>
                  <a:pt x="67997" y="0"/>
                </a:lnTo>
                <a:lnTo>
                  <a:pt x="67997" y="16999"/>
                </a:lnTo>
                <a:lnTo>
                  <a:pt x="0" y="16999"/>
                </a:lnTo>
                <a:lnTo>
                  <a:pt x="0" y="0"/>
                </a:lnTo>
                <a:close/>
              </a:path>
            </a:pathLst>
          </a:custGeom>
          <a:solidFill>
            <a:srgbClr val="0054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9623836" y="2835973"/>
            <a:ext cx="68580" cy="17145"/>
          </a:xfrm>
          <a:custGeom>
            <a:avLst/>
            <a:gdLst/>
            <a:ahLst/>
            <a:cxnLst/>
            <a:rect l="l" t="t" r="r" b="b"/>
            <a:pathLst>
              <a:path w="68579" h="17144">
                <a:moveTo>
                  <a:pt x="0" y="0"/>
                </a:moveTo>
                <a:lnTo>
                  <a:pt x="67997" y="0"/>
                </a:lnTo>
                <a:lnTo>
                  <a:pt x="67997" y="16999"/>
                </a:lnTo>
                <a:lnTo>
                  <a:pt x="0" y="16999"/>
                </a:lnTo>
                <a:lnTo>
                  <a:pt x="0" y="0"/>
                </a:lnTo>
                <a:close/>
              </a:path>
            </a:pathLst>
          </a:custGeom>
          <a:solidFill>
            <a:srgbClr val="0054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9657835" y="2844473"/>
            <a:ext cx="0" cy="7620"/>
          </a:xfrm>
          <a:custGeom>
            <a:avLst/>
            <a:gdLst/>
            <a:ahLst/>
            <a:cxnLst/>
            <a:rect l="l" t="t" r="r" b="b"/>
            <a:pathLst>
              <a:path h="7619">
                <a:moveTo>
                  <a:pt x="-8499" y="3541"/>
                </a:moveTo>
                <a:lnTo>
                  <a:pt x="8499" y="3541"/>
                </a:lnTo>
              </a:path>
            </a:pathLst>
          </a:custGeom>
          <a:ln w="7083">
            <a:solidFill>
              <a:srgbClr val="0054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9657835" y="2919553"/>
            <a:ext cx="0" cy="7620"/>
          </a:xfrm>
          <a:custGeom>
            <a:avLst/>
            <a:gdLst/>
            <a:ahLst/>
            <a:cxnLst/>
            <a:rect l="l" t="t" r="r" b="b"/>
            <a:pathLst>
              <a:path h="7619">
                <a:moveTo>
                  <a:pt x="-8499" y="3541"/>
                </a:moveTo>
                <a:lnTo>
                  <a:pt x="8499" y="3541"/>
                </a:lnTo>
              </a:path>
            </a:pathLst>
          </a:custGeom>
          <a:ln w="7083">
            <a:solidFill>
              <a:srgbClr val="0054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9623836" y="2918136"/>
            <a:ext cx="68580" cy="17145"/>
          </a:xfrm>
          <a:custGeom>
            <a:avLst/>
            <a:gdLst/>
            <a:ahLst/>
            <a:cxnLst/>
            <a:rect l="l" t="t" r="r" b="b"/>
            <a:pathLst>
              <a:path w="68579" h="17144">
                <a:moveTo>
                  <a:pt x="0" y="0"/>
                </a:moveTo>
                <a:lnTo>
                  <a:pt x="67997" y="0"/>
                </a:lnTo>
                <a:lnTo>
                  <a:pt x="67997" y="16999"/>
                </a:lnTo>
                <a:lnTo>
                  <a:pt x="0" y="16999"/>
                </a:lnTo>
                <a:lnTo>
                  <a:pt x="0" y="0"/>
                </a:lnTo>
                <a:close/>
              </a:path>
            </a:pathLst>
          </a:custGeom>
          <a:solidFill>
            <a:srgbClr val="0054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9846245" y="2576733"/>
            <a:ext cx="68580" cy="17145"/>
          </a:xfrm>
          <a:custGeom>
            <a:avLst/>
            <a:gdLst/>
            <a:ahLst/>
            <a:cxnLst/>
            <a:rect l="l" t="t" r="r" b="b"/>
            <a:pathLst>
              <a:path w="68579" h="17144">
                <a:moveTo>
                  <a:pt x="0" y="0"/>
                </a:moveTo>
                <a:lnTo>
                  <a:pt x="67997" y="0"/>
                </a:lnTo>
                <a:lnTo>
                  <a:pt x="67997" y="16999"/>
                </a:lnTo>
                <a:lnTo>
                  <a:pt x="0" y="16999"/>
                </a:lnTo>
                <a:lnTo>
                  <a:pt x="0" y="0"/>
                </a:lnTo>
                <a:close/>
              </a:path>
            </a:pathLst>
          </a:custGeom>
          <a:solidFill>
            <a:srgbClr val="0054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9880244" y="2585232"/>
            <a:ext cx="0" cy="5715"/>
          </a:xfrm>
          <a:custGeom>
            <a:avLst/>
            <a:gdLst/>
            <a:ahLst/>
            <a:cxnLst/>
            <a:rect l="l" t="t" r="r" b="b"/>
            <a:pathLst>
              <a:path h="5714">
                <a:moveTo>
                  <a:pt x="-8499" y="2833"/>
                </a:moveTo>
                <a:lnTo>
                  <a:pt x="8499" y="2833"/>
                </a:lnTo>
              </a:path>
            </a:pathLst>
          </a:custGeom>
          <a:ln w="5666">
            <a:solidFill>
              <a:srgbClr val="0054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9880244" y="2658896"/>
            <a:ext cx="0" cy="5715"/>
          </a:xfrm>
          <a:custGeom>
            <a:avLst/>
            <a:gdLst/>
            <a:ahLst/>
            <a:cxnLst/>
            <a:rect l="l" t="t" r="r" b="b"/>
            <a:pathLst>
              <a:path h="5714">
                <a:moveTo>
                  <a:pt x="-8499" y="2833"/>
                </a:moveTo>
                <a:lnTo>
                  <a:pt x="8499" y="2833"/>
                </a:lnTo>
              </a:path>
            </a:pathLst>
          </a:custGeom>
          <a:ln w="5666">
            <a:solidFill>
              <a:srgbClr val="0054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9846245" y="2656063"/>
            <a:ext cx="68580" cy="17145"/>
          </a:xfrm>
          <a:custGeom>
            <a:avLst/>
            <a:gdLst/>
            <a:ahLst/>
            <a:cxnLst/>
            <a:rect l="l" t="t" r="r" b="b"/>
            <a:pathLst>
              <a:path w="68579" h="17144">
                <a:moveTo>
                  <a:pt x="0" y="0"/>
                </a:moveTo>
                <a:lnTo>
                  <a:pt x="67997" y="0"/>
                </a:lnTo>
                <a:lnTo>
                  <a:pt x="67997" y="16999"/>
                </a:lnTo>
                <a:lnTo>
                  <a:pt x="0" y="16999"/>
                </a:lnTo>
                <a:lnTo>
                  <a:pt x="0" y="0"/>
                </a:lnTo>
                <a:close/>
              </a:path>
            </a:pathLst>
          </a:custGeom>
          <a:solidFill>
            <a:srgbClr val="0054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8924029" y="3171710"/>
            <a:ext cx="84996" cy="84996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9171937" y="3141962"/>
            <a:ext cx="84996" cy="84996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9295182" y="3072547"/>
            <a:ext cx="134578" cy="114745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9476509" y="2935136"/>
            <a:ext cx="68580" cy="68580"/>
          </a:xfrm>
          <a:custGeom>
            <a:avLst/>
            <a:gdLst/>
            <a:ahLst/>
            <a:cxnLst/>
            <a:rect l="l" t="t" r="r" b="b"/>
            <a:pathLst>
              <a:path w="68579" h="68580">
                <a:moveTo>
                  <a:pt x="58039" y="9958"/>
                </a:moveTo>
                <a:lnTo>
                  <a:pt x="65508" y="21204"/>
                </a:lnTo>
                <a:lnTo>
                  <a:pt x="67997" y="33998"/>
                </a:lnTo>
                <a:lnTo>
                  <a:pt x="65508" y="46792"/>
                </a:lnTo>
                <a:lnTo>
                  <a:pt x="58039" y="58039"/>
                </a:lnTo>
                <a:lnTo>
                  <a:pt x="46792" y="65508"/>
                </a:lnTo>
                <a:lnTo>
                  <a:pt x="33998" y="67997"/>
                </a:lnTo>
                <a:lnTo>
                  <a:pt x="21204" y="65508"/>
                </a:lnTo>
                <a:lnTo>
                  <a:pt x="9957" y="58039"/>
                </a:lnTo>
                <a:lnTo>
                  <a:pt x="2489" y="46792"/>
                </a:lnTo>
                <a:lnTo>
                  <a:pt x="0" y="33998"/>
                </a:lnTo>
                <a:lnTo>
                  <a:pt x="2489" y="21204"/>
                </a:lnTo>
                <a:lnTo>
                  <a:pt x="9957" y="9958"/>
                </a:lnTo>
                <a:lnTo>
                  <a:pt x="21204" y="2489"/>
                </a:lnTo>
                <a:lnTo>
                  <a:pt x="33998" y="0"/>
                </a:lnTo>
                <a:lnTo>
                  <a:pt x="46792" y="2489"/>
                </a:lnTo>
                <a:lnTo>
                  <a:pt x="58039" y="9958"/>
                </a:lnTo>
              </a:path>
            </a:pathLst>
          </a:custGeom>
          <a:ln w="16999">
            <a:solidFill>
              <a:srgbClr val="0054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9550172" y="2920970"/>
            <a:ext cx="68580" cy="68580"/>
          </a:xfrm>
          <a:custGeom>
            <a:avLst/>
            <a:gdLst/>
            <a:ahLst/>
            <a:cxnLst/>
            <a:rect l="l" t="t" r="r" b="b"/>
            <a:pathLst>
              <a:path w="68579" h="68580">
                <a:moveTo>
                  <a:pt x="58039" y="9958"/>
                </a:moveTo>
                <a:lnTo>
                  <a:pt x="65508" y="21204"/>
                </a:lnTo>
                <a:lnTo>
                  <a:pt x="67997" y="33998"/>
                </a:lnTo>
                <a:lnTo>
                  <a:pt x="65508" y="46792"/>
                </a:lnTo>
                <a:lnTo>
                  <a:pt x="58039" y="58039"/>
                </a:lnTo>
                <a:lnTo>
                  <a:pt x="46792" y="65508"/>
                </a:lnTo>
                <a:lnTo>
                  <a:pt x="33998" y="67997"/>
                </a:lnTo>
                <a:lnTo>
                  <a:pt x="21204" y="65508"/>
                </a:lnTo>
                <a:lnTo>
                  <a:pt x="9957" y="58039"/>
                </a:lnTo>
                <a:lnTo>
                  <a:pt x="2489" y="46792"/>
                </a:lnTo>
                <a:lnTo>
                  <a:pt x="0" y="33998"/>
                </a:lnTo>
                <a:lnTo>
                  <a:pt x="2489" y="21204"/>
                </a:lnTo>
                <a:lnTo>
                  <a:pt x="9957" y="9958"/>
                </a:lnTo>
                <a:lnTo>
                  <a:pt x="21204" y="2489"/>
                </a:lnTo>
                <a:lnTo>
                  <a:pt x="33998" y="0"/>
                </a:lnTo>
                <a:lnTo>
                  <a:pt x="46792" y="2489"/>
                </a:lnTo>
                <a:lnTo>
                  <a:pt x="58039" y="9958"/>
                </a:lnTo>
              </a:path>
            </a:pathLst>
          </a:custGeom>
          <a:ln w="16999">
            <a:solidFill>
              <a:srgbClr val="0054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9623836" y="2851556"/>
            <a:ext cx="68580" cy="68580"/>
          </a:xfrm>
          <a:custGeom>
            <a:avLst/>
            <a:gdLst/>
            <a:ahLst/>
            <a:cxnLst/>
            <a:rect l="l" t="t" r="r" b="b"/>
            <a:pathLst>
              <a:path w="68579" h="68580">
                <a:moveTo>
                  <a:pt x="58039" y="9958"/>
                </a:moveTo>
                <a:lnTo>
                  <a:pt x="65508" y="21204"/>
                </a:lnTo>
                <a:lnTo>
                  <a:pt x="67997" y="33998"/>
                </a:lnTo>
                <a:lnTo>
                  <a:pt x="65508" y="46792"/>
                </a:lnTo>
                <a:lnTo>
                  <a:pt x="58039" y="58039"/>
                </a:lnTo>
                <a:lnTo>
                  <a:pt x="46792" y="65508"/>
                </a:lnTo>
                <a:lnTo>
                  <a:pt x="33998" y="67997"/>
                </a:lnTo>
                <a:lnTo>
                  <a:pt x="21204" y="65508"/>
                </a:lnTo>
                <a:lnTo>
                  <a:pt x="9957" y="58039"/>
                </a:lnTo>
                <a:lnTo>
                  <a:pt x="2489" y="46792"/>
                </a:lnTo>
                <a:lnTo>
                  <a:pt x="0" y="33998"/>
                </a:lnTo>
                <a:lnTo>
                  <a:pt x="2489" y="21204"/>
                </a:lnTo>
                <a:lnTo>
                  <a:pt x="9957" y="9958"/>
                </a:lnTo>
                <a:lnTo>
                  <a:pt x="21204" y="2489"/>
                </a:lnTo>
                <a:lnTo>
                  <a:pt x="33998" y="0"/>
                </a:lnTo>
                <a:lnTo>
                  <a:pt x="46792" y="2489"/>
                </a:lnTo>
                <a:lnTo>
                  <a:pt x="58039" y="9958"/>
                </a:lnTo>
              </a:path>
            </a:pathLst>
          </a:custGeom>
          <a:ln w="16999">
            <a:solidFill>
              <a:srgbClr val="0054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9722999" y="2759476"/>
            <a:ext cx="68580" cy="68580"/>
          </a:xfrm>
          <a:custGeom>
            <a:avLst/>
            <a:gdLst/>
            <a:ahLst/>
            <a:cxnLst/>
            <a:rect l="l" t="t" r="r" b="b"/>
            <a:pathLst>
              <a:path w="68579" h="68580">
                <a:moveTo>
                  <a:pt x="58039" y="9958"/>
                </a:moveTo>
                <a:lnTo>
                  <a:pt x="65508" y="21204"/>
                </a:lnTo>
                <a:lnTo>
                  <a:pt x="67997" y="33998"/>
                </a:lnTo>
                <a:lnTo>
                  <a:pt x="65508" y="46792"/>
                </a:lnTo>
                <a:lnTo>
                  <a:pt x="58039" y="58039"/>
                </a:lnTo>
                <a:lnTo>
                  <a:pt x="46792" y="65508"/>
                </a:lnTo>
                <a:lnTo>
                  <a:pt x="33998" y="67997"/>
                </a:lnTo>
                <a:lnTo>
                  <a:pt x="21204" y="65508"/>
                </a:lnTo>
                <a:lnTo>
                  <a:pt x="9957" y="58039"/>
                </a:lnTo>
                <a:lnTo>
                  <a:pt x="2489" y="46792"/>
                </a:lnTo>
                <a:lnTo>
                  <a:pt x="0" y="33998"/>
                </a:lnTo>
                <a:lnTo>
                  <a:pt x="2489" y="21204"/>
                </a:lnTo>
                <a:lnTo>
                  <a:pt x="9957" y="9958"/>
                </a:lnTo>
                <a:lnTo>
                  <a:pt x="21204" y="2489"/>
                </a:lnTo>
                <a:lnTo>
                  <a:pt x="33998" y="0"/>
                </a:lnTo>
                <a:lnTo>
                  <a:pt x="46792" y="2489"/>
                </a:lnTo>
                <a:lnTo>
                  <a:pt x="58039" y="9958"/>
                </a:lnTo>
              </a:path>
            </a:pathLst>
          </a:custGeom>
          <a:ln w="16999">
            <a:solidFill>
              <a:srgbClr val="0054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9846244" y="2590899"/>
            <a:ext cx="68580" cy="68580"/>
          </a:xfrm>
          <a:custGeom>
            <a:avLst/>
            <a:gdLst/>
            <a:ahLst/>
            <a:cxnLst/>
            <a:rect l="l" t="t" r="r" b="b"/>
            <a:pathLst>
              <a:path w="68579" h="68580">
                <a:moveTo>
                  <a:pt x="33999" y="0"/>
                </a:moveTo>
                <a:lnTo>
                  <a:pt x="21204" y="2489"/>
                </a:lnTo>
                <a:lnTo>
                  <a:pt x="9957" y="9957"/>
                </a:lnTo>
                <a:lnTo>
                  <a:pt x="2489" y="21204"/>
                </a:lnTo>
                <a:lnTo>
                  <a:pt x="0" y="33997"/>
                </a:lnTo>
                <a:lnTo>
                  <a:pt x="2489" y="46791"/>
                </a:lnTo>
                <a:lnTo>
                  <a:pt x="9957" y="58038"/>
                </a:lnTo>
                <a:lnTo>
                  <a:pt x="21204" y="65507"/>
                </a:lnTo>
                <a:lnTo>
                  <a:pt x="33999" y="67996"/>
                </a:lnTo>
                <a:lnTo>
                  <a:pt x="46792" y="65507"/>
                </a:lnTo>
                <a:lnTo>
                  <a:pt x="58039" y="58038"/>
                </a:lnTo>
                <a:lnTo>
                  <a:pt x="65508" y="46791"/>
                </a:lnTo>
                <a:lnTo>
                  <a:pt x="67998" y="33997"/>
                </a:lnTo>
                <a:lnTo>
                  <a:pt x="65508" y="21204"/>
                </a:lnTo>
                <a:lnTo>
                  <a:pt x="58039" y="9957"/>
                </a:lnTo>
                <a:lnTo>
                  <a:pt x="46792" y="2489"/>
                </a:lnTo>
                <a:lnTo>
                  <a:pt x="339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9846245" y="2590899"/>
            <a:ext cx="68580" cy="68580"/>
          </a:xfrm>
          <a:custGeom>
            <a:avLst/>
            <a:gdLst/>
            <a:ahLst/>
            <a:cxnLst/>
            <a:rect l="l" t="t" r="r" b="b"/>
            <a:pathLst>
              <a:path w="68579" h="68580">
                <a:moveTo>
                  <a:pt x="58039" y="9957"/>
                </a:moveTo>
                <a:lnTo>
                  <a:pt x="65508" y="21204"/>
                </a:lnTo>
                <a:lnTo>
                  <a:pt x="67997" y="33998"/>
                </a:lnTo>
                <a:lnTo>
                  <a:pt x="65508" y="46792"/>
                </a:lnTo>
                <a:lnTo>
                  <a:pt x="58039" y="58039"/>
                </a:lnTo>
                <a:lnTo>
                  <a:pt x="46792" y="65507"/>
                </a:lnTo>
                <a:lnTo>
                  <a:pt x="33998" y="67997"/>
                </a:lnTo>
                <a:lnTo>
                  <a:pt x="21204" y="65507"/>
                </a:lnTo>
                <a:lnTo>
                  <a:pt x="9957" y="58039"/>
                </a:lnTo>
                <a:lnTo>
                  <a:pt x="2489" y="46792"/>
                </a:lnTo>
                <a:lnTo>
                  <a:pt x="0" y="33998"/>
                </a:lnTo>
                <a:lnTo>
                  <a:pt x="2489" y="21204"/>
                </a:lnTo>
                <a:lnTo>
                  <a:pt x="9957" y="9957"/>
                </a:lnTo>
                <a:lnTo>
                  <a:pt x="21204" y="2489"/>
                </a:lnTo>
                <a:lnTo>
                  <a:pt x="33998" y="0"/>
                </a:lnTo>
                <a:lnTo>
                  <a:pt x="46792" y="2489"/>
                </a:lnTo>
                <a:lnTo>
                  <a:pt x="58039" y="9957"/>
                </a:lnTo>
              </a:path>
            </a:pathLst>
          </a:custGeom>
          <a:ln w="16999">
            <a:solidFill>
              <a:srgbClr val="0054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8966527" y="3038549"/>
            <a:ext cx="913765" cy="200025"/>
          </a:xfrm>
          <a:custGeom>
            <a:avLst/>
            <a:gdLst/>
            <a:ahLst/>
            <a:cxnLst/>
            <a:rect l="l" t="t" r="r" b="b"/>
            <a:pathLst>
              <a:path w="913765" h="200025">
                <a:moveTo>
                  <a:pt x="0" y="199742"/>
                </a:moveTo>
                <a:lnTo>
                  <a:pt x="247907" y="152994"/>
                </a:lnTo>
                <a:lnTo>
                  <a:pt x="371152" y="111912"/>
                </a:lnTo>
                <a:lnTo>
                  <a:pt x="420734" y="100579"/>
                </a:lnTo>
                <a:lnTo>
                  <a:pt x="543979" y="0"/>
                </a:lnTo>
                <a:lnTo>
                  <a:pt x="617643" y="49581"/>
                </a:lnTo>
                <a:lnTo>
                  <a:pt x="691307" y="35415"/>
                </a:lnTo>
                <a:lnTo>
                  <a:pt x="790470" y="28332"/>
                </a:lnTo>
                <a:lnTo>
                  <a:pt x="913715" y="5666"/>
                </a:lnTo>
              </a:path>
            </a:pathLst>
          </a:custGeom>
          <a:ln w="169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8932529" y="3204293"/>
            <a:ext cx="67997" cy="6799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9180437" y="3157544"/>
            <a:ext cx="67996" cy="6799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9303681" y="3105129"/>
            <a:ext cx="117578" cy="79331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9476508" y="3004550"/>
            <a:ext cx="215325" cy="117578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9722998" y="3032882"/>
            <a:ext cx="67997" cy="6799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9846244" y="3010217"/>
            <a:ext cx="67998" cy="67997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8966527" y="2729728"/>
            <a:ext cx="913765" cy="523240"/>
          </a:xfrm>
          <a:custGeom>
            <a:avLst/>
            <a:gdLst/>
            <a:ahLst/>
            <a:cxnLst/>
            <a:rect l="l" t="t" r="r" b="b"/>
            <a:pathLst>
              <a:path w="913765" h="523239">
                <a:moveTo>
                  <a:pt x="0" y="522730"/>
                </a:moveTo>
                <a:lnTo>
                  <a:pt x="247907" y="492981"/>
                </a:lnTo>
                <a:lnTo>
                  <a:pt x="371152" y="419317"/>
                </a:lnTo>
                <a:lnTo>
                  <a:pt x="420734" y="366903"/>
                </a:lnTo>
                <a:lnTo>
                  <a:pt x="543979" y="301738"/>
                </a:lnTo>
                <a:lnTo>
                  <a:pt x="617643" y="269156"/>
                </a:lnTo>
                <a:lnTo>
                  <a:pt x="691307" y="202575"/>
                </a:lnTo>
                <a:lnTo>
                  <a:pt x="790470" y="118995"/>
                </a:lnTo>
                <a:lnTo>
                  <a:pt x="913715" y="0"/>
                </a:lnTo>
              </a:path>
            </a:pathLst>
          </a:custGeom>
          <a:ln w="16999">
            <a:solidFill>
              <a:srgbClr val="797979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9623836" y="2886972"/>
            <a:ext cx="68580" cy="17145"/>
          </a:xfrm>
          <a:custGeom>
            <a:avLst/>
            <a:gdLst/>
            <a:ahLst/>
            <a:cxnLst/>
            <a:rect l="l" t="t" r="r" b="b"/>
            <a:pathLst>
              <a:path w="68579" h="17144">
                <a:moveTo>
                  <a:pt x="0" y="0"/>
                </a:moveTo>
                <a:lnTo>
                  <a:pt x="67997" y="0"/>
                </a:lnTo>
                <a:lnTo>
                  <a:pt x="67997" y="16999"/>
                </a:lnTo>
                <a:lnTo>
                  <a:pt x="0" y="16999"/>
                </a:lnTo>
                <a:lnTo>
                  <a:pt x="0" y="0"/>
                </a:lnTo>
                <a:close/>
              </a:path>
            </a:pathLst>
          </a:custGeom>
          <a:solidFill>
            <a:srgbClr val="7979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9657835" y="2895471"/>
            <a:ext cx="0" cy="3175"/>
          </a:xfrm>
          <a:custGeom>
            <a:avLst/>
            <a:gdLst/>
            <a:ahLst/>
            <a:cxnLst/>
            <a:rect l="l" t="t" r="r" b="b"/>
            <a:pathLst>
              <a:path h="3175">
                <a:moveTo>
                  <a:pt x="-8499" y="1416"/>
                </a:moveTo>
                <a:lnTo>
                  <a:pt x="8499" y="1416"/>
                </a:lnTo>
              </a:path>
            </a:pathLst>
          </a:custGeom>
          <a:ln w="3175">
            <a:solidFill>
              <a:srgbClr val="7979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9657835" y="2966302"/>
            <a:ext cx="0" cy="3175"/>
          </a:xfrm>
          <a:custGeom>
            <a:avLst/>
            <a:gdLst/>
            <a:ahLst/>
            <a:cxnLst/>
            <a:rect l="l" t="t" r="r" b="b"/>
            <a:pathLst>
              <a:path h="3175">
                <a:moveTo>
                  <a:pt x="-8499" y="1416"/>
                </a:moveTo>
                <a:lnTo>
                  <a:pt x="8499" y="1416"/>
                </a:lnTo>
              </a:path>
            </a:pathLst>
          </a:custGeom>
          <a:ln w="3175">
            <a:solidFill>
              <a:srgbClr val="7979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9623836" y="2960636"/>
            <a:ext cx="68580" cy="17145"/>
          </a:xfrm>
          <a:custGeom>
            <a:avLst/>
            <a:gdLst/>
            <a:ahLst/>
            <a:cxnLst/>
            <a:rect l="l" t="t" r="r" b="b"/>
            <a:pathLst>
              <a:path w="68579" h="17144">
                <a:moveTo>
                  <a:pt x="0" y="0"/>
                </a:moveTo>
                <a:lnTo>
                  <a:pt x="67997" y="0"/>
                </a:lnTo>
                <a:lnTo>
                  <a:pt x="67997" y="16999"/>
                </a:lnTo>
                <a:lnTo>
                  <a:pt x="0" y="16999"/>
                </a:lnTo>
                <a:lnTo>
                  <a:pt x="0" y="0"/>
                </a:lnTo>
                <a:close/>
              </a:path>
            </a:pathLst>
          </a:custGeom>
          <a:solidFill>
            <a:srgbClr val="7979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9722999" y="2794892"/>
            <a:ext cx="68580" cy="17145"/>
          </a:xfrm>
          <a:custGeom>
            <a:avLst/>
            <a:gdLst/>
            <a:ahLst/>
            <a:cxnLst/>
            <a:rect l="l" t="t" r="r" b="b"/>
            <a:pathLst>
              <a:path w="68579" h="17144">
                <a:moveTo>
                  <a:pt x="0" y="0"/>
                </a:moveTo>
                <a:lnTo>
                  <a:pt x="67997" y="0"/>
                </a:lnTo>
                <a:lnTo>
                  <a:pt x="67997" y="16999"/>
                </a:lnTo>
                <a:lnTo>
                  <a:pt x="0" y="16999"/>
                </a:lnTo>
                <a:lnTo>
                  <a:pt x="0" y="0"/>
                </a:lnTo>
                <a:close/>
              </a:path>
            </a:pathLst>
          </a:custGeom>
          <a:solidFill>
            <a:srgbClr val="7979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9756998" y="2803392"/>
            <a:ext cx="0" cy="11430"/>
          </a:xfrm>
          <a:custGeom>
            <a:avLst/>
            <a:gdLst/>
            <a:ahLst/>
            <a:cxnLst/>
            <a:rect l="l" t="t" r="r" b="b"/>
            <a:pathLst>
              <a:path h="11430">
                <a:moveTo>
                  <a:pt x="-8499" y="5666"/>
                </a:moveTo>
                <a:lnTo>
                  <a:pt x="8499" y="5666"/>
                </a:lnTo>
              </a:path>
            </a:pathLst>
          </a:custGeom>
          <a:ln w="11332">
            <a:solidFill>
              <a:srgbClr val="7979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9756998" y="2882722"/>
            <a:ext cx="0" cy="11430"/>
          </a:xfrm>
          <a:custGeom>
            <a:avLst/>
            <a:gdLst/>
            <a:ahLst/>
            <a:cxnLst/>
            <a:rect l="l" t="t" r="r" b="b"/>
            <a:pathLst>
              <a:path h="11430">
                <a:moveTo>
                  <a:pt x="-8499" y="5666"/>
                </a:moveTo>
                <a:lnTo>
                  <a:pt x="8499" y="5666"/>
                </a:lnTo>
              </a:path>
            </a:pathLst>
          </a:custGeom>
          <a:ln w="11332">
            <a:solidFill>
              <a:srgbClr val="7979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9722999" y="2885555"/>
            <a:ext cx="68580" cy="17145"/>
          </a:xfrm>
          <a:custGeom>
            <a:avLst/>
            <a:gdLst/>
            <a:ahLst/>
            <a:cxnLst/>
            <a:rect l="l" t="t" r="r" b="b"/>
            <a:pathLst>
              <a:path w="68579" h="17144">
                <a:moveTo>
                  <a:pt x="0" y="0"/>
                </a:moveTo>
                <a:lnTo>
                  <a:pt x="67997" y="0"/>
                </a:lnTo>
                <a:lnTo>
                  <a:pt x="67997" y="16999"/>
                </a:lnTo>
                <a:lnTo>
                  <a:pt x="0" y="16999"/>
                </a:lnTo>
                <a:lnTo>
                  <a:pt x="0" y="0"/>
                </a:lnTo>
                <a:close/>
              </a:path>
            </a:pathLst>
          </a:custGeom>
          <a:solidFill>
            <a:srgbClr val="7979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9846245" y="2654647"/>
            <a:ext cx="68580" cy="17145"/>
          </a:xfrm>
          <a:custGeom>
            <a:avLst/>
            <a:gdLst/>
            <a:ahLst/>
            <a:cxnLst/>
            <a:rect l="l" t="t" r="r" b="b"/>
            <a:pathLst>
              <a:path w="68579" h="17144">
                <a:moveTo>
                  <a:pt x="0" y="0"/>
                </a:moveTo>
                <a:lnTo>
                  <a:pt x="67997" y="0"/>
                </a:lnTo>
                <a:lnTo>
                  <a:pt x="67997" y="16999"/>
                </a:lnTo>
                <a:lnTo>
                  <a:pt x="0" y="16999"/>
                </a:lnTo>
                <a:lnTo>
                  <a:pt x="0" y="0"/>
                </a:lnTo>
                <a:close/>
              </a:path>
            </a:pathLst>
          </a:custGeom>
          <a:solidFill>
            <a:srgbClr val="7979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9880244" y="2663147"/>
            <a:ext cx="0" cy="33020"/>
          </a:xfrm>
          <a:custGeom>
            <a:avLst/>
            <a:gdLst/>
            <a:ahLst/>
            <a:cxnLst/>
            <a:rect l="l" t="t" r="r" b="b"/>
            <a:pathLst>
              <a:path h="33019">
                <a:moveTo>
                  <a:pt x="-8499" y="16291"/>
                </a:moveTo>
                <a:lnTo>
                  <a:pt x="8499" y="16291"/>
                </a:lnTo>
              </a:path>
            </a:pathLst>
          </a:custGeom>
          <a:ln w="32582">
            <a:solidFill>
              <a:srgbClr val="7979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9880244" y="2763726"/>
            <a:ext cx="0" cy="33020"/>
          </a:xfrm>
          <a:custGeom>
            <a:avLst/>
            <a:gdLst/>
            <a:ahLst/>
            <a:cxnLst/>
            <a:rect l="l" t="t" r="r" b="b"/>
            <a:pathLst>
              <a:path h="33019">
                <a:moveTo>
                  <a:pt x="-8499" y="16291"/>
                </a:moveTo>
                <a:lnTo>
                  <a:pt x="8499" y="16291"/>
                </a:lnTo>
              </a:path>
            </a:pathLst>
          </a:custGeom>
          <a:ln w="32582">
            <a:solidFill>
              <a:srgbClr val="7979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9846245" y="2787809"/>
            <a:ext cx="68580" cy="17145"/>
          </a:xfrm>
          <a:custGeom>
            <a:avLst/>
            <a:gdLst/>
            <a:ahLst/>
            <a:cxnLst/>
            <a:rect l="l" t="t" r="r" b="b"/>
            <a:pathLst>
              <a:path w="68579" h="17144">
                <a:moveTo>
                  <a:pt x="0" y="0"/>
                </a:moveTo>
                <a:lnTo>
                  <a:pt x="67997" y="0"/>
                </a:lnTo>
                <a:lnTo>
                  <a:pt x="67997" y="16999"/>
                </a:lnTo>
                <a:lnTo>
                  <a:pt x="0" y="16999"/>
                </a:lnTo>
                <a:lnTo>
                  <a:pt x="0" y="0"/>
                </a:lnTo>
                <a:close/>
              </a:path>
            </a:pathLst>
          </a:custGeom>
          <a:solidFill>
            <a:srgbClr val="7979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9623836" y="2886972"/>
            <a:ext cx="68580" cy="17145"/>
          </a:xfrm>
          <a:custGeom>
            <a:avLst/>
            <a:gdLst/>
            <a:ahLst/>
            <a:cxnLst/>
            <a:rect l="l" t="t" r="r" b="b"/>
            <a:pathLst>
              <a:path w="68579" h="17144">
                <a:moveTo>
                  <a:pt x="0" y="0"/>
                </a:moveTo>
                <a:lnTo>
                  <a:pt x="67997" y="0"/>
                </a:lnTo>
                <a:lnTo>
                  <a:pt x="67997" y="16999"/>
                </a:lnTo>
                <a:lnTo>
                  <a:pt x="0" y="16999"/>
                </a:lnTo>
                <a:lnTo>
                  <a:pt x="0" y="0"/>
                </a:lnTo>
                <a:close/>
              </a:path>
            </a:pathLst>
          </a:custGeom>
          <a:solidFill>
            <a:srgbClr val="7979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9657835" y="2895471"/>
            <a:ext cx="0" cy="3175"/>
          </a:xfrm>
          <a:custGeom>
            <a:avLst/>
            <a:gdLst/>
            <a:ahLst/>
            <a:cxnLst/>
            <a:rect l="l" t="t" r="r" b="b"/>
            <a:pathLst>
              <a:path h="3175">
                <a:moveTo>
                  <a:pt x="-8499" y="1416"/>
                </a:moveTo>
                <a:lnTo>
                  <a:pt x="8499" y="1416"/>
                </a:lnTo>
              </a:path>
            </a:pathLst>
          </a:custGeom>
          <a:ln w="3175">
            <a:solidFill>
              <a:srgbClr val="7979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9657835" y="2966302"/>
            <a:ext cx="0" cy="3175"/>
          </a:xfrm>
          <a:custGeom>
            <a:avLst/>
            <a:gdLst/>
            <a:ahLst/>
            <a:cxnLst/>
            <a:rect l="l" t="t" r="r" b="b"/>
            <a:pathLst>
              <a:path h="3175">
                <a:moveTo>
                  <a:pt x="-8499" y="1416"/>
                </a:moveTo>
                <a:lnTo>
                  <a:pt x="8499" y="1416"/>
                </a:lnTo>
              </a:path>
            </a:pathLst>
          </a:custGeom>
          <a:ln w="3175">
            <a:solidFill>
              <a:srgbClr val="7979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9623836" y="2960636"/>
            <a:ext cx="68580" cy="17145"/>
          </a:xfrm>
          <a:custGeom>
            <a:avLst/>
            <a:gdLst/>
            <a:ahLst/>
            <a:cxnLst/>
            <a:rect l="l" t="t" r="r" b="b"/>
            <a:pathLst>
              <a:path w="68579" h="17144">
                <a:moveTo>
                  <a:pt x="0" y="0"/>
                </a:moveTo>
                <a:lnTo>
                  <a:pt x="67997" y="0"/>
                </a:lnTo>
                <a:lnTo>
                  <a:pt x="67997" y="16999"/>
                </a:lnTo>
                <a:lnTo>
                  <a:pt x="0" y="16999"/>
                </a:lnTo>
                <a:lnTo>
                  <a:pt x="0" y="0"/>
                </a:lnTo>
                <a:close/>
              </a:path>
            </a:pathLst>
          </a:custGeom>
          <a:solidFill>
            <a:srgbClr val="7979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9722999" y="2794892"/>
            <a:ext cx="68580" cy="17145"/>
          </a:xfrm>
          <a:custGeom>
            <a:avLst/>
            <a:gdLst/>
            <a:ahLst/>
            <a:cxnLst/>
            <a:rect l="l" t="t" r="r" b="b"/>
            <a:pathLst>
              <a:path w="68579" h="17144">
                <a:moveTo>
                  <a:pt x="0" y="0"/>
                </a:moveTo>
                <a:lnTo>
                  <a:pt x="67997" y="0"/>
                </a:lnTo>
                <a:lnTo>
                  <a:pt x="67997" y="16999"/>
                </a:lnTo>
                <a:lnTo>
                  <a:pt x="0" y="16999"/>
                </a:lnTo>
                <a:lnTo>
                  <a:pt x="0" y="0"/>
                </a:lnTo>
                <a:close/>
              </a:path>
            </a:pathLst>
          </a:custGeom>
          <a:solidFill>
            <a:srgbClr val="7979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9756998" y="2803392"/>
            <a:ext cx="0" cy="11430"/>
          </a:xfrm>
          <a:custGeom>
            <a:avLst/>
            <a:gdLst/>
            <a:ahLst/>
            <a:cxnLst/>
            <a:rect l="l" t="t" r="r" b="b"/>
            <a:pathLst>
              <a:path h="11430">
                <a:moveTo>
                  <a:pt x="-8499" y="5666"/>
                </a:moveTo>
                <a:lnTo>
                  <a:pt x="8499" y="5666"/>
                </a:lnTo>
              </a:path>
            </a:pathLst>
          </a:custGeom>
          <a:ln w="11332">
            <a:solidFill>
              <a:srgbClr val="7979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9756998" y="2882722"/>
            <a:ext cx="0" cy="11430"/>
          </a:xfrm>
          <a:custGeom>
            <a:avLst/>
            <a:gdLst/>
            <a:ahLst/>
            <a:cxnLst/>
            <a:rect l="l" t="t" r="r" b="b"/>
            <a:pathLst>
              <a:path h="11430">
                <a:moveTo>
                  <a:pt x="-8499" y="5666"/>
                </a:moveTo>
                <a:lnTo>
                  <a:pt x="8499" y="5666"/>
                </a:lnTo>
              </a:path>
            </a:pathLst>
          </a:custGeom>
          <a:ln w="11332">
            <a:solidFill>
              <a:srgbClr val="7979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9722999" y="2885555"/>
            <a:ext cx="68580" cy="17145"/>
          </a:xfrm>
          <a:custGeom>
            <a:avLst/>
            <a:gdLst/>
            <a:ahLst/>
            <a:cxnLst/>
            <a:rect l="l" t="t" r="r" b="b"/>
            <a:pathLst>
              <a:path w="68579" h="17144">
                <a:moveTo>
                  <a:pt x="0" y="0"/>
                </a:moveTo>
                <a:lnTo>
                  <a:pt x="67997" y="0"/>
                </a:lnTo>
                <a:lnTo>
                  <a:pt x="67997" y="16999"/>
                </a:lnTo>
                <a:lnTo>
                  <a:pt x="0" y="16999"/>
                </a:lnTo>
                <a:lnTo>
                  <a:pt x="0" y="0"/>
                </a:lnTo>
                <a:close/>
              </a:path>
            </a:pathLst>
          </a:custGeom>
          <a:solidFill>
            <a:srgbClr val="7979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9846245" y="2654647"/>
            <a:ext cx="68580" cy="17145"/>
          </a:xfrm>
          <a:custGeom>
            <a:avLst/>
            <a:gdLst/>
            <a:ahLst/>
            <a:cxnLst/>
            <a:rect l="l" t="t" r="r" b="b"/>
            <a:pathLst>
              <a:path w="68579" h="17144">
                <a:moveTo>
                  <a:pt x="0" y="0"/>
                </a:moveTo>
                <a:lnTo>
                  <a:pt x="67997" y="0"/>
                </a:lnTo>
                <a:lnTo>
                  <a:pt x="67997" y="16999"/>
                </a:lnTo>
                <a:lnTo>
                  <a:pt x="0" y="16999"/>
                </a:lnTo>
                <a:lnTo>
                  <a:pt x="0" y="0"/>
                </a:lnTo>
                <a:close/>
              </a:path>
            </a:pathLst>
          </a:custGeom>
          <a:solidFill>
            <a:srgbClr val="7979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9880244" y="2663147"/>
            <a:ext cx="0" cy="33020"/>
          </a:xfrm>
          <a:custGeom>
            <a:avLst/>
            <a:gdLst/>
            <a:ahLst/>
            <a:cxnLst/>
            <a:rect l="l" t="t" r="r" b="b"/>
            <a:pathLst>
              <a:path h="33019">
                <a:moveTo>
                  <a:pt x="-8499" y="16291"/>
                </a:moveTo>
                <a:lnTo>
                  <a:pt x="8499" y="16291"/>
                </a:lnTo>
              </a:path>
            </a:pathLst>
          </a:custGeom>
          <a:ln w="32582">
            <a:solidFill>
              <a:srgbClr val="7979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9880244" y="2763726"/>
            <a:ext cx="0" cy="33020"/>
          </a:xfrm>
          <a:custGeom>
            <a:avLst/>
            <a:gdLst/>
            <a:ahLst/>
            <a:cxnLst/>
            <a:rect l="l" t="t" r="r" b="b"/>
            <a:pathLst>
              <a:path h="33019">
                <a:moveTo>
                  <a:pt x="-8499" y="16291"/>
                </a:moveTo>
                <a:lnTo>
                  <a:pt x="8499" y="16291"/>
                </a:lnTo>
              </a:path>
            </a:pathLst>
          </a:custGeom>
          <a:ln w="32582">
            <a:solidFill>
              <a:srgbClr val="7979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9846245" y="2787809"/>
            <a:ext cx="68580" cy="17145"/>
          </a:xfrm>
          <a:custGeom>
            <a:avLst/>
            <a:gdLst/>
            <a:ahLst/>
            <a:cxnLst/>
            <a:rect l="l" t="t" r="r" b="b"/>
            <a:pathLst>
              <a:path w="68579" h="17144">
                <a:moveTo>
                  <a:pt x="0" y="0"/>
                </a:moveTo>
                <a:lnTo>
                  <a:pt x="67997" y="0"/>
                </a:lnTo>
                <a:lnTo>
                  <a:pt x="67997" y="16999"/>
                </a:lnTo>
                <a:lnTo>
                  <a:pt x="0" y="16999"/>
                </a:lnTo>
                <a:lnTo>
                  <a:pt x="0" y="0"/>
                </a:lnTo>
                <a:close/>
              </a:path>
            </a:pathLst>
          </a:custGeom>
          <a:solidFill>
            <a:srgbClr val="7979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8924029" y="3209960"/>
            <a:ext cx="84996" cy="84996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9171937" y="3180211"/>
            <a:ext cx="84996" cy="84996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9295182" y="3054132"/>
            <a:ext cx="134578" cy="137411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9476508" y="2997467"/>
            <a:ext cx="68580" cy="68580"/>
          </a:xfrm>
          <a:custGeom>
            <a:avLst/>
            <a:gdLst/>
            <a:ahLst/>
            <a:cxnLst/>
            <a:rect l="l" t="t" r="r" b="b"/>
            <a:pathLst>
              <a:path w="68579" h="68580">
                <a:moveTo>
                  <a:pt x="33998" y="0"/>
                </a:moveTo>
                <a:lnTo>
                  <a:pt x="21205" y="2489"/>
                </a:lnTo>
                <a:lnTo>
                  <a:pt x="9958" y="9958"/>
                </a:lnTo>
                <a:lnTo>
                  <a:pt x="2489" y="21205"/>
                </a:lnTo>
                <a:lnTo>
                  <a:pt x="0" y="33998"/>
                </a:lnTo>
                <a:lnTo>
                  <a:pt x="2489" y="46792"/>
                </a:lnTo>
                <a:lnTo>
                  <a:pt x="9958" y="58039"/>
                </a:lnTo>
                <a:lnTo>
                  <a:pt x="21205" y="65508"/>
                </a:lnTo>
                <a:lnTo>
                  <a:pt x="33998" y="67997"/>
                </a:lnTo>
                <a:lnTo>
                  <a:pt x="46792" y="65508"/>
                </a:lnTo>
                <a:lnTo>
                  <a:pt x="58039" y="58039"/>
                </a:lnTo>
                <a:lnTo>
                  <a:pt x="65508" y="46792"/>
                </a:lnTo>
                <a:lnTo>
                  <a:pt x="67997" y="33998"/>
                </a:lnTo>
                <a:lnTo>
                  <a:pt x="65508" y="21205"/>
                </a:lnTo>
                <a:lnTo>
                  <a:pt x="58039" y="9958"/>
                </a:lnTo>
                <a:lnTo>
                  <a:pt x="46792" y="2489"/>
                </a:lnTo>
                <a:lnTo>
                  <a:pt x="339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9476509" y="2997468"/>
            <a:ext cx="68580" cy="68580"/>
          </a:xfrm>
          <a:custGeom>
            <a:avLst/>
            <a:gdLst/>
            <a:ahLst/>
            <a:cxnLst/>
            <a:rect l="l" t="t" r="r" b="b"/>
            <a:pathLst>
              <a:path w="68579" h="68580">
                <a:moveTo>
                  <a:pt x="58039" y="9958"/>
                </a:moveTo>
                <a:lnTo>
                  <a:pt x="65508" y="21204"/>
                </a:lnTo>
                <a:lnTo>
                  <a:pt x="67997" y="33998"/>
                </a:lnTo>
                <a:lnTo>
                  <a:pt x="65508" y="46792"/>
                </a:lnTo>
                <a:lnTo>
                  <a:pt x="58039" y="58039"/>
                </a:lnTo>
                <a:lnTo>
                  <a:pt x="46792" y="65508"/>
                </a:lnTo>
                <a:lnTo>
                  <a:pt x="33998" y="67997"/>
                </a:lnTo>
                <a:lnTo>
                  <a:pt x="21204" y="65508"/>
                </a:lnTo>
                <a:lnTo>
                  <a:pt x="9957" y="58039"/>
                </a:lnTo>
                <a:lnTo>
                  <a:pt x="2489" y="46792"/>
                </a:lnTo>
                <a:lnTo>
                  <a:pt x="0" y="33998"/>
                </a:lnTo>
                <a:lnTo>
                  <a:pt x="2489" y="21204"/>
                </a:lnTo>
                <a:lnTo>
                  <a:pt x="9957" y="9958"/>
                </a:lnTo>
                <a:lnTo>
                  <a:pt x="21204" y="2489"/>
                </a:lnTo>
                <a:lnTo>
                  <a:pt x="33998" y="0"/>
                </a:lnTo>
                <a:lnTo>
                  <a:pt x="46792" y="2489"/>
                </a:lnTo>
                <a:lnTo>
                  <a:pt x="58039" y="9958"/>
                </a:lnTo>
              </a:path>
            </a:pathLst>
          </a:custGeom>
          <a:ln w="16999">
            <a:solidFill>
              <a:srgbClr val="929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9550173" y="2964885"/>
            <a:ext cx="68580" cy="68580"/>
          </a:xfrm>
          <a:custGeom>
            <a:avLst/>
            <a:gdLst/>
            <a:ahLst/>
            <a:cxnLst/>
            <a:rect l="l" t="t" r="r" b="b"/>
            <a:pathLst>
              <a:path w="68579" h="68580">
                <a:moveTo>
                  <a:pt x="33997" y="0"/>
                </a:moveTo>
                <a:lnTo>
                  <a:pt x="21204" y="2489"/>
                </a:lnTo>
                <a:lnTo>
                  <a:pt x="9957" y="9958"/>
                </a:lnTo>
                <a:lnTo>
                  <a:pt x="2489" y="21204"/>
                </a:lnTo>
                <a:lnTo>
                  <a:pt x="0" y="33998"/>
                </a:lnTo>
                <a:lnTo>
                  <a:pt x="2489" y="46791"/>
                </a:lnTo>
                <a:lnTo>
                  <a:pt x="9957" y="58038"/>
                </a:lnTo>
                <a:lnTo>
                  <a:pt x="21204" y="65506"/>
                </a:lnTo>
                <a:lnTo>
                  <a:pt x="33997" y="67996"/>
                </a:lnTo>
                <a:lnTo>
                  <a:pt x="46791" y="65506"/>
                </a:lnTo>
                <a:lnTo>
                  <a:pt x="58038" y="58038"/>
                </a:lnTo>
                <a:lnTo>
                  <a:pt x="65506" y="46791"/>
                </a:lnTo>
                <a:lnTo>
                  <a:pt x="67995" y="33998"/>
                </a:lnTo>
                <a:lnTo>
                  <a:pt x="65506" y="21204"/>
                </a:lnTo>
                <a:lnTo>
                  <a:pt x="58038" y="9958"/>
                </a:lnTo>
                <a:lnTo>
                  <a:pt x="46791" y="2489"/>
                </a:lnTo>
                <a:lnTo>
                  <a:pt x="33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9550172" y="2964886"/>
            <a:ext cx="68580" cy="68580"/>
          </a:xfrm>
          <a:custGeom>
            <a:avLst/>
            <a:gdLst/>
            <a:ahLst/>
            <a:cxnLst/>
            <a:rect l="l" t="t" r="r" b="b"/>
            <a:pathLst>
              <a:path w="68579" h="68580">
                <a:moveTo>
                  <a:pt x="58039" y="9958"/>
                </a:moveTo>
                <a:lnTo>
                  <a:pt x="65508" y="21204"/>
                </a:lnTo>
                <a:lnTo>
                  <a:pt x="67997" y="33998"/>
                </a:lnTo>
                <a:lnTo>
                  <a:pt x="65508" y="46792"/>
                </a:lnTo>
                <a:lnTo>
                  <a:pt x="58039" y="58039"/>
                </a:lnTo>
                <a:lnTo>
                  <a:pt x="46792" y="65508"/>
                </a:lnTo>
                <a:lnTo>
                  <a:pt x="33998" y="67997"/>
                </a:lnTo>
                <a:lnTo>
                  <a:pt x="21204" y="65508"/>
                </a:lnTo>
                <a:lnTo>
                  <a:pt x="9957" y="58039"/>
                </a:lnTo>
                <a:lnTo>
                  <a:pt x="2489" y="46792"/>
                </a:lnTo>
                <a:lnTo>
                  <a:pt x="0" y="33998"/>
                </a:lnTo>
                <a:lnTo>
                  <a:pt x="2489" y="21204"/>
                </a:lnTo>
                <a:lnTo>
                  <a:pt x="9957" y="9958"/>
                </a:lnTo>
                <a:lnTo>
                  <a:pt x="21204" y="2489"/>
                </a:lnTo>
                <a:lnTo>
                  <a:pt x="33998" y="0"/>
                </a:lnTo>
                <a:lnTo>
                  <a:pt x="46792" y="2489"/>
                </a:lnTo>
                <a:lnTo>
                  <a:pt x="58039" y="9958"/>
                </a:lnTo>
              </a:path>
            </a:pathLst>
          </a:custGeom>
          <a:ln w="16999">
            <a:solidFill>
              <a:srgbClr val="929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9623835" y="2898304"/>
            <a:ext cx="68580" cy="68580"/>
          </a:xfrm>
          <a:custGeom>
            <a:avLst/>
            <a:gdLst/>
            <a:ahLst/>
            <a:cxnLst/>
            <a:rect l="l" t="t" r="r" b="b"/>
            <a:pathLst>
              <a:path w="68579" h="68580">
                <a:moveTo>
                  <a:pt x="33999" y="0"/>
                </a:moveTo>
                <a:lnTo>
                  <a:pt x="21205" y="2489"/>
                </a:lnTo>
                <a:lnTo>
                  <a:pt x="9958" y="9957"/>
                </a:lnTo>
                <a:lnTo>
                  <a:pt x="2489" y="21204"/>
                </a:lnTo>
                <a:lnTo>
                  <a:pt x="0" y="33998"/>
                </a:lnTo>
                <a:lnTo>
                  <a:pt x="2489" y="46792"/>
                </a:lnTo>
                <a:lnTo>
                  <a:pt x="9958" y="58039"/>
                </a:lnTo>
                <a:lnTo>
                  <a:pt x="21205" y="65507"/>
                </a:lnTo>
                <a:lnTo>
                  <a:pt x="33999" y="67997"/>
                </a:lnTo>
                <a:lnTo>
                  <a:pt x="46793" y="65507"/>
                </a:lnTo>
                <a:lnTo>
                  <a:pt x="58040" y="58039"/>
                </a:lnTo>
                <a:lnTo>
                  <a:pt x="65508" y="46792"/>
                </a:lnTo>
                <a:lnTo>
                  <a:pt x="67998" y="33998"/>
                </a:lnTo>
                <a:lnTo>
                  <a:pt x="65508" y="21204"/>
                </a:lnTo>
                <a:lnTo>
                  <a:pt x="58040" y="9957"/>
                </a:lnTo>
                <a:lnTo>
                  <a:pt x="46793" y="2489"/>
                </a:lnTo>
                <a:lnTo>
                  <a:pt x="339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9623836" y="2898305"/>
            <a:ext cx="68580" cy="68580"/>
          </a:xfrm>
          <a:custGeom>
            <a:avLst/>
            <a:gdLst/>
            <a:ahLst/>
            <a:cxnLst/>
            <a:rect l="l" t="t" r="r" b="b"/>
            <a:pathLst>
              <a:path w="68579" h="68580">
                <a:moveTo>
                  <a:pt x="58039" y="9958"/>
                </a:moveTo>
                <a:lnTo>
                  <a:pt x="65508" y="21204"/>
                </a:lnTo>
                <a:lnTo>
                  <a:pt x="67997" y="33998"/>
                </a:lnTo>
                <a:lnTo>
                  <a:pt x="65508" y="46792"/>
                </a:lnTo>
                <a:lnTo>
                  <a:pt x="58039" y="58039"/>
                </a:lnTo>
                <a:lnTo>
                  <a:pt x="46792" y="65508"/>
                </a:lnTo>
                <a:lnTo>
                  <a:pt x="33998" y="67997"/>
                </a:lnTo>
                <a:lnTo>
                  <a:pt x="21204" y="65508"/>
                </a:lnTo>
                <a:lnTo>
                  <a:pt x="9957" y="58039"/>
                </a:lnTo>
                <a:lnTo>
                  <a:pt x="2489" y="46792"/>
                </a:lnTo>
                <a:lnTo>
                  <a:pt x="0" y="33998"/>
                </a:lnTo>
                <a:lnTo>
                  <a:pt x="2489" y="21204"/>
                </a:lnTo>
                <a:lnTo>
                  <a:pt x="9957" y="9958"/>
                </a:lnTo>
                <a:lnTo>
                  <a:pt x="21204" y="2489"/>
                </a:lnTo>
                <a:lnTo>
                  <a:pt x="33998" y="0"/>
                </a:lnTo>
                <a:lnTo>
                  <a:pt x="46792" y="2489"/>
                </a:lnTo>
                <a:lnTo>
                  <a:pt x="58039" y="9958"/>
                </a:lnTo>
              </a:path>
            </a:pathLst>
          </a:custGeom>
          <a:ln w="16999">
            <a:solidFill>
              <a:srgbClr val="929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9722998" y="2814724"/>
            <a:ext cx="68580" cy="68580"/>
          </a:xfrm>
          <a:custGeom>
            <a:avLst/>
            <a:gdLst/>
            <a:ahLst/>
            <a:cxnLst/>
            <a:rect l="l" t="t" r="r" b="b"/>
            <a:pathLst>
              <a:path w="68579" h="68580">
                <a:moveTo>
                  <a:pt x="33999" y="0"/>
                </a:moveTo>
                <a:lnTo>
                  <a:pt x="21205" y="2489"/>
                </a:lnTo>
                <a:lnTo>
                  <a:pt x="9958" y="9957"/>
                </a:lnTo>
                <a:lnTo>
                  <a:pt x="2489" y="21204"/>
                </a:lnTo>
                <a:lnTo>
                  <a:pt x="0" y="33998"/>
                </a:lnTo>
                <a:lnTo>
                  <a:pt x="2489" y="46792"/>
                </a:lnTo>
                <a:lnTo>
                  <a:pt x="9958" y="58039"/>
                </a:lnTo>
                <a:lnTo>
                  <a:pt x="21205" y="65507"/>
                </a:lnTo>
                <a:lnTo>
                  <a:pt x="33999" y="67997"/>
                </a:lnTo>
                <a:lnTo>
                  <a:pt x="46792" y="65507"/>
                </a:lnTo>
                <a:lnTo>
                  <a:pt x="58039" y="58039"/>
                </a:lnTo>
                <a:lnTo>
                  <a:pt x="65508" y="46792"/>
                </a:lnTo>
                <a:lnTo>
                  <a:pt x="67997" y="33998"/>
                </a:lnTo>
                <a:lnTo>
                  <a:pt x="65508" y="21204"/>
                </a:lnTo>
                <a:lnTo>
                  <a:pt x="58039" y="9957"/>
                </a:lnTo>
                <a:lnTo>
                  <a:pt x="46792" y="2489"/>
                </a:lnTo>
                <a:lnTo>
                  <a:pt x="339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9722999" y="2814724"/>
            <a:ext cx="68580" cy="68580"/>
          </a:xfrm>
          <a:custGeom>
            <a:avLst/>
            <a:gdLst/>
            <a:ahLst/>
            <a:cxnLst/>
            <a:rect l="l" t="t" r="r" b="b"/>
            <a:pathLst>
              <a:path w="68579" h="68580">
                <a:moveTo>
                  <a:pt x="58039" y="9958"/>
                </a:moveTo>
                <a:lnTo>
                  <a:pt x="65508" y="21204"/>
                </a:lnTo>
                <a:lnTo>
                  <a:pt x="67997" y="33998"/>
                </a:lnTo>
                <a:lnTo>
                  <a:pt x="65508" y="46792"/>
                </a:lnTo>
                <a:lnTo>
                  <a:pt x="58039" y="58039"/>
                </a:lnTo>
                <a:lnTo>
                  <a:pt x="46792" y="65508"/>
                </a:lnTo>
                <a:lnTo>
                  <a:pt x="33998" y="67997"/>
                </a:lnTo>
                <a:lnTo>
                  <a:pt x="21204" y="65508"/>
                </a:lnTo>
                <a:lnTo>
                  <a:pt x="9957" y="58039"/>
                </a:lnTo>
                <a:lnTo>
                  <a:pt x="2489" y="46792"/>
                </a:lnTo>
                <a:lnTo>
                  <a:pt x="0" y="33998"/>
                </a:lnTo>
                <a:lnTo>
                  <a:pt x="2489" y="21204"/>
                </a:lnTo>
                <a:lnTo>
                  <a:pt x="9957" y="9958"/>
                </a:lnTo>
                <a:lnTo>
                  <a:pt x="21204" y="2489"/>
                </a:lnTo>
                <a:lnTo>
                  <a:pt x="33998" y="0"/>
                </a:lnTo>
                <a:lnTo>
                  <a:pt x="46792" y="2489"/>
                </a:lnTo>
                <a:lnTo>
                  <a:pt x="58039" y="9958"/>
                </a:lnTo>
              </a:path>
            </a:pathLst>
          </a:custGeom>
          <a:ln w="16999">
            <a:solidFill>
              <a:srgbClr val="929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9846244" y="2695728"/>
            <a:ext cx="68580" cy="68580"/>
          </a:xfrm>
          <a:custGeom>
            <a:avLst/>
            <a:gdLst/>
            <a:ahLst/>
            <a:cxnLst/>
            <a:rect l="l" t="t" r="r" b="b"/>
            <a:pathLst>
              <a:path w="68579" h="68580">
                <a:moveTo>
                  <a:pt x="33999" y="0"/>
                </a:moveTo>
                <a:lnTo>
                  <a:pt x="21204" y="2489"/>
                </a:lnTo>
                <a:lnTo>
                  <a:pt x="9957" y="9958"/>
                </a:lnTo>
                <a:lnTo>
                  <a:pt x="2489" y="21205"/>
                </a:lnTo>
                <a:lnTo>
                  <a:pt x="0" y="33998"/>
                </a:lnTo>
                <a:lnTo>
                  <a:pt x="2489" y="46792"/>
                </a:lnTo>
                <a:lnTo>
                  <a:pt x="9957" y="58039"/>
                </a:lnTo>
                <a:lnTo>
                  <a:pt x="21204" y="65508"/>
                </a:lnTo>
                <a:lnTo>
                  <a:pt x="33999" y="67997"/>
                </a:lnTo>
                <a:lnTo>
                  <a:pt x="46792" y="65508"/>
                </a:lnTo>
                <a:lnTo>
                  <a:pt x="58039" y="58039"/>
                </a:lnTo>
                <a:lnTo>
                  <a:pt x="65508" y="46792"/>
                </a:lnTo>
                <a:lnTo>
                  <a:pt x="67998" y="33998"/>
                </a:lnTo>
                <a:lnTo>
                  <a:pt x="65508" y="21205"/>
                </a:lnTo>
                <a:lnTo>
                  <a:pt x="58039" y="9958"/>
                </a:lnTo>
                <a:lnTo>
                  <a:pt x="46792" y="2489"/>
                </a:lnTo>
                <a:lnTo>
                  <a:pt x="339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9846245" y="2695729"/>
            <a:ext cx="68580" cy="68580"/>
          </a:xfrm>
          <a:custGeom>
            <a:avLst/>
            <a:gdLst/>
            <a:ahLst/>
            <a:cxnLst/>
            <a:rect l="l" t="t" r="r" b="b"/>
            <a:pathLst>
              <a:path w="68579" h="68580">
                <a:moveTo>
                  <a:pt x="58039" y="9957"/>
                </a:moveTo>
                <a:lnTo>
                  <a:pt x="65508" y="21204"/>
                </a:lnTo>
                <a:lnTo>
                  <a:pt x="67997" y="33998"/>
                </a:lnTo>
                <a:lnTo>
                  <a:pt x="65508" y="46792"/>
                </a:lnTo>
                <a:lnTo>
                  <a:pt x="58039" y="58039"/>
                </a:lnTo>
                <a:lnTo>
                  <a:pt x="46792" y="65507"/>
                </a:lnTo>
                <a:lnTo>
                  <a:pt x="33998" y="67997"/>
                </a:lnTo>
                <a:lnTo>
                  <a:pt x="21204" y="65507"/>
                </a:lnTo>
                <a:lnTo>
                  <a:pt x="9957" y="58039"/>
                </a:lnTo>
                <a:lnTo>
                  <a:pt x="2489" y="46792"/>
                </a:lnTo>
                <a:lnTo>
                  <a:pt x="0" y="33998"/>
                </a:lnTo>
                <a:lnTo>
                  <a:pt x="2489" y="21204"/>
                </a:lnTo>
                <a:lnTo>
                  <a:pt x="9957" y="9957"/>
                </a:lnTo>
                <a:lnTo>
                  <a:pt x="21204" y="2489"/>
                </a:lnTo>
                <a:lnTo>
                  <a:pt x="33998" y="0"/>
                </a:lnTo>
                <a:lnTo>
                  <a:pt x="46792" y="2489"/>
                </a:lnTo>
                <a:lnTo>
                  <a:pt x="58039" y="9957"/>
                </a:lnTo>
              </a:path>
            </a:pathLst>
          </a:custGeom>
          <a:ln w="16999">
            <a:solidFill>
              <a:srgbClr val="929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8966527" y="2643313"/>
            <a:ext cx="913765" cy="603885"/>
          </a:xfrm>
          <a:custGeom>
            <a:avLst/>
            <a:gdLst/>
            <a:ahLst/>
            <a:cxnLst/>
            <a:rect l="l" t="t" r="r" b="b"/>
            <a:pathLst>
              <a:path w="913765" h="603885">
                <a:moveTo>
                  <a:pt x="0" y="603477"/>
                </a:moveTo>
                <a:lnTo>
                  <a:pt x="247907" y="556729"/>
                </a:lnTo>
                <a:lnTo>
                  <a:pt x="371152" y="483065"/>
                </a:lnTo>
                <a:lnTo>
                  <a:pt x="420734" y="458982"/>
                </a:lnTo>
                <a:lnTo>
                  <a:pt x="543979" y="400901"/>
                </a:lnTo>
                <a:lnTo>
                  <a:pt x="617643" y="376819"/>
                </a:lnTo>
                <a:lnTo>
                  <a:pt x="691307" y="296072"/>
                </a:lnTo>
                <a:lnTo>
                  <a:pt x="790470" y="175660"/>
                </a:lnTo>
                <a:lnTo>
                  <a:pt x="913715" y="0"/>
                </a:lnTo>
              </a:path>
            </a:pathLst>
          </a:custGeom>
          <a:ln w="16999">
            <a:solidFill>
              <a:srgbClr val="D6D6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9722999" y="2775058"/>
            <a:ext cx="68580" cy="17145"/>
          </a:xfrm>
          <a:custGeom>
            <a:avLst/>
            <a:gdLst/>
            <a:ahLst/>
            <a:cxnLst/>
            <a:rect l="l" t="t" r="r" b="b"/>
            <a:pathLst>
              <a:path w="68579" h="17144">
                <a:moveTo>
                  <a:pt x="0" y="0"/>
                </a:moveTo>
                <a:lnTo>
                  <a:pt x="67997" y="0"/>
                </a:lnTo>
                <a:lnTo>
                  <a:pt x="67997" y="16999"/>
                </a:lnTo>
                <a:lnTo>
                  <a:pt x="0" y="16999"/>
                </a:lnTo>
                <a:lnTo>
                  <a:pt x="0" y="0"/>
                </a:lnTo>
                <a:close/>
              </a:path>
            </a:pathLst>
          </a:custGeom>
          <a:solidFill>
            <a:srgbClr val="D6D6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9756998" y="2783558"/>
            <a:ext cx="0" cy="71120"/>
          </a:xfrm>
          <a:custGeom>
            <a:avLst/>
            <a:gdLst/>
            <a:ahLst/>
            <a:cxnLst/>
            <a:rect l="l" t="t" r="r" b="b"/>
            <a:pathLst>
              <a:path h="71119">
                <a:moveTo>
                  <a:pt x="0" y="0"/>
                </a:moveTo>
                <a:lnTo>
                  <a:pt x="0" y="70830"/>
                </a:lnTo>
              </a:path>
            </a:pathLst>
          </a:custGeom>
          <a:ln w="16999">
            <a:solidFill>
              <a:srgbClr val="D6D6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9722999" y="2854388"/>
            <a:ext cx="68580" cy="0"/>
          </a:xfrm>
          <a:custGeom>
            <a:avLst/>
            <a:gdLst/>
            <a:ahLst/>
            <a:cxnLst/>
            <a:rect l="l" t="t" r="r" b="b"/>
            <a:pathLst>
              <a:path w="68579">
                <a:moveTo>
                  <a:pt x="0" y="0"/>
                </a:moveTo>
                <a:lnTo>
                  <a:pt x="67997" y="0"/>
                </a:lnTo>
              </a:path>
            </a:pathLst>
          </a:custGeom>
          <a:ln w="16999">
            <a:solidFill>
              <a:srgbClr val="D6D6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9846245" y="2548400"/>
            <a:ext cx="68580" cy="0"/>
          </a:xfrm>
          <a:custGeom>
            <a:avLst/>
            <a:gdLst/>
            <a:ahLst/>
            <a:cxnLst/>
            <a:rect l="l" t="t" r="r" b="b"/>
            <a:pathLst>
              <a:path w="68579">
                <a:moveTo>
                  <a:pt x="0" y="0"/>
                </a:moveTo>
                <a:lnTo>
                  <a:pt x="67997" y="0"/>
                </a:lnTo>
              </a:path>
            </a:pathLst>
          </a:custGeom>
          <a:ln w="16999">
            <a:solidFill>
              <a:srgbClr val="D6D6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9880244" y="2548400"/>
            <a:ext cx="0" cy="189865"/>
          </a:xfrm>
          <a:custGeom>
            <a:avLst/>
            <a:gdLst/>
            <a:ahLst/>
            <a:cxnLst/>
            <a:rect l="l" t="t" r="r" b="b"/>
            <a:pathLst>
              <a:path h="189864">
                <a:moveTo>
                  <a:pt x="0" y="0"/>
                </a:moveTo>
                <a:lnTo>
                  <a:pt x="0" y="189826"/>
                </a:lnTo>
              </a:path>
            </a:pathLst>
          </a:custGeom>
          <a:ln w="16999">
            <a:solidFill>
              <a:srgbClr val="D6D6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9846245" y="2738226"/>
            <a:ext cx="68580" cy="0"/>
          </a:xfrm>
          <a:custGeom>
            <a:avLst/>
            <a:gdLst/>
            <a:ahLst/>
            <a:cxnLst/>
            <a:rect l="l" t="t" r="r" b="b"/>
            <a:pathLst>
              <a:path w="68579">
                <a:moveTo>
                  <a:pt x="0" y="0"/>
                </a:moveTo>
                <a:lnTo>
                  <a:pt x="67997" y="0"/>
                </a:lnTo>
              </a:path>
            </a:pathLst>
          </a:custGeom>
          <a:ln w="16999">
            <a:solidFill>
              <a:srgbClr val="D6D6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9722999" y="2783558"/>
            <a:ext cx="68580" cy="0"/>
          </a:xfrm>
          <a:custGeom>
            <a:avLst/>
            <a:gdLst/>
            <a:ahLst/>
            <a:cxnLst/>
            <a:rect l="l" t="t" r="r" b="b"/>
            <a:pathLst>
              <a:path w="68579">
                <a:moveTo>
                  <a:pt x="0" y="0"/>
                </a:moveTo>
                <a:lnTo>
                  <a:pt x="67997" y="0"/>
                </a:lnTo>
              </a:path>
            </a:pathLst>
          </a:custGeom>
          <a:ln w="16999">
            <a:solidFill>
              <a:srgbClr val="D6D6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9756998" y="2783558"/>
            <a:ext cx="0" cy="71120"/>
          </a:xfrm>
          <a:custGeom>
            <a:avLst/>
            <a:gdLst/>
            <a:ahLst/>
            <a:cxnLst/>
            <a:rect l="l" t="t" r="r" b="b"/>
            <a:pathLst>
              <a:path h="71119">
                <a:moveTo>
                  <a:pt x="0" y="0"/>
                </a:moveTo>
                <a:lnTo>
                  <a:pt x="0" y="70830"/>
                </a:lnTo>
              </a:path>
            </a:pathLst>
          </a:custGeom>
          <a:ln w="16999">
            <a:solidFill>
              <a:srgbClr val="D6D6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9722999" y="2854388"/>
            <a:ext cx="68580" cy="0"/>
          </a:xfrm>
          <a:custGeom>
            <a:avLst/>
            <a:gdLst/>
            <a:ahLst/>
            <a:cxnLst/>
            <a:rect l="l" t="t" r="r" b="b"/>
            <a:pathLst>
              <a:path w="68579">
                <a:moveTo>
                  <a:pt x="0" y="0"/>
                </a:moveTo>
                <a:lnTo>
                  <a:pt x="67997" y="0"/>
                </a:lnTo>
              </a:path>
            </a:pathLst>
          </a:custGeom>
          <a:ln w="16999">
            <a:solidFill>
              <a:srgbClr val="D6D6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9846245" y="2548400"/>
            <a:ext cx="68580" cy="0"/>
          </a:xfrm>
          <a:custGeom>
            <a:avLst/>
            <a:gdLst/>
            <a:ahLst/>
            <a:cxnLst/>
            <a:rect l="l" t="t" r="r" b="b"/>
            <a:pathLst>
              <a:path w="68579">
                <a:moveTo>
                  <a:pt x="0" y="0"/>
                </a:moveTo>
                <a:lnTo>
                  <a:pt x="67997" y="0"/>
                </a:lnTo>
              </a:path>
            </a:pathLst>
          </a:custGeom>
          <a:ln w="16999">
            <a:solidFill>
              <a:srgbClr val="D6D6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9880244" y="2548400"/>
            <a:ext cx="0" cy="189865"/>
          </a:xfrm>
          <a:custGeom>
            <a:avLst/>
            <a:gdLst/>
            <a:ahLst/>
            <a:cxnLst/>
            <a:rect l="l" t="t" r="r" b="b"/>
            <a:pathLst>
              <a:path h="189864">
                <a:moveTo>
                  <a:pt x="0" y="0"/>
                </a:moveTo>
                <a:lnTo>
                  <a:pt x="0" y="189826"/>
                </a:lnTo>
              </a:path>
            </a:pathLst>
          </a:custGeom>
          <a:ln w="16999">
            <a:solidFill>
              <a:srgbClr val="D6D6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9846245" y="2738226"/>
            <a:ext cx="68580" cy="0"/>
          </a:xfrm>
          <a:custGeom>
            <a:avLst/>
            <a:gdLst/>
            <a:ahLst/>
            <a:cxnLst/>
            <a:rect l="l" t="t" r="r" b="b"/>
            <a:pathLst>
              <a:path w="68579">
                <a:moveTo>
                  <a:pt x="0" y="0"/>
                </a:moveTo>
                <a:lnTo>
                  <a:pt x="67997" y="0"/>
                </a:lnTo>
              </a:path>
            </a:pathLst>
          </a:custGeom>
          <a:ln w="16999">
            <a:solidFill>
              <a:srgbClr val="D6D6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8932529" y="3212792"/>
            <a:ext cx="67997" cy="67997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9180437" y="3166044"/>
            <a:ext cx="67996" cy="67997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9303681" y="3068297"/>
            <a:ext cx="117578" cy="92080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9476508" y="2905387"/>
            <a:ext cx="215325" cy="172827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9722998" y="2784975"/>
            <a:ext cx="68580" cy="68580"/>
          </a:xfrm>
          <a:custGeom>
            <a:avLst/>
            <a:gdLst/>
            <a:ahLst/>
            <a:cxnLst/>
            <a:rect l="l" t="t" r="r" b="b"/>
            <a:pathLst>
              <a:path w="68579" h="68580">
                <a:moveTo>
                  <a:pt x="33999" y="0"/>
                </a:moveTo>
                <a:lnTo>
                  <a:pt x="21205" y="2489"/>
                </a:lnTo>
                <a:lnTo>
                  <a:pt x="9958" y="9957"/>
                </a:lnTo>
                <a:lnTo>
                  <a:pt x="2489" y="21204"/>
                </a:lnTo>
                <a:lnTo>
                  <a:pt x="0" y="33997"/>
                </a:lnTo>
                <a:lnTo>
                  <a:pt x="2489" y="46791"/>
                </a:lnTo>
                <a:lnTo>
                  <a:pt x="9958" y="58038"/>
                </a:lnTo>
                <a:lnTo>
                  <a:pt x="21205" y="65507"/>
                </a:lnTo>
                <a:lnTo>
                  <a:pt x="33999" y="67996"/>
                </a:lnTo>
                <a:lnTo>
                  <a:pt x="46792" y="65507"/>
                </a:lnTo>
                <a:lnTo>
                  <a:pt x="58039" y="58038"/>
                </a:lnTo>
                <a:lnTo>
                  <a:pt x="65508" y="46791"/>
                </a:lnTo>
                <a:lnTo>
                  <a:pt x="67997" y="33997"/>
                </a:lnTo>
                <a:lnTo>
                  <a:pt x="65508" y="21204"/>
                </a:lnTo>
                <a:lnTo>
                  <a:pt x="58039" y="9957"/>
                </a:lnTo>
                <a:lnTo>
                  <a:pt x="46792" y="2489"/>
                </a:lnTo>
                <a:lnTo>
                  <a:pt x="33999" y="0"/>
                </a:lnTo>
                <a:close/>
              </a:path>
            </a:pathLst>
          </a:custGeom>
          <a:solidFill>
            <a:srgbClr val="D6D6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9846244" y="2609314"/>
            <a:ext cx="68580" cy="68580"/>
          </a:xfrm>
          <a:custGeom>
            <a:avLst/>
            <a:gdLst/>
            <a:ahLst/>
            <a:cxnLst/>
            <a:rect l="l" t="t" r="r" b="b"/>
            <a:pathLst>
              <a:path w="68579" h="68580">
                <a:moveTo>
                  <a:pt x="33999" y="0"/>
                </a:moveTo>
                <a:lnTo>
                  <a:pt x="21204" y="2489"/>
                </a:lnTo>
                <a:lnTo>
                  <a:pt x="9957" y="9958"/>
                </a:lnTo>
                <a:lnTo>
                  <a:pt x="2489" y="21205"/>
                </a:lnTo>
                <a:lnTo>
                  <a:pt x="0" y="33999"/>
                </a:lnTo>
                <a:lnTo>
                  <a:pt x="2489" y="46792"/>
                </a:lnTo>
                <a:lnTo>
                  <a:pt x="9957" y="58040"/>
                </a:lnTo>
                <a:lnTo>
                  <a:pt x="21204" y="65508"/>
                </a:lnTo>
                <a:lnTo>
                  <a:pt x="33999" y="67998"/>
                </a:lnTo>
                <a:lnTo>
                  <a:pt x="46792" y="65508"/>
                </a:lnTo>
                <a:lnTo>
                  <a:pt x="58039" y="58040"/>
                </a:lnTo>
                <a:lnTo>
                  <a:pt x="65508" y="46792"/>
                </a:lnTo>
                <a:lnTo>
                  <a:pt x="67998" y="33999"/>
                </a:lnTo>
                <a:lnTo>
                  <a:pt x="65508" y="21205"/>
                </a:lnTo>
                <a:lnTo>
                  <a:pt x="58039" y="9958"/>
                </a:lnTo>
                <a:lnTo>
                  <a:pt x="46792" y="2489"/>
                </a:lnTo>
                <a:lnTo>
                  <a:pt x="33999" y="0"/>
                </a:lnTo>
                <a:close/>
              </a:path>
            </a:pathLst>
          </a:custGeom>
          <a:solidFill>
            <a:srgbClr val="D6D6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8966527" y="3175960"/>
            <a:ext cx="913765" cy="64135"/>
          </a:xfrm>
          <a:custGeom>
            <a:avLst/>
            <a:gdLst/>
            <a:ahLst/>
            <a:cxnLst/>
            <a:rect l="l" t="t" r="r" b="b"/>
            <a:pathLst>
              <a:path w="913765" h="64135">
                <a:moveTo>
                  <a:pt x="0" y="63747"/>
                </a:moveTo>
                <a:lnTo>
                  <a:pt x="247907" y="56664"/>
                </a:lnTo>
                <a:lnTo>
                  <a:pt x="371152" y="0"/>
                </a:lnTo>
                <a:lnTo>
                  <a:pt x="420734" y="18415"/>
                </a:lnTo>
                <a:lnTo>
                  <a:pt x="543979" y="21249"/>
                </a:lnTo>
                <a:lnTo>
                  <a:pt x="617643" y="22665"/>
                </a:lnTo>
                <a:lnTo>
                  <a:pt x="691307" y="43915"/>
                </a:lnTo>
                <a:lnTo>
                  <a:pt x="790470" y="52414"/>
                </a:lnTo>
                <a:lnTo>
                  <a:pt x="913715" y="58081"/>
                </a:lnTo>
              </a:path>
            </a:pathLst>
          </a:custGeom>
          <a:ln w="16999">
            <a:solidFill>
              <a:srgbClr val="0054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8932529" y="3205709"/>
            <a:ext cx="67997" cy="67997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9180437" y="3198626"/>
            <a:ext cx="67996" cy="67997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9303681" y="3141962"/>
            <a:ext cx="117578" cy="86413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9476508" y="3163211"/>
            <a:ext cx="215325" cy="90663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9722998" y="3194377"/>
            <a:ext cx="67997" cy="67997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9846244" y="3200042"/>
            <a:ext cx="67998" cy="67997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8966527" y="3071131"/>
            <a:ext cx="913765" cy="215900"/>
          </a:xfrm>
          <a:custGeom>
            <a:avLst/>
            <a:gdLst/>
            <a:ahLst/>
            <a:cxnLst/>
            <a:rect l="l" t="t" r="r" b="b"/>
            <a:pathLst>
              <a:path w="913765" h="215900">
                <a:moveTo>
                  <a:pt x="0" y="215325"/>
                </a:moveTo>
                <a:lnTo>
                  <a:pt x="247907" y="182743"/>
                </a:lnTo>
                <a:lnTo>
                  <a:pt x="371152" y="110495"/>
                </a:lnTo>
                <a:lnTo>
                  <a:pt x="420734" y="87830"/>
                </a:lnTo>
                <a:lnTo>
                  <a:pt x="543979" y="56664"/>
                </a:lnTo>
                <a:lnTo>
                  <a:pt x="617643" y="48164"/>
                </a:lnTo>
                <a:lnTo>
                  <a:pt x="691307" y="45331"/>
                </a:lnTo>
                <a:lnTo>
                  <a:pt x="790470" y="26915"/>
                </a:lnTo>
                <a:lnTo>
                  <a:pt x="913715" y="0"/>
                </a:lnTo>
              </a:path>
            </a:pathLst>
          </a:custGeom>
          <a:ln w="16999">
            <a:solidFill>
              <a:srgbClr val="7979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9722999" y="3059798"/>
            <a:ext cx="68580" cy="0"/>
          </a:xfrm>
          <a:custGeom>
            <a:avLst/>
            <a:gdLst/>
            <a:ahLst/>
            <a:cxnLst/>
            <a:rect l="l" t="t" r="r" b="b"/>
            <a:pathLst>
              <a:path w="68579">
                <a:moveTo>
                  <a:pt x="0" y="0"/>
                </a:moveTo>
                <a:lnTo>
                  <a:pt x="67997" y="0"/>
                </a:lnTo>
              </a:path>
            </a:pathLst>
          </a:custGeom>
          <a:ln w="16999">
            <a:solidFill>
              <a:srgbClr val="7979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9756998" y="3059798"/>
            <a:ext cx="0" cy="76835"/>
          </a:xfrm>
          <a:custGeom>
            <a:avLst/>
            <a:gdLst/>
            <a:ahLst/>
            <a:cxnLst/>
            <a:rect l="l" t="t" r="r" b="b"/>
            <a:pathLst>
              <a:path h="76835">
                <a:moveTo>
                  <a:pt x="0" y="0"/>
                </a:moveTo>
                <a:lnTo>
                  <a:pt x="0" y="76497"/>
                </a:lnTo>
              </a:path>
            </a:pathLst>
          </a:custGeom>
          <a:ln w="16999">
            <a:solidFill>
              <a:srgbClr val="7979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9722999" y="3136295"/>
            <a:ext cx="68580" cy="0"/>
          </a:xfrm>
          <a:custGeom>
            <a:avLst/>
            <a:gdLst/>
            <a:ahLst/>
            <a:cxnLst/>
            <a:rect l="l" t="t" r="r" b="b"/>
            <a:pathLst>
              <a:path w="68579">
                <a:moveTo>
                  <a:pt x="0" y="0"/>
                </a:moveTo>
                <a:lnTo>
                  <a:pt x="67997" y="0"/>
                </a:lnTo>
              </a:path>
            </a:pathLst>
          </a:custGeom>
          <a:ln w="16999">
            <a:solidFill>
              <a:srgbClr val="7979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9846245" y="3024383"/>
            <a:ext cx="68580" cy="0"/>
          </a:xfrm>
          <a:custGeom>
            <a:avLst/>
            <a:gdLst/>
            <a:ahLst/>
            <a:cxnLst/>
            <a:rect l="l" t="t" r="r" b="b"/>
            <a:pathLst>
              <a:path w="68579">
                <a:moveTo>
                  <a:pt x="0" y="0"/>
                </a:moveTo>
                <a:lnTo>
                  <a:pt x="67997" y="0"/>
                </a:lnTo>
              </a:path>
            </a:pathLst>
          </a:custGeom>
          <a:ln w="16999">
            <a:solidFill>
              <a:srgbClr val="7979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9880244" y="3024383"/>
            <a:ext cx="0" cy="93980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496"/>
                </a:lnTo>
              </a:path>
            </a:pathLst>
          </a:custGeom>
          <a:ln w="16999">
            <a:solidFill>
              <a:srgbClr val="7979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9846245" y="3117880"/>
            <a:ext cx="68580" cy="0"/>
          </a:xfrm>
          <a:custGeom>
            <a:avLst/>
            <a:gdLst/>
            <a:ahLst/>
            <a:cxnLst/>
            <a:rect l="l" t="t" r="r" b="b"/>
            <a:pathLst>
              <a:path w="68579">
                <a:moveTo>
                  <a:pt x="0" y="0"/>
                </a:moveTo>
                <a:lnTo>
                  <a:pt x="67997" y="0"/>
                </a:lnTo>
              </a:path>
            </a:pathLst>
          </a:custGeom>
          <a:ln w="16999">
            <a:solidFill>
              <a:srgbClr val="7979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9722999" y="3059798"/>
            <a:ext cx="68580" cy="0"/>
          </a:xfrm>
          <a:custGeom>
            <a:avLst/>
            <a:gdLst/>
            <a:ahLst/>
            <a:cxnLst/>
            <a:rect l="l" t="t" r="r" b="b"/>
            <a:pathLst>
              <a:path w="68579">
                <a:moveTo>
                  <a:pt x="0" y="0"/>
                </a:moveTo>
                <a:lnTo>
                  <a:pt x="67997" y="0"/>
                </a:lnTo>
              </a:path>
            </a:pathLst>
          </a:custGeom>
          <a:ln w="16999">
            <a:solidFill>
              <a:srgbClr val="7979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9756998" y="3059798"/>
            <a:ext cx="0" cy="76835"/>
          </a:xfrm>
          <a:custGeom>
            <a:avLst/>
            <a:gdLst/>
            <a:ahLst/>
            <a:cxnLst/>
            <a:rect l="l" t="t" r="r" b="b"/>
            <a:pathLst>
              <a:path h="76835">
                <a:moveTo>
                  <a:pt x="0" y="0"/>
                </a:moveTo>
                <a:lnTo>
                  <a:pt x="0" y="76497"/>
                </a:lnTo>
              </a:path>
            </a:pathLst>
          </a:custGeom>
          <a:ln w="16999">
            <a:solidFill>
              <a:srgbClr val="7979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9722999" y="3136295"/>
            <a:ext cx="68580" cy="0"/>
          </a:xfrm>
          <a:custGeom>
            <a:avLst/>
            <a:gdLst/>
            <a:ahLst/>
            <a:cxnLst/>
            <a:rect l="l" t="t" r="r" b="b"/>
            <a:pathLst>
              <a:path w="68579">
                <a:moveTo>
                  <a:pt x="0" y="0"/>
                </a:moveTo>
                <a:lnTo>
                  <a:pt x="67997" y="0"/>
                </a:lnTo>
              </a:path>
            </a:pathLst>
          </a:custGeom>
          <a:ln w="16999">
            <a:solidFill>
              <a:srgbClr val="7979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9846245" y="3024383"/>
            <a:ext cx="68580" cy="0"/>
          </a:xfrm>
          <a:custGeom>
            <a:avLst/>
            <a:gdLst/>
            <a:ahLst/>
            <a:cxnLst/>
            <a:rect l="l" t="t" r="r" b="b"/>
            <a:pathLst>
              <a:path w="68579">
                <a:moveTo>
                  <a:pt x="0" y="0"/>
                </a:moveTo>
                <a:lnTo>
                  <a:pt x="67997" y="0"/>
                </a:lnTo>
              </a:path>
            </a:pathLst>
          </a:custGeom>
          <a:ln w="16999">
            <a:solidFill>
              <a:srgbClr val="7979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9880244" y="3024383"/>
            <a:ext cx="0" cy="93980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496"/>
                </a:lnTo>
              </a:path>
            </a:pathLst>
          </a:custGeom>
          <a:ln w="16999">
            <a:solidFill>
              <a:srgbClr val="7979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9846245" y="3117880"/>
            <a:ext cx="68580" cy="0"/>
          </a:xfrm>
          <a:custGeom>
            <a:avLst/>
            <a:gdLst/>
            <a:ahLst/>
            <a:cxnLst/>
            <a:rect l="l" t="t" r="r" b="b"/>
            <a:pathLst>
              <a:path w="68579">
                <a:moveTo>
                  <a:pt x="0" y="0"/>
                </a:moveTo>
                <a:lnTo>
                  <a:pt x="67997" y="0"/>
                </a:lnTo>
              </a:path>
            </a:pathLst>
          </a:custGeom>
          <a:ln w="16999">
            <a:solidFill>
              <a:srgbClr val="7979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8932529" y="3252458"/>
            <a:ext cx="67997" cy="67997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9180437" y="3219876"/>
            <a:ext cx="67996" cy="67997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9303681" y="3124961"/>
            <a:ext cx="117578" cy="90664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9476508" y="3082463"/>
            <a:ext cx="215325" cy="79331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9722998" y="3064048"/>
            <a:ext cx="68580" cy="68580"/>
          </a:xfrm>
          <a:custGeom>
            <a:avLst/>
            <a:gdLst/>
            <a:ahLst/>
            <a:cxnLst/>
            <a:rect l="l" t="t" r="r" b="b"/>
            <a:pathLst>
              <a:path w="68579" h="68580">
                <a:moveTo>
                  <a:pt x="33999" y="0"/>
                </a:moveTo>
                <a:lnTo>
                  <a:pt x="21205" y="2489"/>
                </a:lnTo>
                <a:lnTo>
                  <a:pt x="9958" y="9957"/>
                </a:lnTo>
                <a:lnTo>
                  <a:pt x="2489" y="21204"/>
                </a:lnTo>
                <a:lnTo>
                  <a:pt x="0" y="33998"/>
                </a:lnTo>
                <a:lnTo>
                  <a:pt x="2489" y="46792"/>
                </a:lnTo>
                <a:lnTo>
                  <a:pt x="9958" y="58039"/>
                </a:lnTo>
                <a:lnTo>
                  <a:pt x="21205" y="65507"/>
                </a:lnTo>
                <a:lnTo>
                  <a:pt x="33999" y="67997"/>
                </a:lnTo>
                <a:lnTo>
                  <a:pt x="46792" y="65507"/>
                </a:lnTo>
                <a:lnTo>
                  <a:pt x="58039" y="58039"/>
                </a:lnTo>
                <a:lnTo>
                  <a:pt x="65508" y="46792"/>
                </a:lnTo>
                <a:lnTo>
                  <a:pt x="67997" y="33998"/>
                </a:lnTo>
                <a:lnTo>
                  <a:pt x="65508" y="21204"/>
                </a:lnTo>
                <a:lnTo>
                  <a:pt x="58039" y="9957"/>
                </a:lnTo>
                <a:lnTo>
                  <a:pt x="46792" y="2489"/>
                </a:lnTo>
                <a:lnTo>
                  <a:pt x="33999" y="0"/>
                </a:lnTo>
                <a:close/>
              </a:path>
            </a:pathLst>
          </a:custGeom>
          <a:solidFill>
            <a:srgbClr val="7979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9846244" y="3037132"/>
            <a:ext cx="68580" cy="68580"/>
          </a:xfrm>
          <a:custGeom>
            <a:avLst/>
            <a:gdLst/>
            <a:ahLst/>
            <a:cxnLst/>
            <a:rect l="l" t="t" r="r" b="b"/>
            <a:pathLst>
              <a:path w="68579" h="68580">
                <a:moveTo>
                  <a:pt x="33999" y="0"/>
                </a:moveTo>
                <a:lnTo>
                  <a:pt x="21204" y="2489"/>
                </a:lnTo>
                <a:lnTo>
                  <a:pt x="9957" y="9958"/>
                </a:lnTo>
                <a:lnTo>
                  <a:pt x="2489" y="21205"/>
                </a:lnTo>
                <a:lnTo>
                  <a:pt x="0" y="33999"/>
                </a:lnTo>
                <a:lnTo>
                  <a:pt x="2489" y="46793"/>
                </a:lnTo>
                <a:lnTo>
                  <a:pt x="9957" y="58040"/>
                </a:lnTo>
                <a:lnTo>
                  <a:pt x="21204" y="65508"/>
                </a:lnTo>
                <a:lnTo>
                  <a:pt x="33999" y="67998"/>
                </a:lnTo>
                <a:lnTo>
                  <a:pt x="46792" y="65508"/>
                </a:lnTo>
                <a:lnTo>
                  <a:pt x="58039" y="58040"/>
                </a:lnTo>
                <a:lnTo>
                  <a:pt x="65508" y="46793"/>
                </a:lnTo>
                <a:lnTo>
                  <a:pt x="67998" y="33999"/>
                </a:lnTo>
                <a:lnTo>
                  <a:pt x="65508" y="21205"/>
                </a:lnTo>
                <a:lnTo>
                  <a:pt x="58039" y="9958"/>
                </a:lnTo>
                <a:lnTo>
                  <a:pt x="46792" y="2489"/>
                </a:lnTo>
                <a:lnTo>
                  <a:pt x="33999" y="0"/>
                </a:lnTo>
                <a:close/>
              </a:path>
            </a:pathLst>
          </a:custGeom>
          <a:solidFill>
            <a:srgbClr val="7979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8967433" y="2467653"/>
            <a:ext cx="0" cy="857250"/>
          </a:xfrm>
          <a:custGeom>
            <a:avLst/>
            <a:gdLst/>
            <a:ahLst/>
            <a:cxnLst/>
            <a:rect l="l" t="t" r="r" b="b"/>
            <a:pathLst>
              <a:path h="857250">
                <a:moveTo>
                  <a:pt x="0" y="0"/>
                </a:moveTo>
                <a:lnTo>
                  <a:pt x="0" y="857051"/>
                </a:lnTo>
              </a:path>
            </a:pathLst>
          </a:custGeom>
          <a:ln w="8499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9214490" y="2467653"/>
            <a:ext cx="0" cy="857250"/>
          </a:xfrm>
          <a:custGeom>
            <a:avLst/>
            <a:gdLst/>
            <a:ahLst/>
            <a:cxnLst/>
            <a:rect l="l" t="t" r="r" b="b"/>
            <a:pathLst>
              <a:path h="857250">
                <a:moveTo>
                  <a:pt x="0" y="0"/>
                </a:moveTo>
                <a:lnTo>
                  <a:pt x="0" y="857051"/>
                </a:lnTo>
              </a:path>
            </a:pathLst>
          </a:custGeom>
          <a:ln w="8499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 txBox="1"/>
          <p:nvPr/>
        </p:nvSpPr>
        <p:spPr>
          <a:xfrm>
            <a:off x="8307156" y="3327114"/>
            <a:ext cx="1832610" cy="38862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20"/>
              </a:spcBef>
              <a:tabLst>
                <a:tab pos="426720" algn="l"/>
              </a:tabLst>
            </a:pPr>
            <a:r>
              <a:rPr sz="1000" spc="5" dirty="0">
                <a:latin typeface="Arial"/>
                <a:cs typeface="Arial"/>
              </a:rPr>
              <a:t>0	30 40 50 60 70</a:t>
            </a:r>
            <a:r>
              <a:rPr sz="1000" spc="210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80</a:t>
            </a:r>
            <a:endParaRPr sz="1000">
              <a:latin typeface="Arial"/>
              <a:cs typeface="Arial"/>
            </a:endParaRPr>
          </a:p>
          <a:p>
            <a:pPr marR="29209" algn="ctr">
              <a:lnSpc>
                <a:spcPct val="100000"/>
              </a:lnSpc>
              <a:spcBef>
                <a:spcPts val="229"/>
              </a:spcBef>
            </a:pPr>
            <a:r>
              <a:rPr sz="1000" spc="-5" dirty="0">
                <a:latin typeface="Arial"/>
                <a:cs typeface="Arial"/>
              </a:rPr>
              <a:t>Days post tumor</a:t>
            </a:r>
            <a:r>
              <a:rPr sz="1000" spc="-110" dirty="0">
                <a:latin typeface="Arial"/>
                <a:cs typeface="Arial"/>
              </a:rPr>
              <a:t> </a:t>
            </a:r>
            <a:r>
              <a:rPr sz="1000" spc="-15" dirty="0">
                <a:latin typeface="Arial"/>
                <a:cs typeface="Arial"/>
              </a:rPr>
              <a:t>injection</a:t>
            </a:r>
            <a:endParaRPr sz="1000">
              <a:latin typeface="Arial"/>
              <a:cs typeface="Arial"/>
            </a:endParaRPr>
          </a:p>
        </p:txBody>
      </p:sp>
      <p:sp>
        <p:nvSpPr>
          <p:cNvPr id="331" name="object 331"/>
          <p:cNvSpPr txBox="1"/>
          <p:nvPr/>
        </p:nvSpPr>
        <p:spPr>
          <a:xfrm>
            <a:off x="7836020" y="2283924"/>
            <a:ext cx="188595" cy="1217930"/>
          </a:xfrm>
          <a:prstGeom prst="rect">
            <a:avLst/>
          </a:prstGeom>
        </p:spPr>
        <p:txBody>
          <a:bodyPr vert="vert270" wrap="square" lIns="0" tIns="20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sz="1000" spc="-15" dirty="0">
                <a:latin typeface="Arial"/>
                <a:cs typeface="Arial"/>
              </a:rPr>
              <a:t>Tumor Volume</a:t>
            </a:r>
            <a:r>
              <a:rPr sz="1000" spc="-10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(mm</a:t>
            </a:r>
            <a:r>
              <a:rPr sz="1125" spc="-7" baseline="25925" dirty="0">
                <a:latin typeface="Arial"/>
                <a:cs typeface="Arial"/>
              </a:rPr>
              <a:t>3</a:t>
            </a:r>
            <a:r>
              <a:rPr sz="1000" spc="-5" dirty="0">
                <a:latin typeface="Arial"/>
                <a:cs typeface="Arial"/>
              </a:rPr>
              <a:t>)</a:t>
            </a:r>
            <a:endParaRPr sz="1000">
              <a:latin typeface="Arial"/>
              <a:cs typeface="Arial"/>
            </a:endParaRPr>
          </a:p>
        </p:txBody>
      </p:sp>
      <p:sp>
        <p:nvSpPr>
          <p:cNvPr id="332" name="object 332"/>
          <p:cNvSpPr/>
          <p:nvPr/>
        </p:nvSpPr>
        <p:spPr>
          <a:xfrm>
            <a:off x="7870067" y="3821227"/>
            <a:ext cx="181326" cy="67997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7870067" y="3985555"/>
            <a:ext cx="181326" cy="84996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 txBox="1"/>
          <p:nvPr/>
        </p:nvSpPr>
        <p:spPr>
          <a:xfrm>
            <a:off x="8140689" y="3740767"/>
            <a:ext cx="748665" cy="5441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>
              <a:lnSpc>
                <a:spcPct val="113399"/>
              </a:lnSpc>
              <a:spcBef>
                <a:spcPts val="95"/>
              </a:spcBef>
            </a:pPr>
            <a:r>
              <a:rPr sz="1000" dirty="0">
                <a:latin typeface="Arial"/>
                <a:cs typeface="Arial"/>
              </a:rPr>
              <a:t>No</a:t>
            </a:r>
            <a:r>
              <a:rPr sz="1000" spc="-11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treatment  </a:t>
            </a:r>
            <a:r>
              <a:rPr sz="1000" spc="-5" dirty="0">
                <a:latin typeface="Arial"/>
                <a:cs typeface="Arial"/>
              </a:rPr>
              <a:t>Mock </a:t>
            </a:r>
            <a:r>
              <a:rPr sz="1000" spc="-10" dirty="0">
                <a:latin typeface="Arial"/>
                <a:cs typeface="Arial"/>
              </a:rPr>
              <a:t>alone  </a:t>
            </a:r>
            <a:r>
              <a:rPr sz="1000" dirty="0">
                <a:latin typeface="Arial"/>
                <a:cs typeface="Arial"/>
              </a:rPr>
              <a:t>CAR</a:t>
            </a:r>
            <a:r>
              <a:rPr sz="1000" spc="-5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alone</a:t>
            </a:r>
            <a:endParaRPr sz="1000">
              <a:latin typeface="Arial"/>
              <a:cs typeface="Arial"/>
            </a:endParaRPr>
          </a:p>
        </p:txBody>
      </p:sp>
      <p:sp>
        <p:nvSpPr>
          <p:cNvPr id="335" name="object 335"/>
          <p:cNvSpPr/>
          <p:nvPr/>
        </p:nvSpPr>
        <p:spPr>
          <a:xfrm>
            <a:off x="7870067" y="4158381"/>
            <a:ext cx="181326" cy="84996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9130853" y="3821227"/>
            <a:ext cx="181326" cy="67997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9130853" y="3994054"/>
            <a:ext cx="181326" cy="67997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 txBox="1"/>
          <p:nvPr/>
        </p:nvSpPr>
        <p:spPr>
          <a:xfrm>
            <a:off x="9401798" y="3740767"/>
            <a:ext cx="824230" cy="5441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3399"/>
              </a:lnSpc>
              <a:spcBef>
                <a:spcPts val="95"/>
              </a:spcBef>
            </a:pPr>
            <a:r>
              <a:rPr sz="1000" spc="-5" dirty="0">
                <a:latin typeface="Arial"/>
                <a:cs typeface="Arial"/>
              </a:rPr>
              <a:t>OV19t </a:t>
            </a:r>
            <a:r>
              <a:rPr sz="1000" spc="-10" dirty="0">
                <a:latin typeface="Arial"/>
                <a:cs typeface="Arial"/>
              </a:rPr>
              <a:t>alone  </a:t>
            </a:r>
            <a:r>
              <a:rPr sz="1000" spc="-5" dirty="0">
                <a:latin typeface="Arial"/>
                <a:cs typeface="Arial"/>
              </a:rPr>
              <a:t>OV19t </a:t>
            </a:r>
            <a:r>
              <a:rPr sz="1000" spc="5" dirty="0">
                <a:latin typeface="Arial"/>
                <a:cs typeface="Arial"/>
              </a:rPr>
              <a:t>+</a:t>
            </a:r>
            <a:r>
              <a:rPr sz="1000" spc="-13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Mock  </a:t>
            </a:r>
            <a:r>
              <a:rPr sz="1000" spc="-5" dirty="0">
                <a:latin typeface="Arial"/>
                <a:cs typeface="Arial"/>
              </a:rPr>
              <a:t>OV19t </a:t>
            </a:r>
            <a:r>
              <a:rPr sz="1000" spc="5" dirty="0">
                <a:latin typeface="Arial"/>
                <a:cs typeface="Arial"/>
              </a:rPr>
              <a:t>+</a:t>
            </a:r>
            <a:r>
              <a:rPr sz="1000" spc="-1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CAR</a:t>
            </a:r>
            <a:endParaRPr sz="1000">
              <a:latin typeface="Arial"/>
              <a:cs typeface="Arial"/>
            </a:endParaRPr>
          </a:p>
        </p:txBody>
      </p:sp>
      <p:sp>
        <p:nvSpPr>
          <p:cNvPr id="339" name="object 339"/>
          <p:cNvSpPr/>
          <p:nvPr/>
        </p:nvSpPr>
        <p:spPr>
          <a:xfrm>
            <a:off x="9130853" y="4166880"/>
            <a:ext cx="181326" cy="67997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 txBox="1"/>
          <p:nvPr/>
        </p:nvSpPr>
        <p:spPr>
          <a:xfrm>
            <a:off x="8868829" y="2283070"/>
            <a:ext cx="704850" cy="1816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332740" algn="l"/>
              </a:tabLst>
            </a:pPr>
            <a:r>
              <a:rPr sz="1000" spc="0" dirty="0">
                <a:latin typeface="Arial"/>
                <a:cs typeface="Arial"/>
              </a:rPr>
              <a:t>OV	</a:t>
            </a:r>
            <a:r>
              <a:rPr sz="1000" spc="5" dirty="0">
                <a:latin typeface="Arial"/>
                <a:cs typeface="Arial"/>
              </a:rPr>
              <a:t>T</a:t>
            </a:r>
            <a:r>
              <a:rPr sz="1000" spc="-10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cells</a:t>
            </a:r>
            <a:endParaRPr sz="1000">
              <a:latin typeface="Arial"/>
              <a:cs typeface="Arial"/>
            </a:endParaRPr>
          </a:p>
        </p:txBody>
      </p:sp>
      <p:sp>
        <p:nvSpPr>
          <p:cNvPr id="341" name="object 341"/>
          <p:cNvSpPr/>
          <p:nvPr/>
        </p:nvSpPr>
        <p:spPr>
          <a:xfrm>
            <a:off x="10132399" y="3025799"/>
            <a:ext cx="103505" cy="241300"/>
          </a:xfrm>
          <a:custGeom>
            <a:avLst/>
            <a:gdLst/>
            <a:ahLst/>
            <a:cxnLst/>
            <a:rect l="l" t="t" r="r" b="b"/>
            <a:pathLst>
              <a:path w="103504" h="241300">
                <a:moveTo>
                  <a:pt x="0" y="0"/>
                </a:moveTo>
                <a:lnTo>
                  <a:pt x="103412" y="0"/>
                </a:lnTo>
                <a:lnTo>
                  <a:pt x="103412" y="240824"/>
                </a:lnTo>
                <a:lnTo>
                  <a:pt x="0" y="240824"/>
                </a:lnTo>
              </a:path>
            </a:pathLst>
          </a:custGeom>
          <a:ln w="169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10132399" y="3025799"/>
            <a:ext cx="103505" cy="241300"/>
          </a:xfrm>
          <a:custGeom>
            <a:avLst/>
            <a:gdLst/>
            <a:ahLst/>
            <a:cxnLst/>
            <a:rect l="l" t="t" r="r" b="b"/>
            <a:pathLst>
              <a:path w="103504" h="241300">
                <a:moveTo>
                  <a:pt x="0" y="0"/>
                </a:moveTo>
                <a:lnTo>
                  <a:pt x="103412" y="0"/>
                </a:lnTo>
                <a:lnTo>
                  <a:pt x="103412" y="240824"/>
                </a:lnTo>
                <a:lnTo>
                  <a:pt x="0" y="240824"/>
                </a:lnTo>
              </a:path>
            </a:pathLst>
          </a:custGeom>
          <a:ln w="169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 txBox="1"/>
          <p:nvPr/>
        </p:nvSpPr>
        <p:spPr>
          <a:xfrm>
            <a:off x="10293942" y="3048042"/>
            <a:ext cx="480059" cy="1816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00" spc="5" dirty="0">
                <a:latin typeface="Arial"/>
                <a:cs typeface="Arial"/>
              </a:rPr>
              <a:t>p &lt;</a:t>
            </a:r>
            <a:r>
              <a:rPr sz="1000" spc="-15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0.05</a:t>
            </a:r>
            <a:endParaRPr sz="1000">
              <a:latin typeface="Arial"/>
              <a:cs typeface="Arial"/>
            </a:endParaRPr>
          </a:p>
        </p:txBody>
      </p:sp>
      <p:sp>
        <p:nvSpPr>
          <p:cNvPr id="344" name="object 344"/>
          <p:cNvSpPr txBox="1"/>
          <p:nvPr/>
        </p:nvSpPr>
        <p:spPr>
          <a:xfrm>
            <a:off x="1146009" y="2097532"/>
            <a:ext cx="13843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latin typeface="Arial"/>
                <a:cs typeface="Arial"/>
              </a:rPr>
              <a:t>a</a:t>
            </a:r>
            <a:endParaRPr sz="1600">
              <a:latin typeface="Arial"/>
              <a:cs typeface="Arial"/>
            </a:endParaRPr>
          </a:p>
        </p:txBody>
      </p:sp>
      <p:sp>
        <p:nvSpPr>
          <p:cNvPr id="345" name="object 345"/>
          <p:cNvSpPr txBox="1"/>
          <p:nvPr/>
        </p:nvSpPr>
        <p:spPr>
          <a:xfrm>
            <a:off x="7675792" y="2097532"/>
            <a:ext cx="14986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latin typeface="Arial"/>
                <a:cs typeface="Arial"/>
              </a:rPr>
              <a:t>b</a:t>
            </a:r>
            <a:endParaRPr sz="1600">
              <a:latin typeface="Arial"/>
              <a:cs typeface="Arial"/>
            </a:endParaRPr>
          </a:p>
        </p:txBody>
      </p:sp>
      <p:sp>
        <p:nvSpPr>
          <p:cNvPr id="346" name="object 346"/>
          <p:cNvSpPr/>
          <p:nvPr/>
        </p:nvSpPr>
        <p:spPr>
          <a:xfrm>
            <a:off x="1717170" y="5066136"/>
            <a:ext cx="2026285" cy="0"/>
          </a:xfrm>
          <a:custGeom>
            <a:avLst/>
            <a:gdLst/>
            <a:ahLst/>
            <a:cxnLst/>
            <a:rect l="l" t="t" r="r" b="b"/>
            <a:pathLst>
              <a:path w="2026285">
                <a:moveTo>
                  <a:pt x="0" y="0"/>
                </a:moveTo>
                <a:lnTo>
                  <a:pt x="2025792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5398065" y="5066136"/>
            <a:ext cx="1976120" cy="0"/>
          </a:xfrm>
          <a:custGeom>
            <a:avLst/>
            <a:gdLst/>
            <a:ahLst/>
            <a:cxnLst/>
            <a:rect l="l" t="t" r="r" b="b"/>
            <a:pathLst>
              <a:path w="1976120">
                <a:moveTo>
                  <a:pt x="0" y="0"/>
                </a:moveTo>
                <a:lnTo>
                  <a:pt x="1975989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 txBox="1"/>
          <p:nvPr/>
        </p:nvSpPr>
        <p:spPr>
          <a:xfrm>
            <a:off x="1221997" y="3077887"/>
            <a:ext cx="187325" cy="1207135"/>
          </a:xfrm>
          <a:prstGeom prst="rect">
            <a:avLst/>
          </a:prstGeom>
        </p:spPr>
        <p:txBody>
          <a:bodyPr vert="vert270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1000" spc="-20" dirty="0">
                <a:latin typeface="Arial"/>
                <a:cs typeface="Arial"/>
              </a:rPr>
              <a:t>Tumor Volume</a:t>
            </a:r>
            <a:r>
              <a:rPr sz="1000" spc="-10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(mm</a:t>
            </a:r>
            <a:r>
              <a:rPr sz="1125" spc="-15" baseline="25925" dirty="0">
                <a:latin typeface="Arial"/>
                <a:cs typeface="Arial"/>
              </a:rPr>
              <a:t>3</a:t>
            </a:r>
            <a:r>
              <a:rPr sz="1000" spc="-10" dirty="0">
                <a:latin typeface="Arial"/>
                <a:cs typeface="Arial"/>
              </a:rPr>
              <a:t>)</a:t>
            </a:r>
            <a:endParaRPr sz="1000">
              <a:latin typeface="Arial"/>
              <a:cs typeface="Arial"/>
            </a:endParaRPr>
          </a:p>
        </p:txBody>
      </p:sp>
      <p:sp>
        <p:nvSpPr>
          <p:cNvPr id="349" name="object 349"/>
          <p:cNvSpPr/>
          <p:nvPr/>
        </p:nvSpPr>
        <p:spPr>
          <a:xfrm>
            <a:off x="1332608" y="2413384"/>
            <a:ext cx="0" cy="579120"/>
          </a:xfrm>
          <a:custGeom>
            <a:avLst/>
            <a:gdLst/>
            <a:ahLst/>
            <a:cxnLst/>
            <a:rect l="l" t="t" r="r" b="b"/>
            <a:pathLst>
              <a:path h="579119">
                <a:moveTo>
                  <a:pt x="0" y="578780"/>
                </a:moveTo>
                <a:lnTo>
                  <a:pt x="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1332608" y="4351182"/>
            <a:ext cx="0" cy="410845"/>
          </a:xfrm>
          <a:custGeom>
            <a:avLst/>
            <a:gdLst/>
            <a:ahLst/>
            <a:cxnLst/>
            <a:rect l="l" t="t" r="r" b="b"/>
            <a:pathLst>
              <a:path h="410845">
                <a:moveTo>
                  <a:pt x="0" y="410713"/>
                </a:moveTo>
                <a:lnTo>
                  <a:pt x="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 txBox="1"/>
          <p:nvPr/>
        </p:nvSpPr>
        <p:spPr>
          <a:xfrm>
            <a:off x="2176620" y="2212847"/>
            <a:ext cx="83058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Arial"/>
                <a:cs typeface="Arial"/>
              </a:rPr>
              <a:t>No</a:t>
            </a:r>
            <a:r>
              <a:rPr sz="1100" spc="-7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treatment</a:t>
            </a:r>
            <a:endParaRPr sz="1100">
              <a:latin typeface="Arial"/>
              <a:cs typeface="Arial"/>
            </a:endParaRPr>
          </a:p>
        </p:txBody>
      </p:sp>
      <p:sp>
        <p:nvSpPr>
          <p:cNvPr id="352" name="object 352"/>
          <p:cNvSpPr txBox="1"/>
          <p:nvPr/>
        </p:nvSpPr>
        <p:spPr>
          <a:xfrm>
            <a:off x="4244158" y="2218944"/>
            <a:ext cx="7397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Arial"/>
                <a:cs typeface="Arial"/>
              </a:rPr>
              <a:t>Mock</a:t>
            </a:r>
            <a:r>
              <a:rPr sz="1100" spc="-7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alone</a:t>
            </a:r>
            <a:endParaRPr sz="1100">
              <a:latin typeface="Arial"/>
              <a:cs typeface="Arial"/>
            </a:endParaRPr>
          </a:p>
        </p:txBody>
      </p:sp>
      <p:sp>
        <p:nvSpPr>
          <p:cNvPr id="353" name="object 353"/>
          <p:cNvSpPr txBox="1"/>
          <p:nvPr/>
        </p:nvSpPr>
        <p:spPr>
          <a:xfrm>
            <a:off x="6284707" y="2212847"/>
            <a:ext cx="70294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Arial"/>
                <a:cs typeface="Arial"/>
              </a:rPr>
              <a:t>CAR</a:t>
            </a:r>
            <a:r>
              <a:rPr sz="1100" spc="-7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alone</a:t>
            </a:r>
            <a:endParaRPr sz="1100">
              <a:latin typeface="Arial"/>
              <a:cs typeface="Arial"/>
            </a:endParaRPr>
          </a:p>
        </p:txBody>
      </p:sp>
      <p:sp>
        <p:nvSpPr>
          <p:cNvPr id="354" name="object 354"/>
          <p:cNvSpPr txBox="1"/>
          <p:nvPr/>
        </p:nvSpPr>
        <p:spPr>
          <a:xfrm>
            <a:off x="2188555" y="3633216"/>
            <a:ext cx="8020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Arial"/>
                <a:cs typeface="Arial"/>
              </a:rPr>
              <a:t>OV19t</a:t>
            </a:r>
            <a:r>
              <a:rPr sz="1100" spc="-7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alone</a:t>
            </a:r>
            <a:endParaRPr sz="1100">
              <a:latin typeface="Arial"/>
              <a:cs typeface="Arial"/>
            </a:endParaRPr>
          </a:p>
        </p:txBody>
      </p:sp>
      <p:sp>
        <p:nvSpPr>
          <p:cNvPr id="355" name="object 355"/>
          <p:cNvSpPr txBox="1"/>
          <p:nvPr/>
        </p:nvSpPr>
        <p:spPr>
          <a:xfrm>
            <a:off x="4156081" y="3636264"/>
            <a:ext cx="91122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Arial"/>
                <a:cs typeface="Arial"/>
              </a:rPr>
              <a:t>OV19t </a:t>
            </a:r>
            <a:r>
              <a:rPr sz="1100" dirty="0">
                <a:latin typeface="Arial"/>
                <a:cs typeface="Arial"/>
              </a:rPr>
              <a:t>+</a:t>
            </a:r>
            <a:r>
              <a:rPr sz="1100" spc="-8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Mock</a:t>
            </a:r>
            <a:endParaRPr sz="1100">
              <a:latin typeface="Arial"/>
              <a:cs typeface="Arial"/>
            </a:endParaRPr>
          </a:p>
        </p:txBody>
      </p:sp>
      <p:sp>
        <p:nvSpPr>
          <p:cNvPr id="356" name="object 356"/>
          <p:cNvSpPr txBox="1"/>
          <p:nvPr/>
        </p:nvSpPr>
        <p:spPr>
          <a:xfrm>
            <a:off x="6196631" y="3633216"/>
            <a:ext cx="874394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Arial"/>
                <a:cs typeface="Arial"/>
              </a:rPr>
              <a:t>OV19t </a:t>
            </a:r>
            <a:r>
              <a:rPr sz="1100" dirty="0">
                <a:latin typeface="Arial"/>
                <a:cs typeface="Arial"/>
              </a:rPr>
              <a:t>+</a:t>
            </a:r>
            <a:r>
              <a:rPr sz="1100" spc="-9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CAR</a:t>
            </a:r>
            <a:endParaRPr sz="1100">
              <a:latin typeface="Arial"/>
              <a:cs typeface="Arial"/>
            </a:endParaRPr>
          </a:p>
        </p:txBody>
      </p:sp>
      <p:sp>
        <p:nvSpPr>
          <p:cNvPr id="357" name="object 357"/>
          <p:cNvSpPr txBox="1"/>
          <p:nvPr/>
        </p:nvSpPr>
        <p:spPr>
          <a:xfrm>
            <a:off x="2877847" y="6148323"/>
            <a:ext cx="6227445" cy="5105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900"/>
              </a:lnSpc>
              <a:spcBef>
                <a:spcPts val="180"/>
              </a:spcBef>
            </a:pPr>
            <a:r>
              <a:rPr sz="1600" spc="-5" dirty="0">
                <a:latin typeface="Arial"/>
                <a:cs typeface="Arial"/>
              </a:rPr>
              <a:t>-Combination of </a:t>
            </a:r>
            <a:r>
              <a:rPr sz="1600" dirty="0">
                <a:latin typeface="Arial"/>
                <a:cs typeface="Arial"/>
              </a:rPr>
              <a:t>OV </a:t>
            </a:r>
            <a:r>
              <a:rPr sz="1600" spc="-5" dirty="0">
                <a:latin typeface="Arial"/>
                <a:cs typeface="Arial"/>
              </a:rPr>
              <a:t>carrying </a:t>
            </a:r>
            <a:r>
              <a:rPr sz="1600" spc="-10" dirty="0">
                <a:latin typeface="Arial"/>
                <a:cs typeface="Arial"/>
              </a:rPr>
              <a:t>CD19t </a:t>
            </a:r>
            <a:r>
              <a:rPr sz="1600" spc="-5" dirty="0">
                <a:latin typeface="Arial"/>
                <a:cs typeface="Arial"/>
              </a:rPr>
              <a:t>and </a:t>
            </a:r>
            <a:r>
              <a:rPr sz="1600" spc="-10" dirty="0">
                <a:latin typeface="Arial"/>
                <a:cs typeface="Arial"/>
              </a:rPr>
              <a:t>CD19-CAR </a:t>
            </a:r>
            <a:r>
              <a:rPr sz="1600" dirty="0">
                <a:latin typeface="Arial"/>
                <a:cs typeface="Arial"/>
              </a:rPr>
              <a:t>T </a:t>
            </a:r>
            <a:r>
              <a:rPr sz="1600" spc="-5" dirty="0">
                <a:latin typeface="Arial"/>
                <a:cs typeface="Arial"/>
              </a:rPr>
              <a:t>cells promotes  tumor regression in xenograft model of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TNBC</a:t>
            </a:r>
            <a:endParaRPr sz="1600">
              <a:latin typeface="Arial"/>
              <a:cs typeface="Arial"/>
            </a:endParaRPr>
          </a:p>
        </p:txBody>
      </p:sp>
      <p:sp>
        <p:nvSpPr>
          <p:cNvPr id="358" name="object 358"/>
          <p:cNvSpPr/>
          <p:nvPr/>
        </p:nvSpPr>
        <p:spPr>
          <a:xfrm>
            <a:off x="1492468" y="1208034"/>
            <a:ext cx="4705350" cy="190500"/>
          </a:xfrm>
          <a:custGeom>
            <a:avLst/>
            <a:gdLst/>
            <a:ahLst/>
            <a:cxnLst/>
            <a:rect l="l" t="t" r="r" b="b"/>
            <a:pathLst>
              <a:path w="4705350" h="190500">
                <a:moveTo>
                  <a:pt x="4514631" y="0"/>
                </a:moveTo>
                <a:lnTo>
                  <a:pt x="4556964" y="63499"/>
                </a:lnTo>
                <a:lnTo>
                  <a:pt x="4578130" y="63500"/>
                </a:lnTo>
                <a:lnTo>
                  <a:pt x="4578130" y="127000"/>
                </a:lnTo>
                <a:lnTo>
                  <a:pt x="4556964" y="127000"/>
                </a:lnTo>
                <a:lnTo>
                  <a:pt x="4514631" y="190500"/>
                </a:lnTo>
                <a:lnTo>
                  <a:pt x="4641631" y="127000"/>
                </a:lnTo>
                <a:lnTo>
                  <a:pt x="4578130" y="127000"/>
                </a:lnTo>
                <a:lnTo>
                  <a:pt x="4641634" y="126998"/>
                </a:lnTo>
                <a:lnTo>
                  <a:pt x="4705127" y="95251"/>
                </a:lnTo>
                <a:lnTo>
                  <a:pt x="4514631" y="0"/>
                </a:lnTo>
                <a:close/>
              </a:path>
              <a:path w="4705350" h="190500">
                <a:moveTo>
                  <a:pt x="4578130" y="95251"/>
                </a:moveTo>
                <a:lnTo>
                  <a:pt x="4556964" y="126999"/>
                </a:lnTo>
                <a:lnTo>
                  <a:pt x="4578130" y="127000"/>
                </a:lnTo>
                <a:lnTo>
                  <a:pt x="4578130" y="95251"/>
                </a:lnTo>
                <a:close/>
              </a:path>
              <a:path w="4705350" h="190500">
                <a:moveTo>
                  <a:pt x="0" y="63498"/>
                </a:moveTo>
                <a:lnTo>
                  <a:pt x="0" y="126998"/>
                </a:lnTo>
                <a:lnTo>
                  <a:pt x="4556965" y="126998"/>
                </a:lnTo>
                <a:lnTo>
                  <a:pt x="4578130" y="95251"/>
                </a:lnTo>
                <a:lnTo>
                  <a:pt x="4556964" y="63499"/>
                </a:lnTo>
                <a:lnTo>
                  <a:pt x="0" y="63498"/>
                </a:lnTo>
                <a:close/>
              </a:path>
              <a:path w="4705350" h="190500">
                <a:moveTo>
                  <a:pt x="4556964" y="63499"/>
                </a:moveTo>
                <a:lnTo>
                  <a:pt x="4578130" y="95248"/>
                </a:lnTo>
                <a:lnTo>
                  <a:pt x="4578130" y="63500"/>
                </a:lnTo>
                <a:lnTo>
                  <a:pt x="4556964" y="63499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1526020" y="1037968"/>
            <a:ext cx="0" cy="265430"/>
          </a:xfrm>
          <a:custGeom>
            <a:avLst/>
            <a:gdLst/>
            <a:ahLst/>
            <a:cxnLst/>
            <a:rect l="l" t="t" r="r" b="b"/>
            <a:pathLst>
              <a:path h="265430">
                <a:moveTo>
                  <a:pt x="0" y="0"/>
                </a:moveTo>
                <a:lnTo>
                  <a:pt x="1" y="265315"/>
                </a:lnTo>
              </a:path>
            </a:pathLst>
          </a:custGeom>
          <a:ln w="63500">
            <a:solidFill>
              <a:srgbClr val="4F81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3087179" y="1037968"/>
            <a:ext cx="0" cy="265430"/>
          </a:xfrm>
          <a:custGeom>
            <a:avLst/>
            <a:gdLst/>
            <a:ahLst/>
            <a:cxnLst/>
            <a:rect l="l" t="t" r="r" b="b"/>
            <a:pathLst>
              <a:path h="265430">
                <a:moveTo>
                  <a:pt x="0" y="0"/>
                </a:moveTo>
                <a:lnTo>
                  <a:pt x="1" y="265315"/>
                </a:lnTo>
              </a:path>
            </a:pathLst>
          </a:custGeom>
          <a:ln w="63500">
            <a:solidFill>
              <a:srgbClr val="4F81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3916428" y="1037968"/>
            <a:ext cx="0" cy="265430"/>
          </a:xfrm>
          <a:custGeom>
            <a:avLst/>
            <a:gdLst/>
            <a:ahLst/>
            <a:cxnLst/>
            <a:rect l="l" t="t" r="r" b="b"/>
            <a:pathLst>
              <a:path h="265430">
                <a:moveTo>
                  <a:pt x="0" y="0"/>
                </a:moveTo>
                <a:lnTo>
                  <a:pt x="1" y="265315"/>
                </a:lnTo>
              </a:path>
            </a:pathLst>
          </a:custGeom>
          <a:ln w="63500">
            <a:solidFill>
              <a:srgbClr val="4F81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object 362"/>
          <p:cNvSpPr txBox="1"/>
          <p:nvPr/>
        </p:nvSpPr>
        <p:spPr>
          <a:xfrm>
            <a:off x="1035482" y="816863"/>
            <a:ext cx="9810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Arial"/>
                <a:cs typeface="Arial"/>
              </a:rPr>
              <a:t>Tumor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injection</a:t>
            </a:r>
            <a:endParaRPr sz="1100">
              <a:latin typeface="Arial"/>
              <a:cs typeface="Arial"/>
            </a:endParaRPr>
          </a:p>
        </p:txBody>
      </p:sp>
      <p:sp>
        <p:nvSpPr>
          <p:cNvPr id="363" name="object 363"/>
          <p:cNvSpPr txBox="1"/>
          <p:nvPr/>
        </p:nvSpPr>
        <p:spPr>
          <a:xfrm>
            <a:off x="2893903" y="807719"/>
            <a:ext cx="42164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latin typeface="Arial"/>
                <a:cs typeface="Arial"/>
              </a:rPr>
              <a:t>O</a:t>
            </a:r>
            <a:r>
              <a:rPr sz="1100" dirty="0">
                <a:latin typeface="Arial"/>
                <a:cs typeface="Arial"/>
              </a:rPr>
              <a:t>V19t</a:t>
            </a:r>
            <a:endParaRPr sz="1100">
              <a:latin typeface="Arial"/>
              <a:cs typeface="Arial"/>
            </a:endParaRPr>
          </a:p>
        </p:txBody>
      </p:sp>
      <p:sp>
        <p:nvSpPr>
          <p:cNvPr id="364" name="object 364"/>
          <p:cNvSpPr txBox="1"/>
          <p:nvPr/>
        </p:nvSpPr>
        <p:spPr>
          <a:xfrm>
            <a:off x="3540686" y="813815"/>
            <a:ext cx="76581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Arial"/>
                <a:cs typeface="Arial"/>
              </a:rPr>
              <a:t>CAR T</a:t>
            </a:r>
            <a:r>
              <a:rPr sz="1100" spc="-8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cells</a:t>
            </a:r>
            <a:endParaRPr sz="1100">
              <a:latin typeface="Arial"/>
              <a:cs typeface="Arial"/>
            </a:endParaRPr>
          </a:p>
        </p:txBody>
      </p:sp>
      <p:sp>
        <p:nvSpPr>
          <p:cNvPr id="365" name="object 365"/>
          <p:cNvSpPr txBox="1"/>
          <p:nvPr/>
        </p:nvSpPr>
        <p:spPr>
          <a:xfrm>
            <a:off x="4603217" y="1335023"/>
            <a:ext cx="134112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i="1" spc="-5" dirty="0">
                <a:latin typeface="Arial"/>
                <a:cs typeface="Arial"/>
              </a:rPr>
              <a:t>Monitor tumor</a:t>
            </a:r>
            <a:r>
              <a:rPr sz="1100" i="1" spc="-55" dirty="0">
                <a:latin typeface="Arial"/>
                <a:cs typeface="Arial"/>
              </a:rPr>
              <a:t> </a:t>
            </a:r>
            <a:r>
              <a:rPr sz="1100" i="1" spc="-5" dirty="0">
                <a:latin typeface="Arial"/>
                <a:cs typeface="Arial"/>
              </a:rPr>
              <a:t>growth</a:t>
            </a:r>
            <a:endParaRPr sz="1100">
              <a:latin typeface="Arial"/>
              <a:cs typeface="Arial"/>
            </a:endParaRPr>
          </a:p>
        </p:txBody>
      </p:sp>
      <p:sp>
        <p:nvSpPr>
          <p:cNvPr id="366" name="object 366"/>
          <p:cNvSpPr txBox="1"/>
          <p:nvPr/>
        </p:nvSpPr>
        <p:spPr>
          <a:xfrm>
            <a:off x="1427850" y="1335023"/>
            <a:ext cx="20574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i="1" spc="0" dirty="0">
                <a:latin typeface="Arial"/>
                <a:cs typeface="Arial"/>
              </a:rPr>
              <a:t>D0</a:t>
            </a:r>
            <a:endParaRPr sz="1100">
              <a:latin typeface="Arial"/>
              <a:cs typeface="Arial"/>
            </a:endParaRPr>
          </a:p>
        </p:txBody>
      </p:sp>
      <p:sp>
        <p:nvSpPr>
          <p:cNvPr id="367" name="object 367"/>
          <p:cNvSpPr txBox="1"/>
          <p:nvPr/>
        </p:nvSpPr>
        <p:spPr>
          <a:xfrm>
            <a:off x="2962959" y="1335023"/>
            <a:ext cx="2825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i="1" spc="0" dirty="0">
                <a:latin typeface="Arial"/>
                <a:cs typeface="Arial"/>
              </a:rPr>
              <a:t>D</a:t>
            </a:r>
            <a:r>
              <a:rPr sz="1100" i="1" dirty="0">
                <a:latin typeface="Arial"/>
                <a:cs typeface="Arial"/>
              </a:rPr>
              <a:t>36</a:t>
            </a:r>
            <a:endParaRPr sz="1100">
              <a:latin typeface="Arial"/>
              <a:cs typeface="Arial"/>
            </a:endParaRPr>
          </a:p>
        </p:txBody>
      </p:sp>
      <p:sp>
        <p:nvSpPr>
          <p:cNvPr id="368" name="object 368"/>
          <p:cNvSpPr txBox="1"/>
          <p:nvPr/>
        </p:nvSpPr>
        <p:spPr>
          <a:xfrm>
            <a:off x="3775139" y="1335023"/>
            <a:ext cx="2825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i="1" spc="0" dirty="0">
                <a:latin typeface="Arial"/>
                <a:cs typeface="Arial"/>
              </a:rPr>
              <a:t>D</a:t>
            </a:r>
            <a:r>
              <a:rPr sz="1100" i="1" dirty="0">
                <a:latin typeface="Arial"/>
                <a:cs typeface="Arial"/>
              </a:rPr>
              <a:t>46</a:t>
            </a:r>
            <a:endParaRPr sz="1100">
              <a:latin typeface="Arial"/>
              <a:cs typeface="Arial"/>
            </a:endParaRPr>
          </a:p>
        </p:txBody>
      </p:sp>
      <p:sp>
        <p:nvSpPr>
          <p:cNvPr id="369" name="object 369"/>
          <p:cNvSpPr/>
          <p:nvPr/>
        </p:nvSpPr>
        <p:spPr>
          <a:xfrm>
            <a:off x="10973893" y="0"/>
            <a:ext cx="913306" cy="1288577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10426700" y="6250170"/>
            <a:ext cx="1397000" cy="584994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object 371"/>
          <p:cNvSpPr txBox="1"/>
          <p:nvPr/>
        </p:nvSpPr>
        <p:spPr>
          <a:xfrm>
            <a:off x="78739" y="6598998"/>
            <a:ext cx="1959610" cy="2241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45"/>
              </a:lnSpc>
            </a:pPr>
            <a:r>
              <a:rPr sz="1400" spc="-5" dirty="0">
                <a:latin typeface="Arial"/>
                <a:cs typeface="Arial"/>
              </a:rPr>
              <a:t>Park et al. BioRxIV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2019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7727" y="1125220"/>
            <a:ext cx="13843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latin typeface="Arial"/>
                <a:cs typeface="Arial"/>
              </a:rPr>
              <a:t>a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44515" y="1490471"/>
            <a:ext cx="13462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Arial"/>
                <a:cs typeface="Arial"/>
              </a:rPr>
              <a:t>5’</a:t>
            </a:r>
            <a:endParaRPr sz="11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76759" y="1490471"/>
            <a:ext cx="13462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Arial"/>
                <a:cs typeface="Arial"/>
              </a:rPr>
              <a:t>3’</a:t>
            </a:r>
            <a:endParaRPr sz="11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61837" y="1198371"/>
            <a:ext cx="7226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latin typeface="Arial"/>
                <a:cs typeface="Arial"/>
              </a:rPr>
              <a:t>mCD</a:t>
            </a:r>
            <a:r>
              <a:rPr sz="1000" spc="-10" dirty="0">
                <a:latin typeface="Arial"/>
                <a:cs typeface="Arial"/>
              </a:rPr>
              <a:t>1</a:t>
            </a:r>
            <a:r>
              <a:rPr sz="1000" spc="-5" dirty="0">
                <a:latin typeface="Arial"/>
                <a:cs typeface="Arial"/>
              </a:rPr>
              <a:t>9</a:t>
            </a:r>
            <a:r>
              <a:rPr sz="1000" dirty="0">
                <a:latin typeface="Arial"/>
                <a:cs typeface="Arial"/>
              </a:rPr>
              <a:t>-</a:t>
            </a:r>
            <a:r>
              <a:rPr sz="1000" spc="-5" dirty="0">
                <a:latin typeface="Arial"/>
                <a:cs typeface="Arial"/>
              </a:rPr>
              <a:t>BBζ</a:t>
            </a:r>
            <a:endParaRPr sz="1000">
              <a:latin typeface="Arial"/>
              <a:cs typeface="Arial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695863" y="1427164"/>
          <a:ext cx="4261485" cy="3295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22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13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38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19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38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87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32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8389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8287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612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39065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scFv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61925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hinge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tm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4224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4-1BB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13589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costim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4478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CD3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15113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zeta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16839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T2A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 rowSpan="2">
                  <a:txBody>
                    <a:bodyPr/>
                    <a:lstStyle/>
                    <a:p>
                      <a:pPr marL="166370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EGFRt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81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901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901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901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34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34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901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901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9050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object 7"/>
          <p:cNvSpPr/>
          <p:nvPr/>
        </p:nvSpPr>
        <p:spPr>
          <a:xfrm>
            <a:off x="846273" y="3106810"/>
            <a:ext cx="1160145" cy="0"/>
          </a:xfrm>
          <a:custGeom>
            <a:avLst/>
            <a:gdLst/>
            <a:ahLst/>
            <a:cxnLst/>
            <a:rect l="l" t="t" r="r" b="b"/>
            <a:pathLst>
              <a:path w="1160145">
                <a:moveTo>
                  <a:pt x="0" y="0"/>
                </a:moveTo>
                <a:lnTo>
                  <a:pt x="1159872" y="0"/>
                </a:lnTo>
              </a:path>
            </a:pathLst>
          </a:custGeom>
          <a:ln w="154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46273" y="3106810"/>
            <a:ext cx="0" cy="38735"/>
          </a:xfrm>
          <a:custGeom>
            <a:avLst/>
            <a:gdLst/>
            <a:ahLst/>
            <a:cxnLst/>
            <a:rect l="l" t="t" r="r" b="b"/>
            <a:pathLst>
              <a:path h="38735">
                <a:moveTo>
                  <a:pt x="0" y="0"/>
                </a:moveTo>
                <a:lnTo>
                  <a:pt x="0" y="38554"/>
                </a:lnTo>
              </a:path>
            </a:pathLst>
          </a:custGeom>
          <a:ln w="154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36242" y="3106810"/>
            <a:ext cx="0" cy="38735"/>
          </a:xfrm>
          <a:custGeom>
            <a:avLst/>
            <a:gdLst/>
            <a:ahLst/>
            <a:cxnLst/>
            <a:rect l="l" t="t" r="r" b="b"/>
            <a:pathLst>
              <a:path h="38735">
                <a:moveTo>
                  <a:pt x="0" y="0"/>
                </a:moveTo>
                <a:lnTo>
                  <a:pt x="0" y="38554"/>
                </a:lnTo>
              </a:path>
            </a:pathLst>
          </a:custGeom>
          <a:ln w="154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26210" y="3106810"/>
            <a:ext cx="0" cy="38735"/>
          </a:xfrm>
          <a:custGeom>
            <a:avLst/>
            <a:gdLst/>
            <a:ahLst/>
            <a:cxnLst/>
            <a:rect l="l" t="t" r="r" b="b"/>
            <a:pathLst>
              <a:path h="38735">
                <a:moveTo>
                  <a:pt x="0" y="0"/>
                </a:moveTo>
                <a:lnTo>
                  <a:pt x="0" y="38554"/>
                </a:lnTo>
              </a:path>
            </a:pathLst>
          </a:custGeom>
          <a:ln w="154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16178" y="3106810"/>
            <a:ext cx="0" cy="38735"/>
          </a:xfrm>
          <a:custGeom>
            <a:avLst/>
            <a:gdLst/>
            <a:ahLst/>
            <a:cxnLst/>
            <a:rect l="l" t="t" r="r" b="b"/>
            <a:pathLst>
              <a:path h="38735">
                <a:moveTo>
                  <a:pt x="0" y="0"/>
                </a:moveTo>
                <a:lnTo>
                  <a:pt x="0" y="38554"/>
                </a:lnTo>
              </a:path>
            </a:pathLst>
          </a:custGeom>
          <a:ln w="154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06146" y="3106810"/>
            <a:ext cx="0" cy="38735"/>
          </a:xfrm>
          <a:custGeom>
            <a:avLst/>
            <a:gdLst/>
            <a:ahLst/>
            <a:cxnLst/>
            <a:rect l="l" t="t" r="r" b="b"/>
            <a:pathLst>
              <a:path h="38735">
                <a:moveTo>
                  <a:pt x="0" y="0"/>
                </a:moveTo>
                <a:lnTo>
                  <a:pt x="0" y="38554"/>
                </a:lnTo>
              </a:path>
            </a:pathLst>
          </a:custGeom>
          <a:ln w="154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33562" y="3106810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32" y="9638"/>
                </a:moveTo>
                <a:lnTo>
                  <a:pt x="7732" y="9638"/>
                </a:lnTo>
              </a:path>
            </a:pathLst>
          </a:custGeom>
          <a:ln w="192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84624" y="3106810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32" y="9638"/>
                </a:moveTo>
                <a:lnTo>
                  <a:pt x="7732" y="9638"/>
                </a:lnTo>
              </a:path>
            </a:pathLst>
          </a:custGeom>
          <a:ln w="192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20851" y="3106810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32" y="9638"/>
                </a:moveTo>
                <a:lnTo>
                  <a:pt x="7732" y="9638"/>
                </a:lnTo>
              </a:path>
            </a:pathLst>
          </a:custGeom>
          <a:ln w="192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48953" y="3106810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32" y="9638"/>
                </a:moveTo>
                <a:lnTo>
                  <a:pt x="7732" y="9638"/>
                </a:lnTo>
              </a:path>
            </a:pathLst>
          </a:custGeom>
          <a:ln w="192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71913" y="3106810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32" y="9638"/>
                </a:moveTo>
                <a:lnTo>
                  <a:pt x="7732" y="9638"/>
                </a:lnTo>
              </a:path>
            </a:pathLst>
          </a:custGeom>
          <a:ln w="192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91324" y="3106810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32" y="9638"/>
                </a:moveTo>
                <a:lnTo>
                  <a:pt x="7732" y="9638"/>
                </a:lnTo>
              </a:path>
            </a:pathLst>
          </a:custGeom>
          <a:ln w="192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08140" y="3106810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32" y="9638"/>
                </a:moveTo>
                <a:lnTo>
                  <a:pt x="7732" y="9638"/>
                </a:lnTo>
              </a:path>
            </a:pathLst>
          </a:custGeom>
          <a:ln w="192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22973" y="3106810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32" y="9638"/>
                </a:moveTo>
                <a:lnTo>
                  <a:pt x="7732" y="9638"/>
                </a:lnTo>
              </a:path>
            </a:pathLst>
          </a:custGeom>
          <a:ln w="192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223531" y="3106810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32" y="9638"/>
                </a:moveTo>
                <a:lnTo>
                  <a:pt x="7732" y="9638"/>
                </a:lnTo>
              </a:path>
            </a:pathLst>
          </a:custGeom>
          <a:ln w="192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274592" y="3106810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32" y="9638"/>
                </a:moveTo>
                <a:lnTo>
                  <a:pt x="7732" y="9638"/>
                </a:lnTo>
              </a:path>
            </a:pathLst>
          </a:custGeom>
          <a:ln w="192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310820" y="3106810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32" y="9638"/>
                </a:moveTo>
                <a:lnTo>
                  <a:pt x="7732" y="9638"/>
                </a:lnTo>
              </a:path>
            </a:pathLst>
          </a:custGeom>
          <a:ln w="192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338921" y="3106810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32" y="9638"/>
                </a:moveTo>
                <a:lnTo>
                  <a:pt x="7732" y="9638"/>
                </a:lnTo>
              </a:path>
            </a:pathLst>
          </a:custGeom>
          <a:ln w="192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361881" y="3106810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32" y="9638"/>
                </a:moveTo>
                <a:lnTo>
                  <a:pt x="7732" y="9638"/>
                </a:lnTo>
              </a:path>
            </a:pathLst>
          </a:custGeom>
          <a:ln w="192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381293" y="3106810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32" y="9638"/>
                </a:moveTo>
                <a:lnTo>
                  <a:pt x="7732" y="9638"/>
                </a:lnTo>
              </a:path>
            </a:pathLst>
          </a:custGeom>
          <a:ln w="192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398109" y="3106810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32" y="9638"/>
                </a:moveTo>
                <a:lnTo>
                  <a:pt x="7732" y="9638"/>
                </a:lnTo>
              </a:path>
            </a:pathLst>
          </a:custGeom>
          <a:ln w="192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412941" y="3106810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32" y="9638"/>
                </a:moveTo>
                <a:lnTo>
                  <a:pt x="7732" y="9638"/>
                </a:lnTo>
              </a:path>
            </a:pathLst>
          </a:custGeom>
          <a:ln w="192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513499" y="3106810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32" y="9638"/>
                </a:moveTo>
                <a:lnTo>
                  <a:pt x="7732" y="9638"/>
                </a:lnTo>
              </a:path>
            </a:pathLst>
          </a:custGeom>
          <a:ln w="192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564560" y="3106810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32" y="9638"/>
                </a:moveTo>
                <a:lnTo>
                  <a:pt x="7732" y="9638"/>
                </a:lnTo>
              </a:path>
            </a:pathLst>
          </a:custGeom>
          <a:ln w="192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600788" y="3106810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32" y="9638"/>
                </a:moveTo>
                <a:lnTo>
                  <a:pt x="7732" y="9638"/>
                </a:lnTo>
              </a:path>
            </a:pathLst>
          </a:custGeom>
          <a:ln w="192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628889" y="3106810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32" y="9638"/>
                </a:moveTo>
                <a:lnTo>
                  <a:pt x="7732" y="9638"/>
                </a:lnTo>
              </a:path>
            </a:pathLst>
          </a:custGeom>
          <a:ln w="192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651849" y="3106810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32" y="9638"/>
                </a:moveTo>
                <a:lnTo>
                  <a:pt x="7732" y="9638"/>
                </a:lnTo>
              </a:path>
            </a:pathLst>
          </a:custGeom>
          <a:ln w="192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671261" y="3106810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32" y="9638"/>
                </a:moveTo>
                <a:lnTo>
                  <a:pt x="7732" y="9638"/>
                </a:lnTo>
              </a:path>
            </a:pathLst>
          </a:custGeom>
          <a:ln w="192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688077" y="3106810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32" y="9638"/>
                </a:moveTo>
                <a:lnTo>
                  <a:pt x="7732" y="9638"/>
                </a:lnTo>
              </a:path>
            </a:pathLst>
          </a:custGeom>
          <a:ln w="192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702909" y="3106810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32" y="9638"/>
                </a:moveTo>
                <a:lnTo>
                  <a:pt x="7732" y="9638"/>
                </a:lnTo>
              </a:path>
            </a:pathLst>
          </a:custGeom>
          <a:ln w="192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803467" y="3106810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32" y="9638"/>
                </a:moveTo>
                <a:lnTo>
                  <a:pt x="7732" y="9638"/>
                </a:lnTo>
              </a:path>
            </a:pathLst>
          </a:custGeom>
          <a:ln w="192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854528" y="3106810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32" y="9638"/>
                </a:moveTo>
                <a:lnTo>
                  <a:pt x="7732" y="9638"/>
                </a:lnTo>
              </a:path>
            </a:pathLst>
          </a:custGeom>
          <a:ln w="192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890756" y="3106810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32" y="9638"/>
                </a:moveTo>
                <a:lnTo>
                  <a:pt x="7732" y="9638"/>
                </a:lnTo>
              </a:path>
            </a:pathLst>
          </a:custGeom>
          <a:ln w="192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918857" y="3106810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32" y="9638"/>
                </a:moveTo>
                <a:lnTo>
                  <a:pt x="7732" y="9638"/>
                </a:lnTo>
              </a:path>
            </a:pathLst>
          </a:custGeom>
          <a:ln w="192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941817" y="3106810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32" y="9638"/>
                </a:moveTo>
                <a:lnTo>
                  <a:pt x="7732" y="9638"/>
                </a:lnTo>
              </a:path>
            </a:pathLst>
          </a:custGeom>
          <a:ln w="192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961229" y="3106810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32" y="9638"/>
                </a:moveTo>
                <a:lnTo>
                  <a:pt x="7732" y="9638"/>
                </a:lnTo>
              </a:path>
            </a:pathLst>
          </a:custGeom>
          <a:ln w="192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978045" y="3106810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32" y="9638"/>
                </a:moveTo>
                <a:lnTo>
                  <a:pt x="7732" y="9638"/>
                </a:lnTo>
              </a:path>
            </a:pathLst>
          </a:custGeom>
          <a:ln w="192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992877" y="3106810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32" y="9638"/>
                </a:moveTo>
                <a:lnTo>
                  <a:pt x="7732" y="9638"/>
                </a:lnTo>
              </a:path>
            </a:pathLst>
          </a:custGeom>
          <a:ln w="192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 rot="18960000">
            <a:off x="581953" y="3252787"/>
            <a:ext cx="320380" cy="118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30"/>
              </a:lnSpc>
            </a:pPr>
            <a:r>
              <a:rPr sz="900" spc="5" dirty="0">
                <a:latin typeface="Arial"/>
                <a:cs typeface="Arial"/>
              </a:rPr>
              <a:t>0.001</a:t>
            </a:r>
            <a:endParaRPr sz="9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 rot="18960000">
            <a:off x="925054" y="3229624"/>
            <a:ext cx="260133" cy="118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30"/>
              </a:lnSpc>
            </a:pPr>
            <a:r>
              <a:rPr sz="900" spc="5" dirty="0">
                <a:latin typeface="Arial"/>
                <a:cs typeface="Arial"/>
              </a:rPr>
              <a:t>0.01</a:t>
            </a:r>
            <a:endParaRPr sz="9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 rot="18960000">
            <a:off x="1266401" y="3206462"/>
            <a:ext cx="204031" cy="118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30"/>
              </a:lnSpc>
            </a:pPr>
            <a:r>
              <a:rPr sz="900" spc="5" dirty="0">
                <a:latin typeface="Arial"/>
                <a:cs typeface="Arial"/>
              </a:rPr>
              <a:t>0.1</a:t>
            </a:r>
            <a:endParaRPr sz="9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 rot="18960000">
            <a:off x="1625065" y="3171733"/>
            <a:ext cx="136258" cy="118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30"/>
              </a:lnSpc>
            </a:pPr>
            <a:r>
              <a:rPr sz="900" spc="10" dirty="0">
                <a:latin typeface="Arial"/>
                <a:cs typeface="Arial"/>
              </a:rPr>
              <a:t>1</a:t>
            </a:r>
            <a:endParaRPr sz="9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866619" y="3161096"/>
            <a:ext cx="186690" cy="18605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>
              <a:lnSpc>
                <a:spcPts val="1040"/>
              </a:lnSpc>
              <a:spcBef>
                <a:spcPts val="420"/>
              </a:spcBef>
            </a:pPr>
            <a:r>
              <a:rPr sz="900" spc="10" dirty="0">
                <a:latin typeface="Arial"/>
                <a:cs typeface="Arial"/>
              </a:rPr>
              <a:t>10</a:t>
            </a:r>
            <a:endParaRPr sz="900">
              <a:latin typeface="Arial"/>
              <a:cs typeface="Arial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846273" y="2335725"/>
            <a:ext cx="0" cy="771525"/>
          </a:xfrm>
          <a:custGeom>
            <a:avLst/>
            <a:gdLst/>
            <a:ahLst/>
            <a:cxnLst/>
            <a:rect l="l" t="t" r="r" b="b"/>
            <a:pathLst>
              <a:path h="771525">
                <a:moveTo>
                  <a:pt x="0" y="771084"/>
                </a:moveTo>
                <a:lnTo>
                  <a:pt x="0" y="0"/>
                </a:lnTo>
              </a:path>
            </a:pathLst>
          </a:custGeom>
          <a:ln w="154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07611" y="3106810"/>
            <a:ext cx="38735" cy="0"/>
          </a:xfrm>
          <a:custGeom>
            <a:avLst/>
            <a:gdLst/>
            <a:ahLst/>
            <a:cxnLst/>
            <a:rect l="l" t="t" r="r" b="b"/>
            <a:pathLst>
              <a:path w="38734">
                <a:moveTo>
                  <a:pt x="0" y="0"/>
                </a:moveTo>
                <a:lnTo>
                  <a:pt x="38662" y="0"/>
                </a:lnTo>
              </a:path>
            </a:pathLst>
          </a:custGeom>
          <a:ln w="154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807611" y="2952593"/>
            <a:ext cx="38735" cy="0"/>
          </a:xfrm>
          <a:custGeom>
            <a:avLst/>
            <a:gdLst/>
            <a:ahLst/>
            <a:cxnLst/>
            <a:rect l="l" t="t" r="r" b="b"/>
            <a:pathLst>
              <a:path w="38734">
                <a:moveTo>
                  <a:pt x="0" y="0"/>
                </a:moveTo>
                <a:lnTo>
                  <a:pt x="38662" y="0"/>
                </a:lnTo>
              </a:path>
            </a:pathLst>
          </a:custGeom>
          <a:ln w="154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807611" y="2798376"/>
            <a:ext cx="38735" cy="0"/>
          </a:xfrm>
          <a:custGeom>
            <a:avLst/>
            <a:gdLst/>
            <a:ahLst/>
            <a:cxnLst/>
            <a:rect l="l" t="t" r="r" b="b"/>
            <a:pathLst>
              <a:path w="38734">
                <a:moveTo>
                  <a:pt x="0" y="0"/>
                </a:moveTo>
                <a:lnTo>
                  <a:pt x="38662" y="0"/>
                </a:lnTo>
              </a:path>
            </a:pathLst>
          </a:custGeom>
          <a:ln w="154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07611" y="2644159"/>
            <a:ext cx="38735" cy="0"/>
          </a:xfrm>
          <a:custGeom>
            <a:avLst/>
            <a:gdLst/>
            <a:ahLst/>
            <a:cxnLst/>
            <a:rect l="l" t="t" r="r" b="b"/>
            <a:pathLst>
              <a:path w="38734">
                <a:moveTo>
                  <a:pt x="0" y="0"/>
                </a:moveTo>
                <a:lnTo>
                  <a:pt x="38662" y="0"/>
                </a:lnTo>
              </a:path>
            </a:pathLst>
          </a:custGeom>
          <a:ln w="154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07611" y="2489942"/>
            <a:ext cx="38735" cy="0"/>
          </a:xfrm>
          <a:custGeom>
            <a:avLst/>
            <a:gdLst/>
            <a:ahLst/>
            <a:cxnLst/>
            <a:rect l="l" t="t" r="r" b="b"/>
            <a:pathLst>
              <a:path w="38734">
                <a:moveTo>
                  <a:pt x="0" y="0"/>
                </a:moveTo>
                <a:lnTo>
                  <a:pt x="38662" y="0"/>
                </a:lnTo>
              </a:path>
            </a:pathLst>
          </a:custGeom>
          <a:ln w="154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07611" y="2335725"/>
            <a:ext cx="38735" cy="0"/>
          </a:xfrm>
          <a:custGeom>
            <a:avLst/>
            <a:gdLst/>
            <a:ahLst/>
            <a:cxnLst/>
            <a:rect l="l" t="t" r="r" b="b"/>
            <a:pathLst>
              <a:path w="38734">
                <a:moveTo>
                  <a:pt x="0" y="0"/>
                </a:moveTo>
                <a:lnTo>
                  <a:pt x="38662" y="0"/>
                </a:lnTo>
              </a:path>
            </a:pathLst>
          </a:custGeom>
          <a:ln w="154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 txBox="1"/>
          <p:nvPr/>
        </p:nvSpPr>
        <p:spPr>
          <a:xfrm>
            <a:off x="582343" y="2233281"/>
            <a:ext cx="222885" cy="95123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25"/>
              </a:spcBef>
            </a:pPr>
            <a:r>
              <a:rPr sz="900" spc="10" dirty="0">
                <a:latin typeface="Arial"/>
                <a:cs typeface="Arial"/>
              </a:rPr>
              <a:t>100</a:t>
            </a:r>
            <a:endParaRPr sz="900">
              <a:latin typeface="Arial"/>
              <a:cs typeface="Arial"/>
            </a:endParaRPr>
          </a:p>
          <a:p>
            <a:pPr marL="65405" algn="ctr">
              <a:lnSpc>
                <a:spcPct val="100000"/>
              </a:lnSpc>
              <a:spcBef>
                <a:spcPts val="135"/>
              </a:spcBef>
            </a:pPr>
            <a:r>
              <a:rPr sz="900" spc="10" dirty="0">
                <a:latin typeface="Arial"/>
                <a:cs typeface="Arial"/>
              </a:rPr>
              <a:t>80</a:t>
            </a:r>
            <a:endParaRPr sz="900">
              <a:latin typeface="Arial"/>
              <a:cs typeface="Arial"/>
            </a:endParaRPr>
          </a:p>
          <a:p>
            <a:pPr marL="65405" algn="ctr">
              <a:lnSpc>
                <a:spcPct val="100000"/>
              </a:lnSpc>
              <a:spcBef>
                <a:spcPts val="135"/>
              </a:spcBef>
            </a:pPr>
            <a:r>
              <a:rPr sz="900" spc="10" dirty="0">
                <a:latin typeface="Arial"/>
                <a:cs typeface="Arial"/>
              </a:rPr>
              <a:t>60</a:t>
            </a:r>
            <a:endParaRPr sz="900">
              <a:latin typeface="Arial"/>
              <a:cs typeface="Arial"/>
            </a:endParaRPr>
          </a:p>
          <a:p>
            <a:pPr marL="65405" algn="ctr">
              <a:lnSpc>
                <a:spcPct val="100000"/>
              </a:lnSpc>
              <a:spcBef>
                <a:spcPts val="135"/>
              </a:spcBef>
            </a:pPr>
            <a:r>
              <a:rPr sz="900" spc="10" dirty="0">
                <a:latin typeface="Arial"/>
                <a:cs typeface="Arial"/>
              </a:rPr>
              <a:t>40</a:t>
            </a:r>
            <a:endParaRPr sz="900">
              <a:latin typeface="Arial"/>
              <a:cs typeface="Arial"/>
            </a:endParaRPr>
          </a:p>
          <a:p>
            <a:pPr marL="65405" algn="ctr">
              <a:lnSpc>
                <a:spcPct val="100000"/>
              </a:lnSpc>
              <a:spcBef>
                <a:spcPts val="135"/>
              </a:spcBef>
            </a:pPr>
            <a:r>
              <a:rPr sz="900" spc="10" dirty="0">
                <a:latin typeface="Arial"/>
                <a:cs typeface="Arial"/>
              </a:rPr>
              <a:t>20</a:t>
            </a:r>
            <a:endParaRPr sz="900">
              <a:latin typeface="Arial"/>
              <a:cs typeface="Arial"/>
            </a:endParaRPr>
          </a:p>
          <a:p>
            <a:pPr marL="130810" algn="ctr">
              <a:lnSpc>
                <a:spcPct val="100000"/>
              </a:lnSpc>
              <a:spcBef>
                <a:spcPts val="135"/>
              </a:spcBef>
            </a:pPr>
            <a:r>
              <a:rPr sz="900" spc="10" dirty="0">
                <a:latin typeface="Arial"/>
                <a:cs typeface="Arial"/>
              </a:rPr>
              <a:t>0</a:t>
            </a:r>
            <a:endParaRPr sz="900">
              <a:latin typeface="Arial"/>
              <a:cs typeface="Arial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1076960" y="2357573"/>
            <a:ext cx="639445" cy="636270"/>
          </a:xfrm>
          <a:custGeom>
            <a:avLst/>
            <a:gdLst/>
            <a:ahLst/>
            <a:cxnLst/>
            <a:rect l="l" t="t" r="r" b="b"/>
            <a:pathLst>
              <a:path w="639444" h="636269">
                <a:moveTo>
                  <a:pt x="0" y="636144"/>
                </a:moveTo>
                <a:lnTo>
                  <a:pt x="173980" y="516626"/>
                </a:lnTo>
                <a:lnTo>
                  <a:pt x="349250" y="239036"/>
                </a:lnTo>
                <a:lnTo>
                  <a:pt x="639218" y="0"/>
                </a:lnTo>
              </a:path>
            </a:pathLst>
          </a:custGeom>
          <a:ln w="15443">
            <a:solidFill>
              <a:srgbClr val="3F6EB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220010" y="2817653"/>
            <a:ext cx="62230" cy="0"/>
          </a:xfrm>
          <a:custGeom>
            <a:avLst/>
            <a:gdLst/>
            <a:ahLst/>
            <a:cxnLst/>
            <a:rect l="l" t="t" r="r" b="b"/>
            <a:pathLst>
              <a:path w="62230">
                <a:moveTo>
                  <a:pt x="0" y="0"/>
                </a:moveTo>
                <a:lnTo>
                  <a:pt x="61859" y="0"/>
                </a:lnTo>
              </a:path>
            </a:pathLst>
          </a:custGeom>
          <a:ln w="15421">
            <a:solidFill>
              <a:srgbClr val="3F6EB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250940" y="2817653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546"/>
                </a:lnTo>
              </a:path>
            </a:pathLst>
          </a:custGeom>
          <a:ln w="15464">
            <a:solidFill>
              <a:srgbClr val="3F6EB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046029" y="2962875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30" h="62230">
                <a:moveTo>
                  <a:pt x="30930" y="0"/>
                </a:moveTo>
                <a:lnTo>
                  <a:pt x="19291" y="2258"/>
                </a:lnTo>
                <a:lnTo>
                  <a:pt x="9059" y="9033"/>
                </a:lnTo>
                <a:lnTo>
                  <a:pt x="2264" y="19236"/>
                </a:lnTo>
                <a:lnTo>
                  <a:pt x="0" y="30842"/>
                </a:lnTo>
                <a:lnTo>
                  <a:pt x="2264" y="42448"/>
                </a:lnTo>
                <a:lnTo>
                  <a:pt x="9059" y="52651"/>
                </a:lnTo>
                <a:lnTo>
                  <a:pt x="19291" y="59427"/>
                </a:lnTo>
                <a:lnTo>
                  <a:pt x="30930" y="61686"/>
                </a:lnTo>
                <a:lnTo>
                  <a:pt x="42569" y="59427"/>
                </a:lnTo>
                <a:lnTo>
                  <a:pt x="52801" y="52651"/>
                </a:lnTo>
                <a:lnTo>
                  <a:pt x="59595" y="42448"/>
                </a:lnTo>
                <a:lnTo>
                  <a:pt x="61859" y="30842"/>
                </a:lnTo>
                <a:lnTo>
                  <a:pt x="59595" y="19236"/>
                </a:lnTo>
                <a:lnTo>
                  <a:pt x="52801" y="9033"/>
                </a:lnTo>
                <a:lnTo>
                  <a:pt x="42569" y="2258"/>
                </a:lnTo>
                <a:lnTo>
                  <a:pt x="30930" y="0"/>
                </a:lnTo>
                <a:close/>
              </a:path>
            </a:pathLst>
          </a:custGeom>
          <a:solidFill>
            <a:srgbClr val="3F6E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220009" y="2843357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30" h="62230">
                <a:moveTo>
                  <a:pt x="30930" y="0"/>
                </a:moveTo>
                <a:lnTo>
                  <a:pt x="19291" y="2258"/>
                </a:lnTo>
                <a:lnTo>
                  <a:pt x="9059" y="9033"/>
                </a:lnTo>
                <a:lnTo>
                  <a:pt x="2264" y="19236"/>
                </a:lnTo>
                <a:lnTo>
                  <a:pt x="0" y="30843"/>
                </a:lnTo>
                <a:lnTo>
                  <a:pt x="2264" y="42449"/>
                </a:lnTo>
                <a:lnTo>
                  <a:pt x="9059" y="52652"/>
                </a:lnTo>
                <a:lnTo>
                  <a:pt x="19291" y="59428"/>
                </a:lnTo>
                <a:lnTo>
                  <a:pt x="30930" y="61686"/>
                </a:lnTo>
                <a:lnTo>
                  <a:pt x="42569" y="59428"/>
                </a:lnTo>
                <a:lnTo>
                  <a:pt x="52802" y="52652"/>
                </a:lnTo>
                <a:lnTo>
                  <a:pt x="59596" y="42449"/>
                </a:lnTo>
                <a:lnTo>
                  <a:pt x="61861" y="30843"/>
                </a:lnTo>
                <a:lnTo>
                  <a:pt x="59596" y="19236"/>
                </a:lnTo>
                <a:lnTo>
                  <a:pt x="52802" y="9033"/>
                </a:lnTo>
                <a:lnTo>
                  <a:pt x="42569" y="2258"/>
                </a:lnTo>
                <a:lnTo>
                  <a:pt x="30930" y="0"/>
                </a:lnTo>
                <a:close/>
              </a:path>
            </a:pathLst>
          </a:custGeom>
          <a:solidFill>
            <a:srgbClr val="3F6E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395279" y="2565767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30" h="62230">
                <a:moveTo>
                  <a:pt x="30930" y="0"/>
                </a:moveTo>
                <a:lnTo>
                  <a:pt x="19290" y="2258"/>
                </a:lnTo>
                <a:lnTo>
                  <a:pt x="9058" y="9033"/>
                </a:lnTo>
                <a:lnTo>
                  <a:pt x="2264" y="19236"/>
                </a:lnTo>
                <a:lnTo>
                  <a:pt x="0" y="30843"/>
                </a:lnTo>
                <a:lnTo>
                  <a:pt x="2264" y="42449"/>
                </a:lnTo>
                <a:lnTo>
                  <a:pt x="9058" y="52652"/>
                </a:lnTo>
                <a:lnTo>
                  <a:pt x="19290" y="59428"/>
                </a:lnTo>
                <a:lnTo>
                  <a:pt x="30930" y="61686"/>
                </a:lnTo>
                <a:lnTo>
                  <a:pt x="42569" y="59428"/>
                </a:lnTo>
                <a:lnTo>
                  <a:pt x="52800" y="52652"/>
                </a:lnTo>
                <a:lnTo>
                  <a:pt x="59595" y="42449"/>
                </a:lnTo>
                <a:lnTo>
                  <a:pt x="61860" y="30843"/>
                </a:lnTo>
                <a:lnTo>
                  <a:pt x="59595" y="19236"/>
                </a:lnTo>
                <a:lnTo>
                  <a:pt x="52800" y="9033"/>
                </a:lnTo>
                <a:lnTo>
                  <a:pt x="42569" y="2258"/>
                </a:lnTo>
                <a:lnTo>
                  <a:pt x="30930" y="0"/>
                </a:lnTo>
                <a:close/>
              </a:path>
            </a:pathLst>
          </a:custGeom>
          <a:solidFill>
            <a:srgbClr val="3F6E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685247" y="2326730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30" h="62230">
                <a:moveTo>
                  <a:pt x="30929" y="0"/>
                </a:moveTo>
                <a:lnTo>
                  <a:pt x="19291" y="2258"/>
                </a:lnTo>
                <a:lnTo>
                  <a:pt x="9059" y="9033"/>
                </a:lnTo>
                <a:lnTo>
                  <a:pt x="2264" y="19236"/>
                </a:lnTo>
                <a:lnTo>
                  <a:pt x="0" y="30843"/>
                </a:lnTo>
                <a:lnTo>
                  <a:pt x="2264" y="42449"/>
                </a:lnTo>
                <a:lnTo>
                  <a:pt x="9059" y="52652"/>
                </a:lnTo>
                <a:lnTo>
                  <a:pt x="19291" y="59428"/>
                </a:lnTo>
                <a:lnTo>
                  <a:pt x="30929" y="61686"/>
                </a:lnTo>
                <a:lnTo>
                  <a:pt x="42568" y="59428"/>
                </a:lnTo>
                <a:lnTo>
                  <a:pt x="52800" y="52652"/>
                </a:lnTo>
                <a:lnTo>
                  <a:pt x="59595" y="42449"/>
                </a:lnTo>
                <a:lnTo>
                  <a:pt x="61860" y="30843"/>
                </a:lnTo>
                <a:lnTo>
                  <a:pt x="59595" y="19236"/>
                </a:lnTo>
                <a:lnTo>
                  <a:pt x="52800" y="9033"/>
                </a:lnTo>
                <a:lnTo>
                  <a:pt x="42568" y="2258"/>
                </a:lnTo>
                <a:lnTo>
                  <a:pt x="30929" y="0"/>
                </a:lnTo>
                <a:close/>
              </a:path>
            </a:pathLst>
          </a:custGeom>
          <a:solidFill>
            <a:srgbClr val="3F6E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076960" y="2442392"/>
            <a:ext cx="639445" cy="664845"/>
          </a:xfrm>
          <a:custGeom>
            <a:avLst/>
            <a:gdLst/>
            <a:ahLst/>
            <a:cxnLst/>
            <a:rect l="l" t="t" r="r" b="b"/>
            <a:pathLst>
              <a:path w="639444" h="664844">
                <a:moveTo>
                  <a:pt x="0" y="664417"/>
                </a:moveTo>
                <a:lnTo>
                  <a:pt x="173980" y="664417"/>
                </a:lnTo>
                <a:lnTo>
                  <a:pt x="349250" y="501204"/>
                </a:lnTo>
                <a:lnTo>
                  <a:pt x="639218" y="0"/>
                </a:lnTo>
              </a:path>
            </a:pathLst>
          </a:custGeom>
          <a:ln w="15444">
            <a:solidFill>
              <a:srgbClr val="A9A9A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395280" y="2863918"/>
            <a:ext cx="62230" cy="0"/>
          </a:xfrm>
          <a:custGeom>
            <a:avLst/>
            <a:gdLst/>
            <a:ahLst/>
            <a:cxnLst/>
            <a:rect l="l" t="t" r="r" b="b"/>
            <a:pathLst>
              <a:path w="62230">
                <a:moveTo>
                  <a:pt x="0" y="0"/>
                </a:moveTo>
                <a:lnTo>
                  <a:pt x="61859" y="0"/>
                </a:lnTo>
              </a:path>
            </a:pathLst>
          </a:custGeom>
          <a:ln w="15421">
            <a:solidFill>
              <a:srgbClr val="A9A9A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426210" y="2863918"/>
            <a:ext cx="0" cy="80010"/>
          </a:xfrm>
          <a:custGeom>
            <a:avLst/>
            <a:gdLst/>
            <a:ahLst/>
            <a:cxnLst/>
            <a:rect l="l" t="t" r="r" b="b"/>
            <a:pathLst>
              <a:path h="80010">
                <a:moveTo>
                  <a:pt x="0" y="0"/>
                </a:moveTo>
                <a:lnTo>
                  <a:pt x="0" y="79678"/>
                </a:lnTo>
              </a:path>
            </a:pathLst>
          </a:custGeom>
          <a:ln w="15464">
            <a:solidFill>
              <a:srgbClr val="A9A9A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046029" y="3075967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30" h="62230">
                <a:moveTo>
                  <a:pt x="30930" y="0"/>
                </a:moveTo>
                <a:lnTo>
                  <a:pt x="19291" y="2258"/>
                </a:lnTo>
                <a:lnTo>
                  <a:pt x="9059" y="9033"/>
                </a:lnTo>
                <a:lnTo>
                  <a:pt x="2264" y="19236"/>
                </a:lnTo>
                <a:lnTo>
                  <a:pt x="0" y="30843"/>
                </a:lnTo>
                <a:lnTo>
                  <a:pt x="2264" y="42449"/>
                </a:lnTo>
                <a:lnTo>
                  <a:pt x="9059" y="52652"/>
                </a:lnTo>
                <a:lnTo>
                  <a:pt x="19291" y="59428"/>
                </a:lnTo>
                <a:lnTo>
                  <a:pt x="30930" y="61686"/>
                </a:lnTo>
                <a:lnTo>
                  <a:pt x="42569" y="59428"/>
                </a:lnTo>
                <a:lnTo>
                  <a:pt x="52801" y="52652"/>
                </a:lnTo>
                <a:lnTo>
                  <a:pt x="59595" y="42449"/>
                </a:lnTo>
                <a:lnTo>
                  <a:pt x="61859" y="30843"/>
                </a:lnTo>
                <a:lnTo>
                  <a:pt x="59595" y="19236"/>
                </a:lnTo>
                <a:lnTo>
                  <a:pt x="52801" y="9033"/>
                </a:lnTo>
                <a:lnTo>
                  <a:pt x="42569" y="2258"/>
                </a:lnTo>
                <a:lnTo>
                  <a:pt x="30930" y="0"/>
                </a:lnTo>
                <a:close/>
              </a:path>
            </a:pathLst>
          </a:custGeom>
          <a:solidFill>
            <a:srgbClr val="A9A9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220009" y="3075967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30" h="62230">
                <a:moveTo>
                  <a:pt x="30930" y="0"/>
                </a:moveTo>
                <a:lnTo>
                  <a:pt x="19291" y="2258"/>
                </a:lnTo>
                <a:lnTo>
                  <a:pt x="9059" y="9033"/>
                </a:lnTo>
                <a:lnTo>
                  <a:pt x="2264" y="19236"/>
                </a:lnTo>
                <a:lnTo>
                  <a:pt x="0" y="30843"/>
                </a:lnTo>
                <a:lnTo>
                  <a:pt x="2264" y="42449"/>
                </a:lnTo>
                <a:lnTo>
                  <a:pt x="9059" y="52652"/>
                </a:lnTo>
                <a:lnTo>
                  <a:pt x="19291" y="59428"/>
                </a:lnTo>
                <a:lnTo>
                  <a:pt x="30930" y="61686"/>
                </a:lnTo>
                <a:lnTo>
                  <a:pt x="42569" y="59428"/>
                </a:lnTo>
                <a:lnTo>
                  <a:pt x="52802" y="52652"/>
                </a:lnTo>
                <a:lnTo>
                  <a:pt x="59596" y="42449"/>
                </a:lnTo>
                <a:lnTo>
                  <a:pt x="61861" y="30843"/>
                </a:lnTo>
                <a:lnTo>
                  <a:pt x="59596" y="19236"/>
                </a:lnTo>
                <a:lnTo>
                  <a:pt x="52802" y="9033"/>
                </a:lnTo>
                <a:lnTo>
                  <a:pt x="42569" y="2258"/>
                </a:lnTo>
                <a:lnTo>
                  <a:pt x="30930" y="0"/>
                </a:lnTo>
                <a:close/>
              </a:path>
            </a:pathLst>
          </a:custGeom>
          <a:solidFill>
            <a:srgbClr val="A9A9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395279" y="2912754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30" h="62230">
                <a:moveTo>
                  <a:pt x="30930" y="0"/>
                </a:moveTo>
                <a:lnTo>
                  <a:pt x="19290" y="2258"/>
                </a:lnTo>
                <a:lnTo>
                  <a:pt x="9058" y="9035"/>
                </a:lnTo>
                <a:lnTo>
                  <a:pt x="2264" y="19238"/>
                </a:lnTo>
                <a:lnTo>
                  <a:pt x="0" y="30843"/>
                </a:lnTo>
                <a:lnTo>
                  <a:pt x="2264" y="42449"/>
                </a:lnTo>
                <a:lnTo>
                  <a:pt x="9058" y="52652"/>
                </a:lnTo>
                <a:lnTo>
                  <a:pt x="19290" y="59428"/>
                </a:lnTo>
                <a:lnTo>
                  <a:pt x="30930" y="61687"/>
                </a:lnTo>
                <a:lnTo>
                  <a:pt x="42569" y="59428"/>
                </a:lnTo>
                <a:lnTo>
                  <a:pt x="52800" y="52652"/>
                </a:lnTo>
                <a:lnTo>
                  <a:pt x="59595" y="42449"/>
                </a:lnTo>
                <a:lnTo>
                  <a:pt x="61860" y="30843"/>
                </a:lnTo>
                <a:lnTo>
                  <a:pt x="59595" y="19238"/>
                </a:lnTo>
                <a:lnTo>
                  <a:pt x="52800" y="9035"/>
                </a:lnTo>
                <a:lnTo>
                  <a:pt x="42569" y="2258"/>
                </a:lnTo>
                <a:lnTo>
                  <a:pt x="30930" y="0"/>
                </a:lnTo>
                <a:close/>
              </a:path>
            </a:pathLst>
          </a:custGeom>
          <a:solidFill>
            <a:srgbClr val="A9A9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685247" y="2411549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30" h="62230">
                <a:moveTo>
                  <a:pt x="30929" y="0"/>
                </a:moveTo>
                <a:lnTo>
                  <a:pt x="19291" y="2258"/>
                </a:lnTo>
                <a:lnTo>
                  <a:pt x="9059" y="9033"/>
                </a:lnTo>
                <a:lnTo>
                  <a:pt x="2264" y="19236"/>
                </a:lnTo>
                <a:lnTo>
                  <a:pt x="0" y="30843"/>
                </a:lnTo>
                <a:lnTo>
                  <a:pt x="2264" y="42449"/>
                </a:lnTo>
                <a:lnTo>
                  <a:pt x="9059" y="52652"/>
                </a:lnTo>
                <a:lnTo>
                  <a:pt x="19291" y="59428"/>
                </a:lnTo>
                <a:lnTo>
                  <a:pt x="30929" y="61686"/>
                </a:lnTo>
                <a:lnTo>
                  <a:pt x="42568" y="59428"/>
                </a:lnTo>
                <a:lnTo>
                  <a:pt x="52800" y="52652"/>
                </a:lnTo>
                <a:lnTo>
                  <a:pt x="59595" y="42449"/>
                </a:lnTo>
                <a:lnTo>
                  <a:pt x="61860" y="30843"/>
                </a:lnTo>
                <a:lnTo>
                  <a:pt x="59595" y="19236"/>
                </a:lnTo>
                <a:lnTo>
                  <a:pt x="52800" y="9033"/>
                </a:lnTo>
                <a:lnTo>
                  <a:pt x="42568" y="2258"/>
                </a:lnTo>
                <a:lnTo>
                  <a:pt x="30929" y="0"/>
                </a:lnTo>
                <a:close/>
              </a:path>
            </a:pathLst>
          </a:custGeom>
          <a:solidFill>
            <a:srgbClr val="A9A9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076960" y="2424400"/>
            <a:ext cx="639445" cy="659765"/>
          </a:xfrm>
          <a:custGeom>
            <a:avLst/>
            <a:gdLst/>
            <a:ahLst/>
            <a:cxnLst/>
            <a:rect l="l" t="t" r="r" b="b"/>
            <a:pathLst>
              <a:path w="639444" h="659764">
                <a:moveTo>
                  <a:pt x="0" y="659277"/>
                </a:moveTo>
                <a:lnTo>
                  <a:pt x="173980" y="582168"/>
                </a:lnTo>
                <a:lnTo>
                  <a:pt x="349250" y="397108"/>
                </a:lnTo>
                <a:lnTo>
                  <a:pt x="639218" y="0"/>
                </a:lnTo>
              </a:path>
            </a:pathLst>
          </a:custGeom>
          <a:ln w="154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046030" y="3051549"/>
            <a:ext cx="62230" cy="0"/>
          </a:xfrm>
          <a:custGeom>
            <a:avLst/>
            <a:gdLst/>
            <a:ahLst/>
            <a:cxnLst/>
            <a:rect l="l" t="t" r="r" b="b"/>
            <a:pathLst>
              <a:path w="62230">
                <a:moveTo>
                  <a:pt x="0" y="0"/>
                </a:moveTo>
                <a:lnTo>
                  <a:pt x="61859" y="0"/>
                </a:lnTo>
              </a:path>
            </a:pathLst>
          </a:custGeom>
          <a:ln w="154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076960" y="305154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28"/>
                </a:lnTo>
              </a:path>
            </a:pathLst>
          </a:custGeom>
          <a:ln w="154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220010" y="2934601"/>
            <a:ext cx="62230" cy="0"/>
          </a:xfrm>
          <a:custGeom>
            <a:avLst/>
            <a:gdLst/>
            <a:ahLst/>
            <a:cxnLst/>
            <a:rect l="l" t="t" r="r" b="b"/>
            <a:pathLst>
              <a:path w="62230">
                <a:moveTo>
                  <a:pt x="0" y="0"/>
                </a:moveTo>
                <a:lnTo>
                  <a:pt x="61859" y="0"/>
                </a:lnTo>
              </a:path>
            </a:pathLst>
          </a:custGeom>
          <a:ln w="154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250940" y="2934601"/>
            <a:ext cx="0" cy="72390"/>
          </a:xfrm>
          <a:custGeom>
            <a:avLst/>
            <a:gdLst/>
            <a:ahLst/>
            <a:cxnLst/>
            <a:rect l="l" t="t" r="r" b="b"/>
            <a:pathLst>
              <a:path h="72389">
                <a:moveTo>
                  <a:pt x="0" y="0"/>
                </a:moveTo>
                <a:lnTo>
                  <a:pt x="0" y="71967"/>
                </a:lnTo>
              </a:path>
            </a:pathLst>
          </a:custGeom>
          <a:ln w="154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685248" y="2392272"/>
            <a:ext cx="62230" cy="0"/>
          </a:xfrm>
          <a:custGeom>
            <a:avLst/>
            <a:gdLst/>
            <a:ahLst/>
            <a:cxnLst/>
            <a:rect l="l" t="t" r="r" b="b"/>
            <a:pathLst>
              <a:path w="62230">
                <a:moveTo>
                  <a:pt x="0" y="0"/>
                </a:moveTo>
                <a:lnTo>
                  <a:pt x="61859" y="0"/>
                </a:lnTo>
              </a:path>
            </a:pathLst>
          </a:custGeom>
          <a:ln w="154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716178" y="2392272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28"/>
                </a:lnTo>
              </a:path>
            </a:pathLst>
          </a:custGeom>
          <a:ln w="154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046029" y="3052834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30" h="62230">
                <a:moveTo>
                  <a:pt x="30930" y="0"/>
                </a:moveTo>
                <a:lnTo>
                  <a:pt x="19291" y="2258"/>
                </a:lnTo>
                <a:lnTo>
                  <a:pt x="9059" y="9033"/>
                </a:lnTo>
                <a:lnTo>
                  <a:pt x="2264" y="19237"/>
                </a:lnTo>
                <a:lnTo>
                  <a:pt x="0" y="30844"/>
                </a:lnTo>
                <a:lnTo>
                  <a:pt x="2264" y="42450"/>
                </a:lnTo>
                <a:lnTo>
                  <a:pt x="9059" y="52652"/>
                </a:lnTo>
                <a:lnTo>
                  <a:pt x="19291" y="59428"/>
                </a:lnTo>
                <a:lnTo>
                  <a:pt x="30930" y="61687"/>
                </a:lnTo>
                <a:lnTo>
                  <a:pt x="42569" y="59428"/>
                </a:lnTo>
                <a:lnTo>
                  <a:pt x="52801" y="52652"/>
                </a:lnTo>
                <a:lnTo>
                  <a:pt x="59595" y="42450"/>
                </a:lnTo>
                <a:lnTo>
                  <a:pt x="61859" y="30844"/>
                </a:lnTo>
                <a:lnTo>
                  <a:pt x="59595" y="19237"/>
                </a:lnTo>
                <a:lnTo>
                  <a:pt x="52801" y="9033"/>
                </a:lnTo>
                <a:lnTo>
                  <a:pt x="42569" y="2258"/>
                </a:lnTo>
                <a:lnTo>
                  <a:pt x="309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220009" y="2975727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30" h="62230">
                <a:moveTo>
                  <a:pt x="30930" y="0"/>
                </a:moveTo>
                <a:lnTo>
                  <a:pt x="19291" y="2258"/>
                </a:lnTo>
                <a:lnTo>
                  <a:pt x="9059" y="9034"/>
                </a:lnTo>
                <a:lnTo>
                  <a:pt x="2264" y="19237"/>
                </a:lnTo>
                <a:lnTo>
                  <a:pt x="0" y="30843"/>
                </a:lnTo>
                <a:lnTo>
                  <a:pt x="2264" y="42449"/>
                </a:lnTo>
                <a:lnTo>
                  <a:pt x="9059" y="52653"/>
                </a:lnTo>
                <a:lnTo>
                  <a:pt x="19291" y="59429"/>
                </a:lnTo>
                <a:lnTo>
                  <a:pt x="30930" y="61687"/>
                </a:lnTo>
                <a:lnTo>
                  <a:pt x="42569" y="59429"/>
                </a:lnTo>
                <a:lnTo>
                  <a:pt x="52802" y="52653"/>
                </a:lnTo>
                <a:lnTo>
                  <a:pt x="59596" y="42449"/>
                </a:lnTo>
                <a:lnTo>
                  <a:pt x="61861" y="30843"/>
                </a:lnTo>
                <a:lnTo>
                  <a:pt x="59596" y="19237"/>
                </a:lnTo>
                <a:lnTo>
                  <a:pt x="52802" y="9034"/>
                </a:lnTo>
                <a:lnTo>
                  <a:pt x="42569" y="2258"/>
                </a:lnTo>
                <a:lnTo>
                  <a:pt x="309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395279" y="2790665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30" h="62230">
                <a:moveTo>
                  <a:pt x="30930" y="0"/>
                </a:moveTo>
                <a:lnTo>
                  <a:pt x="19290" y="2258"/>
                </a:lnTo>
                <a:lnTo>
                  <a:pt x="9058" y="9035"/>
                </a:lnTo>
                <a:lnTo>
                  <a:pt x="2264" y="19238"/>
                </a:lnTo>
                <a:lnTo>
                  <a:pt x="0" y="30844"/>
                </a:lnTo>
                <a:lnTo>
                  <a:pt x="2264" y="42450"/>
                </a:lnTo>
                <a:lnTo>
                  <a:pt x="9058" y="52654"/>
                </a:lnTo>
                <a:lnTo>
                  <a:pt x="19290" y="59429"/>
                </a:lnTo>
                <a:lnTo>
                  <a:pt x="30930" y="61688"/>
                </a:lnTo>
                <a:lnTo>
                  <a:pt x="42569" y="59429"/>
                </a:lnTo>
                <a:lnTo>
                  <a:pt x="52800" y="52654"/>
                </a:lnTo>
                <a:lnTo>
                  <a:pt x="59595" y="42450"/>
                </a:lnTo>
                <a:lnTo>
                  <a:pt x="61860" y="30844"/>
                </a:lnTo>
                <a:lnTo>
                  <a:pt x="59595" y="19238"/>
                </a:lnTo>
                <a:lnTo>
                  <a:pt x="52800" y="9035"/>
                </a:lnTo>
                <a:lnTo>
                  <a:pt x="42569" y="2258"/>
                </a:lnTo>
                <a:lnTo>
                  <a:pt x="309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685247" y="2393557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30" h="62230">
                <a:moveTo>
                  <a:pt x="30929" y="0"/>
                </a:moveTo>
                <a:lnTo>
                  <a:pt x="19291" y="2258"/>
                </a:lnTo>
                <a:lnTo>
                  <a:pt x="9059" y="9033"/>
                </a:lnTo>
                <a:lnTo>
                  <a:pt x="2264" y="19237"/>
                </a:lnTo>
                <a:lnTo>
                  <a:pt x="0" y="30843"/>
                </a:lnTo>
                <a:lnTo>
                  <a:pt x="2264" y="42450"/>
                </a:lnTo>
                <a:lnTo>
                  <a:pt x="9059" y="52654"/>
                </a:lnTo>
                <a:lnTo>
                  <a:pt x="19291" y="59429"/>
                </a:lnTo>
                <a:lnTo>
                  <a:pt x="30929" y="61687"/>
                </a:lnTo>
                <a:lnTo>
                  <a:pt x="42568" y="59429"/>
                </a:lnTo>
                <a:lnTo>
                  <a:pt x="52800" y="52654"/>
                </a:lnTo>
                <a:lnTo>
                  <a:pt x="59595" y="42450"/>
                </a:lnTo>
                <a:lnTo>
                  <a:pt x="61860" y="30843"/>
                </a:lnTo>
                <a:lnTo>
                  <a:pt x="59595" y="19237"/>
                </a:lnTo>
                <a:lnTo>
                  <a:pt x="52800" y="9033"/>
                </a:lnTo>
                <a:lnTo>
                  <a:pt x="42568" y="2258"/>
                </a:lnTo>
                <a:lnTo>
                  <a:pt x="3092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 txBox="1"/>
          <p:nvPr/>
        </p:nvSpPr>
        <p:spPr>
          <a:xfrm>
            <a:off x="404228" y="2317273"/>
            <a:ext cx="157480" cy="812165"/>
          </a:xfrm>
          <a:prstGeom prst="rect">
            <a:avLst/>
          </a:prstGeom>
        </p:spPr>
        <p:txBody>
          <a:bodyPr vert="vert270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900" spc="15" dirty="0">
                <a:latin typeface="Arial"/>
                <a:cs typeface="Arial"/>
              </a:rPr>
              <a:t>% </a:t>
            </a:r>
            <a:r>
              <a:rPr sz="900" spc="-10" dirty="0">
                <a:latin typeface="Arial"/>
                <a:cs typeface="Arial"/>
              </a:rPr>
              <a:t>Tumor</a:t>
            </a:r>
            <a:r>
              <a:rPr sz="900" spc="-155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Killing</a:t>
            </a:r>
            <a:endParaRPr sz="900">
              <a:latin typeface="Arial"/>
              <a:cs typeface="Arial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5399432" y="2328700"/>
            <a:ext cx="165735" cy="0"/>
          </a:xfrm>
          <a:custGeom>
            <a:avLst/>
            <a:gdLst/>
            <a:ahLst/>
            <a:cxnLst/>
            <a:rect l="l" t="t" r="r" b="b"/>
            <a:pathLst>
              <a:path w="165735">
                <a:moveTo>
                  <a:pt x="0" y="0"/>
                </a:moveTo>
                <a:lnTo>
                  <a:pt x="165591" y="0"/>
                </a:lnTo>
              </a:path>
            </a:pathLst>
          </a:custGeom>
          <a:ln w="155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451179" y="2297506"/>
            <a:ext cx="62230" cy="62865"/>
          </a:xfrm>
          <a:custGeom>
            <a:avLst/>
            <a:gdLst/>
            <a:ahLst/>
            <a:cxnLst/>
            <a:rect l="l" t="t" r="r" b="b"/>
            <a:pathLst>
              <a:path w="62229" h="62864">
                <a:moveTo>
                  <a:pt x="31048" y="0"/>
                </a:moveTo>
                <a:lnTo>
                  <a:pt x="19365" y="2284"/>
                </a:lnTo>
                <a:lnTo>
                  <a:pt x="9094" y="9136"/>
                </a:lnTo>
                <a:lnTo>
                  <a:pt x="2273" y="19456"/>
                </a:lnTo>
                <a:lnTo>
                  <a:pt x="0" y="31195"/>
                </a:lnTo>
                <a:lnTo>
                  <a:pt x="2273" y="42934"/>
                </a:lnTo>
                <a:lnTo>
                  <a:pt x="9094" y="53254"/>
                </a:lnTo>
                <a:lnTo>
                  <a:pt x="19365" y="60107"/>
                </a:lnTo>
                <a:lnTo>
                  <a:pt x="31048" y="62392"/>
                </a:lnTo>
                <a:lnTo>
                  <a:pt x="42731" y="60107"/>
                </a:lnTo>
                <a:lnTo>
                  <a:pt x="53002" y="53254"/>
                </a:lnTo>
                <a:lnTo>
                  <a:pt x="59822" y="42934"/>
                </a:lnTo>
                <a:lnTo>
                  <a:pt x="62095" y="31195"/>
                </a:lnTo>
                <a:lnTo>
                  <a:pt x="59822" y="19456"/>
                </a:lnTo>
                <a:lnTo>
                  <a:pt x="53002" y="9136"/>
                </a:lnTo>
                <a:lnTo>
                  <a:pt x="42731" y="2284"/>
                </a:lnTo>
                <a:lnTo>
                  <a:pt x="310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5400726" y="2491179"/>
            <a:ext cx="165735" cy="0"/>
          </a:xfrm>
          <a:custGeom>
            <a:avLst/>
            <a:gdLst/>
            <a:ahLst/>
            <a:cxnLst/>
            <a:rect l="l" t="t" r="r" b="b"/>
            <a:pathLst>
              <a:path w="165735">
                <a:moveTo>
                  <a:pt x="0" y="0"/>
                </a:moveTo>
                <a:lnTo>
                  <a:pt x="165591" y="0"/>
                </a:lnTo>
              </a:path>
            </a:pathLst>
          </a:custGeom>
          <a:ln w="15597">
            <a:solidFill>
              <a:srgbClr val="A9A9A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452473" y="2459985"/>
            <a:ext cx="62230" cy="62865"/>
          </a:xfrm>
          <a:custGeom>
            <a:avLst/>
            <a:gdLst/>
            <a:ahLst/>
            <a:cxnLst/>
            <a:rect l="l" t="t" r="r" b="b"/>
            <a:pathLst>
              <a:path w="62229" h="62864">
                <a:moveTo>
                  <a:pt x="31048" y="0"/>
                </a:moveTo>
                <a:lnTo>
                  <a:pt x="19365" y="2284"/>
                </a:lnTo>
                <a:lnTo>
                  <a:pt x="9094" y="9137"/>
                </a:lnTo>
                <a:lnTo>
                  <a:pt x="2273" y="19456"/>
                </a:lnTo>
                <a:lnTo>
                  <a:pt x="0" y="31195"/>
                </a:lnTo>
                <a:lnTo>
                  <a:pt x="2273" y="42934"/>
                </a:lnTo>
                <a:lnTo>
                  <a:pt x="9094" y="53254"/>
                </a:lnTo>
                <a:lnTo>
                  <a:pt x="19365" y="60107"/>
                </a:lnTo>
                <a:lnTo>
                  <a:pt x="31048" y="62391"/>
                </a:lnTo>
                <a:lnTo>
                  <a:pt x="42732" y="60107"/>
                </a:lnTo>
                <a:lnTo>
                  <a:pt x="53003" y="53254"/>
                </a:lnTo>
                <a:lnTo>
                  <a:pt x="59823" y="42934"/>
                </a:lnTo>
                <a:lnTo>
                  <a:pt x="62096" y="31195"/>
                </a:lnTo>
                <a:lnTo>
                  <a:pt x="59823" y="19456"/>
                </a:lnTo>
                <a:lnTo>
                  <a:pt x="53003" y="9137"/>
                </a:lnTo>
                <a:lnTo>
                  <a:pt x="42732" y="2284"/>
                </a:lnTo>
                <a:lnTo>
                  <a:pt x="31048" y="0"/>
                </a:lnTo>
                <a:close/>
              </a:path>
            </a:pathLst>
          </a:custGeom>
          <a:solidFill>
            <a:srgbClr val="A9A9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 txBox="1"/>
          <p:nvPr/>
        </p:nvSpPr>
        <p:spPr>
          <a:xfrm>
            <a:off x="5645720" y="2227259"/>
            <a:ext cx="650875" cy="506730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 marR="5080" indent="-635">
              <a:lnSpc>
                <a:spcPct val="106600"/>
              </a:lnSpc>
              <a:spcBef>
                <a:spcPts val="45"/>
              </a:spcBef>
            </a:pPr>
            <a:r>
              <a:rPr sz="1000" dirty="0">
                <a:latin typeface="Arial"/>
                <a:cs typeface="Arial"/>
              </a:rPr>
              <a:t>OV </a:t>
            </a:r>
            <a:r>
              <a:rPr sz="1000" spc="-15" dirty="0">
                <a:latin typeface="Arial"/>
                <a:cs typeface="Arial"/>
              </a:rPr>
              <a:t>alone  </a:t>
            </a:r>
            <a:r>
              <a:rPr sz="1000" dirty="0">
                <a:latin typeface="Arial"/>
                <a:cs typeface="Arial"/>
              </a:rPr>
              <a:t>OV </a:t>
            </a:r>
            <a:r>
              <a:rPr sz="1000" spc="5" dirty="0">
                <a:latin typeface="Arial"/>
                <a:cs typeface="Arial"/>
              </a:rPr>
              <a:t>+</a:t>
            </a:r>
            <a:r>
              <a:rPr sz="1000" spc="-14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Mock  </a:t>
            </a:r>
            <a:r>
              <a:rPr sz="1000" dirty="0">
                <a:latin typeface="Arial"/>
                <a:cs typeface="Arial"/>
              </a:rPr>
              <a:t>OV </a:t>
            </a:r>
            <a:r>
              <a:rPr sz="1000" spc="5" dirty="0">
                <a:latin typeface="Arial"/>
                <a:cs typeface="Arial"/>
              </a:rPr>
              <a:t>+</a:t>
            </a:r>
            <a:r>
              <a:rPr sz="1000" spc="-114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CAR</a:t>
            </a:r>
            <a:endParaRPr sz="1000">
              <a:latin typeface="Arial"/>
              <a:cs typeface="Arial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5399432" y="2653658"/>
            <a:ext cx="165735" cy="0"/>
          </a:xfrm>
          <a:custGeom>
            <a:avLst/>
            <a:gdLst/>
            <a:ahLst/>
            <a:cxnLst/>
            <a:rect l="l" t="t" r="r" b="b"/>
            <a:pathLst>
              <a:path w="165735">
                <a:moveTo>
                  <a:pt x="0" y="0"/>
                </a:moveTo>
                <a:lnTo>
                  <a:pt x="165591" y="0"/>
                </a:lnTo>
              </a:path>
            </a:pathLst>
          </a:custGeom>
          <a:ln w="15597">
            <a:solidFill>
              <a:srgbClr val="3F6EB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5451179" y="2622463"/>
            <a:ext cx="62230" cy="62865"/>
          </a:xfrm>
          <a:custGeom>
            <a:avLst/>
            <a:gdLst/>
            <a:ahLst/>
            <a:cxnLst/>
            <a:rect l="l" t="t" r="r" b="b"/>
            <a:pathLst>
              <a:path w="62229" h="62864">
                <a:moveTo>
                  <a:pt x="31048" y="0"/>
                </a:moveTo>
                <a:lnTo>
                  <a:pt x="19365" y="2284"/>
                </a:lnTo>
                <a:lnTo>
                  <a:pt x="9094" y="9136"/>
                </a:lnTo>
                <a:lnTo>
                  <a:pt x="2273" y="19456"/>
                </a:lnTo>
                <a:lnTo>
                  <a:pt x="0" y="31195"/>
                </a:lnTo>
                <a:lnTo>
                  <a:pt x="2273" y="42934"/>
                </a:lnTo>
                <a:lnTo>
                  <a:pt x="9094" y="53254"/>
                </a:lnTo>
                <a:lnTo>
                  <a:pt x="19365" y="60107"/>
                </a:lnTo>
                <a:lnTo>
                  <a:pt x="31048" y="62392"/>
                </a:lnTo>
                <a:lnTo>
                  <a:pt x="42731" y="60107"/>
                </a:lnTo>
                <a:lnTo>
                  <a:pt x="53002" y="53254"/>
                </a:lnTo>
                <a:lnTo>
                  <a:pt x="59822" y="42934"/>
                </a:lnTo>
                <a:lnTo>
                  <a:pt x="62095" y="31195"/>
                </a:lnTo>
                <a:lnTo>
                  <a:pt x="59822" y="19456"/>
                </a:lnTo>
                <a:lnTo>
                  <a:pt x="53002" y="9136"/>
                </a:lnTo>
                <a:lnTo>
                  <a:pt x="42731" y="2284"/>
                </a:lnTo>
                <a:lnTo>
                  <a:pt x="31048" y="0"/>
                </a:lnTo>
                <a:close/>
              </a:path>
            </a:pathLst>
          </a:custGeom>
          <a:solidFill>
            <a:srgbClr val="3F6E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2020774" y="2204642"/>
            <a:ext cx="1701164" cy="1416685"/>
          </a:xfrm>
          <a:custGeom>
            <a:avLst/>
            <a:gdLst/>
            <a:ahLst/>
            <a:cxnLst/>
            <a:rect l="l" t="t" r="r" b="b"/>
            <a:pathLst>
              <a:path w="1701164" h="1416685">
                <a:moveTo>
                  <a:pt x="0" y="1416277"/>
                </a:moveTo>
                <a:lnTo>
                  <a:pt x="1700618" y="1416277"/>
                </a:lnTo>
                <a:lnTo>
                  <a:pt x="1700618" y="0"/>
                </a:lnTo>
                <a:lnTo>
                  <a:pt x="0" y="0"/>
                </a:lnTo>
                <a:lnTo>
                  <a:pt x="0" y="14162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2501683" y="3108484"/>
            <a:ext cx="1162685" cy="0"/>
          </a:xfrm>
          <a:custGeom>
            <a:avLst/>
            <a:gdLst/>
            <a:ahLst/>
            <a:cxnLst/>
            <a:rect l="l" t="t" r="r" b="b"/>
            <a:pathLst>
              <a:path w="1162685">
                <a:moveTo>
                  <a:pt x="0" y="0"/>
                </a:moveTo>
                <a:lnTo>
                  <a:pt x="1162448" y="0"/>
                </a:lnTo>
              </a:path>
            </a:pathLst>
          </a:custGeom>
          <a:ln w="154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2501683" y="3108484"/>
            <a:ext cx="0" cy="38735"/>
          </a:xfrm>
          <a:custGeom>
            <a:avLst/>
            <a:gdLst/>
            <a:ahLst/>
            <a:cxnLst/>
            <a:rect l="l" t="t" r="r" b="b"/>
            <a:pathLst>
              <a:path h="38735">
                <a:moveTo>
                  <a:pt x="0" y="0"/>
                </a:moveTo>
                <a:lnTo>
                  <a:pt x="0" y="38625"/>
                </a:lnTo>
              </a:path>
            </a:pathLst>
          </a:custGeom>
          <a:ln w="154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2792295" y="3108484"/>
            <a:ext cx="0" cy="38735"/>
          </a:xfrm>
          <a:custGeom>
            <a:avLst/>
            <a:gdLst/>
            <a:ahLst/>
            <a:cxnLst/>
            <a:rect l="l" t="t" r="r" b="b"/>
            <a:pathLst>
              <a:path h="38735">
                <a:moveTo>
                  <a:pt x="0" y="0"/>
                </a:moveTo>
                <a:lnTo>
                  <a:pt x="0" y="38625"/>
                </a:lnTo>
              </a:path>
            </a:pathLst>
          </a:custGeom>
          <a:ln w="154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3082907" y="3108484"/>
            <a:ext cx="0" cy="38735"/>
          </a:xfrm>
          <a:custGeom>
            <a:avLst/>
            <a:gdLst/>
            <a:ahLst/>
            <a:cxnLst/>
            <a:rect l="l" t="t" r="r" b="b"/>
            <a:pathLst>
              <a:path h="38735">
                <a:moveTo>
                  <a:pt x="0" y="0"/>
                </a:moveTo>
                <a:lnTo>
                  <a:pt x="0" y="38625"/>
                </a:lnTo>
              </a:path>
            </a:pathLst>
          </a:custGeom>
          <a:ln w="154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3373519" y="3108484"/>
            <a:ext cx="0" cy="38735"/>
          </a:xfrm>
          <a:custGeom>
            <a:avLst/>
            <a:gdLst/>
            <a:ahLst/>
            <a:cxnLst/>
            <a:rect l="l" t="t" r="r" b="b"/>
            <a:pathLst>
              <a:path h="38735">
                <a:moveTo>
                  <a:pt x="0" y="0"/>
                </a:moveTo>
                <a:lnTo>
                  <a:pt x="0" y="38625"/>
                </a:lnTo>
              </a:path>
            </a:pathLst>
          </a:custGeom>
          <a:ln w="154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3664131" y="3108484"/>
            <a:ext cx="0" cy="38735"/>
          </a:xfrm>
          <a:custGeom>
            <a:avLst/>
            <a:gdLst/>
            <a:ahLst/>
            <a:cxnLst/>
            <a:rect l="l" t="t" r="r" b="b"/>
            <a:pathLst>
              <a:path h="38735">
                <a:moveTo>
                  <a:pt x="0" y="0"/>
                </a:moveTo>
                <a:lnTo>
                  <a:pt x="0" y="38625"/>
                </a:lnTo>
              </a:path>
            </a:pathLst>
          </a:custGeom>
          <a:ln w="154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2589166" y="3108484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49" y="9656"/>
                </a:moveTo>
                <a:lnTo>
                  <a:pt x="7749" y="9656"/>
                </a:lnTo>
              </a:path>
            </a:pathLst>
          </a:custGeom>
          <a:ln w="193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2640340" y="3108484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49" y="9656"/>
                </a:moveTo>
                <a:lnTo>
                  <a:pt x="7749" y="9656"/>
                </a:lnTo>
              </a:path>
            </a:pathLst>
          </a:custGeom>
          <a:ln w="193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2676649" y="3108484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49" y="9656"/>
                </a:moveTo>
                <a:lnTo>
                  <a:pt x="7749" y="9656"/>
                </a:lnTo>
              </a:path>
            </a:pathLst>
          </a:custGeom>
          <a:ln w="193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2704812" y="3108484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49" y="9656"/>
                </a:moveTo>
                <a:lnTo>
                  <a:pt x="7749" y="9656"/>
                </a:lnTo>
              </a:path>
            </a:pathLst>
          </a:custGeom>
          <a:ln w="193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2727823" y="3108484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49" y="9656"/>
                </a:moveTo>
                <a:lnTo>
                  <a:pt x="7749" y="9656"/>
                </a:lnTo>
              </a:path>
            </a:pathLst>
          </a:custGeom>
          <a:ln w="193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2747278" y="3108484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49" y="9656"/>
                </a:moveTo>
                <a:lnTo>
                  <a:pt x="7749" y="9656"/>
                </a:lnTo>
              </a:path>
            </a:pathLst>
          </a:custGeom>
          <a:ln w="193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764131" y="3108484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49" y="9656"/>
                </a:moveTo>
                <a:lnTo>
                  <a:pt x="7749" y="9656"/>
                </a:lnTo>
              </a:path>
            </a:pathLst>
          </a:custGeom>
          <a:ln w="193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778997" y="3108484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49" y="9656"/>
                </a:moveTo>
                <a:lnTo>
                  <a:pt x="7749" y="9656"/>
                </a:lnTo>
              </a:path>
            </a:pathLst>
          </a:custGeom>
          <a:ln w="193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2879778" y="3108484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49" y="9656"/>
                </a:moveTo>
                <a:lnTo>
                  <a:pt x="7749" y="9656"/>
                </a:lnTo>
              </a:path>
            </a:pathLst>
          </a:custGeom>
          <a:ln w="193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2930952" y="3108484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49" y="9656"/>
                </a:moveTo>
                <a:lnTo>
                  <a:pt x="7749" y="9656"/>
                </a:lnTo>
              </a:path>
            </a:pathLst>
          </a:custGeom>
          <a:ln w="193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2967261" y="3108484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49" y="9656"/>
                </a:moveTo>
                <a:lnTo>
                  <a:pt x="7749" y="9656"/>
                </a:lnTo>
              </a:path>
            </a:pathLst>
          </a:custGeom>
          <a:ln w="193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2995424" y="3108484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49" y="9656"/>
                </a:moveTo>
                <a:lnTo>
                  <a:pt x="7749" y="9656"/>
                </a:lnTo>
              </a:path>
            </a:pathLst>
          </a:custGeom>
          <a:ln w="193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3018435" y="3108484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49" y="9656"/>
                </a:moveTo>
                <a:lnTo>
                  <a:pt x="7749" y="9656"/>
                </a:lnTo>
              </a:path>
            </a:pathLst>
          </a:custGeom>
          <a:ln w="193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3037890" y="3108484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49" y="9656"/>
                </a:moveTo>
                <a:lnTo>
                  <a:pt x="7749" y="9656"/>
                </a:lnTo>
              </a:path>
            </a:pathLst>
          </a:custGeom>
          <a:ln w="193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3054743" y="3108484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49" y="9656"/>
                </a:moveTo>
                <a:lnTo>
                  <a:pt x="7749" y="9656"/>
                </a:lnTo>
              </a:path>
            </a:pathLst>
          </a:custGeom>
          <a:ln w="193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3069609" y="3108484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49" y="9656"/>
                </a:moveTo>
                <a:lnTo>
                  <a:pt x="7749" y="9656"/>
                </a:lnTo>
              </a:path>
            </a:pathLst>
          </a:custGeom>
          <a:ln w="193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3170390" y="3108484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49" y="9656"/>
                </a:moveTo>
                <a:lnTo>
                  <a:pt x="7749" y="9656"/>
                </a:lnTo>
              </a:path>
            </a:pathLst>
          </a:custGeom>
          <a:ln w="193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3221565" y="3108484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49" y="9656"/>
                </a:moveTo>
                <a:lnTo>
                  <a:pt x="7749" y="9656"/>
                </a:lnTo>
              </a:path>
            </a:pathLst>
          </a:custGeom>
          <a:ln w="193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3257873" y="3108484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49" y="9656"/>
                </a:moveTo>
                <a:lnTo>
                  <a:pt x="7749" y="9656"/>
                </a:lnTo>
              </a:path>
            </a:pathLst>
          </a:custGeom>
          <a:ln w="193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3286037" y="3108484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49" y="9656"/>
                </a:moveTo>
                <a:lnTo>
                  <a:pt x="7749" y="9656"/>
                </a:lnTo>
              </a:path>
            </a:pathLst>
          </a:custGeom>
          <a:ln w="193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3309048" y="3108484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49" y="9656"/>
                </a:moveTo>
                <a:lnTo>
                  <a:pt x="7749" y="9656"/>
                </a:lnTo>
              </a:path>
            </a:pathLst>
          </a:custGeom>
          <a:ln w="193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3328503" y="3108484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49" y="9656"/>
                </a:moveTo>
                <a:lnTo>
                  <a:pt x="7749" y="9656"/>
                </a:lnTo>
              </a:path>
            </a:pathLst>
          </a:custGeom>
          <a:ln w="193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3345356" y="3108484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49" y="9656"/>
                </a:moveTo>
                <a:lnTo>
                  <a:pt x="7749" y="9656"/>
                </a:lnTo>
              </a:path>
            </a:pathLst>
          </a:custGeom>
          <a:ln w="193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3360221" y="3108484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49" y="9656"/>
                </a:moveTo>
                <a:lnTo>
                  <a:pt x="7749" y="9656"/>
                </a:lnTo>
              </a:path>
            </a:pathLst>
          </a:custGeom>
          <a:ln w="193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3461002" y="3108484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49" y="9656"/>
                </a:moveTo>
                <a:lnTo>
                  <a:pt x="7749" y="9656"/>
                </a:lnTo>
              </a:path>
            </a:pathLst>
          </a:custGeom>
          <a:ln w="193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3512177" y="3108484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49" y="9656"/>
                </a:moveTo>
                <a:lnTo>
                  <a:pt x="7749" y="9656"/>
                </a:lnTo>
              </a:path>
            </a:pathLst>
          </a:custGeom>
          <a:ln w="193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3548485" y="3108484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49" y="9656"/>
                </a:moveTo>
                <a:lnTo>
                  <a:pt x="7749" y="9656"/>
                </a:lnTo>
              </a:path>
            </a:pathLst>
          </a:custGeom>
          <a:ln w="193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3576649" y="3108484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49" y="9656"/>
                </a:moveTo>
                <a:lnTo>
                  <a:pt x="7749" y="9656"/>
                </a:lnTo>
              </a:path>
            </a:pathLst>
          </a:custGeom>
          <a:ln w="193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3599660" y="3108484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49" y="9656"/>
                </a:moveTo>
                <a:lnTo>
                  <a:pt x="7749" y="9656"/>
                </a:lnTo>
              </a:path>
            </a:pathLst>
          </a:custGeom>
          <a:ln w="193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3619115" y="3108484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49" y="9656"/>
                </a:moveTo>
                <a:lnTo>
                  <a:pt x="7749" y="9656"/>
                </a:lnTo>
              </a:path>
            </a:pathLst>
          </a:custGeom>
          <a:ln w="193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3635968" y="3108484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49" y="9656"/>
                </a:moveTo>
                <a:lnTo>
                  <a:pt x="7749" y="9656"/>
                </a:lnTo>
              </a:path>
            </a:pathLst>
          </a:custGeom>
          <a:ln w="193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3650833" y="3108484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49" y="9656"/>
                </a:moveTo>
                <a:lnTo>
                  <a:pt x="7749" y="9656"/>
                </a:lnTo>
              </a:path>
            </a:pathLst>
          </a:custGeom>
          <a:ln w="193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 txBox="1"/>
          <p:nvPr/>
        </p:nvSpPr>
        <p:spPr>
          <a:xfrm rot="18960000">
            <a:off x="2236754" y="3255028"/>
            <a:ext cx="321205" cy="118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30"/>
              </a:lnSpc>
            </a:pPr>
            <a:r>
              <a:rPr sz="900" spc="10" dirty="0">
                <a:latin typeface="Arial"/>
                <a:cs typeface="Arial"/>
              </a:rPr>
              <a:t>0.001</a:t>
            </a:r>
            <a:endParaRPr sz="900">
              <a:latin typeface="Arial"/>
              <a:cs typeface="Arial"/>
            </a:endParaRPr>
          </a:p>
        </p:txBody>
      </p:sp>
      <p:sp>
        <p:nvSpPr>
          <p:cNvPr id="131" name="object 131"/>
          <p:cNvSpPr txBox="1"/>
          <p:nvPr/>
        </p:nvSpPr>
        <p:spPr>
          <a:xfrm rot="18960000">
            <a:off x="2580604" y="3231824"/>
            <a:ext cx="260988" cy="118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30"/>
              </a:lnSpc>
            </a:pPr>
            <a:r>
              <a:rPr sz="900" spc="5" dirty="0">
                <a:latin typeface="Arial"/>
                <a:cs typeface="Arial"/>
              </a:rPr>
              <a:t>0.01</a:t>
            </a:r>
            <a:endParaRPr sz="900">
              <a:latin typeface="Arial"/>
              <a:cs typeface="Arial"/>
            </a:endParaRPr>
          </a:p>
        </p:txBody>
      </p:sp>
      <p:sp>
        <p:nvSpPr>
          <p:cNvPr id="132" name="object 132"/>
          <p:cNvSpPr txBox="1"/>
          <p:nvPr/>
        </p:nvSpPr>
        <p:spPr>
          <a:xfrm rot="18960000">
            <a:off x="2922698" y="3208619"/>
            <a:ext cx="204917" cy="118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30"/>
              </a:lnSpc>
            </a:pPr>
            <a:r>
              <a:rPr sz="900" spc="5" dirty="0">
                <a:latin typeface="Arial"/>
                <a:cs typeface="Arial"/>
              </a:rPr>
              <a:t>0.1</a:t>
            </a:r>
            <a:endParaRPr sz="900">
              <a:latin typeface="Arial"/>
              <a:cs typeface="Arial"/>
            </a:endParaRPr>
          </a:p>
        </p:txBody>
      </p:sp>
      <p:sp>
        <p:nvSpPr>
          <p:cNvPr id="133" name="object 133"/>
          <p:cNvSpPr txBox="1"/>
          <p:nvPr/>
        </p:nvSpPr>
        <p:spPr>
          <a:xfrm rot="18960000">
            <a:off x="3282032" y="3173824"/>
            <a:ext cx="136809" cy="118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30"/>
              </a:lnSpc>
            </a:pPr>
            <a:r>
              <a:rPr sz="900" spc="10" dirty="0">
                <a:latin typeface="Arial"/>
                <a:cs typeface="Arial"/>
              </a:rPr>
              <a:t>1</a:t>
            </a:r>
            <a:endParaRPr sz="900">
              <a:latin typeface="Arial"/>
              <a:cs typeface="Arial"/>
            </a:endParaRPr>
          </a:p>
        </p:txBody>
      </p:sp>
      <p:sp>
        <p:nvSpPr>
          <p:cNvPr id="134" name="object 134"/>
          <p:cNvSpPr txBox="1"/>
          <p:nvPr/>
        </p:nvSpPr>
        <p:spPr>
          <a:xfrm rot="18960000">
            <a:off x="3528405" y="3197027"/>
            <a:ext cx="179031" cy="118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30"/>
              </a:lnSpc>
            </a:pPr>
            <a:r>
              <a:rPr sz="900" spc="10" dirty="0">
                <a:latin typeface="Arial"/>
                <a:cs typeface="Arial"/>
              </a:rPr>
              <a:t>10</a:t>
            </a:r>
            <a:endParaRPr sz="900">
              <a:latin typeface="Arial"/>
              <a:cs typeface="Arial"/>
            </a:endParaRPr>
          </a:p>
        </p:txBody>
      </p:sp>
      <p:sp>
        <p:nvSpPr>
          <p:cNvPr id="135" name="object 135"/>
          <p:cNvSpPr/>
          <p:nvPr/>
        </p:nvSpPr>
        <p:spPr>
          <a:xfrm>
            <a:off x="2501683" y="2335969"/>
            <a:ext cx="0" cy="772795"/>
          </a:xfrm>
          <a:custGeom>
            <a:avLst/>
            <a:gdLst/>
            <a:ahLst/>
            <a:cxnLst/>
            <a:rect l="l" t="t" r="r" b="b"/>
            <a:pathLst>
              <a:path h="772794">
                <a:moveTo>
                  <a:pt x="0" y="772514"/>
                </a:moveTo>
                <a:lnTo>
                  <a:pt x="0" y="0"/>
                </a:lnTo>
              </a:path>
            </a:pathLst>
          </a:custGeom>
          <a:ln w="154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2462934" y="3108484"/>
            <a:ext cx="39370" cy="0"/>
          </a:xfrm>
          <a:custGeom>
            <a:avLst/>
            <a:gdLst/>
            <a:ahLst/>
            <a:cxnLst/>
            <a:rect l="l" t="t" r="r" b="b"/>
            <a:pathLst>
              <a:path w="39369">
                <a:moveTo>
                  <a:pt x="0" y="0"/>
                </a:moveTo>
                <a:lnTo>
                  <a:pt x="38748" y="0"/>
                </a:lnTo>
              </a:path>
            </a:pathLst>
          </a:custGeom>
          <a:ln w="154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2462934" y="2953981"/>
            <a:ext cx="39370" cy="0"/>
          </a:xfrm>
          <a:custGeom>
            <a:avLst/>
            <a:gdLst/>
            <a:ahLst/>
            <a:cxnLst/>
            <a:rect l="l" t="t" r="r" b="b"/>
            <a:pathLst>
              <a:path w="39369">
                <a:moveTo>
                  <a:pt x="0" y="0"/>
                </a:moveTo>
                <a:lnTo>
                  <a:pt x="38748" y="0"/>
                </a:lnTo>
              </a:path>
            </a:pathLst>
          </a:custGeom>
          <a:ln w="154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2462934" y="2799478"/>
            <a:ext cx="39370" cy="0"/>
          </a:xfrm>
          <a:custGeom>
            <a:avLst/>
            <a:gdLst/>
            <a:ahLst/>
            <a:cxnLst/>
            <a:rect l="l" t="t" r="r" b="b"/>
            <a:pathLst>
              <a:path w="39369">
                <a:moveTo>
                  <a:pt x="0" y="0"/>
                </a:moveTo>
                <a:lnTo>
                  <a:pt x="38748" y="0"/>
                </a:lnTo>
              </a:path>
            </a:pathLst>
          </a:custGeom>
          <a:ln w="154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2462934" y="2644975"/>
            <a:ext cx="39370" cy="0"/>
          </a:xfrm>
          <a:custGeom>
            <a:avLst/>
            <a:gdLst/>
            <a:ahLst/>
            <a:cxnLst/>
            <a:rect l="l" t="t" r="r" b="b"/>
            <a:pathLst>
              <a:path w="39369">
                <a:moveTo>
                  <a:pt x="0" y="0"/>
                </a:moveTo>
                <a:lnTo>
                  <a:pt x="38748" y="0"/>
                </a:lnTo>
              </a:path>
            </a:pathLst>
          </a:custGeom>
          <a:ln w="154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2462934" y="2490472"/>
            <a:ext cx="39370" cy="0"/>
          </a:xfrm>
          <a:custGeom>
            <a:avLst/>
            <a:gdLst/>
            <a:ahLst/>
            <a:cxnLst/>
            <a:rect l="l" t="t" r="r" b="b"/>
            <a:pathLst>
              <a:path w="39369">
                <a:moveTo>
                  <a:pt x="0" y="0"/>
                </a:moveTo>
                <a:lnTo>
                  <a:pt x="38748" y="0"/>
                </a:lnTo>
              </a:path>
            </a:pathLst>
          </a:custGeom>
          <a:ln w="154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2462934" y="2335969"/>
            <a:ext cx="39370" cy="0"/>
          </a:xfrm>
          <a:custGeom>
            <a:avLst/>
            <a:gdLst/>
            <a:ahLst/>
            <a:cxnLst/>
            <a:rect l="l" t="t" r="r" b="b"/>
            <a:pathLst>
              <a:path w="39369">
                <a:moveTo>
                  <a:pt x="0" y="0"/>
                </a:moveTo>
                <a:lnTo>
                  <a:pt x="38748" y="0"/>
                </a:lnTo>
              </a:path>
            </a:pathLst>
          </a:custGeom>
          <a:ln w="154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 txBox="1"/>
          <p:nvPr/>
        </p:nvSpPr>
        <p:spPr>
          <a:xfrm>
            <a:off x="2237194" y="2233359"/>
            <a:ext cx="223520" cy="952500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29"/>
              </a:spcBef>
            </a:pPr>
            <a:r>
              <a:rPr sz="900" spc="10" dirty="0">
                <a:latin typeface="Arial"/>
                <a:cs typeface="Arial"/>
              </a:rPr>
              <a:t>100</a:t>
            </a:r>
            <a:endParaRPr sz="900">
              <a:latin typeface="Arial"/>
              <a:cs typeface="Arial"/>
            </a:endParaRPr>
          </a:p>
          <a:p>
            <a:pPr marL="65405" algn="ctr">
              <a:lnSpc>
                <a:spcPct val="100000"/>
              </a:lnSpc>
              <a:spcBef>
                <a:spcPts val="135"/>
              </a:spcBef>
            </a:pPr>
            <a:r>
              <a:rPr sz="900" spc="10" dirty="0">
                <a:latin typeface="Arial"/>
                <a:cs typeface="Arial"/>
              </a:rPr>
              <a:t>80</a:t>
            </a:r>
            <a:endParaRPr sz="900">
              <a:latin typeface="Arial"/>
              <a:cs typeface="Arial"/>
            </a:endParaRPr>
          </a:p>
          <a:p>
            <a:pPr marL="65405" algn="ctr">
              <a:lnSpc>
                <a:spcPct val="100000"/>
              </a:lnSpc>
              <a:spcBef>
                <a:spcPts val="135"/>
              </a:spcBef>
            </a:pPr>
            <a:r>
              <a:rPr sz="900" spc="10" dirty="0">
                <a:latin typeface="Arial"/>
                <a:cs typeface="Arial"/>
              </a:rPr>
              <a:t>60</a:t>
            </a:r>
            <a:endParaRPr sz="900">
              <a:latin typeface="Arial"/>
              <a:cs typeface="Arial"/>
            </a:endParaRPr>
          </a:p>
          <a:p>
            <a:pPr marL="65405" algn="ctr">
              <a:lnSpc>
                <a:spcPct val="100000"/>
              </a:lnSpc>
              <a:spcBef>
                <a:spcPts val="140"/>
              </a:spcBef>
            </a:pPr>
            <a:r>
              <a:rPr sz="900" spc="10" dirty="0">
                <a:latin typeface="Arial"/>
                <a:cs typeface="Arial"/>
              </a:rPr>
              <a:t>40</a:t>
            </a:r>
            <a:endParaRPr sz="900">
              <a:latin typeface="Arial"/>
              <a:cs typeface="Arial"/>
            </a:endParaRPr>
          </a:p>
          <a:p>
            <a:pPr marL="65405" algn="ctr">
              <a:lnSpc>
                <a:spcPct val="100000"/>
              </a:lnSpc>
              <a:spcBef>
                <a:spcPts val="135"/>
              </a:spcBef>
            </a:pPr>
            <a:r>
              <a:rPr sz="900" spc="10" dirty="0">
                <a:latin typeface="Arial"/>
                <a:cs typeface="Arial"/>
              </a:rPr>
              <a:t>20</a:t>
            </a:r>
            <a:endParaRPr sz="900">
              <a:latin typeface="Arial"/>
              <a:cs typeface="Arial"/>
            </a:endParaRPr>
          </a:p>
          <a:p>
            <a:pPr marL="131445" algn="ctr">
              <a:lnSpc>
                <a:spcPct val="100000"/>
              </a:lnSpc>
              <a:spcBef>
                <a:spcPts val="135"/>
              </a:spcBef>
            </a:pPr>
            <a:r>
              <a:rPr sz="900" spc="10" dirty="0">
                <a:latin typeface="Arial"/>
                <a:cs typeface="Arial"/>
              </a:rPr>
              <a:t>0</a:t>
            </a:r>
            <a:endParaRPr sz="900">
              <a:latin typeface="Arial"/>
              <a:cs typeface="Arial"/>
            </a:endParaRPr>
          </a:p>
        </p:txBody>
      </p:sp>
      <p:sp>
        <p:nvSpPr>
          <p:cNvPr id="143" name="object 143"/>
          <p:cNvSpPr/>
          <p:nvPr/>
        </p:nvSpPr>
        <p:spPr>
          <a:xfrm>
            <a:off x="2732880" y="2484035"/>
            <a:ext cx="640715" cy="553720"/>
          </a:xfrm>
          <a:custGeom>
            <a:avLst/>
            <a:gdLst/>
            <a:ahLst/>
            <a:cxnLst/>
            <a:rect l="l" t="t" r="r" b="b"/>
            <a:pathLst>
              <a:path w="640714" h="553719">
                <a:moveTo>
                  <a:pt x="0" y="553635"/>
                </a:moveTo>
                <a:lnTo>
                  <a:pt x="174367" y="508572"/>
                </a:lnTo>
                <a:lnTo>
                  <a:pt x="350026" y="329606"/>
                </a:lnTo>
                <a:lnTo>
                  <a:pt x="640638" y="0"/>
                </a:lnTo>
              </a:path>
            </a:pathLst>
          </a:custGeom>
          <a:ln w="15471">
            <a:solidFill>
              <a:srgbClr val="3F6EB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3051907" y="2720940"/>
            <a:ext cx="62230" cy="0"/>
          </a:xfrm>
          <a:custGeom>
            <a:avLst/>
            <a:gdLst/>
            <a:ahLst/>
            <a:cxnLst/>
            <a:rect l="l" t="t" r="r" b="b"/>
            <a:pathLst>
              <a:path w="62230">
                <a:moveTo>
                  <a:pt x="0" y="0"/>
                </a:moveTo>
                <a:lnTo>
                  <a:pt x="61997" y="0"/>
                </a:lnTo>
              </a:path>
            </a:pathLst>
          </a:custGeom>
          <a:ln w="15450">
            <a:solidFill>
              <a:srgbClr val="3F6EB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3082906" y="2720940"/>
            <a:ext cx="0" cy="92710"/>
          </a:xfrm>
          <a:custGeom>
            <a:avLst/>
            <a:gdLst/>
            <a:ahLst/>
            <a:cxnLst/>
            <a:rect l="l" t="t" r="r" b="b"/>
            <a:pathLst>
              <a:path h="92710">
                <a:moveTo>
                  <a:pt x="0" y="0"/>
                </a:moveTo>
                <a:lnTo>
                  <a:pt x="0" y="92701"/>
                </a:lnTo>
              </a:path>
            </a:pathLst>
          </a:custGeom>
          <a:ln w="15499">
            <a:solidFill>
              <a:srgbClr val="3F6EB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2701882" y="3006770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30" h="62230">
                <a:moveTo>
                  <a:pt x="30999" y="0"/>
                </a:moveTo>
                <a:lnTo>
                  <a:pt x="19334" y="2262"/>
                </a:lnTo>
                <a:lnTo>
                  <a:pt x="9080" y="9050"/>
                </a:lnTo>
                <a:lnTo>
                  <a:pt x="2270" y="19272"/>
                </a:lnTo>
                <a:lnTo>
                  <a:pt x="0" y="30900"/>
                </a:lnTo>
                <a:lnTo>
                  <a:pt x="2270" y="42528"/>
                </a:lnTo>
                <a:lnTo>
                  <a:pt x="9080" y="52751"/>
                </a:lnTo>
                <a:lnTo>
                  <a:pt x="19334" y="59538"/>
                </a:lnTo>
                <a:lnTo>
                  <a:pt x="30999" y="61801"/>
                </a:lnTo>
                <a:lnTo>
                  <a:pt x="42664" y="59538"/>
                </a:lnTo>
                <a:lnTo>
                  <a:pt x="52919" y="52751"/>
                </a:lnTo>
                <a:lnTo>
                  <a:pt x="59728" y="42528"/>
                </a:lnTo>
                <a:lnTo>
                  <a:pt x="61998" y="30900"/>
                </a:lnTo>
                <a:lnTo>
                  <a:pt x="59728" y="19272"/>
                </a:lnTo>
                <a:lnTo>
                  <a:pt x="52919" y="9050"/>
                </a:lnTo>
                <a:lnTo>
                  <a:pt x="42664" y="2262"/>
                </a:lnTo>
                <a:lnTo>
                  <a:pt x="30999" y="0"/>
                </a:lnTo>
                <a:close/>
              </a:path>
            </a:pathLst>
          </a:custGeom>
          <a:solidFill>
            <a:srgbClr val="3F6E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2876249" y="2961706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30" h="62230">
                <a:moveTo>
                  <a:pt x="30999" y="0"/>
                </a:moveTo>
                <a:lnTo>
                  <a:pt x="19334" y="2262"/>
                </a:lnTo>
                <a:lnTo>
                  <a:pt x="9079" y="9049"/>
                </a:lnTo>
                <a:lnTo>
                  <a:pt x="2269" y="19272"/>
                </a:lnTo>
                <a:lnTo>
                  <a:pt x="0" y="30900"/>
                </a:lnTo>
                <a:lnTo>
                  <a:pt x="2269" y="42528"/>
                </a:lnTo>
                <a:lnTo>
                  <a:pt x="9079" y="52751"/>
                </a:lnTo>
                <a:lnTo>
                  <a:pt x="19334" y="59538"/>
                </a:lnTo>
                <a:lnTo>
                  <a:pt x="30999" y="61801"/>
                </a:lnTo>
                <a:lnTo>
                  <a:pt x="42664" y="59538"/>
                </a:lnTo>
                <a:lnTo>
                  <a:pt x="52918" y="52751"/>
                </a:lnTo>
                <a:lnTo>
                  <a:pt x="59728" y="42528"/>
                </a:lnTo>
                <a:lnTo>
                  <a:pt x="61998" y="30900"/>
                </a:lnTo>
                <a:lnTo>
                  <a:pt x="59728" y="19272"/>
                </a:lnTo>
                <a:lnTo>
                  <a:pt x="52918" y="9049"/>
                </a:lnTo>
                <a:lnTo>
                  <a:pt x="42664" y="2262"/>
                </a:lnTo>
                <a:lnTo>
                  <a:pt x="30999" y="0"/>
                </a:lnTo>
                <a:close/>
              </a:path>
            </a:pathLst>
          </a:custGeom>
          <a:solidFill>
            <a:srgbClr val="3F6E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3051909" y="2782740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30" h="62230">
                <a:moveTo>
                  <a:pt x="30998" y="0"/>
                </a:moveTo>
                <a:lnTo>
                  <a:pt x="19333" y="2262"/>
                </a:lnTo>
                <a:lnTo>
                  <a:pt x="9079" y="9050"/>
                </a:lnTo>
                <a:lnTo>
                  <a:pt x="2269" y="19272"/>
                </a:lnTo>
                <a:lnTo>
                  <a:pt x="0" y="30900"/>
                </a:lnTo>
                <a:lnTo>
                  <a:pt x="2269" y="42528"/>
                </a:lnTo>
                <a:lnTo>
                  <a:pt x="9079" y="52750"/>
                </a:lnTo>
                <a:lnTo>
                  <a:pt x="19333" y="59538"/>
                </a:lnTo>
                <a:lnTo>
                  <a:pt x="30998" y="61801"/>
                </a:lnTo>
                <a:lnTo>
                  <a:pt x="42663" y="59538"/>
                </a:lnTo>
                <a:lnTo>
                  <a:pt x="52918" y="52750"/>
                </a:lnTo>
                <a:lnTo>
                  <a:pt x="59727" y="42528"/>
                </a:lnTo>
                <a:lnTo>
                  <a:pt x="61997" y="30900"/>
                </a:lnTo>
                <a:lnTo>
                  <a:pt x="59727" y="19272"/>
                </a:lnTo>
                <a:lnTo>
                  <a:pt x="52918" y="9050"/>
                </a:lnTo>
                <a:lnTo>
                  <a:pt x="42663" y="2262"/>
                </a:lnTo>
                <a:lnTo>
                  <a:pt x="30998" y="0"/>
                </a:lnTo>
                <a:close/>
              </a:path>
            </a:pathLst>
          </a:custGeom>
          <a:solidFill>
            <a:srgbClr val="3F6E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3342521" y="2453133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30">
                <a:moveTo>
                  <a:pt x="30997" y="0"/>
                </a:moveTo>
                <a:lnTo>
                  <a:pt x="19333" y="2262"/>
                </a:lnTo>
                <a:lnTo>
                  <a:pt x="9079" y="9050"/>
                </a:lnTo>
                <a:lnTo>
                  <a:pt x="2269" y="19273"/>
                </a:lnTo>
                <a:lnTo>
                  <a:pt x="0" y="30901"/>
                </a:lnTo>
                <a:lnTo>
                  <a:pt x="2269" y="42529"/>
                </a:lnTo>
                <a:lnTo>
                  <a:pt x="9079" y="52751"/>
                </a:lnTo>
                <a:lnTo>
                  <a:pt x="19333" y="59539"/>
                </a:lnTo>
                <a:lnTo>
                  <a:pt x="30997" y="61802"/>
                </a:lnTo>
                <a:lnTo>
                  <a:pt x="42663" y="59539"/>
                </a:lnTo>
                <a:lnTo>
                  <a:pt x="52918" y="52751"/>
                </a:lnTo>
                <a:lnTo>
                  <a:pt x="59727" y="42529"/>
                </a:lnTo>
                <a:lnTo>
                  <a:pt x="61996" y="30901"/>
                </a:lnTo>
                <a:lnTo>
                  <a:pt x="59727" y="19273"/>
                </a:lnTo>
                <a:lnTo>
                  <a:pt x="52918" y="9050"/>
                </a:lnTo>
                <a:lnTo>
                  <a:pt x="42663" y="2262"/>
                </a:lnTo>
                <a:lnTo>
                  <a:pt x="30997" y="0"/>
                </a:lnTo>
                <a:close/>
              </a:path>
            </a:pathLst>
          </a:custGeom>
          <a:solidFill>
            <a:srgbClr val="3F6E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2732880" y="2360432"/>
            <a:ext cx="640715" cy="203835"/>
          </a:xfrm>
          <a:custGeom>
            <a:avLst/>
            <a:gdLst/>
            <a:ahLst/>
            <a:cxnLst/>
            <a:rect l="l" t="t" r="r" b="b"/>
            <a:pathLst>
              <a:path w="640714" h="203835">
                <a:moveTo>
                  <a:pt x="0" y="203428"/>
                </a:moveTo>
                <a:lnTo>
                  <a:pt x="174367" y="195703"/>
                </a:lnTo>
                <a:lnTo>
                  <a:pt x="350026" y="42488"/>
                </a:lnTo>
                <a:lnTo>
                  <a:pt x="640638" y="0"/>
                </a:lnTo>
              </a:path>
            </a:pathLst>
          </a:custGeom>
          <a:ln w="15454">
            <a:solidFill>
              <a:srgbClr val="A9A9A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2701881" y="2401633"/>
            <a:ext cx="62230" cy="0"/>
          </a:xfrm>
          <a:custGeom>
            <a:avLst/>
            <a:gdLst/>
            <a:ahLst/>
            <a:cxnLst/>
            <a:rect l="l" t="t" r="r" b="b"/>
            <a:pathLst>
              <a:path w="62230">
                <a:moveTo>
                  <a:pt x="0" y="0"/>
                </a:moveTo>
                <a:lnTo>
                  <a:pt x="61997" y="0"/>
                </a:lnTo>
              </a:path>
            </a:pathLst>
          </a:custGeom>
          <a:ln w="15450">
            <a:solidFill>
              <a:srgbClr val="A9A9A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2732880" y="2401633"/>
            <a:ext cx="0" cy="162560"/>
          </a:xfrm>
          <a:custGeom>
            <a:avLst/>
            <a:gdLst/>
            <a:ahLst/>
            <a:cxnLst/>
            <a:rect l="l" t="t" r="r" b="b"/>
            <a:pathLst>
              <a:path h="162560">
                <a:moveTo>
                  <a:pt x="0" y="0"/>
                </a:moveTo>
                <a:lnTo>
                  <a:pt x="0" y="162228"/>
                </a:lnTo>
              </a:path>
            </a:pathLst>
          </a:custGeom>
          <a:ln w="15499">
            <a:solidFill>
              <a:srgbClr val="A9A9A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2876248" y="2478884"/>
            <a:ext cx="62230" cy="0"/>
          </a:xfrm>
          <a:custGeom>
            <a:avLst/>
            <a:gdLst/>
            <a:ahLst/>
            <a:cxnLst/>
            <a:rect l="l" t="t" r="r" b="b"/>
            <a:pathLst>
              <a:path w="62230">
                <a:moveTo>
                  <a:pt x="0" y="0"/>
                </a:moveTo>
                <a:lnTo>
                  <a:pt x="61997" y="0"/>
                </a:lnTo>
              </a:path>
            </a:pathLst>
          </a:custGeom>
          <a:ln w="15450">
            <a:solidFill>
              <a:srgbClr val="A9A9A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2907247" y="2478884"/>
            <a:ext cx="0" cy="77470"/>
          </a:xfrm>
          <a:custGeom>
            <a:avLst/>
            <a:gdLst/>
            <a:ahLst/>
            <a:cxnLst/>
            <a:rect l="l" t="t" r="r" b="b"/>
            <a:pathLst>
              <a:path h="77469">
                <a:moveTo>
                  <a:pt x="0" y="0"/>
                </a:moveTo>
                <a:lnTo>
                  <a:pt x="0" y="77251"/>
                </a:lnTo>
              </a:path>
            </a:pathLst>
          </a:custGeom>
          <a:ln w="15499">
            <a:solidFill>
              <a:srgbClr val="A9A9A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3051907" y="2347557"/>
            <a:ext cx="62230" cy="0"/>
          </a:xfrm>
          <a:custGeom>
            <a:avLst/>
            <a:gdLst/>
            <a:ahLst/>
            <a:cxnLst/>
            <a:rect l="l" t="t" r="r" b="b"/>
            <a:pathLst>
              <a:path w="62230">
                <a:moveTo>
                  <a:pt x="0" y="0"/>
                </a:moveTo>
                <a:lnTo>
                  <a:pt x="61997" y="0"/>
                </a:lnTo>
              </a:path>
            </a:pathLst>
          </a:custGeom>
          <a:ln w="15450">
            <a:solidFill>
              <a:srgbClr val="A9A9A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3082906" y="2347557"/>
            <a:ext cx="0" cy="55880"/>
          </a:xfrm>
          <a:custGeom>
            <a:avLst/>
            <a:gdLst/>
            <a:ahLst/>
            <a:cxnLst/>
            <a:rect l="l" t="t" r="r" b="b"/>
            <a:pathLst>
              <a:path h="55880">
                <a:moveTo>
                  <a:pt x="0" y="0"/>
                </a:moveTo>
                <a:lnTo>
                  <a:pt x="0" y="55363"/>
                </a:lnTo>
              </a:path>
            </a:pathLst>
          </a:custGeom>
          <a:ln w="15499">
            <a:solidFill>
              <a:srgbClr val="A9A9A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2701882" y="2532960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30" h="62230">
                <a:moveTo>
                  <a:pt x="30999" y="0"/>
                </a:moveTo>
                <a:lnTo>
                  <a:pt x="19334" y="2262"/>
                </a:lnTo>
                <a:lnTo>
                  <a:pt x="9080" y="9049"/>
                </a:lnTo>
                <a:lnTo>
                  <a:pt x="2270" y="19272"/>
                </a:lnTo>
                <a:lnTo>
                  <a:pt x="0" y="30900"/>
                </a:lnTo>
                <a:lnTo>
                  <a:pt x="2270" y="42528"/>
                </a:lnTo>
                <a:lnTo>
                  <a:pt x="9080" y="52751"/>
                </a:lnTo>
                <a:lnTo>
                  <a:pt x="19334" y="59539"/>
                </a:lnTo>
                <a:lnTo>
                  <a:pt x="30999" y="61802"/>
                </a:lnTo>
                <a:lnTo>
                  <a:pt x="42664" y="59539"/>
                </a:lnTo>
                <a:lnTo>
                  <a:pt x="52919" y="52751"/>
                </a:lnTo>
                <a:lnTo>
                  <a:pt x="59728" y="42528"/>
                </a:lnTo>
                <a:lnTo>
                  <a:pt x="61998" y="30900"/>
                </a:lnTo>
                <a:lnTo>
                  <a:pt x="59728" y="19272"/>
                </a:lnTo>
                <a:lnTo>
                  <a:pt x="52919" y="9049"/>
                </a:lnTo>
                <a:lnTo>
                  <a:pt x="42664" y="2262"/>
                </a:lnTo>
                <a:lnTo>
                  <a:pt x="30999" y="0"/>
                </a:lnTo>
                <a:close/>
              </a:path>
            </a:pathLst>
          </a:custGeom>
          <a:solidFill>
            <a:srgbClr val="A9A9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2876249" y="2525235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30" h="62230">
                <a:moveTo>
                  <a:pt x="30999" y="0"/>
                </a:moveTo>
                <a:lnTo>
                  <a:pt x="19334" y="2262"/>
                </a:lnTo>
                <a:lnTo>
                  <a:pt x="9079" y="9049"/>
                </a:lnTo>
                <a:lnTo>
                  <a:pt x="2269" y="19272"/>
                </a:lnTo>
                <a:lnTo>
                  <a:pt x="0" y="30901"/>
                </a:lnTo>
                <a:lnTo>
                  <a:pt x="2269" y="42529"/>
                </a:lnTo>
                <a:lnTo>
                  <a:pt x="9079" y="52751"/>
                </a:lnTo>
                <a:lnTo>
                  <a:pt x="19334" y="59539"/>
                </a:lnTo>
                <a:lnTo>
                  <a:pt x="30999" y="61802"/>
                </a:lnTo>
                <a:lnTo>
                  <a:pt x="42664" y="59539"/>
                </a:lnTo>
                <a:lnTo>
                  <a:pt x="52918" y="52751"/>
                </a:lnTo>
                <a:lnTo>
                  <a:pt x="59728" y="42529"/>
                </a:lnTo>
                <a:lnTo>
                  <a:pt x="61998" y="30901"/>
                </a:lnTo>
                <a:lnTo>
                  <a:pt x="59728" y="19272"/>
                </a:lnTo>
                <a:lnTo>
                  <a:pt x="52918" y="9049"/>
                </a:lnTo>
                <a:lnTo>
                  <a:pt x="42664" y="2262"/>
                </a:lnTo>
                <a:lnTo>
                  <a:pt x="30999" y="0"/>
                </a:lnTo>
                <a:close/>
              </a:path>
            </a:pathLst>
          </a:custGeom>
          <a:solidFill>
            <a:srgbClr val="A9A9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3051909" y="2372020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30" h="62230">
                <a:moveTo>
                  <a:pt x="30998" y="0"/>
                </a:moveTo>
                <a:lnTo>
                  <a:pt x="19333" y="2262"/>
                </a:lnTo>
                <a:lnTo>
                  <a:pt x="9079" y="9050"/>
                </a:lnTo>
                <a:lnTo>
                  <a:pt x="2269" y="19272"/>
                </a:lnTo>
                <a:lnTo>
                  <a:pt x="0" y="30900"/>
                </a:lnTo>
                <a:lnTo>
                  <a:pt x="2269" y="42528"/>
                </a:lnTo>
                <a:lnTo>
                  <a:pt x="9079" y="52750"/>
                </a:lnTo>
                <a:lnTo>
                  <a:pt x="19333" y="59538"/>
                </a:lnTo>
                <a:lnTo>
                  <a:pt x="30998" y="61801"/>
                </a:lnTo>
                <a:lnTo>
                  <a:pt x="42663" y="59538"/>
                </a:lnTo>
                <a:lnTo>
                  <a:pt x="52918" y="52750"/>
                </a:lnTo>
                <a:lnTo>
                  <a:pt x="59727" y="42528"/>
                </a:lnTo>
                <a:lnTo>
                  <a:pt x="61997" y="30900"/>
                </a:lnTo>
                <a:lnTo>
                  <a:pt x="59727" y="19272"/>
                </a:lnTo>
                <a:lnTo>
                  <a:pt x="52918" y="9050"/>
                </a:lnTo>
                <a:lnTo>
                  <a:pt x="42663" y="2262"/>
                </a:lnTo>
                <a:lnTo>
                  <a:pt x="30998" y="0"/>
                </a:lnTo>
                <a:close/>
              </a:path>
            </a:pathLst>
          </a:custGeom>
          <a:solidFill>
            <a:srgbClr val="A9A9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3342521" y="2329531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30">
                <a:moveTo>
                  <a:pt x="30997" y="0"/>
                </a:moveTo>
                <a:lnTo>
                  <a:pt x="19333" y="2262"/>
                </a:lnTo>
                <a:lnTo>
                  <a:pt x="9079" y="9051"/>
                </a:lnTo>
                <a:lnTo>
                  <a:pt x="2269" y="19273"/>
                </a:lnTo>
                <a:lnTo>
                  <a:pt x="0" y="30901"/>
                </a:lnTo>
                <a:lnTo>
                  <a:pt x="2269" y="42529"/>
                </a:lnTo>
                <a:lnTo>
                  <a:pt x="9079" y="52752"/>
                </a:lnTo>
                <a:lnTo>
                  <a:pt x="19333" y="59539"/>
                </a:lnTo>
                <a:lnTo>
                  <a:pt x="30997" y="61802"/>
                </a:lnTo>
                <a:lnTo>
                  <a:pt x="42663" y="59539"/>
                </a:lnTo>
                <a:lnTo>
                  <a:pt x="52918" y="52752"/>
                </a:lnTo>
                <a:lnTo>
                  <a:pt x="59727" y="42529"/>
                </a:lnTo>
                <a:lnTo>
                  <a:pt x="61996" y="30901"/>
                </a:lnTo>
                <a:lnTo>
                  <a:pt x="59727" y="19273"/>
                </a:lnTo>
                <a:lnTo>
                  <a:pt x="52918" y="9051"/>
                </a:lnTo>
                <a:lnTo>
                  <a:pt x="42663" y="2262"/>
                </a:lnTo>
                <a:lnTo>
                  <a:pt x="30997" y="0"/>
                </a:lnTo>
                <a:close/>
              </a:path>
            </a:pathLst>
          </a:custGeom>
          <a:solidFill>
            <a:srgbClr val="A9A9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2732880" y="2355282"/>
            <a:ext cx="640715" cy="282575"/>
          </a:xfrm>
          <a:custGeom>
            <a:avLst/>
            <a:gdLst/>
            <a:ahLst/>
            <a:cxnLst/>
            <a:rect l="l" t="t" r="r" b="b"/>
            <a:pathLst>
              <a:path w="640714" h="282575">
                <a:moveTo>
                  <a:pt x="0" y="281967"/>
                </a:moveTo>
                <a:lnTo>
                  <a:pt x="174367" y="142915"/>
                </a:lnTo>
                <a:lnTo>
                  <a:pt x="350026" y="5150"/>
                </a:lnTo>
                <a:lnTo>
                  <a:pt x="640638" y="0"/>
                </a:lnTo>
              </a:path>
            </a:pathLst>
          </a:custGeom>
          <a:ln w="154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2701881" y="2605062"/>
            <a:ext cx="62230" cy="0"/>
          </a:xfrm>
          <a:custGeom>
            <a:avLst/>
            <a:gdLst/>
            <a:ahLst/>
            <a:cxnLst/>
            <a:rect l="l" t="t" r="r" b="b"/>
            <a:pathLst>
              <a:path w="62230">
                <a:moveTo>
                  <a:pt x="0" y="0"/>
                </a:moveTo>
                <a:lnTo>
                  <a:pt x="61997" y="0"/>
                </a:lnTo>
              </a:path>
            </a:pathLst>
          </a:custGeom>
          <a:ln w="154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2732880" y="2605062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88"/>
                </a:lnTo>
              </a:path>
            </a:pathLst>
          </a:custGeom>
          <a:ln w="154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2876248" y="2450559"/>
            <a:ext cx="62230" cy="0"/>
          </a:xfrm>
          <a:custGeom>
            <a:avLst/>
            <a:gdLst/>
            <a:ahLst/>
            <a:cxnLst/>
            <a:rect l="l" t="t" r="r" b="b"/>
            <a:pathLst>
              <a:path w="62230">
                <a:moveTo>
                  <a:pt x="0" y="0"/>
                </a:moveTo>
                <a:lnTo>
                  <a:pt x="61997" y="0"/>
                </a:lnTo>
              </a:path>
            </a:pathLst>
          </a:custGeom>
          <a:ln w="154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2907247" y="2450559"/>
            <a:ext cx="0" cy="48260"/>
          </a:xfrm>
          <a:custGeom>
            <a:avLst/>
            <a:gdLst/>
            <a:ahLst/>
            <a:cxnLst/>
            <a:rect l="l" t="t" r="r" b="b"/>
            <a:pathLst>
              <a:path h="48260">
                <a:moveTo>
                  <a:pt x="0" y="0"/>
                </a:moveTo>
                <a:lnTo>
                  <a:pt x="0" y="47638"/>
                </a:lnTo>
              </a:path>
            </a:pathLst>
          </a:custGeom>
          <a:ln w="154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2701882" y="2606350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30" h="62230">
                <a:moveTo>
                  <a:pt x="30999" y="0"/>
                </a:moveTo>
                <a:lnTo>
                  <a:pt x="19334" y="2262"/>
                </a:lnTo>
                <a:lnTo>
                  <a:pt x="9080" y="9049"/>
                </a:lnTo>
                <a:lnTo>
                  <a:pt x="2270" y="19272"/>
                </a:lnTo>
                <a:lnTo>
                  <a:pt x="0" y="30900"/>
                </a:lnTo>
                <a:lnTo>
                  <a:pt x="2270" y="42528"/>
                </a:lnTo>
                <a:lnTo>
                  <a:pt x="9080" y="52750"/>
                </a:lnTo>
                <a:lnTo>
                  <a:pt x="19334" y="59539"/>
                </a:lnTo>
                <a:lnTo>
                  <a:pt x="30999" y="61802"/>
                </a:lnTo>
                <a:lnTo>
                  <a:pt x="42664" y="59539"/>
                </a:lnTo>
                <a:lnTo>
                  <a:pt x="52919" y="52750"/>
                </a:lnTo>
                <a:lnTo>
                  <a:pt x="59728" y="42528"/>
                </a:lnTo>
                <a:lnTo>
                  <a:pt x="61998" y="30900"/>
                </a:lnTo>
                <a:lnTo>
                  <a:pt x="59728" y="19272"/>
                </a:lnTo>
                <a:lnTo>
                  <a:pt x="52919" y="9049"/>
                </a:lnTo>
                <a:lnTo>
                  <a:pt x="42664" y="2262"/>
                </a:lnTo>
                <a:lnTo>
                  <a:pt x="309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2876249" y="2467295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30" h="62230">
                <a:moveTo>
                  <a:pt x="30999" y="0"/>
                </a:moveTo>
                <a:lnTo>
                  <a:pt x="19334" y="2262"/>
                </a:lnTo>
                <a:lnTo>
                  <a:pt x="9079" y="9051"/>
                </a:lnTo>
                <a:lnTo>
                  <a:pt x="2269" y="19273"/>
                </a:lnTo>
                <a:lnTo>
                  <a:pt x="0" y="30901"/>
                </a:lnTo>
                <a:lnTo>
                  <a:pt x="2269" y="42530"/>
                </a:lnTo>
                <a:lnTo>
                  <a:pt x="9079" y="52752"/>
                </a:lnTo>
                <a:lnTo>
                  <a:pt x="19334" y="59539"/>
                </a:lnTo>
                <a:lnTo>
                  <a:pt x="30999" y="61802"/>
                </a:lnTo>
                <a:lnTo>
                  <a:pt x="42664" y="59539"/>
                </a:lnTo>
                <a:lnTo>
                  <a:pt x="52918" y="52752"/>
                </a:lnTo>
                <a:lnTo>
                  <a:pt x="59728" y="42530"/>
                </a:lnTo>
                <a:lnTo>
                  <a:pt x="61998" y="30901"/>
                </a:lnTo>
                <a:lnTo>
                  <a:pt x="59728" y="19273"/>
                </a:lnTo>
                <a:lnTo>
                  <a:pt x="52918" y="9051"/>
                </a:lnTo>
                <a:lnTo>
                  <a:pt x="42664" y="2262"/>
                </a:lnTo>
                <a:lnTo>
                  <a:pt x="309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3051909" y="2329531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30" h="62230">
                <a:moveTo>
                  <a:pt x="30998" y="0"/>
                </a:moveTo>
                <a:lnTo>
                  <a:pt x="19333" y="2262"/>
                </a:lnTo>
                <a:lnTo>
                  <a:pt x="9079" y="9051"/>
                </a:lnTo>
                <a:lnTo>
                  <a:pt x="2269" y="19273"/>
                </a:lnTo>
                <a:lnTo>
                  <a:pt x="0" y="30901"/>
                </a:lnTo>
                <a:lnTo>
                  <a:pt x="2269" y="42529"/>
                </a:lnTo>
                <a:lnTo>
                  <a:pt x="9079" y="52752"/>
                </a:lnTo>
                <a:lnTo>
                  <a:pt x="19333" y="59539"/>
                </a:lnTo>
                <a:lnTo>
                  <a:pt x="30998" y="61802"/>
                </a:lnTo>
                <a:lnTo>
                  <a:pt x="42663" y="59539"/>
                </a:lnTo>
                <a:lnTo>
                  <a:pt x="52918" y="52752"/>
                </a:lnTo>
                <a:lnTo>
                  <a:pt x="59727" y="42529"/>
                </a:lnTo>
                <a:lnTo>
                  <a:pt x="61997" y="30901"/>
                </a:lnTo>
                <a:lnTo>
                  <a:pt x="59727" y="19273"/>
                </a:lnTo>
                <a:lnTo>
                  <a:pt x="52918" y="9051"/>
                </a:lnTo>
                <a:lnTo>
                  <a:pt x="42663" y="2262"/>
                </a:lnTo>
                <a:lnTo>
                  <a:pt x="3099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3342521" y="2324382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30">
                <a:moveTo>
                  <a:pt x="30997" y="0"/>
                </a:moveTo>
                <a:lnTo>
                  <a:pt x="19333" y="2262"/>
                </a:lnTo>
                <a:lnTo>
                  <a:pt x="9079" y="9049"/>
                </a:lnTo>
                <a:lnTo>
                  <a:pt x="2269" y="19272"/>
                </a:lnTo>
                <a:lnTo>
                  <a:pt x="0" y="30900"/>
                </a:lnTo>
                <a:lnTo>
                  <a:pt x="2269" y="42528"/>
                </a:lnTo>
                <a:lnTo>
                  <a:pt x="9079" y="52750"/>
                </a:lnTo>
                <a:lnTo>
                  <a:pt x="19333" y="59539"/>
                </a:lnTo>
                <a:lnTo>
                  <a:pt x="30997" y="61802"/>
                </a:lnTo>
                <a:lnTo>
                  <a:pt x="42663" y="59539"/>
                </a:lnTo>
                <a:lnTo>
                  <a:pt x="52918" y="52750"/>
                </a:lnTo>
                <a:lnTo>
                  <a:pt x="59727" y="42528"/>
                </a:lnTo>
                <a:lnTo>
                  <a:pt x="61996" y="30900"/>
                </a:lnTo>
                <a:lnTo>
                  <a:pt x="59727" y="19272"/>
                </a:lnTo>
                <a:lnTo>
                  <a:pt x="52918" y="9049"/>
                </a:lnTo>
                <a:lnTo>
                  <a:pt x="42663" y="2262"/>
                </a:lnTo>
                <a:lnTo>
                  <a:pt x="3099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 txBox="1"/>
          <p:nvPr/>
        </p:nvSpPr>
        <p:spPr>
          <a:xfrm>
            <a:off x="2518694" y="3415950"/>
            <a:ext cx="113030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spc="-10" dirty="0">
                <a:latin typeface="Arial"/>
                <a:cs typeface="Arial"/>
              </a:rPr>
              <a:t>Multiplicity </a:t>
            </a:r>
            <a:r>
              <a:rPr sz="900" dirty="0">
                <a:latin typeface="Arial"/>
                <a:cs typeface="Arial"/>
              </a:rPr>
              <a:t>of</a:t>
            </a:r>
            <a:r>
              <a:rPr sz="900" spc="-55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Infection</a:t>
            </a:r>
            <a:endParaRPr sz="900">
              <a:latin typeface="Arial"/>
              <a:cs typeface="Arial"/>
            </a:endParaRPr>
          </a:p>
        </p:txBody>
      </p:sp>
      <p:sp>
        <p:nvSpPr>
          <p:cNvPr id="171" name="object 171"/>
          <p:cNvSpPr txBox="1"/>
          <p:nvPr/>
        </p:nvSpPr>
        <p:spPr>
          <a:xfrm>
            <a:off x="2061913" y="2445667"/>
            <a:ext cx="158115" cy="557530"/>
          </a:xfrm>
          <a:prstGeom prst="rect">
            <a:avLst/>
          </a:prstGeom>
        </p:spPr>
        <p:txBody>
          <a:bodyPr vert="vert270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900" dirty="0">
                <a:latin typeface="Arial"/>
                <a:cs typeface="Arial"/>
              </a:rPr>
              <a:t>CD19t</a:t>
            </a:r>
            <a:r>
              <a:rPr sz="900" spc="-95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(%)</a:t>
            </a:r>
            <a:endParaRPr sz="900">
              <a:latin typeface="Arial"/>
              <a:cs typeface="Arial"/>
            </a:endParaRPr>
          </a:p>
        </p:txBody>
      </p:sp>
      <p:sp>
        <p:nvSpPr>
          <p:cNvPr id="172" name="object 172"/>
          <p:cNvSpPr/>
          <p:nvPr/>
        </p:nvSpPr>
        <p:spPr>
          <a:xfrm>
            <a:off x="3699865" y="2204642"/>
            <a:ext cx="1690370" cy="1234440"/>
          </a:xfrm>
          <a:custGeom>
            <a:avLst/>
            <a:gdLst/>
            <a:ahLst/>
            <a:cxnLst/>
            <a:rect l="l" t="t" r="r" b="b"/>
            <a:pathLst>
              <a:path w="1690370" h="1234439">
                <a:moveTo>
                  <a:pt x="1689855" y="1233877"/>
                </a:moveTo>
                <a:lnTo>
                  <a:pt x="1689855" y="0"/>
                </a:lnTo>
                <a:lnTo>
                  <a:pt x="0" y="0"/>
                </a:lnTo>
                <a:lnTo>
                  <a:pt x="0" y="1233877"/>
                </a:lnTo>
                <a:lnTo>
                  <a:pt x="1689855" y="12338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4177272" y="3108230"/>
            <a:ext cx="1155700" cy="0"/>
          </a:xfrm>
          <a:custGeom>
            <a:avLst/>
            <a:gdLst/>
            <a:ahLst/>
            <a:cxnLst/>
            <a:rect l="l" t="t" r="r" b="b"/>
            <a:pathLst>
              <a:path w="1155700">
                <a:moveTo>
                  <a:pt x="0" y="0"/>
                </a:moveTo>
                <a:lnTo>
                  <a:pt x="1155530" y="0"/>
                </a:lnTo>
              </a:path>
            </a:pathLst>
          </a:custGeom>
          <a:ln w="154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4177272" y="3108230"/>
            <a:ext cx="0" cy="38735"/>
          </a:xfrm>
          <a:custGeom>
            <a:avLst/>
            <a:gdLst/>
            <a:ahLst/>
            <a:cxnLst/>
            <a:rect l="l" t="t" r="r" b="b"/>
            <a:pathLst>
              <a:path h="38735">
                <a:moveTo>
                  <a:pt x="0" y="0"/>
                </a:moveTo>
                <a:lnTo>
                  <a:pt x="0" y="38614"/>
                </a:lnTo>
              </a:path>
            </a:pathLst>
          </a:custGeom>
          <a:ln w="154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4466155" y="3108230"/>
            <a:ext cx="0" cy="38735"/>
          </a:xfrm>
          <a:custGeom>
            <a:avLst/>
            <a:gdLst/>
            <a:ahLst/>
            <a:cxnLst/>
            <a:rect l="l" t="t" r="r" b="b"/>
            <a:pathLst>
              <a:path h="38735">
                <a:moveTo>
                  <a:pt x="0" y="0"/>
                </a:moveTo>
                <a:lnTo>
                  <a:pt x="0" y="38614"/>
                </a:lnTo>
              </a:path>
            </a:pathLst>
          </a:custGeom>
          <a:ln w="154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4755038" y="3108230"/>
            <a:ext cx="0" cy="38735"/>
          </a:xfrm>
          <a:custGeom>
            <a:avLst/>
            <a:gdLst/>
            <a:ahLst/>
            <a:cxnLst/>
            <a:rect l="l" t="t" r="r" b="b"/>
            <a:pathLst>
              <a:path h="38735">
                <a:moveTo>
                  <a:pt x="0" y="0"/>
                </a:moveTo>
                <a:lnTo>
                  <a:pt x="0" y="38614"/>
                </a:lnTo>
              </a:path>
            </a:pathLst>
          </a:custGeom>
          <a:ln w="154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5043920" y="3108230"/>
            <a:ext cx="0" cy="38735"/>
          </a:xfrm>
          <a:custGeom>
            <a:avLst/>
            <a:gdLst/>
            <a:ahLst/>
            <a:cxnLst/>
            <a:rect l="l" t="t" r="r" b="b"/>
            <a:pathLst>
              <a:path h="38735">
                <a:moveTo>
                  <a:pt x="0" y="0"/>
                </a:moveTo>
                <a:lnTo>
                  <a:pt x="0" y="38614"/>
                </a:lnTo>
              </a:path>
            </a:pathLst>
          </a:custGeom>
          <a:ln w="154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5332803" y="3108230"/>
            <a:ext cx="0" cy="38735"/>
          </a:xfrm>
          <a:custGeom>
            <a:avLst/>
            <a:gdLst/>
            <a:ahLst/>
            <a:cxnLst/>
            <a:rect l="l" t="t" r="r" b="b"/>
            <a:pathLst>
              <a:path h="38735">
                <a:moveTo>
                  <a:pt x="0" y="0"/>
                </a:moveTo>
                <a:lnTo>
                  <a:pt x="0" y="38614"/>
                </a:lnTo>
              </a:path>
            </a:pathLst>
          </a:custGeom>
          <a:ln w="154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4264235" y="3108230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03" y="9653"/>
                </a:moveTo>
                <a:lnTo>
                  <a:pt x="7703" y="9653"/>
                </a:lnTo>
              </a:path>
            </a:pathLst>
          </a:custGeom>
          <a:ln w="193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4315105" y="3108230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03" y="9653"/>
                </a:moveTo>
                <a:lnTo>
                  <a:pt x="7703" y="9653"/>
                </a:lnTo>
              </a:path>
            </a:pathLst>
          </a:custGeom>
          <a:ln w="193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4351197" y="3108230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03" y="9653"/>
                </a:moveTo>
                <a:lnTo>
                  <a:pt x="7703" y="9653"/>
                </a:lnTo>
              </a:path>
            </a:pathLst>
          </a:custGeom>
          <a:ln w="193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4379193" y="3108230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03" y="9653"/>
                </a:moveTo>
                <a:lnTo>
                  <a:pt x="7703" y="9653"/>
                </a:lnTo>
              </a:path>
            </a:pathLst>
          </a:custGeom>
          <a:ln w="193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4402067" y="3108230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03" y="9653"/>
                </a:moveTo>
                <a:lnTo>
                  <a:pt x="7703" y="9653"/>
                </a:lnTo>
              </a:path>
            </a:pathLst>
          </a:custGeom>
          <a:ln w="193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4421406" y="3108230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03" y="9653"/>
                </a:moveTo>
                <a:lnTo>
                  <a:pt x="7703" y="9653"/>
                </a:lnTo>
              </a:path>
            </a:pathLst>
          </a:custGeom>
          <a:ln w="193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4438159" y="3108230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03" y="9653"/>
                </a:moveTo>
                <a:lnTo>
                  <a:pt x="7703" y="9653"/>
                </a:lnTo>
              </a:path>
            </a:pathLst>
          </a:custGeom>
          <a:ln w="193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4452936" y="3108230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03" y="9653"/>
                </a:moveTo>
                <a:lnTo>
                  <a:pt x="7703" y="9653"/>
                </a:lnTo>
              </a:path>
            </a:pathLst>
          </a:custGeom>
          <a:ln w="193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4553117" y="3108230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03" y="9653"/>
                </a:moveTo>
                <a:lnTo>
                  <a:pt x="7703" y="9653"/>
                </a:lnTo>
              </a:path>
            </a:pathLst>
          </a:custGeom>
          <a:ln w="193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4603987" y="3108230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03" y="9653"/>
                </a:moveTo>
                <a:lnTo>
                  <a:pt x="7703" y="9653"/>
                </a:lnTo>
              </a:path>
            </a:pathLst>
          </a:custGeom>
          <a:ln w="193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4640079" y="3108230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03" y="9653"/>
                </a:moveTo>
                <a:lnTo>
                  <a:pt x="7703" y="9653"/>
                </a:lnTo>
              </a:path>
            </a:pathLst>
          </a:custGeom>
          <a:ln w="193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4668075" y="3108230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03" y="9653"/>
                </a:moveTo>
                <a:lnTo>
                  <a:pt x="7703" y="9653"/>
                </a:lnTo>
              </a:path>
            </a:pathLst>
          </a:custGeom>
          <a:ln w="193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4690949" y="3108230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03" y="9653"/>
                </a:moveTo>
                <a:lnTo>
                  <a:pt x="7703" y="9653"/>
                </a:lnTo>
              </a:path>
            </a:pathLst>
          </a:custGeom>
          <a:ln w="193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4710288" y="3108230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03" y="9653"/>
                </a:moveTo>
                <a:lnTo>
                  <a:pt x="7703" y="9653"/>
                </a:lnTo>
              </a:path>
            </a:pathLst>
          </a:custGeom>
          <a:ln w="193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4727042" y="3108230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03" y="9653"/>
                </a:moveTo>
                <a:lnTo>
                  <a:pt x="7703" y="9653"/>
                </a:lnTo>
              </a:path>
            </a:pathLst>
          </a:custGeom>
          <a:ln w="193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4741818" y="3108230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03" y="9653"/>
                </a:moveTo>
                <a:lnTo>
                  <a:pt x="7703" y="9653"/>
                </a:lnTo>
              </a:path>
            </a:pathLst>
          </a:custGeom>
          <a:ln w="193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4842000" y="3108230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03" y="9653"/>
                </a:moveTo>
                <a:lnTo>
                  <a:pt x="7703" y="9653"/>
                </a:lnTo>
              </a:path>
            </a:pathLst>
          </a:custGeom>
          <a:ln w="193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4892870" y="3108230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03" y="9653"/>
                </a:moveTo>
                <a:lnTo>
                  <a:pt x="7703" y="9653"/>
                </a:lnTo>
              </a:path>
            </a:pathLst>
          </a:custGeom>
          <a:ln w="193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4928962" y="3108230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03" y="9653"/>
                </a:moveTo>
                <a:lnTo>
                  <a:pt x="7703" y="9653"/>
                </a:lnTo>
              </a:path>
            </a:pathLst>
          </a:custGeom>
          <a:ln w="193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4956958" y="3108230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03" y="9653"/>
                </a:moveTo>
                <a:lnTo>
                  <a:pt x="7703" y="9653"/>
                </a:lnTo>
              </a:path>
            </a:pathLst>
          </a:custGeom>
          <a:ln w="193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4979832" y="3108230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03" y="9653"/>
                </a:moveTo>
                <a:lnTo>
                  <a:pt x="7703" y="9653"/>
                </a:lnTo>
              </a:path>
            </a:pathLst>
          </a:custGeom>
          <a:ln w="193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4999171" y="3108230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03" y="9653"/>
                </a:moveTo>
                <a:lnTo>
                  <a:pt x="7703" y="9653"/>
                </a:lnTo>
              </a:path>
            </a:pathLst>
          </a:custGeom>
          <a:ln w="193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5015924" y="3108230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03" y="9653"/>
                </a:moveTo>
                <a:lnTo>
                  <a:pt x="7703" y="9653"/>
                </a:lnTo>
              </a:path>
            </a:pathLst>
          </a:custGeom>
          <a:ln w="193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5030701" y="3108230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03" y="9653"/>
                </a:moveTo>
                <a:lnTo>
                  <a:pt x="7703" y="9653"/>
                </a:lnTo>
              </a:path>
            </a:pathLst>
          </a:custGeom>
          <a:ln w="193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5130882" y="3108230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03" y="9653"/>
                </a:moveTo>
                <a:lnTo>
                  <a:pt x="7703" y="9653"/>
                </a:lnTo>
              </a:path>
            </a:pathLst>
          </a:custGeom>
          <a:ln w="193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5181752" y="3108230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03" y="9653"/>
                </a:moveTo>
                <a:lnTo>
                  <a:pt x="7703" y="9653"/>
                </a:lnTo>
              </a:path>
            </a:pathLst>
          </a:custGeom>
          <a:ln w="193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5217845" y="3108230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03" y="9653"/>
                </a:moveTo>
                <a:lnTo>
                  <a:pt x="7703" y="9653"/>
                </a:lnTo>
              </a:path>
            </a:pathLst>
          </a:custGeom>
          <a:ln w="193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5245840" y="3108230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03" y="9653"/>
                </a:moveTo>
                <a:lnTo>
                  <a:pt x="7703" y="9653"/>
                </a:lnTo>
              </a:path>
            </a:pathLst>
          </a:custGeom>
          <a:ln w="193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5268714" y="3108230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03" y="9653"/>
                </a:moveTo>
                <a:lnTo>
                  <a:pt x="7703" y="9653"/>
                </a:lnTo>
              </a:path>
            </a:pathLst>
          </a:custGeom>
          <a:ln w="193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5288053" y="3108230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03" y="9653"/>
                </a:moveTo>
                <a:lnTo>
                  <a:pt x="7703" y="9653"/>
                </a:lnTo>
              </a:path>
            </a:pathLst>
          </a:custGeom>
          <a:ln w="193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5304807" y="3108230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03" y="9653"/>
                </a:moveTo>
                <a:lnTo>
                  <a:pt x="7703" y="9653"/>
                </a:lnTo>
              </a:path>
            </a:pathLst>
          </a:custGeom>
          <a:ln w="193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5319583" y="3108230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-7703" y="9653"/>
                </a:moveTo>
                <a:lnTo>
                  <a:pt x="7703" y="9653"/>
                </a:lnTo>
              </a:path>
            </a:pathLst>
          </a:custGeom>
          <a:ln w="193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 txBox="1"/>
          <p:nvPr/>
        </p:nvSpPr>
        <p:spPr>
          <a:xfrm rot="18900000">
            <a:off x="3914213" y="3254747"/>
            <a:ext cx="318020" cy="118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30"/>
              </a:lnSpc>
            </a:pPr>
            <a:r>
              <a:rPr sz="900" spc="5" dirty="0">
                <a:latin typeface="Arial"/>
                <a:cs typeface="Arial"/>
              </a:rPr>
              <a:t>0.001</a:t>
            </a:r>
            <a:endParaRPr sz="900">
              <a:latin typeface="Arial"/>
              <a:cs typeface="Arial"/>
            </a:endParaRPr>
          </a:p>
        </p:txBody>
      </p:sp>
      <p:sp>
        <p:nvSpPr>
          <p:cNvPr id="212" name="object 212"/>
          <p:cNvSpPr txBox="1"/>
          <p:nvPr/>
        </p:nvSpPr>
        <p:spPr>
          <a:xfrm rot="18900000">
            <a:off x="4256098" y="3231549"/>
            <a:ext cx="258437" cy="118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30"/>
              </a:lnSpc>
            </a:pPr>
            <a:r>
              <a:rPr sz="900" spc="5" dirty="0">
                <a:latin typeface="Arial"/>
                <a:cs typeface="Arial"/>
              </a:rPr>
              <a:t>0.01</a:t>
            </a:r>
            <a:endParaRPr sz="900">
              <a:latin typeface="Arial"/>
              <a:cs typeface="Arial"/>
            </a:endParaRPr>
          </a:p>
        </p:txBody>
      </p:sp>
      <p:sp>
        <p:nvSpPr>
          <p:cNvPr id="213" name="object 213"/>
          <p:cNvSpPr txBox="1"/>
          <p:nvPr/>
        </p:nvSpPr>
        <p:spPr>
          <a:xfrm rot="18900000">
            <a:off x="4596168" y="3208351"/>
            <a:ext cx="202481" cy="118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30"/>
              </a:lnSpc>
            </a:pPr>
            <a:r>
              <a:rPr sz="900" spc="5" dirty="0">
                <a:latin typeface="Arial"/>
                <a:cs typeface="Arial"/>
              </a:rPr>
              <a:t>0.1</a:t>
            </a:r>
            <a:endParaRPr sz="900">
              <a:latin typeface="Arial"/>
              <a:cs typeface="Arial"/>
            </a:endParaRPr>
          </a:p>
        </p:txBody>
      </p:sp>
      <p:sp>
        <p:nvSpPr>
          <p:cNvPr id="214" name="object 214"/>
          <p:cNvSpPr txBox="1"/>
          <p:nvPr/>
        </p:nvSpPr>
        <p:spPr>
          <a:xfrm rot="18900000">
            <a:off x="4953262" y="3173567"/>
            <a:ext cx="135319" cy="118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30"/>
              </a:lnSpc>
            </a:pPr>
            <a:r>
              <a:rPr sz="900" spc="10" dirty="0">
                <a:latin typeface="Arial"/>
                <a:cs typeface="Arial"/>
              </a:rPr>
              <a:t>1</a:t>
            </a:r>
            <a:endParaRPr sz="900">
              <a:latin typeface="Arial"/>
              <a:cs typeface="Arial"/>
            </a:endParaRPr>
          </a:p>
        </p:txBody>
      </p:sp>
      <p:sp>
        <p:nvSpPr>
          <p:cNvPr id="215" name="object 215"/>
          <p:cNvSpPr txBox="1"/>
          <p:nvPr/>
        </p:nvSpPr>
        <p:spPr>
          <a:xfrm rot="18900000">
            <a:off x="5198239" y="3196763"/>
            <a:ext cx="176713" cy="118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30"/>
              </a:lnSpc>
            </a:pPr>
            <a:r>
              <a:rPr sz="900" spc="10" dirty="0">
                <a:latin typeface="Arial"/>
                <a:cs typeface="Arial"/>
              </a:rPr>
              <a:t>10</a:t>
            </a:r>
            <a:endParaRPr sz="900">
              <a:latin typeface="Arial"/>
              <a:cs typeface="Arial"/>
            </a:endParaRPr>
          </a:p>
        </p:txBody>
      </p:sp>
      <p:sp>
        <p:nvSpPr>
          <p:cNvPr id="216" name="object 216"/>
          <p:cNvSpPr/>
          <p:nvPr/>
        </p:nvSpPr>
        <p:spPr>
          <a:xfrm>
            <a:off x="4177272" y="2335932"/>
            <a:ext cx="0" cy="772795"/>
          </a:xfrm>
          <a:custGeom>
            <a:avLst/>
            <a:gdLst/>
            <a:ahLst/>
            <a:cxnLst/>
            <a:rect l="l" t="t" r="r" b="b"/>
            <a:pathLst>
              <a:path h="772794">
                <a:moveTo>
                  <a:pt x="0" y="772298"/>
                </a:moveTo>
                <a:lnTo>
                  <a:pt x="0" y="0"/>
                </a:lnTo>
              </a:path>
            </a:pathLst>
          </a:custGeom>
          <a:ln w="154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4138755" y="3108230"/>
            <a:ext cx="38735" cy="0"/>
          </a:xfrm>
          <a:custGeom>
            <a:avLst/>
            <a:gdLst/>
            <a:ahLst/>
            <a:cxnLst/>
            <a:rect l="l" t="t" r="r" b="b"/>
            <a:pathLst>
              <a:path w="38735">
                <a:moveTo>
                  <a:pt x="0" y="0"/>
                </a:moveTo>
                <a:lnTo>
                  <a:pt x="38517" y="0"/>
                </a:lnTo>
              </a:path>
            </a:pathLst>
          </a:custGeom>
          <a:ln w="154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4138755" y="2953771"/>
            <a:ext cx="38735" cy="0"/>
          </a:xfrm>
          <a:custGeom>
            <a:avLst/>
            <a:gdLst/>
            <a:ahLst/>
            <a:cxnLst/>
            <a:rect l="l" t="t" r="r" b="b"/>
            <a:pathLst>
              <a:path w="38735">
                <a:moveTo>
                  <a:pt x="0" y="0"/>
                </a:moveTo>
                <a:lnTo>
                  <a:pt x="38517" y="0"/>
                </a:lnTo>
              </a:path>
            </a:pathLst>
          </a:custGeom>
          <a:ln w="154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4138755" y="2799311"/>
            <a:ext cx="38735" cy="0"/>
          </a:xfrm>
          <a:custGeom>
            <a:avLst/>
            <a:gdLst/>
            <a:ahLst/>
            <a:cxnLst/>
            <a:rect l="l" t="t" r="r" b="b"/>
            <a:pathLst>
              <a:path w="38735">
                <a:moveTo>
                  <a:pt x="0" y="0"/>
                </a:moveTo>
                <a:lnTo>
                  <a:pt x="38517" y="0"/>
                </a:lnTo>
              </a:path>
            </a:pathLst>
          </a:custGeom>
          <a:ln w="154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4138755" y="2644851"/>
            <a:ext cx="38735" cy="0"/>
          </a:xfrm>
          <a:custGeom>
            <a:avLst/>
            <a:gdLst/>
            <a:ahLst/>
            <a:cxnLst/>
            <a:rect l="l" t="t" r="r" b="b"/>
            <a:pathLst>
              <a:path w="38735">
                <a:moveTo>
                  <a:pt x="0" y="0"/>
                </a:moveTo>
                <a:lnTo>
                  <a:pt x="38517" y="0"/>
                </a:lnTo>
              </a:path>
            </a:pathLst>
          </a:custGeom>
          <a:ln w="154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4138755" y="2490392"/>
            <a:ext cx="38735" cy="0"/>
          </a:xfrm>
          <a:custGeom>
            <a:avLst/>
            <a:gdLst/>
            <a:ahLst/>
            <a:cxnLst/>
            <a:rect l="l" t="t" r="r" b="b"/>
            <a:pathLst>
              <a:path w="38735">
                <a:moveTo>
                  <a:pt x="0" y="0"/>
                </a:moveTo>
                <a:lnTo>
                  <a:pt x="38517" y="0"/>
                </a:lnTo>
              </a:path>
            </a:pathLst>
          </a:custGeom>
          <a:ln w="154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4138755" y="2335932"/>
            <a:ext cx="38735" cy="0"/>
          </a:xfrm>
          <a:custGeom>
            <a:avLst/>
            <a:gdLst/>
            <a:ahLst/>
            <a:cxnLst/>
            <a:rect l="l" t="t" r="r" b="b"/>
            <a:pathLst>
              <a:path w="38735">
                <a:moveTo>
                  <a:pt x="0" y="0"/>
                </a:moveTo>
                <a:lnTo>
                  <a:pt x="38517" y="0"/>
                </a:lnTo>
              </a:path>
            </a:pathLst>
          </a:custGeom>
          <a:ln w="154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 txBox="1"/>
          <p:nvPr/>
        </p:nvSpPr>
        <p:spPr>
          <a:xfrm>
            <a:off x="3914282" y="2233346"/>
            <a:ext cx="222250" cy="952500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29"/>
              </a:spcBef>
            </a:pPr>
            <a:r>
              <a:rPr sz="900" spc="5" dirty="0">
                <a:latin typeface="Arial"/>
                <a:cs typeface="Arial"/>
              </a:rPr>
              <a:t>100</a:t>
            </a:r>
            <a:endParaRPr sz="900">
              <a:latin typeface="Arial"/>
              <a:cs typeface="Arial"/>
            </a:endParaRPr>
          </a:p>
          <a:p>
            <a:pPr marL="65405" algn="ctr">
              <a:lnSpc>
                <a:spcPct val="100000"/>
              </a:lnSpc>
              <a:spcBef>
                <a:spcPts val="135"/>
              </a:spcBef>
            </a:pPr>
            <a:r>
              <a:rPr sz="900" spc="5" dirty="0">
                <a:latin typeface="Arial"/>
                <a:cs typeface="Arial"/>
              </a:rPr>
              <a:t>80</a:t>
            </a:r>
            <a:endParaRPr sz="900">
              <a:latin typeface="Arial"/>
              <a:cs typeface="Arial"/>
            </a:endParaRPr>
          </a:p>
          <a:p>
            <a:pPr marL="65405" algn="ctr">
              <a:lnSpc>
                <a:spcPct val="100000"/>
              </a:lnSpc>
              <a:spcBef>
                <a:spcPts val="135"/>
              </a:spcBef>
            </a:pPr>
            <a:r>
              <a:rPr sz="900" spc="5" dirty="0">
                <a:latin typeface="Arial"/>
                <a:cs typeface="Arial"/>
              </a:rPr>
              <a:t>60</a:t>
            </a:r>
            <a:endParaRPr sz="900">
              <a:latin typeface="Arial"/>
              <a:cs typeface="Arial"/>
            </a:endParaRPr>
          </a:p>
          <a:p>
            <a:pPr marL="65405" algn="ctr">
              <a:lnSpc>
                <a:spcPct val="100000"/>
              </a:lnSpc>
              <a:spcBef>
                <a:spcPts val="140"/>
              </a:spcBef>
            </a:pPr>
            <a:r>
              <a:rPr sz="900" spc="5" dirty="0">
                <a:latin typeface="Arial"/>
                <a:cs typeface="Arial"/>
              </a:rPr>
              <a:t>40</a:t>
            </a:r>
            <a:endParaRPr sz="900">
              <a:latin typeface="Arial"/>
              <a:cs typeface="Arial"/>
            </a:endParaRPr>
          </a:p>
          <a:p>
            <a:pPr marL="65405" algn="ctr">
              <a:lnSpc>
                <a:spcPct val="100000"/>
              </a:lnSpc>
              <a:spcBef>
                <a:spcPts val="135"/>
              </a:spcBef>
            </a:pPr>
            <a:r>
              <a:rPr sz="900" spc="5" dirty="0">
                <a:latin typeface="Arial"/>
                <a:cs typeface="Arial"/>
              </a:rPr>
              <a:t>20</a:t>
            </a:r>
            <a:endParaRPr sz="900">
              <a:latin typeface="Arial"/>
              <a:cs typeface="Arial"/>
            </a:endParaRPr>
          </a:p>
          <a:p>
            <a:pPr marL="130810" algn="ctr">
              <a:lnSpc>
                <a:spcPct val="100000"/>
              </a:lnSpc>
              <a:spcBef>
                <a:spcPts val="135"/>
              </a:spcBef>
            </a:pPr>
            <a:r>
              <a:rPr sz="900" spc="5" dirty="0">
                <a:latin typeface="Arial"/>
                <a:cs typeface="Arial"/>
              </a:rPr>
              <a:t>0</a:t>
            </a:r>
            <a:endParaRPr sz="900">
              <a:latin typeface="Arial"/>
              <a:cs typeface="Arial"/>
            </a:endParaRPr>
          </a:p>
        </p:txBody>
      </p:sp>
      <p:sp>
        <p:nvSpPr>
          <p:cNvPr id="224" name="object 224"/>
          <p:cNvSpPr/>
          <p:nvPr/>
        </p:nvSpPr>
        <p:spPr>
          <a:xfrm>
            <a:off x="4407094" y="2519996"/>
            <a:ext cx="636905" cy="570230"/>
          </a:xfrm>
          <a:custGeom>
            <a:avLst/>
            <a:gdLst/>
            <a:ahLst/>
            <a:cxnLst/>
            <a:rect l="l" t="t" r="r" b="b"/>
            <a:pathLst>
              <a:path w="636904" h="570230">
                <a:moveTo>
                  <a:pt x="0" y="570213"/>
                </a:moveTo>
                <a:lnTo>
                  <a:pt x="173329" y="559916"/>
                </a:lnTo>
                <a:lnTo>
                  <a:pt x="347942" y="464665"/>
                </a:lnTo>
                <a:lnTo>
                  <a:pt x="636825" y="0"/>
                </a:lnTo>
              </a:path>
            </a:pathLst>
          </a:custGeom>
          <a:ln w="15428">
            <a:solidFill>
              <a:srgbClr val="3F6EB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4724224" y="2922878"/>
            <a:ext cx="62230" cy="0"/>
          </a:xfrm>
          <a:custGeom>
            <a:avLst/>
            <a:gdLst/>
            <a:ahLst/>
            <a:cxnLst/>
            <a:rect l="l" t="t" r="r" b="b"/>
            <a:pathLst>
              <a:path w="62229">
                <a:moveTo>
                  <a:pt x="0" y="0"/>
                </a:moveTo>
                <a:lnTo>
                  <a:pt x="61628" y="0"/>
                </a:lnTo>
              </a:path>
            </a:pathLst>
          </a:custGeom>
          <a:ln w="15445">
            <a:solidFill>
              <a:srgbClr val="3F6EB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4755038" y="2922878"/>
            <a:ext cx="0" cy="62230"/>
          </a:xfrm>
          <a:custGeom>
            <a:avLst/>
            <a:gdLst/>
            <a:ahLst/>
            <a:cxnLst/>
            <a:rect l="l" t="t" r="r" b="b"/>
            <a:pathLst>
              <a:path h="62230">
                <a:moveTo>
                  <a:pt x="0" y="0"/>
                </a:moveTo>
                <a:lnTo>
                  <a:pt x="0" y="61783"/>
                </a:lnTo>
              </a:path>
            </a:pathLst>
          </a:custGeom>
          <a:ln w="15407">
            <a:solidFill>
              <a:srgbClr val="3F6EB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4376280" y="3059319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30">
                <a:moveTo>
                  <a:pt x="30814" y="0"/>
                </a:moveTo>
                <a:lnTo>
                  <a:pt x="19218" y="2261"/>
                </a:lnTo>
                <a:lnTo>
                  <a:pt x="9024" y="9047"/>
                </a:lnTo>
                <a:lnTo>
                  <a:pt x="2256" y="19266"/>
                </a:lnTo>
                <a:lnTo>
                  <a:pt x="0" y="30890"/>
                </a:lnTo>
                <a:lnTo>
                  <a:pt x="2256" y="42515"/>
                </a:lnTo>
                <a:lnTo>
                  <a:pt x="9024" y="52735"/>
                </a:lnTo>
                <a:lnTo>
                  <a:pt x="19218" y="59520"/>
                </a:lnTo>
                <a:lnTo>
                  <a:pt x="30814" y="61782"/>
                </a:lnTo>
                <a:lnTo>
                  <a:pt x="42408" y="59520"/>
                </a:lnTo>
                <a:lnTo>
                  <a:pt x="52601" y="52735"/>
                </a:lnTo>
                <a:lnTo>
                  <a:pt x="59371" y="42515"/>
                </a:lnTo>
                <a:lnTo>
                  <a:pt x="61628" y="30890"/>
                </a:lnTo>
                <a:lnTo>
                  <a:pt x="59371" y="19266"/>
                </a:lnTo>
                <a:lnTo>
                  <a:pt x="52601" y="9047"/>
                </a:lnTo>
                <a:lnTo>
                  <a:pt x="42408" y="2261"/>
                </a:lnTo>
                <a:lnTo>
                  <a:pt x="30814" y="0"/>
                </a:lnTo>
                <a:close/>
              </a:path>
            </a:pathLst>
          </a:custGeom>
          <a:solidFill>
            <a:srgbClr val="3F6E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4549608" y="3049021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30">
                <a:moveTo>
                  <a:pt x="30814" y="0"/>
                </a:moveTo>
                <a:lnTo>
                  <a:pt x="19219" y="2261"/>
                </a:lnTo>
                <a:lnTo>
                  <a:pt x="9025" y="9046"/>
                </a:lnTo>
                <a:lnTo>
                  <a:pt x="2256" y="19266"/>
                </a:lnTo>
                <a:lnTo>
                  <a:pt x="0" y="30891"/>
                </a:lnTo>
                <a:lnTo>
                  <a:pt x="2256" y="42515"/>
                </a:lnTo>
                <a:lnTo>
                  <a:pt x="9025" y="52734"/>
                </a:lnTo>
                <a:lnTo>
                  <a:pt x="19219" y="59521"/>
                </a:lnTo>
                <a:lnTo>
                  <a:pt x="30814" y="61783"/>
                </a:lnTo>
                <a:lnTo>
                  <a:pt x="42410" y="59521"/>
                </a:lnTo>
                <a:lnTo>
                  <a:pt x="52603" y="52734"/>
                </a:lnTo>
                <a:lnTo>
                  <a:pt x="59372" y="42515"/>
                </a:lnTo>
                <a:lnTo>
                  <a:pt x="61629" y="30891"/>
                </a:lnTo>
                <a:lnTo>
                  <a:pt x="59372" y="19266"/>
                </a:lnTo>
                <a:lnTo>
                  <a:pt x="52603" y="9046"/>
                </a:lnTo>
                <a:lnTo>
                  <a:pt x="42410" y="2261"/>
                </a:lnTo>
                <a:lnTo>
                  <a:pt x="30814" y="0"/>
                </a:lnTo>
                <a:close/>
              </a:path>
            </a:pathLst>
          </a:custGeom>
          <a:solidFill>
            <a:srgbClr val="3F6E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4724222" y="2953771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30">
                <a:moveTo>
                  <a:pt x="30813" y="0"/>
                </a:moveTo>
                <a:lnTo>
                  <a:pt x="19218" y="2262"/>
                </a:lnTo>
                <a:lnTo>
                  <a:pt x="9023" y="9048"/>
                </a:lnTo>
                <a:lnTo>
                  <a:pt x="2255" y="19267"/>
                </a:lnTo>
                <a:lnTo>
                  <a:pt x="0" y="30892"/>
                </a:lnTo>
                <a:lnTo>
                  <a:pt x="2255" y="42517"/>
                </a:lnTo>
                <a:lnTo>
                  <a:pt x="9023" y="52735"/>
                </a:lnTo>
                <a:lnTo>
                  <a:pt x="19218" y="59522"/>
                </a:lnTo>
                <a:lnTo>
                  <a:pt x="30813" y="61784"/>
                </a:lnTo>
                <a:lnTo>
                  <a:pt x="42409" y="59522"/>
                </a:lnTo>
                <a:lnTo>
                  <a:pt x="52602" y="52735"/>
                </a:lnTo>
                <a:lnTo>
                  <a:pt x="59371" y="42517"/>
                </a:lnTo>
                <a:lnTo>
                  <a:pt x="61627" y="30892"/>
                </a:lnTo>
                <a:lnTo>
                  <a:pt x="59371" y="19267"/>
                </a:lnTo>
                <a:lnTo>
                  <a:pt x="52602" y="9048"/>
                </a:lnTo>
                <a:lnTo>
                  <a:pt x="42409" y="2262"/>
                </a:lnTo>
                <a:lnTo>
                  <a:pt x="30813" y="0"/>
                </a:lnTo>
                <a:close/>
              </a:path>
            </a:pathLst>
          </a:custGeom>
          <a:solidFill>
            <a:srgbClr val="3F6E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5013105" y="2489106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30">
                <a:moveTo>
                  <a:pt x="30814" y="0"/>
                </a:moveTo>
                <a:lnTo>
                  <a:pt x="19218" y="2262"/>
                </a:lnTo>
                <a:lnTo>
                  <a:pt x="9025" y="9048"/>
                </a:lnTo>
                <a:lnTo>
                  <a:pt x="2256" y="19267"/>
                </a:lnTo>
                <a:lnTo>
                  <a:pt x="0" y="30891"/>
                </a:lnTo>
                <a:lnTo>
                  <a:pt x="2256" y="42516"/>
                </a:lnTo>
                <a:lnTo>
                  <a:pt x="9025" y="52736"/>
                </a:lnTo>
                <a:lnTo>
                  <a:pt x="19218" y="59521"/>
                </a:lnTo>
                <a:lnTo>
                  <a:pt x="30814" y="61783"/>
                </a:lnTo>
                <a:lnTo>
                  <a:pt x="42409" y="59521"/>
                </a:lnTo>
                <a:lnTo>
                  <a:pt x="52603" y="52736"/>
                </a:lnTo>
                <a:lnTo>
                  <a:pt x="59371" y="42516"/>
                </a:lnTo>
                <a:lnTo>
                  <a:pt x="61627" y="30891"/>
                </a:lnTo>
                <a:lnTo>
                  <a:pt x="59371" y="19267"/>
                </a:lnTo>
                <a:lnTo>
                  <a:pt x="52603" y="9048"/>
                </a:lnTo>
                <a:lnTo>
                  <a:pt x="42409" y="2262"/>
                </a:lnTo>
                <a:lnTo>
                  <a:pt x="30814" y="0"/>
                </a:lnTo>
                <a:close/>
              </a:path>
            </a:pathLst>
          </a:custGeom>
          <a:solidFill>
            <a:srgbClr val="3F6E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4407094" y="2379695"/>
            <a:ext cx="636905" cy="516255"/>
          </a:xfrm>
          <a:custGeom>
            <a:avLst/>
            <a:gdLst/>
            <a:ahLst/>
            <a:cxnLst/>
            <a:rect l="l" t="t" r="r" b="b"/>
            <a:pathLst>
              <a:path w="636904" h="516255">
                <a:moveTo>
                  <a:pt x="0" y="516152"/>
                </a:moveTo>
                <a:lnTo>
                  <a:pt x="173329" y="505855"/>
                </a:lnTo>
                <a:lnTo>
                  <a:pt x="347942" y="230402"/>
                </a:lnTo>
                <a:lnTo>
                  <a:pt x="636825" y="0"/>
                </a:lnTo>
              </a:path>
            </a:pathLst>
          </a:custGeom>
          <a:ln w="15430">
            <a:solidFill>
              <a:srgbClr val="A9A9A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4376280" y="2799310"/>
            <a:ext cx="62230" cy="0"/>
          </a:xfrm>
          <a:custGeom>
            <a:avLst/>
            <a:gdLst/>
            <a:ahLst/>
            <a:cxnLst/>
            <a:rect l="l" t="t" r="r" b="b"/>
            <a:pathLst>
              <a:path w="62229">
                <a:moveTo>
                  <a:pt x="0" y="0"/>
                </a:moveTo>
                <a:lnTo>
                  <a:pt x="61628" y="0"/>
                </a:lnTo>
              </a:path>
            </a:pathLst>
          </a:custGeom>
          <a:ln w="15445">
            <a:solidFill>
              <a:srgbClr val="A9A9A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4407094" y="2799310"/>
            <a:ext cx="0" cy="97155"/>
          </a:xfrm>
          <a:custGeom>
            <a:avLst/>
            <a:gdLst/>
            <a:ahLst/>
            <a:cxnLst/>
            <a:rect l="l" t="t" r="r" b="b"/>
            <a:pathLst>
              <a:path h="97155">
                <a:moveTo>
                  <a:pt x="0" y="0"/>
                </a:moveTo>
                <a:lnTo>
                  <a:pt x="0" y="96537"/>
                </a:lnTo>
              </a:path>
            </a:pathLst>
          </a:custGeom>
          <a:ln w="15407">
            <a:solidFill>
              <a:srgbClr val="A9A9A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4549610" y="2837925"/>
            <a:ext cx="62230" cy="0"/>
          </a:xfrm>
          <a:custGeom>
            <a:avLst/>
            <a:gdLst/>
            <a:ahLst/>
            <a:cxnLst/>
            <a:rect l="l" t="t" r="r" b="b"/>
            <a:pathLst>
              <a:path w="62229">
                <a:moveTo>
                  <a:pt x="0" y="0"/>
                </a:moveTo>
                <a:lnTo>
                  <a:pt x="61628" y="0"/>
                </a:lnTo>
              </a:path>
            </a:pathLst>
          </a:custGeom>
          <a:ln w="15445">
            <a:solidFill>
              <a:srgbClr val="A9A9A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4580424" y="2837925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625"/>
                </a:lnTo>
              </a:path>
            </a:pathLst>
          </a:custGeom>
          <a:ln w="15407">
            <a:solidFill>
              <a:srgbClr val="A9A9A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4376280" y="2864956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30">
                <a:moveTo>
                  <a:pt x="30814" y="0"/>
                </a:moveTo>
                <a:lnTo>
                  <a:pt x="19218" y="2262"/>
                </a:lnTo>
                <a:lnTo>
                  <a:pt x="9024" y="9048"/>
                </a:lnTo>
                <a:lnTo>
                  <a:pt x="2256" y="19268"/>
                </a:lnTo>
                <a:lnTo>
                  <a:pt x="0" y="30893"/>
                </a:lnTo>
                <a:lnTo>
                  <a:pt x="2256" y="42517"/>
                </a:lnTo>
                <a:lnTo>
                  <a:pt x="9024" y="52736"/>
                </a:lnTo>
                <a:lnTo>
                  <a:pt x="19218" y="59522"/>
                </a:lnTo>
                <a:lnTo>
                  <a:pt x="30814" y="61784"/>
                </a:lnTo>
                <a:lnTo>
                  <a:pt x="42408" y="59522"/>
                </a:lnTo>
                <a:lnTo>
                  <a:pt x="52601" y="52736"/>
                </a:lnTo>
                <a:lnTo>
                  <a:pt x="59371" y="42517"/>
                </a:lnTo>
                <a:lnTo>
                  <a:pt x="61628" y="30893"/>
                </a:lnTo>
                <a:lnTo>
                  <a:pt x="59371" y="19268"/>
                </a:lnTo>
                <a:lnTo>
                  <a:pt x="52601" y="9048"/>
                </a:lnTo>
                <a:lnTo>
                  <a:pt x="42408" y="2262"/>
                </a:lnTo>
                <a:lnTo>
                  <a:pt x="30814" y="0"/>
                </a:lnTo>
                <a:close/>
              </a:path>
            </a:pathLst>
          </a:custGeom>
          <a:solidFill>
            <a:srgbClr val="A9A9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4549608" y="2854659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30">
                <a:moveTo>
                  <a:pt x="30814" y="0"/>
                </a:moveTo>
                <a:lnTo>
                  <a:pt x="19219" y="2262"/>
                </a:lnTo>
                <a:lnTo>
                  <a:pt x="9025" y="9048"/>
                </a:lnTo>
                <a:lnTo>
                  <a:pt x="2256" y="19267"/>
                </a:lnTo>
                <a:lnTo>
                  <a:pt x="0" y="30892"/>
                </a:lnTo>
                <a:lnTo>
                  <a:pt x="2256" y="42517"/>
                </a:lnTo>
                <a:lnTo>
                  <a:pt x="9025" y="52736"/>
                </a:lnTo>
                <a:lnTo>
                  <a:pt x="19219" y="59523"/>
                </a:lnTo>
                <a:lnTo>
                  <a:pt x="30814" y="61785"/>
                </a:lnTo>
                <a:lnTo>
                  <a:pt x="42410" y="59523"/>
                </a:lnTo>
                <a:lnTo>
                  <a:pt x="52603" y="52736"/>
                </a:lnTo>
                <a:lnTo>
                  <a:pt x="59372" y="42517"/>
                </a:lnTo>
                <a:lnTo>
                  <a:pt x="61629" y="30892"/>
                </a:lnTo>
                <a:lnTo>
                  <a:pt x="59372" y="19267"/>
                </a:lnTo>
                <a:lnTo>
                  <a:pt x="52603" y="9048"/>
                </a:lnTo>
                <a:lnTo>
                  <a:pt x="42410" y="2262"/>
                </a:lnTo>
                <a:lnTo>
                  <a:pt x="30814" y="0"/>
                </a:lnTo>
                <a:close/>
              </a:path>
            </a:pathLst>
          </a:custGeom>
          <a:solidFill>
            <a:srgbClr val="A9A9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4724222" y="2579206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30">
                <a:moveTo>
                  <a:pt x="30813" y="0"/>
                </a:moveTo>
                <a:lnTo>
                  <a:pt x="19218" y="2262"/>
                </a:lnTo>
                <a:lnTo>
                  <a:pt x="9023" y="9048"/>
                </a:lnTo>
                <a:lnTo>
                  <a:pt x="2255" y="19268"/>
                </a:lnTo>
                <a:lnTo>
                  <a:pt x="0" y="30893"/>
                </a:lnTo>
                <a:lnTo>
                  <a:pt x="2255" y="42517"/>
                </a:lnTo>
                <a:lnTo>
                  <a:pt x="9023" y="52736"/>
                </a:lnTo>
                <a:lnTo>
                  <a:pt x="19218" y="59523"/>
                </a:lnTo>
                <a:lnTo>
                  <a:pt x="30813" y="61785"/>
                </a:lnTo>
                <a:lnTo>
                  <a:pt x="42409" y="59523"/>
                </a:lnTo>
                <a:lnTo>
                  <a:pt x="52602" y="52736"/>
                </a:lnTo>
                <a:lnTo>
                  <a:pt x="59371" y="42517"/>
                </a:lnTo>
                <a:lnTo>
                  <a:pt x="61627" y="30893"/>
                </a:lnTo>
                <a:lnTo>
                  <a:pt x="59371" y="19268"/>
                </a:lnTo>
                <a:lnTo>
                  <a:pt x="52602" y="9048"/>
                </a:lnTo>
                <a:lnTo>
                  <a:pt x="42409" y="2262"/>
                </a:lnTo>
                <a:lnTo>
                  <a:pt x="30813" y="0"/>
                </a:lnTo>
                <a:close/>
              </a:path>
            </a:pathLst>
          </a:custGeom>
          <a:solidFill>
            <a:srgbClr val="A9A9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5013105" y="2348804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30">
                <a:moveTo>
                  <a:pt x="30814" y="0"/>
                </a:moveTo>
                <a:lnTo>
                  <a:pt x="19218" y="2261"/>
                </a:lnTo>
                <a:lnTo>
                  <a:pt x="9025" y="9046"/>
                </a:lnTo>
                <a:lnTo>
                  <a:pt x="2256" y="19266"/>
                </a:lnTo>
                <a:lnTo>
                  <a:pt x="0" y="30891"/>
                </a:lnTo>
                <a:lnTo>
                  <a:pt x="2256" y="42515"/>
                </a:lnTo>
                <a:lnTo>
                  <a:pt x="9025" y="52734"/>
                </a:lnTo>
                <a:lnTo>
                  <a:pt x="19218" y="59521"/>
                </a:lnTo>
                <a:lnTo>
                  <a:pt x="30814" y="61783"/>
                </a:lnTo>
                <a:lnTo>
                  <a:pt x="42409" y="59521"/>
                </a:lnTo>
                <a:lnTo>
                  <a:pt x="52603" y="52734"/>
                </a:lnTo>
                <a:lnTo>
                  <a:pt x="59371" y="42515"/>
                </a:lnTo>
                <a:lnTo>
                  <a:pt x="61627" y="30891"/>
                </a:lnTo>
                <a:lnTo>
                  <a:pt x="59371" y="19266"/>
                </a:lnTo>
                <a:lnTo>
                  <a:pt x="52603" y="9046"/>
                </a:lnTo>
                <a:lnTo>
                  <a:pt x="42409" y="2261"/>
                </a:lnTo>
                <a:lnTo>
                  <a:pt x="30814" y="0"/>
                </a:lnTo>
                <a:close/>
              </a:path>
            </a:pathLst>
          </a:custGeom>
          <a:solidFill>
            <a:srgbClr val="A9A9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4407094" y="2375833"/>
            <a:ext cx="636905" cy="567690"/>
          </a:xfrm>
          <a:custGeom>
            <a:avLst/>
            <a:gdLst/>
            <a:ahLst/>
            <a:cxnLst/>
            <a:rect l="l" t="t" r="r" b="b"/>
            <a:pathLst>
              <a:path w="636904" h="567689">
                <a:moveTo>
                  <a:pt x="0" y="567639"/>
                </a:moveTo>
                <a:lnTo>
                  <a:pt x="173329" y="458230"/>
                </a:lnTo>
                <a:lnTo>
                  <a:pt x="347942" y="187925"/>
                </a:lnTo>
                <a:lnTo>
                  <a:pt x="636825" y="0"/>
                </a:lnTo>
              </a:path>
            </a:pathLst>
          </a:custGeom>
          <a:ln w="154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4549610" y="2792874"/>
            <a:ext cx="62230" cy="0"/>
          </a:xfrm>
          <a:custGeom>
            <a:avLst/>
            <a:gdLst/>
            <a:ahLst/>
            <a:cxnLst/>
            <a:rect l="l" t="t" r="r" b="b"/>
            <a:pathLst>
              <a:path w="62229">
                <a:moveTo>
                  <a:pt x="0" y="0"/>
                </a:moveTo>
                <a:lnTo>
                  <a:pt x="61628" y="0"/>
                </a:lnTo>
              </a:path>
            </a:pathLst>
          </a:custGeom>
          <a:ln w="154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4580424" y="2792874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0"/>
                </a:moveTo>
                <a:lnTo>
                  <a:pt x="0" y="41189"/>
                </a:lnTo>
              </a:path>
            </a:pathLst>
          </a:custGeom>
          <a:ln w="154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4724224" y="2507124"/>
            <a:ext cx="62230" cy="0"/>
          </a:xfrm>
          <a:custGeom>
            <a:avLst/>
            <a:gdLst/>
            <a:ahLst/>
            <a:cxnLst/>
            <a:rect l="l" t="t" r="r" b="b"/>
            <a:pathLst>
              <a:path w="62229">
                <a:moveTo>
                  <a:pt x="0" y="0"/>
                </a:moveTo>
                <a:lnTo>
                  <a:pt x="61628" y="0"/>
                </a:lnTo>
              </a:path>
            </a:pathLst>
          </a:custGeom>
          <a:ln w="154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4755038" y="2507124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635"/>
                </a:lnTo>
              </a:path>
            </a:pathLst>
          </a:custGeom>
          <a:ln w="154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4376280" y="2912582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30">
                <a:moveTo>
                  <a:pt x="30814" y="0"/>
                </a:moveTo>
                <a:lnTo>
                  <a:pt x="19218" y="2262"/>
                </a:lnTo>
                <a:lnTo>
                  <a:pt x="9024" y="9048"/>
                </a:lnTo>
                <a:lnTo>
                  <a:pt x="2256" y="19267"/>
                </a:lnTo>
                <a:lnTo>
                  <a:pt x="0" y="30891"/>
                </a:lnTo>
                <a:lnTo>
                  <a:pt x="2256" y="42516"/>
                </a:lnTo>
                <a:lnTo>
                  <a:pt x="9024" y="52736"/>
                </a:lnTo>
                <a:lnTo>
                  <a:pt x="19218" y="59521"/>
                </a:lnTo>
                <a:lnTo>
                  <a:pt x="30814" y="61783"/>
                </a:lnTo>
                <a:lnTo>
                  <a:pt x="42408" y="59521"/>
                </a:lnTo>
                <a:lnTo>
                  <a:pt x="52601" y="52736"/>
                </a:lnTo>
                <a:lnTo>
                  <a:pt x="59371" y="42516"/>
                </a:lnTo>
                <a:lnTo>
                  <a:pt x="61628" y="30891"/>
                </a:lnTo>
                <a:lnTo>
                  <a:pt x="59371" y="19267"/>
                </a:lnTo>
                <a:lnTo>
                  <a:pt x="52601" y="9048"/>
                </a:lnTo>
                <a:lnTo>
                  <a:pt x="42408" y="2262"/>
                </a:lnTo>
                <a:lnTo>
                  <a:pt x="308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4549608" y="2803174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30">
                <a:moveTo>
                  <a:pt x="30814" y="0"/>
                </a:moveTo>
                <a:lnTo>
                  <a:pt x="19219" y="2261"/>
                </a:lnTo>
                <a:lnTo>
                  <a:pt x="9025" y="9047"/>
                </a:lnTo>
                <a:lnTo>
                  <a:pt x="2256" y="19266"/>
                </a:lnTo>
                <a:lnTo>
                  <a:pt x="0" y="30890"/>
                </a:lnTo>
                <a:lnTo>
                  <a:pt x="2256" y="42515"/>
                </a:lnTo>
                <a:lnTo>
                  <a:pt x="9025" y="52734"/>
                </a:lnTo>
                <a:lnTo>
                  <a:pt x="19219" y="59520"/>
                </a:lnTo>
                <a:lnTo>
                  <a:pt x="30814" y="61782"/>
                </a:lnTo>
                <a:lnTo>
                  <a:pt x="42410" y="59520"/>
                </a:lnTo>
                <a:lnTo>
                  <a:pt x="52603" y="52734"/>
                </a:lnTo>
                <a:lnTo>
                  <a:pt x="59372" y="42515"/>
                </a:lnTo>
                <a:lnTo>
                  <a:pt x="61629" y="30890"/>
                </a:lnTo>
                <a:lnTo>
                  <a:pt x="59372" y="19266"/>
                </a:lnTo>
                <a:lnTo>
                  <a:pt x="52603" y="9047"/>
                </a:lnTo>
                <a:lnTo>
                  <a:pt x="42410" y="2261"/>
                </a:lnTo>
                <a:lnTo>
                  <a:pt x="308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4724222" y="2532869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30">
                <a:moveTo>
                  <a:pt x="30813" y="0"/>
                </a:moveTo>
                <a:lnTo>
                  <a:pt x="19218" y="2262"/>
                </a:lnTo>
                <a:lnTo>
                  <a:pt x="9023" y="9048"/>
                </a:lnTo>
                <a:lnTo>
                  <a:pt x="2255" y="19267"/>
                </a:lnTo>
                <a:lnTo>
                  <a:pt x="0" y="30891"/>
                </a:lnTo>
                <a:lnTo>
                  <a:pt x="2255" y="42516"/>
                </a:lnTo>
                <a:lnTo>
                  <a:pt x="9023" y="52736"/>
                </a:lnTo>
                <a:lnTo>
                  <a:pt x="19218" y="59521"/>
                </a:lnTo>
                <a:lnTo>
                  <a:pt x="30813" y="61783"/>
                </a:lnTo>
                <a:lnTo>
                  <a:pt x="42409" y="59521"/>
                </a:lnTo>
                <a:lnTo>
                  <a:pt x="52602" y="52736"/>
                </a:lnTo>
                <a:lnTo>
                  <a:pt x="59371" y="42516"/>
                </a:lnTo>
                <a:lnTo>
                  <a:pt x="61627" y="30891"/>
                </a:lnTo>
                <a:lnTo>
                  <a:pt x="59371" y="19267"/>
                </a:lnTo>
                <a:lnTo>
                  <a:pt x="52602" y="9048"/>
                </a:lnTo>
                <a:lnTo>
                  <a:pt x="42409" y="2262"/>
                </a:lnTo>
                <a:lnTo>
                  <a:pt x="3081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5013105" y="2344943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30">
                <a:moveTo>
                  <a:pt x="30814" y="0"/>
                </a:moveTo>
                <a:lnTo>
                  <a:pt x="19218" y="2262"/>
                </a:lnTo>
                <a:lnTo>
                  <a:pt x="9025" y="9048"/>
                </a:lnTo>
                <a:lnTo>
                  <a:pt x="2256" y="19267"/>
                </a:lnTo>
                <a:lnTo>
                  <a:pt x="0" y="30891"/>
                </a:lnTo>
                <a:lnTo>
                  <a:pt x="2256" y="42516"/>
                </a:lnTo>
                <a:lnTo>
                  <a:pt x="9025" y="52735"/>
                </a:lnTo>
                <a:lnTo>
                  <a:pt x="19218" y="59521"/>
                </a:lnTo>
                <a:lnTo>
                  <a:pt x="30814" y="61783"/>
                </a:lnTo>
                <a:lnTo>
                  <a:pt x="42409" y="59521"/>
                </a:lnTo>
                <a:lnTo>
                  <a:pt x="52603" y="52735"/>
                </a:lnTo>
                <a:lnTo>
                  <a:pt x="59371" y="42516"/>
                </a:lnTo>
                <a:lnTo>
                  <a:pt x="61627" y="30891"/>
                </a:lnTo>
                <a:lnTo>
                  <a:pt x="59371" y="19267"/>
                </a:lnTo>
                <a:lnTo>
                  <a:pt x="52603" y="9048"/>
                </a:lnTo>
                <a:lnTo>
                  <a:pt x="42409" y="2262"/>
                </a:lnTo>
                <a:lnTo>
                  <a:pt x="308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 txBox="1"/>
          <p:nvPr/>
        </p:nvSpPr>
        <p:spPr>
          <a:xfrm>
            <a:off x="3740685" y="2395622"/>
            <a:ext cx="157480" cy="655320"/>
          </a:xfrm>
          <a:prstGeom prst="rect">
            <a:avLst/>
          </a:prstGeom>
        </p:spPr>
        <p:txBody>
          <a:bodyPr vert="vert270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900" spc="-15" dirty="0">
                <a:latin typeface="Arial"/>
                <a:cs typeface="Arial"/>
              </a:rPr>
              <a:t>Vaccinia</a:t>
            </a:r>
            <a:r>
              <a:rPr sz="900" spc="-8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(%)</a:t>
            </a:r>
            <a:endParaRPr sz="900">
              <a:latin typeface="Arial"/>
              <a:cs typeface="Arial"/>
            </a:endParaRPr>
          </a:p>
        </p:txBody>
      </p:sp>
      <p:sp>
        <p:nvSpPr>
          <p:cNvPr id="250" name="object 250"/>
          <p:cNvSpPr/>
          <p:nvPr/>
        </p:nvSpPr>
        <p:spPr>
          <a:xfrm>
            <a:off x="3942043" y="3518989"/>
            <a:ext cx="1395730" cy="0"/>
          </a:xfrm>
          <a:custGeom>
            <a:avLst/>
            <a:gdLst/>
            <a:ahLst/>
            <a:cxnLst/>
            <a:rect l="l" t="t" r="r" b="b"/>
            <a:pathLst>
              <a:path w="1395729">
                <a:moveTo>
                  <a:pt x="0" y="0"/>
                </a:moveTo>
                <a:lnTo>
                  <a:pt x="1395610" y="0"/>
                </a:lnTo>
              </a:path>
            </a:pathLst>
          </a:custGeom>
          <a:ln w="107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842180" y="3508260"/>
            <a:ext cx="1395730" cy="0"/>
          </a:xfrm>
          <a:custGeom>
            <a:avLst/>
            <a:gdLst/>
            <a:ahLst/>
            <a:cxnLst/>
            <a:rect l="l" t="t" r="r" b="b"/>
            <a:pathLst>
              <a:path w="1395730">
                <a:moveTo>
                  <a:pt x="0" y="0"/>
                </a:moveTo>
                <a:lnTo>
                  <a:pt x="1395610" y="0"/>
                </a:lnTo>
              </a:path>
            </a:pathLst>
          </a:custGeom>
          <a:ln w="107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10973893" y="0"/>
            <a:ext cx="913306" cy="12885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92100" marR="5080" indent="-280035">
              <a:lnSpc>
                <a:spcPct val="100800"/>
              </a:lnSpc>
              <a:spcBef>
                <a:spcPts val="75"/>
              </a:spcBef>
            </a:pPr>
            <a:r>
              <a:rPr spc="-5" dirty="0"/>
              <a:t>OV19t </a:t>
            </a:r>
            <a:r>
              <a:rPr dirty="0"/>
              <a:t>Drive </a:t>
            </a:r>
            <a:r>
              <a:rPr spc="-5" dirty="0"/>
              <a:t>Safe </a:t>
            </a:r>
            <a:r>
              <a:rPr dirty="0"/>
              <a:t>and </a:t>
            </a:r>
            <a:r>
              <a:rPr spc="-10" dirty="0"/>
              <a:t>Effective </a:t>
            </a:r>
            <a:r>
              <a:rPr spc="-5" dirty="0"/>
              <a:t>CD19-CAR </a:t>
            </a:r>
            <a:r>
              <a:rPr dirty="0"/>
              <a:t>T cell</a:t>
            </a:r>
            <a:r>
              <a:rPr spc="-215" dirty="0"/>
              <a:t> </a:t>
            </a:r>
            <a:r>
              <a:rPr spc="-15" dirty="0"/>
              <a:t>Anti-Tumor  </a:t>
            </a:r>
            <a:r>
              <a:rPr dirty="0"/>
              <a:t>Responses in </a:t>
            </a:r>
            <a:r>
              <a:rPr spc="-5" dirty="0"/>
              <a:t>Syngeneic </a:t>
            </a:r>
            <a:r>
              <a:rPr dirty="0"/>
              <a:t>Mouse Models of </a:t>
            </a:r>
            <a:r>
              <a:rPr spc="-5" dirty="0"/>
              <a:t>Solid</a:t>
            </a:r>
            <a:r>
              <a:rPr spc="-90" dirty="0"/>
              <a:t> </a:t>
            </a:r>
            <a:r>
              <a:rPr spc="-20" dirty="0"/>
              <a:t>Tumors</a:t>
            </a:r>
          </a:p>
        </p:txBody>
      </p:sp>
      <p:sp>
        <p:nvSpPr>
          <p:cNvPr id="254" name="object 254"/>
          <p:cNvSpPr/>
          <p:nvPr/>
        </p:nvSpPr>
        <p:spPr>
          <a:xfrm>
            <a:off x="10426700" y="6250170"/>
            <a:ext cx="1397000" cy="5849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 txBox="1"/>
          <p:nvPr/>
        </p:nvSpPr>
        <p:spPr>
          <a:xfrm>
            <a:off x="2878743" y="6170620"/>
            <a:ext cx="6227445" cy="49339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5080">
              <a:lnSpc>
                <a:spcPts val="1900"/>
              </a:lnSpc>
              <a:spcBef>
                <a:spcPts val="25"/>
              </a:spcBef>
            </a:pPr>
            <a:r>
              <a:rPr sz="1600" spc="-5" dirty="0">
                <a:latin typeface="Arial"/>
                <a:cs typeface="Arial"/>
              </a:rPr>
              <a:t>-Combination of </a:t>
            </a:r>
            <a:r>
              <a:rPr sz="1600" dirty="0">
                <a:latin typeface="Arial"/>
                <a:cs typeface="Arial"/>
              </a:rPr>
              <a:t>OV </a:t>
            </a:r>
            <a:r>
              <a:rPr sz="1600" spc="-5" dirty="0">
                <a:latin typeface="Arial"/>
                <a:cs typeface="Arial"/>
              </a:rPr>
              <a:t>carrying </a:t>
            </a:r>
            <a:r>
              <a:rPr sz="1600" spc="-10" dirty="0">
                <a:latin typeface="Arial"/>
                <a:cs typeface="Arial"/>
              </a:rPr>
              <a:t>CD19t </a:t>
            </a:r>
            <a:r>
              <a:rPr sz="1600" spc="-5" dirty="0">
                <a:latin typeface="Arial"/>
                <a:cs typeface="Arial"/>
              </a:rPr>
              <a:t>and </a:t>
            </a:r>
            <a:r>
              <a:rPr sz="1600" spc="-10" dirty="0">
                <a:latin typeface="Arial"/>
                <a:cs typeface="Arial"/>
              </a:rPr>
              <a:t>CD19-CAR </a:t>
            </a:r>
            <a:r>
              <a:rPr sz="1600" dirty="0">
                <a:latin typeface="Arial"/>
                <a:cs typeface="Arial"/>
              </a:rPr>
              <a:t>T </a:t>
            </a:r>
            <a:r>
              <a:rPr sz="1600" spc="-5" dirty="0">
                <a:latin typeface="Arial"/>
                <a:cs typeface="Arial"/>
              </a:rPr>
              <a:t>cells promotes  tumor regression in syngeneic mouse models of</a:t>
            </a:r>
            <a:r>
              <a:rPr sz="1600" spc="5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cancer</a:t>
            </a:r>
            <a:endParaRPr sz="1600">
              <a:latin typeface="Arial"/>
              <a:cs typeface="Arial"/>
            </a:endParaRPr>
          </a:p>
        </p:txBody>
      </p:sp>
      <p:sp>
        <p:nvSpPr>
          <p:cNvPr id="256" name="object 256"/>
          <p:cNvSpPr txBox="1"/>
          <p:nvPr/>
        </p:nvSpPr>
        <p:spPr>
          <a:xfrm>
            <a:off x="78739" y="6598998"/>
            <a:ext cx="1959610" cy="2241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45"/>
              </a:lnSpc>
            </a:pPr>
            <a:r>
              <a:rPr sz="1400" spc="-5" dirty="0">
                <a:latin typeface="Arial"/>
                <a:cs typeface="Arial"/>
              </a:rPr>
              <a:t>Park et al. BioRxIV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2019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973893" y="0"/>
            <a:ext cx="913306" cy="12885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92100" marR="5080" indent="-280035">
              <a:lnSpc>
                <a:spcPct val="100800"/>
              </a:lnSpc>
              <a:spcBef>
                <a:spcPts val="75"/>
              </a:spcBef>
            </a:pPr>
            <a:r>
              <a:rPr spc="-5" dirty="0"/>
              <a:t>OV19t </a:t>
            </a:r>
            <a:r>
              <a:rPr dirty="0"/>
              <a:t>Drive </a:t>
            </a:r>
            <a:r>
              <a:rPr spc="-5" dirty="0"/>
              <a:t>Safe </a:t>
            </a:r>
            <a:r>
              <a:rPr dirty="0"/>
              <a:t>and </a:t>
            </a:r>
            <a:r>
              <a:rPr spc="-10" dirty="0"/>
              <a:t>Effective </a:t>
            </a:r>
            <a:r>
              <a:rPr spc="-5" dirty="0"/>
              <a:t>CD19-CAR </a:t>
            </a:r>
            <a:r>
              <a:rPr dirty="0"/>
              <a:t>T cell</a:t>
            </a:r>
            <a:r>
              <a:rPr spc="-215" dirty="0"/>
              <a:t> </a:t>
            </a:r>
            <a:r>
              <a:rPr spc="-15" dirty="0"/>
              <a:t>Anti-Tumor  </a:t>
            </a:r>
            <a:r>
              <a:rPr dirty="0"/>
              <a:t>Responses in </a:t>
            </a:r>
            <a:r>
              <a:rPr spc="-5" dirty="0"/>
              <a:t>Syngeneic </a:t>
            </a:r>
            <a:r>
              <a:rPr dirty="0"/>
              <a:t>Mouse Models of </a:t>
            </a:r>
            <a:r>
              <a:rPr spc="-5" dirty="0"/>
              <a:t>Solid</a:t>
            </a:r>
            <a:r>
              <a:rPr spc="-90" dirty="0"/>
              <a:t> </a:t>
            </a:r>
            <a:r>
              <a:rPr spc="-20" dirty="0"/>
              <a:t>Tumors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531961" y="1740408"/>
            <a:ext cx="20574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i="1" spc="0" dirty="0">
                <a:latin typeface="Arial"/>
                <a:cs typeface="Arial"/>
              </a:rPr>
              <a:t>D0</a:t>
            </a:r>
            <a:endParaRPr sz="11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575477" y="1590669"/>
            <a:ext cx="4705350" cy="190500"/>
          </a:xfrm>
          <a:custGeom>
            <a:avLst/>
            <a:gdLst/>
            <a:ahLst/>
            <a:cxnLst/>
            <a:rect l="l" t="t" r="r" b="b"/>
            <a:pathLst>
              <a:path w="4705350" h="190500">
                <a:moveTo>
                  <a:pt x="4514631" y="0"/>
                </a:moveTo>
                <a:lnTo>
                  <a:pt x="4556964" y="63499"/>
                </a:lnTo>
                <a:lnTo>
                  <a:pt x="4578130" y="63500"/>
                </a:lnTo>
                <a:lnTo>
                  <a:pt x="4578130" y="127000"/>
                </a:lnTo>
                <a:lnTo>
                  <a:pt x="4556964" y="127000"/>
                </a:lnTo>
                <a:lnTo>
                  <a:pt x="4514631" y="190500"/>
                </a:lnTo>
                <a:lnTo>
                  <a:pt x="4641631" y="127000"/>
                </a:lnTo>
                <a:lnTo>
                  <a:pt x="4578130" y="127000"/>
                </a:lnTo>
                <a:lnTo>
                  <a:pt x="4641634" y="126998"/>
                </a:lnTo>
                <a:lnTo>
                  <a:pt x="4705127" y="95251"/>
                </a:lnTo>
                <a:lnTo>
                  <a:pt x="4514631" y="0"/>
                </a:lnTo>
                <a:close/>
              </a:path>
              <a:path w="4705350" h="190500">
                <a:moveTo>
                  <a:pt x="4578130" y="95251"/>
                </a:moveTo>
                <a:lnTo>
                  <a:pt x="4556964" y="126999"/>
                </a:lnTo>
                <a:lnTo>
                  <a:pt x="4578130" y="127000"/>
                </a:lnTo>
                <a:lnTo>
                  <a:pt x="4578130" y="95251"/>
                </a:lnTo>
                <a:close/>
              </a:path>
              <a:path w="4705350" h="190500">
                <a:moveTo>
                  <a:pt x="0" y="63498"/>
                </a:moveTo>
                <a:lnTo>
                  <a:pt x="0" y="126998"/>
                </a:lnTo>
                <a:lnTo>
                  <a:pt x="4556965" y="126998"/>
                </a:lnTo>
                <a:lnTo>
                  <a:pt x="4578130" y="95251"/>
                </a:lnTo>
                <a:lnTo>
                  <a:pt x="4556964" y="63499"/>
                </a:lnTo>
                <a:lnTo>
                  <a:pt x="0" y="63498"/>
                </a:lnTo>
                <a:close/>
              </a:path>
              <a:path w="4705350" h="190500">
                <a:moveTo>
                  <a:pt x="4556964" y="63499"/>
                </a:moveTo>
                <a:lnTo>
                  <a:pt x="4578130" y="95248"/>
                </a:lnTo>
                <a:lnTo>
                  <a:pt x="4578130" y="63500"/>
                </a:lnTo>
                <a:lnTo>
                  <a:pt x="4556964" y="63499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609030" y="1420604"/>
            <a:ext cx="0" cy="265430"/>
          </a:xfrm>
          <a:custGeom>
            <a:avLst/>
            <a:gdLst/>
            <a:ahLst/>
            <a:cxnLst/>
            <a:rect l="l" t="t" r="r" b="b"/>
            <a:pathLst>
              <a:path h="265430">
                <a:moveTo>
                  <a:pt x="0" y="0"/>
                </a:moveTo>
                <a:lnTo>
                  <a:pt x="1" y="265315"/>
                </a:lnTo>
              </a:path>
            </a:pathLst>
          </a:custGeom>
          <a:ln w="63500">
            <a:solidFill>
              <a:srgbClr val="4F81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170189" y="1420604"/>
            <a:ext cx="0" cy="265430"/>
          </a:xfrm>
          <a:custGeom>
            <a:avLst/>
            <a:gdLst/>
            <a:ahLst/>
            <a:cxnLst/>
            <a:rect l="l" t="t" r="r" b="b"/>
            <a:pathLst>
              <a:path h="265430">
                <a:moveTo>
                  <a:pt x="0" y="0"/>
                </a:moveTo>
                <a:lnTo>
                  <a:pt x="1" y="265315"/>
                </a:lnTo>
              </a:path>
            </a:pathLst>
          </a:custGeom>
          <a:ln w="63500">
            <a:solidFill>
              <a:srgbClr val="4F81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999436" y="1420604"/>
            <a:ext cx="0" cy="265430"/>
          </a:xfrm>
          <a:custGeom>
            <a:avLst/>
            <a:gdLst/>
            <a:ahLst/>
            <a:cxnLst/>
            <a:rect l="l" t="t" r="r" b="b"/>
            <a:pathLst>
              <a:path h="265430">
                <a:moveTo>
                  <a:pt x="0" y="0"/>
                </a:moveTo>
                <a:lnTo>
                  <a:pt x="1" y="265315"/>
                </a:lnTo>
              </a:path>
            </a:pathLst>
          </a:custGeom>
          <a:ln w="63500">
            <a:solidFill>
              <a:srgbClr val="4F81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118491" y="1197864"/>
            <a:ext cx="9810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Arial"/>
                <a:cs typeface="Arial"/>
              </a:rPr>
              <a:t>Tumor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injection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918969" y="1191767"/>
            <a:ext cx="53721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Arial"/>
                <a:cs typeface="Arial"/>
              </a:rPr>
              <a:t>m</a:t>
            </a:r>
            <a:r>
              <a:rPr sz="1100" spc="-10" dirty="0">
                <a:latin typeface="Arial"/>
                <a:cs typeface="Arial"/>
              </a:rPr>
              <a:t>O</a:t>
            </a:r>
            <a:r>
              <a:rPr sz="1100" dirty="0">
                <a:latin typeface="Arial"/>
                <a:cs typeface="Arial"/>
              </a:rPr>
              <a:t>V19t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623695" y="1197864"/>
            <a:ext cx="76581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Arial"/>
                <a:cs typeface="Arial"/>
              </a:rPr>
              <a:t>CAR T</a:t>
            </a:r>
            <a:r>
              <a:rPr sz="1100" spc="-8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cells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686227" y="1719071"/>
            <a:ext cx="134112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i="1" spc="-5" dirty="0">
                <a:latin typeface="Arial"/>
                <a:cs typeface="Arial"/>
              </a:rPr>
              <a:t>Monitor tumor</a:t>
            </a:r>
            <a:r>
              <a:rPr sz="1100" i="1" spc="-55" dirty="0">
                <a:latin typeface="Arial"/>
                <a:cs typeface="Arial"/>
              </a:rPr>
              <a:t> </a:t>
            </a:r>
            <a:r>
              <a:rPr sz="1100" i="1" spc="-5" dirty="0">
                <a:latin typeface="Arial"/>
                <a:cs typeface="Arial"/>
              </a:rPr>
              <a:t>growth</a:t>
            </a:r>
            <a:endParaRPr sz="11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916587" y="1719071"/>
            <a:ext cx="54229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i="1" dirty="0">
                <a:latin typeface="Arial"/>
                <a:cs typeface="Arial"/>
              </a:rPr>
              <a:t>D7 +</a:t>
            </a:r>
            <a:r>
              <a:rPr sz="1100" i="1" spc="-100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D9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858149" y="1719071"/>
            <a:ext cx="2825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i="1" spc="0" dirty="0">
                <a:latin typeface="Arial"/>
                <a:cs typeface="Arial"/>
              </a:rPr>
              <a:t>D</a:t>
            </a:r>
            <a:r>
              <a:rPr sz="1100" i="1" dirty="0">
                <a:latin typeface="Arial"/>
                <a:cs typeface="Arial"/>
              </a:rPr>
              <a:t>11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510241" y="5127244"/>
            <a:ext cx="52959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latin typeface="Arial"/>
                <a:cs typeface="Arial"/>
              </a:rPr>
              <a:t>CR =</a:t>
            </a:r>
            <a:r>
              <a:rPr sz="1000" spc="-9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2/9</a:t>
            </a:r>
            <a:endParaRPr sz="10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689236" y="3005835"/>
            <a:ext cx="52959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latin typeface="Arial"/>
                <a:cs typeface="Arial"/>
              </a:rPr>
              <a:t>CR =</a:t>
            </a:r>
            <a:r>
              <a:rPr sz="1000" spc="-9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0/9</a:t>
            </a:r>
            <a:endParaRPr sz="10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689235" y="4974844"/>
            <a:ext cx="52959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latin typeface="Arial"/>
                <a:cs typeface="Arial"/>
              </a:rPr>
              <a:t>CR =</a:t>
            </a:r>
            <a:r>
              <a:rPr sz="1000" spc="-9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5/9</a:t>
            </a:r>
            <a:endParaRPr sz="10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510241" y="3158235"/>
            <a:ext cx="52959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latin typeface="Arial"/>
                <a:cs typeface="Arial"/>
              </a:rPr>
              <a:t>CR =</a:t>
            </a:r>
            <a:r>
              <a:rPr sz="1000" spc="-9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0/9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951761" y="2024379"/>
            <a:ext cx="13843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latin typeface="Arial"/>
                <a:cs typeface="Arial"/>
              </a:rPr>
              <a:t>a</a:t>
            </a:r>
            <a:endParaRPr sz="16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725361" y="2030476"/>
            <a:ext cx="14986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latin typeface="Arial"/>
                <a:cs typeface="Arial"/>
              </a:rPr>
              <a:t>b</a:t>
            </a:r>
            <a:endParaRPr sz="16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117039" y="3553844"/>
            <a:ext cx="1485265" cy="0"/>
          </a:xfrm>
          <a:custGeom>
            <a:avLst/>
            <a:gdLst/>
            <a:ahLst/>
            <a:cxnLst/>
            <a:rect l="l" t="t" r="r" b="b"/>
            <a:pathLst>
              <a:path w="1485265">
                <a:moveTo>
                  <a:pt x="0" y="0"/>
                </a:moveTo>
                <a:lnTo>
                  <a:pt x="1485089" y="0"/>
                </a:lnTo>
              </a:path>
            </a:pathLst>
          </a:custGeom>
          <a:ln w="14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117039" y="3553844"/>
            <a:ext cx="0" cy="37465"/>
          </a:xfrm>
          <a:custGeom>
            <a:avLst/>
            <a:gdLst/>
            <a:ahLst/>
            <a:cxnLst/>
            <a:rect l="l" t="t" r="r" b="b"/>
            <a:pathLst>
              <a:path h="37464">
                <a:moveTo>
                  <a:pt x="0" y="0"/>
                </a:moveTo>
                <a:lnTo>
                  <a:pt x="0" y="37127"/>
                </a:lnTo>
              </a:path>
            </a:pathLst>
          </a:custGeom>
          <a:ln w="14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364554" y="3553844"/>
            <a:ext cx="0" cy="37465"/>
          </a:xfrm>
          <a:custGeom>
            <a:avLst/>
            <a:gdLst/>
            <a:ahLst/>
            <a:cxnLst/>
            <a:rect l="l" t="t" r="r" b="b"/>
            <a:pathLst>
              <a:path h="37464">
                <a:moveTo>
                  <a:pt x="0" y="0"/>
                </a:moveTo>
                <a:lnTo>
                  <a:pt x="0" y="37127"/>
                </a:lnTo>
              </a:path>
            </a:pathLst>
          </a:custGeom>
          <a:ln w="14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612069" y="3553844"/>
            <a:ext cx="0" cy="37465"/>
          </a:xfrm>
          <a:custGeom>
            <a:avLst/>
            <a:gdLst/>
            <a:ahLst/>
            <a:cxnLst/>
            <a:rect l="l" t="t" r="r" b="b"/>
            <a:pathLst>
              <a:path h="37464">
                <a:moveTo>
                  <a:pt x="0" y="0"/>
                </a:moveTo>
                <a:lnTo>
                  <a:pt x="0" y="37127"/>
                </a:lnTo>
              </a:path>
            </a:pathLst>
          </a:custGeom>
          <a:ln w="14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859583" y="3553844"/>
            <a:ext cx="0" cy="37465"/>
          </a:xfrm>
          <a:custGeom>
            <a:avLst/>
            <a:gdLst/>
            <a:ahLst/>
            <a:cxnLst/>
            <a:rect l="l" t="t" r="r" b="b"/>
            <a:pathLst>
              <a:path h="37464">
                <a:moveTo>
                  <a:pt x="0" y="0"/>
                </a:moveTo>
                <a:lnTo>
                  <a:pt x="0" y="37127"/>
                </a:lnTo>
              </a:path>
            </a:pathLst>
          </a:custGeom>
          <a:ln w="14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107098" y="3553844"/>
            <a:ext cx="0" cy="37465"/>
          </a:xfrm>
          <a:custGeom>
            <a:avLst/>
            <a:gdLst/>
            <a:ahLst/>
            <a:cxnLst/>
            <a:rect l="l" t="t" r="r" b="b"/>
            <a:pathLst>
              <a:path h="37464">
                <a:moveTo>
                  <a:pt x="0" y="0"/>
                </a:moveTo>
                <a:lnTo>
                  <a:pt x="0" y="37127"/>
                </a:lnTo>
              </a:path>
            </a:pathLst>
          </a:custGeom>
          <a:ln w="14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354614" y="3553844"/>
            <a:ext cx="0" cy="37465"/>
          </a:xfrm>
          <a:custGeom>
            <a:avLst/>
            <a:gdLst/>
            <a:ahLst/>
            <a:cxnLst/>
            <a:rect l="l" t="t" r="r" b="b"/>
            <a:pathLst>
              <a:path h="37464">
                <a:moveTo>
                  <a:pt x="0" y="0"/>
                </a:moveTo>
                <a:lnTo>
                  <a:pt x="0" y="37127"/>
                </a:lnTo>
              </a:path>
            </a:pathLst>
          </a:custGeom>
          <a:ln w="14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602128" y="3553844"/>
            <a:ext cx="0" cy="37465"/>
          </a:xfrm>
          <a:custGeom>
            <a:avLst/>
            <a:gdLst/>
            <a:ahLst/>
            <a:cxnLst/>
            <a:rect l="l" t="t" r="r" b="b"/>
            <a:pathLst>
              <a:path h="37464">
                <a:moveTo>
                  <a:pt x="0" y="0"/>
                </a:moveTo>
                <a:lnTo>
                  <a:pt x="0" y="37127"/>
                </a:lnTo>
              </a:path>
            </a:pathLst>
          </a:custGeom>
          <a:ln w="14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117039" y="2440027"/>
            <a:ext cx="0" cy="1114425"/>
          </a:xfrm>
          <a:custGeom>
            <a:avLst/>
            <a:gdLst/>
            <a:ahLst/>
            <a:cxnLst/>
            <a:rect l="l" t="t" r="r" b="b"/>
            <a:pathLst>
              <a:path h="1114425">
                <a:moveTo>
                  <a:pt x="0" y="1113817"/>
                </a:moveTo>
                <a:lnTo>
                  <a:pt x="0" y="0"/>
                </a:lnTo>
              </a:path>
            </a:pathLst>
          </a:custGeom>
          <a:ln w="14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079912" y="3553844"/>
            <a:ext cx="37465" cy="0"/>
          </a:xfrm>
          <a:custGeom>
            <a:avLst/>
            <a:gdLst/>
            <a:ahLst/>
            <a:cxnLst/>
            <a:rect l="l" t="t" r="r" b="b"/>
            <a:pathLst>
              <a:path w="37465">
                <a:moveTo>
                  <a:pt x="0" y="0"/>
                </a:moveTo>
                <a:lnTo>
                  <a:pt x="37127" y="0"/>
                </a:lnTo>
              </a:path>
            </a:pathLst>
          </a:custGeom>
          <a:ln w="14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079912" y="3278146"/>
            <a:ext cx="37465" cy="0"/>
          </a:xfrm>
          <a:custGeom>
            <a:avLst/>
            <a:gdLst/>
            <a:ahLst/>
            <a:cxnLst/>
            <a:rect l="l" t="t" r="r" b="b"/>
            <a:pathLst>
              <a:path w="37465">
                <a:moveTo>
                  <a:pt x="0" y="0"/>
                </a:moveTo>
                <a:lnTo>
                  <a:pt x="37127" y="0"/>
                </a:lnTo>
              </a:path>
            </a:pathLst>
          </a:custGeom>
          <a:ln w="14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079912" y="3002450"/>
            <a:ext cx="37465" cy="0"/>
          </a:xfrm>
          <a:custGeom>
            <a:avLst/>
            <a:gdLst/>
            <a:ahLst/>
            <a:cxnLst/>
            <a:rect l="l" t="t" r="r" b="b"/>
            <a:pathLst>
              <a:path w="37465">
                <a:moveTo>
                  <a:pt x="0" y="0"/>
                </a:moveTo>
                <a:lnTo>
                  <a:pt x="37127" y="0"/>
                </a:lnTo>
              </a:path>
            </a:pathLst>
          </a:custGeom>
          <a:ln w="14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079912" y="2726752"/>
            <a:ext cx="37465" cy="0"/>
          </a:xfrm>
          <a:custGeom>
            <a:avLst/>
            <a:gdLst/>
            <a:ahLst/>
            <a:cxnLst/>
            <a:rect l="l" t="t" r="r" b="b"/>
            <a:pathLst>
              <a:path w="37465">
                <a:moveTo>
                  <a:pt x="0" y="0"/>
                </a:moveTo>
                <a:lnTo>
                  <a:pt x="37127" y="0"/>
                </a:lnTo>
              </a:path>
            </a:pathLst>
          </a:custGeom>
          <a:ln w="14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079912" y="2451055"/>
            <a:ext cx="37465" cy="0"/>
          </a:xfrm>
          <a:custGeom>
            <a:avLst/>
            <a:gdLst/>
            <a:ahLst/>
            <a:cxnLst/>
            <a:rect l="l" t="t" r="r" b="b"/>
            <a:pathLst>
              <a:path w="37465">
                <a:moveTo>
                  <a:pt x="0" y="0"/>
                </a:moveTo>
                <a:lnTo>
                  <a:pt x="37127" y="0"/>
                </a:lnTo>
              </a:path>
            </a:pathLst>
          </a:custGeom>
          <a:ln w="14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6989268" y="3467097"/>
            <a:ext cx="88900" cy="1619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900" spc="-5" dirty="0">
                <a:latin typeface="Arial"/>
                <a:cs typeface="Arial"/>
              </a:rPr>
              <a:t>0</a:t>
            </a:r>
            <a:endParaRPr sz="9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926176" y="3191399"/>
            <a:ext cx="151765" cy="1619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900" spc="-5" dirty="0">
                <a:latin typeface="Arial"/>
                <a:cs typeface="Arial"/>
              </a:rPr>
              <a:t>25</a:t>
            </a:r>
            <a:endParaRPr sz="9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926176" y="2915702"/>
            <a:ext cx="151765" cy="1619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900" spc="-5" dirty="0">
                <a:latin typeface="Arial"/>
                <a:cs typeface="Arial"/>
              </a:rPr>
              <a:t>50</a:t>
            </a:r>
            <a:endParaRPr sz="9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926176" y="2640004"/>
            <a:ext cx="151765" cy="1619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900" spc="-5" dirty="0">
                <a:latin typeface="Arial"/>
                <a:cs typeface="Arial"/>
              </a:rPr>
              <a:t>75</a:t>
            </a:r>
            <a:endParaRPr sz="9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863084" y="2364308"/>
            <a:ext cx="215265" cy="1619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900" spc="-5" dirty="0">
                <a:latin typeface="Arial"/>
                <a:cs typeface="Arial"/>
              </a:rPr>
              <a:t>100</a:t>
            </a:r>
            <a:endParaRPr sz="900">
              <a:latin typeface="Arial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7117039" y="2451164"/>
            <a:ext cx="1423670" cy="490220"/>
          </a:xfrm>
          <a:custGeom>
            <a:avLst/>
            <a:gdLst/>
            <a:ahLst/>
            <a:cxnLst/>
            <a:rect l="l" t="t" r="r" b="b"/>
            <a:pathLst>
              <a:path w="1423670" h="490219">
                <a:moveTo>
                  <a:pt x="0" y="0"/>
                </a:moveTo>
                <a:lnTo>
                  <a:pt x="396023" y="0"/>
                </a:lnTo>
                <a:lnTo>
                  <a:pt x="396023" y="122519"/>
                </a:lnTo>
                <a:lnTo>
                  <a:pt x="569284" y="122519"/>
                </a:lnTo>
                <a:lnTo>
                  <a:pt x="569284" y="367559"/>
                </a:lnTo>
                <a:lnTo>
                  <a:pt x="655914" y="367559"/>
                </a:lnTo>
                <a:lnTo>
                  <a:pt x="655914" y="490079"/>
                </a:lnTo>
                <a:lnTo>
                  <a:pt x="1423210" y="490079"/>
                </a:lnTo>
              </a:path>
            </a:pathLst>
          </a:custGeom>
          <a:ln w="14850">
            <a:solidFill>
              <a:srgbClr val="0054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513063" y="257368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4850">
            <a:solidFill>
              <a:srgbClr val="0054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686323" y="281872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4850">
            <a:solidFill>
              <a:srgbClr val="0054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772953" y="294124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4850">
            <a:solidFill>
              <a:srgbClr val="0054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540250" y="294124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4850">
            <a:solidFill>
              <a:srgbClr val="0054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117039" y="2451164"/>
            <a:ext cx="1423670" cy="857885"/>
          </a:xfrm>
          <a:custGeom>
            <a:avLst/>
            <a:gdLst/>
            <a:ahLst/>
            <a:cxnLst/>
            <a:rect l="l" t="t" r="r" b="b"/>
            <a:pathLst>
              <a:path w="1423670" h="857885">
                <a:moveTo>
                  <a:pt x="0" y="0"/>
                </a:moveTo>
                <a:lnTo>
                  <a:pt x="346520" y="0"/>
                </a:lnTo>
                <a:lnTo>
                  <a:pt x="346520" y="367559"/>
                </a:lnTo>
                <a:lnTo>
                  <a:pt x="396023" y="367559"/>
                </a:lnTo>
                <a:lnTo>
                  <a:pt x="396023" y="490079"/>
                </a:lnTo>
                <a:lnTo>
                  <a:pt x="445526" y="490079"/>
                </a:lnTo>
                <a:lnTo>
                  <a:pt x="445526" y="735119"/>
                </a:lnTo>
                <a:lnTo>
                  <a:pt x="532156" y="735119"/>
                </a:lnTo>
                <a:lnTo>
                  <a:pt x="532156" y="857639"/>
                </a:lnTo>
                <a:lnTo>
                  <a:pt x="1423210" y="857639"/>
                </a:lnTo>
              </a:path>
            </a:pathLst>
          </a:custGeom>
          <a:ln w="14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463559" y="281872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4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513063" y="294124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4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562566" y="318628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4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649196" y="330880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4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540250" y="330880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4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117039" y="2451164"/>
            <a:ext cx="619125" cy="1102995"/>
          </a:xfrm>
          <a:custGeom>
            <a:avLst/>
            <a:gdLst/>
            <a:ahLst/>
            <a:cxnLst/>
            <a:rect l="l" t="t" r="r" b="b"/>
            <a:pathLst>
              <a:path w="619125" h="1102995">
                <a:moveTo>
                  <a:pt x="0" y="0"/>
                </a:moveTo>
                <a:lnTo>
                  <a:pt x="346520" y="0"/>
                </a:lnTo>
                <a:lnTo>
                  <a:pt x="346520" y="111381"/>
                </a:lnTo>
                <a:lnTo>
                  <a:pt x="371272" y="111381"/>
                </a:lnTo>
                <a:lnTo>
                  <a:pt x="371272" y="221525"/>
                </a:lnTo>
                <a:lnTo>
                  <a:pt x="396023" y="221525"/>
                </a:lnTo>
                <a:lnTo>
                  <a:pt x="396023" y="662102"/>
                </a:lnTo>
                <a:lnTo>
                  <a:pt x="445526" y="662102"/>
                </a:lnTo>
                <a:lnTo>
                  <a:pt x="445526" y="772246"/>
                </a:lnTo>
                <a:lnTo>
                  <a:pt x="532156" y="772246"/>
                </a:lnTo>
                <a:lnTo>
                  <a:pt x="532156" y="882390"/>
                </a:lnTo>
                <a:lnTo>
                  <a:pt x="569284" y="882390"/>
                </a:lnTo>
                <a:lnTo>
                  <a:pt x="569284" y="992534"/>
                </a:lnTo>
                <a:lnTo>
                  <a:pt x="618787" y="992534"/>
                </a:lnTo>
                <a:lnTo>
                  <a:pt x="618787" y="1102678"/>
                </a:lnTo>
              </a:path>
            </a:pathLst>
          </a:custGeom>
          <a:ln w="14850">
            <a:solidFill>
              <a:srgbClr val="3F6EB5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463559" y="256254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4850">
            <a:solidFill>
              <a:srgbClr val="3F6EB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488311" y="267269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4850">
            <a:solidFill>
              <a:srgbClr val="3F6EB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513063" y="311326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4850">
            <a:solidFill>
              <a:srgbClr val="3F6EB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562566" y="322341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4850">
            <a:solidFill>
              <a:srgbClr val="3F6EB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649196" y="3326129"/>
            <a:ext cx="0" cy="15240"/>
          </a:xfrm>
          <a:custGeom>
            <a:avLst/>
            <a:gdLst/>
            <a:ahLst/>
            <a:cxnLst/>
            <a:rect l="l" t="t" r="r" b="b"/>
            <a:pathLst>
              <a:path h="15239">
                <a:moveTo>
                  <a:pt x="0" y="0"/>
                </a:moveTo>
                <a:lnTo>
                  <a:pt x="0" y="14850"/>
                </a:lnTo>
                <a:lnTo>
                  <a:pt x="0" y="0"/>
                </a:lnTo>
                <a:close/>
              </a:path>
            </a:pathLst>
          </a:custGeom>
          <a:solidFill>
            <a:srgbClr val="3F6E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7686323" y="3436273"/>
            <a:ext cx="0" cy="15240"/>
          </a:xfrm>
          <a:custGeom>
            <a:avLst/>
            <a:gdLst/>
            <a:ahLst/>
            <a:cxnLst/>
            <a:rect l="l" t="t" r="r" b="b"/>
            <a:pathLst>
              <a:path h="15239">
                <a:moveTo>
                  <a:pt x="0" y="0"/>
                </a:moveTo>
                <a:lnTo>
                  <a:pt x="0" y="14850"/>
                </a:lnTo>
                <a:lnTo>
                  <a:pt x="0" y="0"/>
                </a:lnTo>
                <a:close/>
              </a:path>
            </a:pathLst>
          </a:custGeom>
          <a:solidFill>
            <a:srgbClr val="3F6E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7735826" y="3546418"/>
            <a:ext cx="0" cy="15240"/>
          </a:xfrm>
          <a:custGeom>
            <a:avLst/>
            <a:gdLst/>
            <a:ahLst/>
            <a:cxnLst/>
            <a:rect l="l" t="t" r="r" b="b"/>
            <a:pathLst>
              <a:path h="15239">
                <a:moveTo>
                  <a:pt x="0" y="0"/>
                </a:moveTo>
                <a:lnTo>
                  <a:pt x="0" y="14850"/>
                </a:lnTo>
                <a:lnTo>
                  <a:pt x="0" y="0"/>
                </a:lnTo>
                <a:close/>
              </a:path>
            </a:pathLst>
          </a:custGeom>
          <a:solidFill>
            <a:srgbClr val="3F6E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7117039" y="2451164"/>
            <a:ext cx="619125" cy="1102995"/>
          </a:xfrm>
          <a:custGeom>
            <a:avLst/>
            <a:gdLst/>
            <a:ahLst/>
            <a:cxnLst/>
            <a:rect l="l" t="t" r="r" b="b"/>
            <a:pathLst>
              <a:path w="619125" h="1102995">
                <a:moveTo>
                  <a:pt x="0" y="0"/>
                </a:moveTo>
                <a:lnTo>
                  <a:pt x="222763" y="0"/>
                </a:lnTo>
                <a:lnTo>
                  <a:pt x="222763" y="100243"/>
                </a:lnTo>
                <a:lnTo>
                  <a:pt x="346520" y="100243"/>
                </a:lnTo>
                <a:lnTo>
                  <a:pt x="346520" y="400974"/>
                </a:lnTo>
                <a:lnTo>
                  <a:pt x="371272" y="400974"/>
                </a:lnTo>
                <a:lnTo>
                  <a:pt x="371272" y="501217"/>
                </a:lnTo>
                <a:lnTo>
                  <a:pt x="396023" y="501217"/>
                </a:lnTo>
                <a:lnTo>
                  <a:pt x="396023" y="601461"/>
                </a:lnTo>
                <a:lnTo>
                  <a:pt x="445526" y="601461"/>
                </a:lnTo>
                <a:lnTo>
                  <a:pt x="445526" y="801948"/>
                </a:lnTo>
                <a:lnTo>
                  <a:pt x="532156" y="801948"/>
                </a:lnTo>
                <a:lnTo>
                  <a:pt x="532156" y="902191"/>
                </a:lnTo>
                <a:lnTo>
                  <a:pt x="569284" y="902191"/>
                </a:lnTo>
                <a:lnTo>
                  <a:pt x="569284" y="1002435"/>
                </a:lnTo>
                <a:lnTo>
                  <a:pt x="618787" y="1002435"/>
                </a:lnTo>
                <a:lnTo>
                  <a:pt x="618787" y="1102678"/>
                </a:lnTo>
              </a:path>
            </a:pathLst>
          </a:custGeom>
          <a:ln w="14850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7339802" y="255140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4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7463559" y="285213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4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7488311" y="295238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4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7513063" y="305262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4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7562566" y="325311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4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7649196" y="3345931"/>
            <a:ext cx="0" cy="15240"/>
          </a:xfrm>
          <a:custGeom>
            <a:avLst/>
            <a:gdLst/>
            <a:ahLst/>
            <a:cxnLst/>
            <a:rect l="l" t="t" r="r" b="b"/>
            <a:pathLst>
              <a:path h="15239">
                <a:moveTo>
                  <a:pt x="0" y="0"/>
                </a:moveTo>
                <a:lnTo>
                  <a:pt x="0" y="1485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7686323" y="3446174"/>
            <a:ext cx="0" cy="15240"/>
          </a:xfrm>
          <a:custGeom>
            <a:avLst/>
            <a:gdLst/>
            <a:ahLst/>
            <a:cxnLst/>
            <a:rect l="l" t="t" r="r" b="b"/>
            <a:pathLst>
              <a:path h="15239">
                <a:moveTo>
                  <a:pt x="0" y="0"/>
                </a:moveTo>
                <a:lnTo>
                  <a:pt x="0" y="1485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7735826" y="3546418"/>
            <a:ext cx="0" cy="15240"/>
          </a:xfrm>
          <a:custGeom>
            <a:avLst/>
            <a:gdLst/>
            <a:ahLst/>
            <a:cxnLst/>
            <a:rect l="l" t="t" r="r" b="b"/>
            <a:pathLst>
              <a:path h="15239">
                <a:moveTo>
                  <a:pt x="0" y="0"/>
                </a:moveTo>
                <a:lnTo>
                  <a:pt x="0" y="1485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 txBox="1"/>
          <p:nvPr/>
        </p:nvSpPr>
        <p:spPr>
          <a:xfrm>
            <a:off x="7072793" y="3548156"/>
            <a:ext cx="1637030" cy="367030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65"/>
              </a:spcBef>
              <a:tabLst>
                <a:tab pos="215900" algn="l"/>
              </a:tabLst>
            </a:pPr>
            <a:r>
              <a:rPr sz="900" spc="-5" dirty="0">
                <a:latin typeface="Arial"/>
                <a:cs typeface="Arial"/>
              </a:rPr>
              <a:t>0	20 40 60 80 100</a:t>
            </a:r>
            <a:r>
              <a:rPr sz="900" spc="15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120</a:t>
            </a:r>
            <a:endParaRPr sz="900">
              <a:latin typeface="Arial"/>
              <a:cs typeface="Arial"/>
            </a:endParaRPr>
          </a:p>
          <a:p>
            <a:pPr marR="54610" algn="ctr">
              <a:lnSpc>
                <a:spcPct val="100000"/>
              </a:lnSpc>
              <a:spcBef>
                <a:spcPts val="265"/>
              </a:spcBef>
            </a:pPr>
            <a:r>
              <a:rPr sz="900" spc="-20" dirty="0">
                <a:latin typeface="Arial"/>
                <a:cs typeface="Arial"/>
              </a:rPr>
              <a:t>Days post tumor</a:t>
            </a:r>
            <a:r>
              <a:rPr sz="900" spc="-85" dirty="0">
                <a:latin typeface="Arial"/>
                <a:cs typeface="Arial"/>
              </a:rPr>
              <a:t> </a:t>
            </a:r>
            <a:r>
              <a:rPr sz="900" spc="-25" dirty="0">
                <a:latin typeface="Arial"/>
                <a:cs typeface="Arial"/>
              </a:rPr>
              <a:t>injection</a:t>
            </a:r>
            <a:endParaRPr sz="900">
              <a:latin typeface="Arial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6740927" y="2692750"/>
            <a:ext cx="152400" cy="612140"/>
          </a:xfrm>
          <a:prstGeom prst="rect">
            <a:avLst/>
          </a:prstGeom>
        </p:spPr>
        <p:txBody>
          <a:bodyPr vert="vert270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900" spc="-25" dirty="0">
                <a:latin typeface="Arial"/>
                <a:cs typeface="Arial"/>
              </a:rPr>
              <a:t>Survival</a:t>
            </a:r>
            <a:r>
              <a:rPr sz="900" spc="-75" dirty="0">
                <a:latin typeface="Arial"/>
                <a:cs typeface="Arial"/>
              </a:rPr>
              <a:t> </a:t>
            </a:r>
            <a:r>
              <a:rPr sz="900" spc="-25" dirty="0">
                <a:latin typeface="Arial"/>
                <a:cs typeface="Arial"/>
              </a:rPr>
              <a:t>(%)</a:t>
            </a:r>
            <a:endParaRPr sz="900">
              <a:latin typeface="Arial"/>
              <a:cs typeface="Arial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8681333" y="2514899"/>
            <a:ext cx="158750" cy="0"/>
          </a:xfrm>
          <a:custGeom>
            <a:avLst/>
            <a:gdLst/>
            <a:ahLst/>
            <a:cxnLst/>
            <a:rect l="l" t="t" r="r" b="b"/>
            <a:pathLst>
              <a:path w="158750">
                <a:moveTo>
                  <a:pt x="0" y="0"/>
                </a:moveTo>
                <a:lnTo>
                  <a:pt x="158409" y="0"/>
                </a:lnTo>
              </a:path>
            </a:pathLst>
          </a:custGeom>
          <a:ln w="14850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760538" y="251489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4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681333" y="2680734"/>
            <a:ext cx="158750" cy="0"/>
          </a:xfrm>
          <a:custGeom>
            <a:avLst/>
            <a:gdLst/>
            <a:ahLst/>
            <a:cxnLst/>
            <a:rect l="l" t="t" r="r" b="b"/>
            <a:pathLst>
              <a:path w="158750">
                <a:moveTo>
                  <a:pt x="0" y="0"/>
                </a:moveTo>
                <a:lnTo>
                  <a:pt x="158409" y="0"/>
                </a:lnTo>
              </a:path>
            </a:pathLst>
          </a:custGeom>
          <a:ln w="14850">
            <a:solidFill>
              <a:srgbClr val="3F6EB5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760538" y="268073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4850">
            <a:solidFill>
              <a:srgbClr val="3F6EB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681333" y="2846569"/>
            <a:ext cx="158750" cy="0"/>
          </a:xfrm>
          <a:custGeom>
            <a:avLst/>
            <a:gdLst/>
            <a:ahLst/>
            <a:cxnLst/>
            <a:rect l="l" t="t" r="r" b="b"/>
            <a:pathLst>
              <a:path w="158750">
                <a:moveTo>
                  <a:pt x="0" y="0"/>
                </a:moveTo>
                <a:lnTo>
                  <a:pt x="158409" y="0"/>
                </a:lnTo>
              </a:path>
            </a:pathLst>
          </a:custGeom>
          <a:ln w="14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760538" y="284656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4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 txBox="1"/>
          <p:nvPr/>
        </p:nvSpPr>
        <p:spPr>
          <a:xfrm>
            <a:off x="8668633" y="2398452"/>
            <a:ext cx="819150" cy="68897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5"/>
              </a:spcBef>
              <a:tabLst>
                <a:tab pos="259715" algn="l"/>
              </a:tabLst>
            </a:pPr>
            <a:r>
              <a:rPr sz="900" spc="-5" dirty="0">
                <a:latin typeface="Arial"/>
                <a:cs typeface="Arial"/>
              </a:rPr>
              <a:t> 	</a:t>
            </a:r>
            <a:r>
              <a:rPr sz="900" spc="-25" dirty="0">
                <a:latin typeface="Arial"/>
                <a:cs typeface="Arial"/>
              </a:rPr>
              <a:t>Mock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  <a:tabLst>
                <a:tab pos="259715" algn="l"/>
              </a:tabLst>
            </a:pPr>
            <a:r>
              <a:rPr sz="900" spc="-5" dirty="0">
                <a:latin typeface="Arial"/>
                <a:cs typeface="Arial"/>
              </a:rPr>
              <a:t> 	</a:t>
            </a:r>
            <a:r>
              <a:rPr sz="900" spc="-25" dirty="0">
                <a:latin typeface="Arial"/>
                <a:cs typeface="Arial"/>
              </a:rPr>
              <a:t>CAR</a:t>
            </a:r>
            <a:endParaRPr sz="900">
              <a:latin typeface="Arial"/>
              <a:cs typeface="Arial"/>
            </a:endParaRPr>
          </a:p>
          <a:p>
            <a:pPr marL="259715" marR="5080">
              <a:lnSpc>
                <a:spcPct val="120900"/>
              </a:lnSpc>
            </a:pPr>
            <a:r>
              <a:rPr sz="900" spc="-15" dirty="0">
                <a:latin typeface="Arial"/>
                <a:cs typeface="Arial"/>
              </a:rPr>
              <a:t>OV </a:t>
            </a:r>
            <a:r>
              <a:rPr sz="900" spc="-5" dirty="0">
                <a:latin typeface="Arial"/>
                <a:cs typeface="Arial"/>
              </a:rPr>
              <a:t>+</a:t>
            </a:r>
            <a:r>
              <a:rPr sz="900" spc="-145" dirty="0">
                <a:latin typeface="Arial"/>
                <a:cs typeface="Arial"/>
              </a:rPr>
              <a:t> </a:t>
            </a:r>
            <a:r>
              <a:rPr sz="900" spc="-25" dirty="0">
                <a:latin typeface="Arial"/>
                <a:cs typeface="Arial"/>
              </a:rPr>
              <a:t>Mock  </a:t>
            </a:r>
            <a:r>
              <a:rPr sz="900" spc="-15" dirty="0">
                <a:latin typeface="Arial"/>
                <a:cs typeface="Arial"/>
              </a:rPr>
              <a:t>OV </a:t>
            </a:r>
            <a:r>
              <a:rPr sz="900" spc="-5" dirty="0">
                <a:latin typeface="Arial"/>
                <a:cs typeface="Arial"/>
              </a:rPr>
              <a:t>+</a:t>
            </a:r>
            <a:r>
              <a:rPr sz="900" spc="-120" dirty="0">
                <a:latin typeface="Arial"/>
                <a:cs typeface="Arial"/>
              </a:rPr>
              <a:t> </a:t>
            </a:r>
            <a:r>
              <a:rPr sz="900" spc="-25" dirty="0">
                <a:latin typeface="Arial"/>
                <a:cs typeface="Arial"/>
              </a:rPr>
              <a:t>CAR</a:t>
            </a:r>
            <a:endParaRPr sz="900">
              <a:latin typeface="Arial"/>
              <a:cs typeface="Arial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8681333" y="3012404"/>
            <a:ext cx="158750" cy="0"/>
          </a:xfrm>
          <a:custGeom>
            <a:avLst/>
            <a:gdLst/>
            <a:ahLst/>
            <a:cxnLst/>
            <a:rect l="l" t="t" r="r" b="b"/>
            <a:pathLst>
              <a:path w="158750">
                <a:moveTo>
                  <a:pt x="0" y="0"/>
                </a:moveTo>
                <a:lnTo>
                  <a:pt x="158409" y="0"/>
                </a:lnTo>
              </a:path>
            </a:pathLst>
          </a:custGeom>
          <a:ln w="14850">
            <a:solidFill>
              <a:srgbClr val="0054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8760538" y="301240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4850">
            <a:solidFill>
              <a:srgbClr val="0054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2395590" y="2414439"/>
            <a:ext cx="1536068" cy="11769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 txBox="1"/>
          <p:nvPr/>
        </p:nvSpPr>
        <p:spPr>
          <a:xfrm>
            <a:off x="2114547" y="2325429"/>
            <a:ext cx="279400" cy="1304290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75"/>
              </a:spcBef>
            </a:pPr>
            <a:r>
              <a:rPr sz="900" spc="-5" dirty="0">
                <a:latin typeface="Arial"/>
                <a:cs typeface="Arial"/>
              </a:rPr>
              <a:t>1024</a:t>
            </a:r>
            <a:endParaRPr sz="900">
              <a:latin typeface="Arial"/>
              <a:cs typeface="Arial"/>
            </a:endParaRPr>
          </a:p>
          <a:p>
            <a:pPr marL="62865" algn="ctr">
              <a:lnSpc>
                <a:spcPct val="100000"/>
              </a:lnSpc>
              <a:spcBef>
                <a:spcPts val="180"/>
              </a:spcBef>
            </a:pPr>
            <a:r>
              <a:rPr sz="900" spc="-5" dirty="0">
                <a:latin typeface="Arial"/>
                <a:cs typeface="Arial"/>
              </a:rPr>
              <a:t>512</a:t>
            </a:r>
            <a:endParaRPr sz="900">
              <a:latin typeface="Arial"/>
              <a:cs typeface="Arial"/>
            </a:endParaRPr>
          </a:p>
          <a:p>
            <a:pPr marL="62865" algn="ctr">
              <a:lnSpc>
                <a:spcPct val="100000"/>
              </a:lnSpc>
              <a:spcBef>
                <a:spcPts val="180"/>
              </a:spcBef>
            </a:pPr>
            <a:r>
              <a:rPr sz="900" spc="-5" dirty="0">
                <a:latin typeface="Arial"/>
                <a:cs typeface="Arial"/>
              </a:rPr>
              <a:t>256</a:t>
            </a:r>
            <a:endParaRPr sz="900">
              <a:latin typeface="Arial"/>
              <a:cs typeface="Arial"/>
            </a:endParaRPr>
          </a:p>
          <a:p>
            <a:pPr marL="62865" algn="ctr">
              <a:lnSpc>
                <a:spcPct val="100000"/>
              </a:lnSpc>
              <a:spcBef>
                <a:spcPts val="175"/>
              </a:spcBef>
            </a:pPr>
            <a:r>
              <a:rPr sz="900" spc="-5" dirty="0">
                <a:latin typeface="Arial"/>
                <a:cs typeface="Arial"/>
              </a:rPr>
              <a:t>128</a:t>
            </a:r>
            <a:endParaRPr sz="900">
              <a:latin typeface="Arial"/>
              <a:cs typeface="Arial"/>
            </a:endParaRPr>
          </a:p>
          <a:p>
            <a:pPr marL="126364" algn="ctr">
              <a:lnSpc>
                <a:spcPct val="100000"/>
              </a:lnSpc>
              <a:spcBef>
                <a:spcPts val="180"/>
              </a:spcBef>
            </a:pPr>
            <a:r>
              <a:rPr sz="900" spc="-5" dirty="0">
                <a:latin typeface="Arial"/>
                <a:cs typeface="Arial"/>
              </a:rPr>
              <a:t>64</a:t>
            </a:r>
            <a:endParaRPr sz="900">
              <a:latin typeface="Arial"/>
              <a:cs typeface="Arial"/>
            </a:endParaRPr>
          </a:p>
          <a:p>
            <a:pPr marL="126364" algn="ctr">
              <a:lnSpc>
                <a:spcPct val="100000"/>
              </a:lnSpc>
              <a:spcBef>
                <a:spcPts val="180"/>
              </a:spcBef>
            </a:pPr>
            <a:r>
              <a:rPr sz="900" spc="-5" dirty="0">
                <a:latin typeface="Arial"/>
                <a:cs typeface="Arial"/>
              </a:rPr>
              <a:t>32</a:t>
            </a:r>
            <a:endParaRPr sz="900">
              <a:latin typeface="Arial"/>
              <a:cs typeface="Arial"/>
            </a:endParaRPr>
          </a:p>
          <a:p>
            <a:pPr marL="126364" algn="ctr">
              <a:lnSpc>
                <a:spcPct val="100000"/>
              </a:lnSpc>
              <a:spcBef>
                <a:spcPts val="175"/>
              </a:spcBef>
            </a:pPr>
            <a:r>
              <a:rPr sz="900" spc="-5" dirty="0">
                <a:latin typeface="Arial"/>
                <a:cs typeface="Arial"/>
              </a:rPr>
              <a:t>16</a:t>
            </a:r>
            <a:endParaRPr sz="9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180"/>
              </a:spcBef>
            </a:pPr>
            <a:r>
              <a:rPr sz="900" spc="-5" dirty="0">
                <a:latin typeface="Arial"/>
                <a:cs typeface="Arial"/>
              </a:rPr>
              <a:t>8</a:t>
            </a:r>
            <a:endParaRPr sz="900">
              <a:latin typeface="Arial"/>
              <a:cs typeface="Arial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2388495" y="3549657"/>
            <a:ext cx="1644014" cy="366395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60"/>
              </a:spcBef>
              <a:tabLst>
                <a:tab pos="216535" algn="l"/>
              </a:tabLst>
            </a:pPr>
            <a:r>
              <a:rPr sz="900" spc="-5" dirty="0">
                <a:latin typeface="Arial"/>
                <a:cs typeface="Arial"/>
              </a:rPr>
              <a:t>0	20 40 60 80 100</a:t>
            </a:r>
            <a:r>
              <a:rPr sz="900" spc="50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120</a:t>
            </a:r>
            <a:endParaRPr sz="900">
              <a:latin typeface="Arial"/>
              <a:cs typeface="Arial"/>
            </a:endParaRPr>
          </a:p>
          <a:p>
            <a:pPr marR="55244" algn="ctr">
              <a:lnSpc>
                <a:spcPct val="100000"/>
              </a:lnSpc>
              <a:spcBef>
                <a:spcPts val="260"/>
              </a:spcBef>
            </a:pPr>
            <a:r>
              <a:rPr sz="900" spc="-20" dirty="0">
                <a:latin typeface="Arial"/>
                <a:cs typeface="Arial"/>
              </a:rPr>
              <a:t>Days post tumor</a:t>
            </a:r>
            <a:r>
              <a:rPr sz="900" spc="-75" dirty="0">
                <a:latin typeface="Arial"/>
                <a:cs typeface="Arial"/>
              </a:rPr>
              <a:t> </a:t>
            </a:r>
            <a:r>
              <a:rPr sz="900" spc="-25" dirty="0">
                <a:latin typeface="Arial"/>
                <a:cs typeface="Arial"/>
              </a:rPr>
              <a:t>injection</a:t>
            </a:r>
            <a:endParaRPr sz="900">
              <a:latin typeface="Arial"/>
              <a:cs typeface="Arial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1921734" y="2459242"/>
            <a:ext cx="168910" cy="1071880"/>
          </a:xfrm>
          <a:prstGeom prst="rect">
            <a:avLst/>
          </a:prstGeom>
        </p:spPr>
        <p:txBody>
          <a:bodyPr vert="vert270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00" spc="-25" dirty="0">
                <a:latin typeface="Arial"/>
                <a:cs typeface="Arial"/>
              </a:rPr>
              <a:t>Tumor </a:t>
            </a:r>
            <a:r>
              <a:rPr sz="900" spc="-30" dirty="0">
                <a:latin typeface="Arial"/>
                <a:cs typeface="Arial"/>
              </a:rPr>
              <a:t>Volume</a:t>
            </a:r>
            <a:r>
              <a:rPr sz="900" spc="-100" dirty="0">
                <a:latin typeface="Arial"/>
                <a:cs typeface="Arial"/>
              </a:rPr>
              <a:t> </a:t>
            </a:r>
            <a:r>
              <a:rPr sz="900" spc="-15" dirty="0">
                <a:latin typeface="Arial"/>
                <a:cs typeface="Arial"/>
              </a:rPr>
              <a:t>(mm</a:t>
            </a:r>
            <a:r>
              <a:rPr sz="975" spc="-22" baseline="29914" dirty="0">
                <a:latin typeface="Arial"/>
                <a:cs typeface="Arial"/>
              </a:rPr>
              <a:t>3</a:t>
            </a:r>
            <a:r>
              <a:rPr sz="900" spc="-15" dirty="0">
                <a:latin typeface="Arial"/>
                <a:cs typeface="Arial"/>
              </a:rPr>
              <a:t>)</a:t>
            </a:r>
            <a:endParaRPr sz="900">
              <a:latin typeface="Arial"/>
              <a:cs typeface="Arial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3034514" y="2105544"/>
            <a:ext cx="289560" cy="162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00" spc="-25" dirty="0">
                <a:latin typeface="Arial"/>
                <a:cs typeface="Arial"/>
              </a:rPr>
              <a:t>Mock</a:t>
            </a:r>
            <a:endParaRPr sz="900">
              <a:latin typeface="Arial"/>
              <a:cs typeface="Arial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2396108" y="4426006"/>
            <a:ext cx="1535643" cy="117783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 txBox="1"/>
          <p:nvPr/>
        </p:nvSpPr>
        <p:spPr>
          <a:xfrm>
            <a:off x="2115139" y="4338258"/>
            <a:ext cx="279400" cy="1303655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75"/>
              </a:spcBef>
            </a:pPr>
            <a:r>
              <a:rPr sz="900" spc="-5" dirty="0">
                <a:latin typeface="Arial"/>
                <a:cs typeface="Arial"/>
              </a:rPr>
              <a:t>1024</a:t>
            </a:r>
            <a:endParaRPr sz="900">
              <a:latin typeface="Arial"/>
              <a:cs typeface="Arial"/>
            </a:endParaRPr>
          </a:p>
          <a:p>
            <a:pPr marL="62865" algn="ctr">
              <a:lnSpc>
                <a:spcPct val="100000"/>
              </a:lnSpc>
              <a:spcBef>
                <a:spcPts val="180"/>
              </a:spcBef>
            </a:pPr>
            <a:r>
              <a:rPr sz="900" spc="-5" dirty="0">
                <a:latin typeface="Arial"/>
                <a:cs typeface="Arial"/>
              </a:rPr>
              <a:t>512</a:t>
            </a:r>
            <a:endParaRPr sz="900">
              <a:latin typeface="Arial"/>
              <a:cs typeface="Arial"/>
            </a:endParaRPr>
          </a:p>
          <a:p>
            <a:pPr marL="62865" algn="ctr">
              <a:lnSpc>
                <a:spcPct val="100000"/>
              </a:lnSpc>
              <a:spcBef>
                <a:spcPts val="180"/>
              </a:spcBef>
            </a:pPr>
            <a:r>
              <a:rPr sz="900" spc="-5" dirty="0">
                <a:latin typeface="Arial"/>
                <a:cs typeface="Arial"/>
              </a:rPr>
              <a:t>256</a:t>
            </a:r>
            <a:endParaRPr sz="900">
              <a:latin typeface="Arial"/>
              <a:cs typeface="Arial"/>
            </a:endParaRPr>
          </a:p>
          <a:p>
            <a:pPr marL="62865" algn="ctr">
              <a:lnSpc>
                <a:spcPct val="100000"/>
              </a:lnSpc>
              <a:spcBef>
                <a:spcPts val="175"/>
              </a:spcBef>
            </a:pPr>
            <a:r>
              <a:rPr sz="900" spc="-5" dirty="0">
                <a:latin typeface="Arial"/>
                <a:cs typeface="Arial"/>
              </a:rPr>
              <a:t>128</a:t>
            </a:r>
            <a:endParaRPr sz="900">
              <a:latin typeface="Arial"/>
              <a:cs typeface="Arial"/>
            </a:endParaRPr>
          </a:p>
          <a:p>
            <a:pPr marL="126364" algn="ctr">
              <a:lnSpc>
                <a:spcPct val="100000"/>
              </a:lnSpc>
              <a:spcBef>
                <a:spcPts val="180"/>
              </a:spcBef>
            </a:pPr>
            <a:r>
              <a:rPr sz="900" spc="-5" dirty="0">
                <a:latin typeface="Arial"/>
                <a:cs typeface="Arial"/>
              </a:rPr>
              <a:t>64</a:t>
            </a:r>
            <a:endParaRPr sz="900">
              <a:latin typeface="Arial"/>
              <a:cs typeface="Arial"/>
            </a:endParaRPr>
          </a:p>
          <a:p>
            <a:pPr marL="126364" algn="ctr">
              <a:lnSpc>
                <a:spcPct val="100000"/>
              </a:lnSpc>
              <a:spcBef>
                <a:spcPts val="175"/>
              </a:spcBef>
            </a:pPr>
            <a:r>
              <a:rPr sz="900" spc="-5" dirty="0">
                <a:latin typeface="Arial"/>
                <a:cs typeface="Arial"/>
              </a:rPr>
              <a:t>32</a:t>
            </a:r>
            <a:endParaRPr sz="900">
              <a:latin typeface="Arial"/>
              <a:cs typeface="Arial"/>
            </a:endParaRPr>
          </a:p>
          <a:p>
            <a:pPr marL="126364" algn="ctr">
              <a:lnSpc>
                <a:spcPct val="100000"/>
              </a:lnSpc>
              <a:spcBef>
                <a:spcPts val="180"/>
              </a:spcBef>
            </a:pPr>
            <a:r>
              <a:rPr sz="900" spc="-5" dirty="0">
                <a:latin typeface="Arial"/>
                <a:cs typeface="Arial"/>
              </a:rPr>
              <a:t>16</a:t>
            </a:r>
            <a:endParaRPr sz="9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175"/>
              </a:spcBef>
            </a:pPr>
            <a:r>
              <a:rPr sz="900" spc="-5" dirty="0">
                <a:latin typeface="Arial"/>
                <a:cs typeface="Arial"/>
              </a:rPr>
              <a:t>8</a:t>
            </a:r>
            <a:endParaRPr sz="900">
              <a:latin typeface="Arial"/>
              <a:cs typeface="Arial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2389011" y="5562149"/>
            <a:ext cx="1643380" cy="366395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60"/>
              </a:spcBef>
              <a:tabLst>
                <a:tab pos="216535" algn="l"/>
              </a:tabLst>
            </a:pPr>
            <a:r>
              <a:rPr sz="900" spc="-5" dirty="0">
                <a:latin typeface="Arial"/>
                <a:cs typeface="Arial"/>
              </a:rPr>
              <a:t>0	20 40 60 80 100</a:t>
            </a:r>
            <a:r>
              <a:rPr sz="900" spc="50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120</a:t>
            </a:r>
            <a:endParaRPr sz="900">
              <a:latin typeface="Arial"/>
              <a:cs typeface="Arial"/>
            </a:endParaRPr>
          </a:p>
          <a:p>
            <a:pPr marR="55244" algn="ctr">
              <a:lnSpc>
                <a:spcPct val="100000"/>
              </a:lnSpc>
              <a:spcBef>
                <a:spcPts val="260"/>
              </a:spcBef>
            </a:pPr>
            <a:r>
              <a:rPr sz="900" spc="-20" dirty="0">
                <a:latin typeface="Arial"/>
                <a:cs typeface="Arial"/>
              </a:rPr>
              <a:t>Days post tumor</a:t>
            </a:r>
            <a:r>
              <a:rPr sz="900" spc="-75" dirty="0">
                <a:latin typeface="Arial"/>
                <a:cs typeface="Arial"/>
              </a:rPr>
              <a:t> </a:t>
            </a:r>
            <a:r>
              <a:rPr sz="900" spc="-25" dirty="0">
                <a:latin typeface="Arial"/>
                <a:cs typeface="Arial"/>
              </a:rPr>
              <a:t>injection</a:t>
            </a:r>
            <a:endParaRPr sz="900">
              <a:latin typeface="Arial"/>
              <a:cs typeface="Arial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1929833" y="4472035"/>
            <a:ext cx="168275" cy="1071880"/>
          </a:xfrm>
          <a:prstGeom prst="rect">
            <a:avLst/>
          </a:prstGeom>
        </p:spPr>
        <p:txBody>
          <a:bodyPr vert="vert270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00" spc="-25" dirty="0">
                <a:latin typeface="Arial"/>
                <a:cs typeface="Arial"/>
              </a:rPr>
              <a:t>Tumor </a:t>
            </a:r>
            <a:r>
              <a:rPr sz="900" spc="-30" dirty="0">
                <a:latin typeface="Arial"/>
                <a:cs typeface="Arial"/>
              </a:rPr>
              <a:t>Volume</a:t>
            </a:r>
            <a:r>
              <a:rPr sz="900" spc="-100" dirty="0">
                <a:latin typeface="Arial"/>
                <a:cs typeface="Arial"/>
              </a:rPr>
              <a:t> </a:t>
            </a:r>
            <a:r>
              <a:rPr sz="900" spc="-15" dirty="0">
                <a:latin typeface="Arial"/>
                <a:cs typeface="Arial"/>
              </a:rPr>
              <a:t>(mm</a:t>
            </a:r>
            <a:r>
              <a:rPr sz="975" spc="-22" baseline="29914" dirty="0">
                <a:latin typeface="Arial"/>
                <a:cs typeface="Arial"/>
              </a:rPr>
              <a:t>3</a:t>
            </a:r>
            <a:r>
              <a:rPr sz="900" spc="-15" dirty="0">
                <a:latin typeface="Arial"/>
                <a:cs typeface="Arial"/>
              </a:rPr>
              <a:t>)</a:t>
            </a:r>
            <a:endParaRPr sz="900">
              <a:latin typeface="Arial"/>
              <a:cs typeface="Arial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2892856" y="4118434"/>
            <a:ext cx="573405" cy="162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00" spc="-20" dirty="0">
                <a:latin typeface="Arial"/>
                <a:cs typeface="Arial"/>
              </a:rPr>
              <a:t>Mock </a:t>
            </a:r>
            <a:r>
              <a:rPr sz="900" spc="-5" dirty="0">
                <a:latin typeface="Arial"/>
                <a:cs typeface="Arial"/>
              </a:rPr>
              <a:t>+</a:t>
            </a:r>
            <a:r>
              <a:rPr sz="900" spc="-114" dirty="0">
                <a:latin typeface="Arial"/>
                <a:cs typeface="Arial"/>
              </a:rPr>
              <a:t> </a:t>
            </a:r>
            <a:r>
              <a:rPr sz="900" spc="-25" dirty="0">
                <a:latin typeface="Arial"/>
                <a:cs typeface="Arial"/>
              </a:rPr>
              <a:t>OV</a:t>
            </a:r>
            <a:endParaRPr sz="900">
              <a:latin typeface="Arial"/>
              <a:cs typeface="Arial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7925870" y="2984500"/>
            <a:ext cx="4845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latin typeface="Arial"/>
                <a:cs typeface="Arial"/>
              </a:rPr>
              <a:t>p &lt;</a:t>
            </a:r>
            <a:r>
              <a:rPr sz="1000" spc="-9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0.05</a:t>
            </a:r>
            <a:endParaRPr sz="1000">
              <a:latin typeface="Arial"/>
              <a:cs typeface="Arial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4668222" y="2403979"/>
            <a:ext cx="1538115" cy="118844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 txBox="1"/>
          <p:nvPr/>
        </p:nvSpPr>
        <p:spPr>
          <a:xfrm>
            <a:off x="4386821" y="2324822"/>
            <a:ext cx="279400" cy="130556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80"/>
              </a:spcBef>
            </a:pPr>
            <a:r>
              <a:rPr sz="900" spc="-5" dirty="0">
                <a:latin typeface="Arial"/>
                <a:cs typeface="Arial"/>
              </a:rPr>
              <a:t>1024</a:t>
            </a:r>
            <a:endParaRPr sz="900">
              <a:latin typeface="Arial"/>
              <a:cs typeface="Arial"/>
            </a:endParaRPr>
          </a:p>
          <a:p>
            <a:pPr marL="62865" algn="ctr">
              <a:lnSpc>
                <a:spcPct val="100000"/>
              </a:lnSpc>
              <a:spcBef>
                <a:spcPts val="180"/>
              </a:spcBef>
            </a:pPr>
            <a:r>
              <a:rPr sz="900" spc="-5" dirty="0">
                <a:latin typeface="Arial"/>
                <a:cs typeface="Arial"/>
              </a:rPr>
              <a:t>512</a:t>
            </a:r>
            <a:endParaRPr sz="900">
              <a:latin typeface="Arial"/>
              <a:cs typeface="Arial"/>
            </a:endParaRPr>
          </a:p>
          <a:p>
            <a:pPr marL="62865" algn="ctr">
              <a:lnSpc>
                <a:spcPct val="100000"/>
              </a:lnSpc>
              <a:spcBef>
                <a:spcPts val="180"/>
              </a:spcBef>
            </a:pPr>
            <a:r>
              <a:rPr sz="900" spc="-5" dirty="0">
                <a:latin typeface="Arial"/>
                <a:cs typeface="Arial"/>
              </a:rPr>
              <a:t>256</a:t>
            </a:r>
            <a:endParaRPr sz="900">
              <a:latin typeface="Arial"/>
              <a:cs typeface="Arial"/>
            </a:endParaRPr>
          </a:p>
          <a:p>
            <a:pPr marL="62865" algn="ctr">
              <a:lnSpc>
                <a:spcPct val="100000"/>
              </a:lnSpc>
              <a:spcBef>
                <a:spcPts val="180"/>
              </a:spcBef>
            </a:pPr>
            <a:r>
              <a:rPr sz="900" spc="-5" dirty="0">
                <a:latin typeface="Arial"/>
                <a:cs typeface="Arial"/>
              </a:rPr>
              <a:t>128</a:t>
            </a:r>
            <a:endParaRPr sz="900">
              <a:latin typeface="Arial"/>
              <a:cs typeface="Arial"/>
            </a:endParaRPr>
          </a:p>
          <a:p>
            <a:pPr marL="126364" algn="ctr">
              <a:lnSpc>
                <a:spcPct val="100000"/>
              </a:lnSpc>
              <a:spcBef>
                <a:spcPts val="180"/>
              </a:spcBef>
            </a:pPr>
            <a:r>
              <a:rPr sz="900" spc="-5" dirty="0">
                <a:latin typeface="Arial"/>
                <a:cs typeface="Arial"/>
              </a:rPr>
              <a:t>64</a:t>
            </a:r>
            <a:endParaRPr sz="900">
              <a:latin typeface="Arial"/>
              <a:cs typeface="Arial"/>
            </a:endParaRPr>
          </a:p>
          <a:p>
            <a:pPr marL="126364" algn="ctr">
              <a:lnSpc>
                <a:spcPct val="100000"/>
              </a:lnSpc>
              <a:spcBef>
                <a:spcPts val="180"/>
              </a:spcBef>
            </a:pPr>
            <a:r>
              <a:rPr sz="900" spc="-5" dirty="0">
                <a:latin typeface="Arial"/>
                <a:cs typeface="Arial"/>
              </a:rPr>
              <a:t>32</a:t>
            </a:r>
            <a:endParaRPr sz="900">
              <a:latin typeface="Arial"/>
              <a:cs typeface="Arial"/>
            </a:endParaRPr>
          </a:p>
          <a:p>
            <a:pPr marL="126364" algn="ctr">
              <a:lnSpc>
                <a:spcPct val="100000"/>
              </a:lnSpc>
              <a:spcBef>
                <a:spcPts val="180"/>
              </a:spcBef>
            </a:pPr>
            <a:r>
              <a:rPr sz="900" spc="-5" dirty="0">
                <a:latin typeface="Arial"/>
                <a:cs typeface="Arial"/>
              </a:rPr>
              <a:t>16</a:t>
            </a:r>
            <a:endParaRPr sz="9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180"/>
              </a:spcBef>
            </a:pPr>
            <a:r>
              <a:rPr sz="900" spc="-5" dirty="0">
                <a:latin typeface="Arial"/>
                <a:cs typeface="Arial"/>
              </a:rPr>
              <a:t>8</a:t>
            </a:r>
            <a:endParaRPr sz="900">
              <a:latin typeface="Arial"/>
              <a:cs typeface="Arial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4661134" y="3550686"/>
            <a:ext cx="1645920" cy="366395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60"/>
              </a:spcBef>
              <a:tabLst>
                <a:tab pos="216535" algn="l"/>
              </a:tabLst>
            </a:pPr>
            <a:r>
              <a:rPr sz="900" spc="-5" dirty="0">
                <a:latin typeface="Arial"/>
                <a:cs typeface="Arial"/>
              </a:rPr>
              <a:t>0	20 40 60 80 100</a:t>
            </a:r>
            <a:r>
              <a:rPr sz="900" spc="75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120</a:t>
            </a:r>
            <a:endParaRPr sz="900">
              <a:latin typeface="Arial"/>
              <a:cs typeface="Arial"/>
            </a:endParaRPr>
          </a:p>
          <a:p>
            <a:pPr marR="55244" algn="ctr">
              <a:lnSpc>
                <a:spcPct val="100000"/>
              </a:lnSpc>
              <a:spcBef>
                <a:spcPts val="265"/>
              </a:spcBef>
            </a:pPr>
            <a:r>
              <a:rPr sz="900" spc="-20" dirty="0">
                <a:latin typeface="Arial"/>
                <a:cs typeface="Arial"/>
              </a:rPr>
              <a:t>Days post tumor</a:t>
            </a:r>
            <a:r>
              <a:rPr sz="900" spc="-70" dirty="0">
                <a:latin typeface="Arial"/>
                <a:cs typeface="Arial"/>
              </a:rPr>
              <a:t> </a:t>
            </a:r>
            <a:r>
              <a:rPr sz="900" spc="-25" dirty="0">
                <a:latin typeface="Arial"/>
                <a:cs typeface="Arial"/>
              </a:rPr>
              <a:t>injection</a:t>
            </a:r>
            <a:endParaRPr sz="900">
              <a:latin typeface="Arial"/>
              <a:cs typeface="Arial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4193751" y="2458814"/>
            <a:ext cx="168910" cy="1073150"/>
          </a:xfrm>
          <a:prstGeom prst="rect">
            <a:avLst/>
          </a:prstGeom>
        </p:spPr>
        <p:txBody>
          <a:bodyPr vert="vert270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00" spc="-25" dirty="0">
                <a:latin typeface="Arial"/>
                <a:cs typeface="Arial"/>
              </a:rPr>
              <a:t>Tumor </a:t>
            </a:r>
            <a:r>
              <a:rPr sz="900" spc="-30" dirty="0">
                <a:latin typeface="Arial"/>
                <a:cs typeface="Arial"/>
              </a:rPr>
              <a:t>Volume</a:t>
            </a:r>
            <a:r>
              <a:rPr sz="900" spc="-90" dirty="0">
                <a:latin typeface="Arial"/>
                <a:cs typeface="Arial"/>
              </a:rPr>
              <a:t> </a:t>
            </a:r>
            <a:r>
              <a:rPr sz="900" spc="-15" dirty="0">
                <a:latin typeface="Arial"/>
                <a:cs typeface="Arial"/>
              </a:rPr>
              <a:t>(mm</a:t>
            </a:r>
            <a:r>
              <a:rPr sz="975" spc="-22" baseline="29914" dirty="0">
                <a:latin typeface="Arial"/>
                <a:cs typeface="Arial"/>
              </a:rPr>
              <a:t>3</a:t>
            </a:r>
            <a:r>
              <a:rPr sz="900" spc="-15" dirty="0">
                <a:latin typeface="Arial"/>
                <a:cs typeface="Arial"/>
              </a:rPr>
              <a:t>)</a:t>
            </a:r>
            <a:endParaRPr sz="900">
              <a:latin typeface="Arial"/>
              <a:cs typeface="Arial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5322823" y="2104644"/>
            <a:ext cx="260350" cy="162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00" spc="-25" dirty="0">
                <a:latin typeface="Arial"/>
                <a:cs typeface="Arial"/>
              </a:rPr>
              <a:t>CAR</a:t>
            </a:r>
            <a:endParaRPr sz="900">
              <a:latin typeface="Arial"/>
              <a:cs typeface="Arial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4669096" y="4423939"/>
            <a:ext cx="1536063" cy="11781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 txBox="1"/>
          <p:nvPr/>
        </p:nvSpPr>
        <p:spPr>
          <a:xfrm>
            <a:off x="4388055" y="4336170"/>
            <a:ext cx="279400" cy="1304290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75"/>
              </a:spcBef>
            </a:pPr>
            <a:r>
              <a:rPr sz="900" spc="-5" dirty="0">
                <a:latin typeface="Arial"/>
                <a:cs typeface="Arial"/>
              </a:rPr>
              <a:t>1024</a:t>
            </a:r>
            <a:endParaRPr sz="900">
              <a:latin typeface="Arial"/>
              <a:cs typeface="Arial"/>
            </a:endParaRPr>
          </a:p>
          <a:p>
            <a:pPr marL="62865" algn="ctr">
              <a:lnSpc>
                <a:spcPct val="100000"/>
              </a:lnSpc>
              <a:spcBef>
                <a:spcPts val="180"/>
              </a:spcBef>
            </a:pPr>
            <a:r>
              <a:rPr sz="900" spc="-5" dirty="0">
                <a:latin typeface="Arial"/>
                <a:cs typeface="Arial"/>
              </a:rPr>
              <a:t>512</a:t>
            </a:r>
            <a:endParaRPr sz="900">
              <a:latin typeface="Arial"/>
              <a:cs typeface="Arial"/>
            </a:endParaRPr>
          </a:p>
          <a:p>
            <a:pPr marL="62865" algn="ctr">
              <a:lnSpc>
                <a:spcPct val="100000"/>
              </a:lnSpc>
              <a:spcBef>
                <a:spcPts val="180"/>
              </a:spcBef>
            </a:pPr>
            <a:r>
              <a:rPr sz="900" spc="-5" dirty="0">
                <a:latin typeface="Arial"/>
                <a:cs typeface="Arial"/>
              </a:rPr>
              <a:t>256</a:t>
            </a:r>
            <a:endParaRPr sz="900">
              <a:latin typeface="Arial"/>
              <a:cs typeface="Arial"/>
            </a:endParaRPr>
          </a:p>
          <a:p>
            <a:pPr marL="62865" algn="ctr">
              <a:lnSpc>
                <a:spcPct val="100000"/>
              </a:lnSpc>
              <a:spcBef>
                <a:spcPts val="175"/>
              </a:spcBef>
            </a:pPr>
            <a:r>
              <a:rPr sz="900" spc="-5" dirty="0">
                <a:latin typeface="Arial"/>
                <a:cs typeface="Arial"/>
              </a:rPr>
              <a:t>128</a:t>
            </a:r>
            <a:endParaRPr sz="900">
              <a:latin typeface="Arial"/>
              <a:cs typeface="Arial"/>
            </a:endParaRPr>
          </a:p>
          <a:p>
            <a:pPr marL="126364" algn="ctr">
              <a:lnSpc>
                <a:spcPct val="100000"/>
              </a:lnSpc>
              <a:spcBef>
                <a:spcPts val="180"/>
              </a:spcBef>
            </a:pPr>
            <a:r>
              <a:rPr sz="900" spc="-5" dirty="0">
                <a:latin typeface="Arial"/>
                <a:cs typeface="Arial"/>
              </a:rPr>
              <a:t>64</a:t>
            </a:r>
            <a:endParaRPr sz="900">
              <a:latin typeface="Arial"/>
              <a:cs typeface="Arial"/>
            </a:endParaRPr>
          </a:p>
          <a:p>
            <a:pPr marL="126364" algn="ctr">
              <a:lnSpc>
                <a:spcPct val="100000"/>
              </a:lnSpc>
              <a:spcBef>
                <a:spcPts val="180"/>
              </a:spcBef>
            </a:pPr>
            <a:r>
              <a:rPr sz="900" spc="-5" dirty="0">
                <a:latin typeface="Arial"/>
                <a:cs typeface="Arial"/>
              </a:rPr>
              <a:t>32</a:t>
            </a:r>
            <a:endParaRPr sz="900">
              <a:latin typeface="Arial"/>
              <a:cs typeface="Arial"/>
            </a:endParaRPr>
          </a:p>
          <a:p>
            <a:pPr marL="126364" algn="ctr">
              <a:lnSpc>
                <a:spcPct val="100000"/>
              </a:lnSpc>
              <a:spcBef>
                <a:spcPts val="175"/>
              </a:spcBef>
            </a:pPr>
            <a:r>
              <a:rPr sz="900" spc="-5" dirty="0">
                <a:latin typeface="Arial"/>
                <a:cs typeface="Arial"/>
              </a:rPr>
              <a:t>16</a:t>
            </a:r>
            <a:endParaRPr sz="9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180"/>
              </a:spcBef>
            </a:pPr>
            <a:r>
              <a:rPr sz="900" spc="-5" dirty="0">
                <a:latin typeface="Arial"/>
                <a:cs typeface="Arial"/>
              </a:rPr>
              <a:t>8</a:t>
            </a:r>
            <a:endParaRPr sz="900">
              <a:latin typeface="Arial"/>
              <a:cs typeface="Arial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4662001" y="5560399"/>
            <a:ext cx="1644014" cy="366395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60"/>
              </a:spcBef>
              <a:tabLst>
                <a:tab pos="216535" algn="l"/>
              </a:tabLst>
            </a:pPr>
            <a:r>
              <a:rPr sz="900" spc="-5" dirty="0">
                <a:latin typeface="Arial"/>
                <a:cs typeface="Arial"/>
              </a:rPr>
              <a:t>0	20 40 60 80 100</a:t>
            </a:r>
            <a:r>
              <a:rPr sz="900" spc="50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120</a:t>
            </a:r>
            <a:endParaRPr sz="900">
              <a:latin typeface="Arial"/>
              <a:cs typeface="Arial"/>
            </a:endParaRPr>
          </a:p>
          <a:p>
            <a:pPr marR="55244" algn="ctr">
              <a:lnSpc>
                <a:spcPct val="100000"/>
              </a:lnSpc>
              <a:spcBef>
                <a:spcPts val="260"/>
              </a:spcBef>
            </a:pPr>
            <a:r>
              <a:rPr sz="900" spc="-20" dirty="0">
                <a:latin typeface="Arial"/>
                <a:cs typeface="Arial"/>
              </a:rPr>
              <a:t>Days post tumor</a:t>
            </a:r>
            <a:r>
              <a:rPr sz="900" spc="-75" dirty="0">
                <a:latin typeface="Arial"/>
                <a:cs typeface="Arial"/>
              </a:rPr>
              <a:t> </a:t>
            </a:r>
            <a:r>
              <a:rPr sz="900" spc="-25" dirty="0">
                <a:latin typeface="Arial"/>
                <a:cs typeface="Arial"/>
              </a:rPr>
              <a:t>injection</a:t>
            </a:r>
            <a:endParaRPr sz="900">
              <a:latin typeface="Arial"/>
              <a:cs typeface="Arial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4195242" y="4469985"/>
            <a:ext cx="168910" cy="1071880"/>
          </a:xfrm>
          <a:prstGeom prst="rect">
            <a:avLst/>
          </a:prstGeom>
        </p:spPr>
        <p:txBody>
          <a:bodyPr vert="vert270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00" spc="-25" dirty="0">
                <a:latin typeface="Arial"/>
                <a:cs typeface="Arial"/>
              </a:rPr>
              <a:t>Tumor </a:t>
            </a:r>
            <a:r>
              <a:rPr sz="900" spc="-30" dirty="0">
                <a:latin typeface="Arial"/>
                <a:cs typeface="Arial"/>
              </a:rPr>
              <a:t>Volume</a:t>
            </a:r>
            <a:r>
              <a:rPr sz="900" spc="-100" dirty="0">
                <a:latin typeface="Arial"/>
                <a:cs typeface="Arial"/>
              </a:rPr>
              <a:t> </a:t>
            </a:r>
            <a:r>
              <a:rPr sz="900" spc="-15" dirty="0">
                <a:latin typeface="Arial"/>
                <a:cs typeface="Arial"/>
              </a:rPr>
              <a:t>(mm</a:t>
            </a:r>
            <a:r>
              <a:rPr sz="975" spc="-22" baseline="29914" dirty="0">
                <a:latin typeface="Arial"/>
                <a:cs typeface="Arial"/>
              </a:rPr>
              <a:t>3</a:t>
            </a:r>
            <a:r>
              <a:rPr sz="900" spc="-15" dirty="0">
                <a:latin typeface="Arial"/>
                <a:cs typeface="Arial"/>
              </a:rPr>
              <a:t>)</a:t>
            </a:r>
            <a:endParaRPr sz="900">
              <a:latin typeface="Arial"/>
              <a:cs typeface="Arial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5180152" y="4116285"/>
            <a:ext cx="544195" cy="162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00" spc="-20" dirty="0">
                <a:latin typeface="Arial"/>
                <a:cs typeface="Arial"/>
              </a:rPr>
              <a:t>CAR </a:t>
            </a:r>
            <a:r>
              <a:rPr sz="900" spc="-5" dirty="0">
                <a:latin typeface="Arial"/>
                <a:cs typeface="Arial"/>
              </a:rPr>
              <a:t>+</a:t>
            </a:r>
            <a:r>
              <a:rPr sz="900" spc="-114" dirty="0">
                <a:latin typeface="Arial"/>
                <a:cs typeface="Arial"/>
              </a:rPr>
              <a:t> </a:t>
            </a:r>
            <a:r>
              <a:rPr sz="900" spc="-25" dirty="0">
                <a:latin typeface="Arial"/>
                <a:cs typeface="Arial"/>
              </a:rPr>
              <a:t>OV</a:t>
            </a:r>
            <a:endParaRPr sz="900">
              <a:latin typeface="Arial"/>
              <a:cs typeface="Arial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10426700" y="6250170"/>
            <a:ext cx="1397000" cy="58499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 txBox="1"/>
          <p:nvPr/>
        </p:nvSpPr>
        <p:spPr>
          <a:xfrm>
            <a:off x="2878743" y="6170620"/>
            <a:ext cx="6227445" cy="49339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5080">
              <a:lnSpc>
                <a:spcPts val="1900"/>
              </a:lnSpc>
              <a:spcBef>
                <a:spcPts val="25"/>
              </a:spcBef>
            </a:pPr>
            <a:r>
              <a:rPr sz="1600" spc="-5" dirty="0">
                <a:latin typeface="Arial"/>
                <a:cs typeface="Arial"/>
              </a:rPr>
              <a:t>-Combination of </a:t>
            </a:r>
            <a:r>
              <a:rPr sz="1600" dirty="0">
                <a:latin typeface="Arial"/>
                <a:cs typeface="Arial"/>
              </a:rPr>
              <a:t>OV </a:t>
            </a:r>
            <a:r>
              <a:rPr sz="1600" spc="-5" dirty="0">
                <a:latin typeface="Arial"/>
                <a:cs typeface="Arial"/>
              </a:rPr>
              <a:t>carrying </a:t>
            </a:r>
            <a:r>
              <a:rPr sz="1600" spc="-10" dirty="0">
                <a:latin typeface="Arial"/>
                <a:cs typeface="Arial"/>
              </a:rPr>
              <a:t>CD19t </a:t>
            </a:r>
            <a:r>
              <a:rPr sz="1600" spc="-5" dirty="0">
                <a:latin typeface="Arial"/>
                <a:cs typeface="Arial"/>
              </a:rPr>
              <a:t>and </a:t>
            </a:r>
            <a:r>
              <a:rPr sz="1600" spc="-10" dirty="0">
                <a:latin typeface="Arial"/>
                <a:cs typeface="Arial"/>
              </a:rPr>
              <a:t>CD19-CAR </a:t>
            </a:r>
            <a:r>
              <a:rPr sz="1600" dirty="0">
                <a:latin typeface="Arial"/>
                <a:cs typeface="Arial"/>
              </a:rPr>
              <a:t>T </a:t>
            </a:r>
            <a:r>
              <a:rPr sz="1600" spc="-5" dirty="0">
                <a:latin typeface="Arial"/>
                <a:cs typeface="Arial"/>
              </a:rPr>
              <a:t>cells promotes  tumor regression in syngeneic mouse models of</a:t>
            </a:r>
            <a:r>
              <a:rPr sz="1600" spc="5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cancer</a:t>
            </a:r>
            <a:endParaRPr sz="1600">
              <a:latin typeface="Arial"/>
              <a:cs typeface="Arial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78739" y="6598998"/>
            <a:ext cx="1959610" cy="2241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45"/>
              </a:lnSpc>
            </a:pPr>
            <a:r>
              <a:rPr sz="1400" spc="-5" dirty="0">
                <a:latin typeface="Arial"/>
                <a:cs typeface="Arial"/>
              </a:rPr>
              <a:t>Park et al. BioRxIV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2019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973893" y="0"/>
            <a:ext cx="913306" cy="12885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49393" y="218947"/>
            <a:ext cx="83883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OV19t promotes </a:t>
            </a:r>
            <a:r>
              <a:rPr dirty="0"/>
              <a:t>endogenous and </a:t>
            </a:r>
            <a:r>
              <a:rPr spc="-5" dirty="0"/>
              <a:t>CAR </a:t>
            </a:r>
            <a:r>
              <a:rPr dirty="0"/>
              <a:t>T cell </a:t>
            </a:r>
            <a:r>
              <a:rPr spc="-5" dirty="0"/>
              <a:t>tumor</a:t>
            </a:r>
            <a:r>
              <a:rPr spc="-95" dirty="0"/>
              <a:t> </a:t>
            </a:r>
            <a:r>
              <a:rPr spc="-5" dirty="0"/>
              <a:t>infiltration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380505" y="6126988"/>
            <a:ext cx="622744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latin typeface="Arial"/>
                <a:cs typeface="Arial"/>
              </a:rPr>
              <a:t>-Combination of </a:t>
            </a:r>
            <a:r>
              <a:rPr sz="1600" dirty="0">
                <a:latin typeface="Arial"/>
                <a:cs typeface="Arial"/>
              </a:rPr>
              <a:t>OV </a:t>
            </a:r>
            <a:r>
              <a:rPr sz="1600" spc="-5" dirty="0">
                <a:latin typeface="Arial"/>
                <a:cs typeface="Arial"/>
              </a:rPr>
              <a:t>carrying </a:t>
            </a:r>
            <a:r>
              <a:rPr sz="1600" spc="-10" dirty="0">
                <a:latin typeface="Arial"/>
                <a:cs typeface="Arial"/>
              </a:rPr>
              <a:t>CD19t </a:t>
            </a:r>
            <a:r>
              <a:rPr sz="1600" spc="-5" dirty="0">
                <a:latin typeface="Arial"/>
                <a:cs typeface="Arial"/>
              </a:rPr>
              <a:t>and </a:t>
            </a:r>
            <a:r>
              <a:rPr sz="1600" spc="-10" dirty="0">
                <a:latin typeface="Arial"/>
                <a:cs typeface="Arial"/>
              </a:rPr>
              <a:t>CD19-CAR </a:t>
            </a:r>
            <a:r>
              <a:rPr sz="1600" dirty="0">
                <a:latin typeface="Arial"/>
                <a:cs typeface="Arial"/>
              </a:rPr>
              <a:t>T </a:t>
            </a:r>
            <a:r>
              <a:rPr sz="1600" spc="-5" dirty="0">
                <a:latin typeface="Arial"/>
                <a:cs typeface="Arial"/>
              </a:rPr>
              <a:t>cells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promotes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973529" y="5547519"/>
            <a:ext cx="194328" cy="910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264468" y="5491805"/>
            <a:ext cx="1014094" cy="35687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ts val="1290"/>
              </a:lnSpc>
              <a:spcBef>
                <a:spcPts val="160"/>
              </a:spcBef>
            </a:pPr>
            <a:r>
              <a:rPr sz="1100" spc="-30" dirty="0">
                <a:latin typeface="Arial"/>
                <a:cs typeface="Arial"/>
              </a:rPr>
              <a:t>Treatment </a:t>
            </a:r>
            <a:r>
              <a:rPr sz="1100" spc="-20" dirty="0">
                <a:latin typeface="Arial"/>
                <a:cs typeface="Arial"/>
              </a:rPr>
              <a:t>naive  Previously</a:t>
            </a:r>
            <a:r>
              <a:rPr sz="1100" spc="-125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cured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973529" y="5720595"/>
            <a:ext cx="194328" cy="728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486798" y="1246632"/>
            <a:ext cx="3587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Arial"/>
                <a:cs typeface="Arial"/>
              </a:rPr>
              <a:t>M</a:t>
            </a:r>
            <a:r>
              <a:rPr sz="1100" dirty="0">
                <a:latin typeface="Arial"/>
                <a:cs typeface="Arial"/>
              </a:rPr>
              <a:t>ock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704225" y="1246632"/>
            <a:ext cx="32194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0" dirty="0">
                <a:latin typeface="Arial"/>
                <a:cs typeface="Arial"/>
              </a:rPr>
              <a:t>C</a:t>
            </a:r>
            <a:r>
              <a:rPr sz="1100" dirty="0">
                <a:latin typeface="Arial"/>
                <a:cs typeface="Arial"/>
              </a:rPr>
              <a:t>AR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869195" y="1671640"/>
            <a:ext cx="181610" cy="30734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315"/>
              </a:lnSpc>
            </a:pPr>
            <a:r>
              <a:rPr sz="1100" spc="0" dirty="0">
                <a:latin typeface="Arial"/>
                <a:cs typeface="Arial"/>
              </a:rPr>
              <a:t>CD3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869195" y="2439736"/>
            <a:ext cx="181610" cy="30734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315"/>
              </a:lnSpc>
            </a:pPr>
            <a:r>
              <a:rPr sz="1100" spc="0" dirty="0">
                <a:latin typeface="Arial"/>
                <a:cs typeface="Arial"/>
              </a:rPr>
              <a:t>CD8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01214" y="1155700"/>
            <a:ext cx="13843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latin typeface="Arial"/>
                <a:cs typeface="Arial"/>
              </a:rPr>
              <a:t>a</a:t>
            </a:r>
            <a:endParaRPr sz="16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008338" y="1146555"/>
            <a:ext cx="14986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latin typeface="Arial"/>
                <a:cs typeface="Arial"/>
              </a:rPr>
              <a:t>b</a:t>
            </a:r>
            <a:endParaRPr sz="1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393001" y="3146044"/>
            <a:ext cx="14986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latin typeface="Arial"/>
                <a:cs typeface="Arial"/>
              </a:rPr>
              <a:t>d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410719" y="3423399"/>
            <a:ext cx="365760" cy="7315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004484" y="3423399"/>
            <a:ext cx="365760" cy="7315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598248" y="3423399"/>
            <a:ext cx="365760" cy="7315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192012" y="3423399"/>
            <a:ext cx="365760" cy="7315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410719" y="4250301"/>
            <a:ext cx="365760" cy="73151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192012" y="4250301"/>
            <a:ext cx="365760" cy="73151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004484" y="4250301"/>
            <a:ext cx="365760" cy="73151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598248" y="4250301"/>
            <a:ext cx="365760" cy="73151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410719" y="5077202"/>
            <a:ext cx="365760" cy="73151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004484" y="5077202"/>
            <a:ext cx="365760" cy="7315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598248" y="5077202"/>
            <a:ext cx="365760" cy="73151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192012" y="5077202"/>
            <a:ext cx="365760" cy="73151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375867" y="3882182"/>
            <a:ext cx="149860" cy="14986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3789499" y="4526279"/>
            <a:ext cx="32194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0" dirty="0">
                <a:latin typeface="Arial"/>
                <a:cs typeface="Arial"/>
              </a:rPr>
              <a:t>C</a:t>
            </a:r>
            <a:r>
              <a:rPr sz="1100" dirty="0">
                <a:latin typeface="Arial"/>
                <a:cs typeface="Arial"/>
              </a:rPr>
              <a:t>AR</a:t>
            </a:r>
            <a:endParaRPr sz="11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576269" y="3675888"/>
            <a:ext cx="53784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latin typeface="Arial"/>
                <a:cs typeface="Arial"/>
              </a:rPr>
              <a:t>O</a:t>
            </a:r>
            <a:r>
              <a:rPr sz="1100" dirty="0">
                <a:latin typeface="Arial"/>
                <a:cs typeface="Arial"/>
              </a:rPr>
              <a:t>V</a:t>
            </a:r>
            <a:r>
              <a:rPr sz="1100" spc="-5" dirty="0">
                <a:latin typeface="Arial"/>
                <a:cs typeface="Arial"/>
              </a:rPr>
              <a:t>m</a:t>
            </a:r>
            <a:r>
              <a:rPr sz="1100" dirty="0">
                <a:latin typeface="Arial"/>
                <a:cs typeface="Arial"/>
              </a:rPr>
              <a:t>19t</a:t>
            </a:r>
            <a:endParaRPr sz="11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537797" y="5254752"/>
            <a:ext cx="57404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Arial"/>
                <a:cs typeface="Arial"/>
              </a:rPr>
              <a:t>OVm19t</a:t>
            </a:r>
            <a:endParaRPr sz="1100">
              <a:latin typeface="Arial"/>
              <a:cs typeface="Arial"/>
            </a:endParaRPr>
          </a:p>
          <a:p>
            <a:pPr marL="146050">
              <a:lnSpc>
                <a:spcPct val="100000"/>
              </a:lnSpc>
            </a:pPr>
            <a:r>
              <a:rPr sz="1100" dirty="0">
                <a:latin typeface="Arial"/>
                <a:cs typeface="Arial"/>
              </a:rPr>
              <a:t>+</a:t>
            </a:r>
            <a:r>
              <a:rPr sz="1100" spc="-8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CAR</a:t>
            </a:r>
            <a:endParaRPr sz="11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169503" y="3197859"/>
            <a:ext cx="13843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latin typeface="Arial"/>
                <a:cs typeface="Arial"/>
              </a:rPr>
              <a:t>e</a:t>
            </a:r>
            <a:endParaRPr sz="160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776231" y="3899860"/>
            <a:ext cx="149860" cy="14986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166714" y="3847763"/>
            <a:ext cx="149860" cy="14986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584278" y="3882181"/>
            <a:ext cx="149860" cy="14986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361707" y="4699674"/>
            <a:ext cx="149860" cy="14986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762069" y="4717351"/>
            <a:ext cx="149860" cy="14986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152553" y="4665254"/>
            <a:ext cx="149860" cy="14986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570118" y="4680623"/>
            <a:ext cx="149860" cy="14986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332226" y="5492313"/>
            <a:ext cx="149860" cy="14986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731570" y="5484590"/>
            <a:ext cx="149860" cy="14986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109236" y="5502342"/>
            <a:ext cx="149860" cy="14986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558549" y="5508187"/>
            <a:ext cx="149860" cy="14986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8207647" y="3203955"/>
            <a:ext cx="9334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latin typeface="Arial"/>
                <a:cs typeface="Arial"/>
              </a:rPr>
              <a:t>f</a:t>
            </a:r>
            <a:endParaRPr sz="16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539966" y="1246632"/>
            <a:ext cx="102743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Arial"/>
                <a:cs typeface="Arial"/>
              </a:rPr>
              <a:t>OVm19t </a:t>
            </a:r>
            <a:r>
              <a:rPr sz="1100" dirty="0">
                <a:latin typeface="Arial"/>
                <a:cs typeface="Arial"/>
              </a:rPr>
              <a:t>+</a:t>
            </a:r>
            <a:r>
              <a:rPr sz="1100" spc="-8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Mock</a:t>
            </a:r>
            <a:endParaRPr sz="11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5765493" y="1246632"/>
            <a:ext cx="99060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Arial"/>
                <a:cs typeface="Arial"/>
              </a:rPr>
              <a:t>OVm19t </a:t>
            </a:r>
            <a:r>
              <a:rPr sz="1100" dirty="0">
                <a:latin typeface="Arial"/>
                <a:cs typeface="Arial"/>
              </a:rPr>
              <a:t>+</a:t>
            </a:r>
            <a:r>
              <a:rPr sz="1100" spc="-9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CAR</a:t>
            </a:r>
            <a:endParaRPr sz="1100">
              <a:latin typeface="Arial"/>
              <a:cs typeface="Arial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5687640" y="1478206"/>
            <a:ext cx="1124712" cy="70408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681290" y="1471856"/>
            <a:ext cx="1137920" cy="716915"/>
          </a:xfrm>
          <a:custGeom>
            <a:avLst/>
            <a:gdLst/>
            <a:ahLst/>
            <a:cxnLst/>
            <a:rect l="l" t="t" r="r" b="b"/>
            <a:pathLst>
              <a:path w="1137920" h="716914">
                <a:moveTo>
                  <a:pt x="0" y="0"/>
                </a:moveTo>
                <a:lnTo>
                  <a:pt x="1137412" y="0"/>
                </a:lnTo>
                <a:lnTo>
                  <a:pt x="1137412" y="716788"/>
                </a:lnTo>
                <a:lnTo>
                  <a:pt x="0" y="716788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295741" y="1478206"/>
            <a:ext cx="1124712" cy="70408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289391" y="1471856"/>
            <a:ext cx="1137920" cy="716915"/>
          </a:xfrm>
          <a:custGeom>
            <a:avLst/>
            <a:gdLst/>
            <a:ahLst/>
            <a:cxnLst/>
            <a:rect l="l" t="t" r="r" b="b"/>
            <a:pathLst>
              <a:path w="1137920" h="716914">
                <a:moveTo>
                  <a:pt x="0" y="0"/>
                </a:moveTo>
                <a:lnTo>
                  <a:pt x="1137412" y="0"/>
                </a:lnTo>
                <a:lnTo>
                  <a:pt x="1137412" y="716788"/>
                </a:lnTo>
                <a:lnTo>
                  <a:pt x="0" y="716788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491690" y="1478206"/>
            <a:ext cx="1124712" cy="70408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485340" y="1471856"/>
            <a:ext cx="1137920" cy="716915"/>
          </a:xfrm>
          <a:custGeom>
            <a:avLst/>
            <a:gdLst/>
            <a:ahLst/>
            <a:cxnLst/>
            <a:rect l="l" t="t" r="r" b="b"/>
            <a:pathLst>
              <a:path w="1137920" h="716914">
                <a:moveTo>
                  <a:pt x="0" y="0"/>
                </a:moveTo>
                <a:lnTo>
                  <a:pt x="1137412" y="0"/>
                </a:lnTo>
                <a:lnTo>
                  <a:pt x="1137412" y="716788"/>
                </a:lnTo>
                <a:lnTo>
                  <a:pt x="0" y="716788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099792" y="1478206"/>
            <a:ext cx="1124712" cy="70408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093442" y="1471856"/>
            <a:ext cx="1137920" cy="716915"/>
          </a:xfrm>
          <a:custGeom>
            <a:avLst/>
            <a:gdLst/>
            <a:ahLst/>
            <a:cxnLst/>
            <a:rect l="l" t="t" r="r" b="b"/>
            <a:pathLst>
              <a:path w="1137920" h="716914">
                <a:moveTo>
                  <a:pt x="0" y="0"/>
                </a:moveTo>
                <a:lnTo>
                  <a:pt x="1137412" y="0"/>
                </a:lnTo>
                <a:lnTo>
                  <a:pt x="1137412" y="716788"/>
                </a:lnTo>
                <a:lnTo>
                  <a:pt x="0" y="716788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687640" y="2240781"/>
            <a:ext cx="1124712" cy="70408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681290" y="2234431"/>
            <a:ext cx="1137920" cy="716915"/>
          </a:xfrm>
          <a:custGeom>
            <a:avLst/>
            <a:gdLst/>
            <a:ahLst/>
            <a:cxnLst/>
            <a:rect l="l" t="t" r="r" b="b"/>
            <a:pathLst>
              <a:path w="1137920" h="716914">
                <a:moveTo>
                  <a:pt x="0" y="0"/>
                </a:moveTo>
                <a:lnTo>
                  <a:pt x="1137412" y="0"/>
                </a:lnTo>
                <a:lnTo>
                  <a:pt x="1137412" y="716788"/>
                </a:lnTo>
                <a:lnTo>
                  <a:pt x="0" y="716788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295741" y="2240781"/>
            <a:ext cx="1124712" cy="70408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289391" y="2234431"/>
            <a:ext cx="1137920" cy="716915"/>
          </a:xfrm>
          <a:custGeom>
            <a:avLst/>
            <a:gdLst/>
            <a:ahLst/>
            <a:cxnLst/>
            <a:rect l="l" t="t" r="r" b="b"/>
            <a:pathLst>
              <a:path w="1137920" h="716914">
                <a:moveTo>
                  <a:pt x="0" y="0"/>
                </a:moveTo>
                <a:lnTo>
                  <a:pt x="1137412" y="0"/>
                </a:lnTo>
                <a:lnTo>
                  <a:pt x="1137412" y="716788"/>
                </a:lnTo>
                <a:lnTo>
                  <a:pt x="0" y="716788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491690" y="2240781"/>
            <a:ext cx="1124712" cy="70408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485340" y="2234431"/>
            <a:ext cx="1137920" cy="716915"/>
          </a:xfrm>
          <a:custGeom>
            <a:avLst/>
            <a:gdLst/>
            <a:ahLst/>
            <a:cxnLst/>
            <a:rect l="l" t="t" r="r" b="b"/>
            <a:pathLst>
              <a:path w="1137920" h="716914">
                <a:moveTo>
                  <a:pt x="0" y="0"/>
                </a:moveTo>
                <a:lnTo>
                  <a:pt x="1137412" y="0"/>
                </a:lnTo>
                <a:lnTo>
                  <a:pt x="1137412" y="716788"/>
                </a:lnTo>
                <a:lnTo>
                  <a:pt x="0" y="716788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099792" y="2240781"/>
            <a:ext cx="1124712" cy="70408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093442" y="2234431"/>
            <a:ext cx="1137920" cy="716915"/>
          </a:xfrm>
          <a:custGeom>
            <a:avLst/>
            <a:gdLst/>
            <a:ahLst/>
            <a:cxnLst/>
            <a:rect l="l" t="t" r="r" b="b"/>
            <a:pathLst>
              <a:path w="1137920" h="716914">
                <a:moveTo>
                  <a:pt x="0" y="0"/>
                </a:moveTo>
                <a:lnTo>
                  <a:pt x="1137412" y="0"/>
                </a:lnTo>
                <a:lnTo>
                  <a:pt x="1137412" y="716788"/>
                </a:lnTo>
                <a:lnTo>
                  <a:pt x="0" y="716788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8896257" y="3616692"/>
            <a:ext cx="1422547" cy="142101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 txBox="1"/>
          <p:nvPr/>
        </p:nvSpPr>
        <p:spPr>
          <a:xfrm>
            <a:off x="8890404" y="5030574"/>
            <a:ext cx="1508125" cy="1924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14960" algn="l"/>
                <a:tab pos="656590" algn="l"/>
                <a:tab pos="998219" algn="l"/>
                <a:tab pos="1339850" algn="l"/>
              </a:tabLst>
            </a:pPr>
            <a:r>
              <a:rPr sz="1100" spc="-5" dirty="0">
                <a:latin typeface="Arial"/>
                <a:cs typeface="Arial"/>
              </a:rPr>
              <a:t>0	10	20	30	40</a:t>
            </a:r>
            <a:endParaRPr sz="1100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8787940" y="4888626"/>
            <a:ext cx="102870" cy="1924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spc="-5" dirty="0">
                <a:latin typeface="Arial"/>
                <a:cs typeface="Arial"/>
              </a:rPr>
              <a:t>0</a:t>
            </a:r>
            <a:endParaRPr sz="1100"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8633144" y="4433172"/>
            <a:ext cx="257810" cy="1924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spc="-5" dirty="0">
                <a:latin typeface="Arial"/>
                <a:cs typeface="Arial"/>
              </a:rPr>
              <a:t>500</a:t>
            </a:r>
            <a:endParaRPr sz="1100"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8555745" y="3977718"/>
            <a:ext cx="335280" cy="1924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spc="-5" dirty="0">
                <a:latin typeface="Arial"/>
                <a:cs typeface="Arial"/>
              </a:rPr>
              <a:t>1000</a:t>
            </a:r>
            <a:endParaRPr sz="1100"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8555745" y="3522264"/>
            <a:ext cx="335280" cy="1924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spc="-5" dirty="0">
                <a:latin typeface="Arial"/>
                <a:cs typeface="Arial"/>
              </a:rPr>
              <a:t>1500</a:t>
            </a:r>
            <a:endParaRPr sz="1100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8760751" y="5196057"/>
            <a:ext cx="1729105" cy="1924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spc="-25" dirty="0">
                <a:latin typeface="Arial"/>
                <a:cs typeface="Arial"/>
              </a:rPr>
              <a:t>Days post </a:t>
            </a:r>
            <a:r>
              <a:rPr sz="1100" spc="-20" dirty="0">
                <a:latin typeface="Arial"/>
                <a:cs typeface="Arial"/>
              </a:rPr>
              <a:t>tumor</a:t>
            </a:r>
            <a:r>
              <a:rPr sz="1100" spc="-105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rechallenge</a:t>
            </a:r>
            <a:endParaRPr sz="1100">
              <a:latin typeface="Arial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8356637" y="3657537"/>
            <a:ext cx="200025" cy="1303655"/>
          </a:xfrm>
          <a:prstGeom prst="rect">
            <a:avLst/>
          </a:prstGeom>
        </p:spPr>
        <p:txBody>
          <a:bodyPr vert="vert270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100" spc="-30" dirty="0">
                <a:latin typeface="Arial"/>
                <a:cs typeface="Arial"/>
              </a:rPr>
              <a:t>Tumor </a:t>
            </a:r>
            <a:r>
              <a:rPr sz="1100" spc="-35" dirty="0">
                <a:latin typeface="Arial"/>
                <a:cs typeface="Arial"/>
              </a:rPr>
              <a:t>Volume</a:t>
            </a:r>
            <a:r>
              <a:rPr sz="1100" spc="-105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(mm</a:t>
            </a:r>
            <a:r>
              <a:rPr sz="1200" spc="-30" baseline="27777" dirty="0">
                <a:latin typeface="Arial"/>
                <a:cs typeface="Arial"/>
              </a:rPr>
              <a:t>3</a:t>
            </a:r>
            <a:r>
              <a:rPr sz="1100" spc="-20" dirty="0">
                <a:latin typeface="Arial"/>
                <a:cs typeface="Arial"/>
              </a:rPr>
              <a:t>)</a:t>
            </a:r>
            <a:endParaRPr sz="1100">
              <a:latin typeface="Arial"/>
              <a:cs typeface="Arial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6886706" y="4992672"/>
            <a:ext cx="129539" cy="0"/>
          </a:xfrm>
          <a:custGeom>
            <a:avLst/>
            <a:gdLst/>
            <a:ahLst/>
            <a:cxnLst/>
            <a:rect l="l" t="t" r="r" b="b"/>
            <a:pathLst>
              <a:path w="129540">
                <a:moveTo>
                  <a:pt x="0" y="0"/>
                </a:moveTo>
                <a:lnTo>
                  <a:pt x="129481" y="0"/>
                </a:lnTo>
              </a:path>
            </a:pathLst>
          </a:custGeom>
          <a:ln w="182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7221835" y="4956112"/>
            <a:ext cx="111760" cy="38100"/>
          </a:xfrm>
          <a:custGeom>
            <a:avLst/>
            <a:gdLst/>
            <a:ahLst/>
            <a:cxnLst/>
            <a:rect l="l" t="t" r="r" b="b"/>
            <a:pathLst>
              <a:path w="111759" h="38100">
                <a:moveTo>
                  <a:pt x="0" y="38082"/>
                </a:moveTo>
                <a:lnTo>
                  <a:pt x="0" y="0"/>
                </a:lnTo>
                <a:lnTo>
                  <a:pt x="111201" y="0"/>
                </a:lnTo>
                <a:lnTo>
                  <a:pt x="111201" y="38082"/>
                </a:lnTo>
              </a:path>
            </a:pathLst>
          </a:custGeom>
          <a:ln w="18279">
            <a:solidFill>
              <a:srgbClr val="0A55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7546300" y="4517397"/>
            <a:ext cx="111760" cy="476884"/>
          </a:xfrm>
          <a:custGeom>
            <a:avLst/>
            <a:gdLst/>
            <a:ahLst/>
            <a:cxnLst/>
            <a:rect l="l" t="t" r="r" b="b"/>
            <a:pathLst>
              <a:path w="111759" h="476885">
                <a:moveTo>
                  <a:pt x="0" y="476797"/>
                </a:moveTo>
                <a:lnTo>
                  <a:pt x="0" y="0"/>
                </a:lnTo>
                <a:lnTo>
                  <a:pt x="111201" y="0"/>
                </a:lnTo>
                <a:lnTo>
                  <a:pt x="111201" y="476797"/>
                </a:lnTo>
                <a:lnTo>
                  <a:pt x="0" y="476797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7546301" y="4517398"/>
            <a:ext cx="111760" cy="476884"/>
          </a:xfrm>
          <a:custGeom>
            <a:avLst/>
            <a:gdLst/>
            <a:ahLst/>
            <a:cxnLst/>
            <a:rect l="l" t="t" r="r" b="b"/>
            <a:pathLst>
              <a:path w="111759" h="476885">
                <a:moveTo>
                  <a:pt x="0" y="476796"/>
                </a:moveTo>
                <a:lnTo>
                  <a:pt x="0" y="0"/>
                </a:lnTo>
                <a:lnTo>
                  <a:pt x="111201" y="0"/>
                </a:lnTo>
                <a:lnTo>
                  <a:pt x="111201" y="476796"/>
                </a:lnTo>
              </a:path>
            </a:pathLst>
          </a:custGeom>
          <a:ln w="18279">
            <a:solidFill>
              <a:srgbClr val="0A55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6821205" y="4994195"/>
            <a:ext cx="914400" cy="0"/>
          </a:xfrm>
          <a:custGeom>
            <a:avLst/>
            <a:gdLst/>
            <a:ahLst/>
            <a:cxnLst/>
            <a:rect l="l" t="t" r="r" b="b"/>
            <a:pathLst>
              <a:path w="914400">
                <a:moveTo>
                  <a:pt x="0" y="0"/>
                </a:moveTo>
                <a:lnTo>
                  <a:pt x="913987" y="0"/>
                </a:lnTo>
              </a:path>
            </a:pathLst>
          </a:custGeom>
          <a:ln w="182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6949163" y="4994195"/>
            <a:ext cx="0" cy="45720"/>
          </a:xfrm>
          <a:custGeom>
            <a:avLst/>
            <a:gdLst/>
            <a:ahLst/>
            <a:cxnLst/>
            <a:rect l="l" t="t" r="r" b="b"/>
            <a:pathLst>
              <a:path h="45720">
                <a:moveTo>
                  <a:pt x="0" y="0"/>
                </a:moveTo>
                <a:lnTo>
                  <a:pt x="0" y="45699"/>
                </a:lnTo>
              </a:path>
            </a:pathLst>
          </a:custGeom>
          <a:ln w="182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7275152" y="4994195"/>
            <a:ext cx="0" cy="45720"/>
          </a:xfrm>
          <a:custGeom>
            <a:avLst/>
            <a:gdLst/>
            <a:ahLst/>
            <a:cxnLst/>
            <a:rect l="l" t="t" r="r" b="b"/>
            <a:pathLst>
              <a:path h="45720">
                <a:moveTo>
                  <a:pt x="0" y="0"/>
                </a:moveTo>
                <a:lnTo>
                  <a:pt x="0" y="45699"/>
                </a:lnTo>
              </a:path>
            </a:pathLst>
          </a:custGeom>
          <a:ln w="182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7599617" y="4994195"/>
            <a:ext cx="0" cy="45720"/>
          </a:xfrm>
          <a:custGeom>
            <a:avLst/>
            <a:gdLst/>
            <a:ahLst/>
            <a:cxnLst/>
            <a:rect l="l" t="t" r="r" b="b"/>
            <a:pathLst>
              <a:path h="45720">
                <a:moveTo>
                  <a:pt x="0" y="0"/>
                </a:moveTo>
                <a:lnTo>
                  <a:pt x="0" y="45699"/>
                </a:lnTo>
              </a:path>
            </a:pathLst>
          </a:custGeom>
          <a:ln w="182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 txBox="1"/>
          <p:nvPr/>
        </p:nvSpPr>
        <p:spPr>
          <a:xfrm rot="18900000">
            <a:off x="6502690" y="5224960"/>
            <a:ext cx="53114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sz="1100" spc="-5" dirty="0">
                <a:latin typeface="Arial"/>
                <a:cs typeface="Arial"/>
              </a:rPr>
              <a:t>O</a:t>
            </a:r>
            <a:r>
              <a:rPr sz="1100" dirty="0">
                <a:latin typeface="Arial"/>
                <a:cs typeface="Arial"/>
              </a:rPr>
              <a:t>Vm19t</a:t>
            </a:r>
            <a:endParaRPr sz="1100">
              <a:latin typeface="Arial"/>
              <a:cs typeface="Arial"/>
            </a:endParaRPr>
          </a:p>
        </p:txBody>
      </p:sp>
      <p:sp>
        <p:nvSpPr>
          <p:cNvPr id="79" name="object 79"/>
          <p:cNvSpPr txBox="1"/>
          <p:nvPr/>
        </p:nvSpPr>
        <p:spPr>
          <a:xfrm rot="18900000">
            <a:off x="7007875" y="5148119"/>
            <a:ext cx="326654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sz="1100" dirty="0">
                <a:latin typeface="Arial"/>
                <a:cs typeface="Arial"/>
              </a:rPr>
              <a:t>CAR</a:t>
            </a:r>
            <a:endParaRPr sz="1100">
              <a:latin typeface="Arial"/>
              <a:cs typeface="Arial"/>
            </a:endParaRPr>
          </a:p>
        </p:txBody>
      </p:sp>
      <p:sp>
        <p:nvSpPr>
          <p:cNvPr id="80" name="object 80"/>
          <p:cNvSpPr txBox="1"/>
          <p:nvPr/>
        </p:nvSpPr>
        <p:spPr>
          <a:xfrm rot="18900000">
            <a:off x="6769996" y="5385458"/>
            <a:ext cx="976514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sz="1100" spc="-5" dirty="0">
                <a:latin typeface="Arial"/>
                <a:cs typeface="Arial"/>
              </a:rPr>
              <a:t>OVm19t </a:t>
            </a:r>
            <a:r>
              <a:rPr sz="1100" dirty="0">
                <a:latin typeface="Arial"/>
                <a:cs typeface="Arial"/>
              </a:rPr>
              <a:t>+</a:t>
            </a:r>
            <a:r>
              <a:rPr sz="1100" spc="-8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CAR</a:t>
            </a:r>
            <a:endParaRPr sz="1100">
              <a:latin typeface="Arial"/>
              <a:cs typeface="Arial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6821205" y="3623214"/>
            <a:ext cx="0" cy="1371600"/>
          </a:xfrm>
          <a:custGeom>
            <a:avLst/>
            <a:gdLst/>
            <a:ahLst/>
            <a:cxnLst/>
            <a:rect l="l" t="t" r="r" b="b"/>
            <a:pathLst>
              <a:path h="1371600">
                <a:moveTo>
                  <a:pt x="0" y="1370981"/>
                </a:moveTo>
                <a:lnTo>
                  <a:pt x="0" y="0"/>
                </a:lnTo>
              </a:path>
            </a:pathLst>
          </a:custGeom>
          <a:ln w="182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6775505" y="4994195"/>
            <a:ext cx="45720" cy="0"/>
          </a:xfrm>
          <a:custGeom>
            <a:avLst/>
            <a:gdLst/>
            <a:ahLst/>
            <a:cxnLst/>
            <a:rect l="l" t="t" r="r" b="b"/>
            <a:pathLst>
              <a:path w="45720">
                <a:moveTo>
                  <a:pt x="0" y="0"/>
                </a:moveTo>
                <a:lnTo>
                  <a:pt x="45699" y="0"/>
                </a:lnTo>
              </a:path>
            </a:pathLst>
          </a:custGeom>
          <a:ln w="182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6775505" y="4537201"/>
            <a:ext cx="45720" cy="0"/>
          </a:xfrm>
          <a:custGeom>
            <a:avLst/>
            <a:gdLst/>
            <a:ahLst/>
            <a:cxnLst/>
            <a:rect l="l" t="t" r="r" b="b"/>
            <a:pathLst>
              <a:path w="45720">
                <a:moveTo>
                  <a:pt x="0" y="0"/>
                </a:moveTo>
                <a:lnTo>
                  <a:pt x="45699" y="0"/>
                </a:lnTo>
              </a:path>
            </a:pathLst>
          </a:custGeom>
          <a:ln w="182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6775505" y="4080207"/>
            <a:ext cx="45720" cy="0"/>
          </a:xfrm>
          <a:custGeom>
            <a:avLst/>
            <a:gdLst/>
            <a:ahLst/>
            <a:cxnLst/>
            <a:rect l="l" t="t" r="r" b="b"/>
            <a:pathLst>
              <a:path w="45720">
                <a:moveTo>
                  <a:pt x="0" y="0"/>
                </a:moveTo>
                <a:lnTo>
                  <a:pt x="45699" y="0"/>
                </a:lnTo>
              </a:path>
            </a:pathLst>
          </a:custGeom>
          <a:ln w="182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6775505" y="3623214"/>
            <a:ext cx="45720" cy="0"/>
          </a:xfrm>
          <a:custGeom>
            <a:avLst/>
            <a:gdLst/>
            <a:ahLst/>
            <a:cxnLst/>
            <a:rect l="l" t="t" r="r" b="b"/>
            <a:pathLst>
              <a:path w="45720">
                <a:moveTo>
                  <a:pt x="0" y="0"/>
                </a:moveTo>
                <a:lnTo>
                  <a:pt x="45699" y="0"/>
                </a:lnTo>
              </a:path>
            </a:pathLst>
          </a:custGeom>
          <a:ln w="182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 txBox="1"/>
          <p:nvPr/>
        </p:nvSpPr>
        <p:spPr>
          <a:xfrm>
            <a:off x="6666865" y="4890352"/>
            <a:ext cx="1035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Arial"/>
                <a:cs typeface="Arial"/>
              </a:rPr>
              <a:t>0</a:t>
            </a:r>
            <a:endParaRPr sz="1100">
              <a:latin typeface="Arial"/>
              <a:cs typeface="Arial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6666865" y="4433358"/>
            <a:ext cx="1035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Arial"/>
                <a:cs typeface="Arial"/>
              </a:rPr>
              <a:t>1</a:t>
            </a:r>
            <a:endParaRPr sz="1100">
              <a:latin typeface="Arial"/>
              <a:cs typeface="Arial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6666865" y="3976364"/>
            <a:ext cx="1035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Arial"/>
                <a:cs typeface="Arial"/>
              </a:rPr>
              <a:t>2</a:t>
            </a:r>
            <a:endParaRPr sz="1100">
              <a:latin typeface="Arial"/>
              <a:cs typeface="Arial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6666865" y="3519370"/>
            <a:ext cx="1035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Arial"/>
                <a:cs typeface="Arial"/>
              </a:rPr>
              <a:t>3</a:t>
            </a:r>
            <a:endParaRPr sz="1100">
              <a:latin typeface="Arial"/>
              <a:cs typeface="Arial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6895846" y="4951542"/>
            <a:ext cx="111202" cy="77688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7212695" y="4835770"/>
            <a:ext cx="129481" cy="201077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7601140" y="4390963"/>
            <a:ext cx="0" cy="117475"/>
          </a:xfrm>
          <a:custGeom>
            <a:avLst/>
            <a:gdLst/>
            <a:ahLst/>
            <a:cxnLst/>
            <a:rect l="l" t="t" r="r" b="b"/>
            <a:pathLst>
              <a:path h="117475">
                <a:moveTo>
                  <a:pt x="0" y="0"/>
                </a:moveTo>
                <a:lnTo>
                  <a:pt x="0" y="117295"/>
                </a:lnTo>
              </a:path>
            </a:pathLst>
          </a:custGeom>
          <a:ln w="18279">
            <a:solidFill>
              <a:srgbClr val="0A55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7569151" y="4390963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3979" y="0"/>
                </a:lnTo>
              </a:path>
            </a:pathLst>
          </a:custGeom>
          <a:ln w="18279">
            <a:solidFill>
              <a:srgbClr val="0A55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7601140" y="4508258"/>
            <a:ext cx="0" cy="117475"/>
          </a:xfrm>
          <a:custGeom>
            <a:avLst/>
            <a:gdLst/>
            <a:ahLst/>
            <a:cxnLst/>
            <a:rect l="l" t="t" r="r" b="b"/>
            <a:pathLst>
              <a:path h="117475">
                <a:moveTo>
                  <a:pt x="0" y="117295"/>
                </a:moveTo>
                <a:lnTo>
                  <a:pt x="0" y="0"/>
                </a:lnTo>
              </a:path>
            </a:pathLst>
          </a:custGeom>
          <a:ln w="18279">
            <a:solidFill>
              <a:srgbClr val="0A55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7569151" y="4625553"/>
            <a:ext cx="64135" cy="0"/>
          </a:xfrm>
          <a:custGeom>
            <a:avLst/>
            <a:gdLst/>
            <a:ahLst/>
            <a:cxnLst/>
            <a:rect l="l" t="t" r="r" b="b"/>
            <a:pathLst>
              <a:path w="64134">
                <a:moveTo>
                  <a:pt x="0" y="0"/>
                </a:moveTo>
                <a:lnTo>
                  <a:pt x="63979" y="0"/>
                </a:lnTo>
              </a:path>
            </a:pathLst>
          </a:custGeom>
          <a:ln w="18279">
            <a:solidFill>
              <a:srgbClr val="0A55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7537161" y="4721522"/>
            <a:ext cx="91440" cy="91440"/>
          </a:xfrm>
          <a:custGeom>
            <a:avLst/>
            <a:gdLst/>
            <a:ahLst/>
            <a:cxnLst/>
            <a:rect l="l" t="t" r="r" b="b"/>
            <a:pathLst>
              <a:path w="91440" h="91439">
                <a:moveTo>
                  <a:pt x="45698" y="0"/>
                </a:moveTo>
                <a:lnTo>
                  <a:pt x="28502" y="3346"/>
                </a:lnTo>
                <a:lnTo>
                  <a:pt x="13384" y="13385"/>
                </a:lnTo>
                <a:lnTo>
                  <a:pt x="3346" y="28502"/>
                </a:lnTo>
                <a:lnTo>
                  <a:pt x="0" y="45699"/>
                </a:lnTo>
                <a:lnTo>
                  <a:pt x="3346" y="62895"/>
                </a:lnTo>
                <a:lnTo>
                  <a:pt x="13384" y="78013"/>
                </a:lnTo>
                <a:lnTo>
                  <a:pt x="28502" y="88052"/>
                </a:lnTo>
                <a:lnTo>
                  <a:pt x="45698" y="91398"/>
                </a:lnTo>
                <a:lnTo>
                  <a:pt x="62895" y="88052"/>
                </a:lnTo>
                <a:lnTo>
                  <a:pt x="78012" y="78013"/>
                </a:lnTo>
                <a:lnTo>
                  <a:pt x="88051" y="62895"/>
                </a:lnTo>
                <a:lnTo>
                  <a:pt x="91397" y="45699"/>
                </a:lnTo>
                <a:lnTo>
                  <a:pt x="88051" y="28502"/>
                </a:lnTo>
                <a:lnTo>
                  <a:pt x="78012" y="13385"/>
                </a:lnTo>
                <a:lnTo>
                  <a:pt x="62895" y="3346"/>
                </a:lnTo>
                <a:lnTo>
                  <a:pt x="45698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7537161" y="4721522"/>
            <a:ext cx="91440" cy="91440"/>
          </a:xfrm>
          <a:custGeom>
            <a:avLst/>
            <a:gdLst/>
            <a:ahLst/>
            <a:cxnLst/>
            <a:rect l="l" t="t" r="r" b="b"/>
            <a:pathLst>
              <a:path w="91440" h="91439">
                <a:moveTo>
                  <a:pt x="78013" y="13385"/>
                </a:moveTo>
                <a:lnTo>
                  <a:pt x="88052" y="28502"/>
                </a:lnTo>
                <a:lnTo>
                  <a:pt x="91398" y="45699"/>
                </a:lnTo>
                <a:lnTo>
                  <a:pt x="88052" y="62896"/>
                </a:lnTo>
                <a:lnTo>
                  <a:pt x="78013" y="78013"/>
                </a:lnTo>
                <a:lnTo>
                  <a:pt x="62896" y="88052"/>
                </a:lnTo>
                <a:lnTo>
                  <a:pt x="45699" y="91398"/>
                </a:lnTo>
                <a:lnTo>
                  <a:pt x="28502" y="88052"/>
                </a:lnTo>
                <a:lnTo>
                  <a:pt x="13385" y="78013"/>
                </a:lnTo>
                <a:lnTo>
                  <a:pt x="3346" y="62896"/>
                </a:lnTo>
                <a:lnTo>
                  <a:pt x="0" y="45699"/>
                </a:lnTo>
                <a:lnTo>
                  <a:pt x="3346" y="28502"/>
                </a:lnTo>
                <a:lnTo>
                  <a:pt x="13385" y="13385"/>
                </a:lnTo>
                <a:lnTo>
                  <a:pt x="28502" y="3346"/>
                </a:lnTo>
                <a:lnTo>
                  <a:pt x="45699" y="0"/>
                </a:lnTo>
                <a:lnTo>
                  <a:pt x="62896" y="3346"/>
                </a:lnTo>
                <a:lnTo>
                  <a:pt x="78013" y="13385"/>
                </a:lnTo>
              </a:path>
            </a:pathLst>
          </a:custGeom>
          <a:ln w="4569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7555441" y="4473221"/>
            <a:ext cx="91440" cy="91440"/>
          </a:xfrm>
          <a:custGeom>
            <a:avLst/>
            <a:gdLst/>
            <a:ahLst/>
            <a:cxnLst/>
            <a:rect l="l" t="t" r="r" b="b"/>
            <a:pathLst>
              <a:path w="91440" h="91439">
                <a:moveTo>
                  <a:pt x="45698" y="0"/>
                </a:moveTo>
                <a:lnTo>
                  <a:pt x="28502" y="3346"/>
                </a:lnTo>
                <a:lnTo>
                  <a:pt x="13385" y="13384"/>
                </a:lnTo>
                <a:lnTo>
                  <a:pt x="3346" y="28502"/>
                </a:lnTo>
                <a:lnTo>
                  <a:pt x="0" y="45699"/>
                </a:lnTo>
                <a:lnTo>
                  <a:pt x="3346" y="62896"/>
                </a:lnTo>
                <a:lnTo>
                  <a:pt x="13385" y="78013"/>
                </a:lnTo>
                <a:lnTo>
                  <a:pt x="28502" y="88052"/>
                </a:lnTo>
                <a:lnTo>
                  <a:pt x="45698" y="91399"/>
                </a:lnTo>
                <a:lnTo>
                  <a:pt x="62895" y="88052"/>
                </a:lnTo>
                <a:lnTo>
                  <a:pt x="78013" y="78013"/>
                </a:lnTo>
                <a:lnTo>
                  <a:pt x="88051" y="62896"/>
                </a:lnTo>
                <a:lnTo>
                  <a:pt x="91397" y="45699"/>
                </a:lnTo>
                <a:lnTo>
                  <a:pt x="88051" y="28502"/>
                </a:lnTo>
                <a:lnTo>
                  <a:pt x="78013" y="13384"/>
                </a:lnTo>
                <a:lnTo>
                  <a:pt x="62895" y="3346"/>
                </a:lnTo>
                <a:lnTo>
                  <a:pt x="45698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7555441" y="4473222"/>
            <a:ext cx="91440" cy="91440"/>
          </a:xfrm>
          <a:custGeom>
            <a:avLst/>
            <a:gdLst/>
            <a:ahLst/>
            <a:cxnLst/>
            <a:rect l="l" t="t" r="r" b="b"/>
            <a:pathLst>
              <a:path w="91440" h="91439">
                <a:moveTo>
                  <a:pt x="78013" y="13385"/>
                </a:moveTo>
                <a:lnTo>
                  <a:pt x="88052" y="28502"/>
                </a:lnTo>
                <a:lnTo>
                  <a:pt x="91398" y="45699"/>
                </a:lnTo>
                <a:lnTo>
                  <a:pt x="88052" y="62896"/>
                </a:lnTo>
                <a:lnTo>
                  <a:pt x="78013" y="78013"/>
                </a:lnTo>
                <a:lnTo>
                  <a:pt x="62896" y="88052"/>
                </a:lnTo>
                <a:lnTo>
                  <a:pt x="45699" y="91398"/>
                </a:lnTo>
                <a:lnTo>
                  <a:pt x="28502" y="88052"/>
                </a:lnTo>
                <a:lnTo>
                  <a:pt x="13385" y="78013"/>
                </a:lnTo>
                <a:lnTo>
                  <a:pt x="3346" y="62896"/>
                </a:lnTo>
                <a:lnTo>
                  <a:pt x="0" y="45699"/>
                </a:lnTo>
                <a:lnTo>
                  <a:pt x="3346" y="28502"/>
                </a:lnTo>
                <a:lnTo>
                  <a:pt x="13385" y="13385"/>
                </a:lnTo>
                <a:lnTo>
                  <a:pt x="28502" y="3346"/>
                </a:lnTo>
                <a:lnTo>
                  <a:pt x="45699" y="0"/>
                </a:lnTo>
                <a:lnTo>
                  <a:pt x="62896" y="3346"/>
                </a:lnTo>
                <a:lnTo>
                  <a:pt x="78013" y="13385"/>
                </a:lnTo>
              </a:path>
            </a:pathLst>
          </a:custGeom>
          <a:ln w="4569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7555441" y="3825814"/>
            <a:ext cx="91440" cy="91440"/>
          </a:xfrm>
          <a:custGeom>
            <a:avLst/>
            <a:gdLst/>
            <a:ahLst/>
            <a:cxnLst/>
            <a:rect l="l" t="t" r="r" b="b"/>
            <a:pathLst>
              <a:path w="91440" h="91439">
                <a:moveTo>
                  <a:pt x="45698" y="0"/>
                </a:moveTo>
                <a:lnTo>
                  <a:pt x="28502" y="3346"/>
                </a:lnTo>
                <a:lnTo>
                  <a:pt x="13385" y="13384"/>
                </a:lnTo>
                <a:lnTo>
                  <a:pt x="3346" y="28502"/>
                </a:lnTo>
                <a:lnTo>
                  <a:pt x="0" y="45699"/>
                </a:lnTo>
                <a:lnTo>
                  <a:pt x="3346" y="62896"/>
                </a:lnTo>
                <a:lnTo>
                  <a:pt x="13385" y="78013"/>
                </a:lnTo>
                <a:lnTo>
                  <a:pt x="28502" y="88052"/>
                </a:lnTo>
                <a:lnTo>
                  <a:pt x="45698" y="91399"/>
                </a:lnTo>
                <a:lnTo>
                  <a:pt x="62895" y="88052"/>
                </a:lnTo>
                <a:lnTo>
                  <a:pt x="78013" y="78013"/>
                </a:lnTo>
                <a:lnTo>
                  <a:pt x="88051" y="62896"/>
                </a:lnTo>
                <a:lnTo>
                  <a:pt x="91397" y="45699"/>
                </a:lnTo>
                <a:lnTo>
                  <a:pt x="88051" y="28502"/>
                </a:lnTo>
                <a:lnTo>
                  <a:pt x="78013" y="13384"/>
                </a:lnTo>
                <a:lnTo>
                  <a:pt x="62895" y="3346"/>
                </a:lnTo>
                <a:lnTo>
                  <a:pt x="45698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7555441" y="3825814"/>
            <a:ext cx="91440" cy="91440"/>
          </a:xfrm>
          <a:custGeom>
            <a:avLst/>
            <a:gdLst/>
            <a:ahLst/>
            <a:cxnLst/>
            <a:rect l="l" t="t" r="r" b="b"/>
            <a:pathLst>
              <a:path w="91440" h="91439">
                <a:moveTo>
                  <a:pt x="78013" y="13385"/>
                </a:moveTo>
                <a:lnTo>
                  <a:pt x="88052" y="28502"/>
                </a:lnTo>
                <a:lnTo>
                  <a:pt x="91398" y="45699"/>
                </a:lnTo>
                <a:lnTo>
                  <a:pt x="88052" y="62896"/>
                </a:lnTo>
                <a:lnTo>
                  <a:pt x="78013" y="78013"/>
                </a:lnTo>
                <a:lnTo>
                  <a:pt x="62896" y="88052"/>
                </a:lnTo>
                <a:lnTo>
                  <a:pt x="45699" y="91398"/>
                </a:lnTo>
                <a:lnTo>
                  <a:pt x="28502" y="88052"/>
                </a:lnTo>
                <a:lnTo>
                  <a:pt x="13385" y="78013"/>
                </a:lnTo>
                <a:lnTo>
                  <a:pt x="3346" y="62896"/>
                </a:lnTo>
                <a:lnTo>
                  <a:pt x="0" y="45699"/>
                </a:lnTo>
                <a:lnTo>
                  <a:pt x="3346" y="28502"/>
                </a:lnTo>
                <a:lnTo>
                  <a:pt x="13385" y="13385"/>
                </a:lnTo>
                <a:lnTo>
                  <a:pt x="28502" y="3346"/>
                </a:lnTo>
                <a:lnTo>
                  <a:pt x="45699" y="0"/>
                </a:lnTo>
                <a:lnTo>
                  <a:pt x="62896" y="3346"/>
                </a:lnTo>
                <a:lnTo>
                  <a:pt x="78013" y="13385"/>
                </a:lnTo>
              </a:path>
            </a:pathLst>
          </a:custGeom>
          <a:ln w="4569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7553156" y="4844148"/>
            <a:ext cx="95968" cy="95968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7575244" y="4697149"/>
            <a:ext cx="91440" cy="91440"/>
          </a:xfrm>
          <a:custGeom>
            <a:avLst/>
            <a:gdLst/>
            <a:ahLst/>
            <a:cxnLst/>
            <a:rect l="l" t="t" r="r" b="b"/>
            <a:pathLst>
              <a:path w="91440" h="91439">
                <a:moveTo>
                  <a:pt x="45698" y="0"/>
                </a:moveTo>
                <a:lnTo>
                  <a:pt x="28502" y="3346"/>
                </a:lnTo>
                <a:lnTo>
                  <a:pt x="13385" y="13384"/>
                </a:lnTo>
                <a:lnTo>
                  <a:pt x="3346" y="28502"/>
                </a:lnTo>
                <a:lnTo>
                  <a:pt x="0" y="45699"/>
                </a:lnTo>
                <a:lnTo>
                  <a:pt x="3346" y="62896"/>
                </a:lnTo>
                <a:lnTo>
                  <a:pt x="13385" y="78013"/>
                </a:lnTo>
                <a:lnTo>
                  <a:pt x="28502" y="88052"/>
                </a:lnTo>
                <a:lnTo>
                  <a:pt x="45698" y="91399"/>
                </a:lnTo>
                <a:lnTo>
                  <a:pt x="62895" y="88052"/>
                </a:lnTo>
                <a:lnTo>
                  <a:pt x="78013" y="78013"/>
                </a:lnTo>
                <a:lnTo>
                  <a:pt x="88051" y="62896"/>
                </a:lnTo>
                <a:lnTo>
                  <a:pt x="91397" y="45699"/>
                </a:lnTo>
                <a:lnTo>
                  <a:pt x="88051" y="28502"/>
                </a:lnTo>
                <a:lnTo>
                  <a:pt x="78013" y="13384"/>
                </a:lnTo>
                <a:lnTo>
                  <a:pt x="62895" y="3346"/>
                </a:lnTo>
                <a:lnTo>
                  <a:pt x="45698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7575244" y="4697149"/>
            <a:ext cx="91440" cy="91440"/>
          </a:xfrm>
          <a:custGeom>
            <a:avLst/>
            <a:gdLst/>
            <a:ahLst/>
            <a:cxnLst/>
            <a:rect l="l" t="t" r="r" b="b"/>
            <a:pathLst>
              <a:path w="91440" h="91439">
                <a:moveTo>
                  <a:pt x="78013" y="13385"/>
                </a:moveTo>
                <a:lnTo>
                  <a:pt x="88052" y="28502"/>
                </a:lnTo>
                <a:lnTo>
                  <a:pt x="91398" y="45699"/>
                </a:lnTo>
                <a:lnTo>
                  <a:pt x="88052" y="62896"/>
                </a:lnTo>
                <a:lnTo>
                  <a:pt x="78013" y="78013"/>
                </a:lnTo>
                <a:lnTo>
                  <a:pt x="62896" y="88052"/>
                </a:lnTo>
                <a:lnTo>
                  <a:pt x="45699" y="91398"/>
                </a:lnTo>
                <a:lnTo>
                  <a:pt x="28502" y="88052"/>
                </a:lnTo>
                <a:lnTo>
                  <a:pt x="13385" y="78013"/>
                </a:lnTo>
                <a:lnTo>
                  <a:pt x="3346" y="62896"/>
                </a:lnTo>
                <a:lnTo>
                  <a:pt x="0" y="45699"/>
                </a:lnTo>
                <a:lnTo>
                  <a:pt x="3346" y="28502"/>
                </a:lnTo>
                <a:lnTo>
                  <a:pt x="13385" y="13385"/>
                </a:lnTo>
                <a:lnTo>
                  <a:pt x="28502" y="3346"/>
                </a:lnTo>
                <a:lnTo>
                  <a:pt x="45699" y="0"/>
                </a:lnTo>
                <a:lnTo>
                  <a:pt x="62896" y="3346"/>
                </a:lnTo>
                <a:lnTo>
                  <a:pt x="78013" y="13385"/>
                </a:lnTo>
              </a:path>
            </a:pathLst>
          </a:custGeom>
          <a:ln w="4569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7553156" y="4100772"/>
            <a:ext cx="95968" cy="95968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7555441" y="4651450"/>
            <a:ext cx="91440" cy="91440"/>
          </a:xfrm>
          <a:custGeom>
            <a:avLst/>
            <a:gdLst/>
            <a:ahLst/>
            <a:cxnLst/>
            <a:rect l="l" t="t" r="r" b="b"/>
            <a:pathLst>
              <a:path w="91440" h="91439">
                <a:moveTo>
                  <a:pt x="45698" y="0"/>
                </a:moveTo>
                <a:lnTo>
                  <a:pt x="28502" y="3346"/>
                </a:lnTo>
                <a:lnTo>
                  <a:pt x="13385" y="13385"/>
                </a:lnTo>
                <a:lnTo>
                  <a:pt x="3346" y="28502"/>
                </a:lnTo>
                <a:lnTo>
                  <a:pt x="0" y="45699"/>
                </a:lnTo>
                <a:lnTo>
                  <a:pt x="3346" y="62895"/>
                </a:lnTo>
                <a:lnTo>
                  <a:pt x="13385" y="78013"/>
                </a:lnTo>
                <a:lnTo>
                  <a:pt x="28502" y="88052"/>
                </a:lnTo>
                <a:lnTo>
                  <a:pt x="45698" y="91398"/>
                </a:lnTo>
                <a:lnTo>
                  <a:pt x="62895" y="88052"/>
                </a:lnTo>
                <a:lnTo>
                  <a:pt x="78013" y="78013"/>
                </a:lnTo>
                <a:lnTo>
                  <a:pt x="88051" y="62895"/>
                </a:lnTo>
                <a:lnTo>
                  <a:pt x="91397" y="45699"/>
                </a:lnTo>
                <a:lnTo>
                  <a:pt x="88051" y="28502"/>
                </a:lnTo>
                <a:lnTo>
                  <a:pt x="78013" y="13385"/>
                </a:lnTo>
                <a:lnTo>
                  <a:pt x="62895" y="3346"/>
                </a:lnTo>
                <a:lnTo>
                  <a:pt x="45698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7555441" y="4651449"/>
            <a:ext cx="91440" cy="91440"/>
          </a:xfrm>
          <a:custGeom>
            <a:avLst/>
            <a:gdLst/>
            <a:ahLst/>
            <a:cxnLst/>
            <a:rect l="l" t="t" r="r" b="b"/>
            <a:pathLst>
              <a:path w="91440" h="91439">
                <a:moveTo>
                  <a:pt x="78013" y="13385"/>
                </a:moveTo>
                <a:lnTo>
                  <a:pt x="88052" y="28502"/>
                </a:lnTo>
                <a:lnTo>
                  <a:pt x="91398" y="45699"/>
                </a:lnTo>
                <a:lnTo>
                  <a:pt x="88052" y="62896"/>
                </a:lnTo>
                <a:lnTo>
                  <a:pt x="78013" y="78013"/>
                </a:lnTo>
                <a:lnTo>
                  <a:pt x="62896" y="88052"/>
                </a:lnTo>
                <a:lnTo>
                  <a:pt x="45699" y="91398"/>
                </a:lnTo>
                <a:lnTo>
                  <a:pt x="28502" y="88052"/>
                </a:lnTo>
                <a:lnTo>
                  <a:pt x="13385" y="78013"/>
                </a:lnTo>
                <a:lnTo>
                  <a:pt x="3346" y="62896"/>
                </a:lnTo>
                <a:lnTo>
                  <a:pt x="0" y="45699"/>
                </a:lnTo>
                <a:lnTo>
                  <a:pt x="3346" y="28502"/>
                </a:lnTo>
                <a:lnTo>
                  <a:pt x="13385" y="13385"/>
                </a:lnTo>
                <a:lnTo>
                  <a:pt x="28502" y="3346"/>
                </a:lnTo>
                <a:lnTo>
                  <a:pt x="45699" y="0"/>
                </a:lnTo>
                <a:lnTo>
                  <a:pt x="62896" y="3346"/>
                </a:lnTo>
                <a:lnTo>
                  <a:pt x="78013" y="13385"/>
                </a:lnTo>
              </a:path>
            </a:pathLst>
          </a:custGeom>
          <a:ln w="4569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7549347" y="4692579"/>
            <a:ext cx="91440" cy="91440"/>
          </a:xfrm>
          <a:custGeom>
            <a:avLst/>
            <a:gdLst/>
            <a:ahLst/>
            <a:cxnLst/>
            <a:rect l="l" t="t" r="r" b="b"/>
            <a:pathLst>
              <a:path w="91440" h="91439">
                <a:moveTo>
                  <a:pt x="45699" y="0"/>
                </a:moveTo>
                <a:lnTo>
                  <a:pt x="28502" y="3346"/>
                </a:lnTo>
                <a:lnTo>
                  <a:pt x="13385" y="13385"/>
                </a:lnTo>
                <a:lnTo>
                  <a:pt x="3346" y="28503"/>
                </a:lnTo>
                <a:lnTo>
                  <a:pt x="0" y="45699"/>
                </a:lnTo>
                <a:lnTo>
                  <a:pt x="3346" y="62896"/>
                </a:lnTo>
                <a:lnTo>
                  <a:pt x="13385" y="78014"/>
                </a:lnTo>
                <a:lnTo>
                  <a:pt x="28502" y="88052"/>
                </a:lnTo>
                <a:lnTo>
                  <a:pt x="45699" y="91399"/>
                </a:lnTo>
                <a:lnTo>
                  <a:pt x="62895" y="88052"/>
                </a:lnTo>
                <a:lnTo>
                  <a:pt x="78013" y="78014"/>
                </a:lnTo>
                <a:lnTo>
                  <a:pt x="88052" y="62896"/>
                </a:lnTo>
                <a:lnTo>
                  <a:pt x="91398" y="45699"/>
                </a:lnTo>
                <a:lnTo>
                  <a:pt x="88052" y="28503"/>
                </a:lnTo>
                <a:lnTo>
                  <a:pt x="78013" y="13385"/>
                </a:lnTo>
                <a:lnTo>
                  <a:pt x="62895" y="3346"/>
                </a:lnTo>
                <a:lnTo>
                  <a:pt x="45699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7549348" y="4692579"/>
            <a:ext cx="91440" cy="91440"/>
          </a:xfrm>
          <a:custGeom>
            <a:avLst/>
            <a:gdLst/>
            <a:ahLst/>
            <a:cxnLst/>
            <a:rect l="l" t="t" r="r" b="b"/>
            <a:pathLst>
              <a:path w="91440" h="91439">
                <a:moveTo>
                  <a:pt x="78013" y="13385"/>
                </a:moveTo>
                <a:lnTo>
                  <a:pt x="88052" y="28502"/>
                </a:lnTo>
                <a:lnTo>
                  <a:pt x="91398" y="45699"/>
                </a:lnTo>
                <a:lnTo>
                  <a:pt x="88052" y="62896"/>
                </a:lnTo>
                <a:lnTo>
                  <a:pt x="78013" y="78013"/>
                </a:lnTo>
                <a:lnTo>
                  <a:pt x="62896" y="88052"/>
                </a:lnTo>
                <a:lnTo>
                  <a:pt x="45699" y="91398"/>
                </a:lnTo>
                <a:lnTo>
                  <a:pt x="28502" y="88052"/>
                </a:lnTo>
                <a:lnTo>
                  <a:pt x="13385" y="78013"/>
                </a:lnTo>
                <a:lnTo>
                  <a:pt x="3346" y="62896"/>
                </a:lnTo>
                <a:lnTo>
                  <a:pt x="0" y="45699"/>
                </a:lnTo>
                <a:lnTo>
                  <a:pt x="3346" y="28502"/>
                </a:lnTo>
                <a:lnTo>
                  <a:pt x="13385" y="13385"/>
                </a:lnTo>
                <a:lnTo>
                  <a:pt x="28502" y="3346"/>
                </a:lnTo>
                <a:lnTo>
                  <a:pt x="45699" y="0"/>
                </a:lnTo>
                <a:lnTo>
                  <a:pt x="62896" y="3346"/>
                </a:lnTo>
                <a:lnTo>
                  <a:pt x="78013" y="13385"/>
                </a:lnTo>
              </a:path>
            </a:pathLst>
          </a:custGeom>
          <a:ln w="4569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7555441" y="3911119"/>
            <a:ext cx="91440" cy="91440"/>
          </a:xfrm>
          <a:custGeom>
            <a:avLst/>
            <a:gdLst/>
            <a:ahLst/>
            <a:cxnLst/>
            <a:rect l="l" t="t" r="r" b="b"/>
            <a:pathLst>
              <a:path w="91440" h="91439">
                <a:moveTo>
                  <a:pt x="45698" y="0"/>
                </a:moveTo>
                <a:lnTo>
                  <a:pt x="28502" y="3346"/>
                </a:lnTo>
                <a:lnTo>
                  <a:pt x="13385" y="13384"/>
                </a:lnTo>
                <a:lnTo>
                  <a:pt x="3346" y="28502"/>
                </a:lnTo>
                <a:lnTo>
                  <a:pt x="0" y="45699"/>
                </a:lnTo>
                <a:lnTo>
                  <a:pt x="3346" y="62895"/>
                </a:lnTo>
                <a:lnTo>
                  <a:pt x="13385" y="78013"/>
                </a:lnTo>
                <a:lnTo>
                  <a:pt x="28502" y="88051"/>
                </a:lnTo>
                <a:lnTo>
                  <a:pt x="45698" y="91398"/>
                </a:lnTo>
                <a:lnTo>
                  <a:pt x="62895" y="88051"/>
                </a:lnTo>
                <a:lnTo>
                  <a:pt x="78013" y="78013"/>
                </a:lnTo>
                <a:lnTo>
                  <a:pt x="88051" y="62895"/>
                </a:lnTo>
                <a:lnTo>
                  <a:pt x="91397" y="45699"/>
                </a:lnTo>
                <a:lnTo>
                  <a:pt x="88051" y="28502"/>
                </a:lnTo>
                <a:lnTo>
                  <a:pt x="78013" y="13384"/>
                </a:lnTo>
                <a:lnTo>
                  <a:pt x="62895" y="3346"/>
                </a:lnTo>
                <a:lnTo>
                  <a:pt x="45698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7555441" y="3911119"/>
            <a:ext cx="91440" cy="91440"/>
          </a:xfrm>
          <a:custGeom>
            <a:avLst/>
            <a:gdLst/>
            <a:ahLst/>
            <a:cxnLst/>
            <a:rect l="l" t="t" r="r" b="b"/>
            <a:pathLst>
              <a:path w="91440" h="91439">
                <a:moveTo>
                  <a:pt x="78013" y="13385"/>
                </a:moveTo>
                <a:lnTo>
                  <a:pt x="88052" y="28502"/>
                </a:lnTo>
                <a:lnTo>
                  <a:pt x="91398" y="45699"/>
                </a:lnTo>
                <a:lnTo>
                  <a:pt x="88052" y="62896"/>
                </a:lnTo>
                <a:lnTo>
                  <a:pt x="78013" y="78013"/>
                </a:lnTo>
                <a:lnTo>
                  <a:pt x="62896" y="88052"/>
                </a:lnTo>
                <a:lnTo>
                  <a:pt x="45699" y="91398"/>
                </a:lnTo>
                <a:lnTo>
                  <a:pt x="28502" y="88052"/>
                </a:lnTo>
                <a:lnTo>
                  <a:pt x="13385" y="78013"/>
                </a:lnTo>
                <a:lnTo>
                  <a:pt x="3346" y="62896"/>
                </a:lnTo>
                <a:lnTo>
                  <a:pt x="0" y="45699"/>
                </a:lnTo>
                <a:lnTo>
                  <a:pt x="3346" y="28502"/>
                </a:lnTo>
                <a:lnTo>
                  <a:pt x="13385" y="13385"/>
                </a:lnTo>
                <a:lnTo>
                  <a:pt x="28502" y="3346"/>
                </a:lnTo>
                <a:lnTo>
                  <a:pt x="45699" y="0"/>
                </a:lnTo>
                <a:lnTo>
                  <a:pt x="62896" y="3346"/>
                </a:lnTo>
                <a:lnTo>
                  <a:pt x="78013" y="13385"/>
                </a:lnTo>
              </a:path>
            </a:pathLst>
          </a:custGeom>
          <a:ln w="4569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7561534" y="4700196"/>
            <a:ext cx="91440" cy="91440"/>
          </a:xfrm>
          <a:custGeom>
            <a:avLst/>
            <a:gdLst/>
            <a:ahLst/>
            <a:cxnLst/>
            <a:rect l="l" t="t" r="r" b="b"/>
            <a:pathLst>
              <a:path w="91440" h="91439">
                <a:moveTo>
                  <a:pt x="45699" y="0"/>
                </a:moveTo>
                <a:lnTo>
                  <a:pt x="28502" y="3346"/>
                </a:lnTo>
                <a:lnTo>
                  <a:pt x="13384" y="13384"/>
                </a:lnTo>
                <a:lnTo>
                  <a:pt x="3346" y="28502"/>
                </a:lnTo>
                <a:lnTo>
                  <a:pt x="0" y="45699"/>
                </a:lnTo>
                <a:lnTo>
                  <a:pt x="3346" y="62895"/>
                </a:lnTo>
                <a:lnTo>
                  <a:pt x="13384" y="78013"/>
                </a:lnTo>
                <a:lnTo>
                  <a:pt x="28502" y="88052"/>
                </a:lnTo>
                <a:lnTo>
                  <a:pt x="45699" y="91399"/>
                </a:lnTo>
                <a:lnTo>
                  <a:pt x="62895" y="88052"/>
                </a:lnTo>
                <a:lnTo>
                  <a:pt x="78013" y="78013"/>
                </a:lnTo>
                <a:lnTo>
                  <a:pt x="88051" y="62895"/>
                </a:lnTo>
                <a:lnTo>
                  <a:pt x="91398" y="45699"/>
                </a:lnTo>
                <a:lnTo>
                  <a:pt x="88051" y="28502"/>
                </a:lnTo>
                <a:lnTo>
                  <a:pt x="78013" y="13384"/>
                </a:lnTo>
                <a:lnTo>
                  <a:pt x="62895" y="3346"/>
                </a:lnTo>
                <a:lnTo>
                  <a:pt x="45699" y="0"/>
                </a:lnTo>
                <a:close/>
              </a:path>
            </a:pathLst>
          </a:custGeom>
          <a:solidFill>
            <a:srgbClr val="0A55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7561534" y="4700195"/>
            <a:ext cx="91440" cy="91440"/>
          </a:xfrm>
          <a:custGeom>
            <a:avLst/>
            <a:gdLst/>
            <a:ahLst/>
            <a:cxnLst/>
            <a:rect l="l" t="t" r="r" b="b"/>
            <a:pathLst>
              <a:path w="91440" h="91439">
                <a:moveTo>
                  <a:pt x="78013" y="13385"/>
                </a:moveTo>
                <a:lnTo>
                  <a:pt x="88052" y="28502"/>
                </a:lnTo>
                <a:lnTo>
                  <a:pt x="91398" y="45699"/>
                </a:lnTo>
                <a:lnTo>
                  <a:pt x="88052" y="62896"/>
                </a:lnTo>
                <a:lnTo>
                  <a:pt x="78013" y="78013"/>
                </a:lnTo>
                <a:lnTo>
                  <a:pt x="62896" y="88052"/>
                </a:lnTo>
                <a:lnTo>
                  <a:pt x="45699" y="91398"/>
                </a:lnTo>
                <a:lnTo>
                  <a:pt x="28502" y="88052"/>
                </a:lnTo>
                <a:lnTo>
                  <a:pt x="13385" y="78013"/>
                </a:lnTo>
                <a:lnTo>
                  <a:pt x="3346" y="62896"/>
                </a:lnTo>
                <a:lnTo>
                  <a:pt x="0" y="45699"/>
                </a:lnTo>
                <a:lnTo>
                  <a:pt x="3346" y="28502"/>
                </a:lnTo>
                <a:lnTo>
                  <a:pt x="13385" y="13385"/>
                </a:lnTo>
                <a:lnTo>
                  <a:pt x="28502" y="3346"/>
                </a:lnTo>
                <a:lnTo>
                  <a:pt x="45699" y="0"/>
                </a:lnTo>
                <a:lnTo>
                  <a:pt x="62896" y="3346"/>
                </a:lnTo>
                <a:lnTo>
                  <a:pt x="78013" y="13385"/>
                </a:lnTo>
              </a:path>
            </a:pathLst>
          </a:custGeom>
          <a:ln w="4569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 txBox="1"/>
          <p:nvPr/>
        </p:nvSpPr>
        <p:spPr>
          <a:xfrm>
            <a:off x="6383393" y="3570670"/>
            <a:ext cx="200660" cy="1477010"/>
          </a:xfrm>
          <a:prstGeom prst="rect">
            <a:avLst/>
          </a:prstGeom>
        </p:spPr>
        <p:txBody>
          <a:bodyPr vert="vert270" wrap="square" lIns="0" tIns="184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sz="1100" spc="-15" dirty="0">
                <a:latin typeface="Arial"/>
                <a:cs typeface="Arial"/>
              </a:rPr>
              <a:t>Flux </a:t>
            </a:r>
            <a:r>
              <a:rPr sz="1100" spc="-25" dirty="0">
                <a:latin typeface="Arial"/>
                <a:cs typeface="Arial"/>
              </a:rPr>
              <a:t>(photons/sec </a:t>
            </a:r>
            <a:r>
              <a:rPr sz="1100" dirty="0">
                <a:latin typeface="Arial"/>
                <a:cs typeface="Arial"/>
              </a:rPr>
              <a:t>x</a:t>
            </a:r>
            <a:r>
              <a:rPr sz="1100" spc="-145" dirty="0">
                <a:latin typeface="Arial"/>
                <a:cs typeface="Arial"/>
              </a:rPr>
              <a:t> </a:t>
            </a:r>
            <a:r>
              <a:rPr sz="1100" spc="-15" dirty="0">
                <a:latin typeface="Arial"/>
                <a:cs typeface="Arial"/>
              </a:rPr>
              <a:t>10</a:t>
            </a:r>
            <a:r>
              <a:rPr sz="1200" spc="-22" baseline="27777" dirty="0">
                <a:latin typeface="Arial"/>
                <a:cs typeface="Arial"/>
              </a:rPr>
              <a:t>6</a:t>
            </a:r>
            <a:r>
              <a:rPr sz="1100" spc="-15" dirty="0">
                <a:latin typeface="Arial"/>
                <a:cs typeface="Arial"/>
              </a:rPr>
              <a:t>)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6946116" y="4625554"/>
            <a:ext cx="335280" cy="70485"/>
          </a:xfrm>
          <a:custGeom>
            <a:avLst/>
            <a:gdLst/>
            <a:ahLst/>
            <a:cxnLst/>
            <a:rect l="l" t="t" r="r" b="b"/>
            <a:pathLst>
              <a:path w="335279" h="70485">
                <a:moveTo>
                  <a:pt x="0" y="70072"/>
                </a:moveTo>
                <a:lnTo>
                  <a:pt x="0" y="0"/>
                </a:lnTo>
                <a:lnTo>
                  <a:pt x="335128" y="0"/>
                </a:lnTo>
                <a:lnTo>
                  <a:pt x="335128" y="70072"/>
                </a:lnTo>
              </a:path>
            </a:pathLst>
          </a:custGeom>
          <a:ln w="182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6946116" y="4625554"/>
            <a:ext cx="335280" cy="70485"/>
          </a:xfrm>
          <a:custGeom>
            <a:avLst/>
            <a:gdLst/>
            <a:ahLst/>
            <a:cxnLst/>
            <a:rect l="l" t="t" r="r" b="b"/>
            <a:pathLst>
              <a:path w="335279" h="70485">
                <a:moveTo>
                  <a:pt x="0" y="70072"/>
                </a:moveTo>
                <a:lnTo>
                  <a:pt x="0" y="0"/>
                </a:lnTo>
                <a:lnTo>
                  <a:pt x="335128" y="0"/>
                </a:lnTo>
                <a:lnTo>
                  <a:pt x="335128" y="70072"/>
                </a:lnTo>
              </a:path>
            </a:pathLst>
          </a:custGeom>
          <a:ln w="182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 txBox="1"/>
          <p:nvPr/>
        </p:nvSpPr>
        <p:spPr>
          <a:xfrm>
            <a:off x="6863556" y="4423455"/>
            <a:ext cx="50609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Arial"/>
                <a:cs typeface="Arial"/>
              </a:rPr>
              <a:t>p =</a:t>
            </a:r>
            <a:r>
              <a:rPr sz="1100" spc="-155" dirty="0">
                <a:latin typeface="Arial"/>
                <a:cs typeface="Arial"/>
              </a:rPr>
              <a:t> </a:t>
            </a:r>
            <a:r>
              <a:rPr sz="1100" spc="-40" dirty="0">
                <a:latin typeface="Arial"/>
                <a:cs typeface="Arial"/>
              </a:rPr>
              <a:t>0.11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7281245" y="3644540"/>
            <a:ext cx="323215" cy="71755"/>
          </a:xfrm>
          <a:custGeom>
            <a:avLst/>
            <a:gdLst/>
            <a:ahLst/>
            <a:cxnLst/>
            <a:rect l="l" t="t" r="r" b="b"/>
            <a:pathLst>
              <a:path w="323215" h="71754">
                <a:moveTo>
                  <a:pt x="0" y="71595"/>
                </a:moveTo>
                <a:lnTo>
                  <a:pt x="0" y="0"/>
                </a:lnTo>
                <a:lnTo>
                  <a:pt x="322942" y="0"/>
                </a:lnTo>
                <a:lnTo>
                  <a:pt x="322942" y="71595"/>
                </a:lnTo>
              </a:path>
            </a:pathLst>
          </a:custGeom>
          <a:ln w="182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7281245" y="3644540"/>
            <a:ext cx="323215" cy="71755"/>
          </a:xfrm>
          <a:custGeom>
            <a:avLst/>
            <a:gdLst/>
            <a:ahLst/>
            <a:cxnLst/>
            <a:rect l="l" t="t" r="r" b="b"/>
            <a:pathLst>
              <a:path w="323215" h="71754">
                <a:moveTo>
                  <a:pt x="0" y="71595"/>
                </a:moveTo>
                <a:lnTo>
                  <a:pt x="0" y="0"/>
                </a:lnTo>
                <a:lnTo>
                  <a:pt x="322942" y="0"/>
                </a:lnTo>
                <a:lnTo>
                  <a:pt x="322942" y="71595"/>
                </a:lnTo>
              </a:path>
            </a:pathLst>
          </a:custGeom>
          <a:ln w="182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 txBox="1"/>
          <p:nvPr/>
        </p:nvSpPr>
        <p:spPr>
          <a:xfrm>
            <a:off x="7106195" y="3443965"/>
            <a:ext cx="66421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Arial"/>
                <a:cs typeface="Arial"/>
              </a:rPr>
              <a:t>p =</a:t>
            </a:r>
            <a:r>
              <a:rPr sz="1100" spc="-165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0.0013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1" name="object 121"/>
          <p:cNvSpPr/>
          <p:nvPr/>
        </p:nvSpPr>
        <p:spPr>
          <a:xfrm>
            <a:off x="7664636" y="1584095"/>
            <a:ext cx="956523" cy="1421120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 txBox="1"/>
          <p:nvPr/>
        </p:nvSpPr>
        <p:spPr>
          <a:xfrm>
            <a:off x="7115873" y="1766692"/>
            <a:ext cx="200025" cy="1022985"/>
          </a:xfrm>
          <a:prstGeom prst="rect">
            <a:avLst/>
          </a:prstGeom>
        </p:spPr>
        <p:txBody>
          <a:bodyPr vert="vert270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100" spc="-15" dirty="0">
                <a:latin typeface="Arial"/>
                <a:cs typeface="Arial"/>
              </a:rPr>
              <a:t>CD8</a:t>
            </a:r>
            <a:r>
              <a:rPr sz="1200" spc="-22" baseline="27777" dirty="0">
                <a:latin typeface="Arial"/>
                <a:cs typeface="Arial"/>
              </a:rPr>
              <a:t>+</a:t>
            </a:r>
            <a:r>
              <a:rPr sz="1200" spc="-75" baseline="27777" dirty="0">
                <a:latin typeface="Arial"/>
                <a:cs typeface="Arial"/>
              </a:rPr>
              <a:t> </a:t>
            </a:r>
            <a:r>
              <a:rPr sz="1100" spc="-30" dirty="0">
                <a:latin typeface="Arial"/>
                <a:cs typeface="Arial"/>
              </a:rPr>
              <a:t>(cells/field)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3" name="object 123"/>
          <p:cNvSpPr txBox="1"/>
          <p:nvPr/>
        </p:nvSpPr>
        <p:spPr>
          <a:xfrm>
            <a:off x="7324102" y="1489662"/>
            <a:ext cx="978535" cy="15589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635635" algn="ctr">
              <a:lnSpc>
                <a:spcPct val="100000"/>
              </a:lnSpc>
              <a:spcBef>
                <a:spcPts val="95"/>
              </a:spcBef>
            </a:pPr>
            <a:r>
              <a:rPr sz="1100" spc="-5" dirty="0">
                <a:latin typeface="Arial"/>
                <a:cs typeface="Arial"/>
              </a:rPr>
              <a:t>1000</a:t>
            </a:r>
            <a:endParaRPr sz="1100">
              <a:latin typeface="Arial"/>
              <a:cs typeface="Arial"/>
            </a:endParaRPr>
          </a:p>
          <a:p>
            <a:pPr marL="89535">
              <a:lnSpc>
                <a:spcPct val="100000"/>
              </a:lnSpc>
              <a:spcBef>
                <a:spcPts val="830"/>
              </a:spcBef>
            </a:pPr>
            <a:r>
              <a:rPr sz="1100" spc="-5" dirty="0">
                <a:latin typeface="Arial"/>
                <a:cs typeface="Arial"/>
              </a:rPr>
              <a:t>800</a:t>
            </a:r>
            <a:endParaRPr sz="1100">
              <a:latin typeface="Arial"/>
              <a:cs typeface="Arial"/>
            </a:endParaRPr>
          </a:p>
          <a:p>
            <a:pPr marL="89535">
              <a:lnSpc>
                <a:spcPct val="100000"/>
              </a:lnSpc>
              <a:spcBef>
                <a:spcPts val="850"/>
              </a:spcBef>
              <a:tabLst>
                <a:tab pos="478790" algn="l"/>
              </a:tabLst>
            </a:pPr>
            <a:r>
              <a:rPr sz="1100" spc="-5" dirty="0">
                <a:latin typeface="Arial"/>
                <a:cs typeface="Arial"/>
              </a:rPr>
              <a:t>600	p =</a:t>
            </a:r>
            <a:r>
              <a:rPr sz="1100" spc="-155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0.01</a:t>
            </a:r>
            <a:endParaRPr sz="1100">
              <a:latin typeface="Arial"/>
              <a:cs typeface="Arial"/>
            </a:endParaRPr>
          </a:p>
          <a:p>
            <a:pPr marL="89535">
              <a:lnSpc>
                <a:spcPct val="100000"/>
              </a:lnSpc>
              <a:spcBef>
                <a:spcPts val="815"/>
              </a:spcBef>
            </a:pPr>
            <a:r>
              <a:rPr sz="1100" spc="-5" dirty="0">
                <a:latin typeface="Arial"/>
                <a:cs typeface="Arial"/>
              </a:rPr>
              <a:t>400</a:t>
            </a:r>
            <a:endParaRPr sz="1100">
              <a:latin typeface="Arial"/>
              <a:cs typeface="Arial"/>
            </a:endParaRPr>
          </a:p>
          <a:p>
            <a:pPr marL="89535">
              <a:lnSpc>
                <a:spcPct val="100000"/>
              </a:lnSpc>
              <a:spcBef>
                <a:spcPts val="830"/>
              </a:spcBef>
            </a:pPr>
            <a:r>
              <a:rPr sz="1100" spc="-5" dirty="0">
                <a:latin typeface="Arial"/>
                <a:cs typeface="Arial"/>
              </a:rPr>
              <a:t>200</a:t>
            </a:r>
            <a:endParaRPr sz="1100">
              <a:latin typeface="Arial"/>
              <a:cs typeface="Arial"/>
            </a:endParaRPr>
          </a:p>
          <a:p>
            <a:pPr marL="244475">
              <a:lnSpc>
                <a:spcPct val="100000"/>
              </a:lnSpc>
              <a:spcBef>
                <a:spcPts val="835"/>
              </a:spcBef>
            </a:pPr>
            <a:r>
              <a:rPr sz="1100" spc="-5" dirty="0">
                <a:latin typeface="Arial"/>
                <a:cs typeface="Arial"/>
              </a:rPr>
              <a:t>0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4" name="object 124"/>
          <p:cNvSpPr txBox="1"/>
          <p:nvPr/>
        </p:nvSpPr>
        <p:spPr>
          <a:xfrm>
            <a:off x="8139668" y="1432725"/>
            <a:ext cx="512445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spc="-5" dirty="0">
                <a:latin typeface="Arial"/>
                <a:cs typeface="Arial"/>
              </a:rPr>
              <a:t>p =</a:t>
            </a:r>
            <a:r>
              <a:rPr sz="1100" spc="-155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0.08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7801282" y="1362425"/>
            <a:ext cx="724535" cy="60960"/>
          </a:xfrm>
          <a:custGeom>
            <a:avLst/>
            <a:gdLst/>
            <a:ahLst/>
            <a:cxnLst/>
            <a:rect l="l" t="t" r="r" b="b"/>
            <a:pathLst>
              <a:path w="724534" h="60959">
                <a:moveTo>
                  <a:pt x="0" y="60731"/>
                </a:moveTo>
                <a:lnTo>
                  <a:pt x="0" y="0"/>
                </a:lnTo>
                <a:lnTo>
                  <a:pt x="724224" y="0"/>
                </a:lnTo>
                <a:lnTo>
                  <a:pt x="724224" y="60731"/>
                </a:lnTo>
              </a:path>
            </a:pathLst>
          </a:custGeom>
          <a:ln w="182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7801282" y="1362425"/>
            <a:ext cx="724535" cy="60960"/>
          </a:xfrm>
          <a:custGeom>
            <a:avLst/>
            <a:gdLst/>
            <a:ahLst/>
            <a:cxnLst/>
            <a:rect l="l" t="t" r="r" b="b"/>
            <a:pathLst>
              <a:path w="724534" h="60959">
                <a:moveTo>
                  <a:pt x="0" y="60731"/>
                </a:moveTo>
                <a:lnTo>
                  <a:pt x="0" y="0"/>
                </a:lnTo>
                <a:lnTo>
                  <a:pt x="724224" y="0"/>
                </a:lnTo>
                <a:lnTo>
                  <a:pt x="724224" y="60731"/>
                </a:lnTo>
              </a:path>
            </a:pathLst>
          </a:custGeom>
          <a:ln w="182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 txBox="1"/>
          <p:nvPr/>
        </p:nvSpPr>
        <p:spPr>
          <a:xfrm>
            <a:off x="7831737" y="1150322"/>
            <a:ext cx="662305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spc="-5" dirty="0">
                <a:latin typeface="Arial"/>
                <a:cs typeface="Arial"/>
              </a:rPr>
              <a:t>p =</a:t>
            </a:r>
            <a:r>
              <a:rPr sz="1100" spc="-150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0.0003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8883823" y="1564863"/>
            <a:ext cx="91098" cy="91098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8883823" y="1791089"/>
            <a:ext cx="91098" cy="91098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8881546" y="2015037"/>
            <a:ext cx="95652" cy="95652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 txBox="1"/>
          <p:nvPr/>
        </p:nvSpPr>
        <p:spPr>
          <a:xfrm>
            <a:off x="9123160" y="1452509"/>
            <a:ext cx="1085850" cy="9309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11835">
              <a:lnSpc>
                <a:spcPct val="123700"/>
              </a:lnSpc>
              <a:spcBef>
                <a:spcPts val="100"/>
              </a:spcBef>
            </a:pPr>
            <a:r>
              <a:rPr sz="1200" spc="-25" dirty="0">
                <a:latin typeface="Arial"/>
                <a:cs typeface="Arial"/>
              </a:rPr>
              <a:t>Mock  CAR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23700"/>
              </a:lnSpc>
            </a:pPr>
            <a:r>
              <a:rPr sz="1200" spc="-20" dirty="0">
                <a:latin typeface="Arial"/>
                <a:cs typeface="Arial"/>
              </a:rPr>
              <a:t>OVm19t </a:t>
            </a:r>
            <a:r>
              <a:rPr sz="1200" spc="-5" dirty="0">
                <a:latin typeface="Arial"/>
                <a:cs typeface="Arial"/>
              </a:rPr>
              <a:t>+</a:t>
            </a:r>
            <a:r>
              <a:rPr sz="1200" spc="-150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Mock  </a:t>
            </a:r>
            <a:r>
              <a:rPr sz="1200" spc="-20" dirty="0">
                <a:latin typeface="Arial"/>
                <a:cs typeface="Arial"/>
              </a:rPr>
              <a:t>OVm19t </a:t>
            </a:r>
            <a:r>
              <a:rPr sz="1200" spc="-5" dirty="0">
                <a:latin typeface="Arial"/>
                <a:cs typeface="Arial"/>
              </a:rPr>
              <a:t>+</a:t>
            </a:r>
            <a:r>
              <a:rPr sz="1200" spc="-125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CAR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2" name="object 132"/>
          <p:cNvSpPr/>
          <p:nvPr/>
        </p:nvSpPr>
        <p:spPr>
          <a:xfrm>
            <a:off x="8881546" y="2241262"/>
            <a:ext cx="95652" cy="95652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10426700" y="6250170"/>
            <a:ext cx="1397000" cy="584994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 txBox="1"/>
          <p:nvPr/>
        </p:nvSpPr>
        <p:spPr>
          <a:xfrm>
            <a:off x="1006769" y="3191764"/>
            <a:ext cx="13843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latin typeface="Arial"/>
                <a:cs typeface="Arial"/>
              </a:rPr>
              <a:t>c</a:t>
            </a:r>
            <a:endParaRPr sz="1600">
              <a:latin typeface="Arial"/>
              <a:cs typeface="Arial"/>
            </a:endParaRPr>
          </a:p>
        </p:txBody>
      </p:sp>
      <p:sp>
        <p:nvSpPr>
          <p:cNvPr id="135" name="object 135"/>
          <p:cNvSpPr/>
          <p:nvPr/>
        </p:nvSpPr>
        <p:spPr>
          <a:xfrm>
            <a:off x="1373074" y="3428539"/>
            <a:ext cx="1080917" cy="1844588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1322832" y="4383023"/>
            <a:ext cx="1182624" cy="576071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1373073" y="4411564"/>
            <a:ext cx="1081405" cy="474345"/>
          </a:xfrm>
          <a:custGeom>
            <a:avLst/>
            <a:gdLst/>
            <a:ahLst/>
            <a:cxnLst/>
            <a:rect l="l" t="t" r="r" b="b"/>
            <a:pathLst>
              <a:path w="1081405" h="474345">
                <a:moveTo>
                  <a:pt x="0" y="0"/>
                </a:moveTo>
                <a:lnTo>
                  <a:pt x="1080918" y="0"/>
                </a:lnTo>
                <a:lnTo>
                  <a:pt x="1080918" y="474292"/>
                </a:lnTo>
                <a:lnTo>
                  <a:pt x="0" y="474292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 txBox="1"/>
          <p:nvPr/>
        </p:nvSpPr>
        <p:spPr>
          <a:xfrm rot="18900000">
            <a:off x="1235367" y="5365024"/>
            <a:ext cx="361462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sz="1100" spc="-5" dirty="0">
                <a:latin typeface="Arial"/>
                <a:cs typeface="Arial"/>
              </a:rPr>
              <a:t>M</a:t>
            </a:r>
            <a:r>
              <a:rPr sz="1100" dirty="0">
                <a:latin typeface="Arial"/>
                <a:cs typeface="Arial"/>
              </a:rPr>
              <a:t>ock</a:t>
            </a:r>
            <a:endParaRPr sz="1100">
              <a:latin typeface="Arial"/>
              <a:cs typeface="Arial"/>
            </a:endParaRPr>
          </a:p>
        </p:txBody>
      </p:sp>
      <p:sp>
        <p:nvSpPr>
          <p:cNvPr id="139" name="object 139"/>
          <p:cNvSpPr txBox="1"/>
          <p:nvPr/>
        </p:nvSpPr>
        <p:spPr>
          <a:xfrm rot="18900000">
            <a:off x="1537048" y="5350766"/>
            <a:ext cx="327803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sz="1100" spc="0" dirty="0">
                <a:latin typeface="Arial"/>
                <a:cs typeface="Arial"/>
              </a:rPr>
              <a:t>C</a:t>
            </a:r>
            <a:r>
              <a:rPr sz="1100" dirty="0">
                <a:latin typeface="Arial"/>
                <a:cs typeface="Arial"/>
              </a:rPr>
              <a:t>AR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0" name="object 140"/>
          <p:cNvSpPr txBox="1"/>
          <p:nvPr/>
        </p:nvSpPr>
        <p:spPr>
          <a:xfrm rot="18900000">
            <a:off x="1274618" y="5579351"/>
            <a:ext cx="936310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sz="1100" spc="-10" dirty="0">
                <a:latin typeface="Arial"/>
                <a:cs typeface="Arial"/>
              </a:rPr>
              <a:t>O</a:t>
            </a:r>
            <a:r>
              <a:rPr sz="1100" dirty="0">
                <a:latin typeface="Arial"/>
                <a:cs typeface="Arial"/>
              </a:rPr>
              <a:t>V</a:t>
            </a:r>
            <a:r>
              <a:rPr sz="1100" spc="-5" dirty="0">
                <a:latin typeface="Arial"/>
                <a:cs typeface="Arial"/>
              </a:rPr>
              <a:t>m</a:t>
            </a:r>
            <a:r>
              <a:rPr sz="1100" dirty="0">
                <a:latin typeface="Arial"/>
                <a:cs typeface="Arial"/>
              </a:rPr>
              <a:t>19</a:t>
            </a:r>
            <a:r>
              <a:rPr sz="1100" spc="-10" dirty="0">
                <a:latin typeface="Arial"/>
                <a:cs typeface="Arial"/>
              </a:rPr>
              <a:t>t</a:t>
            </a:r>
            <a:r>
              <a:rPr sz="1100" spc="-5" dirty="0">
                <a:latin typeface="Arial"/>
                <a:cs typeface="Arial"/>
              </a:rPr>
              <a:t>+M</a:t>
            </a:r>
            <a:r>
              <a:rPr sz="1100" dirty="0">
                <a:latin typeface="Arial"/>
                <a:cs typeface="Arial"/>
              </a:rPr>
              <a:t>ock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1" name="object 141"/>
          <p:cNvSpPr txBox="1"/>
          <p:nvPr/>
        </p:nvSpPr>
        <p:spPr>
          <a:xfrm rot="18900000">
            <a:off x="1577635" y="5565009"/>
            <a:ext cx="899909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sz="1100" spc="-10" dirty="0">
                <a:latin typeface="Arial"/>
                <a:cs typeface="Arial"/>
              </a:rPr>
              <a:t>O</a:t>
            </a:r>
            <a:r>
              <a:rPr sz="1100" dirty="0">
                <a:latin typeface="Arial"/>
                <a:cs typeface="Arial"/>
              </a:rPr>
              <a:t>V</a:t>
            </a:r>
            <a:r>
              <a:rPr sz="1100" spc="-5" dirty="0">
                <a:latin typeface="Arial"/>
                <a:cs typeface="Arial"/>
              </a:rPr>
              <a:t>m</a:t>
            </a:r>
            <a:r>
              <a:rPr sz="1100" dirty="0">
                <a:latin typeface="Arial"/>
                <a:cs typeface="Arial"/>
              </a:rPr>
              <a:t>19</a:t>
            </a:r>
            <a:r>
              <a:rPr sz="1100" spc="-10" dirty="0">
                <a:latin typeface="Arial"/>
                <a:cs typeface="Arial"/>
              </a:rPr>
              <a:t>t</a:t>
            </a:r>
            <a:r>
              <a:rPr sz="1100" spc="-5" dirty="0">
                <a:latin typeface="Arial"/>
                <a:cs typeface="Arial"/>
              </a:rPr>
              <a:t>+</a:t>
            </a:r>
            <a:r>
              <a:rPr sz="1100" spc="0" dirty="0">
                <a:latin typeface="Arial"/>
                <a:cs typeface="Arial"/>
              </a:rPr>
              <a:t>C</a:t>
            </a:r>
            <a:r>
              <a:rPr sz="1100" dirty="0">
                <a:latin typeface="Arial"/>
                <a:cs typeface="Arial"/>
              </a:rPr>
              <a:t>AR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2" name="object 142"/>
          <p:cNvSpPr txBox="1"/>
          <p:nvPr/>
        </p:nvSpPr>
        <p:spPr>
          <a:xfrm>
            <a:off x="2485292" y="3446779"/>
            <a:ext cx="245745" cy="1821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710"/>
              </a:lnSpc>
              <a:spcBef>
                <a:spcPts val="100"/>
              </a:spcBef>
            </a:pPr>
            <a:r>
              <a:rPr sz="600" spc="-10" dirty="0">
                <a:latin typeface="Arial"/>
                <a:cs typeface="Arial"/>
              </a:rPr>
              <a:t>Cd19</a:t>
            </a:r>
            <a:endParaRPr sz="600">
              <a:latin typeface="Arial"/>
              <a:cs typeface="Arial"/>
            </a:endParaRPr>
          </a:p>
          <a:p>
            <a:pPr marL="12700" marR="5080">
              <a:lnSpc>
                <a:spcPct val="97800"/>
              </a:lnSpc>
            </a:pPr>
            <a:r>
              <a:rPr sz="600" spc="-5" dirty="0">
                <a:latin typeface="Arial"/>
                <a:cs typeface="Arial"/>
              </a:rPr>
              <a:t>Il6  Ly6c1  Nos2  </a:t>
            </a:r>
            <a:r>
              <a:rPr sz="600" spc="-10" dirty="0">
                <a:latin typeface="Arial"/>
                <a:cs typeface="Arial"/>
              </a:rPr>
              <a:t>Cd27</a:t>
            </a:r>
            <a:r>
              <a:rPr sz="600" dirty="0">
                <a:latin typeface="Arial"/>
                <a:cs typeface="Arial"/>
              </a:rPr>
              <a:t>4</a:t>
            </a:r>
            <a:endParaRPr sz="600">
              <a:latin typeface="Arial"/>
              <a:cs typeface="Arial"/>
            </a:endParaRPr>
          </a:p>
          <a:p>
            <a:pPr marL="12700" marR="45720">
              <a:lnSpc>
                <a:spcPts val="700"/>
              </a:lnSpc>
              <a:spcBef>
                <a:spcPts val="20"/>
              </a:spcBef>
            </a:pPr>
            <a:r>
              <a:rPr sz="600" spc="-10" dirty="0">
                <a:latin typeface="Arial"/>
                <a:cs typeface="Arial"/>
              </a:rPr>
              <a:t>Il1b  C</a:t>
            </a:r>
            <a:r>
              <a:rPr sz="600" dirty="0">
                <a:latin typeface="Arial"/>
                <a:cs typeface="Arial"/>
              </a:rPr>
              <a:t>s</a:t>
            </a:r>
            <a:r>
              <a:rPr sz="600" spc="-5" dirty="0">
                <a:latin typeface="Arial"/>
                <a:cs typeface="Arial"/>
              </a:rPr>
              <a:t>f</a:t>
            </a:r>
            <a:r>
              <a:rPr sz="600" spc="-10" dirty="0">
                <a:latin typeface="Arial"/>
                <a:cs typeface="Arial"/>
              </a:rPr>
              <a:t>1</a:t>
            </a:r>
            <a:r>
              <a:rPr sz="600" dirty="0">
                <a:latin typeface="Arial"/>
                <a:cs typeface="Arial"/>
              </a:rPr>
              <a:t>r  </a:t>
            </a:r>
            <a:r>
              <a:rPr sz="600" spc="-5" dirty="0">
                <a:latin typeface="Arial"/>
                <a:cs typeface="Arial"/>
              </a:rPr>
              <a:t>Tnf</a:t>
            </a:r>
            <a:endParaRPr sz="600">
              <a:latin typeface="Arial"/>
              <a:cs typeface="Arial"/>
            </a:endParaRPr>
          </a:p>
          <a:p>
            <a:pPr marL="12700" marR="37465">
              <a:lnSpc>
                <a:spcPts val="700"/>
              </a:lnSpc>
              <a:spcBef>
                <a:spcPts val="10"/>
              </a:spcBef>
            </a:pPr>
            <a:r>
              <a:rPr sz="600" spc="-5" dirty="0">
                <a:latin typeface="Arial"/>
                <a:cs typeface="Arial"/>
              </a:rPr>
              <a:t>It</a:t>
            </a:r>
            <a:r>
              <a:rPr sz="600" spc="-10" dirty="0">
                <a:latin typeface="Arial"/>
                <a:cs typeface="Arial"/>
              </a:rPr>
              <a:t>ga</a:t>
            </a:r>
            <a:r>
              <a:rPr sz="600" dirty="0">
                <a:latin typeface="Arial"/>
                <a:cs typeface="Arial"/>
              </a:rPr>
              <a:t>m  </a:t>
            </a:r>
            <a:r>
              <a:rPr sz="600" spc="-5" dirty="0">
                <a:latin typeface="Arial"/>
                <a:cs typeface="Arial"/>
              </a:rPr>
              <a:t>Ccl5</a:t>
            </a:r>
            <a:endParaRPr sz="600">
              <a:latin typeface="Arial"/>
              <a:cs typeface="Arial"/>
            </a:endParaRPr>
          </a:p>
          <a:p>
            <a:pPr marL="12700" marR="23495">
              <a:lnSpc>
                <a:spcPct val="97400"/>
              </a:lnSpc>
              <a:spcBef>
                <a:spcPts val="65"/>
              </a:spcBef>
            </a:pPr>
            <a:r>
              <a:rPr sz="600" spc="-5" dirty="0">
                <a:latin typeface="Arial"/>
                <a:cs typeface="Arial"/>
              </a:rPr>
              <a:t>Ly6g  </a:t>
            </a:r>
            <a:r>
              <a:rPr sz="600" spc="-10" dirty="0">
                <a:latin typeface="Arial"/>
                <a:cs typeface="Arial"/>
              </a:rPr>
              <a:t>Cd4  Cd3g  Cd8a  Cd3e  Cd3d  Itgal  </a:t>
            </a:r>
            <a:r>
              <a:rPr sz="600" spc="-5" dirty="0">
                <a:latin typeface="Arial"/>
                <a:cs typeface="Arial"/>
              </a:rPr>
              <a:t>Ly6c  G</a:t>
            </a:r>
            <a:r>
              <a:rPr sz="600" dirty="0">
                <a:latin typeface="Arial"/>
                <a:cs typeface="Arial"/>
              </a:rPr>
              <a:t>z</a:t>
            </a:r>
            <a:r>
              <a:rPr sz="600" spc="-15" dirty="0">
                <a:latin typeface="Arial"/>
                <a:cs typeface="Arial"/>
              </a:rPr>
              <a:t>m</a:t>
            </a:r>
            <a:r>
              <a:rPr sz="600" dirty="0">
                <a:latin typeface="Arial"/>
                <a:cs typeface="Arial"/>
              </a:rPr>
              <a:t>b  </a:t>
            </a:r>
            <a:r>
              <a:rPr sz="600" spc="-10" dirty="0">
                <a:latin typeface="Arial"/>
                <a:cs typeface="Arial"/>
              </a:rPr>
              <a:t>Itgax</a:t>
            </a:r>
            <a:endParaRPr sz="600">
              <a:latin typeface="Arial"/>
              <a:cs typeface="Arial"/>
            </a:endParaRPr>
          </a:p>
        </p:txBody>
      </p:sp>
      <p:sp>
        <p:nvSpPr>
          <p:cNvPr id="143" name="object 143"/>
          <p:cNvSpPr/>
          <p:nvPr/>
        </p:nvSpPr>
        <p:spPr>
          <a:xfrm>
            <a:off x="2833609" y="4027848"/>
            <a:ext cx="131275" cy="449203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 txBox="1"/>
          <p:nvPr/>
        </p:nvSpPr>
        <p:spPr>
          <a:xfrm>
            <a:off x="2970785" y="4005698"/>
            <a:ext cx="125095" cy="509270"/>
          </a:xfrm>
          <a:prstGeom prst="rect">
            <a:avLst/>
          </a:prstGeom>
        </p:spPr>
        <p:txBody>
          <a:bodyPr vert="vert270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700" dirty="0">
                <a:latin typeface="Arial"/>
                <a:cs typeface="Arial"/>
              </a:rPr>
              <a:t>-2 -1 0 1</a:t>
            </a:r>
            <a:r>
              <a:rPr sz="700" spc="1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2</a:t>
            </a:r>
            <a:endParaRPr sz="700">
              <a:latin typeface="Arial"/>
              <a:cs typeface="Arial"/>
            </a:endParaRPr>
          </a:p>
        </p:txBody>
      </p:sp>
      <p:sp>
        <p:nvSpPr>
          <p:cNvPr id="145" name="object 145"/>
          <p:cNvSpPr txBox="1"/>
          <p:nvPr/>
        </p:nvSpPr>
        <p:spPr>
          <a:xfrm>
            <a:off x="2380505" y="6390076"/>
            <a:ext cx="6912609" cy="2527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sz="1600" spc="-5" dirty="0">
                <a:latin typeface="Arial"/>
                <a:cs typeface="Arial"/>
              </a:rPr>
              <a:t>endogenous cytotoxic </a:t>
            </a:r>
            <a:r>
              <a:rPr sz="1600" dirty="0">
                <a:latin typeface="Arial"/>
                <a:cs typeface="Arial"/>
              </a:rPr>
              <a:t>T </a:t>
            </a:r>
            <a:r>
              <a:rPr sz="1600" spc="-5" dirty="0">
                <a:latin typeface="Arial"/>
                <a:cs typeface="Arial"/>
              </a:rPr>
              <a:t>cells and CAR </a:t>
            </a:r>
            <a:r>
              <a:rPr sz="1600" dirty="0">
                <a:latin typeface="Arial"/>
                <a:cs typeface="Arial"/>
              </a:rPr>
              <a:t>T </a:t>
            </a:r>
            <a:r>
              <a:rPr sz="1600" spc="-5" dirty="0">
                <a:latin typeface="Arial"/>
                <a:cs typeface="Arial"/>
              </a:rPr>
              <a:t>cells, and memory </a:t>
            </a:r>
            <a:r>
              <a:rPr sz="1600" dirty="0">
                <a:latin typeface="Arial"/>
                <a:cs typeface="Arial"/>
              </a:rPr>
              <a:t>T </a:t>
            </a:r>
            <a:r>
              <a:rPr sz="1600" spc="-5" dirty="0">
                <a:latin typeface="Arial"/>
                <a:cs typeface="Arial"/>
              </a:rPr>
              <a:t>cell</a:t>
            </a:r>
            <a:r>
              <a:rPr sz="1600" spc="-1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responses</a:t>
            </a:r>
            <a:endParaRPr sz="1600">
              <a:latin typeface="Arial"/>
              <a:cs typeface="Arial"/>
            </a:endParaRPr>
          </a:p>
        </p:txBody>
      </p:sp>
      <p:sp>
        <p:nvSpPr>
          <p:cNvPr id="146" name="object 146"/>
          <p:cNvSpPr txBox="1"/>
          <p:nvPr/>
        </p:nvSpPr>
        <p:spPr>
          <a:xfrm>
            <a:off x="78739" y="6598998"/>
            <a:ext cx="1959610" cy="2241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45"/>
              </a:lnSpc>
            </a:pPr>
            <a:r>
              <a:rPr sz="1400" spc="-5" dirty="0">
                <a:latin typeface="Arial"/>
                <a:cs typeface="Arial"/>
              </a:rPr>
              <a:t>Park et al. BioRxIV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2019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40981" y="145795"/>
            <a:ext cx="38068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Where </a:t>
            </a:r>
            <a:r>
              <a:rPr dirty="0"/>
              <a:t>do we go </a:t>
            </a:r>
            <a:r>
              <a:rPr spc="-5" dirty="0"/>
              <a:t>from</a:t>
            </a:r>
            <a:r>
              <a:rPr spc="-90" dirty="0"/>
              <a:t> </a:t>
            </a:r>
            <a:r>
              <a:rPr dirty="0"/>
              <a:t>here?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20885" y="1233932"/>
            <a:ext cx="33407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i="1" spc="-5" dirty="0">
                <a:latin typeface="Arial"/>
                <a:cs typeface="Arial"/>
              </a:rPr>
              <a:t>Learnings from Phase </a:t>
            </a:r>
            <a:r>
              <a:rPr sz="1800" i="1" dirty="0">
                <a:latin typeface="Arial"/>
                <a:cs typeface="Arial"/>
              </a:rPr>
              <a:t>1</a:t>
            </a:r>
            <a:r>
              <a:rPr sz="1800" i="1" spc="-45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trials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0885" y="2212340"/>
            <a:ext cx="62109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i="1" spc="-5" dirty="0">
                <a:latin typeface="Arial"/>
                <a:cs typeface="Arial"/>
              </a:rPr>
              <a:t>Improve persistence/survival of CAR </a:t>
            </a:r>
            <a:r>
              <a:rPr sz="1800" i="1" dirty="0">
                <a:latin typeface="Arial"/>
                <a:cs typeface="Arial"/>
              </a:rPr>
              <a:t>T </a:t>
            </a:r>
            <a:r>
              <a:rPr sz="1800" i="1" spc="-5" dirty="0">
                <a:latin typeface="Arial"/>
                <a:cs typeface="Arial"/>
              </a:rPr>
              <a:t>cell </a:t>
            </a:r>
            <a:r>
              <a:rPr sz="1800" i="1" dirty="0">
                <a:latin typeface="Arial"/>
                <a:cs typeface="Arial"/>
              </a:rPr>
              <a:t>in </a:t>
            </a:r>
            <a:r>
              <a:rPr sz="1800" i="1" spc="-5" dirty="0">
                <a:latin typeface="Arial"/>
                <a:cs typeface="Arial"/>
              </a:rPr>
              <a:t>solid</a:t>
            </a:r>
            <a:r>
              <a:rPr sz="1800" i="1" spc="35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tumors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0885" y="3148076"/>
            <a:ext cx="5455285" cy="1345565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3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i="1" spc="-5" dirty="0">
                <a:latin typeface="Arial"/>
                <a:cs typeface="Arial"/>
              </a:rPr>
              <a:t>Combination</a:t>
            </a:r>
            <a:r>
              <a:rPr sz="1800" i="1" spc="-10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therapies</a:t>
            </a:r>
            <a:endParaRPr sz="1800">
              <a:latin typeface="Arial"/>
              <a:cs typeface="Arial"/>
            </a:endParaRPr>
          </a:p>
          <a:p>
            <a:pPr marL="755650" lvl="1" indent="-285750">
              <a:lnSpc>
                <a:spcPct val="100000"/>
              </a:lnSpc>
              <a:spcBef>
                <a:spcPts val="430"/>
              </a:spcBef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sz="1800" i="1" spc="-5" dirty="0">
                <a:latin typeface="Arial"/>
                <a:cs typeface="Arial"/>
              </a:rPr>
              <a:t>Engineering CAR </a:t>
            </a:r>
            <a:r>
              <a:rPr sz="1800" i="1" dirty="0">
                <a:latin typeface="Arial"/>
                <a:cs typeface="Arial"/>
              </a:rPr>
              <a:t>T </a:t>
            </a:r>
            <a:r>
              <a:rPr sz="1800" i="1" spc="-5" dirty="0">
                <a:latin typeface="Arial"/>
                <a:cs typeface="Arial"/>
              </a:rPr>
              <a:t>cells for improved potency</a:t>
            </a:r>
            <a:endParaRPr sz="1800">
              <a:latin typeface="Arial"/>
              <a:cs typeface="Arial"/>
            </a:endParaRPr>
          </a:p>
          <a:p>
            <a:pPr marL="755650" lvl="1" indent="-285750">
              <a:lnSpc>
                <a:spcPct val="100000"/>
              </a:lnSpc>
              <a:spcBef>
                <a:spcPts val="459"/>
              </a:spcBef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sz="1800" i="1" spc="-5" dirty="0">
                <a:latin typeface="Arial"/>
                <a:cs typeface="Arial"/>
              </a:rPr>
              <a:t>Radiation </a:t>
            </a:r>
            <a:r>
              <a:rPr sz="1800" i="1" dirty="0">
                <a:latin typeface="Arial"/>
                <a:cs typeface="Arial"/>
              </a:rPr>
              <a:t>+ </a:t>
            </a:r>
            <a:r>
              <a:rPr sz="1800" i="1" spc="-5" dirty="0">
                <a:latin typeface="Arial"/>
                <a:cs typeface="Arial"/>
              </a:rPr>
              <a:t>CAR </a:t>
            </a:r>
            <a:r>
              <a:rPr sz="1800" i="1" dirty="0">
                <a:latin typeface="Arial"/>
                <a:cs typeface="Arial"/>
              </a:rPr>
              <a:t>T</a:t>
            </a:r>
            <a:r>
              <a:rPr sz="1800" i="1" spc="-5" dirty="0">
                <a:latin typeface="Arial"/>
                <a:cs typeface="Arial"/>
              </a:rPr>
              <a:t> cells</a:t>
            </a:r>
            <a:endParaRPr sz="1800">
              <a:latin typeface="Arial"/>
              <a:cs typeface="Arial"/>
            </a:endParaRPr>
          </a:p>
          <a:p>
            <a:pPr marL="755650" lvl="1" indent="-285750">
              <a:lnSpc>
                <a:spcPct val="100000"/>
              </a:lnSpc>
              <a:spcBef>
                <a:spcPts val="430"/>
              </a:spcBef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sz="1800" i="1" spc="-5" dirty="0">
                <a:latin typeface="Arial"/>
                <a:cs typeface="Arial"/>
              </a:rPr>
              <a:t>Oncolytic viruses </a:t>
            </a:r>
            <a:r>
              <a:rPr sz="1800" i="1" dirty="0">
                <a:latin typeface="Arial"/>
                <a:cs typeface="Arial"/>
              </a:rPr>
              <a:t>+ </a:t>
            </a:r>
            <a:r>
              <a:rPr sz="1800" i="1" spc="-5" dirty="0">
                <a:latin typeface="Arial"/>
                <a:cs typeface="Arial"/>
              </a:rPr>
              <a:t>CAR </a:t>
            </a:r>
            <a:r>
              <a:rPr sz="1800" i="1" dirty="0">
                <a:latin typeface="Arial"/>
                <a:cs typeface="Arial"/>
              </a:rPr>
              <a:t>T</a:t>
            </a:r>
            <a:r>
              <a:rPr sz="1800" i="1" spc="-5" dirty="0">
                <a:latin typeface="Arial"/>
                <a:cs typeface="Arial"/>
              </a:rPr>
              <a:t> cells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20885" y="5184140"/>
            <a:ext cx="48456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b="1" i="1" spc="-10" dirty="0">
                <a:latin typeface="Arial"/>
                <a:cs typeface="Arial"/>
              </a:rPr>
              <a:t>Translate effective </a:t>
            </a:r>
            <a:r>
              <a:rPr sz="1800" b="1" i="1" spc="-5" dirty="0">
                <a:latin typeface="Arial"/>
                <a:cs typeface="Arial"/>
              </a:rPr>
              <a:t>treatments </a:t>
            </a:r>
            <a:r>
              <a:rPr sz="1800" b="1" i="1" dirty="0">
                <a:latin typeface="Arial"/>
                <a:cs typeface="Arial"/>
              </a:rPr>
              <a:t>for</a:t>
            </a:r>
            <a:r>
              <a:rPr sz="1800" b="1" i="1" spc="25" dirty="0">
                <a:latin typeface="Arial"/>
                <a:cs typeface="Arial"/>
              </a:rPr>
              <a:t> </a:t>
            </a:r>
            <a:r>
              <a:rPr sz="1800" b="1" i="1" spc="-5" dirty="0">
                <a:latin typeface="Arial"/>
                <a:cs typeface="Arial"/>
              </a:rPr>
              <a:t>cancer!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426700" y="6250170"/>
            <a:ext cx="1397000" cy="5849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94688" y="130555"/>
            <a:ext cx="26720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Acknowledgements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44059" y="3824732"/>
            <a:ext cx="2644775" cy="14154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10" dirty="0">
                <a:latin typeface="Arial"/>
                <a:cs typeface="Arial"/>
              </a:rPr>
              <a:t>Past</a:t>
            </a:r>
            <a:r>
              <a:rPr sz="1200" b="1" i="1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members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1200" spc="-5" dirty="0">
                <a:latin typeface="Arial"/>
                <a:cs typeface="Arial"/>
              </a:rPr>
              <a:t>Ethan Gerdts (UCSD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Med)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ts val="1610"/>
              </a:lnSpc>
              <a:spcBef>
                <a:spcPts val="55"/>
              </a:spcBef>
            </a:pPr>
            <a:r>
              <a:rPr sz="1200" spc="-5" dirty="0">
                <a:latin typeface="Arial"/>
                <a:cs typeface="Arial"/>
              </a:rPr>
              <a:t>Dileshni </a:t>
            </a:r>
            <a:r>
              <a:rPr sz="1200" spc="-10" dirty="0">
                <a:latin typeface="Arial"/>
                <a:cs typeface="Arial"/>
              </a:rPr>
              <a:t>Tilakawardane, </a:t>
            </a:r>
            <a:r>
              <a:rPr sz="1200" dirty="0">
                <a:latin typeface="Arial"/>
                <a:cs typeface="Arial"/>
              </a:rPr>
              <a:t>MS </a:t>
            </a:r>
            <a:r>
              <a:rPr sz="1200" spc="-5" dirty="0">
                <a:latin typeface="Arial"/>
                <a:cs typeface="Arial"/>
              </a:rPr>
              <a:t>(TCTReg)  Brook Jeang, </a:t>
            </a:r>
            <a:r>
              <a:rPr sz="1200" dirty="0">
                <a:latin typeface="Arial"/>
                <a:cs typeface="Arial"/>
              </a:rPr>
              <a:t>MS </a:t>
            </a:r>
            <a:r>
              <a:rPr sz="1200" spc="-5" dirty="0">
                <a:latin typeface="Arial"/>
                <a:cs typeface="Arial"/>
              </a:rPr>
              <a:t>(UCI PhD grad)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ts val="1580"/>
              </a:lnSpc>
              <a:spcBef>
                <a:spcPts val="20"/>
              </a:spcBef>
            </a:pPr>
            <a:r>
              <a:rPr sz="1200" spc="-5" dirty="0">
                <a:latin typeface="Arial"/>
                <a:cs typeface="Arial"/>
              </a:rPr>
              <a:t>Kelly Kennewick, BS (UCLA PhD</a:t>
            </a:r>
            <a:r>
              <a:rPr sz="1200" spc="-9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grad)  </a:t>
            </a:r>
            <a:r>
              <a:rPr sz="1200" spc="-10" dirty="0">
                <a:latin typeface="Arial"/>
                <a:cs typeface="Arial"/>
              </a:rPr>
              <a:t>Anna </a:t>
            </a:r>
            <a:r>
              <a:rPr sz="1200" spc="-5" dirty="0">
                <a:latin typeface="Arial"/>
                <a:cs typeface="Arial"/>
              </a:rPr>
              <a:t>Kozlowska, PhD (Poseida)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00" spc="-5" dirty="0">
                <a:latin typeface="Arial"/>
                <a:cs typeface="Arial"/>
              </a:rPr>
              <a:t>Achini </a:t>
            </a:r>
            <a:r>
              <a:rPr sz="1200" spc="-10" dirty="0">
                <a:latin typeface="Arial"/>
                <a:cs typeface="Arial"/>
              </a:rPr>
              <a:t>Bandara,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PhD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4059" y="514603"/>
            <a:ext cx="2214880" cy="317754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1800" u="sng" spc="-5" dirty="0">
                <a:solidFill>
                  <a:srgbClr val="2359AE"/>
                </a:solidFill>
                <a:uFill>
                  <a:solidFill>
                    <a:srgbClr val="2359AE"/>
                  </a:solidFill>
                </a:uFill>
                <a:latin typeface="Arial"/>
                <a:cs typeface="Arial"/>
              </a:rPr>
              <a:t>Priceman</a:t>
            </a:r>
            <a:r>
              <a:rPr sz="1800" u="sng" spc="-15" dirty="0">
                <a:solidFill>
                  <a:srgbClr val="2359AE"/>
                </a:solidFill>
                <a:uFill>
                  <a:solidFill>
                    <a:srgbClr val="2359AE"/>
                  </a:solidFill>
                </a:uFill>
                <a:latin typeface="Arial"/>
                <a:cs typeface="Arial"/>
              </a:rPr>
              <a:t> </a:t>
            </a:r>
            <a:r>
              <a:rPr sz="1800" u="sng" spc="-5" dirty="0">
                <a:solidFill>
                  <a:srgbClr val="2359AE"/>
                </a:solidFill>
                <a:uFill>
                  <a:solidFill>
                    <a:srgbClr val="2359AE"/>
                  </a:solidFill>
                </a:uFill>
                <a:latin typeface="Arial"/>
                <a:cs typeface="Arial"/>
              </a:rPr>
              <a:t>Lab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1200" b="1" i="1" spc="-5" dirty="0">
                <a:latin typeface="Arial"/>
                <a:cs typeface="Arial"/>
              </a:rPr>
              <a:t>Current</a:t>
            </a:r>
            <a:r>
              <a:rPr sz="1200" b="1" i="1" dirty="0">
                <a:latin typeface="Arial"/>
                <a:cs typeface="Arial"/>
              </a:rPr>
              <a:t> </a:t>
            </a:r>
            <a:r>
              <a:rPr sz="1200" b="1" i="1" spc="-10" dirty="0">
                <a:latin typeface="Arial"/>
                <a:cs typeface="Arial"/>
              </a:rPr>
              <a:t>members</a:t>
            </a:r>
            <a:endParaRPr sz="1200">
              <a:latin typeface="Arial"/>
              <a:cs typeface="Arial"/>
            </a:endParaRPr>
          </a:p>
          <a:p>
            <a:pPr marL="12700" marR="492125">
              <a:lnSpc>
                <a:spcPct val="110000"/>
              </a:lnSpc>
              <a:spcBef>
                <a:spcPts val="20"/>
              </a:spcBef>
            </a:pPr>
            <a:r>
              <a:rPr sz="1200" spc="-5" dirty="0">
                <a:latin typeface="Arial"/>
                <a:cs typeface="Arial"/>
              </a:rPr>
              <a:t>John Murad, PhD  Anthony Park, </a:t>
            </a:r>
            <a:r>
              <a:rPr sz="1200" dirty="0">
                <a:latin typeface="Arial"/>
                <a:cs typeface="Arial"/>
              </a:rPr>
              <a:t>MS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(GSR)  </a:t>
            </a:r>
            <a:r>
              <a:rPr sz="1200" spc="-20" dirty="0">
                <a:latin typeface="Arial"/>
                <a:cs typeface="Arial"/>
              </a:rPr>
              <a:t>Yuki </a:t>
            </a:r>
            <a:r>
              <a:rPr sz="1200" spc="-15" dirty="0">
                <a:latin typeface="Arial"/>
                <a:cs typeface="Arial"/>
              </a:rPr>
              <a:t>Yamaguchi, </a:t>
            </a:r>
            <a:r>
              <a:rPr sz="1200" spc="-5" dirty="0">
                <a:latin typeface="Arial"/>
                <a:cs typeface="Arial"/>
              </a:rPr>
              <a:t>PhD  Lauren Adkins, </a:t>
            </a:r>
            <a:r>
              <a:rPr sz="1200" dirty="0">
                <a:latin typeface="Arial"/>
                <a:cs typeface="Arial"/>
              </a:rPr>
              <a:t>MS  </a:t>
            </a:r>
            <a:r>
              <a:rPr sz="1200" spc="-5" dirty="0">
                <a:latin typeface="Arial"/>
                <a:cs typeface="Arial"/>
              </a:rPr>
              <a:t>Jackson Gibson, BS  Rudra Bhowmick, PhD  Eric Lee,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BS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sz="1200" spc="-5" dirty="0">
                <a:latin typeface="Arial"/>
                <a:cs typeface="Arial"/>
              </a:rPr>
              <a:t>Jason </a:t>
            </a:r>
            <a:r>
              <a:rPr sz="1200" spc="-25" dirty="0">
                <a:latin typeface="Arial"/>
                <a:cs typeface="Arial"/>
              </a:rPr>
              <a:t>Yang,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BS</a:t>
            </a:r>
            <a:endParaRPr sz="1200">
              <a:latin typeface="Arial"/>
              <a:cs typeface="Arial"/>
            </a:endParaRPr>
          </a:p>
          <a:p>
            <a:pPr marL="12700" marR="561975">
              <a:lnSpc>
                <a:spcPct val="107500"/>
              </a:lnSpc>
              <a:spcBef>
                <a:spcPts val="60"/>
              </a:spcBef>
            </a:pPr>
            <a:r>
              <a:rPr sz="1200" spc="-5" dirty="0">
                <a:latin typeface="Arial"/>
                <a:cs typeface="Arial"/>
              </a:rPr>
              <a:t>Lupita Lopez, BS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(GSR)  Cari </a:t>
            </a:r>
            <a:r>
              <a:rPr sz="1200" spc="-30" dirty="0">
                <a:latin typeface="Arial"/>
                <a:cs typeface="Arial"/>
              </a:rPr>
              <a:t>Young, </a:t>
            </a:r>
            <a:r>
              <a:rPr sz="1200" spc="-5" dirty="0">
                <a:latin typeface="Arial"/>
                <a:cs typeface="Arial"/>
              </a:rPr>
              <a:t>BS (GSR)  Kevin Ou, BS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1200" spc="-5" dirty="0">
                <a:latin typeface="Arial"/>
                <a:cs typeface="Arial"/>
              </a:rPr>
              <a:t>Cody Cullen,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BS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1200" spc="-5" dirty="0">
                <a:latin typeface="Arial"/>
                <a:cs typeface="Arial"/>
              </a:rPr>
              <a:t>Catalina Martinez, BS (Proj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Mgr)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3314" y="5467603"/>
            <a:ext cx="17532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sng" spc="-5" dirty="0">
                <a:solidFill>
                  <a:srgbClr val="2359AE"/>
                </a:solidFill>
                <a:uFill>
                  <a:solidFill>
                    <a:srgbClr val="2359AE"/>
                  </a:solidFill>
                </a:uFill>
                <a:latin typeface="Arial"/>
                <a:cs typeface="Arial"/>
              </a:rPr>
              <a:t>Funding</a:t>
            </a:r>
            <a:r>
              <a:rPr sz="1800" u="sng" spc="-60" dirty="0">
                <a:solidFill>
                  <a:srgbClr val="2359AE"/>
                </a:solidFill>
                <a:uFill>
                  <a:solidFill>
                    <a:srgbClr val="2359AE"/>
                  </a:solidFill>
                </a:uFill>
                <a:latin typeface="Arial"/>
                <a:cs typeface="Arial"/>
              </a:rPr>
              <a:t> </a:t>
            </a:r>
            <a:r>
              <a:rPr sz="1800" u="sng" spc="-5" dirty="0">
                <a:solidFill>
                  <a:srgbClr val="2359AE"/>
                </a:solidFill>
                <a:uFill>
                  <a:solidFill>
                    <a:srgbClr val="2359AE"/>
                  </a:solidFill>
                </a:uFill>
                <a:latin typeface="Arial"/>
                <a:cs typeface="Arial"/>
              </a:rPr>
              <a:t>Sources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455561" y="6001414"/>
            <a:ext cx="1726077" cy="4675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209322" y="5948078"/>
            <a:ext cx="1443303" cy="5991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27541" y="5800423"/>
            <a:ext cx="1376396" cy="8435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52782" y="5843437"/>
            <a:ext cx="1775433" cy="7304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577704" y="514603"/>
            <a:ext cx="2923540" cy="1882139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7145">
              <a:lnSpc>
                <a:spcPct val="100000"/>
              </a:lnSpc>
              <a:spcBef>
                <a:spcPts val="459"/>
              </a:spcBef>
            </a:pPr>
            <a:r>
              <a:rPr sz="1800" u="sng" spc="-5" dirty="0">
                <a:solidFill>
                  <a:srgbClr val="2359AE"/>
                </a:solidFill>
                <a:uFill>
                  <a:solidFill>
                    <a:srgbClr val="2359AE"/>
                  </a:solidFill>
                </a:uFill>
                <a:latin typeface="Arial"/>
                <a:cs typeface="Arial"/>
              </a:rPr>
              <a:t>Collaborators</a:t>
            </a:r>
            <a:endParaRPr sz="1800">
              <a:latin typeface="Arial"/>
              <a:cs typeface="Arial"/>
            </a:endParaRPr>
          </a:p>
          <a:p>
            <a:pPr marL="12700" marR="5080">
              <a:lnSpc>
                <a:spcPct val="90400"/>
              </a:lnSpc>
              <a:spcBef>
                <a:spcPts val="375"/>
              </a:spcBef>
            </a:pPr>
            <a:r>
              <a:rPr sz="1200" b="1" i="1" spc="-5" dirty="0">
                <a:latin typeface="Arial"/>
                <a:cs typeface="Arial"/>
              </a:rPr>
              <a:t>COH: </a:t>
            </a:r>
            <a:r>
              <a:rPr sz="1200" spc="-5" dirty="0">
                <a:latin typeface="Arial"/>
                <a:cs typeface="Arial"/>
              </a:rPr>
              <a:t>Jana </a:t>
            </a:r>
            <a:r>
              <a:rPr sz="1200" spc="-15" dirty="0">
                <a:latin typeface="Arial"/>
                <a:cs typeface="Arial"/>
              </a:rPr>
              <a:t>Portnow, </a:t>
            </a:r>
            <a:r>
              <a:rPr sz="1200" spc="-5" dirty="0">
                <a:latin typeface="Arial"/>
                <a:cs typeface="Arial"/>
              </a:rPr>
              <a:t>MD, </a:t>
            </a:r>
            <a:r>
              <a:rPr sz="1200" spc="-30" dirty="0">
                <a:latin typeface="Arial"/>
                <a:cs typeface="Arial"/>
              </a:rPr>
              <a:t>Tanya </a:t>
            </a:r>
            <a:r>
              <a:rPr sz="1200" spc="-10" dirty="0">
                <a:latin typeface="Arial"/>
                <a:cs typeface="Arial"/>
              </a:rPr>
              <a:t>Dorff, </a:t>
            </a:r>
            <a:r>
              <a:rPr sz="1200" spc="-5" dirty="0">
                <a:latin typeface="Arial"/>
                <a:cs typeface="Arial"/>
              </a:rPr>
              <a:t>MD,  Mihaela Cristea, MD, John Burnett, PhD,  Marcin Kortylewski, PhD, Monty Pal, MD,  </a:t>
            </a:r>
            <a:r>
              <a:rPr sz="1200" spc="-10" dirty="0">
                <a:latin typeface="Arial"/>
                <a:cs typeface="Arial"/>
              </a:rPr>
              <a:t>Vincent </a:t>
            </a:r>
            <a:r>
              <a:rPr sz="1200" spc="-5" dirty="0">
                <a:latin typeface="Arial"/>
                <a:cs typeface="Arial"/>
              </a:rPr>
              <a:t>Chung, MD, Hua </a:t>
            </a:r>
            <a:r>
              <a:rPr sz="1200" spc="-25" dirty="0">
                <a:latin typeface="Arial"/>
                <a:cs typeface="Arial"/>
              </a:rPr>
              <a:t>Yu, </a:t>
            </a:r>
            <a:r>
              <a:rPr sz="1200" spc="-5" dirty="0">
                <a:latin typeface="Arial"/>
                <a:cs typeface="Arial"/>
              </a:rPr>
              <a:t>PhD, Laleh  Melstrom, MD, Ed Manuel, PhD, Mark  LaBarge, PhD, Paul </a:t>
            </a:r>
            <a:r>
              <a:rPr sz="1200" spc="-15" dirty="0">
                <a:latin typeface="Arial"/>
                <a:cs typeface="Arial"/>
              </a:rPr>
              <a:t>Yazaki, </a:t>
            </a:r>
            <a:r>
              <a:rPr sz="1200" spc="-5" dirty="0">
                <a:latin typeface="Arial"/>
                <a:cs typeface="Arial"/>
              </a:rPr>
              <a:t>PhD, Jack  </a:t>
            </a:r>
            <a:r>
              <a:rPr sz="1200" spc="-15" dirty="0">
                <a:latin typeface="Arial"/>
                <a:cs typeface="Arial"/>
              </a:rPr>
              <a:t>Shively, </a:t>
            </a:r>
            <a:r>
              <a:rPr sz="1200" spc="-5" dirty="0">
                <a:latin typeface="Arial"/>
                <a:cs typeface="Arial"/>
              </a:rPr>
              <a:t>PhD, Anna </a:t>
            </a:r>
            <a:r>
              <a:rPr sz="1200" spc="-10" dirty="0">
                <a:latin typeface="Arial"/>
                <a:cs typeface="Arial"/>
              </a:rPr>
              <a:t>Wu, </a:t>
            </a:r>
            <a:r>
              <a:rPr sz="1200" spc="-5" dirty="0">
                <a:latin typeface="Arial"/>
                <a:cs typeface="Arial"/>
              </a:rPr>
              <a:t>PhD, Russell  Rockne, PhD, Ammar </a:t>
            </a:r>
            <a:r>
              <a:rPr sz="1200" spc="-15" dirty="0">
                <a:latin typeface="Arial"/>
                <a:cs typeface="Arial"/>
              </a:rPr>
              <a:t>Chaudhry, </a:t>
            </a:r>
            <a:r>
              <a:rPr sz="1200" dirty="0">
                <a:latin typeface="Arial"/>
                <a:cs typeface="Arial"/>
              </a:rPr>
              <a:t>MD </a:t>
            </a:r>
            <a:r>
              <a:rPr sz="1200" spc="-5" dirty="0">
                <a:latin typeface="Arial"/>
                <a:cs typeface="Arial"/>
              </a:rPr>
              <a:t>PhD,  Lorna Rodriguez, </a:t>
            </a:r>
            <a:r>
              <a:rPr sz="1200" dirty="0">
                <a:latin typeface="Arial"/>
                <a:cs typeface="Arial"/>
              </a:rPr>
              <a:t>MD </a:t>
            </a:r>
            <a:r>
              <a:rPr sz="1200" spc="-5" dirty="0">
                <a:latin typeface="Arial"/>
                <a:cs typeface="Arial"/>
              </a:rPr>
              <a:t>PhD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577704" y="2495804"/>
            <a:ext cx="2954655" cy="1208405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1200" b="1" i="1" spc="-5" dirty="0">
                <a:latin typeface="Arial"/>
                <a:cs typeface="Arial"/>
              </a:rPr>
              <a:t>UCLA: </a:t>
            </a:r>
            <a:r>
              <a:rPr sz="1200" spc="-5" dirty="0">
                <a:latin typeface="Arial"/>
                <a:cs typeface="Arial"/>
              </a:rPr>
              <a:t>Owen Witte, MD, Robert </a:t>
            </a:r>
            <a:r>
              <a:rPr sz="1200" spc="-15" dirty="0">
                <a:latin typeface="Arial"/>
                <a:cs typeface="Arial"/>
              </a:rPr>
              <a:t>Reiter,</a:t>
            </a:r>
            <a:r>
              <a:rPr sz="1200" spc="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MD</a:t>
            </a:r>
            <a:endParaRPr sz="1200">
              <a:latin typeface="Arial"/>
              <a:cs typeface="Arial"/>
            </a:endParaRPr>
          </a:p>
          <a:p>
            <a:pPr marL="12700" marR="1098550">
              <a:lnSpc>
                <a:spcPct val="110800"/>
              </a:lnSpc>
              <a:spcBef>
                <a:spcPts val="15"/>
              </a:spcBef>
            </a:pPr>
            <a:r>
              <a:rPr sz="1200" b="1" i="1" spc="-5" dirty="0">
                <a:latin typeface="Arial"/>
                <a:cs typeface="Arial"/>
              </a:rPr>
              <a:t>USC: </a:t>
            </a:r>
            <a:r>
              <a:rPr sz="1200" spc="-5" dirty="0">
                <a:latin typeface="Arial"/>
                <a:cs typeface="Arial"/>
              </a:rPr>
              <a:t>Peter </a:t>
            </a:r>
            <a:r>
              <a:rPr sz="1200" spc="-10" dirty="0">
                <a:latin typeface="Arial"/>
                <a:cs typeface="Arial"/>
              </a:rPr>
              <a:t>Kuhn, </a:t>
            </a:r>
            <a:r>
              <a:rPr sz="1200" spc="-5" dirty="0">
                <a:latin typeface="Arial"/>
                <a:cs typeface="Arial"/>
              </a:rPr>
              <a:t>PhD  </a:t>
            </a:r>
            <a:r>
              <a:rPr sz="1200" b="1" i="1" spc="-5" dirty="0">
                <a:latin typeface="Arial"/>
                <a:cs typeface="Arial"/>
              </a:rPr>
              <a:t>FHCC: </a:t>
            </a:r>
            <a:r>
              <a:rPr sz="1200" spc="-5" dirty="0">
                <a:latin typeface="Arial"/>
                <a:cs typeface="Arial"/>
              </a:rPr>
              <a:t>John Lee, </a:t>
            </a:r>
            <a:r>
              <a:rPr sz="1200" dirty="0">
                <a:latin typeface="Arial"/>
                <a:cs typeface="Arial"/>
              </a:rPr>
              <a:t>MD  </a:t>
            </a:r>
            <a:r>
              <a:rPr sz="1200" b="1" i="1" spc="-5" dirty="0">
                <a:latin typeface="Arial"/>
                <a:cs typeface="Arial"/>
              </a:rPr>
              <a:t>Caltech: </a:t>
            </a:r>
            <a:r>
              <a:rPr sz="1200" spc="-5" dirty="0">
                <a:latin typeface="Arial"/>
                <a:cs typeface="Arial"/>
              </a:rPr>
              <a:t>Lior </a:t>
            </a:r>
            <a:r>
              <a:rPr sz="1200" spc="-15" dirty="0">
                <a:latin typeface="Arial"/>
                <a:cs typeface="Arial"/>
              </a:rPr>
              <a:t>Pachter,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PhD</a:t>
            </a:r>
            <a:endParaRPr sz="1200">
              <a:latin typeface="Arial"/>
              <a:cs typeface="Arial"/>
            </a:endParaRPr>
          </a:p>
          <a:p>
            <a:pPr marL="12700" marR="170180">
              <a:lnSpc>
                <a:spcPts val="1300"/>
              </a:lnSpc>
              <a:spcBef>
                <a:spcPts val="325"/>
              </a:spcBef>
            </a:pPr>
            <a:r>
              <a:rPr sz="1200" b="1" i="1" spc="-15" dirty="0">
                <a:latin typeface="Arial"/>
                <a:cs typeface="Arial"/>
              </a:rPr>
              <a:t>Emory/GIT: </a:t>
            </a:r>
            <a:r>
              <a:rPr sz="1200" spc="-5" dirty="0">
                <a:latin typeface="Arial"/>
                <a:cs typeface="Arial"/>
              </a:rPr>
              <a:t>Hadyn Kissick, PhD, Gabriel  </a:t>
            </a:r>
            <a:r>
              <a:rPr sz="1200" spc="-10" dirty="0">
                <a:latin typeface="Arial"/>
                <a:cs typeface="Arial"/>
              </a:rPr>
              <a:t>Kwong,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PhD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575790" y="3809491"/>
            <a:ext cx="1765935" cy="574040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1800" u="sng" spc="-5" dirty="0">
                <a:solidFill>
                  <a:srgbClr val="2359AE"/>
                </a:solidFill>
                <a:uFill>
                  <a:solidFill>
                    <a:srgbClr val="2359AE"/>
                  </a:solidFill>
                </a:uFill>
                <a:latin typeface="Arial"/>
                <a:cs typeface="Arial"/>
              </a:rPr>
              <a:t>Industry</a:t>
            </a:r>
            <a:r>
              <a:rPr sz="1800" u="sng" spc="-60" dirty="0">
                <a:solidFill>
                  <a:srgbClr val="2359AE"/>
                </a:solidFill>
                <a:uFill>
                  <a:solidFill>
                    <a:srgbClr val="2359AE"/>
                  </a:solidFill>
                </a:uFill>
                <a:latin typeface="Arial"/>
                <a:cs typeface="Arial"/>
              </a:rPr>
              <a:t> </a:t>
            </a:r>
            <a:r>
              <a:rPr sz="1800" u="sng" spc="-5" dirty="0">
                <a:solidFill>
                  <a:srgbClr val="2359AE"/>
                </a:solidFill>
                <a:uFill>
                  <a:solidFill>
                    <a:srgbClr val="2359AE"/>
                  </a:solidFill>
                </a:uFill>
                <a:latin typeface="Arial"/>
                <a:cs typeface="Arial"/>
              </a:rPr>
              <a:t>Partners</a:t>
            </a:r>
            <a:endParaRPr sz="1800">
              <a:latin typeface="Arial"/>
              <a:cs typeface="Arial"/>
            </a:endParaRPr>
          </a:p>
          <a:p>
            <a:pPr marL="14604">
              <a:lnSpc>
                <a:spcPct val="100000"/>
              </a:lnSpc>
              <a:spcBef>
                <a:spcPts val="290"/>
              </a:spcBef>
            </a:pPr>
            <a:r>
              <a:rPr sz="1200" spc="-5" dirty="0">
                <a:latin typeface="Arial"/>
                <a:cs typeface="Arial"/>
              </a:rPr>
              <a:t>Mustang Bio, Inc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0221715" y="5964634"/>
            <a:ext cx="1360556" cy="5588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220565" y="3263900"/>
            <a:ext cx="2678430" cy="196723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20320">
              <a:lnSpc>
                <a:spcPct val="100000"/>
              </a:lnSpc>
              <a:spcBef>
                <a:spcPts val="459"/>
              </a:spcBef>
            </a:pPr>
            <a:r>
              <a:rPr sz="1800" u="sng" dirty="0">
                <a:solidFill>
                  <a:srgbClr val="2359AE"/>
                </a:solidFill>
                <a:uFill>
                  <a:solidFill>
                    <a:srgbClr val="2359AE"/>
                  </a:solidFill>
                </a:uFill>
                <a:latin typeface="Arial"/>
                <a:cs typeface="Arial"/>
              </a:rPr>
              <a:t>TCTRL</a:t>
            </a:r>
            <a:endParaRPr sz="1800">
              <a:latin typeface="Arial"/>
              <a:cs typeface="Arial"/>
            </a:endParaRPr>
          </a:p>
          <a:p>
            <a:pPr marL="12700" marR="5080">
              <a:lnSpc>
                <a:spcPct val="110800"/>
              </a:lnSpc>
              <a:spcBef>
                <a:spcPts val="85"/>
              </a:spcBef>
            </a:pPr>
            <a:r>
              <a:rPr sz="1200" spc="-5" dirty="0">
                <a:latin typeface="Arial"/>
                <a:cs typeface="Arial"/>
              </a:rPr>
              <a:t>Stephen Forman, </a:t>
            </a:r>
            <a:r>
              <a:rPr sz="1200" dirty="0">
                <a:latin typeface="Arial"/>
                <a:cs typeface="Arial"/>
              </a:rPr>
              <a:t>MD </a:t>
            </a:r>
            <a:r>
              <a:rPr sz="1200" spc="-5" dirty="0">
                <a:latin typeface="Arial"/>
                <a:cs typeface="Arial"/>
              </a:rPr>
              <a:t>(Director)  Christine Brown, PhD (Deputy Director)  Xiuli </a:t>
            </a:r>
            <a:r>
              <a:rPr sz="1200" spc="-15" dirty="0">
                <a:latin typeface="Arial"/>
                <a:cs typeface="Arial"/>
              </a:rPr>
              <a:t>Wang, </a:t>
            </a:r>
            <a:r>
              <a:rPr sz="1200" dirty="0">
                <a:latin typeface="Arial"/>
                <a:cs typeface="Arial"/>
              </a:rPr>
              <a:t>MD</a:t>
            </a:r>
            <a:r>
              <a:rPr sz="1200" spc="1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PhD</a:t>
            </a:r>
            <a:endParaRPr sz="1200">
              <a:latin typeface="Arial"/>
              <a:cs typeface="Arial"/>
            </a:endParaRPr>
          </a:p>
          <a:p>
            <a:pPr marL="12700" marR="390525">
              <a:lnSpc>
                <a:spcPct val="109200"/>
              </a:lnSpc>
              <a:spcBef>
                <a:spcPts val="35"/>
              </a:spcBef>
            </a:pPr>
            <a:r>
              <a:rPr sz="1200" spc="-10" dirty="0">
                <a:latin typeface="Arial"/>
                <a:cs typeface="Arial"/>
              </a:rPr>
              <a:t>Stephen Lin, </a:t>
            </a:r>
            <a:r>
              <a:rPr sz="1200" spc="-5" dirty="0">
                <a:latin typeface="Arial"/>
                <a:cs typeface="Arial"/>
              </a:rPr>
              <a:t>PhD </a:t>
            </a:r>
            <a:r>
              <a:rPr sz="1200" dirty="0">
                <a:latin typeface="Arial"/>
                <a:cs typeface="Arial"/>
              </a:rPr>
              <a:t>(Mfg </a:t>
            </a:r>
            <a:r>
              <a:rPr sz="1200" spc="-5" dirty="0">
                <a:latin typeface="Arial"/>
                <a:cs typeface="Arial"/>
              </a:rPr>
              <a:t>Dir)  Araceli Naranjo, BS </a:t>
            </a:r>
            <a:r>
              <a:rPr sz="1200" dirty="0">
                <a:latin typeface="Arial"/>
                <a:cs typeface="Arial"/>
              </a:rPr>
              <a:t>(Mfg </a:t>
            </a:r>
            <a:r>
              <a:rPr sz="1200" spc="-5" dirty="0">
                <a:latin typeface="Arial"/>
                <a:cs typeface="Arial"/>
              </a:rPr>
              <a:t>Mgr)  Jamie </a:t>
            </a:r>
            <a:r>
              <a:rPr sz="1200" spc="-20" dirty="0">
                <a:latin typeface="Arial"/>
                <a:cs typeface="Arial"/>
              </a:rPr>
              <a:t>Wagner, </a:t>
            </a:r>
            <a:r>
              <a:rPr sz="1200" spc="-5" dirty="0">
                <a:latin typeface="Arial"/>
                <a:cs typeface="Arial"/>
              </a:rPr>
              <a:t>BS (Reg Mgr)  </a:t>
            </a:r>
            <a:r>
              <a:rPr sz="1200" spc="-10" dirty="0">
                <a:latin typeface="Arial"/>
                <a:cs typeface="Arial"/>
              </a:rPr>
              <a:t>Wen-Chung Chang, </a:t>
            </a:r>
            <a:r>
              <a:rPr sz="1200" dirty="0">
                <a:latin typeface="Arial"/>
                <a:cs typeface="Arial"/>
              </a:rPr>
              <a:t>MS </a:t>
            </a:r>
            <a:r>
              <a:rPr sz="1200" spc="-10" dirty="0">
                <a:latin typeface="Arial"/>
                <a:cs typeface="Arial"/>
              </a:rPr>
              <a:t>(Cloning)  Brenda </a:t>
            </a:r>
            <a:r>
              <a:rPr sz="1200" spc="-15" dirty="0">
                <a:latin typeface="Arial"/>
                <a:cs typeface="Arial"/>
              </a:rPr>
              <a:t>Aguilar, </a:t>
            </a:r>
            <a:r>
              <a:rPr sz="1200" dirty="0">
                <a:latin typeface="Arial"/>
                <a:cs typeface="Arial"/>
              </a:rPr>
              <a:t>MS </a:t>
            </a:r>
            <a:r>
              <a:rPr sz="1200" spc="-5" dirty="0">
                <a:latin typeface="Arial"/>
                <a:cs typeface="Arial"/>
              </a:rPr>
              <a:t>(Animal</a:t>
            </a:r>
            <a:r>
              <a:rPr sz="1200" spc="-8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Mgr)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989801" y="3599179"/>
            <a:ext cx="2405380" cy="1640839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1200" spc="-5" dirty="0">
                <a:latin typeface="Arial"/>
                <a:cs typeface="Arial"/>
              </a:rPr>
              <a:t>Elizabeth </a:t>
            </a:r>
            <a:r>
              <a:rPr sz="1200" spc="-10" dirty="0">
                <a:latin typeface="Arial"/>
                <a:cs typeface="Arial"/>
              </a:rPr>
              <a:t>Budde,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MD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10800"/>
              </a:lnSpc>
              <a:spcBef>
                <a:spcPts val="15"/>
              </a:spcBef>
            </a:pPr>
            <a:r>
              <a:rPr sz="1200" spc="-5" dirty="0">
                <a:latin typeface="Arial"/>
                <a:cs typeface="Arial"/>
              </a:rPr>
              <a:t>Sandra Thomas, PhD (Dev Dir)  </a:t>
            </a:r>
            <a:r>
              <a:rPr sz="1200" spc="-15" dirty="0">
                <a:latin typeface="Arial"/>
                <a:cs typeface="Arial"/>
              </a:rPr>
              <a:t>Vanessa </a:t>
            </a:r>
            <a:r>
              <a:rPr sz="1200" spc="-5" dirty="0">
                <a:latin typeface="Arial"/>
                <a:cs typeface="Arial"/>
              </a:rPr>
              <a:t>Jonsson, PhD (Comp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Bio)  </a:t>
            </a:r>
            <a:r>
              <a:rPr sz="1200" spc="-10" dirty="0">
                <a:latin typeface="Arial"/>
                <a:cs typeface="Arial"/>
              </a:rPr>
              <a:t>Renate </a:t>
            </a:r>
            <a:r>
              <a:rPr sz="1200" spc="-15" dirty="0">
                <a:latin typeface="Arial"/>
                <a:cs typeface="Arial"/>
              </a:rPr>
              <a:t>Starr, </a:t>
            </a:r>
            <a:r>
              <a:rPr sz="1200" dirty="0">
                <a:latin typeface="Arial"/>
                <a:cs typeface="Arial"/>
              </a:rPr>
              <a:t>MS </a:t>
            </a:r>
            <a:r>
              <a:rPr sz="1200" spc="-5" dirty="0">
                <a:latin typeface="Arial"/>
                <a:cs typeface="Arial"/>
              </a:rPr>
              <a:t>(Lab</a:t>
            </a:r>
            <a:r>
              <a:rPr sz="1200" spc="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Mgr)</a:t>
            </a:r>
            <a:endParaRPr sz="1200">
              <a:latin typeface="Arial"/>
              <a:cs typeface="Arial"/>
            </a:endParaRPr>
          </a:p>
          <a:p>
            <a:pPr marL="12700" marR="1107440">
              <a:lnSpc>
                <a:spcPct val="103299"/>
              </a:lnSpc>
              <a:spcBef>
                <a:spcPts val="120"/>
              </a:spcBef>
            </a:pPr>
            <a:r>
              <a:rPr sz="1200" spc="-5" dirty="0">
                <a:latin typeface="Arial"/>
                <a:cs typeface="Arial"/>
              </a:rPr>
              <a:t>Julie Ostberg,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PhD  Kirsten Rood,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PhD</a:t>
            </a:r>
            <a:endParaRPr sz="1200">
              <a:latin typeface="Arial"/>
              <a:cs typeface="Arial"/>
            </a:endParaRPr>
          </a:p>
          <a:p>
            <a:pPr marL="12700" marR="480695">
              <a:lnSpc>
                <a:spcPct val="111700"/>
              </a:lnSpc>
            </a:pPr>
            <a:r>
              <a:rPr sz="1200" spc="-5" dirty="0">
                <a:latin typeface="Arial"/>
                <a:cs typeface="Arial"/>
              </a:rPr>
              <a:t>Larry Stern, PhD (now USF)  All of the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TCTRL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418669" y="731810"/>
            <a:ext cx="5823798" cy="23762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3244801" y="2898647"/>
            <a:ext cx="49307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Not shown: 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Cari 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Young, Jason Yang, Kevin 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Ou, 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Cody Cullen, 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Catalina</a:t>
            </a:r>
            <a:r>
              <a:rPr sz="11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Martinez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978961" y="5816968"/>
            <a:ext cx="1845310" cy="76009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indent="1270" algn="ctr">
              <a:lnSpc>
                <a:spcPct val="119300"/>
              </a:lnSpc>
              <a:spcBef>
                <a:spcPts val="80"/>
              </a:spcBef>
            </a:pPr>
            <a:r>
              <a:rPr sz="1350" spc="-10" dirty="0">
                <a:solidFill>
                  <a:srgbClr val="595959"/>
                </a:solidFill>
                <a:latin typeface="Lucida Sans Unicode"/>
                <a:cs typeface="Lucida Sans Unicode"/>
              </a:rPr>
              <a:t>Meringoff </a:t>
            </a:r>
            <a:r>
              <a:rPr sz="1350" spc="-35" dirty="0">
                <a:solidFill>
                  <a:srgbClr val="595959"/>
                </a:solidFill>
                <a:latin typeface="Lucida Sans Unicode"/>
                <a:cs typeface="Lucida Sans Unicode"/>
              </a:rPr>
              <a:t>Foundation  </a:t>
            </a:r>
            <a:r>
              <a:rPr sz="1350" dirty="0">
                <a:solidFill>
                  <a:srgbClr val="595959"/>
                </a:solidFill>
                <a:latin typeface="Lucida Sans Unicode"/>
                <a:cs typeface="Lucida Sans Unicode"/>
              </a:rPr>
              <a:t>Norris </a:t>
            </a:r>
            <a:r>
              <a:rPr sz="1350" spc="-35" dirty="0">
                <a:solidFill>
                  <a:srgbClr val="595959"/>
                </a:solidFill>
                <a:latin typeface="Lucida Sans Unicode"/>
                <a:cs typeface="Lucida Sans Unicode"/>
              </a:rPr>
              <a:t>Foundation  </a:t>
            </a:r>
            <a:r>
              <a:rPr sz="1350" spc="-10" dirty="0">
                <a:solidFill>
                  <a:srgbClr val="595959"/>
                </a:solidFill>
                <a:latin typeface="Lucida Sans Unicode"/>
                <a:cs typeface="Lucida Sans Unicode"/>
              </a:rPr>
              <a:t>Horowitz/Marsh</a:t>
            </a:r>
            <a:r>
              <a:rPr sz="1350" spc="-20" dirty="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sz="1350" spc="-80" dirty="0">
                <a:solidFill>
                  <a:srgbClr val="595959"/>
                </a:solidFill>
                <a:latin typeface="Lucida Sans Unicode"/>
                <a:cs typeface="Lucida Sans Unicode"/>
              </a:rPr>
              <a:t>funds</a:t>
            </a:r>
            <a:endParaRPr sz="1350">
              <a:latin typeface="Lucida Sans Unicode"/>
              <a:cs typeface="Lucida Sans Unicode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497050" y="4498855"/>
            <a:ext cx="3187743" cy="55879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464981" y="5168774"/>
            <a:ext cx="2946400" cy="6096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426700" y="77243"/>
            <a:ext cx="1397000" cy="58499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1143" y="1413764"/>
            <a:ext cx="3061970" cy="13912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35"/>
              </a:lnSpc>
              <a:spcBef>
                <a:spcPts val="100"/>
              </a:spcBef>
            </a:pPr>
            <a:r>
              <a:rPr sz="180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Antibody</a:t>
            </a:r>
            <a:r>
              <a:rPr sz="1800" b="1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80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Immunotherapy</a:t>
            </a:r>
            <a:endParaRPr sz="1800">
              <a:latin typeface="Calibri"/>
              <a:cs typeface="Calibri"/>
            </a:endParaRPr>
          </a:p>
          <a:p>
            <a:pPr marL="355600" marR="5080" indent="-342900">
              <a:lnSpc>
                <a:spcPts val="2180"/>
              </a:lnSpc>
              <a:spcBef>
                <a:spcPts val="3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5" dirty="0">
                <a:latin typeface="Calibri"/>
                <a:cs typeface="Calibri"/>
              </a:rPr>
              <a:t>Antibody Dependent Cellular  </a:t>
            </a:r>
            <a:r>
              <a:rPr sz="1800" spc="-10" dirty="0">
                <a:latin typeface="Calibri"/>
                <a:cs typeface="Calibri"/>
              </a:rPr>
              <a:t>Cytotoxicity</a:t>
            </a:r>
            <a:r>
              <a:rPr sz="1800" spc="-5" dirty="0">
                <a:latin typeface="Calibri"/>
                <a:cs typeface="Calibri"/>
              </a:rPr>
              <a:t> (ADCC)</a:t>
            </a:r>
            <a:endParaRPr sz="1800">
              <a:latin typeface="Calibri"/>
              <a:cs typeface="Calibri"/>
            </a:endParaRPr>
          </a:p>
          <a:p>
            <a:pPr marL="355600" marR="1034415" indent="-33655" algn="ctr">
              <a:lnSpc>
                <a:spcPts val="2090"/>
              </a:lnSpc>
              <a:spcBef>
                <a:spcPts val="105"/>
              </a:spcBef>
            </a:pPr>
            <a:r>
              <a:rPr sz="1800" spc="-5" dirty="0">
                <a:latin typeface="Calibri"/>
                <a:cs typeface="Calibri"/>
              </a:rPr>
              <a:t>*Rituximab </a:t>
            </a:r>
            <a:r>
              <a:rPr sz="1800" dirty="0">
                <a:latin typeface="Calibri"/>
                <a:cs typeface="Calibri"/>
              </a:rPr>
              <a:t>(NHL)  </a:t>
            </a:r>
            <a:r>
              <a:rPr sz="1800" spc="-5" dirty="0">
                <a:latin typeface="Calibri"/>
                <a:cs typeface="Calibri"/>
              </a:rPr>
              <a:t>(Beck et al.,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1999)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8739" y="6472935"/>
            <a:ext cx="575183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5" dirty="0">
                <a:latin typeface="Calibri"/>
                <a:cs typeface="Calibri"/>
              </a:rPr>
              <a:t>Adapted </a:t>
            </a:r>
            <a:r>
              <a:rPr sz="1300" spc="-10" dirty="0">
                <a:latin typeface="Calibri"/>
                <a:cs typeface="Calibri"/>
              </a:rPr>
              <a:t>from Weiner </a:t>
            </a:r>
            <a:r>
              <a:rPr sz="1300" dirty="0">
                <a:latin typeface="Calibri"/>
                <a:cs typeface="Calibri"/>
              </a:rPr>
              <a:t>LM </a:t>
            </a:r>
            <a:r>
              <a:rPr sz="1300" spc="-5" dirty="0">
                <a:latin typeface="Calibri"/>
                <a:cs typeface="Calibri"/>
              </a:rPr>
              <a:t>et al.; Antibody-based immunotherapy </a:t>
            </a:r>
            <a:r>
              <a:rPr sz="1300" dirty="0">
                <a:latin typeface="Calibri"/>
                <a:cs typeface="Calibri"/>
              </a:rPr>
              <a:t>of </a:t>
            </a:r>
            <a:r>
              <a:rPr sz="1300" spc="-25" dirty="0">
                <a:latin typeface="Calibri"/>
                <a:cs typeface="Calibri"/>
              </a:rPr>
              <a:t>cancer. </a:t>
            </a:r>
            <a:r>
              <a:rPr sz="1300" i="1" spc="-5" dirty="0">
                <a:latin typeface="Calibri"/>
                <a:cs typeface="Calibri"/>
              </a:rPr>
              <a:t>Cell</a:t>
            </a:r>
            <a:r>
              <a:rPr sz="1300" spc="-5" dirty="0">
                <a:latin typeface="Calibri"/>
                <a:cs typeface="Calibri"/>
              </a:rPr>
              <a:t>,</a:t>
            </a:r>
            <a:r>
              <a:rPr sz="1300" spc="16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2012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457701" y="1546860"/>
            <a:ext cx="7288908" cy="37642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438900" y="4221479"/>
            <a:ext cx="5349240" cy="1684020"/>
          </a:xfrm>
          <a:custGeom>
            <a:avLst/>
            <a:gdLst/>
            <a:ahLst/>
            <a:cxnLst/>
            <a:rect l="l" t="t" r="r" b="b"/>
            <a:pathLst>
              <a:path w="5349240" h="1684020">
                <a:moveTo>
                  <a:pt x="0" y="0"/>
                </a:moveTo>
                <a:lnTo>
                  <a:pt x="5349240" y="0"/>
                </a:lnTo>
                <a:lnTo>
                  <a:pt x="5349240" y="1684020"/>
                </a:lnTo>
                <a:lnTo>
                  <a:pt x="0" y="1684020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438900" y="1447800"/>
            <a:ext cx="5349240" cy="1684020"/>
          </a:xfrm>
          <a:custGeom>
            <a:avLst/>
            <a:gdLst/>
            <a:ahLst/>
            <a:cxnLst/>
            <a:rect l="l" t="t" r="r" b="b"/>
            <a:pathLst>
              <a:path w="5349240" h="1684020">
                <a:moveTo>
                  <a:pt x="0" y="0"/>
                </a:moveTo>
                <a:lnTo>
                  <a:pt x="5349240" y="0"/>
                </a:lnTo>
                <a:lnTo>
                  <a:pt x="5349240" y="1684020"/>
                </a:lnTo>
                <a:lnTo>
                  <a:pt x="0" y="1684020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537959" y="3124828"/>
            <a:ext cx="1287780" cy="59690"/>
          </a:xfrm>
          <a:custGeom>
            <a:avLst/>
            <a:gdLst/>
            <a:ahLst/>
            <a:cxnLst/>
            <a:rect l="l" t="t" r="r" b="b"/>
            <a:pathLst>
              <a:path w="1287779" h="59689">
                <a:moveTo>
                  <a:pt x="0" y="0"/>
                </a:moveTo>
                <a:lnTo>
                  <a:pt x="1287780" y="0"/>
                </a:lnTo>
                <a:lnTo>
                  <a:pt x="1287780" y="59435"/>
                </a:lnTo>
                <a:lnTo>
                  <a:pt x="0" y="59435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537959" y="4162046"/>
            <a:ext cx="1287780" cy="59690"/>
          </a:xfrm>
          <a:custGeom>
            <a:avLst/>
            <a:gdLst/>
            <a:ahLst/>
            <a:cxnLst/>
            <a:rect l="l" t="t" r="r" b="b"/>
            <a:pathLst>
              <a:path w="1287779" h="59689">
                <a:moveTo>
                  <a:pt x="0" y="59435"/>
                </a:moveTo>
                <a:lnTo>
                  <a:pt x="1287780" y="59435"/>
                </a:lnTo>
                <a:lnTo>
                  <a:pt x="1287780" y="0"/>
                </a:lnTo>
                <a:lnTo>
                  <a:pt x="0" y="0"/>
                </a:lnTo>
                <a:lnTo>
                  <a:pt x="0" y="59435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339840" y="1348739"/>
            <a:ext cx="5547360" cy="1882139"/>
          </a:xfrm>
          <a:custGeom>
            <a:avLst/>
            <a:gdLst/>
            <a:ahLst/>
            <a:cxnLst/>
            <a:rect l="l" t="t" r="r" b="b"/>
            <a:pathLst>
              <a:path w="5547359" h="1882139">
                <a:moveTo>
                  <a:pt x="0" y="1882139"/>
                </a:moveTo>
                <a:lnTo>
                  <a:pt x="5547360" y="1882139"/>
                </a:lnTo>
                <a:lnTo>
                  <a:pt x="5547360" y="0"/>
                </a:lnTo>
                <a:lnTo>
                  <a:pt x="0" y="0"/>
                </a:lnTo>
                <a:lnTo>
                  <a:pt x="0" y="18821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240779" y="4122419"/>
            <a:ext cx="5646420" cy="1842770"/>
          </a:xfrm>
          <a:custGeom>
            <a:avLst/>
            <a:gdLst/>
            <a:ahLst/>
            <a:cxnLst/>
            <a:rect l="l" t="t" r="r" b="b"/>
            <a:pathLst>
              <a:path w="5646420" h="1842770">
                <a:moveTo>
                  <a:pt x="0" y="1842516"/>
                </a:moveTo>
                <a:lnTo>
                  <a:pt x="5646420" y="1842516"/>
                </a:lnTo>
                <a:lnTo>
                  <a:pt x="5646420" y="0"/>
                </a:lnTo>
                <a:lnTo>
                  <a:pt x="0" y="0"/>
                </a:lnTo>
                <a:lnTo>
                  <a:pt x="0" y="184251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451282" y="2772727"/>
            <a:ext cx="4218048" cy="15849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420100" y="2432794"/>
            <a:ext cx="2446020" cy="1887855"/>
          </a:xfrm>
          <a:custGeom>
            <a:avLst/>
            <a:gdLst/>
            <a:ahLst/>
            <a:cxnLst/>
            <a:rect l="l" t="t" r="r" b="b"/>
            <a:pathLst>
              <a:path w="2446020" h="1887854">
                <a:moveTo>
                  <a:pt x="96450" y="1102261"/>
                </a:moveTo>
                <a:lnTo>
                  <a:pt x="62275" y="1137528"/>
                </a:lnTo>
                <a:lnTo>
                  <a:pt x="40837" y="1184915"/>
                </a:lnTo>
                <a:lnTo>
                  <a:pt x="22471" y="1231906"/>
                </a:lnTo>
                <a:lnTo>
                  <a:pt x="0" y="1293385"/>
                </a:lnTo>
                <a:lnTo>
                  <a:pt x="0" y="1887745"/>
                </a:lnTo>
                <a:lnTo>
                  <a:pt x="2445543" y="1887745"/>
                </a:lnTo>
                <a:lnTo>
                  <a:pt x="2445543" y="1107950"/>
                </a:lnTo>
                <a:lnTo>
                  <a:pt x="133583" y="1107950"/>
                </a:lnTo>
                <a:lnTo>
                  <a:pt x="126920" y="1107648"/>
                </a:lnTo>
                <a:lnTo>
                  <a:pt x="120861" y="1106789"/>
                </a:lnTo>
                <a:lnTo>
                  <a:pt x="115315" y="1105605"/>
                </a:lnTo>
                <a:lnTo>
                  <a:pt x="110191" y="1104328"/>
                </a:lnTo>
                <a:lnTo>
                  <a:pt x="105399" y="1103190"/>
                </a:lnTo>
                <a:lnTo>
                  <a:pt x="100849" y="1102424"/>
                </a:lnTo>
                <a:lnTo>
                  <a:pt x="96450" y="1102261"/>
                </a:lnTo>
                <a:close/>
              </a:path>
              <a:path w="2446020" h="1887854">
                <a:moveTo>
                  <a:pt x="2130912" y="0"/>
                </a:moveTo>
                <a:lnTo>
                  <a:pt x="792479" y="104665"/>
                </a:lnTo>
                <a:lnTo>
                  <a:pt x="495300" y="699025"/>
                </a:lnTo>
                <a:lnTo>
                  <a:pt x="459963" y="753423"/>
                </a:lnTo>
                <a:lnTo>
                  <a:pt x="426951" y="802853"/>
                </a:lnTo>
                <a:lnTo>
                  <a:pt x="396173" y="847546"/>
                </a:lnTo>
                <a:lnTo>
                  <a:pt x="367537" y="887735"/>
                </a:lnTo>
                <a:lnTo>
                  <a:pt x="340954" y="923652"/>
                </a:lnTo>
                <a:lnTo>
                  <a:pt x="316332" y="955529"/>
                </a:lnTo>
                <a:lnTo>
                  <a:pt x="272613" y="1008092"/>
                </a:lnTo>
                <a:lnTo>
                  <a:pt x="235654" y="1047283"/>
                </a:lnTo>
                <a:lnTo>
                  <a:pt x="204732" y="1074958"/>
                </a:lnTo>
                <a:lnTo>
                  <a:pt x="168082" y="1098941"/>
                </a:lnTo>
                <a:lnTo>
                  <a:pt x="133583" y="1107950"/>
                </a:lnTo>
                <a:lnTo>
                  <a:pt x="2445543" y="1107950"/>
                </a:lnTo>
                <a:lnTo>
                  <a:pt x="2445543" y="314631"/>
                </a:lnTo>
                <a:lnTo>
                  <a:pt x="21309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420100" y="2432794"/>
            <a:ext cx="2446020" cy="1887855"/>
          </a:xfrm>
          <a:custGeom>
            <a:avLst/>
            <a:gdLst/>
            <a:ahLst/>
            <a:cxnLst/>
            <a:rect l="l" t="t" r="r" b="b"/>
            <a:pathLst>
              <a:path w="2446020" h="1887854">
                <a:moveTo>
                  <a:pt x="792479" y="104665"/>
                </a:moveTo>
                <a:lnTo>
                  <a:pt x="2130913" y="0"/>
                </a:lnTo>
                <a:lnTo>
                  <a:pt x="2445544" y="314631"/>
                </a:lnTo>
                <a:lnTo>
                  <a:pt x="2445544" y="1887746"/>
                </a:lnTo>
                <a:lnTo>
                  <a:pt x="0" y="1887746"/>
                </a:lnTo>
                <a:lnTo>
                  <a:pt x="0" y="1293386"/>
                </a:lnTo>
                <a:lnTo>
                  <a:pt x="22471" y="1231906"/>
                </a:lnTo>
                <a:lnTo>
                  <a:pt x="40837" y="1184915"/>
                </a:lnTo>
                <a:lnTo>
                  <a:pt x="62275" y="1137528"/>
                </a:lnTo>
                <a:lnTo>
                  <a:pt x="87742" y="1104676"/>
                </a:lnTo>
                <a:lnTo>
                  <a:pt x="96450" y="1102261"/>
                </a:lnTo>
                <a:lnTo>
                  <a:pt x="100849" y="1102424"/>
                </a:lnTo>
                <a:lnTo>
                  <a:pt x="105399" y="1103190"/>
                </a:lnTo>
                <a:lnTo>
                  <a:pt x="110191" y="1104328"/>
                </a:lnTo>
                <a:lnTo>
                  <a:pt x="115315" y="1105605"/>
                </a:lnTo>
                <a:lnTo>
                  <a:pt x="120861" y="1106789"/>
                </a:lnTo>
                <a:lnTo>
                  <a:pt x="126920" y="1107648"/>
                </a:lnTo>
                <a:lnTo>
                  <a:pt x="133583" y="1107950"/>
                </a:lnTo>
                <a:lnTo>
                  <a:pt x="140940" y="1107462"/>
                </a:lnTo>
                <a:lnTo>
                  <a:pt x="179122" y="1092975"/>
                </a:lnTo>
                <a:lnTo>
                  <a:pt x="219484" y="1062444"/>
                </a:lnTo>
                <a:lnTo>
                  <a:pt x="253333" y="1029243"/>
                </a:lnTo>
                <a:lnTo>
                  <a:pt x="293582" y="983598"/>
                </a:lnTo>
                <a:lnTo>
                  <a:pt x="340954" y="923652"/>
                </a:lnTo>
                <a:lnTo>
                  <a:pt x="367537" y="887735"/>
                </a:lnTo>
                <a:lnTo>
                  <a:pt x="396172" y="847546"/>
                </a:lnTo>
                <a:lnTo>
                  <a:pt x="426951" y="802853"/>
                </a:lnTo>
                <a:lnTo>
                  <a:pt x="459963" y="753423"/>
                </a:lnTo>
                <a:lnTo>
                  <a:pt x="495299" y="699025"/>
                </a:lnTo>
                <a:lnTo>
                  <a:pt x="792479" y="104665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536441" y="5330952"/>
            <a:ext cx="104140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30" dirty="0">
                <a:latin typeface="Calibri"/>
                <a:cs typeface="Calibri"/>
              </a:rPr>
              <a:t>Tumor</a:t>
            </a:r>
            <a:r>
              <a:rPr sz="1700" spc="-55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Cells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264650" y="2523744"/>
            <a:ext cx="98044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-25" dirty="0">
                <a:latin typeface="Calibri"/>
                <a:cs typeface="Calibri"/>
              </a:rPr>
              <a:t>Tumor</a:t>
            </a:r>
            <a:r>
              <a:rPr sz="1700" b="1" spc="-70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Cell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4337050" y="145795"/>
            <a:ext cx="32137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Cancer</a:t>
            </a:r>
            <a:r>
              <a:rPr spc="-45" dirty="0"/>
              <a:t> </a:t>
            </a:r>
            <a:r>
              <a:rPr spc="-5" dirty="0"/>
              <a:t>Immunotherapy</a:t>
            </a:r>
          </a:p>
        </p:txBody>
      </p:sp>
      <p:sp>
        <p:nvSpPr>
          <p:cNvPr id="17" name="object 17"/>
          <p:cNvSpPr/>
          <p:nvPr/>
        </p:nvSpPr>
        <p:spPr>
          <a:xfrm>
            <a:off x="10426700" y="6250170"/>
            <a:ext cx="1397000" cy="5849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6497320"/>
            <a:ext cx="522287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5" dirty="0">
                <a:latin typeface="Calibri"/>
                <a:cs typeface="Calibri"/>
              </a:rPr>
              <a:t>Adapted </a:t>
            </a:r>
            <a:r>
              <a:rPr sz="1300" spc="-10" dirty="0">
                <a:latin typeface="Calibri"/>
                <a:cs typeface="Calibri"/>
              </a:rPr>
              <a:t>from </a:t>
            </a:r>
            <a:r>
              <a:rPr sz="1300" dirty="0">
                <a:latin typeface="Calibri"/>
                <a:cs typeface="Calibri"/>
              </a:rPr>
              <a:t>Hahn </a:t>
            </a:r>
            <a:r>
              <a:rPr sz="1300" spc="-5" dirty="0">
                <a:latin typeface="Calibri"/>
                <a:cs typeface="Calibri"/>
              </a:rPr>
              <a:t>NM et al.; </a:t>
            </a:r>
            <a:r>
              <a:rPr sz="1300" i="1" spc="-5" dirty="0">
                <a:latin typeface="Calibri"/>
                <a:cs typeface="Calibri"/>
              </a:rPr>
              <a:t>Human </a:t>
            </a:r>
            <a:r>
              <a:rPr sz="1300" i="1" spc="-15" dirty="0">
                <a:latin typeface="Calibri"/>
                <a:cs typeface="Calibri"/>
              </a:rPr>
              <a:t>Vaccines </a:t>
            </a:r>
            <a:r>
              <a:rPr sz="1300" i="1" dirty="0">
                <a:latin typeface="Calibri"/>
                <a:cs typeface="Calibri"/>
              </a:rPr>
              <a:t>&amp; </a:t>
            </a:r>
            <a:r>
              <a:rPr sz="1300" i="1" spc="-5" dirty="0">
                <a:latin typeface="Calibri"/>
                <a:cs typeface="Calibri"/>
              </a:rPr>
              <a:t>Immunotherapeutics</a:t>
            </a:r>
            <a:r>
              <a:rPr sz="1300" spc="-5" dirty="0">
                <a:latin typeface="Calibri"/>
                <a:cs typeface="Calibri"/>
              </a:rPr>
              <a:t>.,</a:t>
            </a:r>
            <a:r>
              <a:rPr sz="1300" spc="5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2012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665220" y="1844041"/>
            <a:ext cx="4457700" cy="36330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31143" y="1413764"/>
            <a:ext cx="3061970" cy="13912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35"/>
              </a:lnSpc>
              <a:spcBef>
                <a:spcPts val="100"/>
              </a:spcBef>
            </a:pPr>
            <a:r>
              <a:rPr sz="1800" b="1" u="sng" spc="-10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Antibody</a:t>
            </a:r>
            <a:r>
              <a:rPr sz="1800" b="1" u="sng" spc="-5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 </a:t>
            </a:r>
            <a:r>
              <a:rPr sz="1800" b="1" u="sng" spc="-10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Immunotherapy</a:t>
            </a:r>
            <a:endParaRPr sz="1800">
              <a:latin typeface="Calibri"/>
              <a:cs typeface="Calibri"/>
            </a:endParaRPr>
          </a:p>
          <a:p>
            <a:pPr marL="355600" marR="5080" indent="-342900">
              <a:lnSpc>
                <a:spcPts val="2180"/>
              </a:lnSpc>
              <a:spcBef>
                <a:spcPts val="3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5" dirty="0">
                <a:solidFill>
                  <a:srgbClr val="D9D9D9"/>
                </a:solidFill>
                <a:latin typeface="Calibri"/>
                <a:cs typeface="Calibri"/>
              </a:rPr>
              <a:t>Antibody Dependent Cellular  </a:t>
            </a:r>
            <a:r>
              <a:rPr sz="1800" spc="-10" dirty="0">
                <a:solidFill>
                  <a:srgbClr val="D9D9D9"/>
                </a:solidFill>
                <a:latin typeface="Calibri"/>
                <a:cs typeface="Calibri"/>
              </a:rPr>
              <a:t>Cytotoxicity</a:t>
            </a:r>
            <a:r>
              <a:rPr sz="1800" spc="-5" dirty="0">
                <a:solidFill>
                  <a:srgbClr val="D9D9D9"/>
                </a:solidFill>
                <a:latin typeface="Calibri"/>
                <a:cs typeface="Calibri"/>
              </a:rPr>
              <a:t> (ADCC)</a:t>
            </a:r>
            <a:endParaRPr sz="1800">
              <a:latin typeface="Calibri"/>
              <a:cs typeface="Calibri"/>
            </a:endParaRPr>
          </a:p>
          <a:p>
            <a:pPr marL="355600" marR="1034415" indent="-34290" algn="ctr">
              <a:lnSpc>
                <a:spcPts val="2090"/>
              </a:lnSpc>
              <a:spcBef>
                <a:spcPts val="105"/>
              </a:spcBef>
            </a:pPr>
            <a:r>
              <a:rPr sz="1800" spc="-5" dirty="0">
                <a:solidFill>
                  <a:srgbClr val="D9D9D9"/>
                </a:solidFill>
                <a:latin typeface="Calibri"/>
                <a:cs typeface="Calibri"/>
              </a:rPr>
              <a:t>*Rituximab (NHL)  (Beck et al.,</a:t>
            </a:r>
            <a:r>
              <a:rPr sz="1800" spc="-60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D9D9D9"/>
                </a:solidFill>
                <a:latin typeface="Calibri"/>
                <a:cs typeface="Calibri"/>
              </a:rPr>
              <a:t>1999)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1143" y="3330955"/>
            <a:ext cx="2542540" cy="1951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Cancer </a:t>
            </a:r>
            <a:r>
              <a:rPr sz="180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Vaccines</a:t>
            </a:r>
            <a:endParaRPr sz="1800">
              <a:latin typeface="Calibri"/>
              <a:cs typeface="Calibri"/>
            </a:endParaRPr>
          </a:p>
          <a:p>
            <a:pPr marL="355600" indent="-342900">
              <a:lnSpc>
                <a:spcPts val="2125"/>
              </a:lnSpc>
              <a:spcBef>
                <a:spcPts val="4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5" dirty="0">
                <a:latin typeface="Calibri"/>
                <a:cs typeface="Calibri"/>
              </a:rPr>
              <a:t>Elicit anti-tumor</a:t>
            </a:r>
            <a:endParaRPr sz="1800">
              <a:latin typeface="Calibri"/>
              <a:cs typeface="Calibri"/>
            </a:endParaRPr>
          </a:p>
          <a:p>
            <a:pPr marL="355600">
              <a:lnSpc>
                <a:spcPts val="2125"/>
              </a:lnSpc>
            </a:pPr>
            <a:r>
              <a:rPr sz="1800" spc="-30" dirty="0">
                <a:latin typeface="Calibri"/>
                <a:cs typeface="Calibri"/>
              </a:rPr>
              <a:t>T-cell </a:t>
            </a:r>
            <a:r>
              <a:rPr sz="1800" spc="-5" dirty="0">
                <a:latin typeface="Calibri"/>
                <a:cs typeface="Calibri"/>
              </a:rPr>
              <a:t>responses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by</a:t>
            </a:r>
            <a:endParaRPr sz="1800">
              <a:latin typeface="Calibri"/>
              <a:cs typeface="Calibri"/>
            </a:endParaRPr>
          </a:p>
          <a:p>
            <a:pPr marL="355600" marR="5080">
              <a:lnSpc>
                <a:spcPts val="2110"/>
              </a:lnSpc>
              <a:spcBef>
                <a:spcPts val="160"/>
              </a:spcBef>
            </a:pPr>
            <a:r>
              <a:rPr sz="1800" spc="-5" dirty="0">
                <a:latin typeface="Calibri"/>
                <a:cs typeface="Calibri"/>
              </a:rPr>
              <a:t>inducing tumor </a:t>
            </a:r>
            <a:r>
              <a:rPr sz="1800" spc="-10" dirty="0">
                <a:latin typeface="Calibri"/>
                <a:cs typeface="Calibri"/>
              </a:rPr>
              <a:t>antigen  expression </a:t>
            </a:r>
            <a:r>
              <a:rPr sz="1800" dirty="0">
                <a:latin typeface="Calibri"/>
                <a:cs typeface="Calibri"/>
              </a:rPr>
              <a:t>on</a:t>
            </a:r>
            <a:r>
              <a:rPr sz="1800" spc="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DCs</a:t>
            </a:r>
            <a:endParaRPr sz="1800">
              <a:latin typeface="Calibri"/>
              <a:cs typeface="Calibri"/>
            </a:endParaRPr>
          </a:p>
          <a:p>
            <a:pPr marL="355600">
              <a:lnSpc>
                <a:spcPts val="2125"/>
              </a:lnSpc>
            </a:pPr>
            <a:r>
              <a:rPr sz="1800" spc="-10" dirty="0">
                <a:latin typeface="Calibri"/>
                <a:cs typeface="Calibri"/>
              </a:rPr>
              <a:t>*Provenge</a:t>
            </a:r>
            <a:endParaRPr sz="180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  <a:spcBef>
                <a:spcPts val="50"/>
              </a:spcBef>
            </a:pPr>
            <a:r>
              <a:rPr sz="1800" dirty="0">
                <a:latin typeface="Calibri"/>
                <a:cs typeface="Calibri"/>
              </a:rPr>
              <a:t>(Hahn </a:t>
            </a:r>
            <a:r>
              <a:rPr sz="1800" spc="-5" dirty="0">
                <a:latin typeface="Calibri"/>
                <a:cs typeface="Calibri"/>
              </a:rPr>
              <a:t>et al.,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2012)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337050" y="145795"/>
            <a:ext cx="32137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Cancer</a:t>
            </a:r>
            <a:r>
              <a:rPr spc="-45" dirty="0"/>
              <a:t> </a:t>
            </a:r>
            <a:r>
              <a:rPr spc="-5" dirty="0"/>
              <a:t>Immunotherapy</a:t>
            </a:r>
          </a:p>
        </p:txBody>
      </p:sp>
      <p:sp>
        <p:nvSpPr>
          <p:cNvPr id="7" name="object 7"/>
          <p:cNvSpPr/>
          <p:nvPr/>
        </p:nvSpPr>
        <p:spPr>
          <a:xfrm>
            <a:off x="10426700" y="6250170"/>
            <a:ext cx="1397000" cy="5849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35"/>
              </a:lnSpc>
              <a:spcBef>
                <a:spcPts val="100"/>
              </a:spcBef>
            </a:pPr>
            <a:r>
              <a:rPr spc="-10" dirty="0"/>
              <a:t>Antibody</a:t>
            </a:r>
            <a:r>
              <a:rPr spc="-5" dirty="0"/>
              <a:t> </a:t>
            </a:r>
            <a:r>
              <a:rPr spc="-10" dirty="0"/>
              <a:t>Immunotherapy</a:t>
            </a:r>
          </a:p>
          <a:p>
            <a:pPr marL="355600" marR="5080" indent="-342900">
              <a:lnSpc>
                <a:spcPts val="2180"/>
              </a:lnSpc>
              <a:spcBef>
                <a:spcPts val="3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b="0" u="none" spc="-5" dirty="0">
                <a:latin typeface="Calibri"/>
                <a:cs typeface="Calibri"/>
              </a:rPr>
              <a:t>Antibody Dependent Cellular  </a:t>
            </a:r>
            <a:r>
              <a:rPr b="0" u="none" spc="-10" dirty="0">
                <a:latin typeface="Calibri"/>
                <a:cs typeface="Calibri"/>
              </a:rPr>
              <a:t>Cytotoxicity</a:t>
            </a:r>
            <a:r>
              <a:rPr b="0" u="none" spc="-5" dirty="0">
                <a:latin typeface="Calibri"/>
                <a:cs typeface="Calibri"/>
              </a:rPr>
              <a:t> (ADCC)</a:t>
            </a:r>
          </a:p>
          <a:p>
            <a:pPr marL="355600" marR="1034415">
              <a:lnSpc>
                <a:spcPts val="2090"/>
              </a:lnSpc>
              <a:spcBef>
                <a:spcPts val="105"/>
              </a:spcBef>
            </a:pPr>
            <a:r>
              <a:rPr b="0" u="none" spc="-5" dirty="0">
                <a:latin typeface="Calibri"/>
                <a:cs typeface="Calibri"/>
              </a:rPr>
              <a:t>*Rituximab (NHL)  (Beck et al.,</a:t>
            </a:r>
            <a:r>
              <a:rPr b="0" u="none" spc="-60" dirty="0">
                <a:latin typeface="Calibri"/>
                <a:cs typeface="Calibri"/>
              </a:rPr>
              <a:t> </a:t>
            </a:r>
            <a:r>
              <a:rPr b="0" u="none" dirty="0">
                <a:latin typeface="Calibri"/>
                <a:cs typeface="Calibri"/>
              </a:rPr>
              <a:t>1999)</a:t>
            </a: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755"/>
              </a:spcBef>
            </a:pPr>
            <a:r>
              <a:rPr spc="-5" dirty="0"/>
              <a:t>Cancer </a:t>
            </a:r>
            <a:r>
              <a:rPr spc="-20" dirty="0"/>
              <a:t>Vaccines</a:t>
            </a:r>
          </a:p>
          <a:p>
            <a:pPr marL="355600" indent="-342900">
              <a:lnSpc>
                <a:spcPts val="2125"/>
              </a:lnSpc>
              <a:spcBef>
                <a:spcPts val="4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b="0" u="none" spc="-5" dirty="0">
                <a:latin typeface="Calibri"/>
                <a:cs typeface="Calibri"/>
              </a:rPr>
              <a:t>Elicit anti-tumor</a:t>
            </a:r>
          </a:p>
          <a:p>
            <a:pPr marL="355600">
              <a:lnSpc>
                <a:spcPts val="2125"/>
              </a:lnSpc>
            </a:pPr>
            <a:r>
              <a:rPr b="0" u="none" spc="-30" dirty="0">
                <a:latin typeface="Calibri"/>
                <a:cs typeface="Calibri"/>
              </a:rPr>
              <a:t>T-cell </a:t>
            </a:r>
            <a:r>
              <a:rPr b="0" u="none" spc="-5" dirty="0">
                <a:latin typeface="Calibri"/>
                <a:cs typeface="Calibri"/>
              </a:rPr>
              <a:t>responses</a:t>
            </a:r>
            <a:r>
              <a:rPr b="0" u="none" spc="25" dirty="0">
                <a:latin typeface="Calibri"/>
                <a:cs typeface="Calibri"/>
              </a:rPr>
              <a:t> </a:t>
            </a:r>
            <a:r>
              <a:rPr b="0" u="none" spc="-5" dirty="0">
                <a:latin typeface="Calibri"/>
                <a:cs typeface="Calibri"/>
              </a:rPr>
              <a:t>by</a:t>
            </a:r>
          </a:p>
          <a:p>
            <a:pPr marL="355600" marR="524510">
              <a:lnSpc>
                <a:spcPts val="2110"/>
              </a:lnSpc>
              <a:spcBef>
                <a:spcPts val="160"/>
              </a:spcBef>
            </a:pPr>
            <a:r>
              <a:rPr b="0" u="none" spc="-5" dirty="0">
                <a:latin typeface="Calibri"/>
                <a:cs typeface="Calibri"/>
              </a:rPr>
              <a:t>inducing tumor </a:t>
            </a:r>
            <a:r>
              <a:rPr b="0" u="none" spc="-10" dirty="0">
                <a:latin typeface="Calibri"/>
                <a:cs typeface="Calibri"/>
              </a:rPr>
              <a:t>antigen  expression </a:t>
            </a:r>
            <a:r>
              <a:rPr b="0" u="none" dirty="0">
                <a:latin typeface="Calibri"/>
                <a:cs typeface="Calibri"/>
              </a:rPr>
              <a:t>on</a:t>
            </a:r>
            <a:r>
              <a:rPr b="0" u="none" spc="0" dirty="0">
                <a:latin typeface="Calibri"/>
                <a:cs typeface="Calibri"/>
              </a:rPr>
              <a:t> </a:t>
            </a:r>
            <a:r>
              <a:rPr b="0" u="none" dirty="0">
                <a:latin typeface="Calibri"/>
                <a:cs typeface="Calibri"/>
              </a:rPr>
              <a:t>DCs</a:t>
            </a:r>
          </a:p>
          <a:p>
            <a:pPr marL="355600">
              <a:lnSpc>
                <a:spcPts val="2125"/>
              </a:lnSpc>
            </a:pPr>
            <a:r>
              <a:rPr b="0" u="none" spc="-10" dirty="0">
                <a:latin typeface="Calibri"/>
                <a:cs typeface="Calibri"/>
              </a:rPr>
              <a:t>*Provenge</a:t>
            </a:r>
          </a:p>
          <a:p>
            <a:pPr marL="355600">
              <a:lnSpc>
                <a:spcPct val="100000"/>
              </a:lnSpc>
              <a:spcBef>
                <a:spcPts val="50"/>
              </a:spcBef>
            </a:pPr>
            <a:r>
              <a:rPr b="0" u="none" dirty="0">
                <a:latin typeface="Calibri"/>
                <a:cs typeface="Calibri"/>
              </a:rPr>
              <a:t>(Hahn </a:t>
            </a:r>
            <a:r>
              <a:rPr b="0" u="none" spc="-5" dirty="0">
                <a:latin typeface="Calibri"/>
                <a:cs typeface="Calibri"/>
              </a:rPr>
              <a:t>et al.,</a:t>
            </a:r>
            <a:r>
              <a:rPr b="0" u="none" dirty="0">
                <a:latin typeface="Calibri"/>
                <a:cs typeface="Calibri"/>
              </a:rPr>
              <a:t> 2012)</a:t>
            </a:r>
          </a:p>
        </p:txBody>
      </p:sp>
      <p:sp>
        <p:nvSpPr>
          <p:cNvPr id="3" name="object 3"/>
          <p:cNvSpPr/>
          <p:nvPr/>
        </p:nvSpPr>
        <p:spPr>
          <a:xfrm>
            <a:off x="3957611" y="1546861"/>
            <a:ext cx="3058594" cy="38548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832852" y="1429003"/>
            <a:ext cx="3279140" cy="1671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25"/>
              </a:lnSpc>
              <a:spcBef>
                <a:spcPts val="100"/>
              </a:spcBef>
            </a:pPr>
            <a:r>
              <a:rPr sz="1800" b="1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Bi-Specific </a:t>
            </a:r>
            <a:r>
              <a:rPr sz="18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 </a:t>
            </a:r>
            <a:r>
              <a:rPr sz="1800" b="1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cell</a:t>
            </a:r>
            <a:r>
              <a:rPr sz="180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800" b="1" u="sng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engagers</a:t>
            </a:r>
            <a:endParaRPr sz="1800">
              <a:latin typeface="Calibri"/>
              <a:cs typeface="Calibri"/>
            </a:endParaRPr>
          </a:p>
          <a:p>
            <a:pPr marL="458470" indent="-445770">
              <a:lnSpc>
                <a:spcPts val="2125"/>
              </a:lnSpc>
              <a:buFont typeface="Arial"/>
              <a:buChar char="•"/>
              <a:tabLst>
                <a:tab pos="457834" algn="l"/>
                <a:tab pos="458470" algn="l"/>
              </a:tabLst>
            </a:pPr>
            <a:r>
              <a:rPr sz="1800" spc="-5" dirty="0">
                <a:latin typeface="Calibri"/>
                <a:cs typeface="Calibri"/>
              </a:rPr>
              <a:t>Anti-CD3/CD19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Bi-specific</a:t>
            </a:r>
            <a:endParaRPr sz="1800">
              <a:latin typeface="Calibri"/>
              <a:cs typeface="Calibri"/>
            </a:endParaRPr>
          </a:p>
          <a:p>
            <a:pPr marL="458470" marR="345440">
              <a:lnSpc>
                <a:spcPct val="101099"/>
              </a:lnSpc>
              <a:spcBef>
                <a:spcPts val="25"/>
              </a:spcBef>
            </a:pPr>
            <a:r>
              <a:rPr sz="1800" spc="-5" dirty="0">
                <a:latin typeface="Calibri"/>
                <a:cs typeface="Calibri"/>
              </a:rPr>
              <a:t>Blinatumomab (ALL)  </a:t>
            </a:r>
            <a:r>
              <a:rPr sz="1800" spc="-10" dirty="0">
                <a:latin typeface="Calibri"/>
                <a:cs typeface="Calibri"/>
              </a:rPr>
              <a:t>(Robinson </a:t>
            </a:r>
            <a:r>
              <a:rPr sz="1800" dirty="0">
                <a:latin typeface="Calibri"/>
                <a:cs typeface="Calibri"/>
              </a:rPr>
              <a:t>HR. </a:t>
            </a:r>
            <a:r>
              <a:rPr sz="1800" spc="-5" dirty="0">
                <a:latin typeface="Calibri"/>
                <a:cs typeface="Calibri"/>
              </a:rPr>
              <a:t>et al.,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2018)</a:t>
            </a:r>
            <a:endParaRPr sz="1800">
              <a:latin typeface="Calibri"/>
              <a:cs typeface="Calibri"/>
            </a:endParaRPr>
          </a:p>
          <a:p>
            <a:pPr marL="458470" indent="-445770">
              <a:lnSpc>
                <a:spcPts val="2110"/>
              </a:lnSpc>
              <a:buFont typeface="Arial"/>
              <a:buChar char="•"/>
              <a:tabLst>
                <a:tab pos="457834" algn="l"/>
                <a:tab pos="458470" algn="l"/>
              </a:tabLst>
            </a:pPr>
            <a:r>
              <a:rPr sz="1800" spc="-5" dirty="0">
                <a:latin typeface="Calibri"/>
                <a:cs typeface="Calibri"/>
              </a:rPr>
              <a:t>Anti-CD3/PSMA BiTE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(Prostate</a:t>
            </a:r>
            <a:endParaRPr sz="1800">
              <a:latin typeface="Calibri"/>
              <a:cs typeface="Calibri"/>
            </a:endParaRPr>
          </a:p>
          <a:p>
            <a:pPr marL="458470">
              <a:lnSpc>
                <a:spcPct val="100000"/>
              </a:lnSpc>
              <a:spcBef>
                <a:spcPts val="45"/>
              </a:spcBef>
            </a:pPr>
            <a:r>
              <a:rPr sz="1800" spc="-5" dirty="0">
                <a:latin typeface="Calibri"/>
                <a:cs typeface="Calibri"/>
              </a:rPr>
              <a:t>Cancer)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337050" y="145795"/>
            <a:ext cx="32137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Cancer</a:t>
            </a:r>
            <a:r>
              <a:rPr spc="-45" dirty="0"/>
              <a:t> </a:t>
            </a:r>
            <a:r>
              <a:rPr spc="-5" dirty="0"/>
              <a:t>Immunotherapy</a:t>
            </a:r>
          </a:p>
        </p:txBody>
      </p:sp>
      <p:sp>
        <p:nvSpPr>
          <p:cNvPr id="6" name="object 6"/>
          <p:cNvSpPr/>
          <p:nvPr/>
        </p:nvSpPr>
        <p:spPr>
          <a:xfrm>
            <a:off x="10426700" y="6250170"/>
            <a:ext cx="1397000" cy="5849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6472935"/>
            <a:ext cx="575183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5" dirty="0">
                <a:latin typeface="Calibri"/>
                <a:cs typeface="Calibri"/>
              </a:rPr>
              <a:t>Adapted </a:t>
            </a:r>
            <a:r>
              <a:rPr sz="1300" spc="-10" dirty="0">
                <a:latin typeface="Calibri"/>
                <a:cs typeface="Calibri"/>
              </a:rPr>
              <a:t>from Weiner </a:t>
            </a:r>
            <a:r>
              <a:rPr sz="1300" dirty="0">
                <a:latin typeface="Calibri"/>
                <a:cs typeface="Calibri"/>
              </a:rPr>
              <a:t>LM </a:t>
            </a:r>
            <a:r>
              <a:rPr sz="1300" spc="-5" dirty="0">
                <a:latin typeface="Calibri"/>
                <a:cs typeface="Calibri"/>
              </a:rPr>
              <a:t>et al.; Antibody-based immunotherapy </a:t>
            </a:r>
            <a:r>
              <a:rPr sz="1300" dirty="0">
                <a:latin typeface="Calibri"/>
                <a:cs typeface="Calibri"/>
              </a:rPr>
              <a:t>of </a:t>
            </a:r>
            <a:r>
              <a:rPr sz="1300" spc="-25" dirty="0">
                <a:latin typeface="Calibri"/>
                <a:cs typeface="Calibri"/>
              </a:rPr>
              <a:t>cancer. </a:t>
            </a:r>
            <a:r>
              <a:rPr sz="1300" i="1" spc="-5" dirty="0">
                <a:latin typeface="Calibri"/>
                <a:cs typeface="Calibri"/>
              </a:rPr>
              <a:t>Cell</a:t>
            </a:r>
            <a:r>
              <a:rPr sz="1300" spc="-5" dirty="0">
                <a:latin typeface="Calibri"/>
                <a:cs typeface="Calibri"/>
              </a:rPr>
              <a:t>,</a:t>
            </a:r>
            <a:r>
              <a:rPr sz="1300" spc="165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2012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832852" y="1429003"/>
            <a:ext cx="24320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u="sng" spc="-5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Bi-Specific </a:t>
            </a:r>
            <a:r>
              <a:rPr sz="1800" b="1" u="sng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T </a:t>
            </a:r>
            <a:r>
              <a:rPr sz="1800" b="1" u="sng" spc="-5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cell</a:t>
            </a:r>
            <a:r>
              <a:rPr sz="1800" b="1" u="sng" spc="-70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 </a:t>
            </a:r>
            <a:r>
              <a:rPr sz="1800" b="1" u="sng" spc="-15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engagers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32852" y="1694179"/>
            <a:ext cx="2938145" cy="85788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458470" marR="5080" indent="-445770">
              <a:lnSpc>
                <a:spcPct val="101699"/>
              </a:lnSpc>
              <a:spcBef>
                <a:spcPts val="60"/>
              </a:spcBef>
              <a:buFont typeface="Arial"/>
              <a:buChar char="•"/>
              <a:tabLst>
                <a:tab pos="457834" algn="l"/>
                <a:tab pos="458470" algn="l"/>
              </a:tabLst>
            </a:pPr>
            <a:r>
              <a:rPr sz="1800" spc="-5" dirty="0">
                <a:solidFill>
                  <a:srgbClr val="D9D9D9"/>
                </a:solidFill>
                <a:latin typeface="Calibri"/>
                <a:cs typeface="Calibri"/>
              </a:rPr>
              <a:t>Anti-CD3/CD19 Bi-specific  Blinatumomab (ALL)  </a:t>
            </a:r>
            <a:r>
              <a:rPr sz="1800" spc="-10" dirty="0">
                <a:solidFill>
                  <a:srgbClr val="D9D9D9"/>
                </a:solidFill>
                <a:latin typeface="Calibri"/>
                <a:cs typeface="Calibri"/>
              </a:rPr>
              <a:t>(Robinson </a:t>
            </a:r>
            <a:r>
              <a:rPr sz="1800" dirty="0">
                <a:solidFill>
                  <a:srgbClr val="D9D9D9"/>
                </a:solidFill>
                <a:latin typeface="Calibri"/>
                <a:cs typeface="Calibri"/>
              </a:rPr>
              <a:t>HR. </a:t>
            </a:r>
            <a:r>
              <a:rPr sz="1800" spc="-5" dirty="0">
                <a:solidFill>
                  <a:srgbClr val="D9D9D9"/>
                </a:solidFill>
                <a:latin typeface="Calibri"/>
                <a:cs typeface="Calibri"/>
              </a:rPr>
              <a:t>et al.,</a:t>
            </a:r>
            <a:r>
              <a:rPr sz="1800" spc="-20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D9D9D9"/>
                </a:solidFill>
                <a:latin typeface="Calibri"/>
                <a:cs typeface="Calibri"/>
              </a:rPr>
              <a:t>2018)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832852" y="3346196"/>
            <a:ext cx="19970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Checkpoint</a:t>
            </a:r>
            <a:r>
              <a:rPr sz="1800" b="1" u="sng" spc="-4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80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Blockade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32852" y="3623564"/>
            <a:ext cx="3160395" cy="1113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8470" indent="-445770">
              <a:lnSpc>
                <a:spcPts val="2135"/>
              </a:lnSpc>
              <a:spcBef>
                <a:spcPts val="100"/>
              </a:spcBef>
              <a:buFont typeface="Arial"/>
              <a:buChar char="•"/>
              <a:tabLst>
                <a:tab pos="457834" algn="l"/>
                <a:tab pos="458470" algn="l"/>
              </a:tabLst>
            </a:pPr>
            <a:r>
              <a:rPr sz="1800" spc="-5" dirty="0">
                <a:latin typeface="Calibri"/>
                <a:cs typeface="Calibri"/>
              </a:rPr>
              <a:t>Anti-PD1 </a:t>
            </a:r>
            <a:r>
              <a:rPr sz="1800" dirty="0">
                <a:latin typeface="Calibri"/>
                <a:cs typeface="Calibri"/>
              </a:rPr>
              <a:t>/ </a:t>
            </a:r>
            <a:r>
              <a:rPr sz="1800" spc="-10" dirty="0">
                <a:latin typeface="Calibri"/>
                <a:cs typeface="Calibri"/>
              </a:rPr>
              <a:t>Anti-CTLA-4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mAbs</a:t>
            </a:r>
            <a:endParaRPr sz="1800">
              <a:latin typeface="Calibri"/>
              <a:cs typeface="Calibri"/>
            </a:endParaRPr>
          </a:p>
          <a:p>
            <a:pPr marL="458470">
              <a:lnSpc>
                <a:spcPts val="2135"/>
              </a:lnSpc>
            </a:pPr>
            <a:r>
              <a:rPr sz="1800" spc="-5" dirty="0">
                <a:latin typeface="Calibri"/>
                <a:cs typeface="Calibri"/>
              </a:rPr>
              <a:t>*Nivolumab/Ipilimumab</a:t>
            </a:r>
            <a:endParaRPr sz="1800">
              <a:latin typeface="Calibri"/>
              <a:cs typeface="Calibri"/>
            </a:endParaRPr>
          </a:p>
          <a:p>
            <a:pPr marL="458470" marR="665480">
              <a:lnSpc>
                <a:spcPts val="2090"/>
              </a:lnSpc>
              <a:spcBef>
                <a:spcPts val="175"/>
              </a:spcBef>
            </a:pPr>
            <a:r>
              <a:rPr sz="1800" spc="-15" dirty="0">
                <a:latin typeface="Calibri"/>
                <a:cs typeface="Calibri"/>
              </a:rPr>
              <a:t>Metastatic </a:t>
            </a:r>
            <a:r>
              <a:rPr sz="1800" spc="-5" dirty="0">
                <a:latin typeface="Calibri"/>
                <a:cs typeface="Calibri"/>
              </a:rPr>
              <a:t>melanoma  (Ascierto et al.,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2012)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281362" y="2834639"/>
            <a:ext cx="4469127" cy="22783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965383" y="1769745"/>
            <a:ext cx="332105" cy="332105"/>
          </a:xfrm>
          <a:custGeom>
            <a:avLst/>
            <a:gdLst/>
            <a:ahLst/>
            <a:cxnLst/>
            <a:rect l="l" t="t" r="r" b="b"/>
            <a:pathLst>
              <a:path w="332104" h="332105">
                <a:moveTo>
                  <a:pt x="202977" y="0"/>
                </a:moveTo>
                <a:lnTo>
                  <a:pt x="0" y="54387"/>
                </a:lnTo>
                <a:lnTo>
                  <a:pt x="54387" y="257365"/>
                </a:lnTo>
                <a:lnTo>
                  <a:pt x="183069" y="331660"/>
                </a:lnTo>
                <a:lnTo>
                  <a:pt x="128682" y="128682"/>
                </a:lnTo>
                <a:lnTo>
                  <a:pt x="331659" y="74294"/>
                </a:lnTo>
                <a:lnTo>
                  <a:pt x="202977" y="0"/>
                </a:lnTo>
                <a:close/>
              </a:path>
            </a:pathLst>
          </a:custGeom>
          <a:solidFill>
            <a:srgbClr val="9BBB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683253" y="1632648"/>
            <a:ext cx="393065" cy="284480"/>
          </a:xfrm>
          <a:custGeom>
            <a:avLst/>
            <a:gdLst/>
            <a:ahLst/>
            <a:cxnLst/>
            <a:rect l="l" t="t" r="r" b="b"/>
            <a:pathLst>
              <a:path w="393064" h="284480">
                <a:moveTo>
                  <a:pt x="49529" y="0"/>
                </a:moveTo>
                <a:lnTo>
                  <a:pt x="0" y="85788"/>
                </a:lnTo>
                <a:lnTo>
                  <a:pt x="343153" y="283908"/>
                </a:lnTo>
                <a:lnTo>
                  <a:pt x="392683" y="198119"/>
                </a:lnTo>
                <a:lnTo>
                  <a:pt x="49529" y="0"/>
                </a:lnTo>
                <a:close/>
              </a:path>
            </a:pathLst>
          </a:custGeom>
          <a:solidFill>
            <a:srgbClr val="9BBB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999861" y="2170842"/>
            <a:ext cx="332105" cy="332105"/>
          </a:xfrm>
          <a:custGeom>
            <a:avLst/>
            <a:gdLst/>
            <a:ahLst/>
            <a:cxnLst/>
            <a:rect l="l" t="t" r="r" b="b"/>
            <a:pathLst>
              <a:path w="332104" h="332105">
                <a:moveTo>
                  <a:pt x="183070" y="0"/>
                </a:moveTo>
                <a:lnTo>
                  <a:pt x="54387" y="74295"/>
                </a:lnTo>
                <a:lnTo>
                  <a:pt x="0" y="277272"/>
                </a:lnTo>
                <a:lnTo>
                  <a:pt x="202977" y="331660"/>
                </a:lnTo>
                <a:lnTo>
                  <a:pt x="331660" y="257365"/>
                </a:lnTo>
                <a:lnTo>
                  <a:pt x="128682" y="202977"/>
                </a:lnTo>
                <a:lnTo>
                  <a:pt x="183070" y="0"/>
                </a:lnTo>
                <a:close/>
              </a:path>
            </a:pathLst>
          </a:custGeom>
          <a:solidFill>
            <a:srgbClr val="E46C0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717732" y="2355691"/>
            <a:ext cx="393065" cy="284480"/>
          </a:xfrm>
          <a:custGeom>
            <a:avLst/>
            <a:gdLst/>
            <a:ahLst/>
            <a:cxnLst/>
            <a:rect l="l" t="t" r="r" b="b"/>
            <a:pathLst>
              <a:path w="393064" h="284480">
                <a:moveTo>
                  <a:pt x="343152" y="0"/>
                </a:moveTo>
                <a:lnTo>
                  <a:pt x="0" y="198119"/>
                </a:lnTo>
                <a:lnTo>
                  <a:pt x="49529" y="283908"/>
                </a:lnTo>
                <a:lnTo>
                  <a:pt x="392682" y="85788"/>
                </a:lnTo>
                <a:lnTo>
                  <a:pt x="343152" y="0"/>
                </a:lnTo>
                <a:close/>
              </a:path>
            </a:pathLst>
          </a:custGeom>
          <a:solidFill>
            <a:srgbClr val="E46C0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728142" y="3745992"/>
            <a:ext cx="657860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3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00" b="1" spc="0" dirty="0">
                <a:solidFill>
                  <a:srgbClr val="FFFFFF"/>
                </a:solidFill>
                <a:latin typeface="Calibri"/>
                <a:cs typeface="Calibri"/>
              </a:rPr>
              <a:t>cell</a:t>
            </a:r>
            <a:endParaRPr sz="23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866852" y="2141220"/>
            <a:ext cx="475969" cy="6946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866852" y="2141219"/>
            <a:ext cx="476250" cy="694690"/>
          </a:xfrm>
          <a:custGeom>
            <a:avLst/>
            <a:gdLst/>
            <a:ahLst/>
            <a:cxnLst/>
            <a:rect l="l" t="t" r="r" b="b"/>
            <a:pathLst>
              <a:path w="476250" h="694689">
                <a:moveTo>
                  <a:pt x="118992" y="694624"/>
                </a:moveTo>
                <a:lnTo>
                  <a:pt x="118992" y="237983"/>
                </a:lnTo>
                <a:lnTo>
                  <a:pt x="0" y="237983"/>
                </a:lnTo>
                <a:lnTo>
                  <a:pt x="237984" y="0"/>
                </a:lnTo>
                <a:lnTo>
                  <a:pt x="475969" y="237983"/>
                </a:lnTo>
                <a:lnTo>
                  <a:pt x="356976" y="237983"/>
                </a:lnTo>
                <a:lnTo>
                  <a:pt x="356976" y="694624"/>
                </a:lnTo>
                <a:lnTo>
                  <a:pt x="118992" y="694624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6617543" y="2855467"/>
            <a:ext cx="9594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Activation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734757" y="3547364"/>
            <a:ext cx="123761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860"/>
              </a:lnSpc>
              <a:spcBef>
                <a:spcPts val="100"/>
              </a:spcBef>
            </a:pPr>
            <a:r>
              <a:rPr sz="1800" spc="-25" dirty="0">
                <a:latin typeface="Calibri"/>
                <a:cs typeface="Calibri"/>
              </a:rPr>
              <a:t>Tumor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Death</a:t>
            </a:r>
            <a:endParaRPr sz="1800">
              <a:latin typeface="Calibri"/>
              <a:cs typeface="Calibri"/>
            </a:endParaRPr>
          </a:p>
          <a:p>
            <a:pPr marL="23495" algn="ctr">
              <a:lnSpc>
                <a:spcPts val="2460"/>
              </a:lnSpc>
            </a:pPr>
            <a:r>
              <a:rPr sz="2300" b="1" spc="-10" dirty="0">
                <a:solidFill>
                  <a:srgbClr val="FFFFFF"/>
                </a:solidFill>
                <a:latin typeface="Calibri"/>
                <a:cs typeface="Calibri"/>
              </a:rPr>
              <a:t>Tumor</a:t>
            </a:r>
            <a:endParaRPr sz="23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31143" y="1413764"/>
            <a:ext cx="3061970" cy="13912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35"/>
              </a:lnSpc>
              <a:spcBef>
                <a:spcPts val="100"/>
              </a:spcBef>
            </a:pPr>
            <a:r>
              <a:rPr sz="1800" b="1" u="sng" spc="-10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Antibody</a:t>
            </a:r>
            <a:r>
              <a:rPr sz="1800" b="1" u="sng" spc="-5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 </a:t>
            </a:r>
            <a:r>
              <a:rPr sz="1800" b="1" u="sng" spc="-10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Immunotherapy</a:t>
            </a:r>
            <a:endParaRPr sz="1800">
              <a:latin typeface="Calibri"/>
              <a:cs typeface="Calibri"/>
            </a:endParaRPr>
          </a:p>
          <a:p>
            <a:pPr marL="355600" marR="5080" indent="-342900">
              <a:lnSpc>
                <a:spcPts val="2180"/>
              </a:lnSpc>
              <a:spcBef>
                <a:spcPts val="3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5" dirty="0">
                <a:solidFill>
                  <a:srgbClr val="D9D9D9"/>
                </a:solidFill>
                <a:latin typeface="Calibri"/>
                <a:cs typeface="Calibri"/>
              </a:rPr>
              <a:t>Antibody Dependent Cellular  </a:t>
            </a:r>
            <a:r>
              <a:rPr sz="1800" spc="-10" dirty="0">
                <a:solidFill>
                  <a:srgbClr val="D9D9D9"/>
                </a:solidFill>
                <a:latin typeface="Calibri"/>
                <a:cs typeface="Calibri"/>
              </a:rPr>
              <a:t>Cytotoxicity</a:t>
            </a:r>
            <a:r>
              <a:rPr sz="1800" spc="-5" dirty="0">
                <a:solidFill>
                  <a:srgbClr val="D9D9D9"/>
                </a:solidFill>
                <a:latin typeface="Calibri"/>
                <a:cs typeface="Calibri"/>
              </a:rPr>
              <a:t> (ADCC)</a:t>
            </a:r>
            <a:endParaRPr sz="1800">
              <a:latin typeface="Calibri"/>
              <a:cs typeface="Calibri"/>
            </a:endParaRPr>
          </a:p>
          <a:p>
            <a:pPr marL="355600" marR="1068705">
              <a:lnSpc>
                <a:spcPts val="2090"/>
              </a:lnSpc>
              <a:spcBef>
                <a:spcPts val="105"/>
              </a:spcBef>
            </a:pPr>
            <a:r>
              <a:rPr sz="1800" spc="-5" dirty="0">
                <a:solidFill>
                  <a:srgbClr val="D9D9D9"/>
                </a:solidFill>
                <a:latin typeface="Calibri"/>
                <a:cs typeface="Calibri"/>
              </a:rPr>
              <a:t>*Rituximab (NHL)  (Beck et al,</a:t>
            </a:r>
            <a:r>
              <a:rPr sz="1800" spc="-50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D9D9D9"/>
                </a:solidFill>
                <a:latin typeface="Calibri"/>
                <a:cs typeface="Calibri"/>
              </a:rPr>
              <a:t>1999)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31143" y="3330955"/>
            <a:ext cx="2542540" cy="1951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u="sng" spc="-5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Cancer </a:t>
            </a:r>
            <a:r>
              <a:rPr sz="1800" b="1" u="sng" spc="-20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Vaccines</a:t>
            </a:r>
            <a:endParaRPr sz="1800">
              <a:latin typeface="Calibri"/>
              <a:cs typeface="Calibri"/>
            </a:endParaRPr>
          </a:p>
          <a:p>
            <a:pPr marL="355600" indent="-342900">
              <a:lnSpc>
                <a:spcPts val="2125"/>
              </a:lnSpc>
              <a:spcBef>
                <a:spcPts val="4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5" dirty="0">
                <a:solidFill>
                  <a:srgbClr val="D9D9D9"/>
                </a:solidFill>
                <a:latin typeface="Calibri"/>
                <a:cs typeface="Calibri"/>
              </a:rPr>
              <a:t>Elicit anti-tumor</a:t>
            </a:r>
            <a:endParaRPr sz="1800">
              <a:latin typeface="Calibri"/>
              <a:cs typeface="Calibri"/>
            </a:endParaRPr>
          </a:p>
          <a:p>
            <a:pPr marL="355600">
              <a:lnSpc>
                <a:spcPts val="2125"/>
              </a:lnSpc>
            </a:pPr>
            <a:r>
              <a:rPr sz="1800" spc="-30" dirty="0">
                <a:solidFill>
                  <a:srgbClr val="D9D9D9"/>
                </a:solidFill>
                <a:latin typeface="Calibri"/>
                <a:cs typeface="Calibri"/>
              </a:rPr>
              <a:t>T-cell </a:t>
            </a:r>
            <a:r>
              <a:rPr sz="1800" spc="-5" dirty="0">
                <a:solidFill>
                  <a:srgbClr val="D9D9D9"/>
                </a:solidFill>
                <a:latin typeface="Calibri"/>
                <a:cs typeface="Calibri"/>
              </a:rPr>
              <a:t>responses</a:t>
            </a:r>
            <a:r>
              <a:rPr sz="1800" spc="15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D9D9D9"/>
                </a:solidFill>
                <a:latin typeface="Calibri"/>
                <a:cs typeface="Calibri"/>
              </a:rPr>
              <a:t>by</a:t>
            </a:r>
            <a:endParaRPr sz="1800">
              <a:latin typeface="Calibri"/>
              <a:cs typeface="Calibri"/>
            </a:endParaRPr>
          </a:p>
          <a:p>
            <a:pPr marL="355600" marR="5080">
              <a:lnSpc>
                <a:spcPts val="2110"/>
              </a:lnSpc>
              <a:spcBef>
                <a:spcPts val="160"/>
              </a:spcBef>
            </a:pPr>
            <a:r>
              <a:rPr sz="1800" spc="-5" dirty="0">
                <a:solidFill>
                  <a:srgbClr val="D9D9D9"/>
                </a:solidFill>
                <a:latin typeface="Calibri"/>
                <a:cs typeface="Calibri"/>
              </a:rPr>
              <a:t>inducing tumor </a:t>
            </a:r>
            <a:r>
              <a:rPr sz="1800" spc="-10" dirty="0">
                <a:solidFill>
                  <a:srgbClr val="D9D9D9"/>
                </a:solidFill>
                <a:latin typeface="Calibri"/>
                <a:cs typeface="Calibri"/>
              </a:rPr>
              <a:t>antigen  expression </a:t>
            </a:r>
            <a:r>
              <a:rPr sz="1800" dirty="0">
                <a:solidFill>
                  <a:srgbClr val="D9D9D9"/>
                </a:solidFill>
                <a:latin typeface="Calibri"/>
                <a:cs typeface="Calibri"/>
              </a:rPr>
              <a:t>on</a:t>
            </a:r>
            <a:r>
              <a:rPr sz="1800" spc="0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D9D9D9"/>
                </a:solidFill>
                <a:latin typeface="Calibri"/>
                <a:cs typeface="Calibri"/>
              </a:rPr>
              <a:t>DCs</a:t>
            </a:r>
            <a:endParaRPr sz="1800">
              <a:latin typeface="Calibri"/>
              <a:cs typeface="Calibri"/>
            </a:endParaRPr>
          </a:p>
          <a:p>
            <a:pPr marL="355600">
              <a:lnSpc>
                <a:spcPts val="2125"/>
              </a:lnSpc>
            </a:pPr>
            <a:r>
              <a:rPr sz="1800" spc="-10" dirty="0">
                <a:solidFill>
                  <a:srgbClr val="D9D9D9"/>
                </a:solidFill>
                <a:latin typeface="Calibri"/>
                <a:cs typeface="Calibri"/>
              </a:rPr>
              <a:t>*Provenge</a:t>
            </a:r>
            <a:endParaRPr sz="180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  <a:spcBef>
                <a:spcPts val="50"/>
              </a:spcBef>
            </a:pPr>
            <a:r>
              <a:rPr sz="1800" dirty="0">
                <a:solidFill>
                  <a:srgbClr val="D9D9D9"/>
                </a:solidFill>
                <a:latin typeface="Calibri"/>
                <a:cs typeface="Calibri"/>
              </a:rPr>
              <a:t>(Hahn </a:t>
            </a:r>
            <a:r>
              <a:rPr sz="1800" spc="-5" dirty="0">
                <a:solidFill>
                  <a:srgbClr val="D9D9D9"/>
                </a:solidFill>
                <a:latin typeface="Calibri"/>
                <a:cs typeface="Calibri"/>
              </a:rPr>
              <a:t>et al,</a:t>
            </a:r>
            <a:r>
              <a:rPr sz="1800" spc="-10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D9D9D9"/>
                </a:solidFill>
                <a:latin typeface="Calibri"/>
                <a:cs typeface="Calibri"/>
              </a:rPr>
              <a:t>2012)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4337050" y="145795"/>
            <a:ext cx="32137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Cancer</a:t>
            </a:r>
            <a:r>
              <a:rPr spc="-45" dirty="0"/>
              <a:t> </a:t>
            </a:r>
            <a:r>
              <a:rPr spc="-5" dirty="0"/>
              <a:t>Immunotherapy</a:t>
            </a:r>
          </a:p>
        </p:txBody>
      </p:sp>
      <p:sp>
        <p:nvSpPr>
          <p:cNvPr id="20" name="object 20"/>
          <p:cNvSpPr/>
          <p:nvPr/>
        </p:nvSpPr>
        <p:spPr>
          <a:xfrm>
            <a:off x="10426700" y="6250170"/>
            <a:ext cx="1397000" cy="5849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63064" y="4470907"/>
            <a:ext cx="5342255" cy="1032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30"/>
              </a:lnSpc>
              <a:spcBef>
                <a:spcPts val="100"/>
              </a:spcBef>
            </a:pPr>
            <a:r>
              <a:rPr sz="1800" u="sng" spc="-5" dirty="0">
                <a:solidFill>
                  <a:srgbClr val="3158A7"/>
                </a:solidFill>
                <a:uFill>
                  <a:solidFill>
                    <a:srgbClr val="3158A7"/>
                  </a:solidFill>
                </a:uFill>
                <a:latin typeface="Arial"/>
                <a:cs typeface="Arial"/>
              </a:rPr>
              <a:t>Escape mechanisms </a:t>
            </a:r>
            <a:r>
              <a:rPr sz="1800" u="sng" dirty="0">
                <a:solidFill>
                  <a:srgbClr val="3158A7"/>
                </a:solidFill>
                <a:uFill>
                  <a:solidFill>
                    <a:srgbClr val="3158A7"/>
                  </a:solidFill>
                </a:uFill>
                <a:latin typeface="Arial"/>
                <a:cs typeface="Arial"/>
              </a:rPr>
              <a:t>in </a:t>
            </a:r>
            <a:r>
              <a:rPr sz="1800" u="sng" spc="-5" dirty="0">
                <a:solidFill>
                  <a:srgbClr val="3158A7"/>
                </a:solidFill>
                <a:uFill>
                  <a:solidFill>
                    <a:srgbClr val="3158A7"/>
                  </a:solidFill>
                </a:uFill>
                <a:latin typeface="Arial"/>
                <a:cs typeface="Arial"/>
              </a:rPr>
              <a:t>the majority of</a:t>
            </a:r>
            <a:r>
              <a:rPr sz="1800" u="sng" spc="-10" dirty="0">
                <a:solidFill>
                  <a:srgbClr val="3158A7"/>
                </a:solidFill>
                <a:uFill>
                  <a:solidFill>
                    <a:srgbClr val="3158A7"/>
                  </a:solidFill>
                </a:uFill>
                <a:latin typeface="Arial"/>
                <a:cs typeface="Arial"/>
              </a:rPr>
              <a:t> </a:t>
            </a:r>
            <a:r>
              <a:rPr sz="1800" u="sng" spc="-5" dirty="0">
                <a:solidFill>
                  <a:srgbClr val="3158A7"/>
                </a:solidFill>
                <a:uFill>
                  <a:solidFill>
                    <a:srgbClr val="3158A7"/>
                  </a:solidFill>
                </a:uFill>
                <a:latin typeface="Arial"/>
                <a:cs typeface="Arial"/>
              </a:rPr>
              <a:t>cancers</a:t>
            </a:r>
            <a:endParaRPr sz="1800">
              <a:latin typeface="Arial"/>
              <a:cs typeface="Arial"/>
            </a:endParaRPr>
          </a:p>
          <a:p>
            <a:pPr marL="755650" marR="909319" indent="-285750">
              <a:lnSpc>
                <a:spcPts val="1900"/>
              </a:lnSpc>
              <a:spcBef>
                <a:spcPts val="45"/>
              </a:spcBef>
              <a:buFont typeface="Malgun Gothic"/>
              <a:buChar char="▪"/>
              <a:tabLst>
                <a:tab pos="755015" algn="l"/>
                <a:tab pos="755650" algn="l"/>
              </a:tabLst>
            </a:pPr>
            <a:r>
              <a:rPr sz="1600" spc="-5" dirty="0">
                <a:latin typeface="Arial"/>
                <a:cs typeface="Arial"/>
              </a:rPr>
              <a:t>MHC down-regulation </a:t>
            </a:r>
            <a:r>
              <a:rPr sz="1600" dirty="0">
                <a:latin typeface="Arial"/>
                <a:cs typeface="Arial"/>
              </a:rPr>
              <a:t>/ </a:t>
            </a:r>
            <a:r>
              <a:rPr sz="1600" spc="-5" dirty="0">
                <a:latin typeface="Arial"/>
                <a:cs typeface="Arial"/>
              </a:rPr>
              <a:t>defective antigen  presentation of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35" dirty="0">
                <a:latin typeface="Arial"/>
                <a:cs typeface="Arial"/>
              </a:rPr>
              <a:t>TAAs</a:t>
            </a:r>
            <a:endParaRPr sz="1600">
              <a:latin typeface="Arial"/>
              <a:cs typeface="Arial"/>
            </a:endParaRPr>
          </a:p>
          <a:p>
            <a:pPr marL="755650" indent="-285750">
              <a:lnSpc>
                <a:spcPct val="100000"/>
              </a:lnSpc>
              <a:spcBef>
                <a:spcPts val="35"/>
              </a:spcBef>
              <a:buFont typeface="Malgun Gothic"/>
              <a:buChar char="▪"/>
              <a:tabLst>
                <a:tab pos="755015" algn="l"/>
                <a:tab pos="755650" algn="l"/>
              </a:tabLst>
            </a:pPr>
            <a:r>
              <a:rPr sz="1600" spc="-5" dirty="0">
                <a:latin typeface="Arial"/>
                <a:cs typeface="Arial"/>
              </a:rPr>
              <a:t>Immunosuppressive tumor-infiltrating immune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cells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38932" y="121411"/>
            <a:ext cx="56095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Chimeric </a:t>
            </a:r>
            <a:r>
              <a:rPr spc="-5" dirty="0"/>
              <a:t>Antigen Receptor (CAR) </a:t>
            </a:r>
            <a:r>
              <a:rPr dirty="0"/>
              <a:t>T</a:t>
            </a:r>
            <a:r>
              <a:rPr spc="-260" dirty="0"/>
              <a:t> </a:t>
            </a:r>
            <a:r>
              <a:rPr dirty="0"/>
              <a:t>Cells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8739" y="6613652"/>
            <a:ext cx="361187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"/>
                <a:cs typeface="Arial"/>
              </a:rPr>
              <a:t>Adapted from Roberts et al, Leuk </a:t>
            </a:r>
            <a:r>
              <a:rPr sz="1200" dirty="0">
                <a:latin typeface="Arial"/>
                <a:cs typeface="Arial"/>
              </a:rPr>
              <a:t>&amp; </a:t>
            </a:r>
            <a:r>
              <a:rPr sz="1200" spc="-10" dirty="0">
                <a:latin typeface="Arial"/>
                <a:cs typeface="Arial"/>
              </a:rPr>
              <a:t>Lymphoma</a:t>
            </a:r>
            <a:r>
              <a:rPr sz="1200" spc="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2017.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18435" y="1716632"/>
            <a:ext cx="2889250" cy="15017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73102" y="1169923"/>
            <a:ext cx="26041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Conventional</a:t>
            </a:r>
            <a:r>
              <a:rPr sz="1800" b="1" spc="-4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TCR:MHC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786127" y="2014727"/>
            <a:ext cx="755904" cy="8625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33683" y="2040229"/>
            <a:ext cx="659765" cy="765810"/>
          </a:xfrm>
          <a:custGeom>
            <a:avLst/>
            <a:gdLst/>
            <a:ahLst/>
            <a:cxnLst/>
            <a:rect l="l" t="t" r="r" b="b"/>
            <a:pathLst>
              <a:path w="659764" h="765810">
                <a:moveTo>
                  <a:pt x="174185" y="0"/>
                </a:moveTo>
                <a:lnTo>
                  <a:pt x="0" y="133830"/>
                </a:lnTo>
                <a:lnTo>
                  <a:pt x="191248" y="382748"/>
                </a:lnTo>
                <a:lnTo>
                  <a:pt x="0" y="631668"/>
                </a:lnTo>
                <a:lnTo>
                  <a:pt x="174185" y="765498"/>
                </a:lnTo>
                <a:lnTo>
                  <a:pt x="329752" y="563021"/>
                </a:lnTo>
                <a:lnTo>
                  <a:pt x="606763" y="563021"/>
                </a:lnTo>
                <a:lnTo>
                  <a:pt x="468257" y="382748"/>
                </a:lnTo>
                <a:lnTo>
                  <a:pt x="606763" y="202477"/>
                </a:lnTo>
                <a:lnTo>
                  <a:pt x="329752" y="202477"/>
                </a:lnTo>
                <a:lnTo>
                  <a:pt x="174185" y="0"/>
                </a:lnTo>
                <a:close/>
              </a:path>
              <a:path w="659764" h="765810">
                <a:moveTo>
                  <a:pt x="606763" y="563021"/>
                </a:moveTo>
                <a:lnTo>
                  <a:pt x="329752" y="563021"/>
                </a:lnTo>
                <a:lnTo>
                  <a:pt x="485320" y="765498"/>
                </a:lnTo>
                <a:lnTo>
                  <a:pt x="659505" y="631668"/>
                </a:lnTo>
                <a:lnTo>
                  <a:pt x="606763" y="563021"/>
                </a:lnTo>
                <a:close/>
              </a:path>
              <a:path w="659764" h="765810">
                <a:moveTo>
                  <a:pt x="485320" y="0"/>
                </a:moveTo>
                <a:lnTo>
                  <a:pt x="329752" y="202477"/>
                </a:lnTo>
                <a:lnTo>
                  <a:pt x="606763" y="202477"/>
                </a:lnTo>
                <a:lnTo>
                  <a:pt x="659505" y="133830"/>
                </a:lnTo>
                <a:lnTo>
                  <a:pt x="4853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33683" y="2040229"/>
            <a:ext cx="659765" cy="765810"/>
          </a:xfrm>
          <a:custGeom>
            <a:avLst/>
            <a:gdLst/>
            <a:ahLst/>
            <a:cxnLst/>
            <a:rect l="l" t="t" r="r" b="b"/>
            <a:pathLst>
              <a:path w="659764" h="765810">
                <a:moveTo>
                  <a:pt x="0" y="133829"/>
                </a:moveTo>
                <a:lnTo>
                  <a:pt x="174186" y="0"/>
                </a:lnTo>
                <a:lnTo>
                  <a:pt x="329753" y="202477"/>
                </a:lnTo>
                <a:lnTo>
                  <a:pt x="485320" y="0"/>
                </a:lnTo>
                <a:lnTo>
                  <a:pt x="659506" y="133829"/>
                </a:lnTo>
                <a:lnTo>
                  <a:pt x="468257" y="382749"/>
                </a:lnTo>
                <a:lnTo>
                  <a:pt x="659506" y="631669"/>
                </a:lnTo>
                <a:lnTo>
                  <a:pt x="485320" y="765498"/>
                </a:lnTo>
                <a:lnTo>
                  <a:pt x="329753" y="563020"/>
                </a:lnTo>
                <a:lnTo>
                  <a:pt x="174186" y="765498"/>
                </a:lnTo>
                <a:lnTo>
                  <a:pt x="0" y="631669"/>
                </a:lnTo>
                <a:lnTo>
                  <a:pt x="191248" y="382749"/>
                </a:lnTo>
                <a:lnTo>
                  <a:pt x="0" y="133829"/>
                </a:lnTo>
                <a:close/>
              </a:path>
            </a:pathLst>
          </a:custGeom>
          <a:ln w="9525">
            <a:solidFill>
              <a:srgbClr val="3158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942756" y="4661417"/>
            <a:ext cx="841248" cy="2103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996253" y="4661417"/>
            <a:ext cx="3304468" cy="2103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798583" y="4661417"/>
            <a:ext cx="841248" cy="2103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935595" y="5241246"/>
            <a:ext cx="203622" cy="30428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935595" y="4874721"/>
            <a:ext cx="486208" cy="32831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935595" y="4874721"/>
            <a:ext cx="733874" cy="69700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179143" y="5255390"/>
            <a:ext cx="490327" cy="31633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435867" y="4874721"/>
            <a:ext cx="233603" cy="38066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143351" y="1048294"/>
            <a:ext cx="5489575" cy="27908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125389" y="1027914"/>
            <a:ext cx="483870" cy="337185"/>
          </a:xfrm>
          <a:custGeom>
            <a:avLst/>
            <a:gdLst/>
            <a:ahLst/>
            <a:cxnLst/>
            <a:rect l="l" t="t" r="r" b="b"/>
            <a:pathLst>
              <a:path w="483870" h="337184">
                <a:moveTo>
                  <a:pt x="0" y="337027"/>
                </a:moveTo>
                <a:lnTo>
                  <a:pt x="483803" y="337027"/>
                </a:lnTo>
                <a:lnTo>
                  <a:pt x="483803" y="0"/>
                </a:lnTo>
                <a:lnTo>
                  <a:pt x="0" y="0"/>
                </a:lnTo>
                <a:lnTo>
                  <a:pt x="0" y="33702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125389" y="1027913"/>
            <a:ext cx="483870" cy="337185"/>
          </a:xfrm>
          <a:custGeom>
            <a:avLst/>
            <a:gdLst/>
            <a:ahLst/>
            <a:cxnLst/>
            <a:rect l="l" t="t" r="r" b="b"/>
            <a:pathLst>
              <a:path w="483870" h="337184">
                <a:moveTo>
                  <a:pt x="0" y="0"/>
                </a:moveTo>
                <a:lnTo>
                  <a:pt x="483804" y="0"/>
                </a:lnTo>
                <a:lnTo>
                  <a:pt x="483804" y="337027"/>
                </a:lnTo>
                <a:lnTo>
                  <a:pt x="0" y="337027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8446098" y="1169923"/>
            <a:ext cx="28581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Chimeric antigen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receptor</a:t>
            </a:r>
            <a:endParaRPr sz="18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367016" y="4824984"/>
            <a:ext cx="91440" cy="45110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413539" y="4845113"/>
            <a:ext cx="0" cy="365760"/>
          </a:xfrm>
          <a:custGeom>
            <a:avLst/>
            <a:gdLst/>
            <a:ahLst/>
            <a:cxnLst/>
            <a:rect l="l" t="t" r="r" b="b"/>
            <a:pathLst>
              <a:path h="365760">
                <a:moveTo>
                  <a:pt x="0" y="0"/>
                </a:moveTo>
                <a:lnTo>
                  <a:pt x="1" y="36576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330440" y="4623815"/>
            <a:ext cx="259079" cy="33223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373678" y="4641173"/>
            <a:ext cx="174668" cy="25023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150607" y="4248911"/>
            <a:ext cx="295655" cy="32613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191998" y="4270439"/>
            <a:ext cx="211454" cy="241300"/>
          </a:xfrm>
          <a:custGeom>
            <a:avLst/>
            <a:gdLst/>
            <a:ahLst/>
            <a:cxnLst/>
            <a:rect l="l" t="t" r="r" b="b"/>
            <a:pathLst>
              <a:path w="211454" h="241300">
                <a:moveTo>
                  <a:pt x="0" y="63106"/>
                </a:moveTo>
                <a:lnTo>
                  <a:pt x="116111" y="236772"/>
                </a:lnTo>
                <a:lnTo>
                  <a:pt x="124118" y="240722"/>
                </a:lnTo>
                <a:lnTo>
                  <a:pt x="137742" y="239210"/>
                </a:lnTo>
                <a:lnTo>
                  <a:pt x="174348" y="221736"/>
                </a:lnTo>
                <a:lnTo>
                  <a:pt x="204483" y="194588"/>
                </a:lnTo>
                <a:lnTo>
                  <a:pt x="211087" y="182576"/>
                </a:lnTo>
                <a:lnTo>
                  <a:pt x="210497" y="173667"/>
                </a:lnTo>
                <a:lnTo>
                  <a:pt x="139218" y="67056"/>
                </a:lnTo>
                <a:lnTo>
                  <a:pt x="8006" y="67056"/>
                </a:lnTo>
                <a:lnTo>
                  <a:pt x="0" y="63106"/>
                </a:lnTo>
                <a:close/>
              </a:path>
              <a:path w="211454" h="241300">
                <a:moveTo>
                  <a:pt x="94385" y="0"/>
                </a:moveTo>
                <a:lnTo>
                  <a:pt x="75737" y="34491"/>
                </a:lnTo>
                <a:lnTo>
                  <a:pt x="38998" y="59054"/>
                </a:lnTo>
                <a:lnTo>
                  <a:pt x="8006" y="67056"/>
                </a:lnTo>
                <a:lnTo>
                  <a:pt x="139218" y="67056"/>
                </a:lnTo>
                <a:lnTo>
                  <a:pt x="94385" y="0"/>
                </a:lnTo>
                <a:close/>
              </a:path>
            </a:pathLst>
          </a:custGeom>
          <a:solidFill>
            <a:srgbClr val="3A85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191408" y="4266490"/>
            <a:ext cx="95885" cy="71120"/>
          </a:xfrm>
          <a:custGeom>
            <a:avLst/>
            <a:gdLst/>
            <a:ahLst/>
            <a:cxnLst/>
            <a:rect l="l" t="t" r="r" b="b"/>
            <a:pathLst>
              <a:path w="95884" h="71120">
                <a:moveTo>
                  <a:pt x="86967" y="0"/>
                </a:moveTo>
                <a:lnTo>
                  <a:pt x="36739" y="18984"/>
                </a:lnTo>
                <a:lnTo>
                  <a:pt x="6603" y="46134"/>
                </a:lnTo>
                <a:lnTo>
                  <a:pt x="0" y="58146"/>
                </a:lnTo>
                <a:lnTo>
                  <a:pt x="590" y="67055"/>
                </a:lnTo>
                <a:lnTo>
                  <a:pt x="8597" y="71005"/>
                </a:lnTo>
                <a:lnTo>
                  <a:pt x="22221" y="69493"/>
                </a:lnTo>
                <a:lnTo>
                  <a:pt x="58826" y="52019"/>
                </a:lnTo>
                <a:lnTo>
                  <a:pt x="88961" y="24870"/>
                </a:lnTo>
                <a:lnTo>
                  <a:pt x="95565" y="12858"/>
                </a:lnTo>
                <a:lnTo>
                  <a:pt x="94975" y="3949"/>
                </a:lnTo>
                <a:lnTo>
                  <a:pt x="86967" y="0"/>
                </a:lnTo>
                <a:close/>
              </a:path>
            </a:pathLst>
          </a:custGeom>
          <a:solidFill>
            <a:srgbClr val="89B6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306056" y="4081271"/>
            <a:ext cx="295655" cy="32918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348449" y="4105228"/>
            <a:ext cx="211454" cy="241300"/>
          </a:xfrm>
          <a:custGeom>
            <a:avLst/>
            <a:gdLst/>
            <a:ahLst/>
            <a:cxnLst/>
            <a:rect l="l" t="t" r="r" b="b"/>
            <a:pathLst>
              <a:path w="211454" h="241300">
                <a:moveTo>
                  <a:pt x="0" y="63106"/>
                </a:moveTo>
                <a:lnTo>
                  <a:pt x="116112" y="236772"/>
                </a:lnTo>
                <a:lnTo>
                  <a:pt x="124119" y="240722"/>
                </a:lnTo>
                <a:lnTo>
                  <a:pt x="137743" y="239210"/>
                </a:lnTo>
                <a:lnTo>
                  <a:pt x="174348" y="221736"/>
                </a:lnTo>
                <a:lnTo>
                  <a:pt x="204484" y="194587"/>
                </a:lnTo>
                <a:lnTo>
                  <a:pt x="211087" y="182575"/>
                </a:lnTo>
                <a:lnTo>
                  <a:pt x="210497" y="173666"/>
                </a:lnTo>
                <a:lnTo>
                  <a:pt x="139218" y="67055"/>
                </a:lnTo>
                <a:lnTo>
                  <a:pt x="8007" y="67055"/>
                </a:lnTo>
                <a:lnTo>
                  <a:pt x="0" y="63106"/>
                </a:lnTo>
                <a:close/>
              </a:path>
              <a:path w="211454" h="241300">
                <a:moveTo>
                  <a:pt x="94385" y="0"/>
                </a:moveTo>
                <a:lnTo>
                  <a:pt x="75737" y="34490"/>
                </a:lnTo>
                <a:lnTo>
                  <a:pt x="38998" y="59054"/>
                </a:lnTo>
                <a:lnTo>
                  <a:pt x="8007" y="67055"/>
                </a:lnTo>
                <a:lnTo>
                  <a:pt x="139218" y="67055"/>
                </a:lnTo>
                <a:lnTo>
                  <a:pt x="94385" y="0"/>
                </a:lnTo>
                <a:close/>
              </a:path>
            </a:pathLst>
          </a:custGeom>
          <a:solidFill>
            <a:srgbClr val="3A85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347860" y="4101278"/>
            <a:ext cx="95885" cy="71120"/>
          </a:xfrm>
          <a:custGeom>
            <a:avLst/>
            <a:gdLst/>
            <a:ahLst/>
            <a:cxnLst/>
            <a:rect l="l" t="t" r="r" b="b"/>
            <a:pathLst>
              <a:path w="95884" h="71120">
                <a:moveTo>
                  <a:pt x="86968" y="0"/>
                </a:moveTo>
                <a:lnTo>
                  <a:pt x="36739" y="18985"/>
                </a:lnTo>
                <a:lnTo>
                  <a:pt x="6603" y="46134"/>
                </a:lnTo>
                <a:lnTo>
                  <a:pt x="0" y="58146"/>
                </a:lnTo>
                <a:lnTo>
                  <a:pt x="589" y="67056"/>
                </a:lnTo>
                <a:lnTo>
                  <a:pt x="8596" y="71005"/>
                </a:lnTo>
                <a:lnTo>
                  <a:pt x="22221" y="69493"/>
                </a:lnTo>
                <a:lnTo>
                  <a:pt x="58825" y="52020"/>
                </a:lnTo>
                <a:lnTo>
                  <a:pt x="88961" y="24870"/>
                </a:lnTo>
                <a:lnTo>
                  <a:pt x="95565" y="12858"/>
                </a:lnTo>
                <a:lnTo>
                  <a:pt x="94974" y="3949"/>
                </a:lnTo>
                <a:lnTo>
                  <a:pt x="86968" y="0"/>
                </a:lnTo>
                <a:close/>
              </a:path>
            </a:pathLst>
          </a:custGeom>
          <a:solidFill>
            <a:srgbClr val="89B6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208519" y="4029455"/>
            <a:ext cx="326135" cy="58826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257427" y="4055141"/>
            <a:ext cx="232410" cy="490855"/>
          </a:xfrm>
          <a:custGeom>
            <a:avLst/>
            <a:gdLst/>
            <a:ahLst/>
            <a:cxnLst/>
            <a:rect l="l" t="t" r="r" b="b"/>
            <a:pathLst>
              <a:path w="232409" h="490854">
                <a:moveTo>
                  <a:pt x="137542" y="80550"/>
                </a:moveTo>
                <a:lnTo>
                  <a:pt x="92350" y="46106"/>
                </a:lnTo>
                <a:lnTo>
                  <a:pt x="51642" y="17384"/>
                </a:lnTo>
                <a:lnTo>
                  <a:pt x="19901" y="108"/>
                </a:lnTo>
                <a:lnTo>
                  <a:pt x="1612" y="0"/>
                </a:lnTo>
                <a:lnTo>
                  <a:pt x="0" y="22556"/>
                </a:lnTo>
                <a:lnTo>
                  <a:pt x="11995" y="63402"/>
                </a:lnTo>
                <a:lnTo>
                  <a:pt x="32644" y="113451"/>
                </a:lnTo>
                <a:lnTo>
                  <a:pt x="56991" y="163618"/>
                </a:lnTo>
                <a:lnTo>
                  <a:pt x="81156" y="205162"/>
                </a:lnTo>
                <a:lnTo>
                  <a:pt x="111564" y="251499"/>
                </a:lnTo>
                <a:lnTo>
                  <a:pt x="143986" y="298461"/>
                </a:lnTo>
                <a:lnTo>
                  <a:pt x="174193" y="341878"/>
                </a:lnTo>
                <a:lnTo>
                  <a:pt x="197955" y="377582"/>
                </a:lnTo>
                <a:lnTo>
                  <a:pt x="217798" y="415222"/>
                </a:lnTo>
                <a:lnTo>
                  <a:pt x="229262" y="449322"/>
                </a:lnTo>
                <a:lnTo>
                  <a:pt x="231996" y="475870"/>
                </a:lnTo>
                <a:lnTo>
                  <a:pt x="225643" y="490855"/>
                </a:lnTo>
                <a:lnTo>
                  <a:pt x="204070" y="488535"/>
                </a:lnTo>
                <a:lnTo>
                  <a:pt x="169478" y="472606"/>
                </a:lnTo>
                <a:lnTo>
                  <a:pt x="134021" y="453216"/>
                </a:lnTo>
                <a:lnTo>
                  <a:pt x="109852" y="440512"/>
                </a:lnTo>
                <a:lnTo>
                  <a:pt x="100088" y="437070"/>
                </a:lnTo>
                <a:lnTo>
                  <a:pt x="98289" y="437523"/>
                </a:lnTo>
                <a:lnTo>
                  <a:pt x="102271" y="440099"/>
                </a:lnTo>
                <a:lnTo>
                  <a:pt x="109852" y="443029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443216" y="4309871"/>
            <a:ext cx="173735" cy="43281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487018" y="4331320"/>
            <a:ext cx="83185" cy="342265"/>
          </a:xfrm>
          <a:custGeom>
            <a:avLst/>
            <a:gdLst/>
            <a:ahLst/>
            <a:cxnLst/>
            <a:rect l="l" t="t" r="r" b="b"/>
            <a:pathLst>
              <a:path w="83184" h="342264">
                <a:moveTo>
                  <a:pt x="37603" y="0"/>
                </a:moveTo>
                <a:lnTo>
                  <a:pt x="56374" y="60032"/>
                </a:lnTo>
                <a:lnTo>
                  <a:pt x="72150" y="117861"/>
                </a:lnTo>
                <a:lnTo>
                  <a:pt x="81933" y="171283"/>
                </a:lnTo>
                <a:lnTo>
                  <a:pt x="82726" y="218096"/>
                </a:lnTo>
                <a:lnTo>
                  <a:pt x="72531" y="256830"/>
                </a:lnTo>
                <a:lnTo>
                  <a:pt x="53348" y="288954"/>
                </a:lnTo>
                <a:lnTo>
                  <a:pt x="28172" y="316671"/>
                </a:lnTo>
                <a:lnTo>
                  <a:pt x="0" y="342186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299959" y="4998720"/>
            <a:ext cx="231648" cy="11277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341320" y="5036351"/>
            <a:ext cx="142240" cy="0"/>
          </a:xfrm>
          <a:custGeom>
            <a:avLst/>
            <a:gdLst/>
            <a:ahLst/>
            <a:cxnLst/>
            <a:rect l="l" t="t" r="r" b="b"/>
            <a:pathLst>
              <a:path w="142240">
                <a:moveTo>
                  <a:pt x="0" y="0"/>
                </a:moveTo>
                <a:lnTo>
                  <a:pt x="141998" y="0"/>
                </a:lnTo>
              </a:path>
            </a:pathLst>
          </a:custGeom>
          <a:ln w="22843">
            <a:solidFill>
              <a:srgbClr val="3A85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483318" y="5017315"/>
            <a:ext cx="7620" cy="30480"/>
          </a:xfrm>
          <a:custGeom>
            <a:avLst/>
            <a:gdLst/>
            <a:ahLst/>
            <a:cxnLst/>
            <a:rect l="l" t="t" r="r" b="b"/>
            <a:pathLst>
              <a:path w="7620" h="30479">
                <a:moveTo>
                  <a:pt x="7614" y="0"/>
                </a:moveTo>
                <a:lnTo>
                  <a:pt x="0" y="7614"/>
                </a:lnTo>
                <a:lnTo>
                  <a:pt x="0" y="30458"/>
                </a:lnTo>
                <a:lnTo>
                  <a:pt x="7614" y="22843"/>
                </a:lnTo>
                <a:lnTo>
                  <a:pt x="7614" y="0"/>
                </a:lnTo>
                <a:close/>
              </a:path>
            </a:pathLst>
          </a:custGeom>
          <a:solidFill>
            <a:srgbClr val="2F6B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341320" y="5021122"/>
            <a:ext cx="149860" cy="0"/>
          </a:xfrm>
          <a:custGeom>
            <a:avLst/>
            <a:gdLst/>
            <a:ahLst/>
            <a:cxnLst/>
            <a:rect l="l" t="t" r="r" b="b"/>
            <a:pathLst>
              <a:path w="149859">
                <a:moveTo>
                  <a:pt x="0" y="0"/>
                </a:moveTo>
                <a:lnTo>
                  <a:pt x="149613" y="0"/>
                </a:lnTo>
              </a:path>
            </a:pathLst>
          </a:custGeom>
          <a:ln w="7614">
            <a:solidFill>
              <a:srgbClr val="619D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299959" y="5047488"/>
            <a:ext cx="231648" cy="11277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341168" y="5085240"/>
            <a:ext cx="142240" cy="0"/>
          </a:xfrm>
          <a:custGeom>
            <a:avLst/>
            <a:gdLst/>
            <a:ahLst/>
            <a:cxnLst/>
            <a:rect l="l" t="t" r="r" b="b"/>
            <a:pathLst>
              <a:path w="142240">
                <a:moveTo>
                  <a:pt x="0" y="0"/>
                </a:moveTo>
                <a:lnTo>
                  <a:pt x="141998" y="0"/>
                </a:lnTo>
              </a:path>
            </a:pathLst>
          </a:custGeom>
          <a:ln w="22843">
            <a:solidFill>
              <a:srgbClr val="3A85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483168" y="5066203"/>
            <a:ext cx="7620" cy="30480"/>
          </a:xfrm>
          <a:custGeom>
            <a:avLst/>
            <a:gdLst/>
            <a:ahLst/>
            <a:cxnLst/>
            <a:rect l="l" t="t" r="r" b="b"/>
            <a:pathLst>
              <a:path w="7620" h="30479">
                <a:moveTo>
                  <a:pt x="7613" y="0"/>
                </a:moveTo>
                <a:lnTo>
                  <a:pt x="0" y="7613"/>
                </a:lnTo>
                <a:lnTo>
                  <a:pt x="0" y="30458"/>
                </a:lnTo>
                <a:lnTo>
                  <a:pt x="7613" y="22843"/>
                </a:lnTo>
                <a:lnTo>
                  <a:pt x="7613" y="0"/>
                </a:lnTo>
                <a:close/>
              </a:path>
            </a:pathLst>
          </a:custGeom>
          <a:solidFill>
            <a:srgbClr val="2F6B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341168" y="5070010"/>
            <a:ext cx="149860" cy="0"/>
          </a:xfrm>
          <a:custGeom>
            <a:avLst/>
            <a:gdLst/>
            <a:ahLst/>
            <a:cxnLst/>
            <a:rect l="l" t="t" r="r" b="b"/>
            <a:pathLst>
              <a:path w="149859">
                <a:moveTo>
                  <a:pt x="0" y="0"/>
                </a:moveTo>
                <a:lnTo>
                  <a:pt x="149612" y="0"/>
                </a:lnTo>
              </a:path>
            </a:pathLst>
          </a:custGeom>
          <a:ln w="7613">
            <a:solidFill>
              <a:srgbClr val="619D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299959" y="5096255"/>
            <a:ext cx="231648" cy="11277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341167" y="5133976"/>
            <a:ext cx="142240" cy="0"/>
          </a:xfrm>
          <a:custGeom>
            <a:avLst/>
            <a:gdLst/>
            <a:ahLst/>
            <a:cxnLst/>
            <a:rect l="l" t="t" r="r" b="b"/>
            <a:pathLst>
              <a:path w="142240">
                <a:moveTo>
                  <a:pt x="0" y="0"/>
                </a:moveTo>
                <a:lnTo>
                  <a:pt x="141998" y="0"/>
                </a:lnTo>
              </a:path>
            </a:pathLst>
          </a:custGeom>
          <a:ln w="22843">
            <a:solidFill>
              <a:srgbClr val="3A85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483166" y="5114941"/>
            <a:ext cx="7620" cy="30480"/>
          </a:xfrm>
          <a:custGeom>
            <a:avLst/>
            <a:gdLst/>
            <a:ahLst/>
            <a:cxnLst/>
            <a:rect l="l" t="t" r="r" b="b"/>
            <a:pathLst>
              <a:path w="7620" h="30479">
                <a:moveTo>
                  <a:pt x="7614" y="0"/>
                </a:moveTo>
                <a:lnTo>
                  <a:pt x="0" y="7613"/>
                </a:lnTo>
                <a:lnTo>
                  <a:pt x="0" y="30457"/>
                </a:lnTo>
                <a:lnTo>
                  <a:pt x="7614" y="22843"/>
                </a:lnTo>
                <a:lnTo>
                  <a:pt x="7614" y="0"/>
                </a:lnTo>
                <a:close/>
              </a:path>
            </a:pathLst>
          </a:custGeom>
          <a:solidFill>
            <a:srgbClr val="2F6B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341167" y="5118748"/>
            <a:ext cx="149860" cy="0"/>
          </a:xfrm>
          <a:custGeom>
            <a:avLst/>
            <a:gdLst/>
            <a:ahLst/>
            <a:cxnLst/>
            <a:rect l="l" t="t" r="r" b="b"/>
            <a:pathLst>
              <a:path w="149859">
                <a:moveTo>
                  <a:pt x="0" y="0"/>
                </a:moveTo>
                <a:lnTo>
                  <a:pt x="149613" y="0"/>
                </a:lnTo>
              </a:path>
            </a:pathLst>
          </a:custGeom>
          <a:ln w="7613">
            <a:solidFill>
              <a:srgbClr val="619D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101583" y="5093208"/>
            <a:ext cx="91440" cy="30784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146501" y="5113459"/>
            <a:ext cx="0" cy="222250"/>
          </a:xfrm>
          <a:custGeom>
            <a:avLst/>
            <a:gdLst/>
            <a:ahLst/>
            <a:cxnLst/>
            <a:rect l="l" t="t" r="r" b="b"/>
            <a:pathLst>
              <a:path h="222250">
                <a:moveTo>
                  <a:pt x="1" y="0"/>
                </a:moveTo>
                <a:lnTo>
                  <a:pt x="0" y="221856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065007" y="4623815"/>
            <a:ext cx="259079" cy="33223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106640" y="4641173"/>
            <a:ext cx="174668" cy="25023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882128" y="4248911"/>
            <a:ext cx="295655" cy="32613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924961" y="4270439"/>
            <a:ext cx="211454" cy="241300"/>
          </a:xfrm>
          <a:custGeom>
            <a:avLst/>
            <a:gdLst/>
            <a:ahLst/>
            <a:cxnLst/>
            <a:rect l="l" t="t" r="r" b="b"/>
            <a:pathLst>
              <a:path w="211454" h="241300">
                <a:moveTo>
                  <a:pt x="0" y="63106"/>
                </a:moveTo>
                <a:lnTo>
                  <a:pt x="116112" y="236772"/>
                </a:lnTo>
                <a:lnTo>
                  <a:pt x="124119" y="240722"/>
                </a:lnTo>
                <a:lnTo>
                  <a:pt x="137743" y="239210"/>
                </a:lnTo>
                <a:lnTo>
                  <a:pt x="174348" y="221736"/>
                </a:lnTo>
                <a:lnTo>
                  <a:pt x="204483" y="194588"/>
                </a:lnTo>
                <a:lnTo>
                  <a:pt x="211087" y="182576"/>
                </a:lnTo>
                <a:lnTo>
                  <a:pt x="210497" y="173667"/>
                </a:lnTo>
                <a:lnTo>
                  <a:pt x="139218" y="67056"/>
                </a:lnTo>
                <a:lnTo>
                  <a:pt x="8006" y="67056"/>
                </a:lnTo>
                <a:lnTo>
                  <a:pt x="0" y="63106"/>
                </a:lnTo>
                <a:close/>
              </a:path>
              <a:path w="211454" h="241300">
                <a:moveTo>
                  <a:pt x="94385" y="0"/>
                </a:moveTo>
                <a:lnTo>
                  <a:pt x="75737" y="34491"/>
                </a:lnTo>
                <a:lnTo>
                  <a:pt x="38998" y="59054"/>
                </a:lnTo>
                <a:lnTo>
                  <a:pt x="8006" y="67056"/>
                </a:lnTo>
                <a:lnTo>
                  <a:pt x="139218" y="67056"/>
                </a:lnTo>
                <a:lnTo>
                  <a:pt x="94385" y="0"/>
                </a:lnTo>
                <a:close/>
              </a:path>
            </a:pathLst>
          </a:custGeom>
          <a:solidFill>
            <a:srgbClr val="3A85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924371" y="4266490"/>
            <a:ext cx="95885" cy="71120"/>
          </a:xfrm>
          <a:custGeom>
            <a:avLst/>
            <a:gdLst/>
            <a:ahLst/>
            <a:cxnLst/>
            <a:rect l="l" t="t" r="r" b="b"/>
            <a:pathLst>
              <a:path w="95884" h="71120">
                <a:moveTo>
                  <a:pt x="86968" y="0"/>
                </a:moveTo>
                <a:lnTo>
                  <a:pt x="36739" y="18984"/>
                </a:lnTo>
                <a:lnTo>
                  <a:pt x="6603" y="46134"/>
                </a:lnTo>
                <a:lnTo>
                  <a:pt x="0" y="58146"/>
                </a:lnTo>
                <a:lnTo>
                  <a:pt x="590" y="67055"/>
                </a:lnTo>
                <a:lnTo>
                  <a:pt x="8597" y="71005"/>
                </a:lnTo>
                <a:lnTo>
                  <a:pt x="22221" y="69493"/>
                </a:lnTo>
                <a:lnTo>
                  <a:pt x="58826" y="52019"/>
                </a:lnTo>
                <a:lnTo>
                  <a:pt x="88961" y="24870"/>
                </a:lnTo>
                <a:lnTo>
                  <a:pt x="95565" y="12858"/>
                </a:lnTo>
                <a:lnTo>
                  <a:pt x="94975" y="3949"/>
                </a:lnTo>
                <a:lnTo>
                  <a:pt x="86968" y="0"/>
                </a:lnTo>
                <a:close/>
              </a:path>
            </a:pathLst>
          </a:custGeom>
          <a:solidFill>
            <a:srgbClr val="89B6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037576" y="4081271"/>
            <a:ext cx="295655" cy="329183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081412" y="4105228"/>
            <a:ext cx="211454" cy="241300"/>
          </a:xfrm>
          <a:custGeom>
            <a:avLst/>
            <a:gdLst/>
            <a:ahLst/>
            <a:cxnLst/>
            <a:rect l="l" t="t" r="r" b="b"/>
            <a:pathLst>
              <a:path w="211454" h="241300">
                <a:moveTo>
                  <a:pt x="0" y="63106"/>
                </a:moveTo>
                <a:lnTo>
                  <a:pt x="116112" y="236772"/>
                </a:lnTo>
                <a:lnTo>
                  <a:pt x="124119" y="240722"/>
                </a:lnTo>
                <a:lnTo>
                  <a:pt x="137743" y="239210"/>
                </a:lnTo>
                <a:lnTo>
                  <a:pt x="174348" y="221736"/>
                </a:lnTo>
                <a:lnTo>
                  <a:pt x="204484" y="194587"/>
                </a:lnTo>
                <a:lnTo>
                  <a:pt x="211087" y="182575"/>
                </a:lnTo>
                <a:lnTo>
                  <a:pt x="210497" y="173666"/>
                </a:lnTo>
                <a:lnTo>
                  <a:pt x="139218" y="67055"/>
                </a:lnTo>
                <a:lnTo>
                  <a:pt x="8007" y="67055"/>
                </a:lnTo>
                <a:lnTo>
                  <a:pt x="0" y="63106"/>
                </a:lnTo>
                <a:close/>
              </a:path>
              <a:path w="211454" h="241300">
                <a:moveTo>
                  <a:pt x="94385" y="0"/>
                </a:moveTo>
                <a:lnTo>
                  <a:pt x="75737" y="34490"/>
                </a:lnTo>
                <a:lnTo>
                  <a:pt x="38998" y="59054"/>
                </a:lnTo>
                <a:lnTo>
                  <a:pt x="8007" y="67055"/>
                </a:lnTo>
                <a:lnTo>
                  <a:pt x="139218" y="67055"/>
                </a:lnTo>
                <a:lnTo>
                  <a:pt x="94385" y="0"/>
                </a:lnTo>
                <a:close/>
              </a:path>
            </a:pathLst>
          </a:custGeom>
          <a:solidFill>
            <a:srgbClr val="3A85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8080823" y="4101278"/>
            <a:ext cx="95885" cy="71120"/>
          </a:xfrm>
          <a:custGeom>
            <a:avLst/>
            <a:gdLst/>
            <a:ahLst/>
            <a:cxnLst/>
            <a:rect l="l" t="t" r="r" b="b"/>
            <a:pathLst>
              <a:path w="95884" h="71120">
                <a:moveTo>
                  <a:pt x="86968" y="0"/>
                </a:moveTo>
                <a:lnTo>
                  <a:pt x="36739" y="18985"/>
                </a:lnTo>
                <a:lnTo>
                  <a:pt x="6603" y="46134"/>
                </a:lnTo>
                <a:lnTo>
                  <a:pt x="0" y="58146"/>
                </a:lnTo>
                <a:lnTo>
                  <a:pt x="589" y="67056"/>
                </a:lnTo>
                <a:lnTo>
                  <a:pt x="8597" y="71005"/>
                </a:lnTo>
                <a:lnTo>
                  <a:pt x="22221" y="69493"/>
                </a:lnTo>
                <a:lnTo>
                  <a:pt x="58825" y="52020"/>
                </a:lnTo>
                <a:lnTo>
                  <a:pt x="88961" y="24870"/>
                </a:lnTo>
                <a:lnTo>
                  <a:pt x="95565" y="12858"/>
                </a:lnTo>
                <a:lnTo>
                  <a:pt x="94974" y="3949"/>
                </a:lnTo>
                <a:lnTo>
                  <a:pt x="86968" y="0"/>
                </a:lnTo>
                <a:close/>
              </a:path>
            </a:pathLst>
          </a:custGeom>
          <a:solidFill>
            <a:srgbClr val="89B6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7943088" y="4029455"/>
            <a:ext cx="326135" cy="588263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7990390" y="4055141"/>
            <a:ext cx="232410" cy="490855"/>
          </a:xfrm>
          <a:custGeom>
            <a:avLst/>
            <a:gdLst/>
            <a:ahLst/>
            <a:cxnLst/>
            <a:rect l="l" t="t" r="r" b="b"/>
            <a:pathLst>
              <a:path w="232409" h="490854">
                <a:moveTo>
                  <a:pt x="137542" y="80550"/>
                </a:moveTo>
                <a:lnTo>
                  <a:pt x="92350" y="46106"/>
                </a:lnTo>
                <a:lnTo>
                  <a:pt x="51642" y="17384"/>
                </a:lnTo>
                <a:lnTo>
                  <a:pt x="19901" y="108"/>
                </a:lnTo>
                <a:lnTo>
                  <a:pt x="1612" y="0"/>
                </a:lnTo>
                <a:lnTo>
                  <a:pt x="0" y="22556"/>
                </a:lnTo>
                <a:lnTo>
                  <a:pt x="11995" y="63402"/>
                </a:lnTo>
                <a:lnTo>
                  <a:pt x="32644" y="113451"/>
                </a:lnTo>
                <a:lnTo>
                  <a:pt x="56991" y="163618"/>
                </a:lnTo>
                <a:lnTo>
                  <a:pt x="81156" y="205162"/>
                </a:lnTo>
                <a:lnTo>
                  <a:pt x="111564" y="251499"/>
                </a:lnTo>
                <a:lnTo>
                  <a:pt x="143986" y="298461"/>
                </a:lnTo>
                <a:lnTo>
                  <a:pt x="174193" y="341878"/>
                </a:lnTo>
                <a:lnTo>
                  <a:pt x="197955" y="377582"/>
                </a:lnTo>
                <a:lnTo>
                  <a:pt x="217798" y="415222"/>
                </a:lnTo>
                <a:lnTo>
                  <a:pt x="229262" y="449322"/>
                </a:lnTo>
                <a:lnTo>
                  <a:pt x="231996" y="475870"/>
                </a:lnTo>
                <a:lnTo>
                  <a:pt x="225643" y="490855"/>
                </a:lnTo>
                <a:lnTo>
                  <a:pt x="204070" y="488535"/>
                </a:lnTo>
                <a:lnTo>
                  <a:pt x="169478" y="472606"/>
                </a:lnTo>
                <a:lnTo>
                  <a:pt x="134021" y="453216"/>
                </a:lnTo>
                <a:lnTo>
                  <a:pt x="109852" y="440512"/>
                </a:lnTo>
                <a:lnTo>
                  <a:pt x="100088" y="437070"/>
                </a:lnTo>
                <a:lnTo>
                  <a:pt x="98289" y="437523"/>
                </a:lnTo>
                <a:lnTo>
                  <a:pt x="102271" y="440099"/>
                </a:lnTo>
                <a:lnTo>
                  <a:pt x="109852" y="443029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8174735" y="4309871"/>
            <a:ext cx="173735" cy="432815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8219981" y="4331320"/>
            <a:ext cx="83185" cy="342265"/>
          </a:xfrm>
          <a:custGeom>
            <a:avLst/>
            <a:gdLst/>
            <a:ahLst/>
            <a:cxnLst/>
            <a:rect l="l" t="t" r="r" b="b"/>
            <a:pathLst>
              <a:path w="83184" h="342264">
                <a:moveTo>
                  <a:pt x="37603" y="0"/>
                </a:moveTo>
                <a:lnTo>
                  <a:pt x="56374" y="60032"/>
                </a:lnTo>
                <a:lnTo>
                  <a:pt x="72150" y="117861"/>
                </a:lnTo>
                <a:lnTo>
                  <a:pt x="81933" y="171283"/>
                </a:lnTo>
                <a:lnTo>
                  <a:pt x="82726" y="218096"/>
                </a:lnTo>
                <a:lnTo>
                  <a:pt x="72531" y="256830"/>
                </a:lnTo>
                <a:lnTo>
                  <a:pt x="53348" y="288954"/>
                </a:lnTo>
                <a:lnTo>
                  <a:pt x="28172" y="316671"/>
                </a:lnTo>
                <a:lnTo>
                  <a:pt x="0" y="342186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8065007" y="4882896"/>
            <a:ext cx="170688" cy="29565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8105840" y="4902263"/>
            <a:ext cx="88135" cy="21119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8031480" y="5132832"/>
            <a:ext cx="234696" cy="112776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8074283" y="5169701"/>
            <a:ext cx="142240" cy="0"/>
          </a:xfrm>
          <a:custGeom>
            <a:avLst/>
            <a:gdLst/>
            <a:ahLst/>
            <a:cxnLst/>
            <a:rect l="l" t="t" r="r" b="b"/>
            <a:pathLst>
              <a:path w="142240">
                <a:moveTo>
                  <a:pt x="0" y="0"/>
                </a:moveTo>
                <a:lnTo>
                  <a:pt x="141998" y="0"/>
                </a:lnTo>
              </a:path>
            </a:pathLst>
          </a:custGeom>
          <a:ln w="22843">
            <a:solidFill>
              <a:srgbClr val="3A85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8216281" y="5150665"/>
            <a:ext cx="7620" cy="30480"/>
          </a:xfrm>
          <a:custGeom>
            <a:avLst/>
            <a:gdLst/>
            <a:ahLst/>
            <a:cxnLst/>
            <a:rect l="l" t="t" r="r" b="b"/>
            <a:pathLst>
              <a:path w="7620" h="30479">
                <a:moveTo>
                  <a:pt x="7614" y="0"/>
                </a:moveTo>
                <a:lnTo>
                  <a:pt x="0" y="7614"/>
                </a:lnTo>
                <a:lnTo>
                  <a:pt x="0" y="30458"/>
                </a:lnTo>
                <a:lnTo>
                  <a:pt x="7614" y="22843"/>
                </a:lnTo>
                <a:lnTo>
                  <a:pt x="7614" y="0"/>
                </a:lnTo>
                <a:close/>
              </a:path>
            </a:pathLst>
          </a:custGeom>
          <a:solidFill>
            <a:srgbClr val="2F6B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8074283" y="5154472"/>
            <a:ext cx="149860" cy="0"/>
          </a:xfrm>
          <a:custGeom>
            <a:avLst/>
            <a:gdLst/>
            <a:ahLst/>
            <a:cxnLst/>
            <a:rect l="l" t="t" r="r" b="b"/>
            <a:pathLst>
              <a:path w="149859">
                <a:moveTo>
                  <a:pt x="0" y="0"/>
                </a:moveTo>
                <a:lnTo>
                  <a:pt x="149612" y="0"/>
                </a:lnTo>
              </a:path>
            </a:pathLst>
          </a:custGeom>
          <a:ln w="7614">
            <a:solidFill>
              <a:srgbClr val="619D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8031480" y="5181600"/>
            <a:ext cx="234696" cy="112775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8074131" y="5218589"/>
            <a:ext cx="142240" cy="0"/>
          </a:xfrm>
          <a:custGeom>
            <a:avLst/>
            <a:gdLst/>
            <a:ahLst/>
            <a:cxnLst/>
            <a:rect l="l" t="t" r="r" b="b"/>
            <a:pathLst>
              <a:path w="142240">
                <a:moveTo>
                  <a:pt x="0" y="0"/>
                </a:moveTo>
                <a:lnTo>
                  <a:pt x="141998" y="0"/>
                </a:lnTo>
              </a:path>
            </a:pathLst>
          </a:custGeom>
          <a:ln w="22843">
            <a:solidFill>
              <a:srgbClr val="3A85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8216130" y="5199553"/>
            <a:ext cx="7620" cy="30480"/>
          </a:xfrm>
          <a:custGeom>
            <a:avLst/>
            <a:gdLst/>
            <a:ahLst/>
            <a:cxnLst/>
            <a:rect l="l" t="t" r="r" b="b"/>
            <a:pathLst>
              <a:path w="7620" h="30479">
                <a:moveTo>
                  <a:pt x="7614" y="0"/>
                </a:moveTo>
                <a:lnTo>
                  <a:pt x="0" y="7613"/>
                </a:lnTo>
                <a:lnTo>
                  <a:pt x="0" y="30457"/>
                </a:lnTo>
                <a:lnTo>
                  <a:pt x="7614" y="22843"/>
                </a:lnTo>
                <a:lnTo>
                  <a:pt x="7614" y="0"/>
                </a:lnTo>
                <a:close/>
              </a:path>
            </a:pathLst>
          </a:custGeom>
          <a:solidFill>
            <a:srgbClr val="2F6B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074131" y="5203360"/>
            <a:ext cx="149860" cy="0"/>
          </a:xfrm>
          <a:custGeom>
            <a:avLst/>
            <a:gdLst/>
            <a:ahLst/>
            <a:cxnLst/>
            <a:rect l="l" t="t" r="r" b="b"/>
            <a:pathLst>
              <a:path w="149859">
                <a:moveTo>
                  <a:pt x="0" y="0"/>
                </a:moveTo>
                <a:lnTo>
                  <a:pt x="149613" y="0"/>
                </a:lnTo>
              </a:path>
            </a:pathLst>
          </a:custGeom>
          <a:ln w="7613">
            <a:solidFill>
              <a:srgbClr val="619D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031480" y="5230367"/>
            <a:ext cx="234696" cy="112775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074130" y="5267326"/>
            <a:ext cx="142240" cy="0"/>
          </a:xfrm>
          <a:custGeom>
            <a:avLst/>
            <a:gdLst/>
            <a:ahLst/>
            <a:cxnLst/>
            <a:rect l="l" t="t" r="r" b="b"/>
            <a:pathLst>
              <a:path w="142240">
                <a:moveTo>
                  <a:pt x="0" y="0"/>
                </a:moveTo>
                <a:lnTo>
                  <a:pt x="141998" y="0"/>
                </a:lnTo>
              </a:path>
            </a:pathLst>
          </a:custGeom>
          <a:ln w="22843">
            <a:solidFill>
              <a:srgbClr val="3A85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216128" y="5248291"/>
            <a:ext cx="7620" cy="30480"/>
          </a:xfrm>
          <a:custGeom>
            <a:avLst/>
            <a:gdLst/>
            <a:ahLst/>
            <a:cxnLst/>
            <a:rect l="l" t="t" r="r" b="b"/>
            <a:pathLst>
              <a:path w="7620" h="30479">
                <a:moveTo>
                  <a:pt x="7614" y="0"/>
                </a:moveTo>
                <a:lnTo>
                  <a:pt x="0" y="7613"/>
                </a:lnTo>
                <a:lnTo>
                  <a:pt x="0" y="30457"/>
                </a:lnTo>
                <a:lnTo>
                  <a:pt x="7614" y="22843"/>
                </a:lnTo>
                <a:lnTo>
                  <a:pt x="7614" y="0"/>
                </a:lnTo>
                <a:close/>
              </a:path>
            </a:pathLst>
          </a:custGeom>
          <a:solidFill>
            <a:srgbClr val="2F6B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074130" y="5252098"/>
            <a:ext cx="149860" cy="0"/>
          </a:xfrm>
          <a:custGeom>
            <a:avLst/>
            <a:gdLst/>
            <a:ahLst/>
            <a:cxnLst/>
            <a:rect l="l" t="t" r="r" b="b"/>
            <a:pathLst>
              <a:path w="149859">
                <a:moveTo>
                  <a:pt x="0" y="0"/>
                </a:moveTo>
                <a:lnTo>
                  <a:pt x="149613" y="0"/>
                </a:lnTo>
              </a:path>
            </a:pathLst>
          </a:custGeom>
          <a:ln w="7613">
            <a:solidFill>
              <a:srgbClr val="619D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8878823" y="5334000"/>
            <a:ext cx="91440" cy="31089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8925434" y="5356096"/>
            <a:ext cx="0" cy="222250"/>
          </a:xfrm>
          <a:custGeom>
            <a:avLst/>
            <a:gdLst/>
            <a:ahLst/>
            <a:cxnLst/>
            <a:rect l="l" t="t" r="r" b="b"/>
            <a:pathLst>
              <a:path h="222250">
                <a:moveTo>
                  <a:pt x="1" y="0"/>
                </a:moveTo>
                <a:lnTo>
                  <a:pt x="0" y="221856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8842247" y="4623815"/>
            <a:ext cx="259079" cy="332231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8885573" y="4641457"/>
            <a:ext cx="174668" cy="250234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8662416" y="4248911"/>
            <a:ext cx="295655" cy="326136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8703894" y="4270725"/>
            <a:ext cx="211454" cy="241300"/>
          </a:xfrm>
          <a:custGeom>
            <a:avLst/>
            <a:gdLst/>
            <a:ahLst/>
            <a:cxnLst/>
            <a:rect l="l" t="t" r="r" b="b"/>
            <a:pathLst>
              <a:path w="211454" h="241300">
                <a:moveTo>
                  <a:pt x="0" y="63105"/>
                </a:moveTo>
                <a:lnTo>
                  <a:pt x="116112" y="236772"/>
                </a:lnTo>
                <a:lnTo>
                  <a:pt x="124119" y="240722"/>
                </a:lnTo>
                <a:lnTo>
                  <a:pt x="137743" y="239210"/>
                </a:lnTo>
                <a:lnTo>
                  <a:pt x="174348" y="221736"/>
                </a:lnTo>
                <a:lnTo>
                  <a:pt x="204483" y="194587"/>
                </a:lnTo>
                <a:lnTo>
                  <a:pt x="211087" y="182575"/>
                </a:lnTo>
                <a:lnTo>
                  <a:pt x="210497" y="173666"/>
                </a:lnTo>
                <a:lnTo>
                  <a:pt x="139217" y="67054"/>
                </a:lnTo>
                <a:lnTo>
                  <a:pt x="8006" y="67054"/>
                </a:lnTo>
                <a:lnTo>
                  <a:pt x="0" y="63105"/>
                </a:lnTo>
                <a:close/>
              </a:path>
              <a:path w="211454" h="241300">
                <a:moveTo>
                  <a:pt x="94385" y="0"/>
                </a:moveTo>
                <a:lnTo>
                  <a:pt x="75737" y="34490"/>
                </a:lnTo>
                <a:lnTo>
                  <a:pt x="38998" y="59053"/>
                </a:lnTo>
                <a:lnTo>
                  <a:pt x="8006" y="67054"/>
                </a:lnTo>
                <a:lnTo>
                  <a:pt x="139217" y="67054"/>
                </a:lnTo>
                <a:lnTo>
                  <a:pt x="94385" y="0"/>
                </a:lnTo>
                <a:close/>
              </a:path>
            </a:pathLst>
          </a:custGeom>
          <a:solidFill>
            <a:srgbClr val="3A85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703303" y="4266775"/>
            <a:ext cx="95885" cy="71120"/>
          </a:xfrm>
          <a:custGeom>
            <a:avLst/>
            <a:gdLst/>
            <a:ahLst/>
            <a:cxnLst/>
            <a:rect l="l" t="t" r="r" b="b"/>
            <a:pathLst>
              <a:path w="95884" h="71120">
                <a:moveTo>
                  <a:pt x="86968" y="0"/>
                </a:moveTo>
                <a:lnTo>
                  <a:pt x="36739" y="18985"/>
                </a:lnTo>
                <a:lnTo>
                  <a:pt x="6603" y="46133"/>
                </a:lnTo>
                <a:lnTo>
                  <a:pt x="0" y="58146"/>
                </a:lnTo>
                <a:lnTo>
                  <a:pt x="590" y="67054"/>
                </a:lnTo>
                <a:lnTo>
                  <a:pt x="8597" y="71004"/>
                </a:lnTo>
                <a:lnTo>
                  <a:pt x="22221" y="69493"/>
                </a:lnTo>
                <a:lnTo>
                  <a:pt x="58826" y="52019"/>
                </a:lnTo>
                <a:lnTo>
                  <a:pt x="88961" y="24870"/>
                </a:lnTo>
                <a:lnTo>
                  <a:pt x="95565" y="12858"/>
                </a:lnTo>
                <a:lnTo>
                  <a:pt x="94975" y="3949"/>
                </a:lnTo>
                <a:lnTo>
                  <a:pt x="86968" y="0"/>
                </a:lnTo>
                <a:close/>
              </a:path>
            </a:pathLst>
          </a:custGeom>
          <a:solidFill>
            <a:srgbClr val="89B6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817864" y="4084320"/>
            <a:ext cx="295655" cy="326136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860345" y="4105513"/>
            <a:ext cx="211454" cy="241300"/>
          </a:xfrm>
          <a:custGeom>
            <a:avLst/>
            <a:gdLst/>
            <a:ahLst/>
            <a:cxnLst/>
            <a:rect l="l" t="t" r="r" b="b"/>
            <a:pathLst>
              <a:path w="211454" h="241300">
                <a:moveTo>
                  <a:pt x="0" y="63105"/>
                </a:moveTo>
                <a:lnTo>
                  <a:pt x="116112" y="236771"/>
                </a:lnTo>
                <a:lnTo>
                  <a:pt x="124119" y="240721"/>
                </a:lnTo>
                <a:lnTo>
                  <a:pt x="137743" y="239209"/>
                </a:lnTo>
                <a:lnTo>
                  <a:pt x="174348" y="221735"/>
                </a:lnTo>
                <a:lnTo>
                  <a:pt x="204484" y="194587"/>
                </a:lnTo>
                <a:lnTo>
                  <a:pt x="211087" y="182575"/>
                </a:lnTo>
                <a:lnTo>
                  <a:pt x="210497" y="173666"/>
                </a:lnTo>
                <a:lnTo>
                  <a:pt x="139217" y="67054"/>
                </a:lnTo>
                <a:lnTo>
                  <a:pt x="8007" y="67054"/>
                </a:lnTo>
                <a:lnTo>
                  <a:pt x="0" y="63105"/>
                </a:lnTo>
                <a:close/>
              </a:path>
              <a:path w="211454" h="241300">
                <a:moveTo>
                  <a:pt x="94385" y="0"/>
                </a:moveTo>
                <a:lnTo>
                  <a:pt x="75737" y="34489"/>
                </a:lnTo>
                <a:lnTo>
                  <a:pt x="38998" y="59053"/>
                </a:lnTo>
                <a:lnTo>
                  <a:pt x="8007" y="67054"/>
                </a:lnTo>
                <a:lnTo>
                  <a:pt x="139217" y="67054"/>
                </a:lnTo>
                <a:lnTo>
                  <a:pt x="94385" y="0"/>
                </a:lnTo>
                <a:close/>
              </a:path>
            </a:pathLst>
          </a:custGeom>
          <a:solidFill>
            <a:srgbClr val="3A85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8859756" y="4101563"/>
            <a:ext cx="95885" cy="71120"/>
          </a:xfrm>
          <a:custGeom>
            <a:avLst/>
            <a:gdLst/>
            <a:ahLst/>
            <a:cxnLst/>
            <a:rect l="l" t="t" r="r" b="b"/>
            <a:pathLst>
              <a:path w="95884" h="71120">
                <a:moveTo>
                  <a:pt x="86968" y="0"/>
                </a:moveTo>
                <a:lnTo>
                  <a:pt x="36739" y="18984"/>
                </a:lnTo>
                <a:lnTo>
                  <a:pt x="6603" y="46133"/>
                </a:lnTo>
                <a:lnTo>
                  <a:pt x="0" y="58146"/>
                </a:lnTo>
                <a:lnTo>
                  <a:pt x="589" y="67054"/>
                </a:lnTo>
                <a:lnTo>
                  <a:pt x="8597" y="71004"/>
                </a:lnTo>
                <a:lnTo>
                  <a:pt x="22221" y="69492"/>
                </a:lnTo>
                <a:lnTo>
                  <a:pt x="58825" y="52019"/>
                </a:lnTo>
                <a:lnTo>
                  <a:pt x="88961" y="24870"/>
                </a:lnTo>
                <a:lnTo>
                  <a:pt x="95565" y="12858"/>
                </a:lnTo>
                <a:lnTo>
                  <a:pt x="94974" y="3949"/>
                </a:lnTo>
                <a:lnTo>
                  <a:pt x="86968" y="0"/>
                </a:lnTo>
                <a:close/>
              </a:path>
            </a:pathLst>
          </a:custGeom>
          <a:solidFill>
            <a:srgbClr val="89B6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720328" y="4029455"/>
            <a:ext cx="326135" cy="588263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8769322" y="4055427"/>
            <a:ext cx="232410" cy="490855"/>
          </a:xfrm>
          <a:custGeom>
            <a:avLst/>
            <a:gdLst/>
            <a:ahLst/>
            <a:cxnLst/>
            <a:rect l="l" t="t" r="r" b="b"/>
            <a:pathLst>
              <a:path w="232409" h="490854">
                <a:moveTo>
                  <a:pt x="137542" y="80550"/>
                </a:moveTo>
                <a:lnTo>
                  <a:pt x="92350" y="46106"/>
                </a:lnTo>
                <a:lnTo>
                  <a:pt x="51642" y="17384"/>
                </a:lnTo>
                <a:lnTo>
                  <a:pt x="19901" y="108"/>
                </a:lnTo>
                <a:lnTo>
                  <a:pt x="1612" y="0"/>
                </a:lnTo>
                <a:lnTo>
                  <a:pt x="0" y="22556"/>
                </a:lnTo>
                <a:lnTo>
                  <a:pt x="11995" y="63402"/>
                </a:lnTo>
                <a:lnTo>
                  <a:pt x="32644" y="113451"/>
                </a:lnTo>
                <a:lnTo>
                  <a:pt x="56991" y="163618"/>
                </a:lnTo>
                <a:lnTo>
                  <a:pt x="81156" y="205162"/>
                </a:lnTo>
                <a:lnTo>
                  <a:pt x="111564" y="251499"/>
                </a:lnTo>
                <a:lnTo>
                  <a:pt x="143986" y="298461"/>
                </a:lnTo>
                <a:lnTo>
                  <a:pt x="174193" y="341878"/>
                </a:lnTo>
                <a:lnTo>
                  <a:pt x="197955" y="377582"/>
                </a:lnTo>
                <a:lnTo>
                  <a:pt x="217798" y="415222"/>
                </a:lnTo>
                <a:lnTo>
                  <a:pt x="229262" y="449322"/>
                </a:lnTo>
                <a:lnTo>
                  <a:pt x="231996" y="475870"/>
                </a:lnTo>
                <a:lnTo>
                  <a:pt x="225643" y="490855"/>
                </a:lnTo>
                <a:lnTo>
                  <a:pt x="204070" y="488535"/>
                </a:lnTo>
                <a:lnTo>
                  <a:pt x="169478" y="472606"/>
                </a:lnTo>
                <a:lnTo>
                  <a:pt x="134021" y="453216"/>
                </a:lnTo>
                <a:lnTo>
                  <a:pt x="109852" y="440512"/>
                </a:lnTo>
                <a:lnTo>
                  <a:pt x="100088" y="437070"/>
                </a:lnTo>
                <a:lnTo>
                  <a:pt x="98289" y="437523"/>
                </a:lnTo>
                <a:lnTo>
                  <a:pt x="102271" y="440099"/>
                </a:lnTo>
                <a:lnTo>
                  <a:pt x="109852" y="443029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8955023" y="4312920"/>
            <a:ext cx="173735" cy="429768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8998915" y="4331605"/>
            <a:ext cx="83185" cy="342265"/>
          </a:xfrm>
          <a:custGeom>
            <a:avLst/>
            <a:gdLst/>
            <a:ahLst/>
            <a:cxnLst/>
            <a:rect l="l" t="t" r="r" b="b"/>
            <a:pathLst>
              <a:path w="83184" h="342264">
                <a:moveTo>
                  <a:pt x="37603" y="0"/>
                </a:moveTo>
                <a:lnTo>
                  <a:pt x="56374" y="60032"/>
                </a:lnTo>
                <a:lnTo>
                  <a:pt x="72150" y="117861"/>
                </a:lnTo>
                <a:lnTo>
                  <a:pt x="81933" y="171283"/>
                </a:lnTo>
                <a:lnTo>
                  <a:pt x="82726" y="218096"/>
                </a:lnTo>
                <a:lnTo>
                  <a:pt x="72531" y="256830"/>
                </a:lnTo>
                <a:lnTo>
                  <a:pt x="53348" y="288954"/>
                </a:lnTo>
                <a:lnTo>
                  <a:pt x="28172" y="316671"/>
                </a:lnTo>
                <a:lnTo>
                  <a:pt x="0" y="342186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842247" y="5126735"/>
            <a:ext cx="170688" cy="292607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884772" y="5144900"/>
            <a:ext cx="88265" cy="211454"/>
          </a:xfrm>
          <a:custGeom>
            <a:avLst/>
            <a:gdLst/>
            <a:ahLst/>
            <a:cxnLst/>
            <a:rect l="l" t="t" r="r" b="b"/>
            <a:pathLst>
              <a:path w="88265" h="211454">
                <a:moveTo>
                  <a:pt x="44067" y="0"/>
                </a:moveTo>
                <a:lnTo>
                  <a:pt x="26914" y="8298"/>
                </a:lnTo>
                <a:lnTo>
                  <a:pt x="12907" y="30929"/>
                </a:lnTo>
                <a:lnTo>
                  <a:pt x="3463" y="64494"/>
                </a:lnTo>
                <a:lnTo>
                  <a:pt x="0" y="105597"/>
                </a:lnTo>
                <a:lnTo>
                  <a:pt x="3463" y="146701"/>
                </a:lnTo>
                <a:lnTo>
                  <a:pt x="12907" y="180266"/>
                </a:lnTo>
                <a:lnTo>
                  <a:pt x="26914" y="202897"/>
                </a:lnTo>
                <a:lnTo>
                  <a:pt x="44067" y="211195"/>
                </a:lnTo>
                <a:lnTo>
                  <a:pt x="61221" y="202897"/>
                </a:lnTo>
                <a:lnTo>
                  <a:pt x="75228" y="180266"/>
                </a:lnTo>
                <a:lnTo>
                  <a:pt x="84672" y="146701"/>
                </a:lnTo>
                <a:lnTo>
                  <a:pt x="88135" y="105597"/>
                </a:lnTo>
                <a:lnTo>
                  <a:pt x="84672" y="64494"/>
                </a:lnTo>
                <a:lnTo>
                  <a:pt x="75228" y="30929"/>
                </a:lnTo>
                <a:lnTo>
                  <a:pt x="61221" y="8298"/>
                </a:lnTo>
                <a:lnTo>
                  <a:pt x="44067" y="0"/>
                </a:lnTo>
                <a:close/>
              </a:path>
            </a:pathLst>
          </a:custGeom>
          <a:solidFill>
            <a:srgbClr val="3A85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811768" y="5373623"/>
            <a:ext cx="231648" cy="115824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853216" y="5412339"/>
            <a:ext cx="142240" cy="0"/>
          </a:xfrm>
          <a:custGeom>
            <a:avLst/>
            <a:gdLst/>
            <a:ahLst/>
            <a:cxnLst/>
            <a:rect l="l" t="t" r="r" b="b"/>
            <a:pathLst>
              <a:path w="142240">
                <a:moveTo>
                  <a:pt x="0" y="0"/>
                </a:moveTo>
                <a:lnTo>
                  <a:pt x="141998" y="0"/>
                </a:lnTo>
              </a:path>
            </a:pathLst>
          </a:custGeom>
          <a:ln w="22843">
            <a:solidFill>
              <a:srgbClr val="3A85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995214" y="5393302"/>
            <a:ext cx="7620" cy="30480"/>
          </a:xfrm>
          <a:custGeom>
            <a:avLst/>
            <a:gdLst/>
            <a:ahLst/>
            <a:cxnLst/>
            <a:rect l="l" t="t" r="r" b="b"/>
            <a:pathLst>
              <a:path w="7620" h="30479">
                <a:moveTo>
                  <a:pt x="7614" y="0"/>
                </a:moveTo>
                <a:lnTo>
                  <a:pt x="0" y="7614"/>
                </a:lnTo>
                <a:lnTo>
                  <a:pt x="0" y="30458"/>
                </a:lnTo>
                <a:lnTo>
                  <a:pt x="7614" y="22843"/>
                </a:lnTo>
                <a:lnTo>
                  <a:pt x="7614" y="0"/>
                </a:lnTo>
                <a:close/>
              </a:path>
            </a:pathLst>
          </a:custGeom>
          <a:solidFill>
            <a:srgbClr val="2F6B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853216" y="5397110"/>
            <a:ext cx="149860" cy="0"/>
          </a:xfrm>
          <a:custGeom>
            <a:avLst/>
            <a:gdLst/>
            <a:ahLst/>
            <a:cxnLst/>
            <a:rect l="l" t="t" r="r" b="b"/>
            <a:pathLst>
              <a:path w="149859">
                <a:moveTo>
                  <a:pt x="0" y="0"/>
                </a:moveTo>
                <a:lnTo>
                  <a:pt x="149612" y="0"/>
                </a:lnTo>
              </a:path>
            </a:pathLst>
          </a:custGeom>
          <a:ln w="7614">
            <a:solidFill>
              <a:srgbClr val="619D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811768" y="5422391"/>
            <a:ext cx="231648" cy="115824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853064" y="5461226"/>
            <a:ext cx="142240" cy="0"/>
          </a:xfrm>
          <a:custGeom>
            <a:avLst/>
            <a:gdLst/>
            <a:ahLst/>
            <a:cxnLst/>
            <a:rect l="l" t="t" r="r" b="b"/>
            <a:pathLst>
              <a:path w="142240">
                <a:moveTo>
                  <a:pt x="0" y="0"/>
                </a:moveTo>
                <a:lnTo>
                  <a:pt x="141998" y="0"/>
                </a:lnTo>
              </a:path>
            </a:pathLst>
          </a:custGeom>
          <a:ln w="22843">
            <a:solidFill>
              <a:srgbClr val="3A85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995063" y="5442191"/>
            <a:ext cx="7620" cy="30480"/>
          </a:xfrm>
          <a:custGeom>
            <a:avLst/>
            <a:gdLst/>
            <a:ahLst/>
            <a:cxnLst/>
            <a:rect l="l" t="t" r="r" b="b"/>
            <a:pathLst>
              <a:path w="7620" h="30479">
                <a:moveTo>
                  <a:pt x="7614" y="0"/>
                </a:moveTo>
                <a:lnTo>
                  <a:pt x="0" y="7613"/>
                </a:lnTo>
                <a:lnTo>
                  <a:pt x="0" y="30457"/>
                </a:lnTo>
                <a:lnTo>
                  <a:pt x="7614" y="22843"/>
                </a:lnTo>
                <a:lnTo>
                  <a:pt x="7614" y="0"/>
                </a:lnTo>
                <a:close/>
              </a:path>
            </a:pathLst>
          </a:custGeom>
          <a:solidFill>
            <a:srgbClr val="2F6B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853064" y="5445998"/>
            <a:ext cx="149860" cy="0"/>
          </a:xfrm>
          <a:custGeom>
            <a:avLst/>
            <a:gdLst/>
            <a:ahLst/>
            <a:cxnLst/>
            <a:rect l="l" t="t" r="r" b="b"/>
            <a:pathLst>
              <a:path w="149859">
                <a:moveTo>
                  <a:pt x="0" y="0"/>
                </a:moveTo>
                <a:lnTo>
                  <a:pt x="149613" y="0"/>
                </a:lnTo>
              </a:path>
            </a:pathLst>
          </a:custGeom>
          <a:ln w="7613">
            <a:solidFill>
              <a:srgbClr val="619D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8811768" y="5471159"/>
            <a:ext cx="231648" cy="115824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8853063" y="5509964"/>
            <a:ext cx="142240" cy="0"/>
          </a:xfrm>
          <a:custGeom>
            <a:avLst/>
            <a:gdLst/>
            <a:ahLst/>
            <a:cxnLst/>
            <a:rect l="l" t="t" r="r" b="b"/>
            <a:pathLst>
              <a:path w="142240">
                <a:moveTo>
                  <a:pt x="0" y="0"/>
                </a:moveTo>
                <a:lnTo>
                  <a:pt x="141998" y="0"/>
                </a:lnTo>
              </a:path>
            </a:pathLst>
          </a:custGeom>
          <a:ln w="22843">
            <a:solidFill>
              <a:srgbClr val="3A85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8995061" y="5490927"/>
            <a:ext cx="7620" cy="30480"/>
          </a:xfrm>
          <a:custGeom>
            <a:avLst/>
            <a:gdLst/>
            <a:ahLst/>
            <a:cxnLst/>
            <a:rect l="l" t="t" r="r" b="b"/>
            <a:pathLst>
              <a:path w="7620" h="30479">
                <a:moveTo>
                  <a:pt x="7614" y="0"/>
                </a:moveTo>
                <a:lnTo>
                  <a:pt x="0" y="7614"/>
                </a:lnTo>
                <a:lnTo>
                  <a:pt x="0" y="30458"/>
                </a:lnTo>
                <a:lnTo>
                  <a:pt x="7614" y="22843"/>
                </a:lnTo>
                <a:lnTo>
                  <a:pt x="7614" y="0"/>
                </a:lnTo>
                <a:close/>
              </a:path>
            </a:pathLst>
          </a:custGeom>
          <a:solidFill>
            <a:srgbClr val="2F6B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8853063" y="5494735"/>
            <a:ext cx="149860" cy="0"/>
          </a:xfrm>
          <a:custGeom>
            <a:avLst/>
            <a:gdLst/>
            <a:ahLst/>
            <a:cxnLst/>
            <a:rect l="l" t="t" r="r" b="b"/>
            <a:pathLst>
              <a:path w="149859">
                <a:moveTo>
                  <a:pt x="0" y="0"/>
                </a:moveTo>
                <a:lnTo>
                  <a:pt x="149613" y="0"/>
                </a:lnTo>
              </a:path>
            </a:pathLst>
          </a:custGeom>
          <a:ln w="7614">
            <a:solidFill>
              <a:srgbClr val="619D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8842247" y="4898135"/>
            <a:ext cx="170688" cy="292607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8884273" y="4915274"/>
            <a:ext cx="88265" cy="211454"/>
          </a:xfrm>
          <a:custGeom>
            <a:avLst/>
            <a:gdLst/>
            <a:ahLst/>
            <a:cxnLst/>
            <a:rect l="l" t="t" r="r" b="b"/>
            <a:pathLst>
              <a:path w="88265" h="211454">
                <a:moveTo>
                  <a:pt x="44067" y="0"/>
                </a:moveTo>
                <a:lnTo>
                  <a:pt x="26914" y="8298"/>
                </a:lnTo>
                <a:lnTo>
                  <a:pt x="12907" y="30929"/>
                </a:lnTo>
                <a:lnTo>
                  <a:pt x="3463" y="64494"/>
                </a:lnTo>
                <a:lnTo>
                  <a:pt x="0" y="105597"/>
                </a:lnTo>
                <a:lnTo>
                  <a:pt x="3463" y="146701"/>
                </a:lnTo>
                <a:lnTo>
                  <a:pt x="12907" y="180267"/>
                </a:lnTo>
                <a:lnTo>
                  <a:pt x="26914" y="202897"/>
                </a:lnTo>
                <a:lnTo>
                  <a:pt x="44067" y="211195"/>
                </a:lnTo>
                <a:lnTo>
                  <a:pt x="61221" y="202897"/>
                </a:lnTo>
                <a:lnTo>
                  <a:pt x="75228" y="180267"/>
                </a:lnTo>
                <a:lnTo>
                  <a:pt x="84672" y="146701"/>
                </a:lnTo>
                <a:lnTo>
                  <a:pt x="88135" y="105597"/>
                </a:lnTo>
                <a:lnTo>
                  <a:pt x="84672" y="64494"/>
                </a:lnTo>
                <a:lnTo>
                  <a:pt x="75228" y="30929"/>
                </a:lnTo>
                <a:lnTo>
                  <a:pt x="61221" y="8298"/>
                </a:lnTo>
                <a:lnTo>
                  <a:pt x="44067" y="0"/>
                </a:lnTo>
                <a:close/>
              </a:path>
            </a:pathLst>
          </a:custGeom>
          <a:solidFill>
            <a:srgbClr val="B1BC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9643871" y="5102352"/>
            <a:ext cx="91440" cy="307848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9690075" y="5123355"/>
            <a:ext cx="0" cy="222250"/>
          </a:xfrm>
          <a:custGeom>
            <a:avLst/>
            <a:gdLst/>
            <a:ahLst/>
            <a:cxnLst/>
            <a:rect l="l" t="t" r="r" b="b"/>
            <a:pathLst>
              <a:path h="222250">
                <a:moveTo>
                  <a:pt x="1" y="0"/>
                </a:moveTo>
                <a:lnTo>
                  <a:pt x="0" y="221856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9607295" y="4614671"/>
            <a:ext cx="259079" cy="335280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9650215" y="4634529"/>
            <a:ext cx="174668" cy="250234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9424416" y="4239767"/>
            <a:ext cx="298703" cy="329184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9468534" y="4263797"/>
            <a:ext cx="211454" cy="241300"/>
          </a:xfrm>
          <a:custGeom>
            <a:avLst/>
            <a:gdLst/>
            <a:ahLst/>
            <a:cxnLst/>
            <a:rect l="l" t="t" r="r" b="b"/>
            <a:pathLst>
              <a:path w="211454" h="241300">
                <a:moveTo>
                  <a:pt x="0" y="63105"/>
                </a:moveTo>
                <a:lnTo>
                  <a:pt x="116112" y="236772"/>
                </a:lnTo>
                <a:lnTo>
                  <a:pt x="124119" y="240721"/>
                </a:lnTo>
                <a:lnTo>
                  <a:pt x="137744" y="239209"/>
                </a:lnTo>
                <a:lnTo>
                  <a:pt x="174348" y="221736"/>
                </a:lnTo>
                <a:lnTo>
                  <a:pt x="204484" y="194587"/>
                </a:lnTo>
                <a:lnTo>
                  <a:pt x="211087" y="182575"/>
                </a:lnTo>
                <a:lnTo>
                  <a:pt x="210497" y="173666"/>
                </a:lnTo>
                <a:lnTo>
                  <a:pt x="139217" y="67054"/>
                </a:lnTo>
                <a:lnTo>
                  <a:pt x="8007" y="67054"/>
                </a:lnTo>
                <a:lnTo>
                  <a:pt x="0" y="63105"/>
                </a:lnTo>
                <a:close/>
              </a:path>
              <a:path w="211454" h="241300">
                <a:moveTo>
                  <a:pt x="94385" y="0"/>
                </a:moveTo>
                <a:lnTo>
                  <a:pt x="75737" y="34490"/>
                </a:lnTo>
                <a:lnTo>
                  <a:pt x="38998" y="59053"/>
                </a:lnTo>
                <a:lnTo>
                  <a:pt x="8007" y="67054"/>
                </a:lnTo>
                <a:lnTo>
                  <a:pt x="139217" y="67054"/>
                </a:lnTo>
                <a:lnTo>
                  <a:pt x="94385" y="0"/>
                </a:lnTo>
                <a:close/>
              </a:path>
            </a:pathLst>
          </a:custGeom>
          <a:solidFill>
            <a:srgbClr val="3A85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9467944" y="4259847"/>
            <a:ext cx="95885" cy="71120"/>
          </a:xfrm>
          <a:custGeom>
            <a:avLst/>
            <a:gdLst/>
            <a:ahLst/>
            <a:cxnLst/>
            <a:rect l="l" t="t" r="r" b="b"/>
            <a:pathLst>
              <a:path w="95884" h="71120">
                <a:moveTo>
                  <a:pt x="86967" y="0"/>
                </a:moveTo>
                <a:lnTo>
                  <a:pt x="36738" y="18985"/>
                </a:lnTo>
                <a:lnTo>
                  <a:pt x="6603" y="46133"/>
                </a:lnTo>
                <a:lnTo>
                  <a:pt x="0" y="58146"/>
                </a:lnTo>
                <a:lnTo>
                  <a:pt x="589" y="67054"/>
                </a:lnTo>
                <a:lnTo>
                  <a:pt x="8597" y="71004"/>
                </a:lnTo>
                <a:lnTo>
                  <a:pt x="22221" y="69493"/>
                </a:lnTo>
                <a:lnTo>
                  <a:pt x="58825" y="52019"/>
                </a:lnTo>
                <a:lnTo>
                  <a:pt x="88961" y="24870"/>
                </a:lnTo>
                <a:lnTo>
                  <a:pt x="95565" y="12858"/>
                </a:lnTo>
                <a:lnTo>
                  <a:pt x="94974" y="3949"/>
                </a:lnTo>
                <a:lnTo>
                  <a:pt x="86967" y="0"/>
                </a:lnTo>
                <a:close/>
              </a:path>
            </a:pathLst>
          </a:custGeom>
          <a:solidFill>
            <a:srgbClr val="89B6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9582911" y="4075176"/>
            <a:ext cx="295655" cy="329184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9624986" y="4098584"/>
            <a:ext cx="211454" cy="241300"/>
          </a:xfrm>
          <a:custGeom>
            <a:avLst/>
            <a:gdLst/>
            <a:ahLst/>
            <a:cxnLst/>
            <a:rect l="l" t="t" r="r" b="b"/>
            <a:pathLst>
              <a:path w="211454" h="241300">
                <a:moveTo>
                  <a:pt x="0" y="63106"/>
                </a:moveTo>
                <a:lnTo>
                  <a:pt x="116112" y="236772"/>
                </a:lnTo>
                <a:lnTo>
                  <a:pt x="124119" y="240722"/>
                </a:lnTo>
                <a:lnTo>
                  <a:pt x="137744" y="239210"/>
                </a:lnTo>
                <a:lnTo>
                  <a:pt x="174348" y="221736"/>
                </a:lnTo>
                <a:lnTo>
                  <a:pt x="204484" y="194588"/>
                </a:lnTo>
                <a:lnTo>
                  <a:pt x="211087" y="182576"/>
                </a:lnTo>
                <a:lnTo>
                  <a:pt x="210497" y="173667"/>
                </a:lnTo>
                <a:lnTo>
                  <a:pt x="139218" y="67056"/>
                </a:lnTo>
                <a:lnTo>
                  <a:pt x="8007" y="67056"/>
                </a:lnTo>
                <a:lnTo>
                  <a:pt x="0" y="63106"/>
                </a:lnTo>
                <a:close/>
              </a:path>
              <a:path w="211454" h="241300">
                <a:moveTo>
                  <a:pt x="94385" y="0"/>
                </a:moveTo>
                <a:lnTo>
                  <a:pt x="75737" y="34491"/>
                </a:lnTo>
                <a:lnTo>
                  <a:pt x="38998" y="59054"/>
                </a:lnTo>
                <a:lnTo>
                  <a:pt x="8007" y="67056"/>
                </a:lnTo>
                <a:lnTo>
                  <a:pt x="139218" y="67056"/>
                </a:lnTo>
                <a:lnTo>
                  <a:pt x="94385" y="0"/>
                </a:lnTo>
                <a:close/>
              </a:path>
            </a:pathLst>
          </a:custGeom>
          <a:solidFill>
            <a:srgbClr val="3A85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9624397" y="4094635"/>
            <a:ext cx="95885" cy="71120"/>
          </a:xfrm>
          <a:custGeom>
            <a:avLst/>
            <a:gdLst/>
            <a:ahLst/>
            <a:cxnLst/>
            <a:rect l="l" t="t" r="r" b="b"/>
            <a:pathLst>
              <a:path w="95884" h="71120">
                <a:moveTo>
                  <a:pt x="86967" y="0"/>
                </a:moveTo>
                <a:lnTo>
                  <a:pt x="36738" y="18984"/>
                </a:lnTo>
                <a:lnTo>
                  <a:pt x="6603" y="46134"/>
                </a:lnTo>
                <a:lnTo>
                  <a:pt x="0" y="58146"/>
                </a:lnTo>
                <a:lnTo>
                  <a:pt x="589" y="67055"/>
                </a:lnTo>
                <a:lnTo>
                  <a:pt x="8597" y="71005"/>
                </a:lnTo>
                <a:lnTo>
                  <a:pt x="22221" y="69493"/>
                </a:lnTo>
                <a:lnTo>
                  <a:pt x="58825" y="52019"/>
                </a:lnTo>
                <a:lnTo>
                  <a:pt x="88961" y="24870"/>
                </a:lnTo>
                <a:lnTo>
                  <a:pt x="95565" y="12858"/>
                </a:lnTo>
                <a:lnTo>
                  <a:pt x="94974" y="3949"/>
                </a:lnTo>
                <a:lnTo>
                  <a:pt x="86967" y="0"/>
                </a:lnTo>
                <a:close/>
              </a:path>
            </a:pathLst>
          </a:custGeom>
          <a:solidFill>
            <a:srgbClr val="89B6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9485376" y="4023359"/>
            <a:ext cx="326135" cy="585215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9533963" y="4048499"/>
            <a:ext cx="232410" cy="490855"/>
          </a:xfrm>
          <a:custGeom>
            <a:avLst/>
            <a:gdLst/>
            <a:ahLst/>
            <a:cxnLst/>
            <a:rect l="l" t="t" r="r" b="b"/>
            <a:pathLst>
              <a:path w="232409" h="490854">
                <a:moveTo>
                  <a:pt x="137542" y="80550"/>
                </a:moveTo>
                <a:lnTo>
                  <a:pt x="92350" y="46106"/>
                </a:lnTo>
                <a:lnTo>
                  <a:pt x="51642" y="17384"/>
                </a:lnTo>
                <a:lnTo>
                  <a:pt x="19901" y="108"/>
                </a:lnTo>
                <a:lnTo>
                  <a:pt x="1612" y="0"/>
                </a:lnTo>
                <a:lnTo>
                  <a:pt x="0" y="22556"/>
                </a:lnTo>
                <a:lnTo>
                  <a:pt x="11995" y="63402"/>
                </a:lnTo>
                <a:lnTo>
                  <a:pt x="32644" y="113451"/>
                </a:lnTo>
                <a:lnTo>
                  <a:pt x="56991" y="163618"/>
                </a:lnTo>
                <a:lnTo>
                  <a:pt x="81156" y="205162"/>
                </a:lnTo>
                <a:lnTo>
                  <a:pt x="111564" y="251499"/>
                </a:lnTo>
                <a:lnTo>
                  <a:pt x="143986" y="298461"/>
                </a:lnTo>
                <a:lnTo>
                  <a:pt x="174193" y="341878"/>
                </a:lnTo>
                <a:lnTo>
                  <a:pt x="197955" y="377582"/>
                </a:lnTo>
                <a:lnTo>
                  <a:pt x="217798" y="415222"/>
                </a:lnTo>
                <a:lnTo>
                  <a:pt x="229262" y="449322"/>
                </a:lnTo>
                <a:lnTo>
                  <a:pt x="231996" y="475870"/>
                </a:lnTo>
                <a:lnTo>
                  <a:pt x="225643" y="490855"/>
                </a:lnTo>
                <a:lnTo>
                  <a:pt x="204070" y="488535"/>
                </a:lnTo>
                <a:lnTo>
                  <a:pt x="169478" y="472606"/>
                </a:lnTo>
                <a:lnTo>
                  <a:pt x="134021" y="453216"/>
                </a:lnTo>
                <a:lnTo>
                  <a:pt x="109852" y="440512"/>
                </a:lnTo>
                <a:lnTo>
                  <a:pt x="100088" y="437070"/>
                </a:lnTo>
                <a:lnTo>
                  <a:pt x="98289" y="437523"/>
                </a:lnTo>
                <a:lnTo>
                  <a:pt x="102271" y="440099"/>
                </a:lnTo>
                <a:lnTo>
                  <a:pt x="109852" y="443029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9720071" y="4303776"/>
            <a:ext cx="173735" cy="429768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9763555" y="4324677"/>
            <a:ext cx="83185" cy="342265"/>
          </a:xfrm>
          <a:custGeom>
            <a:avLst/>
            <a:gdLst/>
            <a:ahLst/>
            <a:cxnLst/>
            <a:rect l="l" t="t" r="r" b="b"/>
            <a:pathLst>
              <a:path w="83184" h="342264">
                <a:moveTo>
                  <a:pt x="37603" y="0"/>
                </a:moveTo>
                <a:lnTo>
                  <a:pt x="56374" y="60032"/>
                </a:lnTo>
                <a:lnTo>
                  <a:pt x="72150" y="117861"/>
                </a:lnTo>
                <a:lnTo>
                  <a:pt x="81933" y="171283"/>
                </a:lnTo>
                <a:lnTo>
                  <a:pt x="82726" y="218096"/>
                </a:lnTo>
                <a:lnTo>
                  <a:pt x="72531" y="256830"/>
                </a:lnTo>
                <a:lnTo>
                  <a:pt x="53348" y="288954"/>
                </a:lnTo>
                <a:lnTo>
                  <a:pt x="28172" y="316671"/>
                </a:lnTo>
                <a:lnTo>
                  <a:pt x="0" y="342186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9607295" y="4895088"/>
            <a:ext cx="170688" cy="292607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9649414" y="4912159"/>
            <a:ext cx="88135" cy="21119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9576816" y="5141976"/>
            <a:ext cx="231648" cy="112776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9617858" y="5179596"/>
            <a:ext cx="142240" cy="0"/>
          </a:xfrm>
          <a:custGeom>
            <a:avLst/>
            <a:gdLst/>
            <a:ahLst/>
            <a:cxnLst/>
            <a:rect l="l" t="t" r="r" b="b"/>
            <a:pathLst>
              <a:path w="142240">
                <a:moveTo>
                  <a:pt x="0" y="0"/>
                </a:moveTo>
                <a:lnTo>
                  <a:pt x="141998" y="0"/>
                </a:lnTo>
              </a:path>
            </a:pathLst>
          </a:custGeom>
          <a:ln w="22843">
            <a:solidFill>
              <a:srgbClr val="3A85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9759856" y="5160561"/>
            <a:ext cx="7620" cy="30480"/>
          </a:xfrm>
          <a:custGeom>
            <a:avLst/>
            <a:gdLst/>
            <a:ahLst/>
            <a:cxnLst/>
            <a:rect l="l" t="t" r="r" b="b"/>
            <a:pathLst>
              <a:path w="7620" h="30479">
                <a:moveTo>
                  <a:pt x="7614" y="0"/>
                </a:moveTo>
                <a:lnTo>
                  <a:pt x="0" y="7613"/>
                </a:lnTo>
                <a:lnTo>
                  <a:pt x="0" y="30457"/>
                </a:lnTo>
                <a:lnTo>
                  <a:pt x="7614" y="22843"/>
                </a:lnTo>
                <a:lnTo>
                  <a:pt x="7614" y="0"/>
                </a:lnTo>
                <a:close/>
              </a:path>
            </a:pathLst>
          </a:custGeom>
          <a:solidFill>
            <a:srgbClr val="2F6B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9617858" y="5164368"/>
            <a:ext cx="149860" cy="0"/>
          </a:xfrm>
          <a:custGeom>
            <a:avLst/>
            <a:gdLst/>
            <a:ahLst/>
            <a:cxnLst/>
            <a:rect l="l" t="t" r="r" b="b"/>
            <a:pathLst>
              <a:path w="149859">
                <a:moveTo>
                  <a:pt x="0" y="0"/>
                </a:moveTo>
                <a:lnTo>
                  <a:pt x="149612" y="0"/>
                </a:lnTo>
              </a:path>
            </a:pathLst>
          </a:custGeom>
          <a:ln w="7613">
            <a:solidFill>
              <a:srgbClr val="619D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9576816" y="5190744"/>
            <a:ext cx="231648" cy="112775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9617705" y="5228485"/>
            <a:ext cx="142240" cy="0"/>
          </a:xfrm>
          <a:custGeom>
            <a:avLst/>
            <a:gdLst/>
            <a:ahLst/>
            <a:cxnLst/>
            <a:rect l="l" t="t" r="r" b="b"/>
            <a:pathLst>
              <a:path w="142240">
                <a:moveTo>
                  <a:pt x="0" y="0"/>
                </a:moveTo>
                <a:lnTo>
                  <a:pt x="141998" y="0"/>
                </a:lnTo>
              </a:path>
            </a:pathLst>
          </a:custGeom>
          <a:ln w="22843">
            <a:solidFill>
              <a:srgbClr val="3A85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9759703" y="5209448"/>
            <a:ext cx="7620" cy="30480"/>
          </a:xfrm>
          <a:custGeom>
            <a:avLst/>
            <a:gdLst/>
            <a:ahLst/>
            <a:cxnLst/>
            <a:rect l="l" t="t" r="r" b="b"/>
            <a:pathLst>
              <a:path w="7620" h="30479">
                <a:moveTo>
                  <a:pt x="7614" y="0"/>
                </a:moveTo>
                <a:lnTo>
                  <a:pt x="0" y="7614"/>
                </a:lnTo>
                <a:lnTo>
                  <a:pt x="0" y="30458"/>
                </a:lnTo>
                <a:lnTo>
                  <a:pt x="7614" y="22843"/>
                </a:lnTo>
                <a:lnTo>
                  <a:pt x="7614" y="0"/>
                </a:lnTo>
                <a:close/>
              </a:path>
            </a:pathLst>
          </a:custGeom>
          <a:solidFill>
            <a:srgbClr val="2F6B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9617705" y="5213256"/>
            <a:ext cx="149860" cy="0"/>
          </a:xfrm>
          <a:custGeom>
            <a:avLst/>
            <a:gdLst/>
            <a:ahLst/>
            <a:cxnLst/>
            <a:rect l="l" t="t" r="r" b="b"/>
            <a:pathLst>
              <a:path w="149859">
                <a:moveTo>
                  <a:pt x="0" y="0"/>
                </a:moveTo>
                <a:lnTo>
                  <a:pt x="149612" y="0"/>
                </a:lnTo>
              </a:path>
            </a:pathLst>
          </a:custGeom>
          <a:ln w="7614">
            <a:solidFill>
              <a:srgbClr val="619D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9576816" y="5239511"/>
            <a:ext cx="231648" cy="112775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9617705" y="5277221"/>
            <a:ext cx="142240" cy="0"/>
          </a:xfrm>
          <a:custGeom>
            <a:avLst/>
            <a:gdLst/>
            <a:ahLst/>
            <a:cxnLst/>
            <a:rect l="l" t="t" r="r" b="b"/>
            <a:pathLst>
              <a:path w="142240">
                <a:moveTo>
                  <a:pt x="0" y="0"/>
                </a:moveTo>
                <a:lnTo>
                  <a:pt x="141998" y="0"/>
                </a:lnTo>
              </a:path>
            </a:pathLst>
          </a:custGeom>
          <a:ln w="22843">
            <a:solidFill>
              <a:srgbClr val="3A85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9759703" y="5258186"/>
            <a:ext cx="7620" cy="30480"/>
          </a:xfrm>
          <a:custGeom>
            <a:avLst/>
            <a:gdLst/>
            <a:ahLst/>
            <a:cxnLst/>
            <a:rect l="l" t="t" r="r" b="b"/>
            <a:pathLst>
              <a:path w="7620" h="30479">
                <a:moveTo>
                  <a:pt x="7613" y="0"/>
                </a:moveTo>
                <a:lnTo>
                  <a:pt x="0" y="7613"/>
                </a:lnTo>
                <a:lnTo>
                  <a:pt x="0" y="30457"/>
                </a:lnTo>
                <a:lnTo>
                  <a:pt x="7613" y="22843"/>
                </a:lnTo>
                <a:lnTo>
                  <a:pt x="7613" y="0"/>
                </a:lnTo>
                <a:close/>
              </a:path>
            </a:pathLst>
          </a:custGeom>
          <a:solidFill>
            <a:srgbClr val="2F6B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9617705" y="5261992"/>
            <a:ext cx="149860" cy="0"/>
          </a:xfrm>
          <a:custGeom>
            <a:avLst/>
            <a:gdLst/>
            <a:ahLst/>
            <a:cxnLst/>
            <a:rect l="l" t="t" r="r" b="b"/>
            <a:pathLst>
              <a:path w="149859">
                <a:moveTo>
                  <a:pt x="0" y="0"/>
                </a:moveTo>
                <a:lnTo>
                  <a:pt x="149612" y="0"/>
                </a:lnTo>
              </a:path>
            </a:pathLst>
          </a:custGeom>
          <a:ln w="7613">
            <a:solidFill>
              <a:srgbClr val="619D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10204704" y="4233671"/>
            <a:ext cx="192024" cy="188975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10247099" y="4252688"/>
            <a:ext cx="108585" cy="106680"/>
          </a:xfrm>
          <a:custGeom>
            <a:avLst/>
            <a:gdLst/>
            <a:ahLst/>
            <a:cxnLst/>
            <a:rect l="l" t="t" r="r" b="b"/>
            <a:pathLst>
              <a:path w="108584" h="106679">
                <a:moveTo>
                  <a:pt x="54032" y="0"/>
                </a:moveTo>
                <a:lnTo>
                  <a:pt x="0" y="106587"/>
                </a:lnTo>
                <a:lnTo>
                  <a:pt x="108064" y="106587"/>
                </a:lnTo>
                <a:lnTo>
                  <a:pt x="54032" y="0"/>
                </a:lnTo>
                <a:close/>
              </a:path>
            </a:pathLst>
          </a:custGeom>
          <a:solidFill>
            <a:srgbClr val="3A85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10076688" y="4306823"/>
            <a:ext cx="192024" cy="192024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10118667" y="4326478"/>
            <a:ext cx="108585" cy="106680"/>
          </a:xfrm>
          <a:custGeom>
            <a:avLst/>
            <a:gdLst/>
            <a:ahLst/>
            <a:cxnLst/>
            <a:rect l="l" t="t" r="r" b="b"/>
            <a:pathLst>
              <a:path w="108584" h="106679">
                <a:moveTo>
                  <a:pt x="54032" y="0"/>
                </a:moveTo>
                <a:lnTo>
                  <a:pt x="0" y="106587"/>
                </a:lnTo>
                <a:lnTo>
                  <a:pt x="108064" y="106587"/>
                </a:lnTo>
                <a:lnTo>
                  <a:pt x="54032" y="0"/>
                </a:lnTo>
                <a:close/>
              </a:path>
            </a:pathLst>
          </a:custGeom>
          <a:solidFill>
            <a:srgbClr val="3A85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10265664" y="4376928"/>
            <a:ext cx="192024" cy="192024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10306667" y="4396790"/>
            <a:ext cx="108585" cy="106680"/>
          </a:xfrm>
          <a:custGeom>
            <a:avLst/>
            <a:gdLst/>
            <a:ahLst/>
            <a:cxnLst/>
            <a:rect l="l" t="t" r="r" b="b"/>
            <a:pathLst>
              <a:path w="108584" h="106679">
                <a:moveTo>
                  <a:pt x="54032" y="0"/>
                </a:moveTo>
                <a:lnTo>
                  <a:pt x="0" y="106587"/>
                </a:lnTo>
                <a:lnTo>
                  <a:pt x="108065" y="106587"/>
                </a:lnTo>
                <a:lnTo>
                  <a:pt x="54032" y="0"/>
                </a:lnTo>
                <a:close/>
              </a:path>
            </a:pathLst>
          </a:custGeom>
          <a:solidFill>
            <a:srgbClr val="3A85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10137647" y="4450079"/>
            <a:ext cx="188975" cy="188975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10178304" y="4467227"/>
            <a:ext cx="108585" cy="106680"/>
          </a:xfrm>
          <a:custGeom>
            <a:avLst/>
            <a:gdLst/>
            <a:ahLst/>
            <a:cxnLst/>
            <a:rect l="l" t="t" r="r" b="b"/>
            <a:pathLst>
              <a:path w="108584" h="106679">
                <a:moveTo>
                  <a:pt x="54032" y="0"/>
                </a:moveTo>
                <a:lnTo>
                  <a:pt x="0" y="106587"/>
                </a:lnTo>
                <a:lnTo>
                  <a:pt x="108064" y="106587"/>
                </a:lnTo>
                <a:lnTo>
                  <a:pt x="54032" y="0"/>
                </a:lnTo>
                <a:close/>
              </a:path>
            </a:pathLst>
          </a:custGeom>
          <a:solidFill>
            <a:srgbClr val="3A85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9951719" y="4934711"/>
            <a:ext cx="551687" cy="320040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9994543" y="5036837"/>
            <a:ext cx="349250" cy="76200"/>
          </a:xfrm>
          <a:custGeom>
            <a:avLst/>
            <a:gdLst/>
            <a:ahLst/>
            <a:cxnLst/>
            <a:rect l="l" t="t" r="r" b="b"/>
            <a:pathLst>
              <a:path w="349250" h="76200">
                <a:moveTo>
                  <a:pt x="221719" y="0"/>
                </a:moveTo>
                <a:lnTo>
                  <a:pt x="266169" y="33338"/>
                </a:lnTo>
                <a:lnTo>
                  <a:pt x="272519" y="33338"/>
                </a:lnTo>
                <a:lnTo>
                  <a:pt x="272519" y="42863"/>
                </a:lnTo>
                <a:lnTo>
                  <a:pt x="266168" y="42863"/>
                </a:lnTo>
                <a:lnTo>
                  <a:pt x="221719" y="76200"/>
                </a:lnTo>
                <a:lnTo>
                  <a:pt x="332843" y="42863"/>
                </a:lnTo>
                <a:lnTo>
                  <a:pt x="272519" y="42863"/>
                </a:lnTo>
                <a:lnTo>
                  <a:pt x="332847" y="42862"/>
                </a:lnTo>
                <a:lnTo>
                  <a:pt x="348719" y="38101"/>
                </a:lnTo>
                <a:lnTo>
                  <a:pt x="221719" y="0"/>
                </a:lnTo>
                <a:close/>
              </a:path>
              <a:path w="349250" h="76200">
                <a:moveTo>
                  <a:pt x="272519" y="38101"/>
                </a:moveTo>
                <a:lnTo>
                  <a:pt x="266168" y="42863"/>
                </a:lnTo>
                <a:lnTo>
                  <a:pt x="272519" y="42863"/>
                </a:lnTo>
                <a:lnTo>
                  <a:pt x="272519" y="38101"/>
                </a:lnTo>
                <a:close/>
              </a:path>
              <a:path w="349250" h="76200">
                <a:moveTo>
                  <a:pt x="0" y="33337"/>
                </a:moveTo>
                <a:lnTo>
                  <a:pt x="0" y="42862"/>
                </a:lnTo>
                <a:lnTo>
                  <a:pt x="266170" y="42862"/>
                </a:lnTo>
                <a:lnTo>
                  <a:pt x="272519" y="38101"/>
                </a:lnTo>
                <a:lnTo>
                  <a:pt x="266169" y="33338"/>
                </a:lnTo>
                <a:lnTo>
                  <a:pt x="0" y="33337"/>
                </a:lnTo>
                <a:close/>
              </a:path>
              <a:path w="349250" h="76200">
                <a:moveTo>
                  <a:pt x="266169" y="33338"/>
                </a:moveTo>
                <a:lnTo>
                  <a:pt x="272519" y="38101"/>
                </a:lnTo>
                <a:lnTo>
                  <a:pt x="272519" y="33338"/>
                </a:lnTo>
                <a:lnTo>
                  <a:pt x="266169" y="3333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9948671" y="5050535"/>
            <a:ext cx="91440" cy="179831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9994543" y="5073540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1" y="9144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10073640" y="4873752"/>
            <a:ext cx="192024" cy="192024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10114869" y="4893504"/>
            <a:ext cx="108585" cy="106680"/>
          </a:xfrm>
          <a:custGeom>
            <a:avLst/>
            <a:gdLst/>
            <a:ahLst/>
            <a:cxnLst/>
            <a:rect l="l" t="t" r="r" b="b"/>
            <a:pathLst>
              <a:path w="108584" h="106679">
                <a:moveTo>
                  <a:pt x="54033" y="0"/>
                </a:moveTo>
                <a:lnTo>
                  <a:pt x="0" y="106587"/>
                </a:lnTo>
                <a:lnTo>
                  <a:pt x="108065" y="106587"/>
                </a:lnTo>
                <a:lnTo>
                  <a:pt x="54033" y="0"/>
                </a:lnTo>
                <a:close/>
              </a:path>
            </a:pathLst>
          </a:custGeom>
          <a:solidFill>
            <a:srgbClr val="3A85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 txBox="1"/>
          <p:nvPr/>
        </p:nvSpPr>
        <p:spPr>
          <a:xfrm>
            <a:off x="6989489" y="5160772"/>
            <a:ext cx="2332355" cy="64770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1000" spc="-10" dirty="0">
                <a:latin typeface="Arial"/>
                <a:cs typeface="Arial"/>
              </a:rPr>
              <a:t>1</a:t>
            </a:r>
            <a:r>
              <a:rPr sz="1050" spc="-15" baseline="23809" dirty="0">
                <a:latin typeface="Arial"/>
                <a:cs typeface="Arial"/>
              </a:rPr>
              <a:t>st</a:t>
            </a:r>
            <a:r>
              <a:rPr sz="1050" spc="-30" baseline="23809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generation</a:t>
            </a:r>
            <a:endParaRPr sz="1000">
              <a:latin typeface="Arial"/>
              <a:cs typeface="Arial"/>
            </a:endParaRPr>
          </a:p>
          <a:p>
            <a:pPr marL="760730">
              <a:lnSpc>
                <a:spcPct val="100000"/>
              </a:lnSpc>
              <a:spcBef>
                <a:spcPts val="409"/>
              </a:spcBef>
            </a:pPr>
            <a:r>
              <a:rPr sz="1000" spc="-10" dirty="0">
                <a:latin typeface="Arial"/>
                <a:cs typeface="Arial"/>
              </a:rPr>
              <a:t>2</a:t>
            </a:r>
            <a:r>
              <a:rPr sz="1050" spc="-15" baseline="23809" dirty="0">
                <a:latin typeface="Arial"/>
                <a:cs typeface="Arial"/>
              </a:rPr>
              <a:t>nd</a:t>
            </a:r>
            <a:r>
              <a:rPr sz="1050" spc="-37" baseline="23809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generation</a:t>
            </a:r>
            <a:endParaRPr sz="1000">
              <a:latin typeface="Arial"/>
              <a:cs typeface="Arial"/>
            </a:endParaRPr>
          </a:p>
          <a:p>
            <a:pPr marL="1553845">
              <a:lnSpc>
                <a:spcPct val="100000"/>
              </a:lnSpc>
              <a:spcBef>
                <a:spcPts val="480"/>
              </a:spcBef>
            </a:pPr>
            <a:r>
              <a:rPr sz="1000" spc="-10" dirty="0">
                <a:latin typeface="Arial"/>
                <a:cs typeface="Arial"/>
              </a:rPr>
              <a:t>3</a:t>
            </a:r>
            <a:r>
              <a:rPr sz="1050" spc="-15" baseline="23809" dirty="0">
                <a:latin typeface="Arial"/>
                <a:cs typeface="Arial"/>
              </a:rPr>
              <a:t>rd</a:t>
            </a:r>
            <a:r>
              <a:rPr sz="1050" spc="-157" baseline="23809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generation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9" name="object 149"/>
          <p:cNvSpPr txBox="1"/>
          <p:nvPr/>
        </p:nvSpPr>
        <p:spPr>
          <a:xfrm>
            <a:off x="9736697" y="5416803"/>
            <a:ext cx="7975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latin typeface="Arial"/>
                <a:cs typeface="Arial"/>
              </a:rPr>
              <a:t>4</a:t>
            </a:r>
            <a:r>
              <a:rPr sz="1050" spc="-15" baseline="23809" dirty="0">
                <a:latin typeface="Arial"/>
                <a:cs typeface="Arial"/>
              </a:rPr>
              <a:t>th</a:t>
            </a:r>
            <a:r>
              <a:rPr sz="1050" spc="-67" baseline="23809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generation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0" name="object 150"/>
          <p:cNvSpPr/>
          <p:nvPr/>
        </p:nvSpPr>
        <p:spPr>
          <a:xfrm>
            <a:off x="10426700" y="6250170"/>
            <a:ext cx="1397000" cy="584994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</TotalTime>
  <Words>4657</Words>
  <Application>Microsoft Office PowerPoint</Application>
  <PresentationFormat>Custom</PresentationFormat>
  <Paragraphs>1369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61" baseType="lpstr">
      <vt:lpstr>Malgun Gothic</vt:lpstr>
      <vt:lpstr>Arial</vt:lpstr>
      <vt:lpstr>Bookman Old Style</vt:lpstr>
      <vt:lpstr>Calibri</vt:lpstr>
      <vt:lpstr>Cambria Math</vt:lpstr>
      <vt:lpstr>Century Gothic</vt:lpstr>
      <vt:lpstr>Georgia</vt:lpstr>
      <vt:lpstr>Gill Sans MT</vt:lpstr>
      <vt:lpstr>Lucida Sans Unicode</vt:lpstr>
      <vt:lpstr>Symbol</vt:lpstr>
      <vt:lpstr>Tahoma</vt:lpstr>
      <vt:lpstr>Times New Roman</vt:lpstr>
      <vt:lpstr>Office Theme</vt:lpstr>
      <vt:lpstr>Advancing Immunotherapies for the  Treatment of Prostate Cancer</vt:lpstr>
      <vt:lpstr>Pillars of Cancer Therapy</vt:lpstr>
      <vt:lpstr>Pillars of Cancer Therapy</vt:lpstr>
      <vt:lpstr>Outline</vt:lpstr>
      <vt:lpstr>Cancer Immunotherapy</vt:lpstr>
      <vt:lpstr>Cancer Immunotherapy</vt:lpstr>
      <vt:lpstr>Cancer Immunotherapy</vt:lpstr>
      <vt:lpstr>Cancer Immunotherapy</vt:lpstr>
      <vt:lpstr>Chimeric Antigen Receptor (CAR) T Cells</vt:lpstr>
      <vt:lpstr>We “engineer” your immune system to fight cancer</vt:lpstr>
      <vt:lpstr>Today’s Landscape of Immunotherapy</vt:lpstr>
      <vt:lpstr>Adoptive Therapy using CAR-Engineered T Cells</vt:lpstr>
      <vt:lpstr>CD19-CAR T cells for Relapsed B-Cell Lymphoma and Leukemia</vt:lpstr>
      <vt:lpstr>Clinical development of CAR T cells</vt:lpstr>
      <vt:lpstr>Clinical development of CAR T cells</vt:lpstr>
      <vt:lpstr>Barriers to CAR T Cell Therapies for Solid Cancers</vt:lpstr>
      <vt:lpstr>T Cell Therapy at COH</vt:lpstr>
      <vt:lpstr>T Cell Therapy at COH</vt:lpstr>
      <vt:lpstr>Regression of Recurrent Multifocal GBM Following  IL13BBζ CAR T cell Therapy</vt:lpstr>
      <vt:lpstr>Regression of Recurrent Multifocal GBM Following  IL13BBζ CAR T cell Therapy</vt:lpstr>
      <vt:lpstr>Regression of Recurrent Multifocal GBM Following  IL13BBζ CAR T cell Therapy</vt:lpstr>
      <vt:lpstr>Regression of Recurrent Multifocal GBM Following  IL13BBζ CAR T cell Therapy</vt:lpstr>
      <vt:lpstr>PowerPoint Presentation</vt:lpstr>
      <vt:lpstr>T Cell Therapy at COH</vt:lpstr>
      <vt:lpstr>Intraventricular Delivery of HER2-BB𝜁 CAR T Cells for the  Treatment of Breast Cancer Brain Metastases</vt:lpstr>
      <vt:lpstr>Phase I Clinical Trial to Evaluate HER2-BB𝜁 CAR T Cells in  Breast-to-Brain Metastasis</vt:lpstr>
      <vt:lpstr>T Cell Therapy at COH</vt:lpstr>
      <vt:lpstr>Regional delivery of TAG72-CAR T cells delay the growth of  human peritoneal ovarian tumors in xenograft models</vt:lpstr>
      <vt:lpstr>Optimization of CAR Impacts CAR T Cell Potency and Persistence</vt:lpstr>
      <vt:lpstr>Optimization of CAR Impacts CAR T Cell Potency and Persistence</vt:lpstr>
      <vt:lpstr>Phase 1 Clinical Trial to Evaluate Intraperitoneal Delivery of  TAG72-CAR T Cells for Ovarian Cancer</vt:lpstr>
      <vt:lpstr>T Cell Therapy at COH</vt:lpstr>
      <vt:lpstr>PSCA-41BBζ CAR T Cells Show Increased Control of Disseminated Disease</vt:lpstr>
      <vt:lpstr>Syngeneic Immunocompetent Cancer Mouse Model  “Safety and Efficacy”</vt:lpstr>
      <vt:lpstr>Requirement of Lymphodepleting Preconditioning for  CAR T Cell Efficacy</vt:lpstr>
      <vt:lpstr>Requirement of Lymphodepleting Preconditioning for  CAR T Cell Efficacy</vt:lpstr>
      <vt:lpstr>Phase I Clinical Trials to Evaluate PSCA-BB𝜁 CAR T Cells  in Solid Tumors</vt:lpstr>
      <vt:lpstr>Immunologically “Hot” vs. “Cold” Tumors</vt:lpstr>
      <vt:lpstr>KPC Metastatic Pancreatic Tumors are T Cell “Excluded”</vt:lpstr>
      <vt:lpstr>Oncolytic Virotherapy</vt:lpstr>
      <vt:lpstr>Oncolytic Viruses Deliver CAR Targets to “Targetless” Solid Tumors with Yuman Fong MD, Stephen Forman MD, Anthony Park MS</vt:lpstr>
      <vt:lpstr>Oncolytic Viruses Deliver CAR Targets to “Targetless” Solid Tumors</vt:lpstr>
      <vt:lpstr>OV19t Drive CD19-CAR T cell Anti-Tumor Responses in Solid Tumors</vt:lpstr>
      <vt:lpstr>OV19t Drive Safe and Effective CD19-CAR T cell Anti-Tumor  Responses in Syngeneic Mouse Models of Solid Tumors</vt:lpstr>
      <vt:lpstr>OV19t Drive Safe and Effective CD19-CAR T cell Anti-Tumor  Responses in Syngeneic Mouse Models of Solid Tumors</vt:lpstr>
      <vt:lpstr>OV19t promotes endogenous and CAR T cell tumor infiltration</vt:lpstr>
      <vt:lpstr>Where do we go from here?</vt:lpstr>
      <vt:lpstr>Acknowledgements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Advancing Immunotherapies for the  Treatment of Prostate Cancer</dc:title>
  <cp:lastModifiedBy>Razzo,Tiffany Nicole</cp:lastModifiedBy>
  <cp:revision>1</cp:revision>
  <dcterms:created xsi:type="dcterms:W3CDTF">2021-02-04T22:34:19Z</dcterms:created>
  <dcterms:modified xsi:type="dcterms:W3CDTF">2021-02-04T22:41:24Z</dcterms:modified>
</cp:coreProperties>
</file>