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0.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0" r:id="rId3"/>
  </p:sldMasterIdLst>
  <p:notesMasterIdLst>
    <p:notesMasterId r:id="rId81"/>
  </p:notesMasterIdLst>
  <p:sldIdLst>
    <p:sldId id="2147472452" r:id="rId4"/>
    <p:sldId id="1355" r:id="rId5"/>
    <p:sldId id="2147472451" r:id="rId6"/>
    <p:sldId id="450" r:id="rId7"/>
    <p:sldId id="2147472392" r:id="rId8"/>
    <p:sldId id="261" r:id="rId9"/>
    <p:sldId id="2147472393" r:id="rId10"/>
    <p:sldId id="451" r:id="rId11"/>
    <p:sldId id="452" r:id="rId12"/>
    <p:sldId id="455" r:id="rId13"/>
    <p:sldId id="459" r:id="rId14"/>
    <p:sldId id="458" r:id="rId15"/>
    <p:sldId id="257" r:id="rId16"/>
    <p:sldId id="260" r:id="rId17"/>
    <p:sldId id="263" r:id="rId18"/>
    <p:sldId id="264" r:id="rId19"/>
    <p:sldId id="265" r:id="rId20"/>
    <p:sldId id="266" r:id="rId21"/>
    <p:sldId id="271" r:id="rId22"/>
    <p:sldId id="2147472443" r:id="rId23"/>
    <p:sldId id="2147473675" r:id="rId24"/>
    <p:sldId id="2147473676" r:id="rId25"/>
    <p:sldId id="2147472385" r:id="rId26"/>
    <p:sldId id="2147473734" r:id="rId27"/>
    <p:sldId id="1356" r:id="rId28"/>
    <p:sldId id="2147473776" r:id="rId29"/>
    <p:sldId id="1358" r:id="rId30"/>
    <p:sldId id="1362" r:id="rId31"/>
    <p:sldId id="1363" r:id="rId32"/>
    <p:sldId id="1364" r:id="rId33"/>
    <p:sldId id="1365" r:id="rId34"/>
    <p:sldId id="1366" r:id="rId35"/>
    <p:sldId id="1367" r:id="rId36"/>
    <p:sldId id="1370" r:id="rId37"/>
    <p:sldId id="1369" r:id="rId38"/>
    <p:sldId id="1372" r:id="rId39"/>
    <p:sldId id="1374" r:id="rId40"/>
    <p:sldId id="2147473715" r:id="rId41"/>
    <p:sldId id="2147473724" r:id="rId42"/>
    <p:sldId id="2147473726" r:id="rId43"/>
    <p:sldId id="2147472395" r:id="rId44"/>
    <p:sldId id="2147472397" r:id="rId45"/>
    <p:sldId id="2147472394" r:id="rId46"/>
    <p:sldId id="2147473704" r:id="rId47"/>
    <p:sldId id="2147473705" r:id="rId48"/>
    <p:sldId id="2147473707" r:id="rId49"/>
    <p:sldId id="273" r:id="rId50"/>
    <p:sldId id="2147473713" r:id="rId51"/>
    <p:sldId id="2147473772" r:id="rId52"/>
    <p:sldId id="2147473680" r:id="rId53"/>
    <p:sldId id="2147473683" r:id="rId54"/>
    <p:sldId id="2147473685" r:id="rId55"/>
    <p:sldId id="2147473686" r:id="rId56"/>
    <p:sldId id="2147473687" r:id="rId57"/>
    <p:sldId id="2147473689" r:id="rId58"/>
    <p:sldId id="2147473690" r:id="rId59"/>
    <p:sldId id="2147473691" r:id="rId60"/>
    <p:sldId id="2147473692" r:id="rId61"/>
    <p:sldId id="2147473695" r:id="rId62"/>
    <p:sldId id="2147473696" r:id="rId63"/>
    <p:sldId id="1378" r:id="rId64"/>
    <p:sldId id="2147473774" r:id="rId65"/>
    <p:sldId id="2147473775" r:id="rId66"/>
    <p:sldId id="2147473777" r:id="rId67"/>
    <p:sldId id="2147473779" r:id="rId68"/>
    <p:sldId id="2147473780" r:id="rId69"/>
    <p:sldId id="2147473781" r:id="rId70"/>
    <p:sldId id="2147473782" r:id="rId71"/>
    <p:sldId id="2147473784" r:id="rId72"/>
    <p:sldId id="2147473785" r:id="rId73"/>
    <p:sldId id="2147473786" r:id="rId74"/>
    <p:sldId id="2147472384" r:id="rId75"/>
    <p:sldId id="279" r:id="rId76"/>
    <p:sldId id="280" r:id="rId77"/>
    <p:sldId id="2147473674" r:id="rId78"/>
    <p:sldId id="2147473677" r:id="rId79"/>
    <p:sldId id="2147473678"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eraj Agarwal" initials="NA" lastIdx="9" clrIdx="0">
    <p:extLst>
      <p:ext uri="{19B8F6BF-5375-455C-9EA6-DF929625EA0E}">
        <p15:presenceInfo xmlns:p15="http://schemas.microsoft.com/office/powerpoint/2012/main" userId="S-1-5-21-286210142-1298997247-1714775081-124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80718" autoAdjust="0"/>
  </p:normalViewPr>
  <p:slideViewPr>
    <p:cSldViewPr snapToGrid="0">
      <p:cViewPr varScale="1">
        <p:scale>
          <a:sx n="91" d="100"/>
          <a:sy n="91" d="100"/>
        </p:scale>
        <p:origin x="1488" y="84"/>
      </p:cViewPr>
      <p:guideLst/>
    </p:cSldViewPr>
  </p:slideViewPr>
  <p:notesTextViewPr>
    <p:cViewPr>
      <p:scale>
        <a:sx n="1" d="1"/>
        <a:sy n="1" d="1"/>
      </p:scale>
      <p:origin x="0" y="0"/>
    </p:cViewPr>
  </p:notesTextViewPr>
  <p:sorterViewPr>
    <p:cViewPr>
      <p:scale>
        <a:sx n="90" d="100"/>
        <a:sy n="90" d="100"/>
      </p:scale>
      <p:origin x="0" y="-295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F23F8A-89CF-4923-B759-01D3ACB698DF}" type="datetimeFigureOut">
              <a:rPr lang="en-US" smtClean="0"/>
              <a:t>6/22/2023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E6D011-6963-4ECA-91C2-A275A0263B14}" type="slidenum">
              <a:rPr lang="en-US" smtClean="0"/>
              <a:t>‹#›</a:t>
            </a:fld>
            <a:endParaRPr lang="en-US"/>
          </a:p>
        </p:txBody>
      </p:sp>
    </p:spTree>
    <p:extLst>
      <p:ext uri="{BB962C8B-B14F-4D97-AF65-F5344CB8AC3E}">
        <p14:creationId xmlns:p14="http://schemas.microsoft.com/office/powerpoint/2010/main" val="4225776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E6D011-6963-4ECA-91C2-A275A0263B14}" type="slidenum">
              <a:rPr lang="en-US" smtClean="0"/>
              <a:t>1</a:t>
            </a:fld>
            <a:endParaRPr lang="en-US"/>
          </a:p>
        </p:txBody>
      </p:sp>
    </p:spTree>
    <p:extLst>
      <p:ext uri="{BB962C8B-B14F-4D97-AF65-F5344CB8AC3E}">
        <p14:creationId xmlns:p14="http://schemas.microsoft.com/office/powerpoint/2010/main" val="177216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PROpel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a randomized phase III trial</a:t>
            </a:r>
            <a:r>
              <a:rPr lang="en-US" sz="1200" b="1" kern="1200" dirty="0">
                <a:solidFill>
                  <a:schemeClr val="tx1"/>
                </a:solidFill>
                <a:effectLst/>
                <a:latin typeface="+mn-lt"/>
                <a:ea typeface="+mn-ea"/>
                <a:cs typeface="+mn-cs"/>
              </a:rPr>
              <a:t> evaluating the efficacy and safety of olaparib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a:t>
            </a:r>
            <a:r>
              <a:rPr lang="en-US" sz="1200" kern="1200" dirty="0">
                <a:solidFill>
                  <a:schemeClr val="tx1"/>
                </a:solidFill>
                <a:effectLst/>
                <a:latin typeface="+mn-lt"/>
                <a:ea typeface="+mn-ea"/>
                <a:cs typeface="+mn-cs"/>
              </a:rPr>
              <a:t> in the first-line metastatic castration-resistant prostate cancer (mCRPC) setting.  Docetaxel therapy was allowed if given in the metastatic castration-sensitive prostate cancer setting. Enrollment in this study was independent of defects in the homologous recombination repair pathway. The primary endpoint was </a:t>
            </a:r>
            <a:r>
              <a:rPr lang="en-US" sz="1200" b="1" kern="1200" dirty="0">
                <a:solidFill>
                  <a:schemeClr val="tx1"/>
                </a:solidFill>
                <a:effectLst/>
                <a:latin typeface="+mn-lt"/>
                <a:ea typeface="+mn-ea"/>
                <a:cs typeface="+mn-cs"/>
              </a:rPr>
              <a:t>investigator-assessed radiographic Progression-Free Survival (rPFS)</a:t>
            </a:r>
            <a:r>
              <a:rPr lang="en-US" sz="1200" kern="1200" dirty="0">
                <a:solidFill>
                  <a:schemeClr val="tx1"/>
                </a:solidFill>
                <a:effectLst/>
                <a:latin typeface="+mn-lt"/>
                <a:ea typeface="+mn-ea"/>
                <a:cs typeface="+mn-cs"/>
              </a:rPr>
              <a:t> with multiple secondary endpoints, including overall survival (OS) and safety. A total of 796 patients were randomized to </a:t>
            </a:r>
            <a:r>
              <a:rPr lang="en-US" sz="1200" b="1" kern="1200" dirty="0">
                <a:solidFill>
                  <a:schemeClr val="tx1"/>
                </a:solidFill>
                <a:effectLst/>
                <a:latin typeface="+mn-lt"/>
                <a:ea typeface="+mn-ea"/>
                <a:cs typeface="+mn-cs"/>
              </a:rPr>
              <a:t>olaparib + abiraterone (n=399) or placebo + abiraterone (n=397)</a:t>
            </a:r>
            <a:r>
              <a:rPr lang="en-US" sz="1200" kern="1200" dirty="0">
                <a:solidFill>
                  <a:schemeClr val="tx1"/>
                </a:solidFill>
                <a:effectLst/>
                <a:latin typeface="+mn-lt"/>
                <a:ea typeface="+mn-ea"/>
                <a:cs typeface="+mn-cs"/>
              </a:rPr>
              <a:t>. Baseline characteristics were well-balanced between treatment arms including HRR mutation status.</a:t>
            </a:r>
            <a:endParaRPr lang="en-US" dirty="0"/>
          </a:p>
        </p:txBody>
      </p:sp>
      <p:sp>
        <p:nvSpPr>
          <p:cNvPr id="4" name="Slide Number Placeholder 3"/>
          <p:cNvSpPr>
            <a:spLocks noGrp="1"/>
          </p:cNvSpPr>
          <p:nvPr>
            <p:ph type="sldNum" sz="quarter" idx="5"/>
          </p:nvPr>
        </p:nvSpPr>
        <p:spPr/>
        <p:txBody>
          <a:bodyPr/>
          <a:lstStyle/>
          <a:p>
            <a:fld id="{2C8A38DF-6C33-40B9-8998-8C037513C6BB}" type="slidenum">
              <a:rPr lang="en-CA" smtClean="0"/>
              <a:t>28</a:t>
            </a:fld>
            <a:endParaRPr lang="en-CA"/>
          </a:p>
        </p:txBody>
      </p:sp>
    </p:spTree>
    <p:extLst>
      <p:ext uri="{BB962C8B-B14F-4D97-AF65-F5344CB8AC3E}">
        <p14:creationId xmlns:p14="http://schemas.microsoft.com/office/powerpoint/2010/main" val="195361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pre-planned interim analysis, results show the trial met its primary endpoint with a significant improvement in rPFS for all patients receiving </a:t>
            </a:r>
            <a:r>
              <a:rPr lang="en-US" sz="1200" b="1" kern="1200" dirty="0">
                <a:solidFill>
                  <a:schemeClr val="tx1"/>
                </a:solidFill>
                <a:effectLst/>
                <a:latin typeface="+mn-lt"/>
                <a:ea typeface="+mn-ea"/>
                <a:cs typeface="+mn-cs"/>
              </a:rPr>
              <a:t>olaparib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a:t>
            </a:r>
            <a:r>
              <a:rPr lang="en-US" sz="1200" kern="1200" dirty="0">
                <a:solidFill>
                  <a:schemeClr val="tx1"/>
                </a:solidFill>
                <a:effectLst/>
                <a:latin typeface="+mn-lt"/>
                <a:ea typeface="+mn-ea"/>
                <a:cs typeface="+mn-cs"/>
              </a:rPr>
              <a:t> regardless of the presence of homologous recombination repair gene mutations. Median rPFS was 24.8 vs 16.6 months for patients receiving </a:t>
            </a:r>
            <a:r>
              <a:rPr lang="en-US" sz="1200" b="1" kern="1200" dirty="0">
                <a:solidFill>
                  <a:schemeClr val="tx1"/>
                </a:solidFill>
                <a:effectLst/>
                <a:latin typeface="+mn-lt"/>
                <a:ea typeface="+mn-ea"/>
                <a:cs typeface="+mn-cs"/>
              </a:rPr>
              <a:t>olaparib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a:t>
            </a:r>
            <a:r>
              <a:rPr lang="en-US" sz="1200" kern="1200" dirty="0">
                <a:solidFill>
                  <a:schemeClr val="tx1"/>
                </a:solidFill>
                <a:effectLst/>
                <a:latin typeface="+mn-lt"/>
                <a:ea typeface="+mn-ea"/>
                <a:cs typeface="+mn-cs"/>
              </a:rPr>
              <a:t> respectively, and a hazard ratio of 0.66, 95% confidence interval 0.54–0.81 and a  </a:t>
            </a:r>
            <a:r>
              <a:rPr lang="en-US" sz="1200" i="1" kern="1200" dirty="0">
                <a:solidFill>
                  <a:schemeClr val="tx1"/>
                </a:solidFill>
                <a:effectLst/>
                <a:latin typeface="+mn-lt"/>
                <a:ea typeface="+mn-ea"/>
                <a:cs typeface="+mn-cs"/>
              </a:rPr>
              <a:t>P value </a:t>
            </a:r>
            <a:r>
              <a:rPr lang="en-US" sz="1200" kern="1200" dirty="0">
                <a:solidFill>
                  <a:schemeClr val="tx1"/>
                </a:solidFill>
                <a:effectLst/>
                <a:latin typeface="+mn-lt"/>
                <a:ea typeface="+mn-ea"/>
                <a:cs typeface="+mn-cs"/>
              </a:rPr>
              <a:t>&lt;0.0001, which translates into a 34% reduction in the risk of progression or death. </a:t>
            </a:r>
            <a:endParaRPr lang="en-US" dirty="0"/>
          </a:p>
        </p:txBody>
      </p:sp>
      <p:sp>
        <p:nvSpPr>
          <p:cNvPr id="4" name="Slide Number Placeholder 3"/>
          <p:cNvSpPr>
            <a:spLocks noGrp="1"/>
          </p:cNvSpPr>
          <p:nvPr>
            <p:ph type="sldNum" sz="quarter" idx="5"/>
          </p:nvPr>
        </p:nvSpPr>
        <p:spPr/>
        <p:txBody>
          <a:bodyPr/>
          <a:lstStyle/>
          <a:p>
            <a:fld id="{2C8A38DF-6C33-40B9-8998-8C037513C6BB}" type="slidenum">
              <a:rPr lang="en-CA" smtClean="0"/>
              <a:t>30</a:t>
            </a:fld>
            <a:endParaRPr lang="en-CA"/>
          </a:p>
        </p:txBody>
      </p:sp>
    </p:spTree>
    <p:extLst>
      <p:ext uri="{BB962C8B-B14F-4D97-AF65-F5344CB8AC3E}">
        <p14:creationId xmlns:p14="http://schemas.microsoft.com/office/powerpoint/2010/main" val="3384835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interesting that even patients deemed negative for homologous recombination repair gene mutations showed significant improvement in rPFS when treated with </a:t>
            </a:r>
            <a:r>
              <a:rPr lang="en-US" sz="1200" b="1" kern="1200" dirty="0">
                <a:solidFill>
                  <a:schemeClr val="tx1"/>
                </a:solidFill>
                <a:effectLst/>
                <a:latin typeface="+mn-lt"/>
                <a:ea typeface="+mn-ea"/>
                <a:cs typeface="+mn-cs"/>
              </a:rPr>
              <a:t>olaparib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 </a:t>
            </a:r>
            <a:r>
              <a:rPr lang="en-US" sz="1200" kern="1200" dirty="0">
                <a:solidFill>
                  <a:schemeClr val="tx1"/>
                </a:solidFill>
                <a:effectLst/>
                <a:latin typeface="+mn-lt"/>
                <a:ea typeface="+mn-ea"/>
                <a:cs typeface="+mn-cs"/>
              </a:rPr>
              <a:t>It is important to note that, based on what was mentioned in the abstract,  homologous recombination repair gene mutations were evaluated by cfDNA testing. This is notable for a reason. The levels of </a:t>
            </a:r>
            <a:r>
              <a:rPr lang="en-US" sz="1200" kern="1200" dirty="0" err="1">
                <a:solidFill>
                  <a:schemeClr val="tx1"/>
                </a:solidFill>
                <a:effectLst/>
                <a:latin typeface="+mn-lt"/>
                <a:ea typeface="+mn-ea"/>
                <a:cs typeface="+mn-cs"/>
              </a:rPr>
              <a:t>ctDNA</a:t>
            </a:r>
            <a:r>
              <a:rPr lang="en-US" sz="1200" kern="1200" dirty="0">
                <a:solidFill>
                  <a:schemeClr val="tx1"/>
                </a:solidFill>
                <a:effectLst/>
                <a:latin typeface="+mn-lt"/>
                <a:ea typeface="+mn-ea"/>
                <a:cs typeface="+mn-cs"/>
              </a:rPr>
              <a:t> present in the cfDNA  can affect sensitivity for detection of homologous recombination repair gene mutations, especially in the case of copy number gene loss. In the first-line mCRPC setting this fraction may be especially low. If this is true, it is possible that some of the HRR positive patients were falsely determined to be HRR negative by the </a:t>
            </a:r>
            <a:r>
              <a:rPr lang="en-US" sz="1200" kern="1200" dirty="0" err="1">
                <a:solidFill>
                  <a:schemeClr val="tx1"/>
                </a:solidFill>
                <a:effectLst/>
                <a:latin typeface="+mn-lt"/>
                <a:ea typeface="+mn-ea"/>
                <a:cs typeface="+mn-cs"/>
              </a:rPr>
              <a:t>ctDNA</a:t>
            </a:r>
            <a:r>
              <a:rPr lang="en-US" sz="1200" kern="1200" dirty="0">
                <a:solidFill>
                  <a:schemeClr val="tx1"/>
                </a:solidFill>
                <a:effectLst/>
                <a:latin typeface="+mn-lt"/>
                <a:ea typeface="+mn-ea"/>
                <a:cs typeface="+mn-cs"/>
              </a:rPr>
              <a:t> testing, and included among the HRR negative patients. Based on the current results, there is no doubt that the combination of </a:t>
            </a:r>
            <a:r>
              <a:rPr lang="en-US" sz="1200" b="1" kern="1200" dirty="0">
                <a:solidFill>
                  <a:schemeClr val="tx1"/>
                </a:solidFill>
                <a:effectLst/>
                <a:latin typeface="+mn-lt"/>
                <a:ea typeface="+mn-ea"/>
                <a:cs typeface="+mn-cs"/>
              </a:rPr>
              <a:t>olaparib + abiraterone </a:t>
            </a:r>
            <a:r>
              <a:rPr lang="en-US" sz="1200" kern="1200" dirty="0">
                <a:solidFill>
                  <a:schemeClr val="tx1"/>
                </a:solidFill>
                <a:effectLst/>
                <a:latin typeface="+mn-lt"/>
                <a:ea typeface="+mn-ea"/>
                <a:cs typeface="+mn-cs"/>
              </a:rPr>
              <a:t>was effective in improving survival outcomes in the patient population studied in this trial. The survival benefit was more pronounced in the patients that were homologous recombination repair mutation positive versus not, but benefit was observed in both groups. </a:t>
            </a:r>
            <a:endParaRPr lang="en-US" dirty="0"/>
          </a:p>
        </p:txBody>
      </p:sp>
      <p:sp>
        <p:nvSpPr>
          <p:cNvPr id="4" name="Slide Number Placeholder 3"/>
          <p:cNvSpPr>
            <a:spLocks noGrp="1"/>
          </p:cNvSpPr>
          <p:nvPr>
            <p:ph type="sldNum" sz="quarter" idx="5"/>
          </p:nvPr>
        </p:nvSpPr>
        <p:spPr/>
        <p:txBody>
          <a:bodyPr/>
          <a:lstStyle/>
          <a:p>
            <a:fld id="{2C8A38DF-6C33-40B9-8998-8C037513C6BB}" type="slidenum">
              <a:rPr lang="en-CA" smtClean="0"/>
              <a:t>33</a:t>
            </a:fld>
            <a:endParaRPr lang="en-CA"/>
          </a:p>
        </p:txBody>
      </p:sp>
    </p:spTree>
    <p:extLst>
      <p:ext uri="{BB962C8B-B14F-4D97-AF65-F5344CB8AC3E}">
        <p14:creationId xmlns:p14="http://schemas.microsoft.com/office/powerpoint/2010/main" val="3177968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Regarding the adverse events, they were what would be expected from the combination of a PARP inhibitor such as olaparib and abiraterone. We saw a higher frequency of all grade events of anemia, fatigue and nausea in the combination arm, while anemia was the only grade 3-4 adverse event observed at a significantly higher frequency in the combination arm. </a:t>
            </a:r>
            <a:endParaRPr lang="en-US" dirty="0"/>
          </a:p>
        </p:txBody>
      </p:sp>
      <p:sp>
        <p:nvSpPr>
          <p:cNvPr id="4" name="Slide Number Placeholder 3"/>
          <p:cNvSpPr>
            <a:spLocks noGrp="1"/>
          </p:cNvSpPr>
          <p:nvPr>
            <p:ph type="sldNum" sz="quarter" idx="5"/>
          </p:nvPr>
        </p:nvSpPr>
        <p:spPr/>
        <p:txBody>
          <a:bodyPr/>
          <a:lstStyle/>
          <a:p>
            <a:fld id="{2C8A38DF-6C33-40B9-8998-8C037513C6BB}" type="slidenum">
              <a:rPr lang="en-CA" smtClean="0"/>
              <a:t>36</a:t>
            </a:fld>
            <a:endParaRPr lang="en-CA"/>
          </a:p>
        </p:txBody>
      </p:sp>
    </p:spTree>
    <p:extLst>
      <p:ext uri="{BB962C8B-B14F-4D97-AF65-F5344CB8AC3E}">
        <p14:creationId xmlns:p14="http://schemas.microsoft.com/office/powerpoint/2010/main" val="2574817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Health-related quality of life, as determined by the FACT-P assessment, was not affected by the combination therapy.</a:t>
            </a:r>
          </a:p>
        </p:txBody>
      </p:sp>
      <p:sp>
        <p:nvSpPr>
          <p:cNvPr id="4" name="Slide Number Placeholder 3"/>
          <p:cNvSpPr>
            <a:spLocks noGrp="1"/>
          </p:cNvSpPr>
          <p:nvPr>
            <p:ph type="sldNum" sz="quarter" idx="5"/>
          </p:nvPr>
        </p:nvSpPr>
        <p:spPr/>
        <p:txBody>
          <a:bodyPr/>
          <a:lstStyle/>
          <a:p>
            <a:fld id="{2C8A38DF-6C33-40B9-8998-8C037513C6BB}" type="slidenum">
              <a:rPr lang="en-CA" smtClean="0"/>
              <a:t>37</a:t>
            </a:fld>
            <a:endParaRPr lang="en-CA"/>
          </a:p>
        </p:txBody>
      </p:sp>
    </p:spTree>
    <p:extLst>
      <p:ext uri="{BB962C8B-B14F-4D97-AF65-F5344CB8AC3E}">
        <p14:creationId xmlns:p14="http://schemas.microsoft.com/office/powerpoint/2010/main" val="513474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MAGNITUDE</a:t>
            </a:r>
            <a:r>
              <a:rPr lang="en-US" sz="1200" kern="1200" dirty="0">
                <a:solidFill>
                  <a:schemeClr val="tx1"/>
                </a:solidFill>
                <a:effectLst/>
                <a:latin typeface="+mn-lt"/>
                <a:ea typeface="+mn-ea"/>
                <a:cs typeface="+mn-cs"/>
              </a:rPr>
              <a:t> is a randomized phase III trial</a:t>
            </a:r>
            <a:r>
              <a:rPr lang="en-US" sz="1200" b="1" kern="1200" dirty="0">
                <a:solidFill>
                  <a:schemeClr val="tx1"/>
                </a:solidFill>
                <a:effectLst/>
                <a:latin typeface="+mn-lt"/>
                <a:ea typeface="+mn-ea"/>
                <a:cs typeface="+mn-cs"/>
              </a:rPr>
              <a:t> evaluating the efficacy and safety of niraparib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a:t>
            </a:r>
            <a:r>
              <a:rPr lang="en-US" sz="1200" kern="1200" dirty="0">
                <a:solidFill>
                  <a:schemeClr val="tx1"/>
                </a:solidFill>
                <a:effectLst/>
                <a:latin typeface="+mn-lt"/>
                <a:ea typeface="+mn-ea"/>
                <a:cs typeface="+mn-cs"/>
              </a:rPr>
              <a:t> in the first-line metastatic castration-resistant prostate cancer (mCRPC) setting. Prior taxane in mCSPC or NHT for (</a:t>
            </a:r>
            <a:r>
              <a:rPr lang="en-US" sz="1200" kern="1200" dirty="0" err="1">
                <a:solidFill>
                  <a:schemeClr val="tx1"/>
                </a:solidFill>
                <a:effectLst/>
                <a:latin typeface="+mn-lt"/>
                <a:ea typeface="+mn-ea"/>
                <a:cs typeface="+mn-cs"/>
              </a:rPr>
              <a:t>nmCRPC</a:t>
            </a:r>
            <a:r>
              <a:rPr lang="en-US" sz="1200" kern="1200" dirty="0">
                <a:solidFill>
                  <a:schemeClr val="tx1"/>
                </a:solidFill>
                <a:effectLst/>
                <a:latin typeface="+mn-lt"/>
                <a:ea typeface="+mn-ea"/>
                <a:cs typeface="+mn-cs"/>
              </a:rPr>
              <a:t> or mCSPC) or ≤ 4 months abiraterone in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line mCRPC were allowed. Prospective selection of patients with and without homologous recombination repair (HRR) pathway defects was required. The primary endpoint was radiographic Progression-Free Survival (rPFS) by central review with multiple secondary endpoints, including overall survival (OS) and safety. </a:t>
            </a:r>
            <a:endParaRPr lang="en-US" dirty="0"/>
          </a:p>
        </p:txBody>
      </p:sp>
      <p:sp>
        <p:nvSpPr>
          <p:cNvPr id="4" name="Slide Number Placeholder 3"/>
          <p:cNvSpPr>
            <a:spLocks noGrp="1"/>
          </p:cNvSpPr>
          <p:nvPr>
            <p:ph type="sldNum" sz="quarter" idx="5"/>
          </p:nvPr>
        </p:nvSpPr>
        <p:spPr/>
        <p:txBody>
          <a:bodyPr/>
          <a:lstStyle/>
          <a:p>
            <a:fld id="{2C8A38DF-6C33-40B9-8998-8C037513C6BB}" type="slidenum">
              <a:rPr lang="en-CA" smtClean="0"/>
              <a:t>42</a:t>
            </a:fld>
            <a:endParaRPr lang="en-CA"/>
          </a:p>
        </p:txBody>
      </p:sp>
    </p:spTree>
    <p:extLst>
      <p:ext uri="{BB962C8B-B14F-4D97-AF65-F5344CB8AC3E}">
        <p14:creationId xmlns:p14="http://schemas.microsoft.com/office/powerpoint/2010/main" val="2522549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pre-specified early futility analysis was planned after enrolling ~200 HRR negative (n=233) patients which were randomized to receive either </a:t>
            </a:r>
            <a:r>
              <a:rPr lang="en-US" sz="1200" b="1" kern="1200" dirty="0">
                <a:solidFill>
                  <a:schemeClr val="tx1"/>
                </a:solidFill>
                <a:effectLst/>
                <a:latin typeface="+mn-lt"/>
                <a:ea typeface="+mn-ea"/>
                <a:cs typeface="+mn-cs"/>
              </a:rPr>
              <a:t>niraparib + abiraterone (n=117) or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 (n=116)</a:t>
            </a:r>
            <a:r>
              <a:rPr lang="en-US" sz="1200" kern="1200" dirty="0">
                <a:solidFill>
                  <a:schemeClr val="tx1"/>
                </a:solidFill>
                <a:effectLst/>
                <a:latin typeface="+mn-lt"/>
                <a:ea typeface="+mn-ea"/>
                <a:cs typeface="+mn-cs"/>
              </a:rPr>
              <a:t>. Evaluation of futility was based on a composite PFS of PSA or radiographic progression, whichever occurred first, and a prespecified threshold of ~125 events. The pre-planned futility analysis showed no benefit in the biomarker negative cohort. </a:t>
            </a:r>
            <a:endParaRPr lang="en-US" dirty="0"/>
          </a:p>
        </p:txBody>
      </p:sp>
      <p:sp>
        <p:nvSpPr>
          <p:cNvPr id="4" name="Slide Number Placeholder 3"/>
          <p:cNvSpPr>
            <a:spLocks noGrp="1"/>
          </p:cNvSpPr>
          <p:nvPr>
            <p:ph type="sldNum" sz="quarter" idx="5"/>
          </p:nvPr>
        </p:nvSpPr>
        <p:spPr/>
        <p:txBody>
          <a:bodyPr/>
          <a:lstStyle/>
          <a:p>
            <a:fld id="{2C8A38DF-6C33-40B9-8998-8C037513C6BB}" type="slidenum">
              <a:rPr lang="en-CA" smtClean="0"/>
              <a:t>43</a:t>
            </a:fld>
            <a:endParaRPr lang="en-CA"/>
          </a:p>
        </p:txBody>
      </p:sp>
    </p:spTree>
    <p:extLst>
      <p:ext uri="{BB962C8B-B14F-4D97-AF65-F5344CB8AC3E}">
        <p14:creationId xmlns:p14="http://schemas.microsoft.com/office/powerpoint/2010/main" val="2239216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HRR Positive (n=423) patients were randomized to receive either </a:t>
            </a:r>
            <a:r>
              <a:rPr lang="en-US" sz="1200" b="1" kern="1200" dirty="0">
                <a:solidFill>
                  <a:schemeClr val="tx1"/>
                </a:solidFill>
                <a:effectLst/>
                <a:latin typeface="+mn-lt"/>
                <a:ea typeface="+mn-ea"/>
                <a:cs typeface="+mn-cs"/>
              </a:rPr>
              <a:t>niraparib + abiraterone (n=212) or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 (n=211). </a:t>
            </a:r>
            <a:r>
              <a:rPr lang="en-US" sz="1200" kern="1200" dirty="0">
                <a:solidFill>
                  <a:schemeClr val="tx1"/>
                </a:solidFill>
                <a:effectLst/>
                <a:latin typeface="+mn-lt"/>
                <a:ea typeface="+mn-ea"/>
                <a:cs typeface="+mn-cs"/>
              </a:rPr>
              <a:t>At the pre-planned interim analysis, results show the trial met its primary endpoint with a significant improvement in rPFS for BRCA1/2 and all homologous recombination repair mutation positive patients receiving </a:t>
            </a:r>
            <a:r>
              <a:rPr lang="en-US" sz="1200" b="1" kern="1200" dirty="0">
                <a:solidFill>
                  <a:schemeClr val="tx1"/>
                </a:solidFill>
                <a:effectLst/>
                <a:latin typeface="+mn-lt"/>
                <a:ea typeface="+mn-ea"/>
                <a:cs typeface="+mn-cs"/>
              </a:rPr>
              <a:t>niraparib + abiraterone versus placebo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abiraterone</a:t>
            </a:r>
            <a:r>
              <a:rPr lang="en-US" sz="1200" kern="1200" dirty="0">
                <a:solidFill>
                  <a:schemeClr val="tx1"/>
                </a:solidFill>
                <a:effectLst/>
                <a:latin typeface="+mn-lt"/>
                <a:ea typeface="+mn-ea"/>
                <a:cs typeface="+mn-cs"/>
              </a:rPr>
              <a:t>. Overall survival results are still immature. It is important to note that in the HRR positive cohort of patients, approximately 50% were BRCA1/2 positive and that these patients clearly derived the most benefit from the combination with an approximate 47% reduction in the risk of progression or death.  Median rPFS in the biomarker positive BRCA1/2 subgroup was 16.6 vs 10.9 months with a HR 0.53,  95% CI: 0.36 – 0.79; P=0.0014. </a:t>
            </a:r>
            <a:endParaRPr lang="en-US" dirty="0"/>
          </a:p>
        </p:txBody>
      </p:sp>
      <p:sp>
        <p:nvSpPr>
          <p:cNvPr id="4" name="Slide Number Placeholder 3"/>
          <p:cNvSpPr>
            <a:spLocks noGrp="1"/>
          </p:cNvSpPr>
          <p:nvPr>
            <p:ph type="sldNum" sz="quarter" idx="5"/>
          </p:nvPr>
        </p:nvSpPr>
        <p:spPr/>
        <p:txBody>
          <a:bodyPr/>
          <a:lstStyle/>
          <a:p>
            <a:fld id="{2C8A38DF-6C33-40B9-8998-8C037513C6BB}" type="slidenum">
              <a:rPr lang="en-CA" smtClean="0"/>
              <a:t>44</a:t>
            </a:fld>
            <a:endParaRPr lang="en-CA"/>
          </a:p>
        </p:txBody>
      </p:sp>
    </p:spTree>
    <p:extLst>
      <p:ext uri="{BB962C8B-B14F-4D97-AF65-F5344CB8AC3E}">
        <p14:creationId xmlns:p14="http://schemas.microsoft.com/office/powerpoint/2010/main" val="2010710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benefit in all biomarker positive patients had a median rPFS of 16.5 versus 13.7 months with a HR of 0.73, 95% CI: 0.56 – 0.96 and  P value = 0.217, which translates to a 27% reduction in the risk of progression or death. </a:t>
            </a:r>
            <a:endParaRPr lang="en-US" dirty="0"/>
          </a:p>
        </p:txBody>
      </p:sp>
      <p:sp>
        <p:nvSpPr>
          <p:cNvPr id="4" name="Slide Number Placeholder 3"/>
          <p:cNvSpPr>
            <a:spLocks noGrp="1"/>
          </p:cNvSpPr>
          <p:nvPr>
            <p:ph type="sldNum" sz="quarter" idx="5"/>
          </p:nvPr>
        </p:nvSpPr>
        <p:spPr/>
        <p:txBody>
          <a:bodyPr/>
          <a:lstStyle/>
          <a:p>
            <a:fld id="{2C8A38DF-6C33-40B9-8998-8C037513C6BB}" type="slidenum">
              <a:rPr lang="en-CA" smtClean="0"/>
              <a:t>45</a:t>
            </a:fld>
            <a:endParaRPr lang="en-CA"/>
          </a:p>
        </p:txBody>
      </p:sp>
    </p:spTree>
    <p:extLst>
      <p:ext uri="{BB962C8B-B14F-4D97-AF65-F5344CB8AC3E}">
        <p14:creationId xmlns:p14="http://schemas.microsoft.com/office/powerpoint/2010/main" val="4131144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Overall survival results are still immature with only 27% events in the study population reported to date. </a:t>
            </a:r>
            <a:endParaRPr lang="en-US" dirty="0"/>
          </a:p>
        </p:txBody>
      </p:sp>
      <p:sp>
        <p:nvSpPr>
          <p:cNvPr id="4" name="Slide Number Placeholder 3"/>
          <p:cNvSpPr>
            <a:spLocks noGrp="1"/>
          </p:cNvSpPr>
          <p:nvPr>
            <p:ph type="sldNum" sz="quarter" idx="5"/>
          </p:nvPr>
        </p:nvSpPr>
        <p:spPr/>
        <p:txBody>
          <a:bodyPr/>
          <a:lstStyle/>
          <a:p>
            <a:fld id="{2C8A38DF-6C33-40B9-8998-8C037513C6BB}" type="slidenum">
              <a:rPr lang="en-CA" smtClean="0"/>
              <a:t>46</a:t>
            </a:fld>
            <a:endParaRPr lang="en-CA"/>
          </a:p>
        </p:txBody>
      </p:sp>
    </p:spTree>
    <p:extLst>
      <p:ext uri="{BB962C8B-B14F-4D97-AF65-F5344CB8AC3E}">
        <p14:creationId xmlns:p14="http://schemas.microsoft.com/office/powerpoint/2010/main" val="173386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A034D-9799-41FA-9AC7-8D795B6555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344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Adverse event profile for the combination is consistent with previous reports for monotherapy for each therapy. More frequent all grade adverse events of anemia, thrombocytopenia, neutropenia and fatigue were observed in patients treated with the combination. Grade 3/4 adverse events of anemia, thrombocytopenia and neutropenia also were more frequently observed in the combination arm.</a:t>
            </a:r>
          </a:p>
        </p:txBody>
      </p:sp>
      <p:sp>
        <p:nvSpPr>
          <p:cNvPr id="4" name="Slide Number Placeholder 3"/>
          <p:cNvSpPr>
            <a:spLocks noGrp="1"/>
          </p:cNvSpPr>
          <p:nvPr>
            <p:ph type="sldNum" sz="quarter" idx="5"/>
          </p:nvPr>
        </p:nvSpPr>
        <p:spPr/>
        <p:txBody>
          <a:bodyPr/>
          <a:lstStyle/>
          <a:p>
            <a:fld id="{2C8A38DF-6C33-40B9-8998-8C037513C6BB}" type="slidenum">
              <a:rPr lang="en-CA" smtClean="0"/>
              <a:t>47</a:t>
            </a:fld>
            <a:endParaRPr lang="en-CA"/>
          </a:p>
        </p:txBody>
      </p:sp>
    </p:spTree>
    <p:extLst>
      <p:ext uri="{BB962C8B-B14F-4D97-AF65-F5344CB8AC3E}">
        <p14:creationId xmlns:p14="http://schemas.microsoft.com/office/powerpoint/2010/main" val="3679057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Health-related quality of life was not affected by the combination treatment.</a:t>
            </a:r>
          </a:p>
        </p:txBody>
      </p:sp>
      <p:sp>
        <p:nvSpPr>
          <p:cNvPr id="4" name="Slide Number Placeholder 3"/>
          <p:cNvSpPr>
            <a:spLocks noGrp="1"/>
          </p:cNvSpPr>
          <p:nvPr>
            <p:ph type="sldNum" sz="quarter" idx="5"/>
          </p:nvPr>
        </p:nvSpPr>
        <p:spPr/>
        <p:txBody>
          <a:bodyPr/>
          <a:lstStyle/>
          <a:p>
            <a:fld id="{2C8A38DF-6C33-40B9-8998-8C037513C6BB}" type="slidenum">
              <a:rPr lang="en-CA" smtClean="0"/>
              <a:t>48</a:t>
            </a:fld>
            <a:endParaRPr lang="en-CA"/>
          </a:p>
        </p:txBody>
      </p:sp>
    </p:spTree>
    <p:extLst>
      <p:ext uri="{BB962C8B-B14F-4D97-AF65-F5344CB8AC3E}">
        <p14:creationId xmlns:p14="http://schemas.microsoft.com/office/powerpoint/2010/main" val="3431155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A41133-5CBD-400A-88DF-5EFF9ABACD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097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7FAAB71C-3376-41BE-815B-8504D0DEDA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89C9E19B-465F-4361-BE4B-17BC2B8FA4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914400" lvl="2" indent="0">
              <a:buFontTx/>
              <a:buNone/>
            </a:pPr>
            <a:endParaRPr lang="en-US" altLang="en-US" dirty="0"/>
          </a:p>
        </p:txBody>
      </p:sp>
      <p:sp>
        <p:nvSpPr>
          <p:cNvPr id="120836" name="Slide Number Placeholder 3">
            <a:extLst>
              <a:ext uri="{FF2B5EF4-FFF2-40B4-BE49-F238E27FC236}">
                <a16:creationId xmlns:a16="http://schemas.microsoft.com/office/drawing/2014/main" id="{60DD0B27-5173-48D9-B3BD-49FD907421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18942A-42CD-4ED7-B1ED-4FE09831A7D7}" type="slidenum">
              <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290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AMPLITUDE trial, is investigating a combination of niraparib plus abiraterone versus placebo plus abiraterone. This study plans to recruit a total of 788 </a:t>
            </a:r>
            <a:r>
              <a:rPr lang="en-US" dirty="0"/>
              <a:t>patients</a:t>
            </a:r>
            <a:r>
              <a:rPr lang="en-US" baseline="0" dirty="0"/>
              <a:t> with metastatic castration-sensitive prostate cancer with a known DNA repair gene defect status. The primary endpoint is radiographic PFS.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7402D-07D3-49A9-B21B-C805F8433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465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TALAPRO-3 trial, is investigating a combination of </a:t>
            </a:r>
            <a:r>
              <a:rPr lang="en-US" sz="1200" kern="1200" dirty="0" err="1">
                <a:solidFill>
                  <a:schemeClr val="tx1"/>
                </a:solidFill>
                <a:effectLst/>
                <a:latin typeface="+mn-lt"/>
                <a:ea typeface="+mn-ea"/>
                <a:cs typeface="+mn-cs"/>
              </a:rPr>
              <a:t>talazoparib</a:t>
            </a:r>
            <a:r>
              <a:rPr lang="en-US" sz="1200" kern="1200" dirty="0">
                <a:solidFill>
                  <a:schemeClr val="tx1"/>
                </a:solidFill>
                <a:effectLst/>
                <a:latin typeface="+mn-lt"/>
                <a:ea typeface="+mn-ea"/>
                <a:cs typeface="+mn-cs"/>
              </a:rPr>
              <a:t> plus enzalutamide versus placebo plus enzalutamide. This study plans to recruit a total of 550 patients with metastatic castration-sensitive prostate cancer with a known DNA repair gene defect status. The primary endpoint is radiographic PFS</a:t>
            </a:r>
            <a:r>
              <a:rPr lang="en-C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7402D-07D3-49A9-B21B-C805F8433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185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8A38DF-6C33-40B9-8998-8C037513C6BB}" type="slidenum">
              <a:rPr lang="en-CA" smtClean="0"/>
              <a:t>76</a:t>
            </a:fld>
            <a:endParaRPr lang="en-CA"/>
          </a:p>
        </p:txBody>
      </p:sp>
    </p:spTree>
    <p:extLst>
      <p:ext uri="{BB962C8B-B14F-4D97-AF65-F5344CB8AC3E}">
        <p14:creationId xmlns:p14="http://schemas.microsoft.com/office/powerpoint/2010/main" val="1905779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very much for your kind attention.  </a:t>
            </a:r>
          </a:p>
        </p:txBody>
      </p:sp>
      <p:sp>
        <p:nvSpPr>
          <p:cNvPr id="4" name="Slide Number Placeholder 3"/>
          <p:cNvSpPr>
            <a:spLocks noGrp="1"/>
          </p:cNvSpPr>
          <p:nvPr>
            <p:ph type="sldNum" sz="quarter" idx="5"/>
          </p:nvPr>
        </p:nvSpPr>
        <p:spPr/>
        <p:txBody>
          <a:bodyPr/>
          <a:lstStyle/>
          <a:p>
            <a:fld id="{E897402D-07D3-49A9-B21B-C805F84334F5}" type="slidenum">
              <a:rPr lang="en-US" smtClean="0"/>
              <a:t>77</a:t>
            </a:fld>
            <a:endParaRPr lang="en-US"/>
          </a:p>
        </p:txBody>
      </p:sp>
    </p:spTree>
    <p:extLst>
      <p:ext uri="{BB962C8B-B14F-4D97-AF65-F5344CB8AC3E}">
        <p14:creationId xmlns:p14="http://schemas.microsoft.com/office/powerpoint/2010/main" val="1256730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I delve into</a:t>
            </a:r>
            <a:r>
              <a:rPr lang="en-US" baseline="0" dirty="0"/>
              <a:t> the trials using PARP inhibitors, let me briefly review its mechanism of action. </a:t>
            </a:r>
            <a:r>
              <a:rPr lang="en-US" dirty="0"/>
              <a:t>This figure describes the pathways leading to PARP activation and how PARP inhibitors</a:t>
            </a:r>
            <a:r>
              <a:rPr lang="en-US" baseline="0" dirty="0"/>
              <a:t> may lead to cell death.    </a:t>
            </a:r>
            <a:r>
              <a:rPr lang="en-US" b="1" baseline="0" dirty="0"/>
              <a:t>&lt;&lt;CLICK&gt;&gt;    </a:t>
            </a:r>
            <a:r>
              <a:rPr lang="en-US" baseline="0" dirty="0"/>
              <a:t>PARP is recruited to sites of single-strand DNA damage which leads to activation of the base excision repair pathway    </a:t>
            </a:r>
            <a:r>
              <a:rPr lang="en-US" b="1" baseline="0" dirty="0"/>
              <a:t>&lt;&lt;CLICK&gt;&gt;    </a:t>
            </a:r>
            <a:r>
              <a:rPr lang="en-US" baseline="0" dirty="0"/>
              <a:t>and ultimately cell survival.    </a:t>
            </a:r>
            <a:r>
              <a:rPr lang="en-US" b="1" baseline="0" dirty="0"/>
              <a:t>&lt;&lt;CLICK&gt;&gt;    </a:t>
            </a:r>
            <a:r>
              <a:rPr lang="en-US" baseline="0" dirty="0"/>
              <a:t>In the presence of PARP inhibitors an alternate mechanism for DNA repair, homologous recombination repair (BRCA1/2 pathway) is activated which also leads to cell survival. </a:t>
            </a:r>
            <a:r>
              <a:rPr lang="en-US" b="1" baseline="0" dirty="0"/>
              <a:t>&lt;&lt;CLICK&gt;&gt; </a:t>
            </a:r>
            <a:r>
              <a:rPr lang="en-US" baseline="0" dirty="0"/>
              <a:t>In the case of mutations in genes belonging to homologous recombination repair (BRCAness or homologous recombination deficiency), the presence of PARP inhibitors leads to cell death due to accumulation of double-strand breaks and upregulation of the non-homologous end joining pathway, a process known as synthetic lethality. </a:t>
            </a:r>
            <a:r>
              <a:rPr lang="en-US" b="1" baseline="0" dirty="0"/>
              <a:t>&lt;&lt;CLICK&gt;&gt; </a:t>
            </a:r>
            <a:r>
              <a:rPr lang="en-US" baseline="0" dirty="0"/>
              <a:t>Alternatively, certain PARP inhibitors (e.g. </a:t>
            </a:r>
            <a:r>
              <a:rPr lang="en-US" baseline="0" dirty="0" err="1"/>
              <a:t>Talazoparib</a:t>
            </a:r>
            <a:r>
              <a:rPr lang="en-US" baseline="0" dirty="0"/>
              <a:t>) trap PARP at the site of damage preventing DNA replication and leading to replication fork instability and cell death regardless of DNA homologous recombination repair defect. </a:t>
            </a:r>
            <a:endParaRPr lang="en-US" dirty="0"/>
          </a:p>
          <a:p>
            <a:endParaRPr lang="en-US" dirty="0"/>
          </a:p>
        </p:txBody>
      </p:sp>
      <p:sp>
        <p:nvSpPr>
          <p:cNvPr id="4" name="Slide Number Placeholder 3"/>
          <p:cNvSpPr>
            <a:spLocks noGrp="1"/>
          </p:cNvSpPr>
          <p:nvPr>
            <p:ph type="sldNum" sz="quarter" idx="10"/>
          </p:nvPr>
        </p:nvSpPr>
        <p:spPr/>
        <p:txBody>
          <a:bodyPr/>
          <a:lstStyle/>
          <a:p>
            <a:fld id="{CD6BE750-B52A-4EC0-9ABF-216796B249C1}" type="slidenum">
              <a:rPr lang="en-US" smtClean="0"/>
              <a:t>4</a:t>
            </a:fld>
            <a:endParaRPr lang="en-US"/>
          </a:p>
        </p:txBody>
      </p:sp>
    </p:spTree>
    <p:extLst>
      <p:ext uri="{BB962C8B-B14F-4D97-AF65-F5344CB8AC3E}">
        <p14:creationId xmlns:p14="http://schemas.microsoft.com/office/powerpoint/2010/main" val="549934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38DF-6C33-40B9-8998-8C037513C6B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95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histogram above shows the frequency and type of GAs with the most frequent ones in    </a:t>
            </a:r>
            <a:r>
              <a:rPr lang="en-US" sz="1200" b="1" baseline="0" dirty="0"/>
              <a:t>&lt;CLICK&gt;     </a:t>
            </a:r>
            <a:r>
              <a:rPr lang="en-US" sz="1200" kern="1200" dirty="0">
                <a:solidFill>
                  <a:schemeClr val="tx1"/>
                </a:solidFill>
                <a:effectLst/>
                <a:latin typeface="+mn-lt"/>
                <a:ea typeface="+mn-ea"/>
                <a:cs typeface="+mn-cs"/>
              </a:rPr>
              <a:t>TP53, PTEN, AR, MYC, and BRCA2.</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Many of the alterations detected are targetable with drugs</a:t>
            </a:r>
            <a:r>
              <a:rPr lang="en-US" sz="1200" kern="1200" baseline="0" dirty="0">
                <a:solidFill>
                  <a:schemeClr val="tx1"/>
                </a:solidFill>
                <a:effectLst/>
                <a:latin typeface="+mn-lt"/>
                <a:ea typeface="+mn-ea"/>
                <a:cs typeface="+mn-cs"/>
              </a:rPr>
              <a:t> already available in the clinic.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BE750-B52A-4EC0-9ABF-216796B249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998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Profound</a:t>
            </a:r>
            <a:r>
              <a:rPr lang="en-US" baseline="0" dirty="0"/>
              <a:t> was the first positive randomized phase 3 trial in metastatic prostate cancer where patients were selected based on a biomarker. </a:t>
            </a:r>
            <a:endParaRPr lang="en-US" dirty="0"/>
          </a:p>
        </p:txBody>
      </p:sp>
      <p:sp>
        <p:nvSpPr>
          <p:cNvPr id="4" name="Slide Number Placeholder 3"/>
          <p:cNvSpPr>
            <a:spLocks noGrp="1"/>
          </p:cNvSpPr>
          <p:nvPr>
            <p:ph type="sldNum" sz="quarter" idx="10"/>
          </p:nvPr>
        </p:nvSpPr>
        <p:spPr/>
        <p:txBody>
          <a:bodyPr/>
          <a:lstStyle/>
          <a:p>
            <a:fld id="{CD6BE750-B52A-4EC0-9ABF-216796B249C1}" type="slidenum">
              <a:rPr lang="en-US" smtClean="0"/>
              <a:t>8</a:t>
            </a:fld>
            <a:endParaRPr lang="en-US"/>
          </a:p>
        </p:txBody>
      </p:sp>
    </p:spTree>
    <p:extLst>
      <p:ext uri="{BB962C8B-B14F-4D97-AF65-F5344CB8AC3E}">
        <p14:creationId xmlns:p14="http://schemas.microsoft.com/office/powerpoint/2010/main" val="699361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itchFamily="34" charset="0"/>
            </a:endParaRPr>
          </a:p>
        </p:txBody>
      </p:sp>
      <p:sp>
        <p:nvSpPr>
          <p:cNvPr id="8" name="Slide Image Placeholder 7"/>
          <p:cNvSpPr>
            <a:spLocks noGrp="1" noRot="1" noChangeAspect="1"/>
          </p:cNvSpPr>
          <p:nvPr>
            <p:ph type="sldImg"/>
          </p:nvPr>
        </p:nvSpPr>
        <p:spPr>
          <a:xfrm>
            <a:off x="635000" y="327025"/>
            <a:ext cx="5588000" cy="3143250"/>
          </a:xfrm>
        </p:spPr>
      </p:sp>
      <p:sp>
        <p:nvSpPr>
          <p:cNvPr id="9" name="Notes Placeholder 8"/>
          <p:cNvSpPr>
            <a:spLocks noGrp="1"/>
          </p:cNvSpPr>
          <p:nvPr>
            <p:ph type="body" idx="1"/>
          </p:nvPr>
        </p:nvSpPr>
        <p:spPr/>
        <p:txBody>
          <a:bodyPr/>
          <a:lstStyle/>
          <a:p>
            <a:r>
              <a:rPr lang="en-US" sz="1200" b="0" i="0" kern="1200" dirty="0">
                <a:solidFill>
                  <a:schemeClr val="tx1"/>
                </a:solidFill>
                <a:effectLst/>
                <a:latin typeface="+mn-lt"/>
                <a:ea typeface="+mn-ea"/>
                <a:cs typeface="+mn-cs"/>
              </a:rPr>
              <a:t>AR inhibition upregulate PARP (as a matter of </a:t>
            </a:r>
            <a:r>
              <a:rPr lang="en-US" sz="1200" b="0" i="0" kern="1200" dirty="0" err="1">
                <a:solidFill>
                  <a:schemeClr val="tx1"/>
                </a:solidFill>
                <a:effectLst/>
                <a:latin typeface="+mn-lt"/>
                <a:ea typeface="+mn-ea"/>
                <a:cs typeface="+mn-cs"/>
              </a:rPr>
              <a:t>defence</a:t>
            </a:r>
            <a:r>
              <a:rPr lang="en-US" sz="1200" b="0" i="0" kern="120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PARP augments AR activity (trying to negate the action of AR inhibitor).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beyond DNA damage repair function, PARP-2, but not PARP-1, is a critical component in AR transcriptional machinery through interacting with the pioneer factor FOXA1 and facilitating AR recruitment to genome-wide prostate-specific enhancer regions</a:t>
            </a:r>
            <a:endParaRPr lang="en-US" dirty="0"/>
          </a:p>
        </p:txBody>
      </p:sp>
    </p:spTree>
    <p:extLst>
      <p:ext uri="{BB962C8B-B14F-4D97-AF65-F5344CB8AC3E}">
        <p14:creationId xmlns:p14="http://schemas.microsoft.com/office/powerpoint/2010/main" val="2364016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7FAAB71C-3376-41BE-815B-8504D0DEDA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89C9E19B-465F-4361-BE4B-17BC2B8FA4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914400" lvl="2" indent="0">
              <a:buFontTx/>
              <a:buNone/>
            </a:pPr>
            <a:endParaRPr lang="en-US" altLang="en-US" dirty="0"/>
          </a:p>
        </p:txBody>
      </p:sp>
      <p:sp>
        <p:nvSpPr>
          <p:cNvPr id="120836" name="Slide Number Placeholder 3">
            <a:extLst>
              <a:ext uri="{FF2B5EF4-FFF2-40B4-BE49-F238E27FC236}">
                <a16:creationId xmlns:a16="http://schemas.microsoft.com/office/drawing/2014/main" id="{60DD0B27-5173-48D9-B3BD-49FD907421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baseline="30000">
                <a:solidFill>
                  <a:srgbClr val="000000"/>
                </a:solidFill>
                <a:latin typeface="Arial" panose="020B0604020202020204" pitchFamily="34" charset="0"/>
              </a:defRPr>
            </a:lvl1pPr>
            <a:lvl2pPr marL="742950" indent="-285750">
              <a:defRPr sz="1900" baseline="30000">
                <a:solidFill>
                  <a:srgbClr val="000000"/>
                </a:solidFill>
                <a:latin typeface="Arial" panose="020B0604020202020204" pitchFamily="34" charset="0"/>
              </a:defRPr>
            </a:lvl2pPr>
            <a:lvl3pPr marL="1143000" indent="-228600">
              <a:defRPr sz="1900" baseline="30000">
                <a:solidFill>
                  <a:srgbClr val="000000"/>
                </a:solidFill>
                <a:latin typeface="Arial" panose="020B0604020202020204" pitchFamily="34" charset="0"/>
              </a:defRPr>
            </a:lvl3pPr>
            <a:lvl4pPr marL="1600200" indent="-228600">
              <a:defRPr sz="1900" baseline="30000">
                <a:solidFill>
                  <a:srgbClr val="000000"/>
                </a:solidFill>
                <a:latin typeface="Arial" panose="020B0604020202020204" pitchFamily="34" charset="0"/>
              </a:defRPr>
            </a:lvl4pPr>
            <a:lvl5pPr marL="2057400" indent="-228600">
              <a:defRPr sz="1900" baseline="30000">
                <a:solidFill>
                  <a:srgbClr val="000000"/>
                </a:solidFill>
                <a:latin typeface="Arial" panose="020B0604020202020204" pitchFamily="34" charset="0"/>
              </a:defRPr>
            </a:lvl5pPr>
            <a:lvl6pPr marL="2514600" indent="-228600" eaLnBrk="0" fontAlgn="base" hangingPunct="0">
              <a:spcBef>
                <a:spcPct val="0"/>
              </a:spcBef>
              <a:spcAft>
                <a:spcPct val="0"/>
              </a:spcAft>
              <a:defRPr sz="1900" baseline="30000">
                <a:solidFill>
                  <a:srgbClr val="000000"/>
                </a:solidFill>
                <a:latin typeface="Arial" panose="020B0604020202020204" pitchFamily="34" charset="0"/>
              </a:defRPr>
            </a:lvl6pPr>
            <a:lvl7pPr marL="2971800" indent="-228600" eaLnBrk="0" fontAlgn="base" hangingPunct="0">
              <a:spcBef>
                <a:spcPct val="0"/>
              </a:spcBef>
              <a:spcAft>
                <a:spcPct val="0"/>
              </a:spcAft>
              <a:defRPr sz="1900" baseline="30000">
                <a:solidFill>
                  <a:srgbClr val="000000"/>
                </a:solidFill>
                <a:latin typeface="Arial" panose="020B0604020202020204" pitchFamily="34" charset="0"/>
              </a:defRPr>
            </a:lvl7pPr>
            <a:lvl8pPr marL="3429000" indent="-228600" eaLnBrk="0" fontAlgn="base" hangingPunct="0">
              <a:spcBef>
                <a:spcPct val="0"/>
              </a:spcBef>
              <a:spcAft>
                <a:spcPct val="0"/>
              </a:spcAft>
              <a:defRPr sz="1900" baseline="30000">
                <a:solidFill>
                  <a:srgbClr val="000000"/>
                </a:solidFill>
                <a:latin typeface="Arial" panose="020B0604020202020204" pitchFamily="34" charset="0"/>
              </a:defRPr>
            </a:lvl8pPr>
            <a:lvl9pPr marL="3886200" indent="-228600" eaLnBrk="0" fontAlgn="base" hangingPunct="0">
              <a:spcBef>
                <a:spcPct val="0"/>
              </a:spcBef>
              <a:spcAft>
                <a:spcPct val="0"/>
              </a:spcAft>
              <a:defRPr sz="1900" baseline="30000">
                <a:solidFill>
                  <a:srgbClr val="000000"/>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18942A-42CD-4ED7-B1ED-4FE09831A7D7}" type="slidenum">
              <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6292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second-generation androgen receptor axis-targeted therapies, abiraterone/prednisone and enzalutamide, were the most common treatments administered to patients with </a:t>
            </a:r>
            <a:r>
              <a:rPr lang="en-US" sz="1200" b="0" i="0" u="none" strike="noStrike" kern="1200" baseline="0" dirty="0" err="1">
                <a:solidFill>
                  <a:schemeClr val="tx1"/>
                </a:solidFill>
                <a:latin typeface="+mn-lt"/>
                <a:ea typeface="+mn-ea"/>
                <a:cs typeface="+mn-cs"/>
              </a:rPr>
              <a:t>mCRPC</a:t>
            </a:r>
            <a:r>
              <a:rPr lang="en-US" sz="1200" b="0" i="0" u="none" strike="noStrike" kern="1200" baseline="0" dirty="0">
                <a:solidFill>
                  <a:schemeClr val="tx1"/>
                </a:solidFill>
                <a:latin typeface="+mn-lt"/>
                <a:ea typeface="+mn-ea"/>
                <a:cs typeface="+mn-cs"/>
              </a:rPr>
              <a:t>, accounting for 65% of first-line therapies and 54% of second-line therapies. Docetaxel was the most common third-line therapy (received by 24% of patients), with enzalutamide and abiraterone/prednisone being used for 16% and 14% of patients, respectively. </a:t>
            </a:r>
            <a:r>
              <a:rPr lang="en-US" sz="1200" b="0" i="0" u="none" strike="noStrike" kern="1200" baseline="0" dirty="0" err="1">
                <a:solidFill>
                  <a:schemeClr val="tx1"/>
                </a:solidFill>
                <a:latin typeface="+mn-lt"/>
                <a:ea typeface="+mn-ea"/>
                <a:cs typeface="+mn-cs"/>
              </a:rPr>
              <a:t>Cabazitaxel</a:t>
            </a:r>
            <a:r>
              <a:rPr lang="en-US" sz="1200" b="0" i="0" u="none" strike="noStrike" kern="1200" baseline="0" dirty="0">
                <a:solidFill>
                  <a:schemeClr val="tx1"/>
                </a:solidFill>
                <a:latin typeface="+mn-lt"/>
                <a:ea typeface="+mn-ea"/>
                <a:cs typeface="+mn-cs"/>
              </a:rPr>
              <a:t> represented 1%, 6%, and 11%, respectively, of first-, second-, and third-line therapies. </a:t>
            </a:r>
            <a:r>
              <a:rPr lang="en-US" sz="1200" b="0" i="0" u="none" strike="noStrike" kern="1200" baseline="0" dirty="0" err="1">
                <a:solidFill>
                  <a:schemeClr val="tx1"/>
                </a:solidFill>
                <a:latin typeface="+mn-lt"/>
                <a:ea typeface="+mn-ea"/>
                <a:cs typeface="+mn-cs"/>
              </a:rPr>
              <a:t>Sipuleucel</a:t>
            </a:r>
            <a:r>
              <a:rPr lang="en-US" sz="1200" b="0" i="0" u="none" strike="noStrike" kern="1200" baseline="0" dirty="0">
                <a:solidFill>
                  <a:schemeClr val="tx1"/>
                </a:solidFill>
                <a:latin typeface="+mn-lt"/>
                <a:ea typeface="+mn-ea"/>
                <a:cs typeface="+mn-cs"/>
              </a:rPr>
              <a:t>-T accounted for 7%, 2%, and 3% of treatment choices in the first-, second-, and third-line settings, respectively. Combination therapy was administered to 7%, 17%, and 18% of patients in the first-, second- and third-line settings, respectively. A wide range of combination regimens were reported. Abiraterone-containing regimens were the most common combinations in the first line (4% of patients) and second line (10%); whereas enzalutamide-containing regimens were the most common combinations in the third line (10%). Overall, 60% of patients received one or more BHAs (denosumab, 43%; </a:t>
            </a:r>
            <a:r>
              <a:rPr lang="en-US" sz="1200" b="0" i="0" u="none" strike="noStrike" kern="1200" baseline="0" dirty="0" err="1">
                <a:solidFill>
                  <a:schemeClr val="tx1"/>
                </a:solidFill>
                <a:latin typeface="+mn-lt"/>
                <a:ea typeface="+mn-ea"/>
                <a:cs typeface="+mn-cs"/>
              </a:rPr>
              <a:t>zolendronic</a:t>
            </a:r>
            <a:r>
              <a:rPr lang="en-US" sz="1200" b="0" i="0" u="none" strike="noStrike" kern="1200" baseline="0" dirty="0">
                <a:solidFill>
                  <a:schemeClr val="tx1"/>
                </a:solidFill>
                <a:latin typeface="+mn-lt"/>
                <a:ea typeface="+mn-ea"/>
                <a:cs typeface="+mn-cs"/>
              </a:rPr>
              <a:t> acid, 21%).</a:t>
            </a:r>
            <a:endParaRPr lang="en-US" dirty="0"/>
          </a:p>
          <a:p>
            <a:endParaRPr lang="en-CA" dirty="0"/>
          </a:p>
        </p:txBody>
      </p:sp>
      <p:sp>
        <p:nvSpPr>
          <p:cNvPr id="4" name="Slide Number Placeholder 3"/>
          <p:cNvSpPr>
            <a:spLocks noGrp="1"/>
          </p:cNvSpPr>
          <p:nvPr>
            <p:ph type="sldNum" sz="quarter" idx="5"/>
          </p:nvPr>
        </p:nvSpPr>
        <p:spPr/>
        <p:txBody>
          <a:bodyPr/>
          <a:lstStyle/>
          <a:p>
            <a:fld id="{5A3F9AD0-DA05-4D42-9A6A-AD463B01CF12}" type="slidenum">
              <a:rPr lang="en-CA" smtClean="0"/>
              <a:t>25</a:t>
            </a:fld>
            <a:endParaRPr lang="en-CA"/>
          </a:p>
        </p:txBody>
      </p:sp>
    </p:spTree>
    <p:extLst>
      <p:ext uri="{BB962C8B-B14F-4D97-AF65-F5344CB8AC3E}">
        <p14:creationId xmlns:p14="http://schemas.microsoft.com/office/powerpoint/2010/main" val="1873907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9441" y="3113455"/>
            <a:ext cx="11430000" cy="877988"/>
          </a:xfrm>
        </p:spPr>
        <p:txBody>
          <a:bodyPr anchor="b"/>
          <a:lstStyle>
            <a:lvl1pPr algn="ctr">
              <a:defRPr sz="3600" b="1">
                <a:solidFill>
                  <a:srgbClr val="0070C0"/>
                </a:solidFill>
                <a:latin typeface="+mn-lt"/>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FBC0FE07-4C00-4042-87A4-C41902D2B3E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2" y="6439425"/>
            <a:ext cx="3025381" cy="365143"/>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8"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9" y="6435373"/>
            <a:ext cx="1937761" cy="379115"/>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45910"/>
          <a:stretch/>
        </p:blipFill>
        <p:spPr>
          <a:xfrm>
            <a:off x="-34467" y="-177425"/>
            <a:ext cx="12226467" cy="3261205"/>
          </a:xfrm>
          <a:prstGeom prst="rect">
            <a:avLst/>
          </a:prstGeom>
          <a:blipFill dpi="0" rotWithShape="1">
            <a:blip r:embed="rId5"/>
            <a:srcRect/>
            <a:tile tx="0" ty="0" sx="100000" sy="100000" flip="none" algn="tl"/>
          </a:blipFill>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8201" y="4262336"/>
            <a:ext cx="8412481" cy="2103120"/>
          </a:xfrm>
          <a:prstGeom prst="rect">
            <a:avLst/>
          </a:prstGeom>
        </p:spPr>
      </p:pic>
      <p:sp>
        <p:nvSpPr>
          <p:cNvPr id="16" name="Date Placeholder 3"/>
          <p:cNvSpPr>
            <a:spLocks noGrp="1"/>
          </p:cNvSpPr>
          <p:nvPr>
            <p:ph type="dt" sz="half" idx="2"/>
          </p:nvPr>
        </p:nvSpPr>
        <p:spPr>
          <a:xfrm>
            <a:off x="2141945"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3027680" y="6449363"/>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037702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503738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1415525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Chapter">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CE55FC3-7041-47CC-AB9A-C42BB0D43B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917" y="6278034"/>
            <a:ext cx="2167467" cy="44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914402" y="2145600"/>
            <a:ext cx="6643649" cy="1219200"/>
          </a:xfrm>
        </p:spPr>
        <p:txBody>
          <a:bodyPr>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4" y="3370145"/>
            <a:ext cx="6643649" cy="672000"/>
          </a:xfrm>
        </p:spPr>
        <p:txBody>
          <a:bodyPr>
            <a:noAutofit/>
          </a:bodyPr>
          <a:lstStyle>
            <a:lvl1pPr marL="0" indent="0" algn="l">
              <a:buNone/>
              <a:defRPr sz="3200">
                <a:solidFill>
                  <a:schemeClr val="tx1"/>
                </a:solidFill>
                <a:latin typeface="Arial Narrow"/>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0835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Oral or Post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11CF138-CC54-446C-9E5A-4393A06951D4}"/>
              </a:ext>
            </a:extLst>
          </p:cNvPr>
          <p:cNvCxnSpPr>
            <a:cxnSpLocks/>
          </p:cNvCxnSpPr>
          <p:nvPr userDrawn="1"/>
        </p:nvCxnSpPr>
        <p:spPr>
          <a:xfrm>
            <a:off x="165101" y="6415617"/>
            <a:ext cx="1174115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55600" y="1889869"/>
            <a:ext cx="10363200" cy="1470025"/>
          </a:xfrm>
          <a:noFill/>
          <a:ln>
            <a:noFill/>
          </a:ln>
        </p:spPr>
        <p:txBody>
          <a:bodyPr/>
          <a:lstStyle>
            <a:lvl1pPr algn="l">
              <a:defRPr lang="en-US" sz="3733" b="0" dirty="0">
                <a:solidFill>
                  <a:schemeClr val="tx2"/>
                </a:solidFill>
              </a:defRPr>
            </a:lvl1pPr>
          </a:lstStyle>
          <a:p>
            <a:pPr lvl="0"/>
            <a:r>
              <a:rPr lang="en-US"/>
              <a:t>Click to edit Master title style</a:t>
            </a:r>
            <a:endParaRPr lang="en-US" dirty="0"/>
          </a:p>
        </p:txBody>
      </p:sp>
      <p:sp>
        <p:nvSpPr>
          <p:cNvPr id="3" name="Subtitle 2"/>
          <p:cNvSpPr>
            <a:spLocks noGrp="1"/>
          </p:cNvSpPr>
          <p:nvPr>
            <p:ph type="subTitle" idx="1"/>
          </p:nvPr>
        </p:nvSpPr>
        <p:spPr>
          <a:xfrm>
            <a:off x="355600" y="3428213"/>
            <a:ext cx="10363200" cy="419616"/>
          </a:xfrm>
        </p:spPr>
        <p:txBody>
          <a:bodyPr>
            <a:noAutofit/>
          </a:bodyPr>
          <a:lstStyle>
            <a:lvl1pPr marL="0" indent="0" algn="l">
              <a:spcBef>
                <a:spcPts val="0"/>
              </a:spcBef>
              <a:spcAft>
                <a:spcPts val="0"/>
              </a:spcAft>
              <a:buNone/>
              <a:defRPr sz="2133" b="0">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0" name="Text Placeholder 7"/>
          <p:cNvSpPr>
            <a:spLocks noGrp="1"/>
          </p:cNvSpPr>
          <p:nvPr>
            <p:ph type="body" sz="quarter" idx="11"/>
          </p:nvPr>
        </p:nvSpPr>
        <p:spPr>
          <a:xfrm>
            <a:off x="9851136" y="1"/>
            <a:ext cx="2340864" cy="267175"/>
          </a:xfrm>
        </p:spPr>
        <p:txBody>
          <a:bodyPr/>
          <a:lstStyle>
            <a:lvl1pPr algn="r">
              <a:defRPr sz="1400" b="0">
                <a:solidFill>
                  <a:schemeClr val="bg2"/>
                </a:solidFill>
              </a:defRPr>
            </a:lvl1pPr>
          </a:lstStyle>
          <a:p>
            <a:pPr lvl="0"/>
            <a:r>
              <a:rPr lang="en-US"/>
              <a:t>Click to edit Master text styles</a:t>
            </a:r>
          </a:p>
        </p:txBody>
      </p:sp>
      <p:sp>
        <p:nvSpPr>
          <p:cNvPr id="5" name="Text Placeholder 4"/>
          <p:cNvSpPr>
            <a:spLocks noGrp="1"/>
          </p:cNvSpPr>
          <p:nvPr>
            <p:ph type="body" sz="quarter" idx="12"/>
          </p:nvPr>
        </p:nvSpPr>
        <p:spPr>
          <a:xfrm>
            <a:off x="355600" y="3916151"/>
            <a:ext cx="10363200" cy="353043"/>
          </a:xfrm>
        </p:spPr>
        <p:txBody>
          <a:bodyPr/>
          <a:lstStyle>
            <a:lvl1pPr>
              <a:defRPr sz="1867"/>
            </a:lvl1pPr>
          </a:lstStyle>
          <a:p>
            <a:pPr lvl="0"/>
            <a:r>
              <a:rPr lang="en-US"/>
              <a:t>Click to edit Master text styles</a:t>
            </a:r>
          </a:p>
        </p:txBody>
      </p:sp>
    </p:spTree>
    <p:extLst>
      <p:ext uri="{BB962C8B-B14F-4D97-AF65-F5344CB8AC3E}">
        <p14:creationId xmlns:p14="http://schemas.microsoft.com/office/powerpoint/2010/main" val="1547804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9665818" y="0"/>
            <a:ext cx="2526183" cy="249283"/>
          </a:xfrm>
        </p:spPr>
        <p:txBody>
          <a:bodyPr/>
          <a:lstStyle>
            <a:lvl1pPr algn="r">
              <a:defRPr sz="1067">
                <a:solidFill>
                  <a:schemeClr val="tx2"/>
                </a:solidFill>
              </a:defRPr>
            </a:lvl1pPr>
          </a:lstStyle>
          <a:p>
            <a:pPr lvl="0"/>
            <a:r>
              <a:rPr lang="en-US"/>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5">
            <a:extLst>
              <a:ext uri="{FF2B5EF4-FFF2-40B4-BE49-F238E27FC236}">
                <a16:creationId xmlns:a16="http://schemas.microsoft.com/office/drawing/2014/main" id="{311723E2-385B-438A-89DC-9ED1E07D5CDA}"/>
              </a:ext>
            </a:extLst>
          </p:cNvPr>
          <p:cNvSpPr>
            <a:spLocks noGrp="1"/>
          </p:cNvSpPr>
          <p:nvPr>
            <p:ph type="sldNum" sz="quarter" idx="13"/>
          </p:nvPr>
        </p:nvSpPr>
        <p:spPr>
          <a:xfrm>
            <a:off x="11334751" y="6413500"/>
            <a:ext cx="662516" cy="364067"/>
          </a:xfrm>
        </p:spPr>
        <p:txBody>
          <a:bodyPr/>
          <a:lstStyle>
            <a:lvl1pPr algn="r">
              <a:defRPr lang="en-US" sz="1467"/>
            </a:lvl1pPr>
          </a:lstStyle>
          <a:p>
            <a:pPr>
              <a:defRPr/>
            </a:pPr>
            <a:fld id="{57D6223D-A4A0-450C-A1BB-67A59E67F9C2}" type="slidenum">
              <a:rPr/>
              <a:pPr>
                <a:defRPr/>
              </a:pPr>
              <a:t>‹#›</a:t>
            </a:fld>
            <a:endParaRPr dirty="0"/>
          </a:p>
        </p:txBody>
      </p:sp>
    </p:spTree>
    <p:extLst>
      <p:ext uri="{BB962C8B-B14F-4D97-AF65-F5344CB8AC3E}">
        <p14:creationId xmlns:p14="http://schemas.microsoft.com/office/powerpoint/2010/main" val="3712246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9665818" y="0"/>
            <a:ext cx="2526183" cy="249283"/>
          </a:xfrm>
        </p:spPr>
        <p:txBody>
          <a:bodyPr/>
          <a:lstStyle>
            <a:lvl1pPr algn="r">
              <a:defRPr sz="1067">
                <a:solidFill>
                  <a:schemeClr val="tx2"/>
                </a:solidFill>
              </a:defRPr>
            </a:lvl1pPr>
          </a:lstStyle>
          <a:p>
            <a:pPr lvl="0"/>
            <a:r>
              <a:rPr lang="en-US"/>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5">
            <a:extLst>
              <a:ext uri="{FF2B5EF4-FFF2-40B4-BE49-F238E27FC236}">
                <a16:creationId xmlns:a16="http://schemas.microsoft.com/office/drawing/2014/main" id="{311723E2-385B-438A-89DC-9ED1E07D5CDA}"/>
              </a:ext>
            </a:extLst>
          </p:cNvPr>
          <p:cNvSpPr>
            <a:spLocks noGrp="1"/>
          </p:cNvSpPr>
          <p:nvPr>
            <p:ph type="sldNum" sz="quarter" idx="13"/>
          </p:nvPr>
        </p:nvSpPr>
        <p:spPr>
          <a:xfrm>
            <a:off x="11334751" y="6413500"/>
            <a:ext cx="662516" cy="364067"/>
          </a:xfrm>
        </p:spPr>
        <p:txBody>
          <a:bodyPr/>
          <a:lstStyle>
            <a:lvl1pPr algn="r">
              <a:defRPr lang="en-US" sz="1467"/>
            </a:lvl1pPr>
          </a:lstStyle>
          <a:p>
            <a:pPr>
              <a:defRPr/>
            </a:pPr>
            <a:fld id="{57D6223D-A4A0-450C-A1BB-67A59E67F9C2}" type="slidenum">
              <a:rPr/>
              <a:pPr>
                <a:defRPr/>
              </a:pPr>
              <a:t>‹#›</a:t>
            </a:fld>
            <a:endParaRPr dirty="0"/>
          </a:p>
        </p:txBody>
      </p:sp>
    </p:spTree>
    <p:extLst>
      <p:ext uri="{BB962C8B-B14F-4D97-AF65-F5344CB8AC3E}">
        <p14:creationId xmlns:p14="http://schemas.microsoft.com/office/powerpoint/2010/main" val="2319941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9665818" y="0"/>
            <a:ext cx="2526183" cy="249283"/>
          </a:xfrm>
        </p:spPr>
        <p:txBody>
          <a:bodyPr/>
          <a:lstStyle>
            <a:lvl1pPr algn="r">
              <a:defRPr sz="1067">
                <a:solidFill>
                  <a:schemeClr val="tx2"/>
                </a:solidFill>
              </a:defRPr>
            </a:lvl1pPr>
          </a:lstStyle>
          <a:p>
            <a:pPr lvl="0"/>
            <a:r>
              <a:rPr lang="en-US"/>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5">
            <a:extLst>
              <a:ext uri="{FF2B5EF4-FFF2-40B4-BE49-F238E27FC236}">
                <a16:creationId xmlns:a16="http://schemas.microsoft.com/office/drawing/2014/main" id="{311723E2-385B-438A-89DC-9ED1E07D5CDA}"/>
              </a:ext>
            </a:extLst>
          </p:cNvPr>
          <p:cNvSpPr>
            <a:spLocks noGrp="1"/>
          </p:cNvSpPr>
          <p:nvPr>
            <p:ph type="sldNum" sz="quarter" idx="13"/>
          </p:nvPr>
        </p:nvSpPr>
        <p:spPr>
          <a:xfrm>
            <a:off x="11334751" y="6413500"/>
            <a:ext cx="662516" cy="364067"/>
          </a:xfrm>
        </p:spPr>
        <p:txBody>
          <a:bodyPr/>
          <a:lstStyle>
            <a:lvl1pPr algn="r">
              <a:defRPr lang="en-US" sz="1467"/>
            </a:lvl1pPr>
          </a:lstStyle>
          <a:p>
            <a:pPr>
              <a:defRPr/>
            </a:pPr>
            <a:fld id="{57D6223D-A4A0-450C-A1BB-67A59E67F9C2}" type="slidenum">
              <a:rPr/>
              <a:pPr>
                <a:defRPr/>
              </a:pPr>
              <a:t>‹#›</a:t>
            </a:fld>
            <a:endParaRPr dirty="0"/>
          </a:p>
        </p:txBody>
      </p:sp>
    </p:spTree>
    <p:extLst>
      <p:ext uri="{BB962C8B-B14F-4D97-AF65-F5344CB8AC3E}">
        <p14:creationId xmlns:p14="http://schemas.microsoft.com/office/powerpoint/2010/main" val="1490266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9665818" y="0"/>
            <a:ext cx="2526183" cy="249283"/>
          </a:xfrm>
        </p:spPr>
        <p:txBody>
          <a:bodyPr/>
          <a:lstStyle>
            <a:lvl1pPr algn="r">
              <a:defRPr sz="1067">
                <a:solidFill>
                  <a:schemeClr val="tx2"/>
                </a:solidFill>
              </a:defRPr>
            </a:lvl1pPr>
          </a:lstStyle>
          <a:p>
            <a:pPr lvl="0"/>
            <a:r>
              <a:rPr lang="en-US"/>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5">
            <a:extLst>
              <a:ext uri="{FF2B5EF4-FFF2-40B4-BE49-F238E27FC236}">
                <a16:creationId xmlns:a16="http://schemas.microsoft.com/office/drawing/2014/main" id="{311723E2-385B-438A-89DC-9ED1E07D5CDA}"/>
              </a:ext>
            </a:extLst>
          </p:cNvPr>
          <p:cNvSpPr>
            <a:spLocks noGrp="1"/>
          </p:cNvSpPr>
          <p:nvPr>
            <p:ph type="sldNum" sz="quarter" idx="13"/>
          </p:nvPr>
        </p:nvSpPr>
        <p:spPr>
          <a:xfrm>
            <a:off x="11334751" y="6413500"/>
            <a:ext cx="662516" cy="364067"/>
          </a:xfrm>
        </p:spPr>
        <p:txBody>
          <a:bodyPr/>
          <a:lstStyle>
            <a:lvl1pPr algn="r">
              <a:defRPr lang="en-US" sz="1467"/>
            </a:lvl1pPr>
          </a:lstStyle>
          <a:p>
            <a:pPr>
              <a:defRPr/>
            </a:pPr>
            <a:fld id="{57D6223D-A4A0-450C-A1BB-67A59E67F9C2}" type="slidenum">
              <a:rPr/>
              <a:pPr>
                <a:defRPr/>
              </a:pPr>
              <a:t>‹#›</a:t>
            </a:fld>
            <a:endParaRPr dirty="0"/>
          </a:p>
        </p:txBody>
      </p:sp>
    </p:spTree>
    <p:extLst>
      <p:ext uri="{BB962C8B-B14F-4D97-AF65-F5344CB8AC3E}">
        <p14:creationId xmlns:p14="http://schemas.microsoft.com/office/powerpoint/2010/main" val="4270975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9665818" y="0"/>
            <a:ext cx="2526183" cy="249283"/>
          </a:xfrm>
        </p:spPr>
        <p:txBody>
          <a:bodyPr/>
          <a:lstStyle>
            <a:lvl1pPr algn="r">
              <a:defRPr sz="1067">
                <a:solidFill>
                  <a:schemeClr val="tx2"/>
                </a:solidFill>
              </a:defRPr>
            </a:lvl1pPr>
          </a:lstStyle>
          <a:p>
            <a:pPr lvl="0"/>
            <a:r>
              <a:rPr lang="en-US"/>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5">
            <a:extLst>
              <a:ext uri="{FF2B5EF4-FFF2-40B4-BE49-F238E27FC236}">
                <a16:creationId xmlns:a16="http://schemas.microsoft.com/office/drawing/2014/main" id="{311723E2-385B-438A-89DC-9ED1E07D5CDA}"/>
              </a:ext>
            </a:extLst>
          </p:cNvPr>
          <p:cNvSpPr>
            <a:spLocks noGrp="1"/>
          </p:cNvSpPr>
          <p:nvPr>
            <p:ph type="sldNum" sz="quarter" idx="13"/>
          </p:nvPr>
        </p:nvSpPr>
        <p:spPr>
          <a:xfrm>
            <a:off x="11334751" y="6413500"/>
            <a:ext cx="662516" cy="364067"/>
          </a:xfrm>
        </p:spPr>
        <p:txBody>
          <a:bodyPr/>
          <a:lstStyle>
            <a:lvl1pPr algn="r">
              <a:defRPr lang="en-US" sz="1467"/>
            </a:lvl1pPr>
          </a:lstStyle>
          <a:p>
            <a:pPr>
              <a:defRPr/>
            </a:pPr>
            <a:fld id="{57D6223D-A4A0-450C-A1BB-67A59E67F9C2}" type="slidenum">
              <a:rPr/>
              <a:pPr>
                <a:defRPr/>
              </a:pPr>
              <a:t>‹#›</a:t>
            </a:fld>
            <a:endParaRPr dirty="0"/>
          </a:p>
        </p:txBody>
      </p:sp>
    </p:spTree>
    <p:extLst>
      <p:ext uri="{BB962C8B-B14F-4D97-AF65-F5344CB8AC3E}">
        <p14:creationId xmlns:p14="http://schemas.microsoft.com/office/powerpoint/2010/main" val="3872368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9665818" y="0"/>
            <a:ext cx="2526183" cy="249283"/>
          </a:xfrm>
        </p:spPr>
        <p:txBody>
          <a:bodyPr/>
          <a:lstStyle>
            <a:lvl1pPr algn="r">
              <a:defRPr sz="1067">
                <a:solidFill>
                  <a:schemeClr val="tx2"/>
                </a:solidFill>
              </a:defRPr>
            </a:lvl1pPr>
          </a:lstStyle>
          <a:p>
            <a:pPr lvl="0"/>
            <a:r>
              <a:rPr lang="en-US"/>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5">
            <a:extLst>
              <a:ext uri="{FF2B5EF4-FFF2-40B4-BE49-F238E27FC236}">
                <a16:creationId xmlns:a16="http://schemas.microsoft.com/office/drawing/2014/main" id="{311723E2-385B-438A-89DC-9ED1E07D5CDA}"/>
              </a:ext>
            </a:extLst>
          </p:cNvPr>
          <p:cNvSpPr>
            <a:spLocks noGrp="1"/>
          </p:cNvSpPr>
          <p:nvPr>
            <p:ph type="sldNum" sz="quarter" idx="13"/>
          </p:nvPr>
        </p:nvSpPr>
        <p:spPr>
          <a:xfrm>
            <a:off x="11334751" y="6413500"/>
            <a:ext cx="662516" cy="364067"/>
          </a:xfrm>
        </p:spPr>
        <p:txBody>
          <a:bodyPr/>
          <a:lstStyle>
            <a:lvl1pPr algn="r">
              <a:defRPr lang="en-US" sz="1467"/>
            </a:lvl1pPr>
          </a:lstStyle>
          <a:p>
            <a:pPr>
              <a:defRPr/>
            </a:pPr>
            <a:fld id="{57D6223D-A4A0-450C-A1BB-67A59E67F9C2}" type="slidenum">
              <a:rPr/>
              <a:pPr>
                <a:defRPr/>
              </a:pPr>
              <a:t>‹#›</a:t>
            </a:fld>
            <a:endParaRPr dirty="0"/>
          </a:p>
        </p:txBody>
      </p:sp>
    </p:spTree>
    <p:extLst>
      <p:ext uri="{BB962C8B-B14F-4D97-AF65-F5344CB8AC3E}">
        <p14:creationId xmlns:p14="http://schemas.microsoft.com/office/powerpoint/2010/main" val="930170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73759"/>
          </a:xfrm>
        </p:spPr>
        <p:txBody>
          <a:bodyPr>
            <a:noAutofit/>
          </a:bodyPr>
          <a:lstStyle>
            <a:lvl1pPr algn="ctr">
              <a:defRPr sz="3600" b="1">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FBC0FE07-4C00-4042-87A4-C41902D2B3E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2" y="6439425"/>
            <a:ext cx="3025381" cy="365143"/>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8"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9" y="6435373"/>
            <a:ext cx="1937761" cy="379115"/>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2" name="Date Placeholder 3"/>
          <p:cNvSpPr>
            <a:spLocks noGrp="1"/>
          </p:cNvSpPr>
          <p:nvPr>
            <p:ph type="dt" sz="half" idx="2"/>
          </p:nvPr>
        </p:nvSpPr>
        <p:spPr>
          <a:xfrm>
            <a:off x="2141945"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3"/>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50914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9665818" y="0"/>
            <a:ext cx="2526183" cy="249283"/>
          </a:xfrm>
        </p:spPr>
        <p:txBody>
          <a:bodyPr/>
          <a:lstStyle>
            <a:lvl1pPr algn="r">
              <a:defRPr sz="1067">
                <a:solidFill>
                  <a:schemeClr val="tx2"/>
                </a:solidFill>
              </a:defRPr>
            </a:lvl1pPr>
          </a:lstStyle>
          <a:p>
            <a:pPr lvl="0"/>
            <a:r>
              <a:rPr lang="en-US"/>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5">
            <a:extLst>
              <a:ext uri="{FF2B5EF4-FFF2-40B4-BE49-F238E27FC236}">
                <a16:creationId xmlns:a16="http://schemas.microsoft.com/office/drawing/2014/main" id="{311723E2-385B-438A-89DC-9ED1E07D5CDA}"/>
              </a:ext>
            </a:extLst>
          </p:cNvPr>
          <p:cNvSpPr>
            <a:spLocks noGrp="1"/>
          </p:cNvSpPr>
          <p:nvPr>
            <p:ph type="sldNum" sz="quarter" idx="13"/>
          </p:nvPr>
        </p:nvSpPr>
        <p:spPr>
          <a:xfrm>
            <a:off x="11334751" y="6413500"/>
            <a:ext cx="662516" cy="364067"/>
          </a:xfrm>
        </p:spPr>
        <p:txBody>
          <a:bodyPr/>
          <a:lstStyle>
            <a:lvl1pPr algn="r">
              <a:defRPr lang="en-US" sz="1467"/>
            </a:lvl1pPr>
          </a:lstStyle>
          <a:p>
            <a:pPr>
              <a:defRPr/>
            </a:pPr>
            <a:fld id="{57D6223D-A4A0-450C-A1BB-67A59E67F9C2}" type="slidenum">
              <a:rPr/>
              <a:pPr>
                <a:defRPr/>
              </a:pPr>
              <a:t>‹#›</a:t>
            </a:fld>
            <a:endParaRPr dirty="0"/>
          </a:p>
        </p:txBody>
      </p:sp>
    </p:spTree>
    <p:extLst>
      <p:ext uri="{BB962C8B-B14F-4D97-AF65-F5344CB8AC3E}">
        <p14:creationId xmlns:p14="http://schemas.microsoft.com/office/powerpoint/2010/main" val="1234962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1DEE6F-087B-4F71-9B1F-9EF376B33216}"/>
              </a:ext>
            </a:extLst>
          </p:cNvPr>
          <p:cNvSpPr>
            <a:spLocks noGrp="1"/>
          </p:cNvSpPr>
          <p:nvPr>
            <p:ph type="dt" sz="half" idx="10"/>
          </p:nvPr>
        </p:nvSpPr>
        <p:spPr/>
        <p:txBody>
          <a:bodyPr/>
          <a:lstStyle>
            <a:lvl1pPr>
              <a:defRPr/>
            </a:lvl1pPr>
          </a:lstStyle>
          <a:p>
            <a:pPr>
              <a:defRPr/>
            </a:pPr>
            <a:fld id="{760BAAB4-F278-1E4E-81CA-DF0DAC405EC6}" type="datetimeFigureOut">
              <a:rPr lang="en-US"/>
              <a:pPr>
                <a:defRPr/>
              </a:pPr>
              <a:t>6/22/2023</a:t>
            </a:fld>
            <a:endParaRPr lang="en-US"/>
          </a:p>
        </p:txBody>
      </p:sp>
      <p:sp>
        <p:nvSpPr>
          <p:cNvPr id="5" name="Footer Placeholder 4">
            <a:extLst>
              <a:ext uri="{FF2B5EF4-FFF2-40B4-BE49-F238E27FC236}">
                <a16:creationId xmlns:a16="http://schemas.microsoft.com/office/drawing/2014/main" id="{8F1CA206-378D-45F6-ADCC-6D5602D6EB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FDAA76-F6BF-4EB3-A837-1A3B44F9C3C0}"/>
              </a:ext>
            </a:extLst>
          </p:cNvPr>
          <p:cNvSpPr>
            <a:spLocks noGrp="1"/>
          </p:cNvSpPr>
          <p:nvPr>
            <p:ph type="sldNum" sz="quarter" idx="12"/>
          </p:nvPr>
        </p:nvSpPr>
        <p:spPr/>
        <p:txBody>
          <a:bodyPr/>
          <a:lstStyle>
            <a:lvl1pPr>
              <a:defRPr/>
            </a:lvl1pPr>
          </a:lstStyle>
          <a:p>
            <a:pPr>
              <a:defRPr/>
            </a:pPr>
            <a:fld id="{70155609-0B40-4E0C-BF5D-0D4F99CB64AE}" type="slidenum">
              <a:rPr lang="en-US"/>
              <a:pPr>
                <a:defRPr/>
              </a:pPr>
              <a:t>‹#›</a:t>
            </a:fld>
            <a:endParaRPr lang="en-US"/>
          </a:p>
        </p:txBody>
      </p:sp>
    </p:spTree>
    <p:extLst>
      <p:ext uri="{BB962C8B-B14F-4D97-AF65-F5344CB8AC3E}">
        <p14:creationId xmlns:p14="http://schemas.microsoft.com/office/powerpoint/2010/main" val="1939532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sz="2100"/>
            </a:lvl1pPr>
          </a:lstStyle>
          <a:p>
            <a:r>
              <a:rPr lang="en-US" dirty="0"/>
              <a:t>Click to edit Master title style</a:t>
            </a:r>
          </a:p>
        </p:txBody>
      </p:sp>
      <p:sp>
        <p:nvSpPr>
          <p:cNvPr id="3" name="Content Placeholder 2"/>
          <p:cNvSpPr>
            <a:spLocks noGrp="1"/>
          </p:cNvSpPr>
          <p:nvPr>
            <p:ph idx="1"/>
          </p:nvPr>
        </p:nvSpPr>
        <p:spPr>
          <a:xfrm>
            <a:off x="304800" y="1290643"/>
            <a:ext cx="11582400" cy="4678363"/>
          </a:xfrm>
          <a:prstGeom prst="rect">
            <a:avLst/>
          </a:prstGeom>
        </p:spPr>
        <p:txBody>
          <a:bodyPr/>
          <a:lstStyle>
            <a:lvl1pPr>
              <a:defRPr sz="1800"/>
            </a:lvl1pPr>
            <a:lvl2pPr>
              <a:defRPr sz="15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304800" y="6523570"/>
            <a:ext cx="9966773" cy="216982"/>
          </a:xfrm>
          <a:prstGeom prst="rect">
            <a:avLst/>
          </a:prstGeom>
        </p:spPr>
        <p:txBody>
          <a:bodyPr anchor="b">
            <a:spAutoFit/>
          </a:bodyPr>
          <a:lstStyle>
            <a:lvl1pPr marL="0" indent="0">
              <a:spcBef>
                <a:spcPts val="225"/>
              </a:spcBef>
              <a:buNone/>
              <a:defRPr sz="900"/>
            </a:lvl1pPr>
            <a:lvl2pPr marL="342794" indent="0">
              <a:buNone/>
              <a:defRPr/>
            </a:lvl2pPr>
            <a:lvl3pPr marL="685596" indent="0">
              <a:buNone/>
              <a:defRPr/>
            </a:lvl3pPr>
            <a:lvl4pPr marL="1028394" indent="0">
              <a:buNone/>
              <a:defRPr/>
            </a:lvl4pPr>
            <a:lvl5pPr marL="1371192" indent="0">
              <a:buNone/>
              <a:defRPr/>
            </a:lvl5pPr>
          </a:lstStyle>
          <a:p>
            <a:pPr lvl="0"/>
            <a:r>
              <a:rPr lang="en-US" dirty="0"/>
              <a:t>Click to edit Master text styles</a:t>
            </a:r>
          </a:p>
        </p:txBody>
      </p:sp>
      <p:sp>
        <p:nvSpPr>
          <p:cNvPr id="5" name="Date Placeholder 3"/>
          <p:cNvSpPr>
            <a:spLocks noGrp="1"/>
          </p:cNvSpPr>
          <p:nvPr>
            <p:ph type="dt" sz="half" idx="14"/>
          </p:nvPr>
        </p:nvSpPr>
        <p:spPr>
          <a:xfrm>
            <a:off x="609600" y="6251575"/>
            <a:ext cx="2844800" cy="476251"/>
          </a:xfrm>
          <a:prstGeom prst="rect">
            <a:avLst/>
          </a:prstGeom>
        </p:spPr>
        <p:txBody>
          <a:bodyPr/>
          <a:lstStyle>
            <a:lvl1pPr>
              <a:defRPr>
                <a:solidFill>
                  <a:prstClr val="white">
                    <a:lumMod val="75000"/>
                  </a:prst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5"/>
          </p:nvPr>
        </p:nvSpPr>
        <p:spPr>
          <a:xfrm>
            <a:off x="8737600" y="6248400"/>
            <a:ext cx="2844800" cy="476251"/>
          </a:xfrm>
          <a:prstGeom prst="rect">
            <a:avLst/>
          </a:prstGeom>
        </p:spPr>
        <p:txBody>
          <a:bodyPr/>
          <a:lstStyle>
            <a:lvl1pPr>
              <a:defRPr>
                <a:solidFill>
                  <a:prstClr val="white">
                    <a:lumMod val="75000"/>
                  </a:prst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555EA5-3182-4C2A-B617-5ABEE5B7463E}" type="slidenum">
              <a:rPr kumimoji="0" lang="en-US" sz="1400" b="0" i="0" u="none" strike="noStrike" kern="1200" cap="none" spc="0" normalizeH="0" baseline="0" noProof="0">
                <a:ln>
                  <a:noFill/>
                </a:ln>
                <a:solidFill>
                  <a:prstClr val="white">
                    <a:lumMod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777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999" y="552121"/>
            <a:ext cx="10706452" cy="553999"/>
          </a:xfrm>
        </p:spPr>
        <p:txBody>
          <a:bodyPr anchor="b">
            <a:noAutofit/>
          </a:bodyPr>
          <a:lstStyle>
            <a:lvl1pPr>
              <a:defRPr sz="3733" cap="all" baseline="0"/>
            </a:lvl1pPr>
          </a:lstStyle>
          <a:p>
            <a:r>
              <a:rPr lang="en-US" dirty="0"/>
              <a:t>Click to edit Master title style</a:t>
            </a:r>
          </a:p>
        </p:txBody>
      </p:sp>
      <p:sp>
        <p:nvSpPr>
          <p:cNvPr id="13" name="Text Placeholder 6"/>
          <p:cNvSpPr>
            <a:spLocks noGrp="1"/>
          </p:cNvSpPr>
          <p:nvPr>
            <p:ph type="body" sz="quarter" idx="12"/>
          </p:nvPr>
        </p:nvSpPr>
        <p:spPr>
          <a:xfrm>
            <a:off x="720000" y="1366345"/>
            <a:ext cx="10742400" cy="4766827"/>
          </a:xfrm>
        </p:spPr>
        <p:txBody>
          <a:bodyPr>
            <a:noAutofit/>
          </a:bodyPr>
          <a:lstStyle>
            <a:lvl1pPr marL="0" indent="0">
              <a:buNone/>
              <a:defRPr sz="2133" baseline="0"/>
            </a:lvl1pPr>
          </a:lstStyle>
          <a:p>
            <a:pPr lvl="0"/>
            <a:r>
              <a:rPr lang="en-US" dirty="0"/>
              <a:t>Click to edit Master text styles</a:t>
            </a:r>
          </a:p>
        </p:txBody>
      </p:sp>
      <p:sp>
        <p:nvSpPr>
          <p:cNvPr id="8" name="Text Placeholder 6">
            <a:extLst>
              <a:ext uri="{FF2B5EF4-FFF2-40B4-BE49-F238E27FC236}">
                <a16:creationId xmlns:a16="http://schemas.microsoft.com/office/drawing/2014/main" id="{4A49127F-7CCE-43C3-B3BB-B6FF80287B75}"/>
              </a:ext>
            </a:extLst>
          </p:cNvPr>
          <p:cNvSpPr>
            <a:spLocks noGrp="1"/>
          </p:cNvSpPr>
          <p:nvPr>
            <p:ph type="body" sz="quarter" idx="14" hasCustomPrompt="1"/>
          </p:nvPr>
        </p:nvSpPr>
        <p:spPr>
          <a:xfrm>
            <a:off x="3005959" y="6390289"/>
            <a:ext cx="8420493" cy="227999"/>
          </a:xfrm>
        </p:spPr>
        <p:txBody>
          <a:bodyPr anchor="b">
            <a:noAutofit/>
          </a:bodyPr>
          <a:lstStyle>
            <a:lvl1pPr marL="0" indent="0" algn="r">
              <a:buNone/>
              <a:defRPr sz="1067" baseline="0"/>
            </a:lvl1pPr>
          </a:lstStyle>
          <a:p>
            <a:pPr lvl="0"/>
            <a:r>
              <a:rPr lang="en-US" dirty="0"/>
              <a:t>Refs abbreviations </a:t>
            </a:r>
            <a:r>
              <a:rPr lang="en-US" dirty="0" err="1"/>
              <a:t>etc</a:t>
            </a:r>
            <a:endParaRPr lang="en-US" dirty="0"/>
          </a:p>
        </p:txBody>
      </p:sp>
    </p:spTree>
    <p:extLst>
      <p:ext uri="{BB962C8B-B14F-4D97-AF65-F5344CB8AC3E}">
        <p14:creationId xmlns:p14="http://schemas.microsoft.com/office/powerpoint/2010/main" val="1204506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picture containing text, dark&#10;&#10;Description automatically generated">
            <a:extLst>
              <a:ext uri="{FF2B5EF4-FFF2-40B4-BE49-F238E27FC236}">
                <a16:creationId xmlns:a16="http://schemas.microsoft.com/office/drawing/2014/main" id="{26EDBF81-BC86-0B19-6B21-7EE1D09E81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3648075"/>
            <a:ext cx="6096000" cy="3209925"/>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345" y="239713"/>
            <a:ext cx="2020824" cy="699807"/>
          </a:xfrm>
          <a:prstGeom prst="rect">
            <a:avLst/>
          </a:prstGeom>
        </p:spPr>
      </p:pic>
    </p:spTree>
    <p:extLst>
      <p:ext uri="{BB962C8B-B14F-4D97-AF65-F5344CB8AC3E}">
        <p14:creationId xmlns:p14="http://schemas.microsoft.com/office/powerpoint/2010/main" val="1660351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1423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11" y="6212702"/>
            <a:ext cx="2488502" cy="450134"/>
            <a:chOff x="9392911" y="6212702"/>
            <a:chExt cx="2488502" cy="450134"/>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823704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177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5086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95291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042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016001"/>
            <a:ext cx="561340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16001"/>
            <a:ext cx="562356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0FE07-4C00-4042-87A4-C41902D2B3E4}" type="slidenum">
              <a:rPr lang="en-US" smtClean="0"/>
              <a:t>‹#›</a:t>
            </a:fld>
            <a:endParaRPr lang="en-US"/>
          </a:p>
        </p:txBody>
      </p:sp>
    </p:spTree>
    <p:extLst>
      <p:ext uri="{BB962C8B-B14F-4D97-AF65-F5344CB8AC3E}">
        <p14:creationId xmlns:p14="http://schemas.microsoft.com/office/powerpoint/2010/main" val="3570613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500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92627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58357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11" y="6212702"/>
            <a:ext cx="2488502" cy="450134"/>
            <a:chOff x="9392911" y="6212702"/>
            <a:chExt cx="2488502" cy="450134"/>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190951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728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69535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928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4238268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737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260546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737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96242" y="949643"/>
            <a:ext cx="5601335" cy="823912"/>
          </a:xfrm>
        </p:spPr>
        <p:txBody>
          <a:bodyPr anchor="ctr" anchorCtr="0"/>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396242" y="1940877"/>
            <a:ext cx="5601335" cy="4248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949643"/>
            <a:ext cx="5623560" cy="823912"/>
          </a:xfrm>
        </p:spPr>
        <p:txBody>
          <a:bodyPr anchor="ctr" anchorCtr="0"/>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940877"/>
            <a:ext cx="5623560" cy="4248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C0FE07-4C00-4042-87A4-C41902D2B3E4}" type="slidenum">
              <a:rPr lang="en-US" smtClean="0"/>
              <a:t>‹#›</a:t>
            </a:fld>
            <a:endParaRPr lang="en-US"/>
          </a:p>
        </p:txBody>
      </p:sp>
    </p:spTree>
    <p:extLst>
      <p:ext uri="{BB962C8B-B14F-4D97-AF65-F5344CB8AC3E}">
        <p14:creationId xmlns:p14="http://schemas.microsoft.com/office/powerpoint/2010/main" val="301454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3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356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6169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806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1024114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31819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800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69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52560" y="6446520"/>
            <a:ext cx="2743200" cy="365125"/>
          </a:xfrm>
        </p:spPr>
        <p:txBody>
          <a:bodyPr/>
          <a:lstStyle>
            <a:lvl1pPr>
              <a:defRPr sz="1400"/>
            </a:lvl1pPr>
          </a:lstStyle>
          <a:p>
            <a:fld id="{FBC0FE07-4C00-4042-87A4-C41902D2B3E4}" type="slidenum">
              <a:rPr lang="en-US" smtClean="0"/>
              <a:t>‹#›</a:t>
            </a:fld>
            <a:endParaRPr lang="en-US"/>
          </a:p>
        </p:txBody>
      </p:sp>
      <p:cxnSp>
        <p:nvCxnSpPr>
          <p:cNvPr id="6" name="Straight Connector 5"/>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Footer Placeholder 3"/>
          <p:cNvSpPr txBox="1">
            <a:spLocks/>
          </p:cNvSpPr>
          <p:nvPr/>
        </p:nvSpPr>
        <p:spPr>
          <a:xfrm>
            <a:off x="7020502" y="6439425"/>
            <a:ext cx="3025381" cy="365143"/>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8"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Resultado de imagen de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p:cNvSpPr txBox="1">
            <a:spLocks/>
          </p:cNvSpPr>
          <p:nvPr/>
        </p:nvSpPr>
        <p:spPr>
          <a:xfrm>
            <a:off x="611129" y="6435373"/>
            <a:ext cx="1937761" cy="379115"/>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1" name="Title 1"/>
          <p:cNvSpPr>
            <a:spLocks noGrp="1"/>
          </p:cNvSpPr>
          <p:nvPr>
            <p:ph type="title"/>
          </p:nvPr>
        </p:nvSpPr>
        <p:spPr>
          <a:xfrm>
            <a:off x="0" y="2"/>
            <a:ext cx="12192000" cy="883919"/>
          </a:xfrm>
        </p:spPr>
        <p:txBody>
          <a:bodyPr/>
          <a:lstStyle/>
          <a:p>
            <a:r>
              <a:rPr lang="en-US"/>
              <a:t>Click to edit Master title style</a:t>
            </a:r>
            <a:endParaRPr lang="en-US" dirty="0"/>
          </a:p>
        </p:txBody>
      </p:sp>
      <p:sp>
        <p:nvSpPr>
          <p:cNvPr id="12" name="Date Placeholder 3"/>
          <p:cNvSpPr>
            <a:spLocks noGrp="1"/>
          </p:cNvSpPr>
          <p:nvPr>
            <p:ph type="dt" sz="half" idx="2"/>
          </p:nvPr>
        </p:nvSpPr>
        <p:spPr>
          <a:xfrm>
            <a:off x="2141945"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3"/>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65711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920" y="987426"/>
            <a:ext cx="4582160" cy="1069975"/>
          </a:xfrm>
        </p:spPr>
        <p:txBody>
          <a:bodyPr anchor="ctr" anchorCtr="0">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9" y="987425"/>
            <a:ext cx="6612572" cy="4881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5920" y="2057401"/>
            <a:ext cx="4582160"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0FE07-4C00-4042-87A4-C41902D2B3E4}" type="slidenum">
              <a:rPr lang="en-US" smtClean="0"/>
              <a:t>‹#›</a:t>
            </a:fld>
            <a:endParaRPr lang="en-US"/>
          </a:p>
        </p:txBody>
      </p:sp>
      <p:sp>
        <p:nvSpPr>
          <p:cNvPr id="8"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sz="3600" dirty="0"/>
              <a:t>Click to edit Master title style</a:t>
            </a:r>
          </a:p>
        </p:txBody>
      </p:sp>
    </p:spTree>
    <p:extLst>
      <p:ext uri="{BB962C8B-B14F-4D97-AF65-F5344CB8AC3E}">
        <p14:creationId xmlns:p14="http://schemas.microsoft.com/office/powerpoint/2010/main" val="2777718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9" y="987426"/>
            <a:ext cx="6612572"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0FE07-4C00-4042-87A4-C41902D2B3E4}" type="slidenum">
              <a:rPr lang="en-US" smtClean="0"/>
              <a:t>‹#›</a:t>
            </a:fld>
            <a:endParaRPr lang="en-US"/>
          </a:p>
        </p:txBody>
      </p:sp>
      <p:sp>
        <p:nvSpPr>
          <p:cNvPr id="8" name="Title 1"/>
          <p:cNvSpPr>
            <a:spLocks noGrp="1"/>
          </p:cNvSpPr>
          <p:nvPr>
            <p:ph type="title"/>
          </p:nvPr>
        </p:nvSpPr>
        <p:spPr>
          <a:xfrm>
            <a:off x="375920" y="987426"/>
            <a:ext cx="4582160" cy="1069975"/>
          </a:xfrm>
        </p:spPr>
        <p:txBody>
          <a:bodyPr anchor="ctr" anchorCtr="0">
            <a:noAutofit/>
          </a:bodyPr>
          <a:lstStyle>
            <a:lvl1pPr>
              <a:defRPr sz="2800"/>
            </a:lvl1pPr>
          </a:lstStyle>
          <a:p>
            <a:r>
              <a:rPr lang="en-US"/>
              <a:t>Click to edit Master title style</a:t>
            </a:r>
            <a:endParaRPr lang="en-US" dirty="0"/>
          </a:p>
        </p:txBody>
      </p:sp>
      <p:sp>
        <p:nvSpPr>
          <p:cNvPr id="9" name="Text Placeholder 3"/>
          <p:cNvSpPr>
            <a:spLocks noGrp="1"/>
          </p:cNvSpPr>
          <p:nvPr>
            <p:ph type="body" sz="half" idx="2"/>
          </p:nvPr>
        </p:nvSpPr>
        <p:spPr>
          <a:xfrm>
            <a:off x="375920" y="2057401"/>
            <a:ext cx="4582160"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10"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sz="3600" dirty="0"/>
              <a:t>Click to edit Master title style</a:t>
            </a:r>
          </a:p>
        </p:txBody>
      </p:sp>
    </p:spTree>
    <p:extLst>
      <p:ext uri="{BB962C8B-B14F-4D97-AF65-F5344CB8AC3E}">
        <p14:creationId xmlns:p14="http://schemas.microsoft.com/office/powerpoint/2010/main" val="3012328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inal Slide Layout">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4128"/>
            <a:ext cx="12192000" cy="908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45720" rIns="73432"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latin typeface="+mn-lt"/>
              </a:rPr>
              <a:t>Thank you! </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C0FE07-4C00-4042-87A4-C41902D2B3E4}" type="slidenum">
              <a:rPr lang="en-US" smtClean="0"/>
              <a:t>‹#›</a:t>
            </a:fld>
            <a:endParaRPr lang="en-US"/>
          </a:p>
        </p:txBody>
      </p:sp>
      <p:sp>
        <p:nvSpPr>
          <p:cNvPr id="6" name="Title 1"/>
          <p:cNvSpPr txBox="1">
            <a:spLocks/>
          </p:cNvSpPr>
          <p:nvPr/>
        </p:nvSpPr>
        <p:spPr>
          <a:xfrm>
            <a:off x="7366000" y="3058473"/>
            <a:ext cx="3210560" cy="65257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3200" kern="0" spc="-16" dirty="0">
                <a:solidFill>
                  <a:srgbClr val="000099"/>
                </a:solidFill>
                <a:latin typeface="Arial"/>
              </a:rPr>
              <a:t>@</a:t>
            </a:r>
            <a:r>
              <a:rPr lang="en-US" sz="3200" kern="0" spc="-16" dirty="0" err="1">
                <a:solidFill>
                  <a:srgbClr val="000099"/>
                </a:solidFill>
                <a:latin typeface="Arial"/>
              </a:rPr>
              <a:t>neerajaiims</a:t>
            </a:r>
            <a:endParaRPr lang="en-US" sz="3200" dirty="0"/>
          </a:p>
        </p:txBody>
      </p:sp>
      <p:pic>
        <p:nvPicPr>
          <p:cNvPr id="7" name="Picture 9" descr="Resultado de imagen de twit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5752" y="3058473"/>
            <a:ext cx="85807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hasCustomPrompt="1"/>
          </p:nvPr>
        </p:nvSpPr>
        <p:spPr>
          <a:xfrm>
            <a:off x="426720" y="1866743"/>
            <a:ext cx="3759200" cy="3525837"/>
          </a:xfrm>
        </p:spPr>
        <p:txBody>
          <a:bodyPr/>
          <a:lstStyle>
            <a:lvl1pPr marL="0" indent="0">
              <a:buNone/>
              <a:defRPr/>
            </a:lvl1pPr>
            <a:lvl2pPr marL="457189" indent="-228594">
              <a:defRPr/>
            </a:lvl2pPr>
            <a:lvl3pPr marL="690545" indent="-228594">
              <a:defRPr/>
            </a:lvl3pPr>
            <a:lvl4pPr marL="914377" indent="-228594">
              <a:defRPr baseline="0"/>
            </a:lvl4pPr>
            <a:lvl5pPr marL="1147734" indent="-228594">
              <a:defRPr/>
            </a:lvl5p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12" name="TextBox 11"/>
          <p:cNvSpPr txBox="1"/>
          <p:nvPr/>
        </p:nvSpPr>
        <p:spPr>
          <a:xfrm>
            <a:off x="451378" y="1442721"/>
            <a:ext cx="2782749" cy="46166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400" b="1" u="sng" dirty="0"/>
              <a:t>Acknowledgements:</a:t>
            </a:r>
          </a:p>
        </p:txBody>
      </p:sp>
    </p:spTree>
    <p:extLst>
      <p:ext uri="{BB962C8B-B14F-4D97-AF65-F5344CB8AC3E}">
        <p14:creationId xmlns:p14="http://schemas.microsoft.com/office/powerpoint/2010/main" val="149673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C0FE07-4C00-4042-87A4-C41902D2B3E4}" type="slidenum">
              <a:rPr lang="en-US" smtClean="0"/>
              <a:t>‹#›</a:t>
            </a:fld>
            <a:endParaRPr lang="en-US"/>
          </a:p>
        </p:txBody>
      </p:sp>
    </p:spTree>
    <p:extLst>
      <p:ext uri="{BB962C8B-B14F-4D97-AF65-F5344CB8AC3E}">
        <p14:creationId xmlns:p14="http://schemas.microsoft.com/office/powerpoint/2010/main" val="2220982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721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9441" y="1825625"/>
            <a:ext cx="1140632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41945"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7680" y="6449363"/>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52560" y="6446520"/>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FBC0FE07-4C00-4042-87A4-C41902D2B3E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2" y="6439425"/>
            <a:ext cx="3025381" cy="365143"/>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964598"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9" y="6435373"/>
            <a:ext cx="1937761" cy="379115"/>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cxnSp>
        <p:nvCxnSpPr>
          <p:cNvPr id="12" name="Straight Connector 11">
            <a:extLst>
              <a:ext uri="{FF2B5EF4-FFF2-40B4-BE49-F238E27FC236}">
                <a16:creationId xmlns:a16="http://schemas.microsoft.com/office/drawing/2014/main" id="{8CF39EAE-0303-4F4F-B483-37BC5F6F5AEE}"/>
              </a:ext>
            </a:extLst>
          </p:cNvPr>
          <p:cNvCxnSpPr/>
          <p:nvPr/>
        </p:nvCxnSpPr>
        <p:spPr>
          <a:xfrm>
            <a:off x="0" y="898699"/>
            <a:ext cx="12192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598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Lst>
  <p:hf hdr="0" ftr="0" dt="0"/>
  <p:txStyles>
    <p:titleStyle>
      <a:lvl1pPr algn="ctr" defTabSz="914377"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907823"/>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00139843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36.svg"/></Relationships>
</file>

<file path=ppt/slides/_rels/slide73.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D61D4F-BE54-4208-A907-3626C2A716A7}"/>
              </a:ext>
            </a:extLst>
          </p:cNvPr>
          <p:cNvSpPr>
            <a:spLocks noGrp="1"/>
          </p:cNvSpPr>
          <p:nvPr>
            <p:ph type="sldNum" sz="quarter" idx="12"/>
          </p:nvPr>
        </p:nvSpPr>
        <p:spPr/>
        <p:txBody>
          <a:bodyPr/>
          <a:lstStyle/>
          <a:p>
            <a:fld id="{FBC0FE07-4C00-4042-87A4-C41902D2B3E4}" type="slidenum">
              <a:rPr lang="en-US" smtClean="0"/>
              <a:t>1</a:t>
            </a:fld>
            <a:endParaRPr lang="en-US"/>
          </a:p>
        </p:txBody>
      </p:sp>
      <p:pic>
        <p:nvPicPr>
          <p:cNvPr id="5" name="Picture 4">
            <a:extLst>
              <a:ext uri="{FF2B5EF4-FFF2-40B4-BE49-F238E27FC236}">
                <a16:creationId xmlns:a16="http://schemas.microsoft.com/office/drawing/2014/main" id="{937E601F-62B8-441E-B42E-DD2E6FAF6A69}"/>
              </a:ext>
            </a:extLst>
          </p:cNvPr>
          <p:cNvPicPr>
            <a:picLocks noChangeAspect="1"/>
          </p:cNvPicPr>
          <p:nvPr/>
        </p:nvPicPr>
        <p:blipFill rotWithShape="1">
          <a:blip r:embed="rId3"/>
          <a:srcRect b="55152"/>
          <a:stretch/>
        </p:blipFill>
        <p:spPr>
          <a:xfrm>
            <a:off x="0" y="0"/>
            <a:ext cx="12191999" cy="3075709"/>
          </a:xfrm>
          <a:prstGeom prst="rect">
            <a:avLst/>
          </a:prstGeom>
        </p:spPr>
      </p:pic>
      <p:sp>
        <p:nvSpPr>
          <p:cNvPr id="7" name="Title 1">
            <a:extLst>
              <a:ext uri="{FF2B5EF4-FFF2-40B4-BE49-F238E27FC236}">
                <a16:creationId xmlns:a16="http://schemas.microsoft.com/office/drawing/2014/main" id="{A3ED8003-824E-4918-8A71-750858ECDD3B}"/>
              </a:ext>
            </a:extLst>
          </p:cNvPr>
          <p:cNvSpPr txBox="1">
            <a:spLocks/>
          </p:cNvSpPr>
          <p:nvPr/>
        </p:nvSpPr>
        <p:spPr>
          <a:xfrm>
            <a:off x="-1" y="3284431"/>
            <a:ext cx="12191999" cy="1169599"/>
          </a:xfrm>
          <a:prstGeom prst="rect">
            <a:avLst/>
          </a:prstGeom>
        </p:spPr>
        <p:txBody>
          <a:bodyPr vert="horz" lIns="91440" tIns="45720" rIns="91440" bIns="45720" rtlCol="0" anchor="ctr">
            <a:noAutofit/>
          </a:bodyPr>
          <a:lstStyle>
            <a:lvl1pPr algn="ctr" defTabSz="914377" rtl="0" eaLnBrk="1" latinLnBrk="0" hangingPunct="1">
              <a:lnSpc>
                <a:spcPct val="90000"/>
              </a:lnSpc>
              <a:spcBef>
                <a:spcPct val="0"/>
              </a:spcBef>
              <a:buNone/>
              <a:defRPr sz="3600" b="1" kern="1200">
                <a:solidFill>
                  <a:schemeClr val="tx1"/>
                </a:solidFill>
                <a:latin typeface="+mn-lt"/>
                <a:ea typeface="+mj-ea"/>
                <a:cs typeface="+mj-cs"/>
              </a:defRPr>
            </a:lvl1pPr>
          </a:lstStyle>
          <a:p>
            <a:r>
              <a:rPr lang="en-US" sz="3200" dirty="0">
                <a:solidFill>
                  <a:srgbClr val="0070C0"/>
                </a:solidFill>
              </a:rPr>
              <a:t>PARP inhibitor Combination Treatments for Advanced Prostate Cancer</a:t>
            </a:r>
          </a:p>
        </p:txBody>
      </p:sp>
      <p:sp>
        <p:nvSpPr>
          <p:cNvPr id="8" name="TextBox 7">
            <a:extLst>
              <a:ext uri="{FF2B5EF4-FFF2-40B4-BE49-F238E27FC236}">
                <a16:creationId xmlns:a16="http://schemas.microsoft.com/office/drawing/2014/main" id="{ECD5A183-2EA2-4836-BB96-4C2452DE6FE8}"/>
              </a:ext>
            </a:extLst>
          </p:cNvPr>
          <p:cNvSpPr txBox="1"/>
          <p:nvPr/>
        </p:nvSpPr>
        <p:spPr>
          <a:xfrm>
            <a:off x="902788" y="4245308"/>
            <a:ext cx="10140537" cy="2062103"/>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Neeraj Agarwal, MD, FASCO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Professor of Medicine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Senior Director for Clinical Translation, Huntsman Cancer Institute (HCI)</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HCI Presidential Endowed Chair of Cancer Research</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Director, Center of Investigational Therapeutics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Director, Genitourinary Oncology Program</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Huntsman Cancer Institute, University of Utah (NCI-CCC)</a:t>
            </a:r>
          </a:p>
        </p:txBody>
      </p:sp>
    </p:spTree>
    <p:extLst>
      <p:ext uri="{BB962C8B-B14F-4D97-AF65-F5344CB8AC3E}">
        <p14:creationId xmlns:p14="http://schemas.microsoft.com/office/powerpoint/2010/main" val="937344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BBE5E-8DF2-4E42-80A3-157BCE5E8B5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2"/>
          <p:cNvSpPr>
            <a:spLocks noGrp="1"/>
          </p:cNvSpPr>
          <p:nvPr>
            <p:ph type="title"/>
          </p:nvPr>
        </p:nvSpPr>
        <p:spPr/>
        <p:txBody>
          <a:bodyPr>
            <a:normAutofit fontScale="90000"/>
          </a:bodyPr>
          <a:lstStyle/>
          <a:p>
            <a:r>
              <a:rPr lang="en-GB" dirty="0"/>
              <a:t>Primary endpoint: </a:t>
            </a:r>
            <a:r>
              <a:rPr lang="en-US" dirty="0"/>
              <a:t>r</a:t>
            </a:r>
            <a:r>
              <a:rPr lang="en-GB" dirty="0"/>
              <a:t>PFS by BICR in patients with alterations in </a:t>
            </a:r>
            <a:br>
              <a:rPr lang="en-GB" dirty="0"/>
            </a:br>
            <a:r>
              <a:rPr lang="en-GB" i="1" dirty="0"/>
              <a:t>BRCA1</a:t>
            </a:r>
            <a:r>
              <a:rPr lang="en-GB" dirty="0"/>
              <a:t>, </a:t>
            </a:r>
            <a:r>
              <a:rPr lang="en-GB" i="1" dirty="0"/>
              <a:t>BRCA2</a:t>
            </a:r>
            <a:r>
              <a:rPr lang="en-GB" dirty="0"/>
              <a:t>, or </a:t>
            </a:r>
            <a:r>
              <a:rPr lang="en-GB" i="1" dirty="0"/>
              <a:t>ATM</a:t>
            </a:r>
            <a:r>
              <a:rPr lang="en-GB" dirty="0"/>
              <a:t> </a:t>
            </a:r>
            <a:r>
              <a:rPr lang="en-GB" dirty="0">
                <a:solidFill>
                  <a:schemeClr val="accent1"/>
                </a:solidFill>
              </a:rPr>
              <a:t>(Cohort A) </a:t>
            </a:r>
            <a:endParaRPr lang="en-US" dirty="0"/>
          </a:p>
        </p:txBody>
      </p:sp>
      <p:sp>
        <p:nvSpPr>
          <p:cNvPr id="4" name="TextBox 3">
            <a:extLst>
              <a:ext uri="{FF2B5EF4-FFF2-40B4-BE49-F238E27FC236}">
                <a16:creationId xmlns:a16="http://schemas.microsoft.com/office/drawing/2014/main" id="{18998287-D401-4C81-A981-E3C5FC087FC1}"/>
              </a:ext>
            </a:extLst>
          </p:cNvPr>
          <p:cNvSpPr txBox="1"/>
          <p:nvPr/>
        </p:nvSpPr>
        <p:spPr>
          <a:xfrm>
            <a:off x="8762589" y="6146988"/>
            <a:ext cx="28969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 </a:t>
            </a:r>
            <a:r>
              <a:rPr kumimoji="0" lang="da-DK"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Bono J </a:t>
            </a:r>
            <a:r>
              <a:rPr kumimoji="0" lang="da-DK" sz="11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al. N Engl J Med </a:t>
            </a:r>
            <a:r>
              <a:rPr kumimoji="0" lang="da-DK"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382:2091–102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23945"/>
            <a:ext cx="10058400" cy="4583016"/>
          </a:xfrm>
          <a:prstGeom prst="rect">
            <a:avLst/>
          </a:prstGeom>
        </p:spPr>
      </p:pic>
    </p:spTree>
    <p:extLst>
      <p:ext uri="{BB962C8B-B14F-4D97-AF65-F5344CB8AC3E}">
        <p14:creationId xmlns:p14="http://schemas.microsoft.com/office/powerpoint/2010/main" val="3223448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BBE5E-8DF2-4E42-80A3-157BCE5E8B5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latin typeface="Arial Narrow" panose="020B0606020202030204" pitchFamily="34" charset="0"/>
              </a:rPr>
              <a:t>Final OS in Cohort A (</a:t>
            </a:r>
            <a:r>
              <a:rPr lang="en-US" i="1" dirty="0">
                <a:latin typeface="Arial Narrow" panose="020B0606020202030204" pitchFamily="34" charset="0"/>
              </a:rPr>
              <a:t>BRCA1, BRCA2 </a:t>
            </a:r>
            <a:r>
              <a:rPr lang="en-US" dirty="0">
                <a:latin typeface="Arial Narrow" panose="020B0606020202030204" pitchFamily="34" charset="0"/>
              </a:rPr>
              <a:t>and/or </a:t>
            </a:r>
            <a:r>
              <a:rPr lang="en-US" i="1" dirty="0">
                <a:latin typeface="Arial Narrow" panose="020B0606020202030204" pitchFamily="34" charset="0"/>
              </a:rPr>
              <a:t>ATM </a:t>
            </a:r>
            <a:r>
              <a:rPr lang="en-US" dirty="0">
                <a:latin typeface="Arial Narrow" panose="020B0606020202030204" pitchFamily="34" charset="0"/>
              </a:rPr>
              <a:t>mCRPC</a:t>
            </a:r>
            <a:r>
              <a:rPr lang="en-US" i="1" dirty="0">
                <a:latin typeface="Arial Narrow" panose="020B0606020202030204" pitchFamily="34" charset="0"/>
              </a:rPr>
              <a:t>)</a:t>
            </a:r>
            <a:endParaRPr lang="en-US" dirty="0"/>
          </a:p>
        </p:txBody>
      </p:sp>
      <p:sp>
        <p:nvSpPr>
          <p:cNvPr id="4" name="TextBox 3">
            <a:extLst>
              <a:ext uri="{FF2B5EF4-FFF2-40B4-BE49-F238E27FC236}">
                <a16:creationId xmlns:a16="http://schemas.microsoft.com/office/drawing/2014/main" id="{18998287-D401-4C81-A981-E3C5FC087FC1}"/>
              </a:ext>
            </a:extLst>
          </p:cNvPr>
          <p:cNvSpPr txBox="1"/>
          <p:nvPr/>
        </p:nvSpPr>
        <p:spPr>
          <a:xfrm>
            <a:off x="8762589" y="6146988"/>
            <a:ext cx="28969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 </a:t>
            </a:r>
            <a:r>
              <a:rPr kumimoji="0" lang="da-DK"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Bono J </a:t>
            </a:r>
            <a:r>
              <a:rPr kumimoji="0" lang="da-DK" sz="11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al. N Engl J Med </a:t>
            </a:r>
            <a:r>
              <a:rPr kumimoji="0" lang="da-DK"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382:2091–102</a:t>
            </a:r>
          </a:p>
        </p:txBody>
      </p:sp>
      <p:pic>
        <p:nvPicPr>
          <p:cNvPr id="5" name="Content Placeholder 6">
            <a:extLst>
              <a:ext uri="{FF2B5EF4-FFF2-40B4-BE49-F238E27FC236}">
                <a16:creationId xmlns:a16="http://schemas.microsoft.com/office/drawing/2014/main" id="{E65AF87B-412C-44D9-B2A9-00AB4DD77810}"/>
              </a:ext>
            </a:extLst>
          </p:cNvPr>
          <p:cNvPicPr>
            <a:picLocks noChangeAspect="1"/>
          </p:cNvPicPr>
          <p:nvPr/>
        </p:nvPicPr>
        <p:blipFill>
          <a:blip r:embed="rId2"/>
          <a:stretch>
            <a:fillRect/>
          </a:stretch>
        </p:blipFill>
        <p:spPr>
          <a:xfrm>
            <a:off x="354055" y="1486592"/>
            <a:ext cx="5818145" cy="3959927"/>
          </a:xfrm>
          <a:prstGeom prst="rect">
            <a:avLst/>
          </a:prstGeom>
        </p:spPr>
      </p:pic>
      <p:pic>
        <p:nvPicPr>
          <p:cNvPr id="6" name="Picture 5">
            <a:extLst>
              <a:ext uri="{FF2B5EF4-FFF2-40B4-BE49-F238E27FC236}">
                <a16:creationId xmlns:a16="http://schemas.microsoft.com/office/drawing/2014/main" id="{96FE3168-1499-405B-86FA-937D105B0385}"/>
              </a:ext>
            </a:extLst>
          </p:cNvPr>
          <p:cNvPicPr>
            <a:picLocks noChangeAspect="1"/>
          </p:cNvPicPr>
          <p:nvPr/>
        </p:nvPicPr>
        <p:blipFill>
          <a:blip r:embed="rId3"/>
          <a:stretch>
            <a:fillRect/>
          </a:stretch>
        </p:blipFill>
        <p:spPr>
          <a:xfrm>
            <a:off x="6096000" y="1646092"/>
            <a:ext cx="5902376" cy="3800427"/>
          </a:xfrm>
          <a:prstGeom prst="rect">
            <a:avLst/>
          </a:prstGeom>
        </p:spPr>
      </p:pic>
      <p:sp>
        <p:nvSpPr>
          <p:cNvPr id="7" name="TextBox 6">
            <a:extLst>
              <a:ext uri="{FF2B5EF4-FFF2-40B4-BE49-F238E27FC236}">
                <a16:creationId xmlns:a16="http://schemas.microsoft.com/office/drawing/2014/main" id="{474F5F21-306D-4BE8-B8D0-F932AED61C9A}"/>
              </a:ext>
            </a:extLst>
          </p:cNvPr>
          <p:cNvSpPr txBox="1"/>
          <p:nvPr/>
        </p:nvSpPr>
        <p:spPr>
          <a:xfrm>
            <a:off x="867383" y="1035687"/>
            <a:ext cx="9228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Cohort A</a:t>
            </a:r>
          </a:p>
        </p:txBody>
      </p:sp>
      <p:sp>
        <p:nvSpPr>
          <p:cNvPr id="8" name="TextBox 7">
            <a:extLst>
              <a:ext uri="{FF2B5EF4-FFF2-40B4-BE49-F238E27FC236}">
                <a16:creationId xmlns:a16="http://schemas.microsoft.com/office/drawing/2014/main" id="{A0FA935F-08CD-4CAB-9617-41F16C81C1F8}"/>
              </a:ext>
            </a:extLst>
          </p:cNvPr>
          <p:cNvSpPr txBox="1"/>
          <p:nvPr/>
        </p:nvSpPr>
        <p:spPr>
          <a:xfrm>
            <a:off x="6321878" y="1035688"/>
            <a:ext cx="3504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Cohort A with adjustment for crossover*</a:t>
            </a:r>
          </a:p>
        </p:txBody>
      </p:sp>
      <p:sp>
        <p:nvSpPr>
          <p:cNvPr id="9" name="TextBox 8">
            <a:extLst>
              <a:ext uri="{FF2B5EF4-FFF2-40B4-BE49-F238E27FC236}">
                <a16:creationId xmlns:a16="http://schemas.microsoft.com/office/drawing/2014/main" id="{5758BCA5-DF71-4708-98BB-2C6070CAF680}"/>
              </a:ext>
            </a:extLst>
          </p:cNvPr>
          <p:cNvSpPr txBox="1"/>
          <p:nvPr/>
        </p:nvSpPr>
        <p:spPr>
          <a:xfrm>
            <a:off x="551937" y="5430784"/>
            <a:ext cx="1114579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Median follow-up duration for censored patients was 21.9 months for the olaparib arm and 21.0 months for the control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*Re-censored; conducted using RPSFTM to demonstrate the impact on OS of crossover of patients from the control arm to receive olaparib as a first subsequent anticancer therapy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RPSFTM, rank-preserving structural failure time model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F47F09F-3ACC-4BD8-9375-5B5BDCADC3ED}"/>
              </a:ext>
            </a:extLst>
          </p:cNvPr>
          <p:cNvSpPr/>
          <p:nvPr/>
        </p:nvSpPr>
        <p:spPr>
          <a:xfrm>
            <a:off x="3831771" y="2010526"/>
            <a:ext cx="2101950" cy="1033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EC222D4D-99C1-43D5-8872-878F5B660D39}"/>
              </a:ext>
            </a:extLst>
          </p:cNvPr>
          <p:cNvGraphicFramePr>
            <a:graphicFrameLocks noGrp="1"/>
          </p:cNvGraphicFramePr>
          <p:nvPr/>
        </p:nvGraphicFramePr>
        <p:xfrm>
          <a:off x="8799909" y="2037058"/>
          <a:ext cx="3039458" cy="818213"/>
        </p:xfrm>
        <a:graphic>
          <a:graphicData uri="http://schemas.openxmlformats.org/drawingml/2006/table">
            <a:tbl>
              <a:tblPr firstRow="1" bandRow="1">
                <a:tableStyleId>{5C22544A-7EE6-4342-B048-85BDC9FD1C3A}</a:tableStyleId>
              </a:tblPr>
              <a:tblGrid>
                <a:gridCol w="1338700">
                  <a:extLst>
                    <a:ext uri="{9D8B030D-6E8A-4147-A177-3AD203B41FA5}">
                      <a16:colId xmlns:a16="http://schemas.microsoft.com/office/drawing/2014/main" val="20000"/>
                    </a:ext>
                  </a:extLst>
                </a:gridCol>
                <a:gridCol w="1700758">
                  <a:extLst>
                    <a:ext uri="{9D8B030D-6E8A-4147-A177-3AD203B41FA5}">
                      <a16:colId xmlns:a16="http://schemas.microsoft.com/office/drawing/2014/main" val="20001"/>
                    </a:ext>
                  </a:extLst>
                </a:gridCol>
              </a:tblGrid>
              <a:tr h="323135">
                <a:tc>
                  <a:txBody>
                    <a:bodyPr/>
                    <a:lstStyle/>
                    <a:p>
                      <a:pPr algn="l"/>
                      <a:r>
                        <a:rPr lang="en-GB" sz="1300" b="1" dirty="0">
                          <a:solidFill>
                            <a:schemeClr val="tx1"/>
                          </a:solidFill>
                          <a:latin typeface="Arial Narrow" panose="020B0606020202030204" pitchFamily="34" charset="0"/>
                        </a:rPr>
                        <a:t>Crossover rate</a:t>
                      </a: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b="0" dirty="0">
                          <a:solidFill>
                            <a:schemeClr val="tx1"/>
                          </a:solidFill>
                          <a:effectLst/>
                          <a:latin typeface="Arial Narrow" panose="020B0606020202030204" pitchFamily="34" charset="0"/>
                          <a:ea typeface="Times New Roman" panose="02020603050405020304" pitchFamily="18" charset="0"/>
                        </a:rPr>
                        <a:t>67% (56/83)</a:t>
                      </a:r>
                    </a:p>
                  </a:txBody>
                  <a:tcPr marL="68580" marR="6858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D1ED"/>
                    </a:solidFill>
                  </a:tcPr>
                </a:tc>
                <a:extLst>
                  <a:ext uri="{0D108BD9-81ED-4DB2-BD59-A6C34878D82A}">
                    <a16:rowId xmlns:a16="http://schemas.microsoft.com/office/drawing/2014/main" val="10003"/>
                  </a:ext>
                </a:extLst>
              </a:tr>
              <a:tr h="247539">
                <a:tc rowSpan="2">
                  <a:txBody>
                    <a:bodyPr/>
                    <a:lstStyle/>
                    <a:p>
                      <a:pPr algn="l"/>
                      <a:r>
                        <a:rPr lang="en-GB" sz="1300" b="1" dirty="0">
                          <a:solidFill>
                            <a:schemeClr val="tx1"/>
                          </a:solidFill>
                          <a:latin typeface="Arial Narrow" panose="020B0606020202030204" pitchFamily="34" charset="0"/>
                        </a:rPr>
                        <a:t>HR (95% CI)</a:t>
                      </a:r>
                    </a:p>
                  </a:txBody>
                  <a:tcPr marL="82571" marR="82571" marT="41285" marB="41285"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solidFill>
                            <a:schemeClr val="bg1"/>
                          </a:solidFill>
                          <a:latin typeface="Arial Narrow" panose="020B0606020202030204" pitchFamily="34" charset="0"/>
                        </a:rPr>
                        <a:t>0.42</a:t>
                      </a:r>
                    </a:p>
                  </a:txBody>
                  <a:tcPr marL="68580" marR="6858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0004"/>
                  </a:ext>
                </a:extLst>
              </a:tr>
              <a:tr h="247539">
                <a:tc vMerge="1">
                  <a:txBody>
                    <a:bodyPr/>
                    <a:lstStyle/>
                    <a:p>
                      <a:pPr algn="r"/>
                      <a:endParaRPr lang="en-GB" sz="1100" b="1" dirty="0">
                        <a:solidFill>
                          <a:schemeClr val="tx1"/>
                        </a:solidFill>
                      </a:endParaRP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300" b="0" dirty="0">
                          <a:solidFill>
                            <a:schemeClr val="bg1"/>
                          </a:solidFill>
                          <a:latin typeface="Arial Narrow" panose="020B0606020202030204" pitchFamily="34" charset="0"/>
                        </a:rPr>
                        <a:t>(0.19</a:t>
                      </a:r>
                      <a:r>
                        <a:rPr lang="en-GB" sz="1300" b="0" dirty="0">
                          <a:solidFill>
                            <a:schemeClr val="bg1"/>
                          </a:solidFill>
                          <a:latin typeface="Arial Narrow" panose="020B0606020202030204" pitchFamily="34" charset="0"/>
                          <a:cs typeface="Arial" panose="020B0604020202020204" pitchFamily="34" charset="0"/>
                        </a:rPr>
                        <a:t>‒</a:t>
                      </a:r>
                      <a:r>
                        <a:rPr lang="en-GB" sz="1300" b="0" dirty="0">
                          <a:solidFill>
                            <a:schemeClr val="bg1"/>
                          </a:solidFill>
                          <a:latin typeface="Arial Narrow" panose="020B0606020202030204" pitchFamily="34" charset="0"/>
                        </a:rPr>
                        <a:t>0.91)</a:t>
                      </a:r>
                    </a:p>
                  </a:txBody>
                  <a:tcPr marL="68580" marR="6858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0005"/>
                  </a:ext>
                </a:extLst>
              </a:tr>
            </a:tbl>
          </a:graphicData>
        </a:graphic>
      </p:graphicFrame>
      <p:graphicFrame>
        <p:nvGraphicFramePr>
          <p:cNvPr id="12" name="Table 11">
            <a:extLst>
              <a:ext uri="{FF2B5EF4-FFF2-40B4-BE49-F238E27FC236}">
                <a16:creationId xmlns:a16="http://schemas.microsoft.com/office/drawing/2014/main" id="{C0FC8C5C-026B-4BFE-9755-142433DAB171}"/>
              </a:ext>
            </a:extLst>
          </p:cNvPr>
          <p:cNvGraphicFramePr>
            <a:graphicFrameLocks noGrp="1"/>
          </p:cNvGraphicFramePr>
          <p:nvPr/>
        </p:nvGraphicFramePr>
        <p:xfrm>
          <a:off x="2973015" y="1035687"/>
          <a:ext cx="3207934" cy="1789104"/>
        </p:xfrm>
        <a:graphic>
          <a:graphicData uri="http://schemas.openxmlformats.org/drawingml/2006/table">
            <a:tbl>
              <a:tblPr firstRow="1" bandRow="1">
                <a:tableStyleId>{5C22544A-7EE6-4342-B048-85BDC9FD1C3A}</a:tableStyleId>
              </a:tblPr>
              <a:tblGrid>
                <a:gridCol w="1173462">
                  <a:extLst>
                    <a:ext uri="{9D8B030D-6E8A-4147-A177-3AD203B41FA5}">
                      <a16:colId xmlns:a16="http://schemas.microsoft.com/office/drawing/2014/main" val="20000"/>
                    </a:ext>
                  </a:extLst>
                </a:gridCol>
                <a:gridCol w="997564">
                  <a:extLst>
                    <a:ext uri="{9D8B030D-6E8A-4147-A177-3AD203B41FA5}">
                      <a16:colId xmlns:a16="http://schemas.microsoft.com/office/drawing/2014/main" val="20001"/>
                    </a:ext>
                  </a:extLst>
                </a:gridCol>
                <a:gridCol w="1036908">
                  <a:extLst>
                    <a:ext uri="{9D8B030D-6E8A-4147-A177-3AD203B41FA5}">
                      <a16:colId xmlns:a16="http://schemas.microsoft.com/office/drawing/2014/main" val="20003"/>
                    </a:ext>
                  </a:extLst>
                </a:gridCol>
              </a:tblGrid>
              <a:tr h="441861">
                <a:tc>
                  <a:txBody>
                    <a:bodyPr/>
                    <a:lstStyle/>
                    <a:p>
                      <a:pPr algn="l"/>
                      <a:endParaRPr lang="en-GB" sz="1300" b="0" u="none" dirty="0">
                        <a:solidFill>
                          <a:srgbClr val="1E325F"/>
                        </a:solidFill>
                        <a:latin typeface="Arial Narrow" panose="020B0606020202030204" pitchFamily="34" charset="0"/>
                      </a:endParaRPr>
                    </a:p>
                  </a:txBody>
                  <a:tcPr marL="82571" marR="82571" marT="41285" marB="4128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b="1" dirty="0">
                          <a:solidFill>
                            <a:schemeClr val="bg1"/>
                          </a:solidFill>
                          <a:latin typeface="Arial Narrow" panose="020B0606020202030204" pitchFamily="34" charset="0"/>
                        </a:rPr>
                        <a:t>Olaparib (N=162) </a:t>
                      </a:r>
                    </a:p>
                  </a:txBody>
                  <a:tcPr marL="82571" marR="82571" marT="41285" marB="4128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300" b="1" dirty="0">
                          <a:solidFill>
                            <a:schemeClr val="bg1"/>
                          </a:solidFill>
                          <a:latin typeface="Arial Narrow" panose="020B0606020202030204" pitchFamily="34" charset="0"/>
                        </a:rPr>
                        <a:t>Control (N=83)</a:t>
                      </a:r>
                    </a:p>
                  </a:txBody>
                  <a:tcPr marL="82571" marR="82571" marT="41285" marB="41285"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6639D"/>
                    </a:solidFill>
                  </a:tcPr>
                </a:tc>
                <a:extLst>
                  <a:ext uri="{0D108BD9-81ED-4DB2-BD59-A6C34878D82A}">
                    <a16:rowId xmlns:a16="http://schemas.microsoft.com/office/drawing/2014/main" val="10000"/>
                  </a:ext>
                </a:extLst>
              </a:tr>
              <a:tr h="370966">
                <a:tc>
                  <a:txBody>
                    <a:bodyPr/>
                    <a:lstStyle/>
                    <a:p>
                      <a:pPr algn="l"/>
                      <a:r>
                        <a:rPr lang="en-GB" sz="1300" b="1" dirty="0">
                          <a:solidFill>
                            <a:schemeClr val="tx1"/>
                          </a:solidFill>
                          <a:latin typeface="Arial Narrow" panose="020B0606020202030204" pitchFamily="34" charset="0"/>
                        </a:rPr>
                        <a:t>Events (%)</a:t>
                      </a: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b="0" dirty="0">
                          <a:effectLst/>
                          <a:latin typeface="Arial Narrow" panose="020B0606020202030204" pitchFamily="34" charset="0"/>
                          <a:ea typeface="Times New Roman" panose="02020603050405020304" pitchFamily="18" charset="0"/>
                        </a:rPr>
                        <a:t>91 (56)</a:t>
                      </a: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b="0" dirty="0">
                          <a:effectLst/>
                          <a:latin typeface="Arial Narrow" panose="020B0606020202030204" pitchFamily="34" charset="0"/>
                          <a:ea typeface="Times New Roman" panose="02020603050405020304" pitchFamily="18" charset="0"/>
                        </a:rPr>
                        <a:t>57 (68)</a:t>
                      </a: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6856561"/>
                  </a:ext>
                </a:extLst>
              </a:tr>
              <a:tr h="370966">
                <a:tc>
                  <a:txBody>
                    <a:bodyPr/>
                    <a:lstStyle/>
                    <a:p>
                      <a:pPr algn="l"/>
                      <a:r>
                        <a:rPr lang="en-GB" sz="1300" b="1" dirty="0">
                          <a:solidFill>
                            <a:schemeClr val="tx1"/>
                          </a:solidFill>
                          <a:latin typeface="Arial Narrow" panose="020B0606020202030204" pitchFamily="34" charset="0"/>
                        </a:rPr>
                        <a:t>Median OS</a:t>
                      </a: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kern="1200" dirty="0">
                          <a:solidFill>
                            <a:schemeClr val="dk1"/>
                          </a:solidFill>
                          <a:effectLst/>
                          <a:latin typeface="Arial Narrow" panose="020B0606020202030204" pitchFamily="34" charset="0"/>
                          <a:ea typeface="+mn-ea"/>
                          <a:cs typeface="+mn-cs"/>
                        </a:rPr>
                        <a:t>19.1 months</a:t>
                      </a:r>
                      <a:endParaRPr lang="en-US" sz="1300" b="1" dirty="0">
                        <a:effectLst/>
                        <a:latin typeface="Arial Narrow" panose="020B0606020202030204" pitchFamily="34" charset="0"/>
                        <a:ea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300" kern="1200" dirty="0">
                          <a:solidFill>
                            <a:schemeClr val="dk1"/>
                          </a:solidFill>
                          <a:effectLst/>
                          <a:latin typeface="Arial Narrow" panose="020B0606020202030204" pitchFamily="34" charset="0"/>
                          <a:ea typeface="+mn-ea"/>
                          <a:cs typeface="+mn-cs"/>
                        </a:rPr>
                        <a:t>14.7 months </a:t>
                      </a:r>
                      <a:endParaRPr lang="en-US" sz="1300" b="1" dirty="0">
                        <a:effectLst/>
                        <a:latin typeface="Arial Narrow" panose="020B0606020202030204" pitchFamily="34" charset="0"/>
                        <a:ea typeface="Times New Roman" panose="02020603050405020304" pitchFamily="18"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84181">
                <a:tc rowSpan="2">
                  <a:txBody>
                    <a:bodyPr/>
                    <a:lstStyle/>
                    <a:p>
                      <a:pPr algn="l"/>
                      <a:r>
                        <a:rPr lang="en-GB" sz="1300" b="1" dirty="0">
                          <a:solidFill>
                            <a:schemeClr val="tx1"/>
                          </a:solidFill>
                          <a:latin typeface="Arial Narrow" panose="020B0606020202030204" pitchFamily="34" charset="0"/>
                        </a:rPr>
                        <a:t>HR (95% CI)</a:t>
                      </a:r>
                    </a:p>
                  </a:txBody>
                  <a:tcPr marL="82571" marR="82571" marT="41285" marB="41285"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300" kern="1200" dirty="0">
                          <a:solidFill>
                            <a:schemeClr val="bg1"/>
                          </a:solidFill>
                          <a:effectLst/>
                          <a:latin typeface="Arial Narrow" panose="020B0606020202030204" pitchFamily="34" charset="0"/>
                          <a:ea typeface="+mn-ea"/>
                          <a:cs typeface="+mn-cs"/>
                        </a:rPr>
                        <a:t>0.69</a:t>
                      </a:r>
                      <a:endParaRPr lang="en-GB" sz="1300" b="1" dirty="0">
                        <a:solidFill>
                          <a:schemeClr val="bg1"/>
                        </a:solidFill>
                        <a:latin typeface="Arial Narrow" panose="020B0606020202030204" pitchFamily="34"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84181">
                <a:tc vMerge="1">
                  <a:txBody>
                    <a:bodyPr/>
                    <a:lstStyle/>
                    <a:p>
                      <a:pPr algn="r"/>
                      <a:endParaRPr lang="en-GB" sz="1100" b="1" dirty="0">
                        <a:solidFill>
                          <a:schemeClr val="tx1"/>
                        </a:solidFill>
                      </a:endParaRP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300" kern="1200" dirty="0">
                          <a:solidFill>
                            <a:schemeClr val="bg1"/>
                          </a:solidFill>
                          <a:effectLst/>
                          <a:latin typeface="Arial Narrow" panose="020B0606020202030204" pitchFamily="34" charset="0"/>
                          <a:ea typeface="+mn-ea"/>
                          <a:cs typeface="+mn-cs"/>
                        </a:rPr>
                        <a:t>(0.50</a:t>
                      </a:r>
                      <a:r>
                        <a:rPr lang="en-US" sz="1300" kern="1200" dirty="0">
                          <a:solidFill>
                            <a:schemeClr val="bg1"/>
                          </a:solidFill>
                          <a:effectLst/>
                          <a:latin typeface="Arial Narrow" panose="020B0606020202030204" pitchFamily="34" charset="0"/>
                          <a:ea typeface="+mn-ea"/>
                          <a:cs typeface="Arial" panose="020B0604020202020204" pitchFamily="34" charset="0"/>
                        </a:rPr>
                        <a:t>‒</a:t>
                      </a:r>
                      <a:r>
                        <a:rPr lang="en-US" sz="1300" kern="1200" dirty="0">
                          <a:solidFill>
                            <a:schemeClr val="bg1"/>
                          </a:solidFill>
                          <a:effectLst/>
                          <a:latin typeface="Arial Narrow" panose="020B0606020202030204" pitchFamily="34" charset="0"/>
                          <a:ea typeface="+mn-ea"/>
                          <a:cs typeface="+mn-cs"/>
                        </a:rPr>
                        <a:t>0.97); </a:t>
                      </a:r>
                      <a:r>
                        <a:rPr lang="en-US" sz="1300" i="1" kern="1200" dirty="0">
                          <a:solidFill>
                            <a:schemeClr val="bg1"/>
                          </a:solidFill>
                          <a:effectLst/>
                          <a:latin typeface="Arial Narrow" panose="020B0606020202030204" pitchFamily="34" charset="0"/>
                          <a:ea typeface="+mn-ea"/>
                          <a:cs typeface="+mn-cs"/>
                        </a:rPr>
                        <a:t>P</a:t>
                      </a:r>
                      <a:r>
                        <a:rPr lang="en-US" sz="1300" kern="1200" dirty="0">
                          <a:solidFill>
                            <a:schemeClr val="bg1"/>
                          </a:solidFill>
                          <a:effectLst/>
                          <a:latin typeface="Arial Narrow" panose="020B0606020202030204" pitchFamily="34" charset="0"/>
                          <a:ea typeface="+mn-ea"/>
                          <a:cs typeface="+mn-cs"/>
                        </a:rPr>
                        <a:t>=0.0175</a:t>
                      </a:r>
                      <a:endParaRPr lang="en-GB" sz="1300" b="1" dirty="0">
                        <a:solidFill>
                          <a:schemeClr val="bg1"/>
                        </a:solidFill>
                        <a:latin typeface="Arial Narrow" panose="020B0606020202030204" pitchFamily="34" charset="0"/>
                      </a:endParaRPr>
                    </a:p>
                  </a:txBody>
                  <a:tcPr marL="68580" marR="6858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E325F"/>
                    </a:solidFill>
                  </a:tcPr>
                </a:tc>
                <a:tc hMerge="1">
                  <a:txBody>
                    <a:bodyPr/>
                    <a:lstStyle/>
                    <a:p>
                      <a:endParaRPr lang="en-US"/>
                    </a:p>
                  </a:txBody>
                  <a:tcPr>
                    <a:lnL w="12700" cmpd="sng">
                      <a:noFill/>
                    </a:ln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14588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BBE5E-8DF2-4E42-80A3-157BCE5E8B5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Exploratory Gene-by-Gene Analysis (rPFS)</a:t>
            </a:r>
          </a:p>
        </p:txBody>
      </p:sp>
      <p:sp>
        <p:nvSpPr>
          <p:cNvPr id="4" name="TextBox 3">
            <a:extLst>
              <a:ext uri="{FF2B5EF4-FFF2-40B4-BE49-F238E27FC236}">
                <a16:creationId xmlns:a16="http://schemas.microsoft.com/office/drawing/2014/main" id="{18998287-D401-4C81-A981-E3C5FC087FC1}"/>
              </a:ext>
            </a:extLst>
          </p:cNvPr>
          <p:cNvSpPr txBox="1"/>
          <p:nvPr/>
        </p:nvSpPr>
        <p:spPr>
          <a:xfrm>
            <a:off x="8762589" y="6146988"/>
            <a:ext cx="28969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 </a:t>
            </a:r>
            <a:r>
              <a:rPr kumimoji="0" lang="da-DK"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Bono J </a:t>
            </a:r>
            <a:r>
              <a:rPr kumimoji="0" lang="da-DK" sz="11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al. N Engl J Med </a:t>
            </a:r>
            <a:r>
              <a:rPr kumimoji="0" lang="da-DK"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382:2091–102</a:t>
            </a:r>
          </a:p>
        </p:txBody>
      </p:sp>
      <p:grpSp>
        <p:nvGrpSpPr>
          <p:cNvPr id="7" name="Group 6"/>
          <p:cNvGrpSpPr/>
          <p:nvPr/>
        </p:nvGrpSpPr>
        <p:grpSpPr>
          <a:xfrm>
            <a:off x="965887" y="1149323"/>
            <a:ext cx="10260226" cy="4997665"/>
            <a:chOff x="844379" y="1111401"/>
            <a:chExt cx="10503242" cy="5166392"/>
          </a:xfrm>
        </p:grpSpPr>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107" t="11025" r="1512" b="3437"/>
            <a:stretch/>
          </p:blipFill>
          <p:spPr>
            <a:xfrm>
              <a:off x="844379" y="1111401"/>
              <a:ext cx="10503242" cy="5107637"/>
            </a:xfrm>
            <a:prstGeom prst="rect">
              <a:avLst/>
            </a:prstGeom>
          </p:spPr>
        </p:pic>
        <p:sp>
          <p:nvSpPr>
            <p:cNvPr id="6" name="Rectangle 5"/>
            <p:cNvSpPr/>
            <p:nvPr/>
          </p:nvSpPr>
          <p:spPr>
            <a:xfrm>
              <a:off x="844379" y="5807676"/>
              <a:ext cx="2277762" cy="470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1745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Rucaparib for metastatic castration-resistant prostate cancer (mCRPC): TRITON3 interim overall survival and efficacy of rucaparib vs docetaxel or second-generation androgen pathway inhibitor therapy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TRITON3 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Radiographic PFS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Radiographic PFS: Physician’s Choice Subgroups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Radiographic PFS: BRCA and ATM Subgroups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Interim OS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Safety Summary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dirty="0"/>
              <a:t>Conflict of Interest </a:t>
            </a:r>
            <a:br>
              <a:rPr lang="en-US" sz="3733" dirty="0"/>
            </a:br>
            <a:r>
              <a:rPr lang="en-US" sz="2667" b="0" dirty="0"/>
              <a:t>(career wide/past or present)</a:t>
            </a:r>
          </a:p>
        </p:txBody>
      </p:sp>
      <p:sp>
        <p:nvSpPr>
          <p:cNvPr id="3" name="Content Placeholder 2"/>
          <p:cNvSpPr>
            <a:spLocks noGrp="1"/>
          </p:cNvSpPr>
          <p:nvPr>
            <p:ph idx="1"/>
          </p:nvPr>
        </p:nvSpPr>
        <p:spPr>
          <a:xfrm>
            <a:off x="253041" y="1081177"/>
            <a:ext cx="11542720" cy="5095787"/>
          </a:xfrm>
        </p:spPr>
        <p:txBody>
          <a:bodyPr>
            <a:normAutofit/>
          </a:bodyPr>
          <a:lstStyle/>
          <a:p>
            <a:r>
              <a:rPr lang="en-US" dirty="0"/>
              <a:t>Consultancy to </a:t>
            </a:r>
            <a:r>
              <a:rPr lang="en-US" dirty="0" err="1"/>
              <a:t>Astellas</a:t>
            </a:r>
            <a:r>
              <a:rPr lang="en-US" dirty="0"/>
              <a:t>, Astra Zeneca, Argos, </a:t>
            </a:r>
            <a:r>
              <a:rPr lang="en-US" dirty="0" err="1"/>
              <a:t>Aveo</a:t>
            </a:r>
            <a:r>
              <a:rPr lang="en-US" dirty="0"/>
              <a:t>, Bayer Oncology, Bristol Myers Squibb, </a:t>
            </a:r>
            <a:r>
              <a:rPr lang="en-US" dirty="0" err="1"/>
              <a:t>Calithera</a:t>
            </a:r>
            <a:r>
              <a:rPr lang="en-US" dirty="0"/>
              <a:t>, Clovis, Eisai, Eli Lilly, EMD </a:t>
            </a:r>
            <a:r>
              <a:rPr lang="en-US" dirty="0" err="1"/>
              <a:t>Serono</a:t>
            </a:r>
            <a:r>
              <a:rPr lang="en-US" dirty="0"/>
              <a:t>, </a:t>
            </a:r>
            <a:r>
              <a:rPr lang="en-US" dirty="0" err="1"/>
              <a:t>Exelixis</a:t>
            </a:r>
            <a:r>
              <a:rPr lang="en-US" dirty="0"/>
              <a:t>, Foundation Medicine, Genentech, Janssen, Merck, MEI Pharma, </a:t>
            </a:r>
            <a:r>
              <a:rPr lang="en-US" dirty="0" err="1"/>
              <a:t>Nektar</a:t>
            </a:r>
            <a:r>
              <a:rPr lang="en-US" dirty="0"/>
              <a:t>, Novartis, Pfizer, </a:t>
            </a:r>
            <a:r>
              <a:rPr lang="en-US" dirty="0" err="1"/>
              <a:t>Pharmacyclics</a:t>
            </a:r>
            <a:r>
              <a:rPr lang="en-US" dirty="0"/>
              <a:t>, Seattle Genetics</a:t>
            </a:r>
          </a:p>
          <a:p>
            <a:pPr marL="0" indent="0">
              <a:buNone/>
            </a:pPr>
            <a:endParaRPr lang="en-US" dirty="0"/>
          </a:p>
          <a:p>
            <a:r>
              <a:rPr lang="en-US" dirty="0"/>
              <a:t>Research funding to my institution on my behalf:  Active Biotech, Astra Zeneca, Bavarian Nordic, Bayer Oncology, BN </a:t>
            </a:r>
            <a:r>
              <a:rPr lang="en-US" dirty="0" err="1"/>
              <a:t>Immunotherapeutics</a:t>
            </a:r>
            <a:r>
              <a:rPr lang="en-US" dirty="0"/>
              <a:t>, Bristol Myers Squibb, </a:t>
            </a:r>
            <a:r>
              <a:rPr lang="en-US" dirty="0" err="1"/>
              <a:t>Calithera</a:t>
            </a:r>
            <a:r>
              <a:rPr lang="en-US" dirty="0"/>
              <a:t>, </a:t>
            </a:r>
            <a:r>
              <a:rPr lang="en-US" dirty="0" err="1"/>
              <a:t>Celldex</a:t>
            </a:r>
            <a:r>
              <a:rPr lang="en-US" dirty="0"/>
              <a:t>, Clovis, Eisai, Eli Lilly, EMD </a:t>
            </a:r>
            <a:r>
              <a:rPr lang="en-US" dirty="0" err="1"/>
              <a:t>Serono</a:t>
            </a:r>
            <a:r>
              <a:rPr lang="en-US" dirty="0"/>
              <a:t>, </a:t>
            </a:r>
            <a:r>
              <a:rPr lang="en-US" dirty="0" err="1"/>
              <a:t>Exelixis</a:t>
            </a:r>
            <a:r>
              <a:rPr lang="en-US" dirty="0"/>
              <a:t>, Genentech, Glaxo Smith Kline, </a:t>
            </a:r>
            <a:r>
              <a:rPr lang="en-US" dirty="0" err="1"/>
              <a:t>Immunomedics</a:t>
            </a:r>
            <a:r>
              <a:rPr lang="en-US" dirty="0"/>
              <a:t>, Janssen, </a:t>
            </a:r>
            <a:r>
              <a:rPr lang="en-US" dirty="0" err="1"/>
              <a:t>Medivation</a:t>
            </a:r>
            <a:r>
              <a:rPr lang="en-US" dirty="0"/>
              <a:t>, Merck, </a:t>
            </a:r>
            <a:r>
              <a:rPr lang="en-US" dirty="0" err="1"/>
              <a:t>Nektar</a:t>
            </a:r>
            <a:r>
              <a:rPr lang="en-US" dirty="0"/>
              <a:t>, New link Genetics,  Novartis, Pfizer, Prometheus, </a:t>
            </a:r>
            <a:r>
              <a:rPr lang="en-US" dirty="0" err="1"/>
              <a:t>Rexahn</a:t>
            </a:r>
            <a:r>
              <a:rPr lang="en-US" dirty="0"/>
              <a:t>, Roche, Sanofi, Seattle Genetics, Takeda, </a:t>
            </a:r>
            <a:r>
              <a:rPr lang="en-US" dirty="0" err="1"/>
              <a:t>Tracon</a:t>
            </a:r>
            <a:endParaRPr lang="en-US" dirty="0"/>
          </a:p>
        </p:txBody>
      </p:sp>
      <p:sp>
        <p:nvSpPr>
          <p:cNvPr id="4" name="Slide Number Placeholder 3"/>
          <p:cNvSpPr>
            <a:spLocks noGrp="1"/>
          </p:cNvSpPr>
          <p:nvPr>
            <p:ph type="sldNum" sz="quarter" idx="12"/>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FBC0FE07-4C00-4042-87A4-C41902D2B3E4}" type="slidenum">
              <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930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nSpc>
                <a:spcPct val="100000"/>
              </a:lnSpc>
              <a:spcBef>
                <a:spcPts val="0"/>
              </a:spcBef>
              <a:defRPr/>
            </a:pPr>
            <a:r>
              <a:rPr lang="en-GB" b="0" dirty="0">
                <a:latin typeface="DIN 2014"/>
              </a:rPr>
              <a:t>The rationale for combining </a:t>
            </a:r>
            <a:r>
              <a:rPr lang="en-GB" b="0" dirty="0" err="1">
                <a:latin typeface="DIN 2014"/>
              </a:rPr>
              <a:t>PARPi</a:t>
            </a:r>
            <a:r>
              <a:rPr lang="en-GB" b="0" dirty="0">
                <a:latin typeface="DIN 2014"/>
              </a:rPr>
              <a:t> with NHT </a:t>
            </a:r>
          </a:p>
        </p:txBody>
      </p:sp>
      <p:grpSp>
        <p:nvGrpSpPr>
          <p:cNvPr id="3" name="Group 2">
            <a:extLst>
              <a:ext uri="{FF2B5EF4-FFF2-40B4-BE49-F238E27FC236}">
                <a16:creationId xmlns:a16="http://schemas.microsoft.com/office/drawing/2014/main" id="{DF07DE23-9401-DF89-84A4-FF3C9B5389F9}"/>
              </a:ext>
            </a:extLst>
          </p:cNvPr>
          <p:cNvGrpSpPr/>
          <p:nvPr/>
        </p:nvGrpSpPr>
        <p:grpSpPr>
          <a:xfrm>
            <a:off x="459946" y="1642838"/>
            <a:ext cx="5471128" cy="4297618"/>
            <a:chOff x="1611998" y="2391301"/>
            <a:chExt cx="4666867" cy="3858499"/>
          </a:xfrm>
        </p:grpSpPr>
        <p:sp>
          <p:nvSpPr>
            <p:cNvPr id="373" name="Rectangle 372">
              <a:extLst>
                <a:ext uri="{FF2B5EF4-FFF2-40B4-BE49-F238E27FC236}">
                  <a16:creationId xmlns:a16="http://schemas.microsoft.com/office/drawing/2014/main" id="{0F3372E9-8846-4FEC-BEE3-A61DF615D390}"/>
                </a:ext>
              </a:extLst>
            </p:cNvPr>
            <p:cNvSpPr/>
            <p:nvPr/>
          </p:nvSpPr>
          <p:spPr>
            <a:xfrm>
              <a:off x="1611998" y="2391301"/>
              <a:ext cx="2213291" cy="1024835"/>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white"/>
                  </a:solidFill>
                  <a:effectLst/>
                  <a:uLnTx/>
                  <a:uFillTx/>
                  <a:latin typeface="DIN 2014"/>
                  <a:ea typeface="+mn-ea"/>
                  <a:cs typeface="+mn-cs"/>
                </a:rPr>
                <a:t>NHTs induce a phenotype resembling HRR deficiency</a:t>
              </a:r>
              <a:endParaRPr kumimoji="0" lang="en-US"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4" name="Rectangle 373">
              <a:extLst>
                <a:ext uri="{FF2B5EF4-FFF2-40B4-BE49-F238E27FC236}">
                  <a16:creationId xmlns:a16="http://schemas.microsoft.com/office/drawing/2014/main" id="{7426848A-6F1F-4C3A-9723-26C4DED40F4D}"/>
                </a:ext>
              </a:extLst>
            </p:cNvPr>
            <p:cNvSpPr/>
            <p:nvPr/>
          </p:nvSpPr>
          <p:spPr>
            <a:xfrm>
              <a:off x="4065574" y="2428310"/>
              <a:ext cx="2213291" cy="1024835"/>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white"/>
                  </a:solidFill>
                  <a:effectLst/>
                  <a:uLnTx/>
                  <a:uFillTx/>
                  <a:latin typeface="DIN 2014"/>
                  <a:ea typeface="+mn-ea"/>
                  <a:cs typeface="+mn-cs"/>
                </a:rPr>
                <a:t>Suppressed AR function causes an upregulation of PARP</a:t>
              </a:r>
              <a:endParaRPr kumimoji="0" lang="en-US"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5" name="Rectangle 374">
              <a:extLst>
                <a:ext uri="{FF2B5EF4-FFF2-40B4-BE49-F238E27FC236}">
                  <a16:creationId xmlns:a16="http://schemas.microsoft.com/office/drawing/2014/main" id="{D6F93DAB-9F95-4AA9-9D1A-5EB3B8DAF02C}"/>
                </a:ext>
              </a:extLst>
            </p:cNvPr>
            <p:cNvSpPr/>
            <p:nvPr/>
          </p:nvSpPr>
          <p:spPr>
            <a:xfrm>
              <a:off x="1619127" y="4715599"/>
              <a:ext cx="2220419" cy="843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white"/>
                  </a:solidFill>
                  <a:effectLst/>
                  <a:uLnTx/>
                  <a:uFillTx/>
                  <a:latin typeface="DIN 2014"/>
                  <a:ea typeface="+mn-ea"/>
                  <a:cs typeface="+mn-cs"/>
                </a:rPr>
                <a:t>PARP augments AR activity</a:t>
              </a:r>
              <a:endParaRPr kumimoji="0" lang="en-US" b="0" i="0" u="none" strike="noStrike" kern="0" cap="none" spc="0" normalizeH="0" baseline="30000" noProof="0" dirty="0">
                <a:ln>
                  <a:noFill/>
                </a:ln>
                <a:solidFill>
                  <a:prstClr val="white"/>
                </a:solidFill>
                <a:effectLst/>
                <a:uLnTx/>
                <a:uFillTx/>
                <a:latin typeface="DIN 2014"/>
                <a:ea typeface="+mn-ea"/>
                <a:cs typeface="+mn-cs"/>
              </a:endParaRPr>
            </a:p>
          </p:txBody>
        </p:sp>
        <p:sp>
          <p:nvSpPr>
            <p:cNvPr id="376" name="Rectangle 375">
              <a:extLst>
                <a:ext uri="{FF2B5EF4-FFF2-40B4-BE49-F238E27FC236}">
                  <a16:creationId xmlns:a16="http://schemas.microsoft.com/office/drawing/2014/main" id="{5723D984-83BB-4FBD-BE2E-528B17D4DF10}"/>
                </a:ext>
              </a:extLst>
            </p:cNvPr>
            <p:cNvSpPr/>
            <p:nvPr/>
          </p:nvSpPr>
          <p:spPr>
            <a:xfrm>
              <a:off x="4065574" y="4715599"/>
              <a:ext cx="2213291" cy="843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white"/>
                  </a:solidFill>
                  <a:effectLst/>
                  <a:uLnTx/>
                  <a:uFillTx/>
                  <a:latin typeface="DIN 2014"/>
                  <a:ea typeface="+mn-ea"/>
                  <a:cs typeface="+mn-cs"/>
                </a:rPr>
                <a:t>PARP inhibitors may attenuate resistance to NHTs</a:t>
              </a:r>
              <a:endParaRPr kumimoji="0" lang="en-US" b="0" i="0" u="none" strike="noStrike" kern="0" cap="none" spc="0" normalizeH="0" baseline="30000" noProof="0" dirty="0">
                <a:ln>
                  <a:noFill/>
                </a:ln>
                <a:solidFill>
                  <a:prstClr val="white"/>
                </a:solidFill>
                <a:effectLst/>
                <a:uLnTx/>
                <a:uFillTx/>
                <a:latin typeface="DIN 2014"/>
                <a:ea typeface="+mn-ea"/>
                <a:cs typeface="+mn-cs"/>
              </a:endParaRPr>
            </a:p>
          </p:txBody>
        </p:sp>
        <p:sp>
          <p:nvSpPr>
            <p:cNvPr id="5" name="TextBox 4">
              <a:extLst>
                <a:ext uri="{FF2B5EF4-FFF2-40B4-BE49-F238E27FC236}">
                  <a16:creationId xmlns:a16="http://schemas.microsoft.com/office/drawing/2014/main" id="{F7D72706-ED07-42CF-A94F-B4DB10D26988}"/>
                </a:ext>
              </a:extLst>
            </p:cNvPr>
            <p:cNvSpPr txBox="1"/>
            <p:nvPr/>
          </p:nvSpPr>
          <p:spPr bwMode="gray">
            <a:xfrm>
              <a:off x="1860227" y="3840948"/>
              <a:ext cx="4258479" cy="582843"/>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NHTs prime tumor cells</a:t>
              </a:r>
              <a:b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b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for PARP inhibition </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err="1">
                <a:ln>
                  <a:noFill/>
                </a:ln>
                <a:solidFill>
                  <a:srgbClr val="000000">
                    <a:lumMod val="65000"/>
                    <a:lumOff val="35000"/>
                  </a:srgbClr>
                </a:solidFill>
                <a:effectLst/>
                <a:uLnTx/>
                <a:uFillTx/>
                <a:latin typeface="DIN 2014"/>
                <a:ea typeface="+mn-ea"/>
                <a:cs typeface="+mn-cs"/>
              </a:endParaRPr>
            </a:p>
          </p:txBody>
        </p:sp>
        <p:sp>
          <p:nvSpPr>
            <p:cNvPr id="18" name="TextBox 17">
              <a:extLst>
                <a:ext uri="{FF2B5EF4-FFF2-40B4-BE49-F238E27FC236}">
                  <a16:creationId xmlns:a16="http://schemas.microsoft.com/office/drawing/2014/main" id="{2ADA30CD-5369-4A2A-8D95-53DB35E5F31D}"/>
                </a:ext>
              </a:extLst>
            </p:cNvPr>
            <p:cNvSpPr txBox="1"/>
            <p:nvPr/>
          </p:nvSpPr>
          <p:spPr bwMode="gray">
            <a:xfrm>
              <a:off x="2209641" y="5993450"/>
              <a:ext cx="3559652" cy="256350"/>
            </a:xfrm>
            <a:prstGeom prst="rect">
              <a:avLst/>
            </a:prstGeom>
          </p:spPr>
          <p:txBody>
            <a:bodyPr wrap="squar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IN 2014"/>
                  <a:ea typeface="+mn-ea"/>
                  <a:cs typeface="Calibri" panose="020F0502020204030204" pitchFamily="34" charset="0"/>
                </a:rPr>
                <a:t>PARP inhibitors extend the benefits of NHTs </a:t>
              </a: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err="1">
                <a:ln>
                  <a:noFill/>
                </a:ln>
                <a:solidFill>
                  <a:srgbClr val="000000">
                    <a:lumMod val="65000"/>
                    <a:lumOff val="35000"/>
                  </a:srgbClr>
                </a:solidFill>
                <a:effectLst/>
                <a:uLnTx/>
                <a:uFillTx/>
                <a:latin typeface="DIN 2014"/>
                <a:ea typeface="+mn-ea"/>
                <a:cs typeface="+mn-cs"/>
              </a:endParaRPr>
            </a:p>
          </p:txBody>
        </p:sp>
        <p:sp>
          <p:nvSpPr>
            <p:cNvPr id="6" name="Left Brace 5">
              <a:extLst>
                <a:ext uri="{FF2B5EF4-FFF2-40B4-BE49-F238E27FC236}">
                  <a16:creationId xmlns:a16="http://schemas.microsoft.com/office/drawing/2014/main" id="{9E20E6BF-200E-4B37-AE0D-17C8A6C0A975}"/>
                </a:ext>
              </a:extLst>
            </p:cNvPr>
            <p:cNvSpPr/>
            <p:nvPr/>
          </p:nvSpPr>
          <p:spPr bwMode="gray">
            <a:xfrm rot="16200000">
              <a:off x="3837067" y="3738080"/>
              <a:ext cx="304800" cy="4156067"/>
            </a:xfrm>
            <a:prstGeom prst="leftBrace">
              <a:avLst>
                <a:gd name="adj1" fmla="val 78437"/>
                <a:gd name="adj2" fmla="val 50000"/>
              </a:avLst>
            </a:prstGeom>
            <a:noFill/>
            <a:ln w="28575" cap="rnd">
              <a:solidFill>
                <a:schemeClr val="tx1">
                  <a:lumMod val="65000"/>
                  <a:lumOff val="35000"/>
                </a:schemeClr>
              </a:solidFill>
              <a:prstDash val="solid"/>
              <a:round/>
              <a:headEnd/>
              <a:tailE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DIN 2014"/>
                <a:ea typeface="+mn-ea"/>
                <a:cs typeface="+mn-cs"/>
              </a:endParaRPr>
            </a:p>
          </p:txBody>
        </p:sp>
        <p:sp>
          <p:nvSpPr>
            <p:cNvPr id="20" name="Left Brace 19">
              <a:extLst>
                <a:ext uri="{FF2B5EF4-FFF2-40B4-BE49-F238E27FC236}">
                  <a16:creationId xmlns:a16="http://schemas.microsoft.com/office/drawing/2014/main" id="{B2E2DD0D-82E4-4DD1-91D6-9BA6B5D11AAD}"/>
                </a:ext>
              </a:extLst>
            </p:cNvPr>
            <p:cNvSpPr/>
            <p:nvPr/>
          </p:nvSpPr>
          <p:spPr bwMode="gray">
            <a:xfrm rot="16200000">
              <a:off x="3811465" y="1572442"/>
              <a:ext cx="304800" cy="4207274"/>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DIN 2014"/>
                <a:ea typeface="+mn-ea"/>
                <a:cs typeface="+mn-cs"/>
              </a:endParaRPr>
            </a:p>
          </p:txBody>
        </p:sp>
      </p:grpSp>
      <p:sp>
        <p:nvSpPr>
          <p:cNvPr id="7" name="TextBox 6">
            <a:extLst>
              <a:ext uri="{FF2B5EF4-FFF2-40B4-BE49-F238E27FC236}">
                <a16:creationId xmlns:a16="http://schemas.microsoft.com/office/drawing/2014/main" id="{AA6071C0-4CC1-4BA1-3D96-33EC82202C79}"/>
              </a:ext>
            </a:extLst>
          </p:cNvPr>
          <p:cNvSpPr txBox="1"/>
          <p:nvPr/>
        </p:nvSpPr>
        <p:spPr>
          <a:xfrm>
            <a:off x="459945" y="1051651"/>
            <a:ext cx="11627667" cy="46819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E57200"/>
              </a:solidFill>
              <a:effectLst/>
              <a:uLnTx/>
              <a:uFillTx/>
              <a:latin typeface="DIN 2014"/>
              <a:ea typeface="+mn-ea"/>
              <a:cs typeface="+mn-cs"/>
            </a:endParaRPr>
          </a:p>
        </p:txBody>
      </p:sp>
      <p:sp>
        <p:nvSpPr>
          <p:cNvPr id="13" name="Rectangle 1">
            <a:extLst>
              <a:ext uri="{FF2B5EF4-FFF2-40B4-BE49-F238E27FC236}">
                <a16:creationId xmlns:a16="http://schemas.microsoft.com/office/drawing/2014/main" id="{3D591D39-67C8-4EF4-95F7-6361D0E1F378}"/>
              </a:ext>
            </a:extLst>
          </p:cNvPr>
          <p:cNvSpPr>
            <a:spLocks noChangeArrowheads="1"/>
          </p:cNvSpPr>
          <p:nvPr/>
        </p:nvSpPr>
        <p:spPr bwMode="auto">
          <a:xfrm>
            <a:off x="6711399" y="5617290"/>
            <a:ext cx="9866085" cy="64633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5B616B"/>
              </a:solidFill>
              <a:effectLst/>
              <a:uLnTx/>
              <a:uFillTx/>
              <a:latin typeface="BlinkMacSystemFont"/>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BlinkMacSystemFont"/>
                <a:ea typeface="+mn-ea"/>
                <a:cs typeface="+mn-cs"/>
              </a:rPr>
              <a:t>Adapted from Bin </a:t>
            </a:r>
            <a:r>
              <a:rPr kumimoji="0" lang="en-US" altLang="en-US" b="0" i="0" u="none" strike="noStrike" kern="1200" cap="none" spc="0" normalizeH="0" baseline="0" noProof="0" dirty="0" err="1">
                <a:ln>
                  <a:noFill/>
                </a:ln>
                <a:solidFill>
                  <a:prstClr val="black"/>
                </a:solidFill>
                <a:effectLst/>
                <a:uLnTx/>
                <a:uFillTx/>
                <a:latin typeface="BlinkMacSystemFont"/>
                <a:ea typeface="+mn-ea"/>
                <a:cs typeface="+mn-cs"/>
              </a:rPr>
              <a:t>Gui</a:t>
            </a:r>
            <a:r>
              <a:rPr kumimoji="0" lang="en-US" altLang="en-US" b="0" i="0" u="none" strike="noStrike" kern="1200" cap="none" spc="0" normalizeH="0" baseline="0" noProof="0" dirty="0">
                <a:ln>
                  <a:noFill/>
                </a:ln>
                <a:solidFill>
                  <a:prstClr val="black"/>
                </a:solidFill>
                <a:effectLst/>
                <a:uLnTx/>
                <a:uFillTx/>
                <a:latin typeface="BlinkMacSystemFont"/>
                <a:ea typeface="+mn-ea"/>
                <a:cs typeface="+mn-cs"/>
              </a:rPr>
              <a:t> et al.,</a:t>
            </a:r>
            <a:r>
              <a:rPr kumimoji="0" lang="en-US" altLang="en-US" b="0" i="1" u="none" strike="noStrike" kern="1200" cap="none" spc="0" normalizeH="0" baseline="0" noProof="0" dirty="0">
                <a:ln>
                  <a:noFill/>
                </a:ln>
                <a:solidFill>
                  <a:prstClr val="black"/>
                </a:solidFill>
                <a:effectLst/>
                <a:uLnTx/>
                <a:uFillTx/>
                <a:latin typeface="BlinkMacSystemFont"/>
                <a:ea typeface="+mn-ea"/>
                <a:cs typeface="+mn-cs"/>
              </a:rPr>
              <a:t> PNAS</a:t>
            </a:r>
            <a:r>
              <a:rPr kumimoji="0" lang="en-US" altLang="en-US" b="0" i="0" u="none" strike="noStrike" kern="1200" cap="none" spc="0" normalizeH="0" baseline="0" noProof="0" dirty="0">
                <a:ln>
                  <a:noFill/>
                </a:ln>
                <a:solidFill>
                  <a:prstClr val="black"/>
                </a:solidFill>
                <a:effectLst/>
                <a:uLnTx/>
                <a:uFillTx/>
                <a:latin typeface="BlinkMacSystemFont"/>
                <a:ea typeface="+mn-ea"/>
                <a:cs typeface="+mn-cs"/>
              </a:rPr>
              <a:t> 2019 June</a:t>
            </a:r>
            <a:r>
              <a:rPr lang="en-US" altLang="en-US" sz="1200" dirty="0">
                <a:solidFill>
                  <a:prstClr val="black"/>
                </a:solidFill>
                <a:latin typeface="BlinkMacSystemFont"/>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200" dirty="0">
                <a:solidFill>
                  <a:prstClr val="black"/>
                </a:solidFill>
                <a:latin typeface="BlinkMacSystemFont"/>
              </a:rPr>
              <a:t>DOI https://doi.org/10.1073/pnas.1908547116</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18A380E9-EA8E-4632-9D0A-29F4486460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3709" y="1051651"/>
            <a:ext cx="6078291" cy="4603281"/>
          </a:xfrm>
          <a:prstGeom prst="rect">
            <a:avLst/>
          </a:prstGeom>
        </p:spPr>
      </p:pic>
    </p:spTree>
    <p:custDataLst>
      <p:tags r:id="rId1"/>
    </p:custDataLst>
    <p:extLst>
      <p:ext uri="{BB962C8B-B14F-4D97-AF65-F5344CB8AC3E}">
        <p14:creationId xmlns:p14="http://schemas.microsoft.com/office/powerpoint/2010/main" val="342975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6F9EA4-CFC5-4469-9801-949779FB2B04}"/>
              </a:ext>
            </a:extLst>
          </p:cNvPr>
          <p:cNvSpPr>
            <a:spLocks noGrp="1"/>
          </p:cNvSpPr>
          <p:nvPr>
            <p:ph type="sldNum" sz="quarter" idx="12"/>
          </p:nvPr>
        </p:nvSpPr>
        <p:spPr/>
        <p:txBody>
          <a:bodyPr/>
          <a:lstStyle/>
          <a:p>
            <a:fld id="{FBC0FE07-4C00-4042-87A4-C41902D2B3E4}" type="slidenum">
              <a:rPr lang="en-US" smtClean="0"/>
              <a:t>21</a:t>
            </a:fld>
            <a:endParaRPr lang="en-US"/>
          </a:p>
        </p:txBody>
      </p:sp>
      <p:sp>
        <p:nvSpPr>
          <p:cNvPr id="5" name="Rectangle 2">
            <a:extLst>
              <a:ext uri="{FF2B5EF4-FFF2-40B4-BE49-F238E27FC236}">
                <a16:creationId xmlns:a16="http://schemas.microsoft.com/office/drawing/2014/main" id="{36BA95A8-6868-4F54-9479-D20D077B4399}"/>
              </a:ext>
            </a:extLst>
          </p:cNvPr>
          <p:cNvSpPr txBox="1">
            <a:spLocks noChangeArrowheads="1"/>
          </p:cNvSpPr>
          <p:nvPr/>
        </p:nvSpPr>
        <p:spPr bwMode="auto">
          <a:xfrm>
            <a:off x="621751" y="-199194"/>
            <a:ext cx="10872444"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a:ln>
                  <a:noFill/>
                </a:ln>
                <a:solidFill>
                  <a:srgbClr val="455560"/>
                </a:solidFill>
                <a:effectLst/>
                <a:uLnTx/>
                <a:uFillTx/>
                <a:latin typeface="Calibri" panose="020F0502020204030204" pitchFamily="34" charset="0"/>
                <a:ea typeface="+mj-ea"/>
                <a:cs typeface="+mj-cs"/>
              </a:rPr>
              <a:t>Phase II Study: Abiraterone ± Olaparib in mCRPC</a:t>
            </a:r>
            <a:endParaRPr kumimoji="0" lang="en-US" altLang="en-US" sz="3600" b="1" i="0" u="none" strike="noStrike" kern="0" cap="none" spc="0" normalizeH="0" baseline="0" noProof="0" dirty="0">
              <a:ln>
                <a:noFill/>
              </a:ln>
              <a:solidFill>
                <a:srgbClr val="455560"/>
              </a:solidFill>
              <a:effectLst/>
              <a:uLnTx/>
              <a:uFillTx/>
              <a:latin typeface="Calibri" panose="020F0502020204030204" pitchFamily="34" charset="0"/>
              <a:ea typeface="+mj-ea"/>
              <a:cs typeface="+mj-cs"/>
            </a:endParaRPr>
          </a:p>
        </p:txBody>
      </p:sp>
      <p:sp>
        <p:nvSpPr>
          <p:cNvPr id="6" name="Rectangle 3">
            <a:extLst>
              <a:ext uri="{FF2B5EF4-FFF2-40B4-BE49-F238E27FC236}">
                <a16:creationId xmlns:a16="http://schemas.microsoft.com/office/drawing/2014/main" id="{3E719B56-2BFB-4027-93E3-AFB4E7245C75}"/>
              </a:ext>
            </a:extLst>
          </p:cNvPr>
          <p:cNvSpPr txBox="1">
            <a:spLocks noChangeArrowheads="1"/>
          </p:cNvSpPr>
          <p:nvPr/>
        </p:nvSpPr>
        <p:spPr bwMode="auto">
          <a:xfrm>
            <a:off x="616667" y="1075726"/>
            <a:ext cx="10877529" cy="40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400" b="0" i="0" u="none" strike="noStrike" kern="0" cap="none" spc="0" normalizeH="0" baseline="0" noProof="0">
                <a:ln>
                  <a:noFill/>
                </a:ln>
                <a:solidFill>
                  <a:srgbClr val="000000"/>
                </a:solidFill>
                <a:effectLst/>
                <a:uLnTx/>
                <a:uFillTx/>
                <a:latin typeface="Calibri" panose="020F0502020204030204" pitchFamily="34" charset="0"/>
                <a:ea typeface="+mn-ea"/>
                <a:cs typeface="+mn-cs"/>
              </a:rPr>
              <a:t>Randomized, double-blind, placebo-controlled phase II trial</a:t>
            </a:r>
            <a:endParaRPr kumimoji="0" lang="en-US" altLang="en-US" sz="2400" b="1"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7" name="Group 6">
            <a:extLst>
              <a:ext uri="{FF2B5EF4-FFF2-40B4-BE49-F238E27FC236}">
                <a16:creationId xmlns:a16="http://schemas.microsoft.com/office/drawing/2014/main" id="{AB61CBDF-BB9A-4F56-A17A-3C3E7B23A500}"/>
              </a:ext>
            </a:extLst>
          </p:cNvPr>
          <p:cNvGrpSpPr/>
          <p:nvPr/>
        </p:nvGrpSpPr>
        <p:grpSpPr>
          <a:xfrm>
            <a:off x="639244" y="1541634"/>
            <a:ext cx="11156516" cy="2585323"/>
            <a:chOff x="578092" y="1893893"/>
            <a:chExt cx="11156516" cy="2585323"/>
          </a:xfrm>
        </p:grpSpPr>
        <p:sp>
          <p:nvSpPr>
            <p:cNvPr id="8" name="Text Box 45">
              <a:extLst>
                <a:ext uri="{FF2B5EF4-FFF2-40B4-BE49-F238E27FC236}">
                  <a16:creationId xmlns:a16="http://schemas.microsoft.com/office/drawing/2014/main" id="{66B2ACA0-BBAF-4281-B3FD-F983A739FF13}"/>
                </a:ext>
              </a:extLst>
            </p:cNvPr>
            <p:cNvSpPr txBox="1">
              <a:spLocks noChangeArrowheads="1"/>
            </p:cNvSpPr>
            <p:nvPr/>
          </p:nvSpPr>
          <p:spPr bwMode="auto">
            <a:xfrm>
              <a:off x="578092" y="1893893"/>
              <a:ext cx="4056117"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GB" altLang="en-US" sz="1800" b="1"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Patients with mCRPC</a:t>
              </a:r>
            </a:p>
            <a:p>
              <a:pPr marL="509588" marR="0" lvl="1" indent="-285750" defTabSz="9144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Pretreated with docetaxel</a:t>
              </a:r>
            </a:p>
            <a:p>
              <a:pPr marL="509588" marR="0" lvl="1" indent="-285750" defTabSz="9144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≤2 prior lines of chemotherapy</a:t>
              </a:r>
            </a:p>
            <a:p>
              <a:pPr marL="509588" marR="0" lvl="1" indent="-285750" defTabSz="9144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No previous second-generation antihormonal agents</a:t>
              </a:r>
            </a:p>
            <a:p>
              <a:pPr marL="509588" marR="0" lvl="1" indent="-285750" defTabSz="9144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GB" altLang="en-US"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Plasma (mandatory)/whole-blood (optional)/archival tissue (optional) tested for HRR mutations*</a:t>
              </a:r>
            </a:p>
            <a:p>
              <a:pPr marL="0" marR="0" lvl="0" indent="0" algn="ctr" defTabSz="91440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GB" altLang="en-US"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(N = 142)</a:t>
              </a:r>
              <a:endPar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sp>
          <p:nvSpPr>
            <p:cNvPr id="9" name="Rectangle 49">
              <a:extLst>
                <a:ext uri="{FF2B5EF4-FFF2-40B4-BE49-F238E27FC236}">
                  <a16:creationId xmlns:a16="http://schemas.microsoft.com/office/drawing/2014/main" id="{0A6ACF93-0D38-45A6-BDEB-11FE98BB595A}"/>
                </a:ext>
              </a:extLst>
            </p:cNvPr>
            <p:cNvSpPr>
              <a:spLocks noChangeArrowheads="1"/>
            </p:cNvSpPr>
            <p:nvPr/>
          </p:nvSpPr>
          <p:spPr bwMode="auto">
            <a:xfrm>
              <a:off x="5162920" y="2126996"/>
              <a:ext cx="4757402" cy="1005840"/>
            </a:xfrm>
            <a:prstGeom prst="rect">
              <a:avLst/>
            </a:prstGeom>
            <a:solidFill>
              <a:srgbClr val="01587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Olaparib</a:t>
              </a:r>
              <a:r>
                <a:rPr kumimoji="0" lang="en-US" altLang="en-US" sz="18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 300 mg BID + </a:t>
              </a:r>
            </a:p>
            <a:p>
              <a:pPr marL="0" marR="0" lvl="0" indent="0" algn="ctr" defTabSz="914400" eaLnBrk="1" fontAlgn="auto"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Abiraterone</a:t>
              </a:r>
              <a:r>
                <a:rPr kumimoji="0" lang="en-US" altLang="en-US" sz="18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 1000 mg QD + </a:t>
              </a: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Prednisone</a:t>
              </a:r>
              <a:r>
                <a:rPr kumimoji="0" lang="en-US" altLang="en-US" sz="18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 5 mg Q2D</a:t>
              </a:r>
            </a:p>
            <a:p>
              <a:pPr marL="0" marR="0" lvl="0" indent="0" algn="ctr" defTabSz="914400" eaLnBrk="1" fontAlgn="auto"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(n = 71)</a:t>
              </a:r>
            </a:p>
          </p:txBody>
        </p:sp>
        <p:sp>
          <p:nvSpPr>
            <p:cNvPr id="10" name="Rectangle 50">
              <a:extLst>
                <a:ext uri="{FF2B5EF4-FFF2-40B4-BE49-F238E27FC236}">
                  <a16:creationId xmlns:a16="http://schemas.microsoft.com/office/drawing/2014/main" id="{C41BDCB5-7201-4025-9CD0-7BDA6B92C74A}"/>
                </a:ext>
              </a:extLst>
            </p:cNvPr>
            <p:cNvSpPr>
              <a:spLocks noChangeArrowheads="1"/>
            </p:cNvSpPr>
            <p:nvPr/>
          </p:nvSpPr>
          <p:spPr bwMode="auto">
            <a:xfrm>
              <a:off x="5162918" y="3229193"/>
              <a:ext cx="4757403" cy="1005840"/>
            </a:xfrm>
            <a:prstGeom prst="rect">
              <a:avLst/>
            </a:prstGeom>
            <a:solidFill>
              <a:srgbClr val="E1471D"/>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Placebo</a:t>
              </a:r>
              <a:r>
                <a:rPr kumimoji="0" lang="en-US" altLang="en-US" sz="18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 + </a:t>
              </a:r>
            </a:p>
            <a:p>
              <a:pPr marL="0" marR="0" lvl="0" indent="0" algn="ctr" defTabSz="914400" eaLnBrk="1" fontAlgn="auto"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Abiraterone</a:t>
              </a:r>
              <a:r>
                <a:rPr kumimoji="0" lang="en-US" altLang="en-US" sz="18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 1000 mg QD + </a:t>
              </a:r>
              <a:r>
                <a:rPr kumimoji="0" lang="en-US" altLang="en-US" sz="1800" b="1"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Prednisone</a:t>
              </a:r>
              <a:r>
                <a:rPr kumimoji="0" lang="en-US" altLang="en-US" sz="18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 5 mg Q2D</a:t>
              </a:r>
            </a:p>
            <a:p>
              <a:pPr marL="0" marR="0" lvl="0" indent="0" algn="ctr" defTabSz="914400" eaLnBrk="1" fontAlgn="auto"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FFFFFF"/>
                  </a:solidFill>
                  <a:effectLst/>
                  <a:uLnTx/>
                  <a:uFillTx/>
                  <a:latin typeface="Calibri" panose="020F0502020204030204" pitchFamily="34" charset="0"/>
                  <a:cs typeface="Arial" panose="020B0604020202020204" pitchFamily="34" charset="0"/>
                </a:rPr>
                <a:t>(n = 71)</a:t>
              </a:r>
            </a:p>
          </p:txBody>
        </p:sp>
        <p:sp>
          <p:nvSpPr>
            <p:cNvPr id="11" name="Line 52">
              <a:extLst>
                <a:ext uri="{FF2B5EF4-FFF2-40B4-BE49-F238E27FC236}">
                  <a16:creationId xmlns:a16="http://schemas.microsoft.com/office/drawing/2014/main" id="{B1C0B7E6-F696-4FAD-8C1D-7B9E2F6C6D98}"/>
                </a:ext>
              </a:extLst>
            </p:cNvPr>
            <p:cNvSpPr>
              <a:spLocks noChangeShapeType="1"/>
            </p:cNvSpPr>
            <p:nvPr/>
          </p:nvSpPr>
          <p:spPr bwMode="auto">
            <a:xfrm>
              <a:off x="9964847" y="3189125"/>
              <a:ext cx="479425" cy="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000000"/>
                </a:solidFill>
                <a:effectLst/>
                <a:uLnTx/>
                <a:uFillTx/>
                <a:cs typeface="Arial" panose="020B0604020202020204" pitchFamily="34" charset="0"/>
              </a:endParaRPr>
            </a:p>
          </p:txBody>
        </p:sp>
        <p:sp>
          <p:nvSpPr>
            <p:cNvPr id="12" name="Line 53">
              <a:extLst>
                <a:ext uri="{FF2B5EF4-FFF2-40B4-BE49-F238E27FC236}">
                  <a16:creationId xmlns:a16="http://schemas.microsoft.com/office/drawing/2014/main" id="{BF907163-53B0-4C23-9C25-09784242803C}"/>
                </a:ext>
              </a:extLst>
            </p:cNvPr>
            <p:cNvSpPr>
              <a:spLocks noChangeShapeType="1"/>
            </p:cNvSpPr>
            <p:nvPr/>
          </p:nvSpPr>
          <p:spPr bwMode="auto">
            <a:xfrm>
              <a:off x="4439108" y="3324054"/>
              <a:ext cx="622300" cy="350837"/>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13" name="Line 54">
              <a:extLst>
                <a:ext uri="{FF2B5EF4-FFF2-40B4-BE49-F238E27FC236}">
                  <a16:creationId xmlns:a16="http://schemas.microsoft.com/office/drawing/2014/main" id="{B3072A13-E9E0-4A11-BC7F-490C22D41224}"/>
                </a:ext>
              </a:extLst>
            </p:cNvPr>
            <p:cNvSpPr>
              <a:spLocks noChangeShapeType="1"/>
            </p:cNvSpPr>
            <p:nvPr/>
          </p:nvSpPr>
          <p:spPr bwMode="auto">
            <a:xfrm flipV="1">
              <a:off x="4439108" y="2553852"/>
              <a:ext cx="622300" cy="347662"/>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cs typeface="Arial" panose="020B0604020202020204" pitchFamily="34" charset="0"/>
              </a:endParaRPr>
            </a:p>
          </p:txBody>
        </p:sp>
        <p:sp>
          <p:nvSpPr>
            <p:cNvPr id="14" name="Rectangle 46">
              <a:extLst>
                <a:ext uri="{FF2B5EF4-FFF2-40B4-BE49-F238E27FC236}">
                  <a16:creationId xmlns:a16="http://schemas.microsoft.com/office/drawing/2014/main" id="{C8CBDF7E-3D64-4E20-ACF9-29F0CB187B9C}"/>
                </a:ext>
              </a:extLst>
            </p:cNvPr>
            <p:cNvSpPr>
              <a:spLocks noChangeArrowheads="1"/>
            </p:cNvSpPr>
            <p:nvPr/>
          </p:nvSpPr>
          <p:spPr bwMode="auto">
            <a:xfrm>
              <a:off x="10550863" y="3001889"/>
              <a:ext cx="11837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en-US" sz="1800" b="0" i="1"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Until PD</a:t>
              </a:r>
            </a:p>
          </p:txBody>
        </p:sp>
      </p:grpSp>
      <p:sp>
        <p:nvSpPr>
          <p:cNvPr id="15" name="Rectangle 3">
            <a:extLst>
              <a:ext uri="{FF2B5EF4-FFF2-40B4-BE49-F238E27FC236}">
                <a16:creationId xmlns:a16="http://schemas.microsoft.com/office/drawing/2014/main" id="{AEE3D854-B083-4939-B908-E4E719A9012C}"/>
              </a:ext>
            </a:extLst>
          </p:cNvPr>
          <p:cNvSpPr txBox="1">
            <a:spLocks noChangeArrowheads="1"/>
          </p:cNvSpPr>
          <p:nvPr/>
        </p:nvSpPr>
        <p:spPr bwMode="auto">
          <a:xfrm>
            <a:off x="616052" y="4223313"/>
            <a:ext cx="10585377" cy="150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 radiologic PFS</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Biomarker data obtained for 136 patients (96%), 21 (15%) of whom were </a:t>
            </a:r>
            <a:br>
              <a:rPr kumimoji="0" lang="en-US" alt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alt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HRR mutation positive</a:t>
            </a:r>
          </a:p>
          <a:p>
            <a:pPr marL="742950" marR="0" lvl="1" indent="-285750" algn="l" defTabSz="914400" rtl="0" eaLnBrk="1" fontAlgn="base" latinLnBrk="0" hangingPunct="1">
              <a:lnSpc>
                <a:spcPct val="70000"/>
              </a:lnSpc>
              <a:spcBef>
                <a:spcPts val="1000"/>
              </a:spcBef>
              <a:spcAft>
                <a:spcPts val="700"/>
              </a:spcAft>
              <a:buClr>
                <a:srgbClr val="000000"/>
              </a:buClr>
              <a:buSzTx/>
              <a:buFont typeface="Arial" panose="020B0604020202020204" pitchFamily="34" charset="0"/>
              <a:buChar char="‒"/>
              <a:tabLst/>
              <a:defRPr/>
            </a:pPr>
            <a:r>
              <a:rPr kumimoji="0" lang="en-US" altLang="en-US" sz="22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HRR mutations included </a:t>
            </a:r>
            <a:r>
              <a:rPr kumimoji="0" lang="en-US" altLang="en-US" sz="2200" b="0" i="1"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BRCA2, ATM, CHEK1, CHEK2, PALB2, BRIP1, CDK12</a:t>
            </a:r>
          </a:p>
        </p:txBody>
      </p:sp>
      <p:sp>
        <p:nvSpPr>
          <p:cNvPr id="16" name="TextBox 15">
            <a:extLst>
              <a:ext uri="{FF2B5EF4-FFF2-40B4-BE49-F238E27FC236}">
                <a16:creationId xmlns:a16="http://schemas.microsoft.com/office/drawing/2014/main" id="{A8405861-E12E-4C92-A131-AC81A37258BD}"/>
              </a:ext>
            </a:extLst>
          </p:cNvPr>
          <p:cNvSpPr txBox="1"/>
          <p:nvPr/>
        </p:nvSpPr>
        <p:spPr bwMode="auto">
          <a:xfrm>
            <a:off x="5237641" y="3890917"/>
            <a:ext cx="43746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50000"/>
              </a:spcBef>
              <a:spcAft>
                <a:spcPct val="0"/>
              </a:spcAft>
              <a:defRPr/>
            </a:pPr>
            <a:r>
              <a:rPr lang="en-US" sz="1400" dirty="0">
                <a:solidFill>
                  <a:srgbClr val="000000"/>
                </a:solidFill>
                <a:cs typeface="Arial" panose="020B0604020202020204" pitchFamily="34" charset="0"/>
              </a:rPr>
              <a:t>*Tumor/whole-blood tested first; if no data, then plasma.</a:t>
            </a:r>
          </a:p>
        </p:txBody>
      </p:sp>
      <p:sp>
        <p:nvSpPr>
          <p:cNvPr id="17" name="Text Box 11">
            <a:extLst>
              <a:ext uri="{FF2B5EF4-FFF2-40B4-BE49-F238E27FC236}">
                <a16:creationId xmlns:a16="http://schemas.microsoft.com/office/drawing/2014/main" id="{F044CCC3-BA22-4359-96DF-3E19FBF3CE64}"/>
              </a:ext>
            </a:extLst>
          </p:cNvPr>
          <p:cNvSpPr txBox="1">
            <a:spLocks noChangeArrowheads="1"/>
          </p:cNvSpPr>
          <p:nvPr/>
        </p:nvSpPr>
        <p:spPr bwMode="auto">
          <a:xfrm>
            <a:off x="436163" y="5938587"/>
            <a:ext cx="869337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nSpc>
                <a:spcPct val="100000"/>
              </a:lnSpc>
              <a:spcBef>
                <a:spcPct val="0"/>
              </a:spcBef>
              <a:spcAft>
                <a:spcPct val="0"/>
              </a:spcAft>
              <a:buClrTx/>
              <a:buFont typeface="Wingdings" panose="05000000000000000000" pitchFamily="2" charset="2"/>
              <a:buNone/>
              <a:defRPr/>
            </a:pPr>
            <a:r>
              <a:rPr lang="en-US" altLang="en-US" sz="1200" dirty="0">
                <a:solidFill>
                  <a:srgbClr val="455560"/>
                </a:solidFill>
                <a:latin typeface="Calibri" panose="020F0502020204030204" pitchFamily="34" charset="0"/>
                <a:cs typeface="Arial" panose="020B0604020202020204" pitchFamily="34" charset="0"/>
              </a:rPr>
              <a:t>Clarke. Lancet Oncol. 2018;19:975. NCT01972217.</a:t>
            </a:r>
          </a:p>
        </p:txBody>
      </p:sp>
    </p:spTree>
    <p:extLst>
      <p:ext uri="{BB962C8B-B14F-4D97-AF65-F5344CB8AC3E}">
        <p14:creationId xmlns:p14="http://schemas.microsoft.com/office/powerpoint/2010/main" val="1594769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EBE064-D1D3-420E-AF8E-9CB0891E33D7}"/>
              </a:ext>
            </a:extLst>
          </p:cNvPr>
          <p:cNvSpPr>
            <a:spLocks noGrp="1"/>
          </p:cNvSpPr>
          <p:nvPr>
            <p:ph type="sldNum" sz="quarter" idx="12"/>
          </p:nvPr>
        </p:nvSpPr>
        <p:spPr/>
        <p:txBody>
          <a:bodyPr/>
          <a:lstStyle/>
          <a:p>
            <a:fld id="{FBC0FE07-4C00-4042-87A4-C41902D2B3E4}" type="slidenum">
              <a:rPr lang="en-US" smtClean="0"/>
              <a:t>22</a:t>
            </a:fld>
            <a:endParaRPr lang="en-US"/>
          </a:p>
        </p:txBody>
      </p:sp>
      <p:sp>
        <p:nvSpPr>
          <p:cNvPr id="281" name="Rectangle 2">
            <a:extLst>
              <a:ext uri="{FF2B5EF4-FFF2-40B4-BE49-F238E27FC236}">
                <a16:creationId xmlns:a16="http://schemas.microsoft.com/office/drawing/2014/main" id="{6C923AFD-798C-4D1F-974B-3F92AF6F58D9}"/>
              </a:ext>
            </a:extLst>
          </p:cNvPr>
          <p:cNvSpPr txBox="1">
            <a:spLocks noChangeArrowheads="1"/>
          </p:cNvSpPr>
          <p:nvPr/>
        </p:nvSpPr>
        <p:spPr bwMode="auto">
          <a:xfrm>
            <a:off x="2632357" y="18731"/>
            <a:ext cx="10872444"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Abiraterone ± </a:t>
            </a:r>
            <a:r>
              <a:rPr kumimoji="0" lang="en-US" altLang="en-US" sz="3600" b="1" i="0" u="none" strike="noStrike" kern="0" cap="none" spc="0" normalizeH="0" baseline="0" noProof="0" dirty="0" err="1">
                <a:ln>
                  <a:noFill/>
                </a:ln>
                <a:solidFill>
                  <a:srgbClr val="455560"/>
                </a:solidFill>
                <a:effectLst/>
                <a:uLnTx/>
                <a:uFillTx/>
                <a:latin typeface="Calibri" panose="020F0502020204030204" pitchFamily="34" charset="0"/>
                <a:ea typeface="+mj-ea"/>
                <a:cs typeface="+mj-cs"/>
              </a:rPr>
              <a:t>Olaparib</a:t>
            </a:r>
            <a:r>
              <a:rPr kumimoji="0" lang="en-US" altLang="en-US" sz="36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 in </a:t>
            </a:r>
            <a:r>
              <a:rPr kumimoji="0" lang="en-US" altLang="en-US" sz="3600" b="1" i="0" u="none" strike="noStrike" kern="0" cap="none" spc="0" normalizeH="0" baseline="0" noProof="0" dirty="0" err="1">
                <a:ln>
                  <a:noFill/>
                </a:ln>
                <a:solidFill>
                  <a:srgbClr val="455560"/>
                </a:solidFill>
                <a:effectLst/>
                <a:uLnTx/>
                <a:uFillTx/>
                <a:latin typeface="Calibri" panose="020F0502020204030204" pitchFamily="34" charset="0"/>
                <a:ea typeface="+mj-ea"/>
                <a:cs typeface="+mj-cs"/>
              </a:rPr>
              <a:t>mCRPC</a:t>
            </a:r>
            <a:r>
              <a:rPr kumimoji="0" lang="en-US" altLang="en-US" sz="36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 </a:t>
            </a:r>
            <a:r>
              <a:rPr kumimoji="0" lang="en-US" altLang="en-US" sz="3600" b="1" i="0" u="none" strike="noStrike" kern="0" cap="none" spc="0" normalizeH="0" baseline="0" noProof="0" dirty="0" err="1">
                <a:ln>
                  <a:noFill/>
                </a:ln>
                <a:solidFill>
                  <a:srgbClr val="455560"/>
                </a:solidFill>
                <a:effectLst/>
                <a:uLnTx/>
                <a:uFillTx/>
                <a:latin typeface="Calibri" panose="020F0502020204030204" pitchFamily="34" charset="0"/>
                <a:ea typeface="+mj-ea"/>
                <a:cs typeface="+mj-cs"/>
              </a:rPr>
              <a:t>rPFS</a:t>
            </a:r>
            <a:br>
              <a:rPr kumimoji="0" lang="en-US" altLang="en-US" sz="36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br>
            <a:endParaRPr kumimoji="0" lang="en-US" altLang="en-US" sz="3600" b="1" i="0" u="none" strike="noStrike" kern="0" cap="none" spc="0" normalizeH="0" baseline="0" noProof="0" dirty="0">
              <a:ln>
                <a:noFill/>
              </a:ln>
              <a:solidFill>
                <a:srgbClr val="455560"/>
              </a:solidFill>
              <a:effectLst/>
              <a:uLnTx/>
              <a:uFillTx/>
              <a:latin typeface="Calibri" panose="020F0502020204030204" pitchFamily="34" charset="0"/>
              <a:ea typeface="+mj-ea"/>
              <a:cs typeface="+mj-cs"/>
            </a:endParaRPr>
          </a:p>
        </p:txBody>
      </p:sp>
      <p:sp>
        <p:nvSpPr>
          <p:cNvPr id="282" name="Text Box 11">
            <a:extLst>
              <a:ext uri="{FF2B5EF4-FFF2-40B4-BE49-F238E27FC236}">
                <a16:creationId xmlns:a16="http://schemas.microsoft.com/office/drawing/2014/main" id="{17725E2D-9743-41B9-8A75-66CB33FD3ABE}"/>
              </a:ext>
            </a:extLst>
          </p:cNvPr>
          <p:cNvSpPr txBox="1">
            <a:spLocks noChangeArrowheads="1"/>
          </p:cNvSpPr>
          <p:nvPr/>
        </p:nvSpPr>
        <p:spPr bwMode="auto">
          <a:xfrm>
            <a:off x="861492" y="6138840"/>
            <a:ext cx="255942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nSpc>
                <a:spcPct val="100000"/>
              </a:lnSpc>
              <a:spcBef>
                <a:spcPct val="0"/>
              </a:spcBef>
              <a:spcAft>
                <a:spcPct val="0"/>
              </a:spcAft>
              <a:buClrTx/>
              <a:buFont typeface="Wingdings" panose="05000000000000000000" pitchFamily="2" charset="2"/>
              <a:buNone/>
              <a:defRPr/>
            </a:pPr>
            <a:r>
              <a:rPr lang="en-US" altLang="en-US" sz="1200" dirty="0">
                <a:solidFill>
                  <a:srgbClr val="455560"/>
                </a:solidFill>
                <a:latin typeface="Calibri" panose="020F0502020204030204" pitchFamily="34" charset="0"/>
                <a:cs typeface="Calibri" panose="020F0502020204030204" pitchFamily="34" charset="0"/>
              </a:rPr>
              <a:t>Clarke. Lancet Oncol. 2018;19:975.</a:t>
            </a:r>
          </a:p>
        </p:txBody>
      </p:sp>
      <p:graphicFrame>
        <p:nvGraphicFramePr>
          <p:cNvPr id="283" name="Table 282">
            <a:extLst>
              <a:ext uri="{FF2B5EF4-FFF2-40B4-BE49-F238E27FC236}">
                <a16:creationId xmlns:a16="http://schemas.microsoft.com/office/drawing/2014/main" id="{28E02DFF-3540-4C3D-9B6D-BFBAEE0AAD02}"/>
              </a:ext>
            </a:extLst>
          </p:cNvPr>
          <p:cNvGraphicFramePr>
            <a:graphicFrameLocks noGrp="1"/>
          </p:cNvGraphicFramePr>
          <p:nvPr>
            <p:extLst>
              <p:ext uri="{D42A27DB-BD31-4B8C-83A1-F6EECF244321}">
                <p14:modId xmlns:p14="http://schemas.microsoft.com/office/powerpoint/2010/main" val="8849080"/>
              </p:ext>
            </p:extLst>
          </p:nvPr>
        </p:nvGraphicFramePr>
        <p:xfrm>
          <a:off x="3539865" y="840243"/>
          <a:ext cx="2651394" cy="975648"/>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404935">
                  <a:extLst>
                    <a:ext uri="{9D8B030D-6E8A-4147-A177-3AD203B41FA5}">
                      <a16:colId xmlns:a16="http://schemas.microsoft.com/office/drawing/2014/main" val="20001"/>
                    </a:ext>
                  </a:extLst>
                </a:gridCol>
                <a:gridCol w="1606379">
                  <a:extLst>
                    <a:ext uri="{9D8B030D-6E8A-4147-A177-3AD203B41FA5}">
                      <a16:colId xmlns:a16="http://schemas.microsoft.com/office/drawing/2014/main" val="20002"/>
                    </a:ext>
                  </a:extLst>
                </a:gridCol>
              </a:tblGrid>
              <a:tr h="87937">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nSpc>
                          <a:spcPct val="90000"/>
                        </a:lnSpc>
                        <a:spcBef>
                          <a:spcPts val="0"/>
                        </a:spcBef>
                        <a:spcAft>
                          <a:spcPts val="0"/>
                        </a:spcAft>
                      </a:pPr>
                      <a:endParaRPr lang="en-US" sz="1600" b="0" noProof="0" dirty="0">
                        <a:solidFill>
                          <a:schemeClr val="bg1"/>
                        </a:solidFill>
                        <a:effectLst/>
                        <a:latin typeface="Calibri" panose="020F0502020204030204" pitchFamily="34" charset="0"/>
                        <a:ea typeface="Calibri"/>
                        <a:cs typeface="Arial" panose="020B0604020202020204" pitchFamily="34" charset="0"/>
                      </a:endParaRP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cs typeface="Arial" panose="020B0604020202020204" pitchFamily="34" charset="0"/>
                        </a:rPr>
                        <a:t>n</a:t>
                      </a:r>
                      <a:endParaRPr lang="en-US" sz="1600" b="1" noProof="0" dirty="0">
                        <a:solidFill>
                          <a:schemeClr val="bg1"/>
                        </a:solidFill>
                        <a:effectLst/>
                        <a:latin typeface="Calibri" panose="020F0502020204030204" pitchFamily="34" charset="0"/>
                        <a:ea typeface="Calibri"/>
                        <a:cs typeface="Arial" panose="020B0604020202020204" pitchFamily="34" charset="0"/>
                      </a:endParaRP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ea typeface="Calibri"/>
                          <a:cs typeface="Arial" panose="020B0604020202020204" pitchFamily="34" charset="0"/>
                        </a:rPr>
                        <a:t>Median rPFS, </a:t>
                      </a:r>
                    </a:p>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ea typeface="Calibri"/>
                          <a:cs typeface="Arial" panose="020B0604020202020204" pitchFamily="34" charset="0"/>
                        </a:rPr>
                        <a:t>Mo</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0">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marR="0" algn="l">
                        <a:lnSpc>
                          <a:spcPct val="90000"/>
                        </a:lnSpc>
                        <a:spcBef>
                          <a:spcPts val="0"/>
                        </a:spcBef>
                        <a:spcAft>
                          <a:spcPts val="0"/>
                        </a:spcAft>
                        <a:tabLst/>
                      </a:pPr>
                      <a:r>
                        <a:rPr lang="en-US" sz="1600" b="1" noProof="0" dirty="0">
                          <a:solidFill>
                            <a:schemeClr val="accent1"/>
                          </a:solidFill>
                          <a:effectLst/>
                          <a:latin typeface="Calibri" panose="020F0502020204030204" pitchFamily="34" charset="0"/>
                          <a:cs typeface="Arial" panose="020B0604020202020204" pitchFamily="34" charset="0"/>
                        </a:rPr>
                        <a:t>O + A</a:t>
                      </a: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71</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13.8 </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70003">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marR="0" algn="l">
                        <a:lnSpc>
                          <a:spcPct val="90000"/>
                        </a:lnSpc>
                        <a:spcBef>
                          <a:spcPts val="0"/>
                        </a:spcBef>
                        <a:spcAft>
                          <a:spcPts val="0"/>
                        </a:spcAft>
                        <a:tabLst/>
                      </a:pPr>
                      <a:r>
                        <a:rPr lang="en-US" sz="1600" b="1" noProof="0" dirty="0">
                          <a:solidFill>
                            <a:schemeClr val="accent3"/>
                          </a:solidFill>
                          <a:effectLst/>
                          <a:latin typeface="Calibri" panose="020F0502020204030204" pitchFamily="34" charset="0"/>
                          <a:cs typeface="Arial" panose="020B0604020202020204" pitchFamily="34" charset="0"/>
                        </a:rPr>
                        <a:t>P + A</a:t>
                      </a: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71</a:t>
                      </a:r>
                    </a:p>
                  </a:txBody>
                  <a:tcPr marL="10789" marR="10789" marT="16304" marB="16304"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8.2</a:t>
                      </a:r>
                    </a:p>
                  </a:txBody>
                  <a:tcPr marL="10789" marR="10789" marT="16304" marB="1630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1605076"/>
                  </a:ext>
                </a:extLst>
              </a:tr>
            </a:tbl>
          </a:graphicData>
        </a:graphic>
      </p:graphicFrame>
      <p:cxnSp>
        <p:nvCxnSpPr>
          <p:cNvPr id="284" name="Straight Connector 283">
            <a:extLst>
              <a:ext uri="{FF2B5EF4-FFF2-40B4-BE49-F238E27FC236}">
                <a16:creationId xmlns:a16="http://schemas.microsoft.com/office/drawing/2014/main" id="{59A75A01-EE4F-43BC-8D2B-4BA080F11ECD}"/>
              </a:ext>
            </a:extLst>
          </p:cNvPr>
          <p:cNvCxnSpPr/>
          <p:nvPr/>
        </p:nvCxnSpPr>
        <p:spPr bwMode="auto">
          <a:xfrm>
            <a:off x="3326760" y="1438348"/>
            <a:ext cx="210934" cy="0"/>
          </a:xfrm>
          <a:prstGeom prst="line">
            <a:avLst/>
          </a:prstGeom>
          <a:noFill/>
          <a:ln w="28575" cap="flat" cmpd="sng" algn="ctr">
            <a:solidFill>
              <a:srgbClr val="015873"/>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C495E15A-E30A-47D4-98C0-CBE6591E51A0}"/>
              </a:ext>
            </a:extLst>
          </p:cNvPr>
          <p:cNvCxnSpPr/>
          <p:nvPr/>
        </p:nvCxnSpPr>
        <p:spPr bwMode="auto">
          <a:xfrm>
            <a:off x="3328931" y="1692209"/>
            <a:ext cx="210934" cy="0"/>
          </a:xfrm>
          <a:prstGeom prst="line">
            <a:avLst/>
          </a:prstGeom>
          <a:noFill/>
          <a:ln w="28575" cap="flat" cmpd="sng" algn="ctr">
            <a:solidFill>
              <a:srgbClr val="E1471D"/>
            </a:solidFill>
            <a:prstDash val="solid"/>
            <a:round/>
            <a:headEnd type="none" w="med" len="med"/>
            <a:tailEnd type="none" w="med" len="med"/>
          </a:ln>
          <a:effectLst/>
        </p:spPr>
      </p:cxnSp>
      <p:sp>
        <p:nvSpPr>
          <p:cNvPr id="286" name="TextBox 285">
            <a:extLst>
              <a:ext uri="{FF2B5EF4-FFF2-40B4-BE49-F238E27FC236}">
                <a16:creationId xmlns:a16="http://schemas.microsoft.com/office/drawing/2014/main" id="{48DCDCC0-4704-4AB2-8C80-02D63C4B576F}"/>
              </a:ext>
            </a:extLst>
          </p:cNvPr>
          <p:cNvSpPr txBox="1"/>
          <p:nvPr/>
        </p:nvSpPr>
        <p:spPr bwMode="auto">
          <a:xfrm>
            <a:off x="1621400" y="2670237"/>
            <a:ext cx="2743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spcAft>
                <a:spcPct val="0"/>
              </a:spcAft>
              <a:defRPr/>
            </a:pPr>
            <a:r>
              <a:rPr lang="en-US" sz="1600" dirty="0">
                <a:solidFill>
                  <a:srgbClr val="000000"/>
                </a:solidFill>
                <a:cs typeface="Arial" panose="020B0604020202020204" pitchFamily="34" charset="0"/>
              </a:rPr>
              <a:t>HR: 0.65 (</a:t>
            </a:r>
            <a:r>
              <a:rPr lang="en-US" sz="1600" i="1" dirty="0">
                <a:solidFill>
                  <a:srgbClr val="000000"/>
                </a:solidFill>
                <a:cs typeface="Arial" panose="020B0604020202020204" pitchFamily="34" charset="0"/>
              </a:rPr>
              <a:t>P</a:t>
            </a:r>
            <a:r>
              <a:rPr lang="en-US" sz="1600" dirty="0">
                <a:solidFill>
                  <a:srgbClr val="000000"/>
                </a:solidFill>
                <a:cs typeface="Arial" panose="020B0604020202020204" pitchFamily="34" charset="0"/>
              </a:rPr>
              <a:t> = .034)</a:t>
            </a:r>
          </a:p>
        </p:txBody>
      </p:sp>
      <p:graphicFrame>
        <p:nvGraphicFramePr>
          <p:cNvPr id="287" name="Table 286">
            <a:extLst>
              <a:ext uri="{FF2B5EF4-FFF2-40B4-BE49-F238E27FC236}">
                <a16:creationId xmlns:a16="http://schemas.microsoft.com/office/drawing/2014/main" id="{B6C8824A-281B-41F7-A99A-59645FD2CC3E}"/>
              </a:ext>
            </a:extLst>
          </p:cNvPr>
          <p:cNvGraphicFramePr>
            <a:graphicFrameLocks noGrp="1"/>
          </p:cNvGraphicFramePr>
          <p:nvPr>
            <p:extLst>
              <p:ext uri="{D42A27DB-BD31-4B8C-83A1-F6EECF244321}">
                <p14:modId xmlns:p14="http://schemas.microsoft.com/office/powerpoint/2010/main" val="667374670"/>
              </p:ext>
            </p:extLst>
          </p:nvPr>
        </p:nvGraphicFramePr>
        <p:xfrm>
          <a:off x="9199774" y="762779"/>
          <a:ext cx="2651394" cy="975648"/>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404935">
                  <a:extLst>
                    <a:ext uri="{9D8B030D-6E8A-4147-A177-3AD203B41FA5}">
                      <a16:colId xmlns:a16="http://schemas.microsoft.com/office/drawing/2014/main" val="20001"/>
                    </a:ext>
                  </a:extLst>
                </a:gridCol>
                <a:gridCol w="1606379">
                  <a:extLst>
                    <a:ext uri="{9D8B030D-6E8A-4147-A177-3AD203B41FA5}">
                      <a16:colId xmlns:a16="http://schemas.microsoft.com/office/drawing/2014/main" val="20002"/>
                    </a:ext>
                  </a:extLst>
                </a:gridCol>
              </a:tblGrid>
              <a:tr h="87937">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nSpc>
                          <a:spcPct val="90000"/>
                        </a:lnSpc>
                        <a:spcBef>
                          <a:spcPts val="0"/>
                        </a:spcBef>
                        <a:spcAft>
                          <a:spcPts val="0"/>
                        </a:spcAft>
                      </a:pPr>
                      <a:endParaRPr lang="en-US" sz="1600" b="0" noProof="0" dirty="0">
                        <a:solidFill>
                          <a:schemeClr val="bg1"/>
                        </a:solidFill>
                        <a:effectLst/>
                        <a:latin typeface="Calibri" panose="020F0502020204030204" pitchFamily="34" charset="0"/>
                        <a:ea typeface="Calibri"/>
                        <a:cs typeface="Arial" panose="020B0604020202020204" pitchFamily="34" charset="0"/>
                      </a:endParaRP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cs typeface="Arial" panose="020B0604020202020204" pitchFamily="34" charset="0"/>
                        </a:rPr>
                        <a:t>n</a:t>
                      </a:r>
                      <a:endParaRPr lang="en-US" sz="1600" b="1" noProof="0" dirty="0">
                        <a:solidFill>
                          <a:schemeClr val="bg1"/>
                        </a:solidFill>
                        <a:effectLst/>
                        <a:latin typeface="Calibri" panose="020F0502020204030204" pitchFamily="34" charset="0"/>
                        <a:ea typeface="Calibri"/>
                        <a:cs typeface="Arial" panose="020B0604020202020204" pitchFamily="34" charset="0"/>
                      </a:endParaRP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ea typeface="Calibri"/>
                          <a:cs typeface="Arial" panose="020B0604020202020204" pitchFamily="34" charset="0"/>
                        </a:rPr>
                        <a:t>Median rPFS, </a:t>
                      </a:r>
                    </a:p>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ea typeface="Calibri"/>
                          <a:cs typeface="Arial" panose="020B0604020202020204" pitchFamily="34" charset="0"/>
                        </a:rPr>
                        <a:t>Mo</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0">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marR="0" algn="l">
                        <a:lnSpc>
                          <a:spcPct val="90000"/>
                        </a:lnSpc>
                        <a:spcBef>
                          <a:spcPts val="0"/>
                        </a:spcBef>
                        <a:spcAft>
                          <a:spcPts val="0"/>
                        </a:spcAft>
                        <a:tabLst/>
                      </a:pPr>
                      <a:r>
                        <a:rPr lang="en-US" sz="1600" b="1" noProof="0" dirty="0">
                          <a:solidFill>
                            <a:schemeClr val="accent1"/>
                          </a:solidFill>
                          <a:effectLst/>
                          <a:latin typeface="Calibri" panose="020F0502020204030204" pitchFamily="34" charset="0"/>
                          <a:cs typeface="Arial" panose="020B0604020202020204" pitchFamily="34" charset="0"/>
                        </a:rPr>
                        <a:t>O + A</a:t>
                      </a: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11</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17.8</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70003">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marR="0" algn="l">
                        <a:lnSpc>
                          <a:spcPct val="90000"/>
                        </a:lnSpc>
                        <a:spcBef>
                          <a:spcPts val="0"/>
                        </a:spcBef>
                        <a:spcAft>
                          <a:spcPts val="0"/>
                        </a:spcAft>
                        <a:tabLst/>
                      </a:pPr>
                      <a:r>
                        <a:rPr lang="en-US" sz="1600" b="1" noProof="0" dirty="0">
                          <a:solidFill>
                            <a:schemeClr val="accent3"/>
                          </a:solidFill>
                          <a:effectLst/>
                          <a:latin typeface="Calibri" panose="020F0502020204030204" pitchFamily="34" charset="0"/>
                          <a:cs typeface="Arial" panose="020B0604020202020204" pitchFamily="34" charset="0"/>
                        </a:rPr>
                        <a:t>P + A</a:t>
                      </a: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10</a:t>
                      </a:r>
                    </a:p>
                  </a:txBody>
                  <a:tcPr marL="10789" marR="10789" marT="16304" marB="16304"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6.5</a:t>
                      </a:r>
                    </a:p>
                  </a:txBody>
                  <a:tcPr marL="10789" marR="10789" marT="16304" marB="1630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1605076"/>
                  </a:ext>
                </a:extLst>
              </a:tr>
            </a:tbl>
          </a:graphicData>
        </a:graphic>
      </p:graphicFrame>
      <p:cxnSp>
        <p:nvCxnSpPr>
          <p:cNvPr id="288" name="Straight Connector 287">
            <a:extLst>
              <a:ext uri="{FF2B5EF4-FFF2-40B4-BE49-F238E27FC236}">
                <a16:creationId xmlns:a16="http://schemas.microsoft.com/office/drawing/2014/main" id="{EFD6C709-08AF-4221-BC7A-E9C1A87D72BC}"/>
              </a:ext>
            </a:extLst>
          </p:cNvPr>
          <p:cNvCxnSpPr/>
          <p:nvPr/>
        </p:nvCxnSpPr>
        <p:spPr bwMode="auto">
          <a:xfrm>
            <a:off x="8986669" y="1360884"/>
            <a:ext cx="210934" cy="0"/>
          </a:xfrm>
          <a:prstGeom prst="line">
            <a:avLst/>
          </a:prstGeom>
          <a:noFill/>
          <a:ln w="28575" cap="flat" cmpd="sng" algn="ctr">
            <a:solidFill>
              <a:srgbClr val="015873"/>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AF7A48C3-5846-4B06-8234-AC99FFA00326}"/>
              </a:ext>
            </a:extLst>
          </p:cNvPr>
          <p:cNvCxnSpPr/>
          <p:nvPr/>
        </p:nvCxnSpPr>
        <p:spPr bwMode="auto">
          <a:xfrm>
            <a:off x="8988840" y="1614745"/>
            <a:ext cx="210934" cy="0"/>
          </a:xfrm>
          <a:prstGeom prst="line">
            <a:avLst/>
          </a:prstGeom>
          <a:noFill/>
          <a:ln w="28575" cap="flat" cmpd="sng" algn="ctr">
            <a:solidFill>
              <a:srgbClr val="E1471D"/>
            </a:solidFill>
            <a:prstDash val="solid"/>
            <a:round/>
            <a:headEnd type="none" w="med" len="med"/>
            <a:tailEnd type="none" w="med" len="med"/>
          </a:ln>
          <a:effectLst/>
        </p:spPr>
      </p:cxnSp>
      <p:sp>
        <p:nvSpPr>
          <p:cNvPr id="290" name="TextBox 289">
            <a:extLst>
              <a:ext uri="{FF2B5EF4-FFF2-40B4-BE49-F238E27FC236}">
                <a16:creationId xmlns:a16="http://schemas.microsoft.com/office/drawing/2014/main" id="{FA0A3B28-6909-4777-9192-3D768B37EBFE}"/>
              </a:ext>
            </a:extLst>
          </p:cNvPr>
          <p:cNvSpPr txBox="1"/>
          <p:nvPr/>
        </p:nvSpPr>
        <p:spPr bwMode="auto">
          <a:xfrm>
            <a:off x="7249138" y="2682157"/>
            <a:ext cx="2743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spcAft>
                <a:spcPct val="0"/>
              </a:spcAft>
              <a:defRPr/>
            </a:pPr>
            <a:r>
              <a:rPr lang="en-US" sz="1600" dirty="0">
                <a:solidFill>
                  <a:srgbClr val="000000"/>
                </a:solidFill>
                <a:cs typeface="Arial" panose="020B0604020202020204" pitchFamily="34" charset="0"/>
              </a:rPr>
              <a:t>HR: 0.74 (</a:t>
            </a:r>
            <a:r>
              <a:rPr lang="en-US" sz="1600" i="1" dirty="0">
                <a:solidFill>
                  <a:srgbClr val="000000"/>
                </a:solidFill>
                <a:cs typeface="Arial" panose="020B0604020202020204" pitchFamily="34" charset="0"/>
              </a:rPr>
              <a:t>P</a:t>
            </a:r>
            <a:r>
              <a:rPr lang="en-US" sz="1600" dirty="0">
                <a:solidFill>
                  <a:srgbClr val="000000"/>
                </a:solidFill>
                <a:cs typeface="Arial" panose="020B0604020202020204" pitchFamily="34" charset="0"/>
              </a:rPr>
              <a:t> = .58)</a:t>
            </a:r>
          </a:p>
        </p:txBody>
      </p:sp>
      <p:graphicFrame>
        <p:nvGraphicFramePr>
          <p:cNvPr id="291" name="Table 290">
            <a:extLst>
              <a:ext uri="{FF2B5EF4-FFF2-40B4-BE49-F238E27FC236}">
                <a16:creationId xmlns:a16="http://schemas.microsoft.com/office/drawing/2014/main" id="{A8B4A2EA-F33C-4343-B207-1B02DF214C58}"/>
              </a:ext>
            </a:extLst>
          </p:cNvPr>
          <p:cNvGraphicFramePr>
            <a:graphicFrameLocks noGrp="1"/>
          </p:cNvGraphicFramePr>
          <p:nvPr>
            <p:extLst>
              <p:ext uri="{D42A27DB-BD31-4B8C-83A1-F6EECF244321}">
                <p14:modId xmlns:p14="http://schemas.microsoft.com/office/powerpoint/2010/main" val="1281888345"/>
              </p:ext>
            </p:extLst>
          </p:nvPr>
        </p:nvGraphicFramePr>
        <p:xfrm>
          <a:off x="3682072" y="3432598"/>
          <a:ext cx="2651394" cy="975648"/>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404935">
                  <a:extLst>
                    <a:ext uri="{9D8B030D-6E8A-4147-A177-3AD203B41FA5}">
                      <a16:colId xmlns:a16="http://schemas.microsoft.com/office/drawing/2014/main" val="20001"/>
                    </a:ext>
                  </a:extLst>
                </a:gridCol>
                <a:gridCol w="1606379">
                  <a:extLst>
                    <a:ext uri="{9D8B030D-6E8A-4147-A177-3AD203B41FA5}">
                      <a16:colId xmlns:a16="http://schemas.microsoft.com/office/drawing/2014/main" val="20002"/>
                    </a:ext>
                  </a:extLst>
                </a:gridCol>
              </a:tblGrid>
              <a:tr h="87937">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nSpc>
                          <a:spcPct val="90000"/>
                        </a:lnSpc>
                        <a:spcBef>
                          <a:spcPts val="0"/>
                        </a:spcBef>
                        <a:spcAft>
                          <a:spcPts val="0"/>
                        </a:spcAft>
                      </a:pPr>
                      <a:endParaRPr lang="en-US" sz="1600" b="0" noProof="0" dirty="0">
                        <a:solidFill>
                          <a:schemeClr val="bg1"/>
                        </a:solidFill>
                        <a:effectLst/>
                        <a:latin typeface="Calibri" panose="020F0502020204030204" pitchFamily="34" charset="0"/>
                        <a:ea typeface="Calibri"/>
                        <a:cs typeface="Arial" panose="020B0604020202020204" pitchFamily="34" charset="0"/>
                      </a:endParaRP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cs typeface="Arial" panose="020B0604020202020204" pitchFamily="34" charset="0"/>
                        </a:rPr>
                        <a:t>n</a:t>
                      </a:r>
                      <a:endParaRPr lang="en-US" sz="1600" b="1" noProof="0" dirty="0">
                        <a:solidFill>
                          <a:schemeClr val="bg1"/>
                        </a:solidFill>
                        <a:effectLst/>
                        <a:latin typeface="Calibri" panose="020F0502020204030204" pitchFamily="34" charset="0"/>
                        <a:ea typeface="Calibri"/>
                        <a:cs typeface="Arial" panose="020B0604020202020204" pitchFamily="34" charset="0"/>
                      </a:endParaRP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ea typeface="Calibri"/>
                          <a:cs typeface="Arial" panose="020B0604020202020204" pitchFamily="34" charset="0"/>
                        </a:rPr>
                        <a:t>Median rPFS, </a:t>
                      </a:r>
                    </a:p>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ea typeface="Calibri"/>
                          <a:cs typeface="Arial" panose="020B0604020202020204" pitchFamily="34" charset="0"/>
                        </a:rPr>
                        <a:t>Mo</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0">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marR="0" algn="l">
                        <a:lnSpc>
                          <a:spcPct val="90000"/>
                        </a:lnSpc>
                        <a:spcBef>
                          <a:spcPts val="0"/>
                        </a:spcBef>
                        <a:spcAft>
                          <a:spcPts val="0"/>
                        </a:spcAft>
                        <a:tabLst/>
                      </a:pPr>
                      <a:r>
                        <a:rPr lang="en-US" sz="1600" b="1" noProof="0" dirty="0">
                          <a:solidFill>
                            <a:schemeClr val="accent1"/>
                          </a:solidFill>
                          <a:effectLst/>
                          <a:latin typeface="Calibri" panose="020F0502020204030204" pitchFamily="34" charset="0"/>
                          <a:cs typeface="Arial" panose="020B0604020202020204" pitchFamily="34" charset="0"/>
                        </a:rPr>
                        <a:t>O + A</a:t>
                      </a: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15</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15.0</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70003">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marR="0" algn="l">
                        <a:lnSpc>
                          <a:spcPct val="90000"/>
                        </a:lnSpc>
                        <a:spcBef>
                          <a:spcPts val="0"/>
                        </a:spcBef>
                        <a:spcAft>
                          <a:spcPts val="0"/>
                        </a:spcAft>
                        <a:tabLst/>
                      </a:pPr>
                      <a:r>
                        <a:rPr lang="en-US" sz="1600" b="1" noProof="0" dirty="0">
                          <a:solidFill>
                            <a:schemeClr val="accent3"/>
                          </a:solidFill>
                          <a:effectLst/>
                          <a:latin typeface="Calibri" panose="020F0502020204030204" pitchFamily="34" charset="0"/>
                          <a:cs typeface="Arial" panose="020B0604020202020204" pitchFamily="34" charset="0"/>
                        </a:rPr>
                        <a:t>P + A</a:t>
                      </a: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20</a:t>
                      </a:r>
                    </a:p>
                  </a:txBody>
                  <a:tcPr marL="10789" marR="10789" marT="16304" marB="16304"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9.7</a:t>
                      </a:r>
                    </a:p>
                  </a:txBody>
                  <a:tcPr marL="10789" marR="10789" marT="16304" marB="1630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1605076"/>
                  </a:ext>
                </a:extLst>
              </a:tr>
            </a:tbl>
          </a:graphicData>
        </a:graphic>
      </p:graphicFrame>
      <p:cxnSp>
        <p:nvCxnSpPr>
          <p:cNvPr id="292" name="Straight Connector 291">
            <a:extLst>
              <a:ext uri="{FF2B5EF4-FFF2-40B4-BE49-F238E27FC236}">
                <a16:creationId xmlns:a16="http://schemas.microsoft.com/office/drawing/2014/main" id="{33F4CC84-4473-46BA-8BBD-B3E8A74D5E95}"/>
              </a:ext>
            </a:extLst>
          </p:cNvPr>
          <p:cNvCxnSpPr/>
          <p:nvPr/>
        </p:nvCxnSpPr>
        <p:spPr bwMode="auto">
          <a:xfrm>
            <a:off x="3468967" y="4030703"/>
            <a:ext cx="210934" cy="0"/>
          </a:xfrm>
          <a:prstGeom prst="line">
            <a:avLst/>
          </a:prstGeom>
          <a:noFill/>
          <a:ln w="28575" cap="flat" cmpd="sng" algn="ctr">
            <a:solidFill>
              <a:srgbClr val="015873"/>
            </a:solidFill>
            <a:prstDash val="solid"/>
            <a:round/>
            <a:headEnd type="none" w="med" len="med"/>
            <a:tailEnd type="none" w="med" len="med"/>
          </a:ln>
          <a:effectLst/>
        </p:spPr>
      </p:cxnSp>
      <p:cxnSp>
        <p:nvCxnSpPr>
          <p:cNvPr id="293" name="Straight Connector 292">
            <a:extLst>
              <a:ext uri="{FF2B5EF4-FFF2-40B4-BE49-F238E27FC236}">
                <a16:creationId xmlns:a16="http://schemas.microsoft.com/office/drawing/2014/main" id="{27BF6A57-95C4-402B-9606-9D4C6AC07CCF}"/>
              </a:ext>
            </a:extLst>
          </p:cNvPr>
          <p:cNvCxnSpPr/>
          <p:nvPr/>
        </p:nvCxnSpPr>
        <p:spPr bwMode="auto">
          <a:xfrm>
            <a:off x="3471138" y="4284564"/>
            <a:ext cx="210934" cy="0"/>
          </a:xfrm>
          <a:prstGeom prst="line">
            <a:avLst/>
          </a:prstGeom>
          <a:noFill/>
          <a:ln w="28575" cap="flat" cmpd="sng" algn="ctr">
            <a:solidFill>
              <a:srgbClr val="E1471D"/>
            </a:solidFill>
            <a:prstDash val="solid"/>
            <a:round/>
            <a:headEnd type="none" w="med" len="med"/>
            <a:tailEnd type="none" w="med" len="med"/>
          </a:ln>
          <a:effectLst/>
        </p:spPr>
      </p:cxnSp>
      <p:sp>
        <p:nvSpPr>
          <p:cNvPr id="294" name="TextBox 293">
            <a:extLst>
              <a:ext uri="{FF2B5EF4-FFF2-40B4-BE49-F238E27FC236}">
                <a16:creationId xmlns:a16="http://schemas.microsoft.com/office/drawing/2014/main" id="{5A4FDBD4-0F88-4DA3-AB69-B74C049B20B2}"/>
              </a:ext>
            </a:extLst>
          </p:cNvPr>
          <p:cNvSpPr txBox="1"/>
          <p:nvPr/>
        </p:nvSpPr>
        <p:spPr bwMode="auto">
          <a:xfrm>
            <a:off x="1596683" y="5351976"/>
            <a:ext cx="2743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spcAft>
                <a:spcPct val="0"/>
              </a:spcAft>
              <a:defRPr/>
            </a:pPr>
            <a:r>
              <a:rPr lang="en-US" sz="1600" dirty="0">
                <a:solidFill>
                  <a:srgbClr val="000000"/>
                </a:solidFill>
                <a:cs typeface="Arial" panose="020B0604020202020204" pitchFamily="34" charset="0"/>
              </a:rPr>
              <a:t>HR: 0.52 (</a:t>
            </a:r>
            <a:r>
              <a:rPr lang="en-US" sz="1600" i="1" dirty="0">
                <a:solidFill>
                  <a:srgbClr val="000000"/>
                </a:solidFill>
                <a:cs typeface="Arial" panose="020B0604020202020204" pitchFamily="34" charset="0"/>
              </a:rPr>
              <a:t>P</a:t>
            </a:r>
            <a:r>
              <a:rPr lang="en-US" sz="1600" dirty="0">
                <a:solidFill>
                  <a:srgbClr val="000000"/>
                </a:solidFill>
                <a:cs typeface="Arial" panose="020B0604020202020204" pitchFamily="34" charset="0"/>
              </a:rPr>
              <a:t> = .115)</a:t>
            </a:r>
          </a:p>
        </p:txBody>
      </p:sp>
      <p:graphicFrame>
        <p:nvGraphicFramePr>
          <p:cNvPr id="295" name="Table 294">
            <a:extLst>
              <a:ext uri="{FF2B5EF4-FFF2-40B4-BE49-F238E27FC236}">
                <a16:creationId xmlns:a16="http://schemas.microsoft.com/office/drawing/2014/main" id="{9F71D225-FFFD-46BC-84EB-55C329B4B8A5}"/>
              </a:ext>
            </a:extLst>
          </p:cNvPr>
          <p:cNvGraphicFramePr>
            <a:graphicFrameLocks noGrp="1"/>
          </p:cNvGraphicFramePr>
          <p:nvPr>
            <p:extLst>
              <p:ext uri="{D42A27DB-BD31-4B8C-83A1-F6EECF244321}">
                <p14:modId xmlns:p14="http://schemas.microsoft.com/office/powerpoint/2010/main" val="1301618074"/>
              </p:ext>
            </p:extLst>
          </p:nvPr>
        </p:nvGraphicFramePr>
        <p:xfrm>
          <a:off x="9332356" y="3465332"/>
          <a:ext cx="2651394" cy="975648"/>
        </p:xfrm>
        <a:graphic>
          <a:graphicData uri="http://schemas.openxmlformats.org/drawingml/2006/table">
            <a:tbl>
              <a:tblPr firstRow="1" bandRow="1"/>
              <a:tblGrid>
                <a:gridCol w="640080">
                  <a:extLst>
                    <a:ext uri="{9D8B030D-6E8A-4147-A177-3AD203B41FA5}">
                      <a16:colId xmlns:a16="http://schemas.microsoft.com/office/drawing/2014/main" val="20000"/>
                    </a:ext>
                  </a:extLst>
                </a:gridCol>
                <a:gridCol w="404935">
                  <a:extLst>
                    <a:ext uri="{9D8B030D-6E8A-4147-A177-3AD203B41FA5}">
                      <a16:colId xmlns:a16="http://schemas.microsoft.com/office/drawing/2014/main" val="20001"/>
                    </a:ext>
                  </a:extLst>
                </a:gridCol>
                <a:gridCol w="1606379">
                  <a:extLst>
                    <a:ext uri="{9D8B030D-6E8A-4147-A177-3AD203B41FA5}">
                      <a16:colId xmlns:a16="http://schemas.microsoft.com/office/drawing/2014/main" val="20002"/>
                    </a:ext>
                  </a:extLst>
                </a:gridCol>
              </a:tblGrid>
              <a:tr h="87937">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nSpc>
                          <a:spcPct val="90000"/>
                        </a:lnSpc>
                        <a:spcBef>
                          <a:spcPts val="0"/>
                        </a:spcBef>
                        <a:spcAft>
                          <a:spcPts val="0"/>
                        </a:spcAft>
                      </a:pPr>
                      <a:endParaRPr lang="en-US" sz="1600" b="0" noProof="0" dirty="0">
                        <a:solidFill>
                          <a:schemeClr val="bg1"/>
                        </a:solidFill>
                        <a:effectLst/>
                        <a:latin typeface="Calibri" panose="020F0502020204030204" pitchFamily="34" charset="0"/>
                        <a:ea typeface="Calibri"/>
                        <a:cs typeface="Arial" panose="020B0604020202020204" pitchFamily="34" charset="0"/>
                      </a:endParaRP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cs typeface="Arial" panose="020B0604020202020204" pitchFamily="34" charset="0"/>
                        </a:rPr>
                        <a:t>n</a:t>
                      </a:r>
                      <a:endParaRPr lang="en-US" sz="1600" b="1" noProof="0" dirty="0">
                        <a:solidFill>
                          <a:schemeClr val="bg1"/>
                        </a:solidFill>
                        <a:effectLst/>
                        <a:latin typeface="Calibri" panose="020F0502020204030204" pitchFamily="34" charset="0"/>
                        <a:ea typeface="Calibri"/>
                        <a:cs typeface="Arial" panose="020B0604020202020204" pitchFamily="34" charset="0"/>
                      </a:endParaRP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bg1"/>
                          </a:solidFill>
                          <a:latin typeface="Calibri"/>
                        </a:defRPr>
                      </a:lvl1pPr>
                      <a:lvl2pPr marL="457200" algn="l" defTabSz="457200" rtl="0" eaLnBrk="1" latinLnBrk="0" hangingPunct="1">
                        <a:defRPr sz="1800" b="1" kern="1200">
                          <a:solidFill>
                            <a:schemeClr val="bg1"/>
                          </a:solidFill>
                          <a:latin typeface="Calibri"/>
                        </a:defRPr>
                      </a:lvl2pPr>
                      <a:lvl3pPr marL="914400" algn="l" defTabSz="457200" rtl="0" eaLnBrk="1" latinLnBrk="0" hangingPunct="1">
                        <a:defRPr sz="1800" b="1" kern="1200">
                          <a:solidFill>
                            <a:schemeClr val="bg1"/>
                          </a:solidFill>
                          <a:latin typeface="Calibri"/>
                        </a:defRPr>
                      </a:lvl3pPr>
                      <a:lvl4pPr marL="1371600" algn="l" defTabSz="457200" rtl="0" eaLnBrk="1" latinLnBrk="0" hangingPunct="1">
                        <a:defRPr sz="1800" b="1" kern="1200">
                          <a:solidFill>
                            <a:schemeClr val="bg1"/>
                          </a:solidFill>
                          <a:latin typeface="Calibri"/>
                        </a:defRPr>
                      </a:lvl4pPr>
                      <a:lvl5pPr marL="1828800" algn="l" defTabSz="457200" rtl="0" eaLnBrk="1" latinLnBrk="0" hangingPunct="1">
                        <a:defRPr sz="1800" b="1" kern="1200">
                          <a:solidFill>
                            <a:schemeClr val="bg1"/>
                          </a:solidFill>
                          <a:latin typeface="Calibri"/>
                        </a:defRPr>
                      </a:lvl5pPr>
                      <a:lvl6pPr marL="2286000" algn="l" defTabSz="457200" rtl="0" eaLnBrk="1" latinLnBrk="0" hangingPunct="1">
                        <a:defRPr sz="1800" b="1" kern="1200">
                          <a:solidFill>
                            <a:schemeClr val="bg1"/>
                          </a:solidFill>
                          <a:latin typeface="Calibri"/>
                        </a:defRPr>
                      </a:lvl6pPr>
                      <a:lvl7pPr marL="2743200" algn="l" defTabSz="457200" rtl="0" eaLnBrk="1" latinLnBrk="0" hangingPunct="1">
                        <a:defRPr sz="1800" b="1" kern="1200">
                          <a:solidFill>
                            <a:schemeClr val="bg1"/>
                          </a:solidFill>
                          <a:latin typeface="Calibri"/>
                        </a:defRPr>
                      </a:lvl7pPr>
                      <a:lvl8pPr marL="3200400" algn="l" defTabSz="457200" rtl="0" eaLnBrk="1" latinLnBrk="0" hangingPunct="1">
                        <a:defRPr sz="1800" b="1" kern="1200">
                          <a:solidFill>
                            <a:schemeClr val="bg1"/>
                          </a:solidFill>
                          <a:latin typeface="Calibri"/>
                        </a:defRPr>
                      </a:lvl8pPr>
                      <a:lvl9pPr marL="3657600" algn="l" defTabSz="457200" rtl="0" eaLnBrk="1" latinLnBrk="0" hangingPunct="1">
                        <a:defRPr sz="1800" b="1" kern="1200">
                          <a:solidFill>
                            <a:schemeClr val="bg1"/>
                          </a:solidFill>
                          <a:latin typeface="Calibri"/>
                        </a:defRPr>
                      </a:lvl9pPr>
                    </a:lstStyle>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ea typeface="Calibri"/>
                          <a:cs typeface="Arial" panose="020B0604020202020204" pitchFamily="34" charset="0"/>
                        </a:rPr>
                        <a:t>Median rPFS, </a:t>
                      </a:r>
                    </a:p>
                    <a:p>
                      <a:pPr marL="0" marR="0" algn="ctr">
                        <a:lnSpc>
                          <a:spcPct val="90000"/>
                        </a:lnSpc>
                        <a:spcBef>
                          <a:spcPts val="0"/>
                        </a:spcBef>
                        <a:spcAft>
                          <a:spcPts val="0"/>
                        </a:spcAft>
                      </a:pPr>
                      <a:r>
                        <a:rPr lang="en-US" sz="1600" b="1" noProof="0" dirty="0">
                          <a:solidFill>
                            <a:schemeClr val="bg1"/>
                          </a:solidFill>
                          <a:effectLst/>
                          <a:latin typeface="Calibri" panose="020F0502020204030204" pitchFamily="34" charset="0"/>
                          <a:ea typeface="Calibri"/>
                          <a:cs typeface="Arial" panose="020B0604020202020204" pitchFamily="34" charset="0"/>
                        </a:rPr>
                        <a:t>Mo</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0">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marR="0" algn="l">
                        <a:lnSpc>
                          <a:spcPct val="90000"/>
                        </a:lnSpc>
                        <a:spcBef>
                          <a:spcPts val="0"/>
                        </a:spcBef>
                        <a:spcAft>
                          <a:spcPts val="0"/>
                        </a:spcAft>
                        <a:tabLst/>
                      </a:pPr>
                      <a:r>
                        <a:rPr lang="en-US" sz="1600" b="1" noProof="0" dirty="0">
                          <a:solidFill>
                            <a:schemeClr val="accent1"/>
                          </a:solidFill>
                          <a:effectLst/>
                          <a:latin typeface="Calibri" panose="020F0502020204030204" pitchFamily="34" charset="0"/>
                          <a:cs typeface="Arial" panose="020B0604020202020204" pitchFamily="34" charset="0"/>
                        </a:rPr>
                        <a:t>O + A</a:t>
                      </a: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45</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13.1</a:t>
                      </a:r>
                    </a:p>
                  </a:txBody>
                  <a:tcPr marL="10789"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70003">
                <a:tc>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marL="0" marR="0" algn="l">
                        <a:lnSpc>
                          <a:spcPct val="90000"/>
                        </a:lnSpc>
                        <a:spcBef>
                          <a:spcPts val="0"/>
                        </a:spcBef>
                        <a:spcAft>
                          <a:spcPts val="0"/>
                        </a:spcAft>
                        <a:tabLst/>
                      </a:pPr>
                      <a:r>
                        <a:rPr lang="en-US" sz="1600" b="1" noProof="0" dirty="0">
                          <a:solidFill>
                            <a:schemeClr val="accent3"/>
                          </a:solidFill>
                          <a:effectLst/>
                          <a:latin typeface="Calibri" panose="020F0502020204030204" pitchFamily="34" charset="0"/>
                          <a:cs typeface="Arial" panose="020B0604020202020204" pitchFamily="34" charset="0"/>
                        </a:rPr>
                        <a:t>P + A</a:t>
                      </a:r>
                    </a:p>
                  </a:txBody>
                  <a:tcPr marL="56637" marR="10789" marT="16304" marB="163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41</a:t>
                      </a:r>
                    </a:p>
                  </a:txBody>
                  <a:tcPr marL="10789" marR="10789" marT="16304" marB="16304"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algn="ctr">
                        <a:lnSpc>
                          <a:spcPct val="90000"/>
                        </a:lnSpc>
                        <a:spcBef>
                          <a:spcPts val="0"/>
                        </a:spcBef>
                        <a:spcAft>
                          <a:spcPts val="0"/>
                        </a:spcAft>
                      </a:pPr>
                      <a:r>
                        <a:rPr lang="en-US" sz="1600" b="0" noProof="0" dirty="0">
                          <a:solidFill>
                            <a:schemeClr val="bg1"/>
                          </a:solidFill>
                          <a:effectLst/>
                          <a:latin typeface="Calibri" panose="020F0502020204030204" pitchFamily="34" charset="0"/>
                          <a:ea typeface="Calibri"/>
                          <a:cs typeface="Arial" panose="020B0604020202020204" pitchFamily="34" charset="0"/>
                        </a:rPr>
                        <a:t>6.4</a:t>
                      </a:r>
                    </a:p>
                  </a:txBody>
                  <a:tcPr marL="10789" marR="10789" marT="16304" marB="1630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1605076"/>
                  </a:ext>
                </a:extLst>
              </a:tr>
            </a:tbl>
          </a:graphicData>
        </a:graphic>
      </p:graphicFrame>
      <p:cxnSp>
        <p:nvCxnSpPr>
          <p:cNvPr id="296" name="Straight Connector 295">
            <a:extLst>
              <a:ext uri="{FF2B5EF4-FFF2-40B4-BE49-F238E27FC236}">
                <a16:creationId xmlns:a16="http://schemas.microsoft.com/office/drawing/2014/main" id="{0E047577-A88C-41A8-A94B-1014790621EE}"/>
              </a:ext>
            </a:extLst>
          </p:cNvPr>
          <p:cNvCxnSpPr/>
          <p:nvPr/>
        </p:nvCxnSpPr>
        <p:spPr bwMode="auto">
          <a:xfrm>
            <a:off x="9119251" y="4063437"/>
            <a:ext cx="210934" cy="0"/>
          </a:xfrm>
          <a:prstGeom prst="line">
            <a:avLst/>
          </a:prstGeom>
          <a:noFill/>
          <a:ln w="28575" cap="flat" cmpd="sng" algn="ctr">
            <a:solidFill>
              <a:srgbClr val="015873"/>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39F82520-FD72-4D08-802A-56F4C7E1819B}"/>
              </a:ext>
            </a:extLst>
          </p:cNvPr>
          <p:cNvCxnSpPr/>
          <p:nvPr/>
        </p:nvCxnSpPr>
        <p:spPr bwMode="auto">
          <a:xfrm>
            <a:off x="9121422" y="4317298"/>
            <a:ext cx="210934" cy="0"/>
          </a:xfrm>
          <a:prstGeom prst="line">
            <a:avLst/>
          </a:prstGeom>
          <a:noFill/>
          <a:ln w="28575" cap="flat" cmpd="sng" algn="ctr">
            <a:solidFill>
              <a:srgbClr val="E1471D"/>
            </a:solidFill>
            <a:prstDash val="solid"/>
            <a:round/>
            <a:headEnd type="none" w="med" len="med"/>
            <a:tailEnd type="none" w="med" len="med"/>
          </a:ln>
          <a:effectLst/>
        </p:spPr>
      </p:cxnSp>
      <p:sp>
        <p:nvSpPr>
          <p:cNvPr id="298" name="TextBox 297">
            <a:extLst>
              <a:ext uri="{FF2B5EF4-FFF2-40B4-BE49-F238E27FC236}">
                <a16:creationId xmlns:a16="http://schemas.microsoft.com/office/drawing/2014/main" id="{C61BB094-C383-4D78-9502-CF23AA3FB767}"/>
              </a:ext>
            </a:extLst>
          </p:cNvPr>
          <p:cNvSpPr txBox="1"/>
          <p:nvPr/>
        </p:nvSpPr>
        <p:spPr bwMode="auto">
          <a:xfrm>
            <a:off x="7246967" y="5384710"/>
            <a:ext cx="2743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spcAft>
                <a:spcPct val="0"/>
              </a:spcAft>
              <a:defRPr/>
            </a:pPr>
            <a:r>
              <a:rPr lang="en-US" sz="1600" dirty="0">
                <a:solidFill>
                  <a:srgbClr val="000000"/>
                </a:solidFill>
                <a:cs typeface="Arial" panose="020B0604020202020204" pitchFamily="34" charset="0"/>
              </a:rPr>
              <a:t>HR: 0.67 (</a:t>
            </a:r>
            <a:r>
              <a:rPr lang="en-US" sz="1600" i="1" dirty="0">
                <a:solidFill>
                  <a:srgbClr val="000000"/>
                </a:solidFill>
                <a:cs typeface="Arial" panose="020B0604020202020204" pitchFamily="34" charset="0"/>
              </a:rPr>
              <a:t>P</a:t>
            </a:r>
            <a:r>
              <a:rPr lang="en-US" sz="1600" dirty="0">
                <a:solidFill>
                  <a:srgbClr val="000000"/>
                </a:solidFill>
                <a:cs typeface="Arial" panose="020B0604020202020204" pitchFamily="34" charset="0"/>
              </a:rPr>
              <a:t> = .13)</a:t>
            </a:r>
          </a:p>
        </p:txBody>
      </p:sp>
      <p:sp>
        <p:nvSpPr>
          <p:cNvPr id="299" name="TextBox 298">
            <a:extLst>
              <a:ext uri="{FF2B5EF4-FFF2-40B4-BE49-F238E27FC236}">
                <a16:creationId xmlns:a16="http://schemas.microsoft.com/office/drawing/2014/main" id="{142CF77F-5891-4646-8E9A-2E36E6E67D1D}"/>
              </a:ext>
            </a:extLst>
          </p:cNvPr>
          <p:cNvSpPr txBox="1"/>
          <p:nvPr/>
        </p:nvSpPr>
        <p:spPr bwMode="auto">
          <a:xfrm>
            <a:off x="973344" y="662002"/>
            <a:ext cx="1428761" cy="338554"/>
          </a:xfrm>
          <a:prstGeom prst="rect">
            <a:avLst/>
          </a:prstGeom>
          <a:solidFill>
            <a:srgbClr val="455560"/>
          </a:solidFill>
          <a:ln>
            <a:noFill/>
          </a:ln>
        </p:spPr>
        <p:txBody>
          <a:bodyPr wrap="square" rtlCol="0">
            <a:spAutoFit/>
          </a:bodyPr>
          <a:lstStyle/>
          <a:p>
            <a:pPr marL="0" marR="0" lvl="0" indent="0" algn="ctr" defTabSz="914400" eaLnBrk="1" fontAlgn="auto" latinLnBrk="0" hangingPunct="1">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cs typeface="Arial" panose="020B0604020202020204" pitchFamily="34" charset="0"/>
              </a:rPr>
              <a:t>ITT Population</a:t>
            </a:r>
          </a:p>
        </p:txBody>
      </p:sp>
      <p:sp>
        <p:nvSpPr>
          <p:cNvPr id="300" name="TextBox 299">
            <a:extLst>
              <a:ext uri="{FF2B5EF4-FFF2-40B4-BE49-F238E27FC236}">
                <a16:creationId xmlns:a16="http://schemas.microsoft.com/office/drawing/2014/main" id="{8C0F75DD-B6E5-4EE0-B6A9-9F697005C890}"/>
              </a:ext>
            </a:extLst>
          </p:cNvPr>
          <p:cNvSpPr txBox="1"/>
          <p:nvPr/>
        </p:nvSpPr>
        <p:spPr bwMode="auto">
          <a:xfrm>
            <a:off x="1043382" y="3315475"/>
            <a:ext cx="959735" cy="338554"/>
          </a:xfrm>
          <a:prstGeom prst="rect">
            <a:avLst/>
          </a:prstGeom>
          <a:solidFill>
            <a:srgbClr val="455560"/>
          </a:solidFill>
          <a:ln>
            <a:noFill/>
          </a:ln>
        </p:spPr>
        <p:txBody>
          <a:bodyPr wrap="square" rtlCol="0">
            <a:spAutoFit/>
          </a:bodyPr>
          <a:lstStyle/>
          <a:p>
            <a:pPr marL="0" marR="0" lvl="0" indent="0" algn="ctr" defTabSz="914400" eaLnBrk="1" fontAlgn="auto" latinLnBrk="0" hangingPunct="1">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cs typeface="Arial" panose="020B0604020202020204" pitchFamily="34" charset="0"/>
              </a:rPr>
              <a:t>HRR WT</a:t>
            </a:r>
          </a:p>
        </p:txBody>
      </p:sp>
      <p:sp>
        <p:nvSpPr>
          <p:cNvPr id="301" name="TextBox 300">
            <a:extLst>
              <a:ext uri="{FF2B5EF4-FFF2-40B4-BE49-F238E27FC236}">
                <a16:creationId xmlns:a16="http://schemas.microsoft.com/office/drawing/2014/main" id="{D294A950-8530-49F2-8C8C-CA939A03304C}"/>
              </a:ext>
            </a:extLst>
          </p:cNvPr>
          <p:cNvSpPr txBox="1"/>
          <p:nvPr/>
        </p:nvSpPr>
        <p:spPr bwMode="auto">
          <a:xfrm>
            <a:off x="6527156" y="637105"/>
            <a:ext cx="2113607" cy="338554"/>
          </a:xfrm>
          <a:prstGeom prst="rect">
            <a:avLst/>
          </a:prstGeom>
          <a:solidFill>
            <a:srgbClr val="455560"/>
          </a:solidFill>
          <a:ln>
            <a:noFill/>
          </a:ln>
        </p:spPr>
        <p:txBody>
          <a:bodyPr wrap="square" rtlCol="0">
            <a:spAutoFit/>
          </a:bodyPr>
          <a:lstStyle/>
          <a:p>
            <a:pPr marL="0" marR="0" lvl="0" indent="0" algn="ctr" defTabSz="914400" eaLnBrk="1" fontAlgn="auto" latinLnBrk="0" hangingPunct="1">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cs typeface="Arial" panose="020B0604020202020204" pitchFamily="34" charset="0"/>
              </a:rPr>
              <a:t>HRR Mutation Positive</a:t>
            </a:r>
          </a:p>
        </p:txBody>
      </p:sp>
      <p:sp>
        <p:nvSpPr>
          <p:cNvPr id="302" name="TextBox 301">
            <a:extLst>
              <a:ext uri="{FF2B5EF4-FFF2-40B4-BE49-F238E27FC236}">
                <a16:creationId xmlns:a16="http://schemas.microsoft.com/office/drawing/2014/main" id="{FFBB61D1-21EE-49DB-91DC-EEFA8DAE809C}"/>
              </a:ext>
            </a:extLst>
          </p:cNvPr>
          <p:cNvSpPr txBox="1"/>
          <p:nvPr/>
        </p:nvSpPr>
        <p:spPr bwMode="auto">
          <a:xfrm>
            <a:off x="6500305" y="3315475"/>
            <a:ext cx="2621117" cy="338554"/>
          </a:xfrm>
          <a:prstGeom prst="rect">
            <a:avLst/>
          </a:prstGeom>
          <a:solidFill>
            <a:srgbClr val="455560"/>
          </a:solidFill>
          <a:ln>
            <a:noFill/>
          </a:ln>
        </p:spPr>
        <p:txBody>
          <a:bodyPr wrap="square" rtlCol="0">
            <a:spAutoFit/>
          </a:bodyPr>
          <a:lstStyle/>
          <a:p>
            <a:pPr marL="0" marR="0" lvl="0" indent="0" algn="ctr" defTabSz="914400" eaLnBrk="1" fontAlgn="auto" latinLnBrk="0" hangingPunct="1">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cs typeface="Arial" panose="020B0604020202020204" pitchFamily="34" charset="0"/>
              </a:rPr>
              <a:t>HRR Partially Characterized*</a:t>
            </a:r>
          </a:p>
        </p:txBody>
      </p:sp>
      <p:sp>
        <p:nvSpPr>
          <p:cNvPr id="303" name="TextBox 302">
            <a:extLst>
              <a:ext uri="{FF2B5EF4-FFF2-40B4-BE49-F238E27FC236}">
                <a16:creationId xmlns:a16="http://schemas.microsoft.com/office/drawing/2014/main" id="{C9F5E448-BF2D-4435-B769-9A83E4210700}"/>
              </a:ext>
            </a:extLst>
          </p:cNvPr>
          <p:cNvSpPr txBox="1"/>
          <p:nvPr/>
        </p:nvSpPr>
        <p:spPr bwMode="auto">
          <a:xfrm rot="16200000">
            <a:off x="552219" y="1828872"/>
            <a:ext cx="1012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spcAft>
                <a:spcPct val="0"/>
              </a:spcAft>
              <a:defRPr/>
            </a:pPr>
            <a:r>
              <a:rPr lang="en-US" sz="1600" b="1" dirty="0">
                <a:solidFill>
                  <a:srgbClr val="000000"/>
                </a:solidFill>
                <a:cs typeface="Arial" panose="020B0604020202020204" pitchFamily="34" charset="0"/>
              </a:rPr>
              <a:t>rPFS (%)</a:t>
            </a:r>
          </a:p>
        </p:txBody>
      </p:sp>
      <p:sp>
        <p:nvSpPr>
          <p:cNvPr id="304" name="TextBox 303">
            <a:extLst>
              <a:ext uri="{FF2B5EF4-FFF2-40B4-BE49-F238E27FC236}">
                <a16:creationId xmlns:a16="http://schemas.microsoft.com/office/drawing/2014/main" id="{7544B14B-F403-41FF-BDA2-A03B12840FD7}"/>
              </a:ext>
            </a:extLst>
          </p:cNvPr>
          <p:cNvSpPr txBox="1"/>
          <p:nvPr/>
        </p:nvSpPr>
        <p:spPr bwMode="auto">
          <a:xfrm rot="16200000">
            <a:off x="517441" y="4480357"/>
            <a:ext cx="1012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spcAft>
                <a:spcPct val="0"/>
              </a:spcAft>
              <a:defRPr/>
            </a:pPr>
            <a:r>
              <a:rPr lang="en-US" sz="1600" b="1" dirty="0">
                <a:solidFill>
                  <a:srgbClr val="000000"/>
                </a:solidFill>
                <a:cs typeface="Arial" panose="020B0604020202020204" pitchFamily="34" charset="0"/>
              </a:rPr>
              <a:t>rPFS (%)</a:t>
            </a:r>
          </a:p>
        </p:txBody>
      </p:sp>
      <p:sp>
        <p:nvSpPr>
          <p:cNvPr id="305" name="TextBox 304">
            <a:extLst>
              <a:ext uri="{FF2B5EF4-FFF2-40B4-BE49-F238E27FC236}">
                <a16:creationId xmlns:a16="http://schemas.microsoft.com/office/drawing/2014/main" id="{DDB383CB-972A-4CA0-81AF-3F92D78A2808}"/>
              </a:ext>
            </a:extLst>
          </p:cNvPr>
          <p:cNvSpPr txBox="1"/>
          <p:nvPr/>
        </p:nvSpPr>
        <p:spPr bwMode="auto">
          <a:xfrm rot="16200000">
            <a:off x="6137384" y="1854736"/>
            <a:ext cx="1012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spcAft>
                <a:spcPct val="0"/>
              </a:spcAft>
              <a:defRPr/>
            </a:pPr>
            <a:r>
              <a:rPr lang="en-US" sz="1600" b="1" dirty="0">
                <a:solidFill>
                  <a:srgbClr val="000000"/>
                </a:solidFill>
                <a:cs typeface="Arial" panose="020B0604020202020204" pitchFamily="34" charset="0"/>
              </a:rPr>
              <a:t>rPFS (%)</a:t>
            </a:r>
          </a:p>
        </p:txBody>
      </p:sp>
      <p:sp>
        <p:nvSpPr>
          <p:cNvPr id="306" name="TextBox 305">
            <a:extLst>
              <a:ext uri="{FF2B5EF4-FFF2-40B4-BE49-F238E27FC236}">
                <a16:creationId xmlns:a16="http://schemas.microsoft.com/office/drawing/2014/main" id="{1BE8F13D-9E58-4709-85FD-2156AE4B760D}"/>
              </a:ext>
            </a:extLst>
          </p:cNvPr>
          <p:cNvSpPr txBox="1"/>
          <p:nvPr/>
        </p:nvSpPr>
        <p:spPr bwMode="auto">
          <a:xfrm rot="16200000">
            <a:off x="6153832" y="4608317"/>
            <a:ext cx="1012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spcAft>
                <a:spcPct val="0"/>
              </a:spcAft>
              <a:defRPr/>
            </a:pPr>
            <a:r>
              <a:rPr lang="en-US" sz="1600" b="1" dirty="0">
                <a:solidFill>
                  <a:srgbClr val="000000"/>
                </a:solidFill>
                <a:cs typeface="Arial" panose="020B0604020202020204" pitchFamily="34" charset="0"/>
              </a:rPr>
              <a:t>rPFS (%)</a:t>
            </a:r>
          </a:p>
        </p:txBody>
      </p:sp>
      <p:sp>
        <p:nvSpPr>
          <p:cNvPr id="307" name="TextBox 306">
            <a:extLst>
              <a:ext uri="{FF2B5EF4-FFF2-40B4-BE49-F238E27FC236}">
                <a16:creationId xmlns:a16="http://schemas.microsoft.com/office/drawing/2014/main" id="{A0B02004-CF19-4A5A-B37A-79090A8BD335}"/>
              </a:ext>
            </a:extLst>
          </p:cNvPr>
          <p:cNvSpPr txBox="1"/>
          <p:nvPr/>
        </p:nvSpPr>
        <p:spPr bwMode="auto">
          <a:xfrm>
            <a:off x="1637724" y="5880463"/>
            <a:ext cx="3963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defRPr/>
            </a:pPr>
            <a:r>
              <a:rPr lang="en-US" sz="1600" b="1" dirty="0">
                <a:solidFill>
                  <a:srgbClr val="000000"/>
                </a:solidFill>
                <a:cs typeface="Arial" panose="020B0604020202020204" pitchFamily="34" charset="0"/>
              </a:rPr>
              <a:t>Mo Since Randomization</a:t>
            </a:r>
          </a:p>
        </p:txBody>
      </p:sp>
      <p:sp>
        <p:nvSpPr>
          <p:cNvPr id="308" name="TextBox 307">
            <a:extLst>
              <a:ext uri="{FF2B5EF4-FFF2-40B4-BE49-F238E27FC236}">
                <a16:creationId xmlns:a16="http://schemas.microsoft.com/office/drawing/2014/main" id="{FBD7D328-0C12-4B57-8F4E-E7140997F1FD}"/>
              </a:ext>
            </a:extLst>
          </p:cNvPr>
          <p:cNvSpPr txBox="1"/>
          <p:nvPr/>
        </p:nvSpPr>
        <p:spPr bwMode="auto">
          <a:xfrm>
            <a:off x="7237054" y="5887418"/>
            <a:ext cx="39354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defRPr/>
            </a:pPr>
            <a:r>
              <a:rPr lang="en-US" sz="1600" b="1" dirty="0">
                <a:solidFill>
                  <a:srgbClr val="000000"/>
                </a:solidFill>
                <a:cs typeface="Arial" panose="020B0604020202020204" pitchFamily="34" charset="0"/>
              </a:rPr>
              <a:t>Mo Since Randomization</a:t>
            </a:r>
          </a:p>
        </p:txBody>
      </p:sp>
      <p:grpSp>
        <p:nvGrpSpPr>
          <p:cNvPr id="309" name="Group 308">
            <a:extLst>
              <a:ext uri="{FF2B5EF4-FFF2-40B4-BE49-F238E27FC236}">
                <a16:creationId xmlns:a16="http://schemas.microsoft.com/office/drawing/2014/main" id="{DE660413-7736-4BD8-9C12-1D4865325145}"/>
              </a:ext>
            </a:extLst>
          </p:cNvPr>
          <p:cNvGrpSpPr/>
          <p:nvPr/>
        </p:nvGrpSpPr>
        <p:grpSpPr>
          <a:xfrm>
            <a:off x="1952445" y="1128774"/>
            <a:ext cx="3343852" cy="1568324"/>
            <a:chOff x="-5894387" y="2314576"/>
            <a:chExt cx="4019551" cy="1857376"/>
          </a:xfrm>
          <a:solidFill>
            <a:srgbClr val="015873"/>
          </a:solidFill>
        </p:grpSpPr>
        <p:sp>
          <p:nvSpPr>
            <p:cNvPr id="310" name="Oval 1159">
              <a:extLst>
                <a:ext uri="{FF2B5EF4-FFF2-40B4-BE49-F238E27FC236}">
                  <a16:creationId xmlns:a16="http://schemas.microsoft.com/office/drawing/2014/main" id="{8D73CE57-40F4-4823-88FB-69987DFD5D79}"/>
                </a:ext>
              </a:extLst>
            </p:cNvPr>
            <p:cNvSpPr>
              <a:spLocks noChangeArrowheads="1"/>
            </p:cNvSpPr>
            <p:nvPr/>
          </p:nvSpPr>
          <p:spPr bwMode="auto">
            <a:xfrm>
              <a:off x="-5894387" y="2314576"/>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11" name="Oval 1160">
              <a:extLst>
                <a:ext uri="{FF2B5EF4-FFF2-40B4-BE49-F238E27FC236}">
                  <a16:creationId xmlns:a16="http://schemas.microsoft.com/office/drawing/2014/main" id="{D9795B70-87F3-4699-957B-8A9E1E667A42}"/>
                </a:ext>
              </a:extLst>
            </p:cNvPr>
            <p:cNvSpPr>
              <a:spLocks noChangeArrowheads="1"/>
            </p:cNvSpPr>
            <p:nvPr/>
          </p:nvSpPr>
          <p:spPr bwMode="auto">
            <a:xfrm>
              <a:off x="-5870574" y="2413001"/>
              <a:ext cx="46038" cy="47625"/>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12" name="Oval 1161">
              <a:extLst>
                <a:ext uri="{FF2B5EF4-FFF2-40B4-BE49-F238E27FC236}">
                  <a16:creationId xmlns:a16="http://schemas.microsoft.com/office/drawing/2014/main" id="{5FF0FE04-346F-41C0-80EA-43DA6DAF77B8}"/>
                </a:ext>
              </a:extLst>
            </p:cNvPr>
            <p:cNvSpPr>
              <a:spLocks noChangeArrowheads="1"/>
            </p:cNvSpPr>
            <p:nvPr/>
          </p:nvSpPr>
          <p:spPr bwMode="auto">
            <a:xfrm>
              <a:off x="-5445124" y="2763839"/>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13" name="Oval 1162">
              <a:extLst>
                <a:ext uri="{FF2B5EF4-FFF2-40B4-BE49-F238E27FC236}">
                  <a16:creationId xmlns:a16="http://schemas.microsoft.com/office/drawing/2014/main" id="{13706CD5-99BB-482A-9B70-9B701161BB57}"/>
                </a:ext>
              </a:extLst>
            </p:cNvPr>
            <p:cNvSpPr>
              <a:spLocks noChangeArrowheads="1"/>
            </p:cNvSpPr>
            <p:nvPr/>
          </p:nvSpPr>
          <p:spPr bwMode="auto">
            <a:xfrm>
              <a:off x="-5038724" y="2935289"/>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14" name="Oval 1163">
              <a:extLst>
                <a:ext uri="{FF2B5EF4-FFF2-40B4-BE49-F238E27FC236}">
                  <a16:creationId xmlns:a16="http://schemas.microsoft.com/office/drawing/2014/main" id="{A25644C6-8BA1-441D-B1DA-25F1ADA9269D}"/>
                </a:ext>
              </a:extLst>
            </p:cNvPr>
            <p:cNvSpPr>
              <a:spLocks noChangeArrowheads="1"/>
            </p:cNvSpPr>
            <p:nvPr/>
          </p:nvSpPr>
          <p:spPr bwMode="auto">
            <a:xfrm>
              <a:off x="-4837112" y="3017839"/>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15" name="Oval 1164">
              <a:extLst>
                <a:ext uri="{FF2B5EF4-FFF2-40B4-BE49-F238E27FC236}">
                  <a16:creationId xmlns:a16="http://schemas.microsoft.com/office/drawing/2014/main" id="{6DECDEBB-A557-4BB8-91FE-6A6A03453759}"/>
                </a:ext>
              </a:extLst>
            </p:cNvPr>
            <p:cNvSpPr>
              <a:spLocks noChangeArrowheads="1"/>
            </p:cNvSpPr>
            <p:nvPr/>
          </p:nvSpPr>
          <p:spPr bwMode="auto">
            <a:xfrm>
              <a:off x="-4124324" y="3432176"/>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16" name="Oval 1165">
              <a:extLst>
                <a:ext uri="{FF2B5EF4-FFF2-40B4-BE49-F238E27FC236}">
                  <a16:creationId xmlns:a16="http://schemas.microsoft.com/office/drawing/2014/main" id="{9EC0539F-B1A9-40AF-A1C6-5CF80C4C7C4B}"/>
                </a:ext>
              </a:extLst>
            </p:cNvPr>
            <p:cNvSpPr>
              <a:spLocks noChangeArrowheads="1"/>
            </p:cNvSpPr>
            <p:nvPr/>
          </p:nvSpPr>
          <p:spPr bwMode="auto">
            <a:xfrm>
              <a:off x="-4060824" y="3432176"/>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17" name="Oval 1166">
              <a:extLst>
                <a:ext uri="{FF2B5EF4-FFF2-40B4-BE49-F238E27FC236}">
                  <a16:creationId xmlns:a16="http://schemas.microsoft.com/office/drawing/2014/main" id="{EE407AC3-5E4D-4E16-90D7-ECA903D1EB5D}"/>
                </a:ext>
              </a:extLst>
            </p:cNvPr>
            <p:cNvSpPr>
              <a:spLocks noChangeArrowheads="1"/>
            </p:cNvSpPr>
            <p:nvPr/>
          </p:nvSpPr>
          <p:spPr bwMode="auto">
            <a:xfrm>
              <a:off x="-3803649" y="3560764"/>
              <a:ext cx="49213"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18" name="Oval 1167">
              <a:extLst>
                <a:ext uri="{FF2B5EF4-FFF2-40B4-BE49-F238E27FC236}">
                  <a16:creationId xmlns:a16="http://schemas.microsoft.com/office/drawing/2014/main" id="{53CD31FA-6003-4472-B700-921231E9A35D}"/>
                </a:ext>
              </a:extLst>
            </p:cNvPr>
            <p:cNvSpPr>
              <a:spLocks noChangeArrowheads="1"/>
            </p:cNvSpPr>
            <p:nvPr/>
          </p:nvSpPr>
          <p:spPr bwMode="auto">
            <a:xfrm>
              <a:off x="-2974974" y="3781426"/>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19" name="Oval 1168">
              <a:extLst>
                <a:ext uri="{FF2B5EF4-FFF2-40B4-BE49-F238E27FC236}">
                  <a16:creationId xmlns:a16="http://schemas.microsoft.com/office/drawing/2014/main" id="{60CBF0EB-9089-42EF-85D6-164008C5DF80}"/>
                </a:ext>
              </a:extLst>
            </p:cNvPr>
            <p:cNvSpPr>
              <a:spLocks noChangeArrowheads="1"/>
            </p:cNvSpPr>
            <p:nvPr/>
          </p:nvSpPr>
          <p:spPr bwMode="auto">
            <a:xfrm>
              <a:off x="-2954337" y="3781426"/>
              <a:ext cx="49213"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20" name="Oval 1169">
              <a:extLst>
                <a:ext uri="{FF2B5EF4-FFF2-40B4-BE49-F238E27FC236}">
                  <a16:creationId xmlns:a16="http://schemas.microsoft.com/office/drawing/2014/main" id="{74296D92-8C59-46A2-A077-18FCF96A93FF}"/>
                </a:ext>
              </a:extLst>
            </p:cNvPr>
            <p:cNvSpPr>
              <a:spLocks noChangeArrowheads="1"/>
            </p:cNvSpPr>
            <p:nvPr/>
          </p:nvSpPr>
          <p:spPr bwMode="auto">
            <a:xfrm>
              <a:off x="-2849562" y="3781426"/>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21" name="Oval 1170">
              <a:extLst>
                <a:ext uri="{FF2B5EF4-FFF2-40B4-BE49-F238E27FC236}">
                  <a16:creationId xmlns:a16="http://schemas.microsoft.com/office/drawing/2014/main" id="{B1040371-113E-4A23-8D72-DE9DC31E1EE2}"/>
                </a:ext>
              </a:extLst>
            </p:cNvPr>
            <p:cNvSpPr>
              <a:spLocks noChangeArrowheads="1"/>
            </p:cNvSpPr>
            <p:nvPr/>
          </p:nvSpPr>
          <p:spPr bwMode="auto">
            <a:xfrm>
              <a:off x="-2825749" y="3781426"/>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22" name="Oval 1171">
              <a:extLst>
                <a:ext uri="{FF2B5EF4-FFF2-40B4-BE49-F238E27FC236}">
                  <a16:creationId xmlns:a16="http://schemas.microsoft.com/office/drawing/2014/main" id="{30EE4AEC-75BC-473C-850D-24D8C3A331AF}"/>
                </a:ext>
              </a:extLst>
            </p:cNvPr>
            <p:cNvSpPr>
              <a:spLocks noChangeArrowheads="1"/>
            </p:cNvSpPr>
            <p:nvPr/>
          </p:nvSpPr>
          <p:spPr bwMode="auto">
            <a:xfrm>
              <a:off x="-2439987" y="3890964"/>
              <a:ext cx="49213"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23" name="Oval 1172">
              <a:extLst>
                <a:ext uri="{FF2B5EF4-FFF2-40B4-BE49-F238E27FC236}">
                  <a16:creationId xmlns:a16="http://schemas.microsoft.com/office/drawing/2014/main" id="{08B26159-B2E1-4724-94B6-8003C841162F}"/>
                </a:ext>
              </a:extLst>
            </p:cNvPr>
            <p:cNvSpPr>
              <a:spLocks noChangeArrowheads="1"/>
            </p:cNvSpPr>
            <p:nvPr/>
          </p:nvSpPr>
          <p:spPr bwMode="auto">
            <a:xfrm>
              <a:off x="-2287587" y="4016376"/>
              <a:ext cx="46038" cy="49213"/>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24" name="Oval 1173">
              <a:extLst>
                <a:ext uri="{FF2B5EF4-FFF2-40B4-BE49-F238E27FC236}">
                  <a16:creationId xmlns:a16="http://schemas.microsoft.com/office/drawing/2014/main" id="{4EF701FF-676F-4260-994C-5032E6597E6F}"/>
                </a:ext>
              </a:extLst>
            </p:cNvPr>
            <p:cNvSpPr>
              <a:spLocks noChangeArrowheads="1"/>
            </p:cNvSpPr>
            <p:nvPr/>
          </p:nvSpPr>
          <p:spPr bwMode="auto">
            <a:xfrm>
              <a:off x="-2049462" y="4016376"/>
              <a:ext cx="46038" cy="49213"/>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25" name="Oval 1174">
              <a:extLst>
                <a:ext uri="{FF2B5EF4-FFF2-40B4-BE49-F238E27FC236}">
                  <a16:creationId xmlns:a16="http://schemas.microsoft.com/office/drawing/2014/main" id="{7B5B83BB-CA26-4F24-BD9B-B75054853D57}"/>
                </a:ext>
              </a:extLst>
            </p:cNvPr>
            <p:cNvSpPr>
              <a:spLocks noChangeArrowheads="1"/>
            </p:cNvSpPr>
            <p:nvPr/>
          </p:nvSpPr>
          <p:spPr bwMode="auto">
            <a:xfrm>
              <a:off x="-1984374" y="4019551"/>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26" name="Oval 1175">
              <a:extLst>
                <a:ext uri="{FF2B5EF4-FFF2-40B4-BE49-F238E27FC236}">
                  <a16:creationId xmlns:a16="http://schemas.microsoft.com/office/drawing/2014/main" id="{A9CD0B5C-6339-447F-84BC-7E8CE2D9FFC2}"/>
                </a:ext>
              </a:extLst>
            </p:cNvPr>
            <p:cNvSpPr>
              <a:spLocks noChangeArrowheads="1"/>
            </p:cNvSpPr>
            <p:nvPr/>
          </p:nvSpPr>
          <p:spPr bwMode="auto">
            <a:xfrm>
              <a:off x="-1954212" y="4125914"/>
              <a:ext cx="49213"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sp>
          <p:nvSpPr>
            <p:cNvPr id="327" name="Oval 1176">
              <a:extLst>
                <a:ext uri="{FF2B5EF4-FFF2-40B4-BE49-F238E27FC236}">
                  <a16:creationId xmlns:a16="http://schemas.microsoft.com/office/drawing/2014/main" id="{54163ADB-9FF2-4CBA-87C1-93AB89612549}"/>
                </a:ext>
              </a:extLst>
            </p:cNvPr>
            <p:cNvSpPr>
              <a:spLocks noChangeArrowheads="1"/>
            </p:cNvSpPr>
            <p:nvPr/>
          </p:nvSpPr>
          <p:spPr bwMode="auto">
            <a:xfrm>
              <a:off x="-1924049" y="4125914"/>
              <a:ext cx="49213"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25000" noProof="0" dirty="0">
                <a:ln>
                  <a:noFill/>
                </a:ln>
                <a:solidFill>
                  <a:srgbClr val="FFFFFF"/>
                </a:solidFill>
                <a:effectLst/>
                <a:uLnTx/>
                <a:uFillTx/>
                <a:cs typeface="Arial" panose="020B0604020202020204" pitchFamily="34" charset="0"/>
              </a:endParaRPr>
            </a:p>
          </p:txBody>
        </p:sp>
      </p:grpSp>
      <p:sp>
        <p:nvSpPr>
          <p:cNvPr id="328" name="Freeform: Shape 136">
            <a:extLst>
              <a:ext uri="{FF2B5EF4-FFF2-40B4-BE49-F238E27FC236}">
                <a16:creationId xmlns:a16="http://schemas.microsoft.com/office/drawing/2014/main" id="{9649050C-238E-4147-B4BC-E6473606AD69}"/>
              </a:ext>
            </a:extLst>
          </p:cNvPr>
          <p:cNvSpPr/>
          <p:nvPr/>
        </p:nvSpPr>
        <p:spPr>
          <a:xfrm>
            <a:off x="1610363" y="1110341"/>
            <a:ext cx="3963903" cy="1940495"/>
          </a:xfrm>
          <a:custGeom>
            <a:avLst/>
            <a:gdLst>
              <a:gd name="connsiteX0" fmla="*/ 0 w 6043612"/>
              <a:gd name="connsiteY0" fmla="*/ 0 h 2909887"/>
              <a:gd name="connsiteX1" fmla="*/ 0 w 6043612"/>
              <a:gd name="connsiteY1" fmla="*/ 2909887 h 2909887"/>
              <a:gd name="connsiteX2" fmla="*/ 6043612 w 6043612"/>
              <a:gd name="connsiteY2" fmla="*/ 2909887 h 2909887"/>
            </a:gdLst>
            <a:ahLst/>
            <a:cxnLst>
              <a:cxn ang="0">
                <a:pos x="connsiteX0" y="connsiteY0"/>
              </a:cxn>
              <a:cxn ang="0">
                <a:pos x="connsiteX1" y="connsiteY1"/>
              </a:cxn>
              <a:cxn ang="0">
                <a:pos x="connsiteX2" y="connsiteY2"/>
              </a:cxn>
            </a:cxnLst>
            <a:rect l="l" t="t" r="r" b="b"/>
            <a:pathLst>
              <a:path w="6043612" h="2909887">
                <a:moveTo>
                  <a:pt x="0" y="0"/>
                </a:moveTo>
                <a:lnTo>
                  <a:pt x="0" y="2909887"/>
                </a:lnTo>
                <a:lnTo>
                  <a:pt x="6043612" y="2909887"/>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329" name="Group 328">
            <a:extLst>
              <a:ext uri="{FF2B5EF4-FFF2-40B4-BE49-F238E27FC236}">
                <a16:creationId xmlns:a16="http://schemas.microsoft.com/office/drawing/2014/main" id="{802ECB32-CEC3-4863-B328-E3D7C5A92035}"/>
              </a:ext>
            </a:extLst>
          </p:cNvPr>
          <p:cNvGrpSpPr/>
          <p:nvPr/>
        </p:nvGrpSpPr>
        <p:grpSpPr>
          <a:xfrm>
            <a:off x="1535246" y="1114536"/>
            <a:ext cx="74771" cy="1936277"/>
            <a:chOff x="569100" y="1352685"/>
            <a:chExt cx="43639" cy="1936277"/>
          </a:xfrm>
        </p:grpSpPr>
        <p:sp>
          <p:nvSpPr>
            <p:cNvPr id="330" name="Freeform: Shape 137">
              <a:extLst>
                <a:ext uri="{FF2B5EF4-FFF2-40B4-BE49-F238E27FC236}">
                  <a16:creationId xmlns:a16="http://schemas.microsoft.com/office/drawing/2014/main" id="{18CA7D62-CE0A-4768-9C7C-B77F7468E6DF}"/>
                </a:ext>
              </a:extLst>
            </p:cNvPr>
            <p:cNvSpPr/>
            <p:nvPr/>
          </p:nvSpPr>
          <p:spPr>
            <a:xfrm>
              <a:off x="569100" y="1352685"/>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331" name="Freeform: Shape 138">
              <a:extLst>
                <a:ext uri="{FF2B5EF4-FFF2-40B4-BE49-F238E27FC236}">
                  <a16:creationId xmlns:a16="http://schemas.microsoft.com/office/drawing/2014/main" id="{9ED22657-9660-4EFF-8EC3-3D71BD10750A}"/>
                </a:ext>
              </a:extLst>
            </p:cNvPr>
            <p:cNvSpPr/>
            <p:nvPr/>
          </p:nvSpPr>
          <p:spPr>
            <a:xfrm>
              <a:off x="569100" y="1741839"/>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332" name="Freeform: Shape 139">
              <a:extLst>
                <a:ext uri="{FF2B5EF4-FFF2-40B4-BE49-F238E27FC236}">
                  <a16:creationId xmlns:a16="http://schemas.microsoft.com/office/drawing/2014/main" id="{F377261E-4621-45A9-8499-6F8201459EA1}"/>
                </a:ext>
              </a:extLst>
            </p:cNvPr>
            <p:cNvSpPr/>
            <p:nvPr/>
          </p:nvSpPr>
          <p:spPr>
            <a:xfrm>
              <a:off x="569100" y="2129411"/>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333" name="Freeform: Shape 140">
              <a:extLst>
                <a:ext uri="{FF2B5EF4-FFF2-40B4-BE49-F238E27FC236}">
                  <a16:creationId xmlns:a16="http://schemas.microsoft.com/office/drawing/2014/main" id="{E6EDF408-626D-4788-B928-B68C7B8AD423}"/>
                </a:ext>
              </a:extLst>
            </p:cNvPr>
            <p:cNvSpPr/>
            <p:nvPr/>
          </p:nvSpPr>
          <p:spPr>
            <a:xfrm>
              <a:off x="569100" y="2513819"/>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334" name="Freeform: Shape 141">
              <a:extLst>
                <a:ext uri="{FF2B5EF4-FFF2-40B4-BE49-F238E27FC236}">
                  <a16:creationId xmlns:a16="http://schemas.microsoft.com/office/drawing/2014/main" id="{BA633D31-4B64-4F1A-A65F-9678D1AD3DEE}"/>
                </a:ext>
              </a:extLst>
            </p:cNvPr>
            <p:cNvSpPr/>
            <p:nvPr/>
          </p:nvSpPr>
          <p:spPr>
            <a:xfrm>
              <a:off x="569100" y="2901391"/>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335" name="Freeform: Shape 142">
              <a:extLst>
                <a:ext uri="{FF2B5EF4-FFF2-40B4-BE49-F238E27FC236}">
                  <a16:creationId xmlns:a16="http://schemas.microsoft.com/office/drawing/2014/main" id="{BD1EFB50-3D41-46AC-BDF6-A45DD4A07FA5}"/>
                </a:ext>
              </a:extLst>
            </p:cNvPr>
            <p:cNvSpPr/>
            <p:nvPr/>
          </p:nvSpPr>
          <p:spPr>
            <a:xfrm>
              <a:off x="569100" y="3288962"/>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336" name="Freeform: Shape 143">
            <a:extLst>
              <a:ext uri="{FF2B5EF4-FFF2-40B4-BE49-F238E27FC236}">
                <a16:creationId xmlns:a16="http://schemas.microsoft.com/office/drawing/2014/main" id="{19401ADC-A86B-490A-A814-ABEB35EE847B}"/>
              </a:ext>
            </a:extLst>
          </p:cNvPr>
          <p:cNvSpPr/>
          <p:nvPr/>
        </p:nvSpPr>
        <p:spPr>
          <a:xfrm rot="16200000">
            <a:off x="1971113" y="3080206"/>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37" name="Freeform: Shape 144">
            <a:extLst>
              <a:ext uri="{FF2B5EF4-FFF2-40B4-BE49-F238E27FC236}">
                <a16:creationId xmlns:a16="http://schemas.microsoft.com/office/drawing/2014/main" id="{FEA06E33-B7A3-4506-9269-BCB5A7994C88}"/>
              </a:ext>
            </a:extLst>
          </p:cNvPr>
          <p:cNvSpPr/>
          <p:nvPr/>
        </p:nvSpPr>
        <p:spPr>
          <a:xfrm rot="16200000">
            <a:off x="2370101" y="3080206"/>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38" name="Freeform: Shape 145">
            <a:extLst>
              <a:ext uri="{FF2B5EF4-FFF2-40B4-BE49-F238E27FC236}">
                <a16:creationId xmlns:a16="http://schemas.microsoft.com/office/drawing/2014/main" id="{7E042AED-2F01-4A06-B30B-E44BDD89D7D4}"/>
              </a:ext>
            </a:extLst>
          </p:cNvPr>
          <p:cNvSpPr/>
          <p:nvPr/>
        </p:nvSpPr>
        <p:spPr>
          <a:xfrm rot="16200000">
            <a:off x="2764414" y="3080206"/>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39" name="Freeform: Shape 146">
            <a:extLst>
              <a:ext uri="{FF2B5EF4-FFF2-40B4-BE49-F238E27FC236}">
                <a16:creationId xmlns:a16="http://schemas.microsoft.com/office/drawing/2014/main" id="{3BC6D901-914B-40C5-8F2E-CB24FB1CC082}"/>
              </a:ext>
            </a:extLst>
          </p:cNvPr>
          <p:cNvSpPr/>
          <p:nvPr/>
        </p:nvSpPr>
        <p:spPr>
          <a:xfrm rot="16200000">
            <a:off x="3161844" y="3080206"/>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40" name="Freeform: Shape 147">
            <a:extLst>
              <a:ext uri="{FF2B5EF4-FFF2-40B4-BE49-F238E27FC236}">
                <a16:creationId xmlns:a16="http://schemas.microsoft.com/office/drawing/2014/main" id="{4ED434D2-28A0-4039-9D80-B81520049B3A}"/>
              </a:ext>
            </a:extLst>
          </p:cNvPr>
          <p:cNvSpPr/>
          <p:nvPr/>
        </p:nvSpPr>
        <p:spPr>
          <a:xfrm rot="16200000">
            <a:off x="3554598" y="3080206"/>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41" name="Freeform: Shape 148">
            <a:extLst>
              <a:ext uri="{FF2B5EF4-FFF2-40B4-BE49-F238E27FC236}">
                <a16:creationId xmlns:a16="http://schemas.microsoft.com/office/drawing/2014/main" id="{A36C7210-60F2-46A8-A128-B4B426931482}"/>
              </a:ext>
            </a:extLst>
          </p:cNvPr>
          <p:cNvSpPr/>
          <p:nvPr/>
        </p:nvSpPr>
        <p:spPr>
          <a:xfrm rot="16200000">
            <a:off x="3952028" y="3080206"/>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42" name="Freeform: Shape 149">
            <a:extLst>
              <a:ext uri="{FF2B5EF4-FFF2-40B4-BE49-F238E27FC236}">
                <a16:creationId xmlns:a16="http://schemas.microsoft.com/office/drawing/2014/main" id="{2141BACB-583B-42BF-8590-9BEAEA2440D7}"/>
              </a:ext>
            </a:extLst>
          </p:cNvPr>
          <p:cNvSpPr/>
          <p:nvPr/>
        </p:nvSpPr>
        <p:spPr>
          <a:xfrm rot="16200000">
            <a:off x="4349458" y="3080206"/>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43" name="Freeform: Shape 150">
            <a:extLst>
              <a:ext uri="{FF2B5EF4-FFF2-40B4-BE49-F238E27FC236}">
                <a16:creationId xmlns:a16="http://schemas.microsoft.com/office/drawing/2014/main" id="{2F58FEC0-ABD7-4DF4-B334-F63D1EF0D769}"/>
              </a:ext>
            </a:extLst>
          </p:cNvPr>
          <p:cNvSpPr/>
          <p:nvPr/>
        </p:nvSpPr>
        <p:spPr>
          <a:xfrm rot="16200000">
            <a:off x="4745330" y="3080206"/>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44" name="Freeform: Shape 151">
            <a:extLst>
              <a:ext uri="{FF2B5EF4-FFF2-40B4-BE49-F238E27FC236}">
                <a16:creationId xmlns:a16="http://schemas.microsoft.com/office/drawing/2014/main" id="{729BA790-8B9D-4C9C-8F04-A8B2AF56C5A9}"/>
              </a:ext>
            </a:extLst>
          </p:cNvPr>
          <p:cNvSpPr/>
          <p:nvPr/>
        </p:nvSpPr>
        <p:spPr>
          <a:xfrm rot="16200000">
            <a:off x="5138084" y="3080207"/>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45" name="Freeform: Shape 152">
            <a:extLst>
              <a:ext uri="{FF2B5EF4-FFF2-40B4-BE49-F238E27FC236}">
                <a16:creationId xmlns:a16="http://schemas.microsoft.com/office/drawing/2014/main" id="{A8CD3F8D-D992-4320-982E-10CA51398C31}"/>
              </a:ext>
            </a:extLst>
          </p:cNvPr>
          <p:cNvSpPr/>
          <p:nvPr/>
        </p:nvSpPr>
        <p:spPr>
          <a:xfrm rot="16200000">
            <a:off x="5537072" y="3080207"/>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46" name="TextBox 345">
            <a:extLst>
              <a:ext uri="{FF2B5EF4-FFF2-40B4-BE49-F238E27FC236}">
                <a16:creationId xmlns:a16="http://schemas.microsoft.com/office/drawing/2014/main" id="{AE804E70-893F-4C2F-9FB0-B20BF31184B6}"/>
              </a:ext>
            </a:extLst>
          </p:cNvPr>
          <p:cNvSpPr txBox="1"/>
          <p:nvPr/>
        </p:nvSpPr>
        <p:spPr>
          <a:xfrm>
            <a:off x="1137090" y="962022"/>
            <a:ext cx="458780"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100</a:t>
            </a:r>
          </a:p>
        </p:txBody>
      </p:sp>
      <p:sp>
        <p:nvSpPr>
          <p:cNvPr id="347" name="TextBox 346">
            <a:extLst>
              <a:ext uri="{FF2B5EF4-FFF2-40B4-BE49-F238E27FC236}">
                <a16:creationId xmlns:a16="http://schemas.microsoft.com/office/drawing/2014/main" id="{C3DBE4C9-35FD-40C1-839A-EA3D2B38FC78}"/>
              </a:ext>
            </a:extLst>
          </p:cNvPr>
          <p:cNvSpPr txBox="1"/>
          <p:nvPr/>
        </p:nvSpPr>
        <p:spPr>
          <a:xfrm>
            <a:off x="1228462" y="1346430"/>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80</a:t>
            </a:r>
          </a:p>
        </p:txBody>
      </p:sp>
      <p:sp>
        <p:nvSpPr>
          <p:cNvPr id="348" name="TextBox 347">
            <a:extLst>
              <a:ext uri="{FF2B5EF4-FFF2-40B4-BE49-F238E27FC236}">
                <a16:creationId xmlns:a16="http://schemas.microsoft.com/office/drawing/2014/main" id="{B65C5331-CACC-4618-A7E0-9181D09E1A8B}"/>
              </a:ext>
            </a:extLst>
          </p:cNvPr>
          <p:cNvSpPr txBox="1"/>
          <p:nvPr/>
        </p:nvSpPr>
        <p:spPr>
          <a:xfrm>
            <a:off x="1228462" y="1732420"/>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60</a:t>
            </a:r>
          </a:p>
        </p:txBody>
      </p:sp>
      <p:sp>
        <p:nvSpPr>
          <p:cNvPr id="349" name="TextBox 348">
            <a:extLst>
              <a:ext uri="{FF2B5EF4-FFF2-40B4-BE49-F238E27FC236}">
                <a16:creationId xmlns:a16="http://schemas.microsoft.com/office/drawing/2014/main" id="{EF27FCC0-8B23-436A-A7CE-A74C39202596}"/>
              </a:ext>
            </a:extLst>
          </p:cNvPr>
          <p:cNvSpPr txBox="1"/>
          <p:nvPr/>
        </p:nvSpPr>
        <p:spPr>
          <a:xfrm>
            <a:off x="1228462" y="2118410"/>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40</a:t>
            </a:r>
          </a:p>
        </p:txBody>
      </p:sp>
      <p:sp>
        <p:nvSpPr>
          <p:cNvPr id="350" name="TextBox 349">
            <a:extLst>
              <a:ext uri="{FF2B5EF4-FFF2-40B4-BE49-F238E27FC236}">
                <a16:creationId xmlns:a16="http://schemas.microsoft.com/office/drawing/2014/main" id="{2F0364D3-8655-44F2-801B-3B17C174A47C}"/>
              </a:ext>
            </a:extLst>
          </p:cNvPr>
          <p:cNvSpPr txBox="1"/>
          <p:nvPr/>
        </p:nvSpPr>
        <p:spPr>
          <a:xfrm>
            <a:off x="1228462" y="2504399"/>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20</a:t>
            </a:r>
          </a:p>
        </p:txBody>
      </p:sp>
      <p:sp>
        <p:nvSpPr>
          <p:cNvPr id="351" name="TextBox 350">
            <a:extLst>
              <a:ext uri="{FF2B5EF4-FFF2-40B4-BE49-F238E27FC236}">
                <a16:creationId xmlns:a16="http://schemas.microsoft.com/office/drawing/2014/main" id="{954A17F6-DA33-4694-A327-F0461950E02F}"/>
              </a:ext>
            </a:extLst>
          </p:cNvPr>
          <p:cNvSpPr txBox="1"/>
          <p:nvPr/>
        </p:nvSpPr>
        <p:spPr>
          <a:xfrm>
            <a:off x="1339677" y="2890389"/>
            <a:ext cx="276037" cy="307777"/>
          </a:xfrm>
          <a:prstGeom prst="rect">
            <a:avLst/>
          </a:prstGeom>
          <a:noFill/>
        </p:spPr>
        <p:txBody>
          <a:bodyPr wrap="none" rtlCol="0">
            <a:spAutoFit/>
          </a:bodyPr>
          <a:lstStyle/>
          <a:p>
            <a:pPr algn="r" eaLnBrk="0" fontAlgn="base" hangingPunct="0">
              <a:spcBef>
                <a:spcPct val="0"/>
              </a:spcBef>
              <a:spcAft>
                <a:spcPct val="0"/>
              </a:spcAft>
              <a:defRPr/>
            </a:pPr>
            <a:r>
              <a:rPr lang="en-US" sz="1400" dirty="0">
                <a:solidFill>
                  <a:srgbClr val="000000"/>
                </a:solidFill>
                <a:cs typeface="Arial" panose="020B0604020202020204" pitchFamily="34" charset="0"/>
              </a:rPr>
              <a:t>0</a:t>
            </a:r>
          </a:p>
        </p:txBody>
      </p:sp>
      <p:sp>
        <p:nvSpPr>
          <p:cNvPr id="352" name="TextBox 351">
            <a:extLst>
              <a:ext uri="{FF2B5EF4-FFF2-40B4-BE49-F238E27FC236}">
                <a16:creationId xmlns:a16="http://schemas.microsoft.com/office/drawing/2014/main" id="{16478E33-4CB8-4461-9F0A-9B95BEC16279}"/>
              </a:ext>
            </a:extLst>
          </p:cNvPr>
          <p:cNvSpPr txBox="1"/>
          <p:nvPr/>
        </p:nvSpPr>
        <p:spPr>
          <a:xfrm>
            <a:off x="1471421" y="3045362"/>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0</a:t>
            </a:r>
          </a:p>
        </p:txBody>
      </p:sp>
      <p:sp>
        <p:nvSpPr>
          <p:cNvPr id="353" name="TextBox 352">
            <a:extLst>
              <a:ext uri="{FF2B5EF4-FFF2-40B4-BE49-F238E27FC236}">
                <a16:creationId xmlns:a16="http://schemas.microsoft.com/office/drawing/2014/main" id="{7D06F333-B999-4D21-AC9B-7A0A82D3CF47}"/>
              </a:ext>
            </a:extLst>
          </p:cNvPr>
          <p:cNvSpPr txBox="1"/>
          <p:nvPr/>
        </p:nvSpPr>
        <p:spPr>
          <a:xfrm>
            <a:off x="1870409" y="3045362"/>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3</a:t>
            </a:r>
          </a:p>
        </p:txBody>
      </p:sp>
      <p:sp>
        <p:nvSpPr>
          <p:cNvPr id="354" name="TextBox 353">
            <a:extLst>
              <a:ext uri="{FF2B5EF4-FFF2-40B4-BE49-F238E27FC236}">
                <a16:creationId xmlns:a16="http://schemas.microsoft.com/office/drawing/2014/main" id="{CFBB88E1-2B9E-48AC-BEF6-E067105068D9}"/>
              </a:ext>
            </a:extLst>
          </p:cNvPr>
          <p:cNvSpPr txBox="1"/>
          <p:nvPr/>
        </p:nvSpPr>
        <p:spPr>
          <a:xfrm>
            <a:off x="2263163" y="3045362"/>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6</a:t>
            </a:r>
          </a:p>
        </p:txBody>
      </p:sp>
      <p:sp>
        <p:nvSpPr>
          <p:cNvPr id="355" name="TextBox 354">
            <a:extLst>
              <a:ext uri="{FF2B5EF4-FFF2-40B4-BE49-F238E27FC236}">
                <a16:creationId xmlns:a16="http://schemas.microsoft.com/office/drawing/2014/main" id="{A6514AAC-2DDD-4B77-821A-505AC7EBD365}"/>
              </a:ext>
            </a:extLst>
          </p:cNvPr>
          <p:cNvSpPr txBox="1"/>
          <p:nvPr/>
        </p:nvSpPr>
        <p:spPr>
          <a:xfrm>
            <a:off x="2662151" y="3045362"/>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9</a:t>
            </a:r>
          </a:p>
        </p:txBody>
      </p:sp>
      <p:sp>
        <p:nvSpPr>
          <p:cNvPr id="356" name="TextBox 355">
            <a:extLst>
              <a:ext uri="{FF2B5EF4-FFF2-40B4-BE49-F238E27FC236}">
                <a16:creationId xmlns:a16="http://schemas.microsoft.com/office/drawing/2014/main" id="{28296249-1DCF-4261-8B34-B3F2C5E9698A}"/>
              </a:ext>
            </a:extLst>
          </p:cNvPr>
          <p:cNvSpPr txBox="1"/>
          <p:nvPr/>
        </p:nvSpPr>
        <p:spPr>
          <a:xfrm>
            <a:off x="3021931" y="3045362"/>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12</a:t>
            </a:r>
          </a:p>
        </p:txBody>
      </p:sp>
      <p:sp>
        <p:nvSpPr>
          <p:cNvPr id="357" name="TextBox 356">
            <a:extLst>
              <a:ext uri="{FF2B5EF4-FFF2-40B4-BE49-F238E27FC236}">
                <a16:creationId xmlns:a16="http://schemas.microsoft.com/office/drawing/2014/main" id="{41661156-A8DA-4845-A388-7830F457F628}"/>
              </a:ext>
            </a:extLst>
          </p:cNvPr>
          <p:cNvSpPr txBox="1"/>
          <p:nvPr/>
        </p:nvSpPr>
        <p:spPr>
          <a:xfrm>
            <a:off x="3420919" y="3045362"/>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15</a:t>
            </a:r>
          </a:p>
        </p:txBody>
      </p:sp>
      <p:sp>
        <p:nvSpPr>
          <p:cNvPr id="358" name="TextBox 357">
            <a:extLst>
              <a:ext uri="{FF2B5EF4-FFF2-40B4-BE49-F238E27FC236}">
                <a16:creationId xmlns:a16="http://schemas.microsoft.com/office/drawing/2014/main" id="{51FAF609-976A-4B9B-90DD-A9661DAEAE0F}"/>
              </a:ext>
            </a:extLst>
          </p:cNvPr>
          <p:cNvSpPr txBox="1"/>
          <p:nvPr/>
        </p:nvSpPr>
        <p:spPr>
          <a:xfrm>
            <a:off x="3818528" y="3045362"/>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18</a:t>
            </a:r>
          </a:p>
        </p:txBody>
      </p:sp>
      <p:sp>
        <p:nvSpPr>
          <p:cNvPr id="359" name="TextBox 358">
            <a:extLst>
              <a:ext uri="{FF2B5EF4-FFF2-40B4-BE49-F238E27FC236}">
                <a16:creationId xmlns:a16="http://schemas.microsoft.com/office/drawing/2014/main" id="{A637CAAC-AE67-423E-9B98-672BB44AE9B6}"/>
              </a:ext>
            </a:extLst>
          </p:cNvPr>
          <p:cNvSpPr txBox="1"/>
          <p:nvPr/>
        </p:nvSpPr>
        <p:spPr>
          <a:xfrm>
            <a:off x="4205048" y="3045362"/>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21</a:t>
            </a:r>
          </a:p>
        </p:txBody>
      </p:sp>
      <p:sp>
        <p:nvSpPr>
          <p:cNvPr id="360" name="TextBox 359">
            <a:extLst>
              <a:ext uri="{FF2B5EF4-FFF2-40B4-BE49-F238E27FC236}">
                <a16:creationId xmlns:a16="http://schemas.microsoft.com/office/drawing/2014/main" id="{373EBBB0-B434-4FD8-BF89-6C125F632C28}"/>
              </a:ext>
            </a:extLst>
          </p:cNvPr>
          <p:cNvSpPr txBox="1"/>
          <p:nvPr/>
        </p:nvSpPr>
        <p:spPr>
          <a:xfrm>
            <a:off x="4610270" y="3045362"/>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24</a:t>
            </a:r>
          </a:p>
        </p:txBody>
      </p:sp>
      <p:sp>
        <p:nvSpPr>
          <p:cNvPr id="361" name="TextBox 360">
            <a:extLst>
              <a:ext uri="{FF2B5EF4-FFF2-40B4-BE49-F238E27FC236}">
                <a16:creationId xmlns:a16="http://schemas.microsoft.com/office/drawing/2014/main" id="{3FE870C8-E3BB-4888-8A44-E74C41C42897}"/>
              </a:ext>
            </a:extLst>
          </p:cNvPr>
          <p:cNvSpPr txBox="1"/>
          <p:nvPr/>
        </p:nvSpPr>
        <p:spPr>
          <a:xfrm>
            <a:off x="4999907" y="3045362"/>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27</a:t>
            </a:r>
          </a:p>
        </p:txBody>
      </p:sp>
      <p:sp>
        <p:nvSpPr>
          <p:cNvPr id="362" name="TextBox 361">
            <a:extLst>
              <a:ext uri="{FF2B5EF4-FFF2-40B4-BE49-F238E27FC236}">
                <a16:creationId xmlns:a16="http://schemas.microsoft.com/office/drawing/2014/main" id="{43F0699A-A1DA-438A-8A3E-54CD2D63623A}"/>
              </a:ext>
            </a:extLst>
          </p:cNvPr>
          <p:cNvSpPr txBox="1"/>
          <p:nvPr/>
        </p:nvSpPr>
        <p:spPr>
          <a:xfrm>
            <a:off x="5402012" y="3045362"/>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30</a:t>
            </a:r>
          </a:p>
        </p:txBody>
      </p:sp>
      <p:sp>
        <p:nvSpPr>
          <p:cNvPr id="363" name="Freeform 1151">
            <a:extLst>
              <a:ext uri="{FF2B5EF4-FFF2-40B4-BE49-F238E27FC236}">
                <a16:creationId xmlns:a16="http://schemas.microsoft.com/office/drawing/2014/main" id="{1144319F-86EB-4D17-9717-6701FE20ABFE}"/>
              </a:ext>
            </a:extLst>
          </p:cNvPr>
          <p:cNvSpPr>
            <a:spLocks/>
          </p:cNvSpPr>
          <p:nvPr/>
        </p:nvSpPr>
        <p:spPr bwMode="auto">
          <a:xfrm>
            <a:off x="1610499" y="1115513"/>
            <a:ext cx="3874831" cy="1934355"/>
          </a:xfrm>
          <a:custGeom>
            <a:avLst/>
            <a:gdLst>
              <a:gd name="T0" fmla="*/ 378382 w 2930"/>
              <a:gd name="T1" fmla="*/ 0 h 1440"/>
              <a:gd name="T2" fmla="*/ 405845 w 2930"/>
              <a:gd name="T3" fmla="*/ 29021 h 1440"/>
              <a:gd name="T4" fmla="*/ 422628 w 2930"/>
              <a:gd name="T5" fmla="*/ 41240 h 1440"/>
              <a:gd name="T6" fmla="*/ 434834 w 2930"/>
              <a:gd name="T7" fmla="*/ 67206 h 1440"/>
              <a:gd name="T8" fmla="*/ 434834 w 2930"/>
              <a:gd name="T9" fmla="*/ 190927 h 1440"/>
              <a:gd name="T10" fmla="*/ 457720 w 2930"/>
              <a:gd name="T11" fmla="*/ 235222 h 1440"/>
              <a:gd name="T12" fmla="*/ 646911 w 2930"/>
              <a:gd name="T13" fmla="*/ 267298 h 1440"/>
              <a:gd name="T14" fmla="*/ 749135 w 2930"/>
              <a:gd name="T15" fmla="*/ 296319 h 1440"/>
              <a:gd name="T16" fmla="*/ 805588 w 2930"/>
              <a:gd name="T17" fmla="*/ 331450 h 1440"/>
              <a:gd name="T18" fmla="*/ 828474 w 2930"/>
              <a:gd name="T19" fmla="*/ 366580 h 1440"/>
              <a:gd name="T20" fmla="*/ 828474 w 2930"/>
              <a:gd name="T21" fmla="*/ 441424 h 1440"/>
              <a:gd name="T22" fmla="*/ 846782 w 2930"/>
              <a:gd name="T23" fmla="*/ 458225 h 1440"/>
              <a:gd name="T24" fmla="*/ 993253 w 2930"/>
              <a:gd name="T25" fmla="*/ 502520 h 1440"/>
              <a:gd name="T26" fmla="*/ 1098529 w 2930"/>
              <a:gd name="T27" fmla="*/ 520849 h 1440"/>
              <a:gd name="T28" fmla="*/ 1237370 w 2930"/>
              <a:gd name="T29" fmla="*/ 569727 h 1440"/>
              <a:gd name="T30" fmla="*/ 1263308 w 2930"/>
              <a:gd name="T31" fmla="*/ 635406 h 1440"/>
              <a:gd name="T32" fmla="*/ 1566929 w 2930"/>
              <a:gd name="T33" fmla="*/ 708722 h 1440"/>
              <a:gd name="T34" fmla="*/ 1595918 w 2930"/>
              <a:gd name="T35" fmla="*/ 743852 h 1440"/>
              <a:gd name="T36" fmla="*/ 1649319 w 2930"/>
              <a:gd name="T37" fmla="*/ 782038 h 1440"/>
              <a:gd name="T38" fmla="*/ 1669153 w 2930"/>
              <a:gd name="T39" fmla="*/ 820223 h 1440"/>
              <a:gd name="T40" fmla="*/ 1684410 w 2930"/>
              <a:gd name="T41" fmla="*/ 855354 h 1440"/>
              <a:gd name="T42" fmla="*/ 1693565 w 2930"/>
              <a:gd name="T43" fmla="*/ 881320 h 1440"/>
              <a:gd name="T44" fmla="*/ 1707296 w 2930"/>
              <a:gd name="T45" fmla="*/ 922560 h 1440"/>
              <a:gd name="T46" fmla="*/ 1769852 w 2930"/>
              <a:gd name="T47" fmla="*/ 969910 h 1440"/>
              <a:gd name="T48" fmla="*/ 2007866 w 2930"/>
              <a:gd name="T49" fmla="*/ 1005041 h 1440"/>
              <a:gd name="T50" fmla="*/ 2087204 w 2930"/>
              <a:gd name="T51" fmla="*/ 1037116 h 1440"/>
              <a:gd name="T52" fmla="*/ 2103987 w 2930"/>
              <a:gd name="T53" fmla="*/ 1073774 h 1440"/>
              <a:gd name="T54" fmla="*/ 2251984 w 2930"/>
              <a:gd name="T55" fmla="*/ 1105850 h 1440"/>
              <a:gd name="T56" fmla="*/ 2290127 w 2930"/>
              <a:gd name="T57" fmla="*/ 1144036 h 1440"/>
              <a:gd name="T58" fmla="*/ 2331322 w 2930"/>
              <a:gd name="T59" fmla="*/ 1188331 h 1440"/>
              <a:gd name="T60" fmla="*/ 2642572 w 2930"/>
              <a:gd name="T61" fmla="*/ 1229571 h 1440"/>
              <a:gd name="T62" fmla="*/ 2709704 w 2930"/>
              <a:gd name="T63" fmla="*/ 1284558 h 1440"/>
              <a:gd name="T64" fmla="*/ 2956873 w 2930"/>
              <a:gd name="T65" fmla="*/ 1316634 h 1440"/>
              <a:gd name="T66" fmla="*/ 3100292 w 2930"/>
              <a:gd name="T67" fmla="*/ 1360929 h 1440"/>
              <a:gd name="T68" fmla="*/ 3127755 w 2930"/>
              <a:gd name="T69" fmla="*/ 1393005 h 1440"/>
              <a:gd name="T70" fmla="*/ 3403913 w 2930"/>
              <a:gd name="T71" fmla="*/ 1443409 h 1440"/>
              <a:gd name="T72" fmla="*/ 3670916 w 2930"/>
              <a:gd name="T73" fmla="*/ 1493814 h 1440"/>
              <a:gd name="T74" fmla="*/ 3750254 w 2930"/>
              <a:gd name="T75" fmla="*/ 1551856 h 1440"/>
              <a:gd name="T76" fmla="*/ 3835696 w 2930"/>
              <a:gd name="T77" fmla="*/ 1614480 h 1440"/>
              <a:gd name="T78" fmla="*/ 4175934 w 2930"/>
              <a:gd name="T79" fmla="*/ 1675577 h 1440"/>
              <a:gd name="T80" fmla="*/ 4197295 w 2930"/>
              <a:gd name="T81" fmla="*/ 1690851 h 1440"/>
              <a:gd name="T82" fmla="*/ 4470401 w 2930"/>
              <a:gd name="T83" fmla="*/ 1776386 h 1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30" h="1440">
                <a:moveTo>
                  <a:pt x="0" y="0"/>
                </a:moveTo>
                <a:lnTo>
                  <a:pt x="248" y="0"/>
                </a:lnTo>
                <a:lnTo>
                  <a:pt x="248" y="19"/>
                </a:lnTo>
                <a:lnTo>
                  <a:pt x="266" y="19"/>
                </a:lnTo>
                <a:lnTo>
                  <a:pt x="266" y="27"/>
                </a:lnTo>
                <a:lnTo>
                  <a:pt x="277" y="27"/>
                </a:lnTo>
                <a:lnTo>
                  <a:pt x="277" y="44"/>
                </a:lnTo>
                <a:lnTo>
                  <a:pt x="285" y="44"/>
                </a:lnTo>
                <a:lnTo>
                  <a:pt x="285" y="86"/>
                </a:lnTo>
                <a:lnTo>
                  <a:pt x="285" y="125"/>
                </a:lnTo>
                <a:lnTo>
                  <a:pt x="300" y="125"/>
                </a:lnTo>
                <a:lnTo>
                  <a:pt x="300" y="154"/>
                </a:lnTo>
                <a:lnTo>
                  <a:pt x="300" y="175"/>
                </a:lnTo>
                <a:lnTo>
                  <a:pt x="424" y="175"/>
                </a:lnTo>
                <a:lnTo>
                  <a:pt x="424" y="194"/>
                </a:lnTo>
                <a:lnTo>
                  <a:pt x="491" y="194"/>
                </a:lnTo>
                <a:lnTo>
                  <a:pt x="491" y="217"/>
                </a:lnTo>
                <a:lnTo>
                  <a:pt x="528" y="217"/>
                </a:lnTo>
                <a:lnTo>
                  <a:pt x="528" y="240"/>
                </a:lnTo>
                <a:lnTo>
                  <a:pt x="543" y="240"/>
                </a:lnTo>
                <a:lnTo>
                  <a:pt x="543" y="264"/>
                </a:lnTo>
                <a:lnTo>
                  <a:pt x="543" y="289"/>
                </a:lnTo>
                <a:lnTo>
                  <a:pt x="555" y="289"/>
                </a:lnTo>
                <a:lnTo>
                  <a:pt x="555" y="300"/>
                </a:lnTo>
                <a:lnTo>
                  <a:pt x="555" y="329"/>
                </a:lnTo>
                <a:lnTo>
                  <a:pt x="651" y="329"/>
                </a:lnTo>
                <a:lnTo>
                  <a:pt x="651" y="341"/>
                </a:lnTo>
                <a:lnTo>
                  <a:pt x="720" y="341"/>
                </a:lnTo>
                <a:lnTo>
                  <a:pt x="720" y="373"/>
                </a:lnTo>
                <a:lnTo>
                  <a:pt x="811" y="373"/>
                </a:lnTo>
                <a:lnTo>
                  <a:pt x="811" y="416"/>
                </a:lnTo>
                <a:lnTo>
                  <a:pt x="828" y="416"/>
                </a:lnTo>
                <a:lnTo>
                  <a:pt x="828" y="464"/>
                </a:lnTo>
                <a:lnTo>
                  <a:pt x="1027" y="464"/>
                </a:lnTo>
                <a:lnTo>
                  <a:pt x="1027" y="487"/>
                </a:lnTo>
                <a:lnTo>
                  <a:pt x="1046" y="487"/>
                </a:lnTo>
                <a:lnTo>
                  <a:pt x="1046" y="512"/>
                </a:lnTo>
                <a:lnTo>
                  <a:pt x="1081" y="512"/>
                </a:lnTo>
                <a:lnTo>
                  <a:pt x="1081" y="537"/>
                </a:lnTo>
                <a:lnTo>
                  <a:pt x="1094" y="537"/>
                </a:lnTo>
                <a:lnTo>
                  <a:pt x="1094" y="560"/>
                </a:lnTo>
                <a:lnTo>
                  <a:pt x="1104" y="560"/>
                </a:lnTo>
                <a:lnTo>
                  <a:pt x="1104" y="577"/>
                </a:lnTo>
                <a:lnTo>
                  <a:pt x="1110" y="577"/>
                </a:lnTo>
                <a:lnTo>
                  <a:pt x="1110" y="604"/>
                </a:lnTo>
                <a:lnTo>
                  <a:pt x="1119" y="604"/>
                </a:lnTo>
                <a:lnTo>
                  <a:pt x="1119" y="635"/>
                </a:lnTo>
                <a:lnTo>
                  <a:pt x="1160" y="635"/>
                </a:lnTo>
                <a:lnTo>
                  <a:pt x="1160" y="658"/>
                </a:lnTo>
                <a:lnTo>
                  <a:pt x="1316" y="658"/>
                </a:lnTo>
                <a:lnTo>
                  <a:pt x="1316" y="679"/>
                </a:lnTo>
                <a:lnTo>
                  <a:pt x="1368" y="679"/>
                </a:lnTo>
                <a:lnTo>
                  <a:pt x="1368" y="703"/>
                </a:lnTo>
                <a:lnTo>
                  <a:pt x="1379" y="703"/>
                </a:lnTo>
                <a:lnTo>
                  <a:pt x="1379" y="724"/>
                </a:lnTo>
                <a:lnTo>
                  <a:pt x="1476" y="724"/>
                </a:lnTo>
                <a:lnTo>
                  <a:pt x="1476" y="749"/>
                </a:lnTo>
                <a:lnTo>
                  <a:pt x="1501" y="749"/>
                </a:lnTo>
                <a:lnTo>
                  <a:pt x="1501" y="778"/>
                </a:lnTo>
                <a:lnTo>
                  <a:pt x="1528" y="778"/>
                </a:lnTo>
                <a:lnTo>
                  <a:pt x="1528" y="805"/>
                </a:lnTo>
                <a:lnTo>
                  <a:pt x="1732" y="805"/>
                </a:lnTo>
                <a:lnTo>
                  <a:pt x="1732" y="841"/>
                </a:lnTo>
                <a:lnTo>
                  <a:pt x="1776" y="841"/>
                </a:lnTo>
                <a:lnTo>
                  <a:pt x="1776" y="862"/>
                </a:lnTo>
                <a:lnTo>
                  <a:pt x="1938" y="862"/>
                </a:lnTo>
                <a:lnTo>
                  <a:pt x="1938" y="891"/>
                </a:lnTo>
                <a:lnTo>
                  <a:pt x="2032" y="891"/>
                </a:lnTo>
                <a:lnTo>
                  <a:pt x="2032" y="912"/>
                </a:lnTo>
                <a:lnTo>
                  <a:pt x="2050" y="912"/>
                </a:lnTo>
                <a:lnTo>
                  <a:pt x="2050" y="945"/>
                </a:lnTo>
                <a:lnTo>
                  <a:pt x="2231" y="945"/>
                </a:lnTo>
                <a:lnTo>
                  <a:pt x="2231" y="978"/>
                </a:lnTo>
                <a:lnTo>
                  <a:pt x="2406" y="978"/>
                </a:lnTo>
                <a:lnTo>
                  <a:pt x="2406" y="1016"/>
                </a:lnTo>
                <a:lnTo>
                  <a:pt x="2458" y="1016"/>
                </a:lnTo>
                <a:lnTo>
                  <a:pt x="2458" y="1057"/>
                </a:lnTo>
                <a:lnTo>
                  <a:pt x="2514" y="1057"/>
                </a:lnTo>
                <a:lnTo>
                  <a:pt x="2514" y="1097"/>
                </a:lnTo>
                <a:lnTo>
                  <a:pt x="2737" y="1097"/>
                </a:lnTo>
                <a:lnTo>
                  <a:pt x="2737" y="1107"/>
                </a:lnTo>
                <a:lnTo>
                  <a:pt x="2751" y="1107"/>
                </a:lnTo>
                <a:lnTo>
                  <a:pt x="2751" y="1163"/>
                </a:lnTo>
                <a:lnTo>
                  <a:pt x="2930" y="1163"/>
                </a:lnTo>
                <a:lnTo>
                  <a:pt x="2930" y="1440"/>
                </a:lnTo>
              </a:path>
            </a:pathLst>
          </a:custGeom>
          <a:noFill/>
          <a:ln w="28575" cap="flat">
            <a:solidFill>
              <a:srgbClr val="0158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64" name="Freeform 1155">
            <a:extLst>
              <a:ext uri="{FF2B5EF4-FFF2-40B4-BE49-F238E27FC236}">
                <a16:creationId xmlns:a16="http://schemas.microsoft.com/office/drawing/2014/main" id="{C4BCCA82-0DC0-4A3F-B0F2-4AE569713A01}"/>
              </a:ext>
            </a:extLst>
          </p:cNvPr>
          <p:cNvSpPr>
            <a:spLocks/>
          </p:cNvSpPr>
          <p:nvPr/>
        </p:nvSpPr>
        <p:spPr bwMode="auto">
          <a:xfrm>
            <a:off x="1610499" y="1115513"/>
            <a:ext cx="3689071" cy="1620110"/>
          </a:xfrm>
          <a:custGeom>
            <a:avLst/>
            <a:gdLst>
              <a:gd name="T0" fmla="*/ 2589 w 2784"/>
              <a:gd name="T1" fmla="*/ 1210 h 1210"/>
              <a:gd name="T2" fmla="*/ 2379 w 2784"/>
              <a:gd name="T3" fmla="*/ 1176 h 1210"/>
              <a:gd name="T4" fmla="*/ 2200 w 2784"/>
              <a:gd name="T5" fmla="*/ 1151 h 1210"/>
              <a:gd name="T6" fmla="*/ 2119 w 2784"/>
              <a:gd name="T7" fmla="*/ 1126 h 1210"/>
              <a:gd name="T8" fmla="*/ 1969 w 2784"/>
              <a:gd name="T9" fmla="*/ 1097 h 1210"/>
              <a:gd name="T10" fmla="*/ 1896 w 2784"/>
              <a:gd name="T11" fmla="*/ 1077 h 1210"/>
              <a:gd name="T12" fmla="*/ 1767 w 2784"/>
              <a:gd name="T13" fmla="*/ 1052 h 1210"/>
              <a:gd name="T14" fmla="*/ 1751 w 2784"/>
              <a:gd name="T15" fmla="*/ 1039 h 1210"/>
              <a:gd name="T16" fmla="*/ 1738 w 2784"/>
              <a:gd name="T17" fmla="*/ 1027 h 1210"/>
              <a:gd name="T18" fmla="*/ 1599 w 2784"/>
              <a:gd name="T19" fmla="*/ 1002 h 1210"/>
              <a:gd name="T20" fmla="*/ 1410 w 2784"/>
              <a:gd name="T21" fmla="*/ 977 h 1210"/>
              <a:gd name="T22" fmla="*/ 1399 w 2784"/>
              <a:gd name="T23" fmla="*/ 960 h 1210"/>
              <a:gd name="T24" fmla="*/ 1399 w 2784"/>
              <a:gd name="T25" fmla="*/ 927 h 1210"/>
              <a:gd name="T26" fmla="*/ 1135 w 2784"/>
              <a:gd name="T27" fmla="*/ 908 h 1210"/>
              <a:gd name="T28" fmla="*/ 973 w 2784"/>
              <a:gd name="T29" fmla="*/ 877 h 1210"/>
              <a:gd name="T30" fmla="*/ 892 w 2784"/>
              <a:gd name="T31" fmla="*/ 858 h 1210"/>
              <a:gd name="T32" fmla="*/ 834 w 2784"/>
              <a:gd name="T33" fmla="*/ 808 h 1210"/>
              <a:gd name="T34" fmla="*/ 821 w 2784"/>
              <a:gd name="T35" fmla="*/ 756 h 1210"/>
              <a:gd name="T36" fmla="*/ 811 w 2784"/>
              <a:gd name="T37" fmla="*/ 656 h 1210"/>
              <a:gd name="T38" fmla="*/ 777 w 2784"/>
              <a:gd name="T39" fmla="*/ 633 h 1210"/>
              <a:gd name="T40" fmla="*/ 653 w 2784"/>
              <a:gd name="T41" fmla="*/ 608 h 1210"/>
              <a:gd name="T42" fmla="*/ 644 w 2784"/>
              <a:gd name="T43" fmla="*/ 589 h 1210"/>
              <a:gd name="T44" fmla="*/ 557 w 2784"/>
              <a:gd name="T45" fmla="*/ 564 h 1210"/>
              <a:gd name="T46" fmla="*/ 547 w 2784"/>
              <a:gd name="T47" fmla="*/ 481 h 1210"/>
              <a:gd name="T48" fmla="*/ 530 w 2784"/>
              <a:gd name="T49" fmla="*/ 464 h 1210"/>
              <a:gd name="T50" fmla="*/ 422 w 2784"/>
              <a:gd name="T51" fmla="*/ 442 h 1210"/>
              <a:gd name="T52" fmla="*/ 349 w 2784"/>
              <a:gd name="T53" fmla="*/ 423 h 1210"/>
              <a:gd name="T54" fmla="*/ 289 w 2784"/>
              <a:gd name="T55" fmla="*/ 383 h 1210"/>
              <a:gd name="T56" fmla="*/ 285 w 2784"/>
              <a:gd name="T57" fmla="*/ 348 h 1210"/>
              <a:gd name="T58" fmla="*/ 285 w 2784"/>
              <a:gd name="T59" fmla="*/ 312 h 1210"/>
              <a:gd name="T60" fmla="*/ 272 w 2784"/>
              <a:gd name="T61" fmla="*/ 271 h 1210"/>
              <a:gd name="T62" fmla="*/ 264 w 2784"/>
              <a:gd name="T63" fmla="*/ 213 h 1210"/>
              <a:gd name="T64" fmla="*/ 256 w 2784"/>
              <a:gd name="T65" fmla="*/ 154 h 1210"/>
              <a:gd name="T66" fmla="*/ 251 w 2784"/>
              <a:gd name="T67" fmla="*/ 96 h 1210"/>
              <a:gd name="T68" fmla="*/ 241 w 2784"/>
              <a:gd name="T69" fmla="*/ 71 h 1210"/>
              <a:gd name="T70" fmla="*/ 208 w 2784"/>
              <a:gd name="T71" fmla="*/ 63 h 1210"/>
              <a:gd name="T72" fmla="*/ 189 w 2784"/>
              <a:gd name="T73" fmla="*/ 44 h 1210"/>
              <a:gd name="T74" fmla="*/ 120 w 2784"/>
              <a:gd name="T75" fmla="*/ 31 h 1210"/>
              <a:gd name="T76" fmla="*/ 98 w 2784"/>
              <a:gd name="T77" fmla="*/ 13 h 1210"/>
              <a:gd name="T78" fmla="*/ 0 w 2784"/>
              <a:gd name="T79" fmla="*/ 0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4" h="1210">
                <a:moveTo>
                  <a:pt x="2784" y="1210"/>
                </a:moveTo>
                <a:lnTo>
                  <a:pt x="2589" y="1210"/>
                </a:lnTo>
                <a:lnTo>
                  <a:pt x="2589" y="1176"/>
                </a:lnTo>
                <a:lnTo>
                  <a:pt x="2379" y="1176"/>
                </a:lnTo>
                <a:lnTo>
                  <a:pt x="2379" y="1151"/>
                </a:lnTo>
                <a:lnTo>
                  <a:pt x="2200" y="1151"/>
                </a:lnTo>
                <a:lnTo>
                  <a:pt x="2200" y="1126"/>
                </a:lnTo>
                <a:lnTo>
                  <a:pt x="2119" y="1126"/>
                </a:lnTo>
                <a:lnTo>
                  <a:pt x="2119" y="1097"/>
                </a:lnTo>
                <a:lnTo>
                  <a:pt x="1969" y="1097"/>
                </a:lnTo>
                <a:lnTo>
                  <a:pt x="1969" y="1077"/>
                </a:lnTo>
                <a:lnTo>
                  <a:pt x="1896" y="1077"/>
                </a:lnTo>
                <a:lnTo>
                  <a:pt x="1896" y="1052"/>
                </a:lnTo>
                <a:lnTo>
                  <a:pt x="1767" y="1052"/>
                </a:lnTo>
                <a:lnTo>
                  <a:pt x="1767" y="1039"/>
                </a:lnTo>
                <a:lnTo>
                  <a:pt x="1751" y="1039"/>
                </a:lnTo>
                <a:lnTo>
                  <a:pt x="1751" y="1027"/>
                </a:lnTo>
                <a:lnTo>
                  <a:pt x="1738" y="1027"/>
                </a:lnTo>
                <a:lnTo>
                  <a:pt x="1738" y="1002"/>
                </a:lnTo>
                <a:lnTo>
                  <a:pt x="1599" y="1002"/>
                </a:lnTo>
                <a:lnTo>
                  <a:pt x="1599" y="977"/>
                </a:lnTo>
                <a:lnTo>
                  <a:pt x="1410" y="977"/>
                </a:lnTo>
                <a:lnTo>
                  <a:pt x="1410" y="960"/>
                </a:lnTo>
                <a:lnTo>
                  <a:pt x="1399" y="960"/>
                </a:lnTo>
                <a:lnTo>
                  <a:pt x="1399" y="950"/>
                </a:lnTo>
                <a:lnTo>
                  <a:pt x="1399" y="927"/>
                </a:lnTo>
                <a:lnTo>
                  <a:pt x="1135" y="927"/>
                </a:lnTo>
                <a:lnTo>
                  <a:pt x="1135" y="908"/>
                </a:lnTo>
                <a:lnTo>
                  <a:pt x="973" y="908"/>
                </a:lnTo>
                <a:lnTo>
                  <a:pt x="973" y="877"/>
                </a:lnTo>
                <a:lnTo>
                  <a:pt x="892" y="877"/>
                </a:lnTo>
                <a:lnTo>
                  <a:pt x="892" y="858"/>
                </a:lnTo>
                <a:lnTo>
                  <a:pt x="834" y="858"/>
                </a:lnTo>
                <a:lnTo>
                  <a:pt x="834" y="808"/>
                </a:lnTo>
                <a:lnTo>
                  <a:pt x="821" y="808"/>
                </a:lnTo>
                <a:lnTo>
                  <a:pt x="821" y="756"/>
                </a:lnTo>
                <a:lnTo>
                  <a:pt x="811" y="756"/>
                </a:lnTo>
                <a:lnTo>
                  <a:pt x="811" y="656"/>
                </a:lnTo>
                <a:lnTo>
                  <a:pt x="777" y="656"/>
                </a:lnTo>
                <a:lnTo>
                  <a:pt x="777" y="633"/>
                </a:lnTo>
                <a:lnTo>
                  <a:pt x="653" y="633"/>
                </a:lnTo>
                <a:lnTo>
                  <a:pt x="653" y="608"/>
                </a:lnTo>
                <a:lnTo>
                  <a:pt x="644" y="608"/>
                </a:lnTo>
                <a:lnTo>
                  <a:pt x="644" y="589"/>
                </a:lnTo>
                <a:lnTo>
                  <a:pt x="557" y="589"/>
                </a:lnTo>
                <a:lnTo>
                  <a:pt x="557" y="564"/>
                </a:lnTo>
                <a:lnTo>
                  <a:pt x="547" y="564"/>
                </a:lnTo>
                <a:lnTo>
                  <a:pt x="547" y="481"/>
                </a:lnTo>
                <a:lnTo>
                  <a:pt x="530" y="481"/>
                </a:lnTo>
                <a:lnTo>
                  <a:pt x="530" y="464"/>
                </a:lnTo>
                <a:lnTo>
                  <a:pt x="422" y="464"/>
                </a:lnTo>
                <a:lnTo>
                  <a:pt x="422" y="442"/>
                </a:lnTo>
                <a:lnTo>
                  <a:pt x="349" y="442"/>
                </a:lnTo>
                <a:lnTo>
                  <a:pt x="349" y="423"/>
                </a:lnTo>
                <a:lnTo>
                  <a:pt x="289" y="423"/>
                </a:lnTo>
                <a:lnTo>
                  <a:pt x="289" y="383"/>
                </a:lnTo>
                <a:lnTo>
                  <a:pt x="285" y="383"/>
                </a:lnTo>
                <a:lnTo>
                  <a:pt x="285" y="348"/>
                </a:lnTo>
                <a:lnTo>
                  <a:pt x="285" y="333"/>
                </a:lnTo>
                <a:lnTo>
                  <a:pt x="285" y="312"/>
                </a:lnTo>
                <a:lnTo>
                  <a:pt x="272" y="312"/>
                </a:lnTo>
                <a:lnTo>
                  <a:pt x="272" y="271"/>
                </a:lnTo>
                <a:lnTo>
                  <a:pt x="264" y="271"/>
                </a:lnTo>
                <a:lnTo>
                  <a:pt x="264" y="213"/>
                </a:lnTo>
                <a:lnTo>
                  <a:pt x="256" y="213"/>
                </a:lnTo>
                <a:lnTo>
                  <a:pt x="256" y="154"/>
                </a:lnTo>
                <a:lnTo>
                  <a:pt x="251" y="154"/>
                </a:lnTo>
                <a:lnTo>
                  <a:pt x="251" y="96"/>
                </a:lnTo>
                <a:lnTo>
                  <a:pt x="241" y="96"/>
                </a:lnTo>
                <a:lnTo>
                  <a:pt x="241" y="71"/>
                </a:lnTo>
                <a:lnTo>
                  <a:pt x="208" y="71"/>
                </a:lnTo>
                <a:lnTo>
                  <a:pt x="208" y="63"/>
                </a:lnTo>
                <a:lnTo>
                  <a:pt x="189" y="63"/>
                </a:lnTo>
                <a:lnTo>
                  <a:pt x="189" y="44"/>
                </a:lnTo>
                <a:lnTo>
                  <a:pt x="120" y="44"/>
                </a:lnTo>
                <a:lnTo>
                  <a:pt x="120" y="31"/>
                </a:lnTo>
                <a:lnTo>
                  <a:pt x="98" y="31"/>
                </a:lnTo>
                <a:lnTo>
                  <a:pt x="98" y="13"/>
                </a:lnTo>
                <a:lnTo>
                  <a:pt x="98" y="0"/>
                </a:lnTo>
                <a:lnTo>
                  <a:pt x="0" y="0"/>
                </a:lnTo>
              </a:path>
            </a:pathLst>
          </a:custGeom>
          <a:noFill/>
          <a:ln w="28575" cap="sq" cmpd="sng" algn="ctr">
            <a:solidFill>
              <a:srgbClr val="E1471D"/>
            </a:solidFill>
            <a:prstDash val="solid"/>
            <a:miter lim="800000"/>
            <a:headEnd type="none" w="med" len="med"/>
            <a:tailEnd type="none" w="med" len="med"/>
          </a:ln>
          <a:effectLst/>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365" name="Group 364">
            <a:extLst>
              <a:ext uri="{FF2B5EF4-FFF2-40B4-BE49-F238E27FC236}">
                <a16:creationId xmlns:a16="http://schemas.microsoft.com/office/drawing/2014/main" id="{145165F5-FEB8-4564-87D1-0E55A08485E0}"/>
              </a:ext>
            </a:extLst>
          </p:cNvPr>
          <p:cNvGrpSpPr/>
          <p:nvPr/>
        </p:nvGrpSpPr>
        <p:grpSpPr>
          <a:xfrm>
            <a:off x="1599438" y="1096064"/>
            <a:ext cx="3712463" cy="1658954"/>
            <a:chOff x="-4828494" y="1024626"/>
            <a:chExt cx="4464050" cy="1965326"/>
          </a:xfrm>
          <a:solidFill>
            <a:srgbClr val="E1471D"/>
          </a:solidFill>
        </p:grpSpPr>
        <p:sp>
          <p:nvSpPr>
            <p:cNvPr id="366" name="Oval 1180">
              <a:extLst>
                <a:ext uri="{FF2B5EF4-FFF2-40B4-BE49-F238E27FC236}">
                  <a16:creationId xmlns:a16="http://schemas.microsoft.com/office/drawing/2014/main" id="{FD7B55AD-A1E8-4A74-908B-77B15457DEE3}"/>
                </a:ext>
              </a:extLst>
            </p:cNvPr>
            <p:cNvSpPr>
              <a:spLocks noChangeArrowheads="1"/>
            </p:cNvSpPr>
            <p:nvPr/>
          </p:nvSpPr>
          <p:spPr bwMode="auto">
            <a:xfrm>
              <a:off x="-4403044" y="1510401"/>
              <a:ext cx="46038" cy="47625"/>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67" name="Oval 1181">
              <a:extLst>
                <a:ext uri="{FF2B5EF4-FFF2-40B4-BE49-F238E27FC236}">
                  <a16:creationId xmlns:a16="http://schemas.microsoft.com/office/drawing/2014/main" id="{C3E2B685-C665-414A-B5AC-6688B9C98B58}"/>
                </a:ext>
              </a:extLst>
            </p:cNvPr>
            <p:cNvSpPr>
              <a:spLocks noChangeArrowheads="1"/>
            </p:cNvSpPr>
            <p:nvPr/>
          </p:nvSpPr>
          <p:spPr bwMode="auto">
            <a:xfrm>
              <a:off x="-3953782" y="1921564"/>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68" name="Oval 1182">
              <a:extLst>
                <a:ext uri="{FF2B5EF4-FFF2-40B4-BE49-F238E27FC236}">
                  <a16:creationId xmlns:a16="http://schemas.microsoft.com/office/drawing/2014/main" id="{FC80EA47-CA83-4254-8B71-574D58D28491}"/>
                </a:ext>
              </a:extLst>
            </p:cNvPr>
            <p:cNvSpPr>
              <a:spLocks noChangeArrowheads="1"/>
            </p:cNvSpPr>
            <p:nvPr/>
          </p:nvSpPr>
          <p:spPr bwMode="auto">
            <a:xfrm>
              <a:off x="-4828494" y="1024626"/>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69" name="Oval 1183">
              <a:extLst>
                <a:ext uri="{FF2B5EF4-FFF2-40B4-BE49-F238E27FC236}">
                  <a16:creationId xmlns:a16="http://schemas.microsoft.com/office/drawing/2014/main" id="{41732C3E-ADA0-4810-AF0F-3CB98F8FA6C1}"/>
                </a:ext>
              </a:extLst>
            </p:cNvPr>
            <p:cNvSpPr>
              <a:spLocks noChangeArrowheads="1"/>
            </p:cNvSpPr>
            <p:nvPr/>
          </p:nvSpPr>
          <p:spPr bwMode="auto">
            <a:xfrm>
              <a:off x="-4379232" y="1650101"/>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70" name="Oval 1184">
              <a:extLst>
                <a:ext uri="{FF2B5EF4-FFF2-40B4-BE49-F238E27FC236}">
                  <a16:creationId xmlns:a16="http://schemas.microsoft.com/office/drawing/2014/main" id="{549D4907-F1C4-4079-9281-7A1DF0908285}"/>
                </a:ext>
              </a:extLst>
            </p:cNvPr>
            <p:cNvSpPr>
              <a:spLocks noChangeArrowheads="1"/>
            </p:cNvSpPr>
            <p:nvPr/>
          </p:nvSpPr>
          <p:spPr bwMode="auto">
            <a:xfrm>
              <a:off x="-3550557" y="2169214"/>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71" name="Oval 1185">
              <a:extLst>
                <a:ext uri="{FF2B5EF4-FFF2-40B4-BE49-F238E27FC236}">
                  <a16:creationId xmlns:a16="http://schemas.microsoft.com/office/drawing/2014/main" id="{A31643E0-778B-4FF6-ABC8-8A1542B9F92C}"/>
                </a:ext>
              </a:extLst>
            </p:cNvPr>
            <p:cNvSpPr>
              <a:spLocks noChangeArrowheads="1"/>
            </p:cNvSpPr>
            <p:nvPr/>
          </p:nvSpPr>
          <p:spPr bwMode="auto">
            <a:xfrm>
              <a:off x="-3082244" y="2456551"/>
              <a:ext cx="46038" cy="50800"/>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72" name="Oval 1186">
              <a:extLst>
                <a:ext uri="{FF2B5EF4-FFF2-40B4-BE49-F238E27FC236}">
                  <a16:creationId xmlns:a16="http://schemas.microsoft.com/office/drawing/2014/main" id="{7097F7C6-25C5-48C2-A090-68E0AAE67FD9}"/>
                </a:ext>
              </a:extLst>
            </p:cNvPr>
            <p:cNvSpPr>
              <a:spLocks noChangeArrowheads="1"/>
            </p:cNvSpPr>
            <p:nvPr/>
          </p:nvSpPr>
          <p:spPr bwMode="auto">
            <a:xfrm>
              <a:off x="-2985407" y="2493064"/>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73" name="Oval 1187">
              <a:extLst>
                <a:ext uri="{FF2B5EF4-FFF2-40B4-BE49-F238E27FC236}">
                  <a16:creationId xmlns:a16="http://schemas.microsoft.com/office/drawing/2014/main" id="{A447306B-A093-4009-9BC1-F596559DA5A3}"/>
                </a:ext>
              </a:extLst>
            </p:cNvPr>
            <p:cNvSpPr>
              <a:spLocks noChangeArrowheads="1"/>
            </p:cNvSpPr>
            <p:nvPr/>
          </p:nvSpPr>
          <p:spPr bwMode="auto">
            <a:xfrm>
              <a:off x="-1259794" y="2847076"/>
              <a:ext cx="46038" cy="49213"/>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74" name="Oval 1188">
              <a:extLst>
                <a:ext uri="{FF2B5EF4-FFF2-40B4-BE49-F238E27FC236}">
                  <a16:creationId xmlns:a16="http://schemas.microsoft.com/office/drawing/2014/main" id="{AF42315A-AA57-43E7-8326-4C4B173C5962}"/>
                </a:ext>
              </a:extLst>
            </p:cNvPr>
            <p:cNvSpPr>
              <a:spLocks noChangeArrowheads="1"/>
            </p:cNvSpPr>
            <p:nvPr/>
          </p:nvSpPr>
          <p:spPr bwMode="auto">
            <a:xfrm>
              <a:off x="-958169" y="2889939"/>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75" name="Oval 1189">
              <a:extLst>
                <a:ext uri="{FF2B5EF4-FFF2-40B4-BE49-F238E27FC236}">
                  <a16:creationId xmlns:a16="http://schemas.microsoft.com/office/drawing/2014/main" id="{B6C0A0BF-118E-484A-870A-5E8F72FFFD13}"/>
                </a:ext>
              </a:extLst>
            </p:cNvPr>
            <p:cNvSpPr>
              <a:spLocks noChangeArrowheads="1"/>
            </p:cNvSpPr>
            <p:nvPr/>
          </p:nvSpPr>
          <p:spPr bwMode="auto">
            <a:xfrm>
              <a:off x="-789894" y="2889939"/>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76" name="Oval 1190">
              <a:extLst>
                <a:ext uri="{FF2B5EF4-FFF2-40B4-BE49-F238E27FC236}">
                  <a16:creationId xmlns:a16="http://schemas.microsoft.com/office/drawing/2014/main" id="{7C0B5A37-271F-48F9-975E-9932FAF52EBA}"/>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77" name="Oval 1191">
              <a:extLst>
                <a:ext uri="{FF2B5EF4-FFF2-40B4-BE49-F238E27FC236}">
                  <a16:creationId xmlns:a16="http://schemas.microsoft.com/office/drawing/2014/main" id="{71E3DED8-A6AE-4F92-9AF3-603FFCD773AD}"/>
                </a:ext>
              </a:extLst>
            </p:cNvPr>
            <p:cNvSpPr>
              <a:spLocks noChangeArrowheads="1"/>
            </p:cNvSpPr>
            <p:nvPr/>
          </p:nvSpPr>
          <p:spPr bwMode="auto">
            <a:xfrm>
              <a:off x="-483507" y="2943914"/>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78" name="Oval 1192">
              <a:extLst>
                <a:ext uri="{FF2B5EF4-FFF2-40B4-BE49-F238E27FC236}">
                  <a16:creationId xmlns:a16="http://schemas.microsoft.com/office/drawing/2014/main" id="{16E6AD0D-81C6-4AC3-9993-9ABEE161AC57}"/>
                </a:ext>
              </a:extLst>
            </p:cNvPr>
            <p:cNvSpPr>
              <a:spLocks noChangeArrowheads="1"/>
            </p:cNvSpPr>
            <p:nvPr/>
          </p:nvSpPr>
          <p:spPr bwMode="auto">
            <a:xfrm>
              <a:off x="-462869" y="2943914"/>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79" name="Oval 1193">
              <a:extLst>
                <a:ext uri="{FF2B5EF4-FFF2-40B4-BE49-F238E27FC236}">
                  <a16:creationId xmlns:a16="http://schemas.microsoft.com/office/drawing/2014/main" id="{798916E7-8C0D-4519-8362-F0F6A07086E2}"/>
                </a:ext>
              </a:extLst>
            </p:cNvPr>
            <p:cNvSpPr>
              <a:spLocks noChangeArrowheads="1"/>
            </p:cNvSpPr>
            <p:nvPr/>
          </p:nvSpPr>
          <p:spPr bwMode="auto">
            <a:xfrm>
              <a:off x="-410482" y="2943914"/>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80" name="Oval 1194">
              <a:extLst>
                <a:ext uri="{FF2B5EF4-FFF2-40B4-BE49-F238E27FC236}">
                  <a16:creationId xmlns:a16="http://schemas.microsoft.com/office/drawing/2014/main" id="{5F8250E6-EC32-49E3-87BD-11ACC78C38D0}"/>
                </a:ext>
              </a:extLst>
            </p:cNvPr>
            <p:cNvSpPr>
              <a:spLocks noChangeArrowheads="1"/>
            </p:cNvSpPr>
            <p:nvPr/>
          </p:nvSpPr>
          <p:spPr bwMode="auto">
            <a:xfrm>
              <a:off x="-416832" y="2943914"/>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81" name="Oval 1195">
              <a:extLst>
                <a:ext uri="{FF2B5EF4-FFF2-40B4-BE49-F238E27FC236}">
                  <a16:creationId xmlns:a16="http://schemas.microsoft.com/office/drawing/2014/main" id="{AE08B269-4618-4A43-97DB-A9013AA9DCD6}"/>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82" name="Oval 1196">
              <a:extLst>
                <a:ext uri="{FF2B5EF4-FFF2-40B4-BE49-F238E27FC236}">
                  <a16:creationId xmlns:a16="http://schemas.microsoft.com/office/drawing/2014/main" id="{C7EC0810-C58B-4C12-B9E6-916BAA4C8F36}"/>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83" name="Oval 1197">
              <a:extLst>
                <a:ext uri="{FF2B5EF4-FFF2-40B4-BE49-F238E27FC236}">
                  <a16:creationId xmlns:a16="http://schemas.microsoft.com/office/drawing/2014/main" id="{527033DB-9EBF-488D-BC44-2C9EDD13CEB0}"/>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84" name="Oval 1198">
              <a:extLst>
                <a:ext uri="{FF2B5EF4-FFF2-40B4-BE49-F238E27FC236}">
                  <a16:creationId xmlns:a16="http://schemas.microsoft.com/office/drawing/2014/main" id="{91B2D250-D24D-4E68-9016-BB48485F59C8}"/>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85" name="Oval 1199">
              <a:extLst>
                <a:ext uri="{FF2B5EF4-FFF2-40B4-BE49-F238E27FC236}">
                  <a16:creationId xmlns:a16="http://schemas.microsoft.com/office/drawing/2014/main" id="{30C35FE9-E956-4568-A8A9-48056AD18689}"/>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86" name="Oval 1200">
              <a:extLst>
                <a:ext uri="{FF2B5EF4-FFF2-40B4-BE49-F238E27FC236}">
                  <a16:creationId xmlns:a16="http://schemas.microsoft.com/office/drawing/2014/main" id="{561569DA-C00D-4846-9A71-A790936BF5EC}"/>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87" name="Oval 1201">
              <a:extLst>
                <a:ext uri="{FF2B5EF4-FFF2-40B4-BE49-F238E27FC236}">
                  <a16:creationId xmlns:a16="http://schemas.microsoft.com/office/drawing/2014/main" id="{CEF6FE34-68BD-4A9B-878C-203E0B097E04}"/>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88" name="Oval 1202">
              <a:extLst>
                <a:ext uri="{FF2B5EF4-FFF2-40B4-BE49-F238E27FC236}">
                  <a16:creationId xmlns:a16="http://schemas.microsoft.com/office/drawing/2014/main" id="{DB5FF324-CC6C-41AA-B5D3-93730E69BFB4}"/>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89" name="Oval 1203">
              <a:extLst>
                <a:ext uri="{FF2B5EF4-FFF2-40B4-BE49-F238E27FC236}">
                  <a16:creationId xmlns:a16="http://schemas.microsoft.com/office/drawing/2014/main" id="{62752D73-8DEC-47E2-8BAD-1599D55D4049}"/>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90" name="Oval 1204">
              <a:extLst>
                <a:ext uri="{FF2B5EF4-FFF2-40B4-BE49-F238E27FC236}">
                  <a16:creationId xmlns:a16="http://schemas.microsoft.com/office/drawing/2014/main" id="{6CC32DCE-32B4-43E9-97F4-C868FEE0C93C}"/>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91" name="Oval 1205">
              <a:extLst>
                <a:ext uri="{FF2B5EF4-FFF2-40B4-BE49-F238E27FC236}">
                  <a16:creationId xmlns:a16="http://schemas.microsoft.com/office/drawing/2014/main" id="{0758C1B2-FCE6-4003-9AA0-91D14505BE72}"/>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92" name="Oval 1206">
              <a:extLst>
                <a:ext uri="{FF2B5EF4-FFF2-40B4-BE49-F238E27FC236}">
                  <a16:creationId xmlns:a16="http://schemas.microsoft.com/office/drawing/2014/main" id="{45F2ABA9-9BB2-4F0E-940D-D470DC408732}"/>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93" name="Oval 1207">
              <a:extLst>
                <a:ext uri="{FF2B5EF4-FFF2-40B4-BE49-F238E27FC236}">
                  <a16:creationId xmlns:a16="http://schemas.microsoft.com/office/drawing/2014/main" id="{2DAEB1C6-FB1C-49A2-97D0-B97E6D353E2B}"/>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94" name="Oval 1208">
              <a:extLst>
                <a:ext uri="{FF2B5EF4-FFF2-40B4-BE49-F238E27FC236}">
                  <a16:creationId xmlns:a16="http://schemas.microsoft.com/office/drawing/2014/main" id="{00613045-47ED-4D19-B614-09DB1C8343F7}"/>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95" name="Oval 1209">
              <a:extLst>
                <a:ext uri="{FF2B5EF4-FFF2-40B4-BE49-F238E27FC236}">
                  <a16:creationId xmlns:a16="http://schemas.microsoft.com/office/drawing/2014/main" id="{5143B7E2-A583-48FC-99E3-E3A51F0FE0E2}"/>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96" name="Oval 1210">
              <a:extLst>
                <a:ext uri="{FF2B5EF4-FFF2-40B4-BE49-F238E27FC236}">
                  <a16:creationId xmlns:a16="http://schemas.microsoft.com/office/drawing/2014/main" id="{52BF7DFD-587E-4AEA-B7DF-437E78BFC667}"/>
                </a:ext>
              </a:extLst>
            </p:cNvPr>
            <p:cNvSpPr>
              <a:spLocks noChangeArrowheads="1"/>
            </p:cNvSpPr>
            <p:nvPr/>
          </p:nvSpPr>
          <p:spPr bwMode="auto">
            <a:xfrm>
              <a:off x="-545419" y="2943914"/>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397" name="Oval 1211">
              <a:extLst>
                <a:ext uri="{FF2B5EF4-FFF2-40B4-BE49-F238E27FC236}">
                  <a16:creationId xmlns:a16="http://schemas.microsoft.com/office/drawing/2014/main" id="{172857FE-C9DC-41F6-BF91-14D44385F69D}"/>
                </a:ext>
              </a:extLst>
            </p:cNvPr>
            <p:cNvSpPr>
              <a:spLocks noChangeArrowheads="1"/>
            </p:cNvSpPr>
            <p:nvPr/>
          </p:nvSpPr>
          <p:spPr bwMode="auto">
            <a:xfrm>
              <a:off x="-539069" y="2943914"/>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cs typeface="Arial" panose="020B0604020202020204" pitchFamily="34" charset="0"/>
              </a:endParaRPr>
            </a:p>
          </p:txBody>
        </p:sp>
      </p:grpSp>
      <p:sp>
        <p:nvSpPr>
          <p:cNvPr id="398" name="Freeform: Shape 152">
            <a:extLst>
              <a:ext uri="{FF2B5EF4-FFF2-40B4-BE49-F238E27FC236}">
                <a16:creationId xmlns:a16="http://schemas.microsoft.com/office/drawing/2014/main" id="{9242FDE1-EB3F-421C-9C5A-CBC7246BD24A}"/>
              </a:ext>
            </a:extLst>
          </p:cNvPr>
          <p:cNvSpPr/>
          <p:nvPr/>
        </p:nvSpPr>
        <p:spPr>
          <a:xfrm rot="16200000">
            <a:off x="1577728" y="3083964"/>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399" name="Freeform: Shape 136">
            <a:extLst>
              <a:ext uri="{FF2B5EF4-FFF2-40B4-BE49-F238E27FC236}">
                <a16:creationId xmlns:a16="http://schemas.microsoft.com/office/drawing/2014/main" id="{E397AF3F-799F-4541-B241-A9EB6A0BF52F}"/>
              </a:ext>
            </a:extLst>
          </p:cNvPr>
          <p:cNvSpPr/>
          <p:nvPr/>
        </p:nvSpPr>
        <p:spPr>
          <a:xfrm>
            <a:off x="7213759" y="1064354"/>
            <a:ext cx="3963903" cy="1944437"/>
          </a:xfrm>
          <a:custGeom>
            <a:avLst/>
            <a:gdLst>
              <a:gd name="connsiteX0" fmla="*/ 0 w 6043612"/>
              <a:gd name="connsiteY0" fmla="*/ 0 h 2909887"/>
              <a:gd name="connsiteX1" fmla="*/ 0 w 6043612"/>
              <a:gd name="connsiteY1" fmla="*/ 2909887 h 2909887"/>
              <a:gd name="connsiteX2" fmla="*/ 6043612 w 6043612"/>
              <a:gd name="connsiteY2" fmla="*/ 2909887 h 2909887"/>
            </a:gdLst>
            <a:ahLst/>
            <a:cxnLst>
              <a:cxn ang="0">
                <a:pos x="connsiteX0" y="connsiteY0"/>
              </a:cxn>
              <a:cxn ang="0">
                <a:pos x="connsiteX1" y="connsiteY1"/>
              </a:cxn>
              <a:cxn ang="0">
                <a:pos x="connsiteX2" y="connsiteY2"/>
              </a:cxn>
            </a:cxnLst>
            <a:rect l="l" t="t" r="r" b="b"/>
            <a:pathLst>
              <a:path w="6043612" h="2909887">
                <a:moveTo>
                  <a:pt x="0" y="0"/>
                </a:moveTo>
                <a:lnTo>
                  <a:pt x="0" y="2909887"/>
                </a:lnTo>
                <a:lnTo>
                  <a:pt x="6043612" y="2909887"/>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400" name="Group 399">
            <a:extLst>
              <a:ext uri="{FF2B5EF4-FFF2-40B4-BE49-F238E27FC236}">
                <a16:creationId xmlns:a16="http://schemas.microsoft.com/office/drawing/2014/main" id="{B9E1F97A-0B83-4E3E-8AB3-57B6F1496B15}"/>
              </a:ext>
            </a:extLst>
          </p:cNvPr>
          <p:cNvGrpSpPr/>
          <p:nvPr/>
        </p:nvGrpSpPr>
        <p:grpSpPr>
          <a:xfrm>
            <a:off x="7138642" y="1068549"/>
            <a:ext cx="74771" cy="1936277"/>
            <a:chOff x="569100" y="1352685"/>
            <a:chExt cx="43639" cy="1936277"/>
          </a:xfrm>
        </p:grpSpPr>
        <p:sp>
          <p:nvSpPr>
            <p:cNvPr id="401" name="Freeform: Shape 137">
              <a:extLst>
                <a:ext uri="{FF2B5EF4-FFF2-40B4-BE49-F238E27FC236}">
                  <a16:creationId xmlns:a16="http://schemas.microsoft.com/office/drawing/2014/main" id="{0AE25C59-5549-4D8F-9134-0D03B2CEB85C}"/>
                </a:ext>
              </a:extLst>
            </p:cNvPr>
            <p:cNvSpPr/>
            <p:nvPr/>
          </p:nvSpPr>
          <p:spPr>
            <a:xfrm>
              <a:off x="569100" y="1352685"/>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02" name="Freeform: Shape 138">
              <a:extLst>
                <a:ext uri="{FF2B5EF4-FFF2-40B4-BE49-F238E27FC236}">
                  <a16:creationId xmlns:a16="http://schemas.microsoft.com/office/drawing/2014/main" id="{43CE5526-C26F-4E55-B44A-D851C7833A5A}"/>
                </a:ext>
              </a:extLst>
            </p:cNvPr>
            <p:cNvSpPr/>
            <p:nvPr/>
          </p:nvSpPr>
          <p:spPr>
            <a:xfrm>
              <a:off x="569100" y="1741839"/>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03" name="Freeform: Shape 139">
              <a:extLst>
                <a:ext uri="{FF2B5EF4-FFF2-40B4-BE49-F238E27FC236}">
                  <a16:creationId xmlns:a16="http://schemas.microsoft.com/office/drawing/2014/main" id="{736DD3EC-20E9-4FD8-8750-76EC655C15C0}"/>
                </a:ext>
              </a:extLst>
            </p:cNvPr>
            <p:cNvSpPr/>
            <p:nvPr/>
          </p:nvSpPr>
          <p:spPr>
            <a:xfrm>
              <a:off x="569100" y="2129411"/>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04" name="Freeform: Shape 140">
              <a:extLst>
                <a:ext uri="{FF2B5EF4-FFF2-40B4-BE49-F238E27FC236}">
                  <a16:creationId xmlns:a16="http://schemas.microsoft.com/office/drawing/2014/main" id="{EF91A5BB-B84D-4FB6-BA92-7F9FAFB5358F}"/>
                </a:ext>
              </a:extLst>
            </p:cNvPr>
            <p:cNvSpPr/>
            <p:nvPr/>
          </p:nvSpPr>
          <p:spPr>
            <a:xfrm>
              <a:off x="569100" y="2513819"/>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05" name="Freeform: Shape 141">
              <a:extLst>
                <a:ext uri="{FF2B5EF4-FFF2-40B4-BE49-F238E27FC236}">
                  <a16:creationId xmlns:a16="http://schemas.microsoft.com/office/drawing/2014/main" id="{EF591FFC-9D5A-4930-9FF3-8B59075CF9CD}"/>
                </a:ext>
              </a:extLst>
            </p:cNvPr>
            <p:cNvSpPr/>
            <p:nvPr/>
          </p:nvSpPr>
          <p:spPr>
            <a:xfrm>
              <a:off x="569100" y="2901391"/>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06" name="Freeform: Shape 142">
              <a:extLst>
                <a:ext uri="{FF2B5EF4-FFF2-40B4-BE49-F238E27FC236}">
                  <a16:creationId xmlns:a16="http://schemas.microsoft.com/office/drawing/2014/main" id="{7799A082-D694-4DA2-B186-2DD30CC5D4E8}"/>
                </a:ext>
              </a:extLst>
            </p:cNvPr>
            <p:cNvSpPr/>
            <p:nvPr/>
          </p:nvSpPr>
          <p:spPr>
            <a:xfrm>
              <a:off x="569100" y="3288962"/>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407" name="Freeform: Shape 143">
            <a:extLst>
              <a:ext uri="{FF2B5EF4-FFF2-40B4-BE49-F238E27FC236}">
                <a16:creationId xmlns:a16="http://schemas.microsoft.com/office/drawing/2014/main" id="{D7282B4C-1014-44F1-B700-8918F3DC0D5B}"/>
              </a:ext>
            </a:extLst>
          </p:cNvPr>
          <p:cNvSpPr/>
          <p:nvPr/>
        </p:nvSpPr>
        <p:spPr>
          <a:xfrm rot="16200000">
            <a:off x="7574509" y="3034219"/>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08" name="Freeform: Shape 144">
            <a:extLst>
              <a:ext uri="{FF2B5EF4-FFF2-40B4-BE49-F238E27FC236}">
                <a16:creationId xmlns:a16="http://schemas.microsoft.com/office/drawing/2014/main" id="{A4B081B7-B892-4919-B586-E8604450BCC3}"/>
              </a:ext>
            </a:extLst>
          </p:cNvPr>
          <p:cNvSpPr/>
          <p:nvPr/>
        </p:nvSpPr>
        <p:spPr>
          <a:xfrm rot="16200000">
            <a:off x="7973497" y="3034219"/>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09" name="Freeform: Shape 145">
            <a:extLst>
              <a:ext uri="{FF2B5EF4-FFF2-40B4-BE49-F238E27FC236}">
                <a16:creationId xmlns:a16="http://schemas.microsoft.com/office/drawing/2014/main" id="{4BD12A83-0FD8-4DA3-A116-17D458960BD4}"/>
              </a:ext>
            </a:extLst>
          </p:cNvPr>
          <p:cNvSpPr/>
          <p:nvPr/>
        </p:nvSpPr>
        <p:spPr>
          <a:xfrm rot="16200000">
            <a:off x="8367810" y="3034219"/>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10" name="Freeform: Shape 146">
            <a:extLst>
              <a:ext uri="{FF2B5EF4-FFF2-40B4-BE49-F238E27FC236}">
                <a16:creationId xmlns:a16="http://schemas.microsoft.com/office/drawing/2014/main" id="{828F2DF3-C643-48A1-A271-1D6FFB990337}"/>
              </a:ext>
            </a:extLst>
          </p:cNvPr>
          <p:cNvSpPr/>
          <p:nvPr/>
        </p:nvSpPr>
        <p:spPr>
          <a:xfrm rot="16200000">
            <a:off x="8765240" y="3034219"/>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11" name="Freeform: Shape 147">
            <a:extLst>
              <a:ext uri="{FF2B5EF4-FFF2-40B4-BE49-F238E27FC236}">
                <a16:creationId xmlns:a16="http://schemas.microsoft.com/office/drawing/2014/main" id="{F25D2281-AFA7-4B36-A751-EAF9E1E30E19}"/>
              </a:ext>
            </a:extLst>
          </p:cNvPr>
          <p:cNvSpPr/>
          <p:nvPr/>
        </p:nvSpPr>
        <p:spPr>
          <a:xfrm rot="16200000">
            <a:off x="9157994" y="3034219"/>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12" name="Freeform: Shape 148">
            <a:extLst>
              <a:ext uri="{FF2B5EF4-FFF2-40B4-BE49-F238E27FC236}">
                <a16:creationId xmlns:a16="http://schemas.microsoft.com/office/drawing/2014/main" id="{41F4FCC4-A4B5-42B4-A90B-4DAD01513096}"/>
              </a:ext>
            </a:extLst>
          </p:cNvPr>
          <p:cNvSpPr/>
          <p:nvPr/>
        </p:nvSpPr>
        <p:spPr>
          <a:xfrm rot="16200000">
            <a:off x="9555424" y="3034219"/>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13" name="Freeform: Shape 149">
            <a:extLst>
              <a:ext uri="{FF2B5EF4-FFF2-40B4-BE49-F238E27FC236}">
                <a16:creationId xmlns:a16="http://schemas.microsoft.com/office/drawing/2014/main" id="{37DA5A94-DC35-4C9A-9A55-349FDA86B209}"/>
              </a:ext>
            </a:extLst>
          </p:cNvPr>
          <p:cNvSpPr/>
          <p:nvPr/>
        </p:nvSpPr>
        <p:spPr>
          <a:xfrm rot="16200000">
            <a:off x="9952854" y="3034219"/>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14" name="Freeform: Shape 150">
            <a:extLst>
              <a:ext uri="{FF2B5EF4-FFF2-40B4-BE49-F238E27FC236}">
                <a16:creationId xmlns:a16="http://schemas.microsoft.com/office/drawing/2014/main" id="{BC2A9944-C2DA-4A44-88F3-5F31D2DE0918}"/>
              </a:ext>
            </a:extLst>
          </p:cNvPr>
          <p:cNvSpPr/>
          <p:nvPr/>
        </p:nvSpPr>
        <p:spPr>
          <a:xfrm rot="16200000">
            <a:off x="10348726" y="3034219"/>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15" name="Freeform: Shape 151">
            <a:extLst>
              <a:ext uri="{FF2B5EF4-FFF2-40B4-BE49-F238E27FC236}">
                <a16:creationId xmlns:a16="http://schemas.microsoft.com/office/drawing/2014/main" id="{90EACB79-2D6F-45EA-A94C-5445CBBEC0CC}"/>
              </a:ext>
            </a:extLst>
          </p:cNvPr>
          <p:cNvSpPr/>
          <p:nvPr/>
        </p:nvSpPr>
        <p:spPr>
          <a:xfrm rot="16200000">
            <a:off x="10741480" y="303422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16" name="Freeform: Shape 152">
            <a:extLst>
              <a:ext uri="{FF2B5EF4-FFF2-40B4-BE49-F238E27FC236}">
                <a16:creationId xmlns:a16="http://schemas.microsoft.com/office/drawing/2014/main" id="{AF4F1AB7-2676-46CC-9780-FCCE7D229D63}"/>
              </a:ext>
            </a:extLst>
          </p:cNvPr>
          <p:cNvSpPr/>
          <p:nvPr/>
        </p:nvSpPr>
        <p:spPr>
          <a:xfrm rot="16200000">
            <a:off x="11140468" y="303422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17" name="TextBox 416">
            <a:extLst>
              <a:ext uri="{FF2B5EF4-FFF2-40B4-BE49-F238E27FC236}">
                <a16:creationId xmlns:a16="http://schemas.microsoft.com/office/drawing/2014/main" id="{83838DE3-B5CD-4010-9A3F-D65B9BFC258C}"/>
              </a:ext>
            </a:extLst>
          </p:cNvPr>
          <p:cNvSpPr txBox="1"/>
          <p:nvPr/>
        </p:nvSpPr>
        <p:spPr>
          <a:xfrm>
            <a:off x="6740485" y="916035"/>
            <a:ext cx="458780"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100</a:t>
            </a:r>
          </a:p>
        </p:txBody>
      </p:sp>
      <p:sp>
        <p:nvSpPr>
          <p:cNvPr id="418" name="TextBox 417">
            <a:extLst>
              <a:ext uri="{FF2B5EF4-FFF2-40B4-BE49-F238E27FC236}">
                <a16:creationId xmlns:a16="http://schemas.microsoft.com/office/drawing/2014/main" id="{515467F1-CBA5-4AED-898B-8F201D1EFE77}"/>
              </a:ext>
            </a:extLst>
          </p:cNvPr>
          <p:cNvSpPr txBox="1"/>
          <p:nvPr/>
        </p:nvSpPr>
        <p:spPr>
          <a:xfrm>
            <a:off x="6831857" y="1300443"/>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80</a:t>
            </a:r>
          </a:p>
        </p:txBody>
      </p:sp>
      <p:sp>
        <p:nvSpPr>
          <p:cNvPr id="419" name="TextBox 418">
            <a:extLst>
              <a:ext uri="{FF2B5EF4-FFF2-40B4-BE49-F238E27FC236}">
                <a16:creationId xmlns:a16="http://schemas.microsoft.com/office/drawing/2014/main" id="{31AFE0C7-5B8A-4E5B-BD4A-9D4ABD6CD377}"/>
              </a:ext>
            </a:extLst>
          </p:cNvPr>
          <p:cNvSpPr txBox="1"/>
          <p:nvPr/>
        </p:nvSpPr>
        <p:spPr>
          <a:xfrm>
            <a:off x="6831857" y="1686433"/>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60</a:t>
            </a:r>
          </a:p>
        </p:txBody>
      </p:sp>
      <p:sp>
        <p:nvSpPr>
          <p:cNvPr id="420" name="TextBox 419">
            <a:extLst>
              <a:ext uri="{FF2B5EF4-FFF2-40B4-BE49-F238E27FC236}">
                <a16:creationId xmlns:a16="http://schemas.microsoft.com/office/drawing/2014/main" id="{585B7820-6CCD-406E-A21A-172805D3C57A}"/>
              </a:ext>
            </a:extLst>
          </p:cNvPr>
          <p:cNvSpPr txBox="1"/>
          <p:nvPr/>
        </p:nvSpPr>
        <p:spPr>
          <a:xfrm>
            <a:off x="6831857" y="2072423"/>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40</a:t>
            </a:r>
          </a:p>
        </p:txBody>
      </p:sp>
      <p:sp>
        <p:nvSpPr>
          <p:cNvPr id="421" name="TextBox 420">
            <a:extLst>
              <a:ext uri="{FF2B5EF4-FFF2-40B4-BE49-F238E27FC236}">
                <a16:creationId xmlns:a16="http://schemas.microsoft.com/office/drawing/2014/main" id="{609AE6D7-A99E-4ECE-9317-B7856C4C3F25}"/>
              </a:ext>
            </a:extLst>
          </p:cNvPr>
          <p:cNvSpPr txBox="1"/>
          <p:nvPr/>
        </p:nvSpPr>
        <p:spPr>
          <a:xfrm>
            <a:off x="6831857" y="2458412"/>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20</a:t>
            </a:r>
          </a:p>
        </p:txBody>
      </p:sp>
      <p:sp>
        <p:nvSpPr>
          <p:cNvPr id="422" name="TextBox 421">
            <a:extLst>
              <a:ext uri="{FF2B5EF4-FFF2-40B4-BE49-F238E27FC236}">
                <a16:creationId xmlns:a16="http://schemas.microsoft.com/office/drawing/2014/main" id="{E53E5049-D42A-4BF2-8EEE-5B67BC42AFB6}"/>
              </a:ext>
            </a:extLst>
          </p:cNvPr>
          <p:cNvSpPr txBox="1"/>
          <p:nvPr/>
        </p:nvSpPr>
        <p:spPr>
          <a:xfrm>
            <a:off x="6943073" y="2844402"/>
            <a:ext cx="276037" cy="307777"/>
          </a:xfrm>
          <a:prstGeom prst="rect">
            <a:avLst/>
          </a:prstGeom>
          <a:noFill/>
        </p:spPr>
        <p:txBody>
          <a:bodyPr wrap="none" rtlCol="0">
            <a:spAutoFit/>
          </a:bodyPr>
          <a:lstStyle/>
          <a:p>
            <a:pPr algn="r" eaLnBrk="0" fontAlgn="base" hangingPunct="0">
              <a:spcBef>
                <a:spcPct val="0"/>
              </a:spcBef>
              <a:spcAft>
                <a:spcPct val="0"/>
              </a:spcAft>
              <a:defRPr/>
            </a:pPr>
            <a:r>
              <a:rPr lang="en-US" sz="1400" dirty="0">
                <a:solidFill>
                  <a:srgbClr val="000000"/>
                </a:solidFill>
                <a:cs typeface="Arial" panose="020B0604020202020204" pitchFamily="34" charset="0"/>
              </a:rPr>
              <a:t>0</a:t>
            </a:r>
          </a:p>
        </p:txBody>
      </p:sp>
      <p:sp>
        <p:nvSpPr>
          <p:cNvPr id="423" name="TextBox 422">
            <a:extLst>
              <a:ext uri="{FF2B5EF4-FFF2-40B4-BE49-F238E27FC236}">
                <a16:creationId xmlns:a16="http://schemas.microsoft.com/office/drawing/2014/main" id="{FB57FCFE-D90E-466C-BD2D-7075DAA038D1}"/>
              </a:ext>
            </a:extLst>
          </p:cNvPr>
          <p:cNvSpPr txBox="1"/>
          <p:nvPr/>
        </p:nvSpPr>
        <p:spPr>
          <a:xfrm>
            <a:off x="7074817" y="2999375"/>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0</a:t>
            </a:r>
          </a:p>
        </p:txBody>
      </p:sp>
      <p:sp>
        <p:nvSpPr>
          <p:cNvPr id="424" name="TextBox 423">
            <a:extLst>
              <a:ext uri="{FF2B5EF4-FFF2-40B4-BE49-F238E27FC236}">
                <a16:creationId xmlns:a16="http://schemas.microsoft.com/office/drawing/2014/main" id="{024D499F-C694-4DE8-A2DC-3311A31B3811}"/>
              </a:ext>
            </a:extLst>
          </p:cNvPr>
          <p:cNvSpPr txBox="1"/>
          <p:nvPr/>
        </p:nvSpPr>
        <p:spPr>
          <a:xfrm>
            <a:off x="7473805" y="2999375"/>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3</a:t>
            </a:r>
          </a:p>
        </p:txBody>
      </p:sp>
      <p:sp>
        <p:nvSpPr>
          <p:cNvPr id="425" name="TextBox 424">
            <a:extLst>
              <a:ext uri="{FF2B5EF4-FFF2-40B4-BE49-F238E27FC236}">
                <a16:creationId xmlns:a16="http://schemas.microsoft.com/office/drawing/2014/main" id="{15CE22D5-A593-45F7-82BD-0CC567937D98}"/>
              </a:ext>
            </a:extLst>
          </p:cNvPr>
          <p:cNvSpPr txBox="1"/>
          <p:nvPr/>
        </p:nvSpPr>
        <p:spPr>
          <a:xfrm>
            <a:off x="7866559" y="2999375"/>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6</a:t>
            </a:r>
          </a:p>
        </p:txBody>
      </p:sp>
      <p:sp>
        <p:nvSpPr>
          <p:cNvPr id="426" name="TextBox 425">
            <a:extLst>
              <a:ext uri="{FF2B5EF4-FFF2-40B4-BE49-F238E27FC236}">
                <a16:creationId xmlns:a16="http://schemas.microsoft.com/office/drawing/2014/main" id="{1DB152E8-2301-4773-B0C6-C0B146DDA52B}"/>
              </a:ext>
            </a:extLst>
          </p:cNvPr>
          <p:cNvSpPr txBox="1"/>
          <p:nvPr/>
        </p:nvSpPr>
        <p:spPr>
          <a:xfrm>
            <a:off x="8265547" y="2999375"/>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9</a:t>
            </a:r>
          </a:p>
        </p:txBody>
      </p:sp>
      <p:sp>
        <p:nvSpPr>
          <p:cNvPr id="427" name="TextBox 426">
            <a:extLst>
              <a:ext uri="{FF2B5EF4-FFF2-40B4-BE49-F238E27FC236}">
                <a16:creationId xmlns:a16="http://schemas.microsoft.com/office/drawing/2014/main" id="{956568B3-64C4-42BA-9346-62D45DFDAB66}"/>
              </a:ext>
            </a:extLst>
          </p:cNvPr>
          <p:cNvSpPr txBox="1"/>
          <p:nvPr/>
        </p:nvSpPr>
        <p:spPr>
          <a:xfrm>
            <a:off x="8625327" y="2999375"/>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12</a:t>
            </a:r>
          </a:p>
        </p:txBody>
      </p:sp>
      <p:sp>
        <p:nvSpPr>
          <p:cNvPr id="428" name="TextBox 427">
            <a:extLst>
              <a:ext uri="{FF2B5EF4-FFF2-40B4-BE49-F238E27FC236}">
                <a16:creationId xmlns:a16="http://schemas.microsoft.com/office/drawing/2014/main" id="{99B2C3CD-1717-4ED4-AF51-3D8E6DE6E4BE}"/>
              </a:ext>
            </a:extLst>
          </p:cNvPr>
          <p:cNvSpPr txBox="1"/>
          <p:nvPr/>
        </p:nvSpPr>
        <p:spPr>
          <a:xfrm>
            <a:off x="9024315" y="2999375"/>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15</a:t>
            </a:r>
          </a:p>
        </p:txBody>
      </p:sp>
      <p:sp>
        <p:nvSpPr>
          <p:cNvPr id="429" name="TextBox 428">
            <a:extLst>
              <a:ext uri="{FF2B5EF4-FFF2-40B4-BE49-F238E27FC236}">
                <a16:creationId xmlns:a16="http://schemas.microsoft.com/office/drawing/2014/main" id="{1110FDED-867B-4DEE-B0BA-F65B1F22E640}"/>
              </a:ext>
            </a:extLst>
          </p:cNvPr>
          <p:cNvSpPr txBox="1"/>
          <p:nvPr/>
        </p:nvSpPr>
        <p:spPr>
          <a:xfrm>
            <a:off x="9421924" y="2999375"/>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18</a:t>
            </a:r>
          </a:p>
        </p:txBody>
      </p:sp>
      <p:sp>
        <p:nvSpPr>
          <p:cNvPr id="430" name="TextBox 429">
            <a:extLst>
              <a:ext uri="{FF2B5EF4-FFF2-40B4-BE49-F238E27FC236}">
                <a16:creationId xmlns:a16="http://schemas.microsoft.com/office/drawing/2014/main" id="{A8E4C2F2-7EC5-4D26-B450-E088B1D04326}"/>
              </a:ext>
            </a:extLst>
          </p:cNvPr>
          <p:cNvSpPr txBox="1"/>
          <p:nvPr/>
        </p:nvSpPr>
        <p:spPr>
          <a:xfrm>
            <a:off x="9808444" y="2999375"/>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21</a:t>
            </a:r>
          </a:p>
        </p:txBody>
      </p:sp>
      <p:sp>
        <p:nvSpPr>
          <p:cNvPr id="431" name="TextBox 430">
            <a:extLst>
              <a:ext uri="{FF2B5EF4-FFF2-40B4-BE49-F238E27FC236}">
                <a16:creationId xmlns:a16="http://schemas.microsoft.com/office/drawing/2014/main" id="{59FCBF80-7B76-473E-B25C-452E435E9DA6}"/>
              </a:ext>
            </a:extLst>
          </p:cNvPr>
          <p:cNvSpPr txBox="1"/>
          <p:nvPr/>
        </p:nvSpPr>
        <p:spPr>
          <a:xfrm>
            <a:off x="10213666" y="2999375"/>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24</a:t>
            </a:r>
          </a:p>
        </p:txBody>
      </p:sp>
      <p:sp>
        <p:nvSpPr>
          <p:cNvPr id="432" name="TextBox 431">
            <a:extLst>
              <a:ext uri="{FF2B5EF4-FFF2-40B4-BE49-F238E27FC236}">
                <a16:creationId xmlns:a16="http://schemas.microsoft.com/office/drawing/2014/main" id="{8E0F1BA4-2CE3-4B82-BA0E-9C01E80AC088}"/>
              </a:ext>
            </a:extLst>
          </p:cNvPr>
          <p:cNvSpPr txBox="1"/>
          <p:nvPr/>
        </p:nvSpPr>
        <p:spPr>
          <a:xfrm>
            <a:off x="10603303" y="2999375"/>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27</a:t>
            </a:r>
          </a:p>
        </p:txBody>
      </p:sp>
      <p:sp>
        <p:nvSpPr>
          <p:cNvPr id="433" name="TextBox 432">
            <a:extLst>
              <a:ext uri="{FF2B5EF4-FFF2-40B4-BE49-F238E27FC236}">
                <a16:creationId xmlns:a16="http://schemas.microsoft.com/office/drawing/2014/main" id="{13A08F05-3BAB-4B72-8C43-97274591D522}"/>
              </a:ext>
            </a:extLst>
          </p:cNvPr>
          <p:cNvSpPr txBox="1"/>
          <p:nvPr/>
        </p:nvSpPr>
        <p:spPr>
          <a:xfrm>
            <a:off x="11005408" y="2999375"/>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30</a:t>
            </a:r>
          </a:p>
        </p:txBody>
      </p:sp>
      <p:sp>
        <p:nvSpPr>
          <p:cNvPr id="434" name="Freeform: Shape 152">
            <a:extLst>
              <a:ext uri="{FF2B5EF4-FFF2-40B4-BE49-F238E27FC236}">
                <a16:creationId xmlns:a16="http://schemas.microsoft.com/office/drawing/2014/main" id="{29FD82DA-00E8-4320-83AE-5B74515D9E9F}"/>
              </a:ext>
            </a:extLst>
          </p:cNvPr>
          <p:cNvSpPr/>
          <p:nvPr/>
        </p:nvSpPr>
        <p:spPr>
          <a:xfrm rot="16200000">
            <a:off x="7181124" y="3037977"/>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35" name="Freeform 25">
            <a:extLst>
              <a:ext uri="{FF2B5EF4-FFF2-40B4-BE49-F238E27FC236}">
                <a16:creationId xmlns:a16="http://schemas.microsoft.com/office/drawing/2014/main" id="{08DD2E9A-240D-41EC-AB83-0A8F3CE85AA3}"/>
              </a:ext>
            </a:extLst>
          </p:cNvPr>
          <p:cNvSpPr>
            <a:spLocks/>
          </p:cNvSpPr>
          <p:nvPr/>
        </p:nvSpPr>
        <p:spPr bwMode="auto">
          <a:xfrm>
            <a:off x="7587851" y="1067855"/>
            <a:ext cx="3281095" cy="1500560"/>
          </a:xfrm>
          <a:custGeom>
            <a:avLst/>
            <a:gdLst>
              <a:gd name="T0" fmla="*/ 0 w 2517"/>
              <a:gd name="T1" fmla="*/ 0 h 1094"/>
              <a:gd name="T2" fmla="*/ 0 w 2517"/>
              <a:gd name="T3" fmla="*/ 271 h 1094"/>
              <a:gd name="T4" fmla="*/ 15 w 2517"/>
              <a:gd name="T5" fmla="*/ 271 h 1094"/>
              <a:gd name="T6" fmla="*/ 15 w 2517"/>
              <a:gd name="T7" fmla="*/ 429 h 1094"/>
              <a:gd name="T8" fmla="*/ 142 w 2517"/>
              <a:gd name="T9" fmla="*/ 429 h 1094"/>
              <a:gd name="T10" fmla="*/ 142 w 2517"/>
              <a:gd name="T11" fmla="*/ 577 h 1094"/>
              <a:gd name="T12" fmla="*/ 372 w 2517"/>
              <a:gd name="T13" fmla="*/ 577 h 1094"/>
              <a:gd name="T14" fmla="*/ 372 w 2517"/>
              <a:gd name="T15" fmla="*/ 746 h 1094"/>
              <a:gd name="T16" fmla="*/ 539 w 2517"/>
              <a:gd name="T17" fmla="*/ 746 h 1094"/>
              <a:gd name="T18" fmla="*/ 539 w 2517"/>
              <a:gd name="T19" fmla="*/ 927 h 1094"/>
              <a:gd name="T20" fmla="*/ 1689 w 2517"/>
              <a:gd name="T21" fmla="*/ 927 h 1094"/>
              <a:gd name="T22" fmla="*/ 1689 w 2517"/>
              <a:gd name="T23" fmla="*/ 1094 h 1094"/>
              <a:gd name="T24" fmla="*/ 2517 w 2517"/>
              <a:gd name="T25" fmla="*/ 1094 h 1094"/>
              <a:gd name="connsiteX0" fmla="*/ 0 w 10000"/>
              <a:gd name="connsiteY0" fmla="*/ 0 h 10000"/>
              <a:gd name="connsiteX1" fmla="*/ 0 w 10000"/>
              <a:gd name="connsiteY1" fmla="*/ 2477 h 10000"/>
              <a:gd name="connsiteX2" fmla="*/ 60 w 10000"/>
              <a:gd name="connsiteY2" fmla="*/ 2477 h 10000"/>
              <a:gd name="connsiteX3" fmla="*/ 60 w 10000"/>
              <a:gd name="connsiteY3" fmla="*/ 3921 h 10000"/>
              <a:gd name="connsiteX4" fmla="*/ 564 w 10000"/>
              <a:gd name="connsiteY4" fmla="*/ 3921 h 10000"/>
              <a:gd name="connsiteX5" fmla="*/ 564 w 10000"/>
              <a:gd name="connsiteY5" fmla="*/ 5274 h 10000"/>
              <a:gd name="connsiteX6" fmla="*/ 1478 w 10000"/>
              <a:gd name="connsiteY6" fmla="*/ 5274 h 10000"/>
              <a:gd name="connsiteX7" fmla="*/ 1478 w 10000"/>
              <a:gd name="connsiteY7" fmla="*/ 6819 h 10000"/>
              <a:gd name="connsiteX8" fmla="*/ 2141 w 10000"/>
              <a:gd name="connsiteY8" fmla="*/ 6819 h 10000"/>
              <a:gd name="connsiteX9" fmla="*/ 2141 w 10000"/>
              <a:gd name="connsiteY9" fmla="*/ 8473 h 10000"/>
              <a:gd name="connsiteX10" fmla="*/ 6812 w 10000"/>
              <a:gd name="connsiteY10" fmla="*/ 8441 h 10000"/>
              <a:gd name="connsiteX11" fmla="*/ 6710 w 10000"/>
              <a:gd name="connsiteY11" fmla="*/ 10000 h 10000"/>
              <a:gd name="connsiteX12" fmla="*/ 10000 w 10000"/>
              <a:gd name="connsiteY12" fmla="*/ 10000 h 10000"/>
              <a:gd name="connsiteX0" fmla="*/ 0 w 10000"/>
              <a:gd name="connsiteY0" fmla="*/ 0 h 10000"/>
              <a:gd name="connsiteX1" fmla="*/ 0 w 10000"/>
              <a:gd name="connsiteY1" fmla="*/ 2477 h 10000"/>
              <a:gd name="connsiteX2" fmla="*/ 60 w 10000"/>
              <a:gd name="connsiteY2" fmla="*/ 2477 h 10000"/>
              <a:gd name="connsiteX3" fmla="*/ 60 w 10000"/>
              <a:gd name="connsiteY3" fmla="*/ 3921 h 10000"/>
              <a:gd name="connsiteX4" fmla="*/ 564 w 10000"/>
              <a:gd name="connsiteY4" fmla="*/ 3921 h 10000"/>
              <a:gd name="connsiteX5" fmla="*/ 564 w 10000"/>
              <a:gd name="connsiteY5" fmla="*/ 5274 h 10000"/>
              <a:gd name="connsiteX6" fmla="*/ 1478 w 10000"/>
              <a:gd name="connsiteY6" fmla="*/ 5274 h 10000"/>
              <a:gd name="connsiteX7" fmla="*/ 1478 w 10000"/>
              <a:gd name="connsiteY7" fmla="*/ 6819 h 10000"/>
              <a:gd name="connsiteX8" fmla="*/ 2141 w 10000"/>
              <a:gd name="connsiteY8" fmla="*/ 6819 h 10000"/>
              <a:gd name="connsiteX9" fmla="*/ 2141 w 10000"/>
              <a:gd name="connsiteY9" fmla="*/ 8473 h 10000"/>
              <a:gd name="connsiteX10" fmla="*/ 6812 w 10000"/>
              <a:gd name="connsiteY10" fmla="*/ 8441 h 10000"/>
              <a:gd name="connsiteX11" fmla="*/ 6783 w 10000"/>
              <a:gd name="connsiteY11" fmla="*/ 10000 h 10000"/>
              <a:gd name="connsiteX12" fmla="*/ 10000 w 10000"/>
              <a:gd name="connsiteY12" fmla="*/ 10000 h 10000"/>
              <a:gd name="connsiteX0" fmla="*/ 0 w 10000"/>
              <a:gd name="connsiteY0" fmla="*/ 0 h 10000"/>
              <a:gd name="connsiteX1" fmla="*/ 0 w 10000"/>
              <a:gd name="connsiteY1" fmla="*/ 2477 h 10000"/>
              <a:gd name="connsiteX2" fmla="*/ 60 w 10000"/>
              <a:gd name="connsiteY2" fmla="*/ 2477 h 10000"/>
              <a:gd name="connsiteX3" fmla="*/ 60 w 10000"/>
              <a:gd name="connsiteY3" fmla="*/ 3921 h 10000"/>
              <a:gd name="connsiteX4" fmla="*/ 564 w 10000"/>
              <a:gd name="connsiteY4" fmla="*/ 3921 h 10000"/>
              <a:gd name="connsiteX5" fmla="*/ 564 w 10000"/>
              <a:gd name="connsiteY5" fmla="*/ 5274 h 10000"/>
              <a:gd name="connsiteX6" fmla="*/ 1478 w 10000"/>
              <a:gd name="connsiteY6" fmla="*/ 5274 h 10000"/>
              <a:gd name="connsiteX7" fmla="*/ 1478 w 10000"/>
              <a:gd name="connsiteY7" fmla="*/ 6819 h 10000"/>
              <a:gd name="connsiteX8" fmla="*/ 2141 w 10000"/>
              <a:gd name="connsiteY8" fmla="*/ 6819 h 10000"/>
              <a:gd name="connsiteX9" fmla="*/ 2141 w 10000"/>
              <a:gd name="connsiteY9" fmla="*/ 8473 h 10000"/>
              <a:gd name="connsiteX10" fmla="*/ 6812 w 10000"/>
              <a:gd name="connsiteY10" fmla="*/ 8441 h 10000"/>
              <a:gd name="connsiteX11" fmla="*/ 6798 w 10000"/>
              <a:gd name="connsiteY11" fmla="*/ 9968 h 10000"/>
              <a:gd name="connsiteX12" fmla="*/ 10000 w 10000"/>
              <a:gd name="connsiteY12" fmla="*/ 10000 h 10000"/>
              <a:gd name="connsiteX0" fmla="*/ 0 w 10000"/>
              <a:gd name="connsiteY0" fmla="*/ 0 h 10000"/>
              <a:gd name="connsiteX1" fmla="*/ 0 w 10000"/>
              <a:gd name="connsiteY1" fmla="*/ 2477 h 10000"/>
              <a:gd name="connsiteX2" fmla="*/ 60 w 10000"/>
              <a:gd name="connsiteY2" fmla="*/ 2477 h 10000"/>
              <a:gd name="connsiteX3" fmla="*/ 60 w 10000"/>
              <a:gd name="connsiteY3" fmla="*/ 3921 h 10000"/>
              <a:gd name="connsiteX4" fmla="*/ 564 w 10000"/>
              <a:gd name="connsiteY4" fmla="*/ 3921 h 10000"/>
              <a:gd name="connsiteX5" fmla="*/ 564 w 10000"/>
              <a:gd name="connsiteY5" fmla="*/ 5274 h 10000"/>
              <a:gd name="connsiteX6" fmla="*/ 1478 w 10000"/>
              <a:gd name="connsiteY6" fmla="*/ 5274 h 10000"/>
              <a:gd name="connsiteX7" fmla="*/ 1478 w 10000"/>
              <a:gd name="connsiteY7" fmla="*/ 6819 h 10000"/>
              <a:gd name="connsiteX8" fmla="*/ 2141 w 10000"/>
              <a:gd name="connsiteY8" fmla="*/ 6819 h 10000"/>
              <a:gd name="connsiteX9" fmla="*/ 2141 w 10000"/>
              <a:gd name="connsiteY9" fmla="*/ 8568 h 10000"/>
              <a:gd name="connsiteX10" fmla="*/ 6812 w 10000"/>
              <a:gd name="connsiteY10" fmla="*/ 8441 h 10000"/>
              <a:gd name="connsiteX11" fmla="*/ 6798 w 10000"/>
              <a:gd name="connsiteY11" fmla="*/ 9968 h 10000"/>
              <a:gd name="connsiteX12" fmla="*/ 10000 w 10000"/>
              <a:gd name="connsiteY12" fmla="*/ 10000 h 10000"/>
              <a:gd name="connsiteX0" fmla="*/ 0 w 10000"/>
              <a:gd name="connsiteY0" fmla="*/ 0 h 10000"/>
              <a:gd name="connsiteX1" fmla="*/ 0 w 10000"/>
              <a:gd name="connsiteY1" fmla="*/ 2477 h 10000"/>
              <a:gd name="connsiteX2" fmla="*/ 60 w 10000"/>
              <a:gd name="connsiteY2" fmla="*/ 2477 h 10000"/>
              <a:gd name="connsiteX3" fmla="*/ 60 w 10000"/>
              <a:gd name="connsiteY3" fmla="*/ 3921 h 10000"/>
              <a:gd name="connsiteX4" fmla="*/ 564 w 10000"/>
              <a:gd name="connsiteY4" fmla="*/ 3921 h 10000"/>
              <a:gd name="connsiteX5" fmla="*/ 564 w 10000"/>
              <a:gd name="connsiteY5" fmla="*/ 5274 h 10000"/>
              <a:gd name="connsiteX6" fmla="*/ 1478 w 10000"/>
              <a:gd name="connsiteY6" fmla="*/ 5274 h 10000"/>
              <a:gd name="connsiteX7" fmla="*/ 1478 w 10000"/>
              <a:gd name="connsiteY7" fmla="*/ 6819 h 10000"/>
              <a:gd name="connsiteX8" fmla="*/ 2141 w 10000"/>
              <a:gd name="connsiteY8" fmla="*/ 6819 h 10000"/>
              <a:gd name="connsiteX9" fmla="*/ 2141 w 10000"/>
              <a:gd name="connsiteY9" fmla="*/ 8568 h 10000"/>
              <a:gd name="connsiteX10" fmla="*/ 6797 w 10000"/>
              <a:gd name="connsiteY10" fmla="*/ 8600 h 10000"/>
              <a:gd name="connsiteX11" fmla="*/ 6798 w 10000"/>
              <a:gd name="connsiteY11" fmla="*/ 9968 h 10000"/>
              <a:gd name="connsiteX12" fmla="*/ 10000 w 10000"/>
              <a:gd name="connsiteY12" fmla="*/ 10000 h 10000"/>
              <a:gd name="connsiteX0" fmla="*/ 0 w 10000"/>
              <a:gd name="connsiteY0" fmla="*/ 0 h 10000"/>
              <a:gd name="connsiteX1" fmla="*/ 0 w 10000"/>
              <a:gd name="connsiteY1" fmla="*/ 2477 h 10000"/>
              <a:gd name="connsiteX2" fmla="*/ 60 w 10000"/>
              <a:gd name="connsiteY2" fmla="*/ 2477 h 10000"/>
              <a:gd name="connsiteX3" fmla="*/ 60 w 10000"/>
              <a:gd name="connsiteY3" fmla="*/ 3921 h 10000"/>
              <a:gd name="connsiteX4" fmla="*/ 564 w 10000"/>
              <a:gd name="connsiteY4" fmla="*/ 3921 h 10000"/>
              <a:gd name="connsiteX5" fmla="*/ 564 w 10000"/>
              <a:gd name="connsiteY5" fmla="*/ 5274 h 10000"/>
              <a:gd name="connsiteX6" fmla="*/ 1478 w 10000"/>
              <a:gd name="connsiteY6" fmla="*/ 5274 h 10000"/>
              <a:gd name="connsiteX7" fmla="*/ 1478 w 10000"/>
              <a:gd name="connsiteY7" fmla="*/ 6819 h 10000"/>
              <a:gd name="connsiteX8" fmla="*/ 2141 w 10000"/>
              <a:gd name="connsiteY8" fmla="*/ 6819 h 10000"/>
              <a:gd name="connsiteX9" fmla="*/ 2141 w 10000"/>
              <a:gd name="connsiteY9" fmla="*/ 8631 h 10000"/>
              <a:gd name="connsiteX10" fmla="*/ 6797 w 10000"/>
              <a:gd name="connsiteY10" fmla="*/ 8600 h 10000"/>
              <a:gd name="connsiteX11" fmla="*/ 6798 w 10000"/>
              <a:gd name="connsiteY11" fmla="*/ 9968 h 10000"/>
              <a:gd name="connsiteX12" fmla="*/ 10000 w 10000"/>
              <a:gd name="connsiteY12" fmla="*/ 10000 h 10000"/>
              <a:gd name="connsiteX0" fmla="*/ 0 w 10000"/>
              <a:gd name="connsiteY0" fmla="*/ 0 h 10000"/>
              <a:gd name="connsiteX1" fmla="*/ 0 w 10000"/>
              <a:gd name="connsiteY1" fmla="*/ 2477 h 10000"/>
              <a:gd name="connsiteX2" fmla="*/ 60 w 10000"/>
              <a:gd name="connsiteY2" fmla="*/ 2477 h 10000"/>
              <a:gd name="connsiteX3" fmla="*/ 60 w 10000"/>
              <a:gd name="connsiteY3" fmla="*/ 3921 h 10000"/>
              <a:gd name="connsiteX4" fmla="*/ 564 w 10000"/>
              <a:gd name="connsiteY4" fmla="*/ 3921 h 10000"/>
              <a:gd name="connsiteX5" fmla="*/ 564 w 10000"/>
              <a:gd name="connsiteY5" fmla="*/ 5274 h 10000"/>
              <a:gd name="connsiteX6" fmla="*/ 1478 w 10000"/>
              <a:gd name="connsiteY6" fmla="*/ 5274 h 10000"/>
              <a:gd name="connsiteX7" fmla="*/ 1478 w 10000"/>
              <a:gd name="connsiteY7" fmla="*/ 6819 h 10000"/>
              <a:gd name="connsiteX8" fmla="*/ 2141 w 10000"/>
              <a:gd name="connsiteY8" fmla="*/ 6819 h 10000"/>
              <a:gd name="connsiteX9" fmla="*/ 2141 w 10000"/>
              <a:gd name="connsiteY9" fmla="*/ 8631 h 10000"/>
              <a:gd name="connsiteX10" fmla="*/ 6812 w 10000"/>
              <a:gd name="connsiteY10" fmla="*/ 8632 h 10000"/>
              <a:gd name="connsiteX11" fmla="*/ 6798 w 10000"/>
              <a:gd name="connsiteY11" fmla="*/ 9968 h 10000"/>
              <a:gd name="connsiteX12" fmla="*/ 10000 w 10000"/>
              <a:gd name="connsiteY12" fmla="*/ 10000 h 10000"/>
              <a:gd name="connsiteX0" fmla="*/ 0 w 10000"/>
              <a:gd name="connsiteY0" fmla="*/ 0 h 10000"/>
              <a:gd name="connsiteX1" fmla="*/ 0 w 10000"/>
              <a:gd name="connsiteY1" fmla="*/ 2477 h 10000"/>
              <a:gd name="connsiteX2" fmla="*/ 60 w 10000"/>
              <a:gd name="connsiteY2" fmla="*/ 2477 h 10000"/>
              <a:gd name="connsiteX3" fmla="*/ 60 w 10000"/>
              <a:gd name="connsiteY3" fmla="*/ 3921 h 10000"/>
              <a:gd name="connsiteX4" fmla="*/ 564 w 10000"/>
              <a:gd name="connsiteY4" fmla="*/ 3921 h 10000"/>
              <a:gd name="connsiteX5" fmla="*/ 564 w 10000"/>
              <a:gd name="connsiteY5" fmla="*/ 5274 h 10000"/>
              <a:gd name="connsiteX6" fmla="*/ 1478 w 10000"/>
              <a:gd name="connsiteY6" fmla="*/ 5274 h 10000"/>
              <a:gd name="connsiteX7" fmla="*/ 1478 w 10000"/>
              <a:gd name="connsiteY7" fmla="*/ 6819 h 10000"/>
              <a:gd name="connsiteX8" fmla="*/ 2141 w 10000"/>
              <a:gd name="connsiteY8" fmla="*/ 6819 h 10000"/>
              <a:gd name="connsiteX9" fmla="*/ 2141 w 10000"/>
              <a:gd name="connsiteY9" fmla="*/ 8631 h 10000"/>
              <a:gd name="connsiteX10" fmla="*/ 6812 w 10000"/>
              <a:gd name="connsiteY10" fmla="*/ 8632 h 10000"/>
              <a:gd name="connsiteX11" fmla="*/ 6798 w 10000"/>
              <a:gd name="connsiteY11" fmla="*/ 10000 h 10000"/>
              <a:gd name="connsiteX12" fmla="*/ 10000 w 10000"/>
              <a:gd name="connsiteY1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0" y="0"/>
                </a:moveTo>
                <a:lnTo>
                  <a:pt x="0" y="2477"/>
                </a:lnTo>
                <a:lnTo>
                  <a:pt x="60" y="2477"/>
                </a:lnTo>
                <a:lnTo>
                  <a:pt x="60" y="3921"/>
                </a:lnTo>
                <a:lnTo>
                  <a:pt x="564" y="3921"/>
                </a:lnTo>
                <a:lnTo>
                  <a:pt x="564" y="5274"/>
                </a:lnTo>
                <a:lnTo>
                  <a:pt x="1478" y="5274"/>
                </a:lnTo>
                <a:lnTo>
                  <a:pt x="1478" y="6819"/>
                </a:lnTo>
                <a:lnTo>
                  <a:pt x="2141" y="6819"/>
                </a:lnTo>
                <a:lnTo>
                  <a:pt x="2141" y="8631"/>
                </a:lnTo>
                <a:lnTo>
                  <a:pt x="6812" y="8632"/>
                </a:lnTo>
                <a:cubicBezTo>
                  <a:pt x="6802" y="9152"/>
                  <a:pt x="6808" y="9480"/>
                  <a:pt x="6798" y="10000"/>
                </a:cubicBezTo>
                <a:lnTo>
                  <a:pt x="10000" y="10000"/>
                </a:lnTo>
              </a:path>
            </a:pathLst>
          </a:custGeom>
          <a:noFill/>
          <a:ln w="28575" cap="sq" cmpd="sng" algn="ctr">
            <a:solidFill>
              <a:srgbClr val="E1471D"/>
            </a:solidFill>
            <a:prstDash val="solid"/>
            <a:miter lim="800000"/>
            <a:headEnd type="none" w="med" len="med"/>
            <a:tailEnd type="none" w="med" len="med"/>
          </a:ln>
          <a:effectLst/>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36" name="Freeform 5">
            <a:extLst>
              <a:ext uri="{FF2B5EF4-FFF2-40B4-BE49-F238E27FC236}">
                <a16:creationId xmlns:a16="http://schemas.microsoft.com/office/drawing/2014/main" id="{6EBA6726-8DBD-4A32-AB1C-EF718B304539}"/>
              </a:ext>
            </a:extLst>
          </p:cNvPr>
          <p:cNvSpPr>
            <a:spLocks/>
          </p:cNvSpPr>
          <p:nvPr/>
        </p:nvSpPr>
        <p:spPr bwMode="auto">
          <a:xfrm>
            <a:off x="7227247" y="1089441"/>
            <a:ext cx="3641699" cy="1931340"/>
          </a:xfrm>
          <a:custGeom>
            <a:avLst/>
            <a:gdLst>
              <a:gd name="T0" fmla="*/ 0 w 2750"/>
              <a:gd name="T1" fmla="*/ 0 h 1440"/>
              <a:gd name="T2" fmla="*/ 436956 w 2750"/>
              <a:gd name="T3" fmla="*/ 0 h 1440"/>
              <a:gd name="T4" fmla="*/ 436956 w 2750"/>
              <a:gd name="T5" fmla="*/ 207059 h 1440"/>
              <a:gd name="T6" fmla="*/ 1639725 w 2750"/>
              <a:gd name="T7" fmla="*/ 207059 h 1440"/>
              <a:gd name="T8" fmla="*/ 1639725 w 2750"/>
              <a:gd name="T9" fmla="*/ 440000 h 1440"/>
              <a:gd name="T10" fmla="*/ 1662562 w 2750"/>
              <a:gd name="T11" fmla="*/ 440000 h 1440"/>
              <a:gd name="T12" fmla="*/ 1662562 w 2750"/>
              <a:gd name="T13" fmla="*/ 653150 h 1440"/>
              <a:gd name="T14" fmla="*/ 1688445 w 2750"/>
              <a:gd name="T15" fmla="*/ 653150 h 1440"/>
              <a:gd name="T16" fmla="*/ 1688445 w 2750"/>
              <a:gd name="T17" fmla="*/ 878478 h 1440"/>
              <a:gd name="T18" fmla="*/ 2714605 w 2750"/>
              <a:gd name="T19" fmla="*/ 878478 h 1440"/>
              <a:gd name="T20" fmla="*/ 2714605 w 2750"/>
              <a:gd name="T21" fmla="*/ 1143392 h 1440"/>
              <a:gd name="T22" fmla="*/ 2958204 w 2750"/>
              <a:gd name="T23" fmla="*/ 1143392 h 1440"/>
              <a:gd name="T24" fmla="*/ 2958204 w 2750"/>
              <a:gd name="T25" fmla="*/ 1403739 h 1440"/>
              <a:gd name="T26" fmla="*/ 3096751 w 2750"/>
              <a:gd name="T27" fmla="*/ 1403739 h 1440"/>
              <a:gd name="T28" fmla="*/ 3096751 w 2750"/>
              <a:gd name="T29" fmla="*/ 1664085 h 1440"/>
              <a:gd name="T30" fmla="*/ 4186856 w 2750"/>
              <a:gd name="T31" fmla="*/ 1664085 h 1440"/>
              <a:gd name="T32" fmla="*/ 4186856 w 2750"/>
              <a:gd name="T33" fmla="*/ 2192390 h 14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connsiteX0" fmla="*/ 0 w 10000"/>
              <a:gd name="connsiteY0" fmla="*/ 0 h 9718"/>
              <a:gd name="connsiteX1" fmla="*/ 1044 w 10000"/>
              <a:gd name="connsiteY1" fmla="*/ 0 h 9718"/>
              <a:gd name="connsiteX2" fmla="*/ 1044 w 10000"/>
              <a:gd name="connsiteY2" fmla="*/ 944 h 9718"/>
              <a:gd name="connsiteX3" fmla="*/ 3916 w 10000"/>
              <a:gd name="connsiteY3" fmla="*/ 944 h 9718"/>
              <a:gd name="connsiteX4" fmla="*/ 3916 w 10000"/>
              <a:gd name="connsiteY4" fmla="*/ 2007 h 9718"/>
              <a:gd name="connsiteX5" fmla="*/ 3971 w 10000"/>
              <a:gd name="connsiteY5" fmla="*/ 2007 h 9718"/>
              <a:gd name="connsiteX6" fmla="*/ 3971 w 10000"/>
              <a:gd name="connsiteY6" fmla="*/ 2979 h 9718"/>
              <a:gd name="connsiteX7" fmla="*/ 4033 w 10000"/>
              <a:gd name="connsiteY7" fmla="*/ 2979 h 9718"/>
              <a:gd name="connsiteX8" fmla="*/ 4033 w 10000"/>
              <a:gd name="connsiteY8" fmla="*/ 4007 h 9718"/>
              <a:gd name="connsiteX9" fmla="*/ 6484 w 10000"/>
              <a:gd name="connsiteY9" fmla="*/ 4007 h 9718"/>
              <a:gd name="connsiteX10" fmla="*/ 6484 w 10000"/>
              <a:gd name="connsiteY10" fmla="*/ 5215 h 9718"/>
              <a:gd name="connsiteX11" fmla="*/ 7065 w 10000"/>
              <a:gd name="connsiteY11" fmla="*/ 5215 h 9718"/>
              <a:gd name="connsiteX12" fmla="*/ 7065 w 10000"/>
              <a:gd name="connsiteY12" fmla="*/ 6403 h 9718"/>
              <a:gd name="connsiteX13" fmla="*/ 7396 w 10000"/>
              <a:gd name="connsiteY13" fmla="*/ 6403 h 9718"/>
              <a:gd name="connsiteX14" fmla="*/ 7396 w 10000"/>
              <a:gd name="connsiteY14" fmla="*/ 7590 h 9718"/>
              <a:gd name="connsiteX15" fmla="*/ 10000 w 10000"/>
              <a:gd name="connsiteY15" fmla="*/ 7590 h 9718"/>
              <a:gd name="connsiteX16" fmla="*/ 10000 w 10000"/>
              <a:gd name="connsiteY16" fmla="*/ 9718 h 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9718">
                <a:moveTo>
                  <a:pt x="0" y="0"/>
                </a:moveTo>
                <a:lnTo>
                  <a:pt x="1044" y="0"/>
                </a:lnTo>
                <a:lnTo>
                  <a:pt x="1044" y="944"/>
                </a:lnTo>
                <a:lnTo>
                  <a:pt x="3916" y="944"/>
                </a:lnTo>
                <a:lnTo>
                  <a:pt x="3916" y="2007"/>
                </a:lnTo>
                <a:lnTo>
                  <a:pt x="3971" y="2007"/>
                </a:lnTo>
                <a:lnTo>
                  <a:pt x="3971" y="2979"/>
                </a:lnTo>
                <a:lnTo>
                  <a:pt x="4033" y="2979"/>
                </a:lnTo>
                <a:lnTo>
                  <a:pt x="4033" y="4007"/>
                </a:lnTo>
                <a:lnTo>
                  <a:pt x="6484" y="4007"/>
                </a:lnTo>
                <a:lnTo>
                  <a:pt x="6484" y="5215"/>
                </a:lnTo>
                <a:lnTo>
                  <a:pt x="7065" y="5215"/>
                </a:lnTo>
                <a:lnTo>
                  <a:pt x="7065" y="6403"/>
                </a:lnTo>
                <a:lnTo>
                  <a:pt x="7396" y="6403"/>
                </a:lnTo>
                <a:lnTo>
                  <a:pt x="7396" y="7590"/>
                </a:lnTo>
                <a:lnTo>
                  <a:pt x="10000" y="7590"/>
                </a:lnTo>
                <a:lnTo>
                  <a:pt x="10000" y="9718"/>
                </a:lnTo>
              </a:path>
            </a:pathLst>
          </a:custGeom>
          <a:noFill/>
          <a:ln w="28575" cap="flat">
            <a:solidFill>
              <a:srgbClr val="0158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400" b="1" i="0" u="none" strike="noStrike" kern="0" cap="none" spc="0" normalizeH="0" baseline="0" noProof="0" dirty="0">
              <a:ln>
                <a:noFill/>
              </a:ln>
              <a:solidFill>
                <a:srgbClr val="FFFFFF"/>
              </a:solidFill>
              <a:effectLst/>
              <a:uLnTx/>
              <a:uFillTx/>
              <a:cs typeface="Arial" panose="020B0604020202020204" pitchFamily="34" charset="0"/>
            </a:endParaRPr>
          </a:p>
        </p:txBody>
      </p:sp>
      <p:grpSp>
        <p:nvGrpSpPr>
          <p:cNvPr id="437" name="Group 436">
            <a:extLst>
              <a:ext uri="{FF2B5EF4-FFF2-40B4-BE49-F238E27FC236}">
                <a16:creationId xmlns:a16="http://schemas.microsoft.com/office/drawing/2014/main" id="{FCC9782F-CF14-4239-81DF-55705C83953E}"/>
              </a:ext>
            </a:extLst>
          </p:cNvPr>
          <p:cNvGrpSpPr/>
          <p:nvPr/>
        </p:nvGrpSpPr>
        <p:grpSpPr>
          <a:xfrm>
            <a:off x="7587851" y="1040957"/>
            <a:ext cx="2549486" cy="1560106"/>
            <a:chOff x="-4857750" y="2276475"/>
            <a:chExt cx="3082924" cy="1789470"/>
          </a:xfrm>
          <a:solidFill>
            <a:srgbClr val="015873"/>
          </a:solidFill>
        </p:grpSpPr>
        <p:sp>
          <p:nvSpPr>
            <p:cNvPr id="438" name="Oval 437">
              <a:extLst>
                <a:ext uri="{FF2B5EF4-FFF2-40B4-BE49-F238E27FC236}">
                  <a16:creationId xmlns:a16="http://schemas.microsoft.com/office/drawing/2014/main" id="{A602B77B-3E41-43DF-A1A5-71D47E8F3165}"/>
                </a:ext>
              </a:extLst>
            </p:cNvPr>
            <p:cNvSpPr>
              <a:spLocks noChangeArrowheads="1"/>
            </p:cNvSpPr>
            <p:nvPr/>
          </p:nvSpPr>
          <p:spPr bwMode="auto">
            <a:xfrm>
              <a:off x="-1822451" y="4019907"/>
              <a:ext cx="47625"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39" name="Oval 11">
              <a:extLst>
                <a:ext uri="{FF2B5EF4-FFF2-40B4-BE49-F238E27FC236}">
                  <a16:creationId xmlns:a16="http://schemas.microsoft.com/office/drawing/2014/main" id="{D1E5ACCC-0021-4E6B-8029-AF640CDAEF88}"/>
                </a:ext>
              </a:extLst>
            </p:cNvPr>
            <p:cNvSpPr>
              <a:spLocks noChangeArrowheads="1"/>
            </p:cNvSpPr>
            <p:nvPr/>
          </p:nvSpPr>
          <p:spPr bwMode="auto">
            <a:xfrm>
              <a:off x="-3094038" y="3198813"/>
              <a:ext cx="47625"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40" name="Oval 12">
              <a:extLst>
                <a:ext uri="{FF2B5EF4-FFF2-40B4-BE49-F238E27FC236}">
                  <a16:creationId xmlns:a16="http://schemas.microsoft.com/office/drawing/2014/main" id="{B4013120-212E-4C57-ADE7-F11C8FEA82C1}"/>
                </a:ext>
              </a:extLst>
            </p:cNvPr>
            <p:cNvSpPr>
              <a:spLocks noChangeArrowheads="1"/>
            </p:cNvSpPr>
            <p:nvPr/>
          </p:nvSpPr>
          <p:spPr bwMode="auto">
            <a:xfrm>
              <a:off x="-4857750" y="2276475"/>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cs typeface="Arial" panose="020B0604020202020204" pitchFamily="34" charset="0"/>
              </a:endParaRPr>
            </a:p>
          </p:txBody>
        </p:sp>
      </p:grpSp>
      <p:grpSp>
        <p:nvGrpSpPr>
          <p:cNvPr id="441" name="Group 440">
            <a:extLst>
              <a:ext uri="{FF2B5EF4-FFF2-40B4-BE49-F238E27FC236}">
                <a16:creationId xmlns:a16="http://schemas.microsoft.com/office/drawing/2014/main" id="{A7157162-9BEF-4A39-A357-AE45AD350A22}"/>
              </a:ext>
            </a:extLst>
          </p:cNvPr>
          <p:cNvGrpSpPr/>
          <p:nvPr/>
        </p:nvGrpSpPr>
        <p:grpSpPr>
          <a:xfrm>
            <a:off x="7929802" y="1839812"/>
            <a:ext cx="3000959" cy="770932"/>
            <a:chOff x="4303713" y="2990850"/>
            <a:chExt cx="3587751" cy="882651"/>
          </a:xfrm>
          <a:solidFill>
            <a:srgbClr val="E1471D"/>
          </a:solidFill>
        </p:grpSpPr>
        <p:sp>
          <p:nvSpPr>
            <p:cNvPr id="442" name="Oval 441">
              <a:extLst>
                <a:ext uri="{FF2B5EF4-FFF2-40B4-BE49-F238E27FC236}">
                  <a16:creationId xmlns:a16="http://schemas.microsoft.com/office/drawing/2014/main" id="{724DA378-35FB-4ED6-A961-C27DA82D44D7}"/>
                </a:ext>
              </a:extLst>
            </p:cNvPr>
            <p:cNvSpPr>
              <a:spLocks noChangeArrowheads="1"/>
            </p:cNvSpPr>
            <p:nvPr/>
          </p:nvSpPr>
          <p:spPr bwMode="auto">
            <a:xfrm>
              <a:off x="7845426" y="3819525"/>
              <a:ext cx="46038" cy="47625"/>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43" name="Oval 442">
              <a:extLst>
                <a:ext uri="{FF2B5EF4-FFF2-40B4-BE49-F238E27FC236}">
                  <a16:creationId xmlns:a16="http://schemas.microsoft.com/office/drawing/2014/main" id="{96BE1475-35C2-4541-A0AB-DE8631A32810}"/>
                </a:ext>
              </a:extLst>
            </p:cNvPr>
            <p:cNvSpPr>
              <a:spLocks noChangeArrowheads="1"/>
            </p:cNvSpPr>
            <p:nvPr/>
          </p:nvSpPr>
          <p:spPr bwMode="auto">
            <a:xfrm>
              <a:off x="7015163" y="3827463"/>
              <a:ext cx="47625"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44" name="Oval 443">
              <a:extLst>
                <a:ext uri="{FF2B5EF4-FFF2-40B4-BE49-F238E27FC236}">
                  <a16:creationId xmlns:a16="http://schemas.microsoft.com/office/drawing/2014/main" id="{DCCE07DB-1047-4EBA-AC1E-3097C0958930}"/>
                </a:ext>
              </a:extLst>
            </p:cNvPr>
            <p:cNvSpPr>
              <a:spLocks noChangeArrowheads="1"/>
            </p:cNvSpPr>
            <p:nvPr/>
          </p:nvSpPr>
          <p:spPr bwMode="auto">
            <a:xfrm>
              <a:off x="4303713" y="2990850"/>
              <a:ext cx="46038" cy="50800"/>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FFFFFF"/>
                </a:solidFill>
                <a:effectLst/>
                <a:uLnTx/>
                <a:uFillTx/>
                <a:cs typeface="Arial" panose="020B0604020202020204" pitchFamily="34" charset="0"/>
              </a:endParaRPr>
            </a:p>
          </p:txBody>
        </p:sp>
      </p:grpSp>
      <p:sp>
        <p:nvSpPr>
          <p:cNvPr id="445" name="Freeform: Shape 136">
            <a:extLst>
              <a:ext uri="{FF2B5EF4-FFF2-40B4-BE49-F238E27FC236}">
                <a16:creationId xmlns:a16="http://schemas.microsoft.com/office/drawing/2014/main" id="{1F2D5A2D-8F56-4FA1-BA13-4246A62C7CDC}"/>
              </a:ext>
            </a:extLst>
          </p:cNvPr>
          <p:cNvSpPr/>
          <p:nvPr/>
        </p:nvSpPr>
        <p:spPr>
          <a:xfrm>
            <a:off x="1590509" y="3750035"/>
            <a:ext cx="3963903" cy="1940495"/>
          </a:xfrm>
          <a:custGeom>
            <a:avLst/>
            <a:gdLst>
              <a:gd name="connsiteX0" fmla="*/ 0 w 6043612"/>
              <a:gd name="connsiteY0" fmla="*/ 0 h 2909887"/>
              <a:gd name="connsiteX1" fmla="*/ 0 w 6043612"/>
              <a:gd name="connsiteY1" fmla="*/ 2909887 h 2909887"/>
              <a:gd name="connsiteX2" fmla="*/ 6043612 w 6043612"/>
              <a:gd name="connsiteY2" fmla="*/ 2909887 h 2909887"/>
            </a:gdLst>
            <a:ahLst/>
            <a:cxnLst>
              <a:cxn ang="0">
                <a:pos x="connsiteX0" y="connsiteY0"/>
              </a:cxn>
              <a:cxn ang="0">
                <a:pos x="connsiteX1" y="connsiteY1"/>
              </a:cxn>
              <a:cxn ang="0">
                <a:pos x="connsiteX2" y="connsiteY2"/>
              </a:cxn>
            </a:cxnLst>
            <a:rect l="l" t="t" r="r" b="b"/>
            <a:pathLst>
              <a:path w="6043612" h="2909887">
                <a:moveTo>
                  <a:pt x="0" y="0"/>
                </a:moveTo>
                <a:lnTo>
                  <a:pt x="0" y="2909887"/>
                </a:lnTo>
                <a:lnTo>
                  <a:pt x="6043612" y="2909887"/>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446" name="Group 445">
            <a:extLst>
              <a:ext uri="{FF2B5EF4-FFF2-40B4-BE49-F238E27FC236}">
                <a16:creationId xmlns:a16="http://schemas.microsoft.com/office/drawing/2014/main" id="{76BF9FC7-A7F6-419C-AD06-514AC70B39FF}"/>
              </a:ext>
            </a:extLst>
          </p:cNvPr>
          <p:cNvGrpSpPr/>
          <p:nvPr/>
        </p:nvGrpSpPr>
        <p:grpSpPr>
          <a:xfrm>
            <a:off x="1515392" y="3754230"/>
            <a:ext cx="74771" cy="1936277"/>
            <a:chOff x="569100" y="1352685"/>
            <a:chExt cx="43639" cy="1936277"/>
          </a:xfrm>
        </p:grpSpPr>
        <p:sp>
          <p:nvSpPr>
            <p:cNvPr id="447" name="Freeform: Shape 137">
              <a:extLst>
                <a:ext uri="{FF2B5EF4-FFF2-40B4-BE49-F238E27FC236}">
                  <a16:creationId xmlns:a16="http://schemas.microsoft.com/office/drawing/2014/main" id="{2EE7BA2B-6659-46D5-BD42-4631E1AF6E73}"/>
                </a:ext>
              </a:extLst>
            </p:cNvPr>
            <p:cNvSpPr/>
            <p:nvPr/>
          </p:nvSpPr>
          <p:spPr>
            <a:xfrm>
              <a:off x="569100" y="1352685"/>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48" name="Freeform: Shape 138">
              <a:extLst>
                <a:ext uri="{FF2B5EF4-FFF2-40B4-BE49-F238E27FC236}">
                  <a16:creationId xmlns:a16="http://schemas.microsoft.com/office/drawing/2014/main" id="{D927BC64-9880-43B0-B273-8E8B7A63960D}"/>
                </a:ext>
              </a:extLst>
            </p:cNvPr>
            <p:cNvSpPr/>
            <p:nvPr/>
          </p:nvSpPr>
          <p:spPr>
            <a:xfrm>
              <a:off x="569100" y="1741839"/>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49" name="Freeform: Shape 139">
              <a:extLst>
                <a:ext uri="{FF2B5EF4-FFF2-40B4-BE49-F238E27FC236}">
                  <a16:creationId xmlns:a16="http://schemas.microsoft.com/office/drawing/2014/main" id="{B9AEFD21-E1ED-4B7B-881D-BF9E839FAB90}"/>
                </a:ext>
              </a:extLst>
            </p:cNvPr>
            <p:cNvSpPr/>
            <p:nvPr/>
          </p:nvSpPr>
          <p:spPr>
            <a:xfrm>
              <a:off x="569100" y="2129411"/>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50" name="Freeform: Shape 140">
              <a:extLst>
                <a:ext uri="{FF2B5EF4-FFF2-40B4-BE49-F238E27FC236}">
                  <a16:creationId xmlns:a16="http://schemas.microsoft.com/office/drawing/2014/main" id="{96502895-008A-43F8-B66C-9FF712E7E793}"/>
                </a:ext>
              </a:extLst>
            </p:cNvPr>
            <p:cNvSpPr/>
            <p:nvPr/>
          </p:nvSpPr>
          <p:spPr>
            <a:xfrm>
              <a:off x="569100" y="2513819"/>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51" name="Freeform: Shape 141">
              <a:extLst>
                <a:ext uri="{FF2B5EF4-FFF2-40B4-BE49-F238E27FC236}">
                  <a16:creationId xmlns:a16="http://schemas.microsoft.com/office/drawing/2014/main" id="{D937296C-6918-4534-B649-4783A60AEE5E}"/>
                </a:ext>
              </a:extLst>
            </p:cNvPr>
            <p:cNvSpPr/>
            <p:nvPr/>
          </p:nvSpPr>
          <p:spPr>
            <a:xfrm>
              <a:off x="569100" y="2901391"/>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52" name="Freeform: Shape 142">
              <a:extLst>
                <a:ext uri="{FF2B5EF4-FFF2-40B4-BE49-F238E27FC236}">
                  <a16:creationId xmlns:a16="http://schemas.microsoft.com/office/drawing/2014/main" id="{E523A759-F9C8-4CC0-9E3A-4F75A8795241}"/>
                </a:ext>
              </a:extLst>
            </p:cNvPr>
            <p:cNvSpPr/>
            <p:nvPr/>
          </p:nvSpPr>
          <p:spPr>
            <a:xfrm>
              <a:off x="569100" y="3288962"/>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453" name="Freeform: Shape 143">
            <a:extLst>
              <a:ext uri="{FF2B5EF4-FFF2-40B4-BE49-F238E27FC236}">
                <a16:creationId xmlns:a16="http://schemas.microsoft.com/office/drawing/2014/main" id="{C4E190CF-10CB-4D3A-B8CF-A604C94301FE}"/>
              </a:ext>
            </a:extLst>
          </p:cNvPr>
          <p:cNvSpPr/>
          <p:nvPr/>
        </p:nvSpPr>
        <p:spPr>
          <a:xfrm rot="16200000">
            <a:off x="1951259" y="571990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54" name="Freeform: Shape 144">
            <a:extLst>
              <a:ext uri="{FF2B5EF4-FFF2-40B4-BE49-F238E27FC236}">
                <a16:creationId xmlns:a16="http://schemas.microsoft.com/office/drawing/2014/main" id="{C258F94E-76DB-4755-920B-4D2DEDA139D6}"/>
              </a:ext>
            </a:extLst>
          </p:cNvPr>
          <p:cNvSpPr/>
          <p:nvPr/>
        </p:nvSpPr>
        <p:spPr>
          <a:xfrm rot="16200000">
            <a:off x="2350247" y="571990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55" name="Freeform: Shape 145">
            <a:extLst>
              <a:ext uri="{FF2B5EF4-FFF2-40B4-BE49-F238E27FC236}">
                <a16:creationId xmlns:a16="http://schemas.microsoft.com/office/drawing/2014/main" id="{8F171359-485C-46EA-9595-39BB45EE92E9}"/>
              </a:ext>
            </a:extLst>
          </p:cNvPr>
          <p:cNvSpPr/>
          <p:nvPr/>
        </p:nvSpPr>
        <p:spPr>
          <a:xfrm rot="16200000">
            <a:off x="2744560" y="571990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56" name="Freeform: Shape 146">
            <a:extLst>
              <a:ext uri="{FF2B5EF4-FFF2-40B4-BE49-F238E27FC236}">
                <a16:creationId xmlns:a16="http://schemas.microsoft.com/office/drawing/2014/main" id="{E1F3930A-1A7D-4FFE-9B82-0769A11C59C3}"/>
              </a:ext>
            </a:extLst>
          </p:cNvPr>
          <p:cNvSpPr/>
          <p:nvPr/>
        </p:nvSpPr>
        <p:spPr>
          <a:xfrm rot="16200000">
            <a:off x="3141990" y="571990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57" name="Freeform: Shape 147">
            <a:extLst>
              <a:ext uri="{FF2B5EF4-FFF2-40B4-BE49-F238E27FC236}">
                <a16:creationId xmlns:a16="http://schemas.microsoft.com/office/drawing/2014/main" id="{9544B709-2345-4711-A67C-70BFACAAFBB7}"/>
              </a:ext>
            </a:extLst>
          </p:cNvPr>
          <p:cNvSpPr/>
          <p:nvPr/>
        </p:nvSpPr>
        <p:spPr>
          <a:xfrm rot="16200000">
            <a:off x="3534744" y="571990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58" name="Freeform: Shape 148">
            <a:extLst>
              <a:ext uri="{FF2B5EF4-FFF2-40B4-BE49-F238E27FC236}">
                <a16:creationId xmlns:a16="http://schemas.microsoft.com/office/drawing/2014/main" id="{3DF7BEA8-74A3-4AF3-BBCA-FF6DA6EEE140}"/>
              </a:ext>
            </a:extLst>
          </p:cNvPr>
          <p:cNvSpPr/>
          <p:nvPr/>
        </p:nvSpPr>
        <p:spPr>
          <a:xfrm rot="16200000">
            <a:off x="3932174" y="571990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59" name="Freeform: Shape 149">
            <a:extLst>
              <a:ext uri="{FF2B5EF4-FFF2-40B4-BE49-F238E27FC236}">
                <a16:creationId xmlns:a16="http://schemas.microsoft.com/office/drawing/2014/main" id="{7B1464F6-29FC-44AF-B4F9-B5EE3E0ACBD8}"/>
              </a:ext>
            </a:extLst>
          </p:cNvPr>
          <p:cNvSpPr/>
          <p:nvPr/>
        </p:nvSpPr>
        <p:spPr>
          <a:xfrm rot="16200000">
            <a:off x="4329604" y="571990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60" name="Freeform: Shape 150">
            <a:extLst>
              <a:ext uri="{FF2B5EF4-FFF2-40B4-BE49-F238E27FC236}">
                <a16:creationId xmlns:a16="http://schemas.microsoft.com/office/drawing/2014/main" id="{32C1F8C2-B995-41B5-B904-D7508E43A007}"/>
              </a:ext>
            </a:extLst>
          </p:cNvPr>
          <p:cNvSpPr/>
          <p:nvPr/>
        </p:nvSpPr>
        <p:spPr>
          <a:xfrm rot="16200000">
            <a:off x="4725476" y="571990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61" name="Freeform: Shape 151">
            <a:extLst>
              <a:ext uri="{FF2B5EF4-FFF2-40B4-BE49-F238E27FC236}">
                <a16:creationId xmlns:a16="http://schemas.microsoft.com/office/drawing/2014/main" id="{D5213810-D3CA-4298-AACF-DAAE3B061E75}"/>
              </a:ext>
            </a:extLst>
          </p:cNvPr>
          <p:cNvSpPr/>
          <p:nvPr/>
        </p:nvSpPr>
        <p:spPr>
          <a:xfrm rot="16200000">
            <a:off x="5118230" y="5719901"/>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62" name="Freeform: Shape 152">
            <a:extLst>
              <a:ext uri="{FF2B5EF4-FFF2-40B4-BE49-F238E27FC236}">
                <a16:creationId xmlns:a16="http://schemas.microsoft.com/office/drawing/2014/main" id="{99666B69-BCCE-4149-968D-0E7868D9368E}"/>
              </a:ext>
            </a:extLst>
          </p:cNvPr>
          <p:cNvSpPr/>
          <p:nvPr/>
        </p:nvSpPr>
        <p:spPr>
          <a:xfrm rot="16200000">
            <a:off x="5517218" y="5719901"/>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63" name="TextBox 462">
            <a:extLst>
              <a:ext uri="{FF2B5EF4-FFF2-40B4-BE49-F238E27FC236}">
                <a16:creationId xmlns:a16="http://schemas.microsoft.com/office/drawing/2014/main" id="{330ACCEC-4B28-4FE4-A6F3-8FAA4284AB6D}"/>
              </a:ext>
            </a:extLst>
          </p:cNvPr>
          <p:cNvSpPr txBox="1"/>
          <p:nvPr/>
        </p:nvSpPr>
        <p:spPr>
          <a:xfrm>
            <a:off x="1214807" y="3986124"/>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80</a:t>
            </a:r>
          </a:p>
        </p:txBody>
      </p:sp>
      <p:sp>
        <p:nvSpPr>
          <p:cNvPr id="464" name="TextBox 463">
            <a:extLst>
              <a:ext uri="{FF2B5EF4-FFF2-40B4-BE49-F238E27FC236}">
                <a16:creationId xmlns:a16="http://schemas.microsoft.com/office/drawing/2014/main" id="{7011387F-0A3D-4A71-BFD7-E53A1480D339}"/>
              </a:ext>
            </a:extLst>
          </p:cNvPr>
          <p:cNvSpPr txBox="1"/>
          <p:nvPr/>
        </p:nvSpPr>
        <p:spPr>
          <a:xfrm>
            <a:off x="1214807" y="4372114"/>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60</a:t>
            </a:r>
          </a:p>
        </p:txBody>
      </p:sp>
      <p:sp>
        <p:nvSpPr>
          <p:cNvPr id="465" name="TextBox 464">
            <a:extLst>
              <a:ext uri="{FF2B5EF4-FFF2-40B4-BE49-F238E27FC236}">
                <a16:creationId xmlns:a16="http://schemas.microsoft.com/office/drawing/2014/main" id="{DBD520D0-8FC0-47A5-A956-125CE6AAEA11}"/>
              </a:ext>
            </a:extLst>
          </p:cNvPr>
          <p:cNvSpPr txBox="1"/>
          <p:nvPr/>
        </p:nvSpPr>
        <p:spPr>
          <a:xfrm>
            <a:off x="1214807" y="4758104"/>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40</a:t>
            </a:r>
          </a:p>
        </p:txBody>
      </p:sp>
      <p:sp>
        <p:nvSpPr>
          <p:cNvPr id="466" name="TextBox 465">
            <a:extLst>
              <a:ext uri="{FF2B5EF4-FFF2-40B4-BE49-F238E27FC236}">
                <a16:creationId xmlns:a16="http://schemas.microsoft.com/office/drawing/2014/main" id="{AC7F0E45-0C8F-466C-806A-12B650303B16}"/>
              </a:ext>
            </a:extLst>
          </p:cNvPr>
          <p:cNvSpPr txBox="1"/>
          <p:nvPr/>
        </p:nvSpPr>
        <p:spPr>
          <a:xfrm>
            <a:off x="1214807" y="5144093"/>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20</a:t>
            </a:r>
          </a:p>
        </p:txBody>
      </p:sp>
      <p:sp>
        <p:nvSpPr>
          <p:cNvPr id="467" name="TextBox 466">
            <a:extLst>
              <a:ext uri="{FF2B5EF4-FFF2-40B4-BE49-F238E27FC236}">
                <a16:creationId xmlns:a16="http://schemas.microsoft.com/office/drawing/2014/main" id="{35F51C32-0268-467B-8668-B524D0B22EF9}"/>
              </a:ext>
            </a:extLst>
          </p:cNvPr>
          <p:cNvSpPr txBox="1"/>
          <p:nvPr/>
        </p:nvSpPr>
        <p:spPr>
          <a:xfrm>
            <a:off x="1319823" y="5530083"/>
            <a:ext cx="276037" cy="307777"/>
          </a:xfrm>
          <a:prstGeom prst="rect">
            <a:avLst/>
          </a:prstGeom>
          <a:noFill/>
        </p:spPr>
        <p:txBody>
          <a:bodyPr wrap="none" rtlCol="0">
            <a:spAutoFit/>
          </a:bodyPr>
          <a:lstStyle/>
          <a:p>
            <a:pPr algn="r" eaLnBrk="0" fontAlgn="base" hangingPunct="0">
              <a:spcBef>
                <a:spcPct val="0"/>
              </a:spcBef>
              <a:spcAft>
                <a:spcPct val="0"/>
              </a:spcAft>
              <a:defRPr/>
            </a:pPr>
            <a:r>
              <a:rPr lang="en-US" sz="1400" dirty="0">
                <a:solidFill>
                  <a:srgbClr val="000000"/>
                </a:solidFill>
                <a:cs typeface="Arial" panose="020B0604020202020204" pitchFamily="34" charset="0"/>
              </a:rPr>
              <a:t>0</a:t>
            </a:r>
          </a:p>
        </p:txBody>
      </p:sp>
      <p:sp>
        <p:nvSpPr>
          <p:cNvPr id="468" name="TextBox 467">
            <a:extLst>
              <a:ext uri="{FF2B5EF4-FFF2-40B4-BE49-F238E27FC236}">
                <a16:creationId xmlns:a16="http://schemas.microsoft.com/office/drawing/2014/main" id="{8E7305F8-C98B-4210-BDFF-9A4E721F48F0}"/>
              </a:ext>
            </a:extLst>
          </p:cNvPr>
          <p:cNvSpPr txBox="1"/>
          <p:nvPr/>
        </p:nvSpPr>
        <p:spPr>
          <a:xfrm>
            <a:off x="1451567" y="5685056"/>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0</a:t>
            </a:r>
          </a:p>
        </p:txBody>
      </p:sp>
      <p:sp>
        <p:nvSpPr>
          <p:cNvPr id="469" name="TextBox 468">
            <a:extLst>
              <a:ext uri="{FF2B5EF4-FFF2-40B4-BE49-F238E27FC236}">
                <a16:creationId xmlns:a16="http://schemas.microsoft.com/office/drawing/2014/main" id="{4BCEA69C-A523-4CD8-839F-9728DD42BAEB}"/>
              </a:ext>
            </a:extLst>
          </p:cNvPr>
          <p:cNvSpPr txBox="1"/>
          <p:nvPr/>
        </p:nvSpPr>
        <p:spPr>
          <a:xfrm>
            <a:off x="1850555" y="5685056"/>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3</a:t>
            </a:r>
          </a:p>
        </p:txBody>
      </p:sp>
      <p:sp>
        <p:nvSpPr>
          <p:cNvPr id="470" name="TextBox 469">
            <a:extLst>
              <a:ext uri="{FF2B5EF4-FFF2-40B4-BE49-F238E27FC236}">
                <a16:creationId xmlns:a16="http://schemas.microsoft.com/office/drawing/2014/main" id="{FC6D4FB6-E5A3-40CF-B7F1-375FA6451CA6}"/>
              </a:ext>
            </a:extLst>
          </p:cNvPr>
          <p:cNvSpPr txBox="1"/>
          <p:nvPr/>
        </p:nvSpPr>
        <p:spPr>
          <a:xfrm>
            <a:off x="2243309" y="5685056"/>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6</a:t>
            </a:r>
          </a:p>
        </p:txBody>
      </p:sp>
      <p:sp>
        <p:nvSpPr>
          <p:cNvPr id="471" name="TextBox 470">
            <a:extLst>
              <a:ext uri="{FF2B5EF4-FFF2-40B4-BE49-F238E27FC236}">
                <a16:creationId xmlns:a16="http://schemas.microsoft.com/office/drawing/2014/main" id="{056A565E-8B94-4CC5-9D73-0E8C09884F9A}"/>
              </a:ext>
            </a:extLst>
          </p:cNvPr>
          <p:cNvSpPr txBox="1"/>
          <p:nvPr/>
        </p:nvSpPr>
        <p:spPr>
          <a:xfrm>
            <a:off x="2642297" y="5685056"/>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9</a:t>
            </a:r>
          </a:p>
        </p:txBody>
      </p:sp>
      <p:sp>
        <p:nvSpPr>
          <p:cNvPr id="472" name="TextBox 471">
            <a:extLst>
              <a:ext uri="{FF2B5EF4-FFF2-40B4-BE49-F238E27FC236}">
                <a16:creationId xmlns:a16="http://schemas.microsoft.com/office/drawing/2014/main" id="{AC5DD385-6EE5-42A1-9D58-E9EFC6A590A1}"/>
              </a:ext>
            </a:extLst>
          </p:cNvPr>
          <p:cNvSpPr txBox="1"/>
          <p:nvPr/>
        </p:nvSpPr>
        <p:spPr>
          <a:xfrm>
            <a:off x="3002077" y="5685056"/>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12</a:t>
            </a:r>
          </a:p>
        </p:txBody>
      </p:sp>
      <p:sp>
        <p:nvSpPr>
          <p:cNvPr id="473" name="TextBox 472">
            <a:extLst>
              <a:ext uri="{FF2B5EF4-FFF2-40B4-BE49-F238E27FC236}">
                <a16:creationId xmlns:a16="http://schemas.microsoft.com/office/drawing/2014/main" id="{E1E1119C-CE2D-4186-B639-3A8903F11501}"/>
              </a:ext>
            </a:extLst>
          </p:cNvPr>
          <p:cNvSpPr txBox="1"/>
          <p:nvPr/>
        </p:nvSpPr>
        <p:spPr>
          <a:xfrm>
            <a:off x="3401065" y="5685056"/>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15</a:t>
            </a:r>
          </a:p>
        </p:txBody>
      </p:sp>
      <p:sp>
        <p:nvSpPr>
          <p:cNvPr id="474" name="TextBox 473">
            <a:extLst>
              <a:ext uri="{FF2B5EF4-FFF2-40B4-BE49-F238E27FC236}">
                <a16:creationId xmlns:a16="http://schemas.microsoft.com/office/drawing/2014/main" id="{B462CA54-0B62-4CA7-BBDA-1F365D64E558}"/>
              </a:ext>
            </a:extLst>
          </p:cNvPr>
          <p:cNvSpPr txBox="1"/>
          <p:nvPr/>
        </p:nvSpPr>
        <p:spPr>
          <a:xfrm>
            <a:off x="3798674" y="5685056"/>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18</a:t>
            </a:r>
          </a:p>
        </p:txBody>
      </p:sp>
      <p:sp>
        <p:nvSpPr>
          <p:cNvPr id="475" name="TextBox 474">
            <a:extLst>
              <a:ext uri="{FF2B5EF4-FFF2-40B4-BE49-F238E27FC236}">
                <a16:creationId xmlns:a16="http://schemas.microsoft.com/office/drawing/2014/main" id="{78444721-BFEB-4CF0-884C-A1EFC291A72A}"/>
              </a:ext>
            </a:extLst>
          </p:cNvPr>
          <p:cNvSpPr txBox="1"/>
          <p:nvPr/>
        </p:nvSpPr>
        <p:spPr>
          <a:xfrm>
            <a:off x="4185194" y="5685056"/>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21</a:t>
            </a:r>
          </a:p>
        </p:txBody>
      </p:sp>
      <p:sp>
        <p:nvSpPr>
          <p:cNvPr id="476" name="TextBox 475">
            <a:extLst>
              <a:ext uri="{FF2B5EF4-FFF2-40B4-BE49-F238E27FC236}">
                <a16:creationId xmlns:a16="http://schemas.microsoft.com/office/drawing/2014/main" id="{C0F591DB-F6EF-4620-A5E1-F07F891DF0DA}"/>
              </a:ext>
            </a:extLst>
          </p:cNvPr>
          <p:cNvSpPr txBox="1"/>
          <p:nvPr/>
        </p:nvSpPr>
        <p:spPr>
          <a:xfrm>
            <a:off x="4590416" y="5685056"/>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24</a:t>
            </a:r>
          </a:p>
        </p:txBody>
      </p:sp>
      <p:sp>
        <p:nvSpPr>
          <p:cNvPr id="477" name="TextBox 476">
            <a:extLst>
              <a:ext uri="{FF2B5EF4-FFF2-40B4-BE49-F238E27FC236}">
                <a16:creationId xmlns:a16="http://schemas.microsoft.com/office/drawing/2014/main" id="{68C39013-1BE3-478C-909C-905A76786B70}"/>
              </a:ext>
            </a:extLst>
          </p:cNvPr>
          <p:cNvSpPr txBox="1"/>
          <p:nvPr/>
        </p:nvSpPr>
        <p:spPr>
          <a:xfrm>
            <a:off x="4980053" y="5685056"/>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27</a:t>
            </a:r>
          </a:p>
        </p:txBody>
      </p:sp>
      <p:sp>
        <p:nvSpPr>
          <p:cNvPr id="478" name="TextBox 477">
            <a:extLst>
              <a:ext uri="{FF2B5EF4-FFF2-40B4-BE49-F238E27FC236}">
                <a16:creationId xmlns:a16="http://schemas.microsoft.com/office/drawing/2014/main" id="{8691B5DE-DB54-46C3-B5B0-3F73FEEA086E}"/>
              </a:ext>
            </a:extLst>
          </p:cNvPr>
          <p:cNvSpPr txBox="1"/>
          <p:nvPr/>
        </p:nvSpPr>
        <p:spPr>
          <a:xfrm>
            <a:off x="5382158" y="5685056"/>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30</a:t>
            </a:r>
          </a:p>
        </p:txBody>
      </p:sp>
      <p:sp>
        <p:nvSpPr>
          <p:cNvPr id="479" name="Freeform: Shape 152">
            <a:extLst>
              <a:ext uri="{FF2B5EF4-FFF2-40B4-BE49-F238E27FC236}">
                <a16:creationId xmlns:a16="http://schemas.microsoft.com/office/drawing/2014/main" id="{AB323D71-E0A5-4FA0-9410-9BD9DA1D14E0}"/>
              </a:ext>
            </a:extLst>
          </p:cNvPr>
          <p:cNvSpPr/>
          <p:nvPr/>
        </p:nvSpPr>
        <p:spPr>
          <a:xfrm rot="16200000">
            <a:off x="1557874" y="5723658"/>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480" name="Freeform 19">
            <a:extLst>
              <a:ext uri="{FF2B5EF4-FFF2-40B4-BE49-F238E27FC236}">
                <a16:creationId xmlns:a16="http://schemas.microsoft.com/office/drawing/2014/main" id="{0567872B-1C2E-4E29-A677-391655011737}"/>
              </a:ext>
            </a:extLst>
          </p:cNvPr>
          <p:cNvSpPr>
            <a:spLocks/>
          </p:cNvSpPr>
          <p:nvPr/>
        </p:nvSpPr>
        <p:spPr bwMode="auto">
          <a:xfrm>
            <a:off x="1920416" y="3708714"/>
            <a:ext cx="3275078" cy="1789554"/>
          </a:xfrm>
          <a:custGeom>
            <a:avLst/>
            <a:gdLst>
              <a:gd name="T0" fmla="*/ 0 w 2464"/>
              <a:gd name="T1" fmla="*/ 0 h 1292"/>
              <a:gd name="T2" fmla="*/ 0 w 2464"/>
              <a:gd name="T3" fmla="*/ 227 h 1292"/>
              <a:gd name="T4" fmla="*/ 19 w 2464"/>
              <a:gd name="T5" fmla="*/ 227 h 1292"/>
              <a:gd name="T6" fmla="*/ 19 w 2464"/>
              <a:gd name="T7" fmla="*/ 270 h 1292"/>
              <a:gd name="T8" fmla="*/ 19 w 2464"/>
              <a:gd name="T9" fmla="*/ 289 h 1292"/>
              <a:gd name="T10" fmla="*/ 35 w 2464"/>
              <a:gd name="T11" fmla="*/ 289 h 1292"/>
              <a:gd name="T12" fmla="*/ 35 w 2464"/>
              <a:gd name="T13" fmla="*/ 360 h 1292"/>
              <a:gd name="T14" fmla="*/ 557 w 2464"/>
              <a:gd name="T15" fmla="*/ 360 h 1292"/>
              <a:gd name="T16" fmla="*/ 557 w 2464"/>
              <a:gd name="T17" fmla="*/ 426 h 1292"/>
              <a:gd name="T18" fmla="*/ 557 w 2464"/>
              <a:gd name="T19" fmla="*/ 510 h 1292"/>
              <a:gd name="T20" fmla="*/ 578 w 2464"/>
              <a:gd name="T21" fmla="*/ 510 h 1292"/>
              <a:gd name="T22" fmla="*/ 578 w 2464"/>
              <a:gd name="T23" fmla="*/ 584 h 1292"/>
              <a:gd name="T24" fmla="*/ 624 w 2464"/>
              <a:gd name="T25" fmla="*/ 584 h 1292"/>
              <a:gd name="T26" fmla="*/ 624 w 2464"/>
              <a:gd name="T27" fmla="*/ 663 h 1292"/>
              <a:gd name="T28" fmla="*/ 707 w 2464"/>
              <a:gd name="T29" fmla="*/ 663 h 1292"/>
              <a:gd name="T30" fmla="*/ 707 w 2464"/>
              <a:gd name="T31" fmla="*/ 745 h 1292"/>
              <a:gd name="T32" fmla="*/ 886 w 2464"/>
              <a:gd name="T33" fmla="*/ 745 h 1292"/>
              <a:gd name="T34" fmla="*/ 886 w 2464"/>
              <a:gd name="T35" fmla="*/ 824 h 1292"/>
              <a:gd name="T36" fmla="*/ 1148 w 2464"/>
              <a:gd name="T37" fmla="*/ 824 h 1292"/>
              <a:gd name="T38" fmla="*/ 1148 w 2464"/>
              <a:gd name="T39" fmla="*/ 905 h 1292"/>
              <a:gd name="T40" fmla="*/ 1339 w 2464"/>
              <a:gd name="T41" fmla="*/ 905 h 1292"/>
              <a:gd name="T42" fmla="*/ 1339 w 2464"/>
              <a:gd name="T43" fmla="*/ 975 h 1292"/>
              <a:gd name="T44" fmla="*/ 1487 w 2464"/>
              <a:gd name="T45" fmla="*/ 975 h 1292"/>
              <a:gd name="T46" fmla="*/ 1487 w 2464"/>
              <a:gd name="T47" fmla="*/ 1040 h 1292"/>
              <a:gd name="T48" fmla="*/ 1503 w 2464"/>
              <a:gd name="T49" fmla="*/ 1040 h 1292"/>
              <a:gd name="T50" fmla="*/ 1503 w 2464"/>
              <a:gd name="T51" fmla="*/ 1136 h 1292"/>
              <a:gd name="T52" fmla="*/ 1865 w 2464"/>
              <a:gd name="T53" fmla="*/ 1136 h 1292"/>
              <a:gd name="T54" fmla="*/ 1865 w 2464"/>
              <a:gd name="T55" fmla="*/ 1206 h 1292"/>
              <a:gd name="T56" fmla="*/ 1951 w 2464"/>
              <a:gd name="T57" fmla="*/ 1206 h 1292"/>
              <a:gd name="T58" fmla="*/ 1951 w 2464"/>
              <a:gd name="T59" fmla="*/ 1292 h 1292"/>
              <a:gd name="T60" fmla="*/ 2464 w 2464"/>
              <a:gd name="T61" fmla="*/ 129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64" h="1292">
                <a:moveTo>
                  <a:pt x="0" y="0"/>
                </a:moveTo>
                <a:lnTo>
                  <a:pt x="0" y="227"/>
                </a:lnTo>
                <a:lnTo>
                  <a:pt x="19" y="227"/>
                </a:lnTo>
                <a:lnTo>
                  <a:pt x="19" y="270"/>
                </a:lnTo>
                <a:lnTo>
                  <a:pt x="19" y="289"/>
                </a:lnTo>
                <a:lnTo>
                  <a:pt x="35" y="289"/>
                </a:lnTo>
                <a:lnTo>
                  <a:pt x="35" y="360"/>
                </a:lnTo>
                <a:lnTo>
                  <a:pt x="557" y="360"/>
                </a:lnTo>
                <a:lnTo>
                  <a:pt x="557" y="426"/>
                </a:lnTo>
                <a:lnTo>
                  <a:pt x="557" y="510"/>
                </a:lnTo>
                <a:lnTo>
                  <a:pt x="578" y="510"/>
                </a:lnTo>
                <a:lnTo>
                  <a:pt x="578" y="584"/>
                </a:lnTo>
                <a:lnTo>
                  <a:pt x="624" y="584"/>
                </a:lnTo>
                <a:lnTo>
                  <a:pt x="624" y="663"/>
                </a:lnTo>
                <a:lnTo>
                  <a:pt x="707" y="663"/>
                </a:lnTo>
                <a:lnTo>
                  <a:pt x="707" y="745"/>
                </a:lnTo>
                <a:lnTo>
                  <a:pt x="886" y="745"/>
                </a:lnTo>
                <a:lnTo>
                  <a:pt x="886" y="824"/>
                </a:lnTo>
                <a:lnTo>
                  <a:pt x="1148" y="824"/>
                </a:lnTo>
                <a:lnTo>
                  <a:pt x="1148" y="905"/>
                </a:lnTo>
                <a:lnTo>
                  <a:pt x="1339" y="905"/>
                </a:lnTo>
                <a:lnTo>
                  <a:pt x="1339" y="975"/>
                </a:lnTo>
                <a:lnTo>
                  <a:pt x="1487" y="975"/>
                </a:lnTo>
                <a:lnTo>
                  <a:pt x="1487" y="1040"/>
                </a:lnTo>
                <a:lnTo>
                  <a:pt x="1503" y="1040"/>
                </a:lnTo>
                <a:lnTo>
                  <a:pt x="1503" y="1136"/>
                </a:lnTo>
                <a:lnTo>
                  <a:pt x="1865" y="1136"/>
                </a:lnTo>
                <a:lnTo>
                  <a:pt x="1865" y="1206"/>
                </a:lnTo>
                <a:lnTo>
                  <a:pt x="1951" y="1206"/>
                </a:lnTo>
                <a:lnTo>
                  <a:pt x="1951" y="1292"/>
                </a:lnTo>
                <a:lnTo>
                  <a:pt x="2464" y="1292"/>
                </a:lnTo>
              </a:path>
            </a:pathLst>
          </a:custGeom>
          <a:noFill/>
          <a:ln w="28575" cap="flat" cmpd="sng" algn="ctr">
            <a:solidFill>
              <a:srgbClr val="E1471D"/>
            </a:solidFill>
            <a:prstDash val="solid"/>
            <a:miter lim="800000"/>
            <a:headEnd type="none" w="med" len="med"/>
            <a:tailEnd type="none" w="med" len="med"/>
          </a:ln>
          <a:effectLst/>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481" name="Group 480">
            <a:extLst>
              <a:ext uri="{FF2B5EF4-FFF2-40B4-BE49-F238E27FC236}">
                <a16:creationId xmlns:a16="http://schemas.microsoft.com/office/drawing/2014/main" id="{D5833557-3C58-41E8-89E3-9461023ECE44}"/>
              </a:ext>
            </a:extLst>
          </p:cNvPr>
          <p:cNvGrpSpPr/>
          <p:nvPr/>
        </p:nvGrpSpPr>
        <p:grpSpPr>
          <a:xfrm>
            <a:off x="2656752" y="4287315"/>
            <a:ext cx="2564648" cy="1232813"/>
            <a:chOff x="-1816100" y="6353901"/>
            <a:chExt cx="3068638" cy="1411287"/>
          </a:xfrm>
          <a:solidFill>
            <a:srgbClr val="E1471D"/>
          </a:solidFill>
        </p:grpSpPr>
        <p:sp>
          <p:nvSpPr>
            <p:cNvPr id="482" name="Oval 23">
              <a:extLst>
                <a:ext uri="{FF2B5EF4-FFF2-40B4-BE49-F238E27FC236}">
                  <a16:creationId xmlns:a16="http://schemas.microsoft.com/office/drawing/2014/main" id="{B09C6B45-9627-47D3-81EC-D0DF4E14F250}"/>
                </a:ext>
              </a:extLst>
            </p:cNvPr>
            <p:cNvSpPr>
              <a:spLocks noChangeArrowheads="1"/>
            </p:cNvSpPr>
            <p:nvPr/>
          </p:nvSpPr>
          <p:spPr bwMode="auto">
            <a:xfrm>
              <a:off x="-1816100" y="6353901"/>
              <a:ext cx="46038" cy="46037"/>
            </a:xfrm>
            <a:prstGeom prst="ellipse">
              <a:avLst/>
            </a:prstGeom>
            <a:grpFill/>
            <a:ln w="7938"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83" name="Oval 24">
              <a:extLst>
                <a:ext uri="{FF2B5EF4-FFF2-40B4-BE49-F238E27FC236}">
                  <a16:creationId xmlns:a16="http://schemas.microsoft.com/office/drawing/2014/main" id="{581159A6-9C24-4102-B5EF-10EE841EF417}"/>
                </a:ext>
              </a:extLst>
            </p:cNvPr>
            <p:cNvSpPr>
              <a:spLocks noChangeArrowheads="1"/>
            </p:cNvSpPr>
            <p:nvPr/>
          </p:nvSpPr>
          <p:spPr bwMode="auto">
            <a:xfrm>
              <a:off x="958850" y="7719151"/>
              <a:ext cx="46038" cy="46037"/>
            </a:xfrm>
            <a:prstGeom prst="ellipse">
              <a:avLst/>
            </a:prstGeom>
            <a:grpFill/>
            <a:ln w="7938"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84" name="Oval 25">
              <a:extLst>
                <a:ext uri="{FF2B5EF4-FFF2-40B4-BE49-F238E27FC236}">
                  <a16:creationId xmlns:a16="http://schemas.microsoft.com/office/drawing/2014/main" id="{CCCDEF24-252D-4AC0-920A-194126CD02E1}"/>
                </a:ext>
              </a:extLst>
            </p:cNvPr>
            <p:cNvSpPr>
              <a:spLocks noChangeArrowheads="1"/>
            </p:cNvSpPr>
            <p:nvPr/>
          </p:nvSpPr>
          <p:spPr bwMode="auto">
            <a:xfrm>
              <a:off x="1203325" y="7719151"/>
              <a:ext cx="49213" cy="46037"/>
            </a:xfrm>
            <a:prstGeom prst="ellipse">
              <a:avLst/>
            </a:prstGeom>
            <a:grpFill/>
            <a:ln w="7938"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grpSp>
      <p:sp>
        <p:nvSpPr>
          <p:cNvPr id="485" name="Freeform 5">
            <a:extLst>
              <a:ext uri="{FF2B5EF4-FFF2-40B4-BE49-F238E27FC236}">
                <a16:creationId xmlns:a16="http://schemas.microsoft.com/office/drawing/2014/main" id="{CC8B0AEA-B04B-404C-80A0-B65382803C50}"/>
              </a:ext>
            </a:extLst>
          </p:cNvPr>
          <p:cNvSpPr>
            <a:spLocks/>
          </p:cNvSpPr>
          <p:nvPr/>
        </p:nvSpPr>
        <p:spPr bwMode="auto">
          <a:xfrm>
            <a:off x="1608768" y="3728821"/>
            <a:ext cx="3662435" cy="1229144"/>
          </a:xfrm>
          <a:custGeom>
            <a:avLst/>
            <a:gdLst>
              <a:gd name="T0" fmla="*/ 0 w 2790"/>
              <a:gd name="T1" fmla="*/ 0 h 888"/>
              <a:gd name="T2" fmla="*/ 430543 w 2790"/>
              <a:gd name="T3" fmla="*/ 0 h 888"/>
              <a:gd name="T4" fmla="*/ 430543 w 2790"/>
              <a:gd name="T5" fmla="*/ 171913 h 888"/>
              <a:gd name="T6" fmla="*/ 645054 w 2790"/>
              <a:gd name="T7" fmla="*/ 171913 h 888"/>
              <a:gd name="T8" fmla="*/ 645054 w 2790"/>
              <a:gd name="T9" fmla="*/ 336219 h 888"/>
              <a:gd name="T10" fmla="*/ 829138 w 2790"/>
              <a:gd name="T11" fmla="*/ 336219 h 888"/>
              <a:gd name="T12" fmla="*/ 829138 w 2790"/>
              <a:gd name="T13" fmla="*/ 494440 h 888"/>
              <a:gd name="T14" fmla="*/ 1588293 w 2790"/>
              <a:gd name="T15" fmla="*/ 494440 h 888"/>
              <a:gd name="T16" fmla="*/ 1588293 w 2790"/>
              <a:gd name="T17" fmla="*/ 672438 h 888"/>
              <a:gd name="T18" fmla="*/ 1776941 w 2790"/>
              <a:gd name="T19" fmla="*/ 672438 h 888"/>
              <a:gd name="T20" fmla="*/ 1776941 w 2790"/>
              <a:gd name="T21" fmla="*/ 836744 h 888"/>
              <a:gd name="T22" fmla="*/ 2090340 w 2790"/>
              <a:gd name="T23" fmla="*/ 836744 h 888"/>
              <a:gd name="T24" fmla="*/ 2090340 w 2790"/>
              <a:gd name="T25" fmla="*/ 1002572 h 888"/>
              <a:gd name="T26" fmla="*/ 2289637 w 2790"/>
              <a:gd name="T27" fmla="*/ 1002572 h 888"/>
              <a:gd name="T28" fmla="*/ 2289637 w 2790"/>
              <a:gd name="T29" fmla="*/ 1179049 h 888"/>
              <a:gd name="T30" fmla="*/ 3124861 w 2790"/>
              <a:gd name="T31" fmla="*/ 1179049 h 888"/>
              <a:gd name="T32" fmla="*/ 3124861 w 2790"/>
              <a:gd name="T33" fmla="*/ 1350962 h 888"/>
              <a:gd name="T34" fmla="*/ 4244577 w 2790"/>
              <a:gd name="T35" fmla="*/ 1350962 h 8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0" h="888">
                <a:moveTo>
                  <a:pt x="0" y="0"/>
                </a:moveTo>
                <a:lnTo>
                  <a:pt x="283" y="0"/>
                </a:lnTo>
                <a:lnTo>
                  <a:pt x="283" y="113"/>
                </a:lnTo>
                <a:lnTo>
                  <a:pt x="424" y="113"/>
                </a:lnTo>
                <a:lnTo>
                  <a:pt x="424" y="221"/>
                </a:lnTo>
                <a:lnTo>
                  <a:pt x="545" y="221"/>
                </a:lnTo>
                <a:lnTo>
                  <a:pt x="545" y="325"/>
                </a:lnTo>
                <a:lnTo>
                  <a:pt x="1044" y="325"/>
                </a:lnTo>
                <a:lnTo>
                  <a:pt x="1044" y="442"/>
                </a:lnTo>
                <a:lnTo>
                  <a:pt x="1168" y="442"/>
                </a:lnTo>
                <a:lnTo>
                  <a:pt x="1168" y="550"/>
                </a:lnTo>
                <a:lnTo>
                  <a:pt x="1374" y="550"/>
                </a:lnTo>
                <a:lnTo>
                  <a:pt x="1374" y="659"/>
                </a:lnTo>
                <a:lnTo>
                  <a:pt x="1505" y="659"/>
                </a:lnTo>
                <a:lnTo>
                  <a:pt x="1505" y="775"/>
                </a:lnTo>
                <a:lnTo>
                  <a:pt x="2054" y="775"/>
                </a:lnTo>
                <a:lnTo>
                  <a:pt x="2054" y="888"/>
                </a:lnTo>
                <a:lnTo>
                  <a:pt x="2790" y="888"/>
                </a:lnTo>
              </a:path>
            </a:pathLst>
          </a:custGeom>
          <a:noFill/>
          <a:ln w="28575" cap="flat">
            <a:solidFill>
              <a:srgbClr val="01587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grpSp>
        <p:nvGrpSpPr>
          <p:cNvPr id="486" name="Group 485">
            <a:extLst>
              <a:ext uri="{FF2B5EF4-FFF2-40B4-BE49-F238E27FC236}">
                <a16:creationId xmlns:a16="http://schemas.microsoft.com/office/drawing/2014/main" id="{6EC0F88E-355F-4481-9C75-2DC9A000EE1D}"/>
              </a:ext>
            </a:extLst>
          </p:cNvPr>
          <p:cNvGrpSpPr/>
          <p:nvPr/>
        </p:nvGrpSpPr>
        <p:grpSpPr>
          <a:xfrm>
            <a:off x="1580547" y="3691697"/>
            <a:ext cx="3683736" cy="1269863"/>
            <a:chOff x="-2748854" y="6468033"/>
            <a:chExt cx="4454526" cy="1454151"/>
          </a:xfrm>
          <a:solidFill>
            <a:srgbClr val="015873"/>
          </a:solidFill>
        </p:grpSpPr>
        <p:sp>
          <p:nvSpPr>
            <p:cNvPr id="487" name="Oval 9">
              <a:extLst>
                <a:ext uri="{FF2B5EF4-FFF2-40B4-BE49-F238E27FC236}">
                  <a16:creationId xmlns:a16="http://schemas.microsoft.com/office/drawing/2014/main" id="{2D556480-60B1-4086-8963-A395B8CC68C9}"/>
                </a:ext>
              </a:extLst>
            </p:cNvPr>
            <p:cNvSpPr>
              <a:spLocks noChangeArrowheads="1"/>
            </p:cNvSpPr>
            <p:nvPr/>
          </p:nvSpPr>
          <p:spPr bwMode="auto">
            <a:xfrm>
              <a:off x="-2329754" y="6468033"/>
              <a:ext cx="49213"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88" name="Oval 10">
              <a:extLst>
                <a:ext uri="{FF2B5EF4-FFF2-40B4-BE49-F238E27FC236}">
                  <a16:creationId xmlns:a16="http://schemas.microsoft.com/office/drawing/2014/main" id="{7DFBE927-91A5-4B8A-AD2A-3E0A8DADAEB2}"/>
                </a:ext>
              </a:extLst>
            </p:cNvPr>
            <p:cNvSpPr>
              <a:spLocks noChangeArrowheads="1"/>
            </p:cNvSpPr>
            <p:nvPr/>
          </p:nvSpPr>
          <p:spPr bwMode="auto">
            <a:xfrm>
              <a:off x="-2748854" y="6468033"/>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89" name="Oval 11">
              <a:extLst>
                <a:ext uri="{FF2B5EF4-FFF2-40B4-BE49-F238E27FC236}">
                  <a16:creationId xmlns:a16="http://schemas.microsoft.com/office/drawing/2014/main" id="{21D06FDA-C7F4-414B-B94D-2B41AEB391B6}"/>
                </a:ext>
              </a:extLst>
            </p:cNvPr>
            <p:cNvSpPr>
              <a:spLocks noChangeArrowheads="1"/>
            </p:cNvSpPr>
            <p:nvPr/>
          </p:nvSpPr>
          <p:spPr bwMode="auto">
            <a:xfrm>
              <a:off x="757934" y="7876146"/>
              <a:ext cx="49213"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90" name="Oval 12">
              <a:extLst>
                <a:ext uri="{FF2B5EF4-FFF2-40B4-BE49-F238E27FC236}">
                  <a16:creationId xmlns:a16="http://schemas.microsoft.com/office/drawing/2014/main" id="{59F20AE1-439D-431C-A468-DC8529FD876D}"/>
                </a:ext>
              </a:extLst>
            </p:cNvPr>
            <p:cNvSpPr>
              <a:spLocks noChangeArrowheads="1"/>
            </p:cNvSpPr>
            <p:nvPr/>
          </p:nvSpPr>
          <p:spPr bwMode="auto">
            <a:xfrm>
              <a:off x="1146871" y="7876146"/>
              <a:ext cx="47625"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91" name="Oval 13">
              <a:extLst>
                <a:ext uri="{FF2B5EF4-FFF2-40B4-BE49-F238E27FC236}">
                  <a16:creationId xmlns:a16="http://schemas.microsoft.com/office/drawing/2014/main" id="{BCE57E3C-0E54-4696-BD3B-4B705ACBD6F3}"/>
                </a:ext>
              </a:extLst>
            </p:cNvPr>
            <p:cNvSpPr>
              <a:spLocks noChangeArrowheads="1"/>
            </p:cNvSpPr>
            <p:nvPr/>
          </p:nvSpPr>
          <p:spPr bwMode="auto">
            <a:xfrm>
              <a:off x="1299271" y="7876146"/>
              <a:ext cx="49213"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92" name="Oval 14">
              <a:extLst>
                <a:ext uri="{FF2B5EF4-FFF2-40B4-BE49-F238E27FC236}">
                  <a16:creationId xmlns:a16="http://schemas.microsoft.com/office/drawing/2014/main" id="{C355D116-75F3-41CE-82A3-4ED62A863FED}"/>
                </a:ext>
              </a:extLst>
            </p:cNvPr>
            <p:cNvSpPr>
              <a:spLocks noChangeArrowheads="1"/>
            </p:cNvSpPr>
            <p:nvPr/>
          </p:nvSpPr>
          <p:spPr bwMode="auto">
            <a:xfrm>
              <a:off x="1607246" y="7876146"/>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493" name="Oval 15">
              <a:extLst>
                <a:ext uri="{FF2B5EF4-FFF2-40B4-BE49-F238E27FC236}">
                  <a16:creationId xmlns:a16="http://schemas.microsoft.com/office/drawing/2014/main" id="{2BCBBADE-153F-4918-953E-04497491C0B2}"/>
                </a:ext>
              </a:extLst>
            </p:cNvPr>
            <p:cNvSpPr>
              <a:spLocks noChangeArrowheads="1"/>
            </p:cNvSpPr>
            <p:nvPr/>
          </p:nvSpPr>
          <p:spPr bwMode="auto">
            <a:xfrm>
              <a:off x="1659634" y="7876146"/>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cs typeface="Arial" panose="020B0604020202020204" pitchFamily="34" charset="0"/>
              </a:endParaRPr>
            </a:p>
          </p:txBody>
        </p:sp>
      </p:grpSp>
      <p:sp>
        <p:nvSpPr>
          <p:cNvPr id="494" name="TextBox 493">
            <a:extLst>
              <a:ext uri="{FF2B5EF4-FFF2-40B4-BE49-F238E27FC236}">
                <a16:creationId xmlns:a16="http://schemas.microsoft.com/office/drawing/2014/main" id="{F5D0B2BD-C278-4B7A-80F3-E5A6B1061F1B}"/>
              </a:ext>
            </a:extLst>
          </p:cNvPr>
          <p:cNvSpPr txBox="1"/>
          <p:nvPr/>
        </p:nvSpPr>
        <p:spPr>
          <a:xfrm>
            <a:off x="1123435" y="3596146"/>
            <a:ext cx="458780"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100</a:t>
            </a:r>
          </a:p>
        </p:txBody>
      </p:sp>
      <p:sp>
        <p:nvSpPr>
          <p:cNvPr id="495" name="Freeform: Shape 136">
            <a:extLst>
              <a:ext uri="{FF2B5EF4-FFF2-40B4-BE49-F238E27FC236}">
                <a16:creationId xmlns:a16="http://schemas.microsoft.com/office/drawing/2014/main" id="{F42E9496-8C07-43DB-8209-F50BE3B90A35}"/>
              </a:ext>
            </a:extLst>
          </p:cNvPr>
          <p:cNvSpPr/>
          <p:nvPr/>
        </p:nvSpPr>
        <p:spPr>
          <a:xfrm>
            <a:off x="7190868" y="3760657"/>
            <a:ext cx="3963903" cy="1944437"/>
          </a:xfrm>
          <a:custGeom>
            <a:avLst/>
            <a:gdLst>
              <a:gd name="connsiteX0" fmla="*/ 0 w 6043612"/>
              <a:gd name="connsiteY0" fmla="*/ 0 h 2909887"/>
              <a:gd name="connsiteX1" fmla="*/ 0 w 6043612"/>
              <a:gd name="connsiteY1" fmla="*/ 2909887 h 2909887"/>
              <a:gd name="connsiteX2" fmla="*/ 6043612 w 6043612"/>
              <a:gd name="connsiteY2" fmla="*/ 2909887 h 2909887"/>
            </a:gdLst>
            <a:ahLst/>
            <a:cxnLst>
              <a:cxn ang="0">
                <a:pos x="connsiteX0" y="connsiteY0"/>
              </a:cxn>
              <a:cxn ang="0">
                <a:pos x="connsiteX1" y="connsiteY1"/>
              </a:cxn>
              <a:cxn ang="0">
                <a:pos x="connsiteX2" y="connsiteY2"/>
              </a:cxn>
            </a:cxnLst>
            <a:rect l="l" t="t" r="r" b="b"/>
            <a:pathLst>
              <a:path w="6043612" h="2909887">
                <a:moveTo>
                  <a:pt x="0" y="0"/>
                </a:moveTo>
                <a:lnTo>
                  <a:pt x="0" y="2909887"/>
                </a:lnTo>
                <a:lnTo>
                  <a:pt x="6043612" y="2909887"/>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496" name="Group 495">
            <a:extLst>
              <a:ext uri="{FF2B5EF4-FFF2-40B4-BE49-F238E27FC236}">
                <a16:creationId xmlns:a16="http://schemas.microsoft.com/office/drawing/2014/main" id="{F522A40E-9B44-4A38-9CC9-F7983C5A0086}"/>
              </a:ext>
            </a:extLst>
          </p:cNvPr>
          <p:cNvGrpSpPr/>
          <p:nvPr/>
        </p:nvGrpSpPr>
        <p:grpSpPr>
          <a:xfrm>
            <a:off x="7115751" y="3764852"/>
            <a:ext cx="74771" cy="1936277"/>
            <a:chOff x="569100" y="1352685"/>
            <a:chExt cx="43639" cy="1936277"/>
          </a:xfrm>
        </p:grpSpPr>
        <p:sp>
          <p:nvSpPr>
            <p:cNvPr id="497" name="Freeform: Shape 137">
              <a:extLst>
                <a:ext uri="{FF2B5EF4-FFF2-40B4-BE49-F238E27FC236}">
                  <a16:creationId xmlns:a16="http://schemas.microsoft.com/office/drawing/2014/main" id="{AF993F79-C1A4-4A0D-A119-AE790E3F6F60}"/>
                </a:ext>
              </a:extLst>
            </p:cNvPr>
            <p:cNvSpPr/>
            <p:nvPr/>
          </p:nvSpPr>
          <p:spPr>
            <a:xfrm>
              <a:off x="569100" y="1352685"/>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98" name="Freeform: Shape 138">
              <a:extLst>
                <a:ext uri="{FF2B5EF4-FFF2-40B4-BE49-F238E27FC236}">
                  <a16:creationId xmlns:a16="http://schemas.microsoft.com/office/drawing/2014/main" id="{F71A5CF0-8EA7-48D9-9323-D9327D2EFB59}"/>
                </a:ext>
              </a:extLst>
            </p:cNvPr>
            <p:cNvSpPr/>
            <p:nvPr/>
          </p:nvSpPr>
          <p:spPr>
            <a:xfrm>
              <a:off x="569100" y="1741839"/>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499" name="Freeform: Shape 139">
              <a:extLst>
                <a:ext uri="{FF2B5EF4-FFF2-40B4-BE49-F238E27FC236}">
                  <a16:creationId xmlns:a16="http://schemas.microsoft.com/office/drawing/2014/main" id="{6AC2197F-6AA5-46D4-98C9-C9FCD0A54970}"/>
                </a:ext>
              </a:extLst>
            </p:cNvPr>
            <p:cNvSpPr/>
            <p:nvPr/>
          </p:nvSpPr>
          <p:spPr>
            <a:xfrm>
              <a:off x="569100" y="2129411"/>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500" name="Freeform: Shape 140">
              <a:extLst>
                <a:ext uri="{FF2B5EF4-FFF2-40B4-BE49-F238E27FC236}">
                  <a16:creationId xmlns:a16="http://schemas.microsoft.com/office/drawing/2014/main" id="{D38A3ACF-80B2-4896-A693-00A99E002ECF}"/>
                </a:ext>
              </a:extLst>
            </p:cNvPr>
            <p:cNvSpPr/>
            <p:nvPr/>
          </p:nvSpPr>
          <p:spPr>
            <a:xfrm>
              <a:off x="569100" y="2513819"/>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501" name="Freeform: Shape 141">
              <a:extLst>
                <a:ext uri="{FF2B5EF4-FFF2-40B4-BE49-F238E27FC236}">
                  <a16:creationId xmlns:a16="http://schemas.microsoft.com/office/drawing/2014/main" id="{CEC0820E-D451-41A1-B879-69DA43AF143D}"/>
                </a:ext>
              </a:extLst>
            </p:cNvPr>
            <p:cNvSpPr/>
            <p:nvPr/>
          </p:nvSpPr>
          <p:spPr>
            <a:xfrm>
              <a:off x="569100" y="2901391"/>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Calibri"/>
                <a:ea typeface="+mn-ea"/>
                <a:cs typeface="+mn-cs"/>
              </a:endParaRPr>
            </a:p>
          </p:txBody>
        </p:sp>
        <p:sp>
          <p:nvSpPr>
            <p:cNvPr id="502" name="Freeform: Shape 142">
              <a:extLst>
                <a:ext uri="{FF2B5EF4-FFF2-40B4-BE49-F238E27FC236}">
                  <a16:creationId xmlns:a16="http://schemas.microsoft.com/office/drawing/2014/main" id="{75C28C95-D587-4269-8E4F-14D34276BD78}"/>
                </a:ext>
              </a:extLst>
            </p:cNvPr>
            <p:cNvSpPr/>
            <p:nvPr/>
          </p:nvSpPr>
          <p:spPr>
            <a:xfrm>
              <a:off x="569100" y="3288962"/>
              <a:ext cx="43639"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503" name="Freeform: Shape 143">
            <a:extLst>
              <a:ext uri="{FF2B5EF4-FFF2-40B4-BE49-F238E27FC236}">
                <a16:creationId xmlns:a16="http://schemas.microsoft.com/office/drawing/2014/main" id="{E65C6457-7967-4383-B82D-DC5A57D75DF1}"/>
              </a:ext>
            </a:extLst>
          </p:cNvPr>
          <p:cNvSpPr/>
          <p:nvPr/>
        </p:nvSpPr>
        <p:spPr>
          <a:xfrm rot="16200000">
            <a:off x="7551618" y="5730522"/>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04" name="Freeform: Shape 144">
            <a:extLst>
              <a:ext uri="{FF2B5EF4-FFF2-40B4-BE49-F238E27FC236}">
                <a16:creationId xmlns:a16="http://schemas.microsoft.com/office/drawing/2014/main" id="{1FB23D79-F825-49D8-BB66-E0194B5E3F29}"/>
              </a:ext>
            </a:extLst>
          </p:cNvPr>
          <p:cNvSpPr/>
          <p:nvPr/>
        </p:nvSpPr>
        <p:spPr>
          <a:xfrm rot="16200000">
            <a:off x="7950606" y="5730522"/>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05" name="Freeform: Shape 145">
            <a:extLst>
              <a:ext uri="{FF2B5EF4-FFF2-40B4-BE49-F238E27FC236}">
                <a16:creationId xmlns:a16="http://schemas.microsoft.com/office/drawing/2014/main" id="{3B511A57-8315-48FC-899D-8493FC8DB2F6}"/>
              </a:ext>
            </a:extLst>
          </p:cNvPr>
          <p:cNvSpPr/>
          <p:nvPr/>
        </p:nvSpPr>
        <p:spPr>
          <a:xfrm rot="16200000">
            <a:off x="8344919" y="5730522"/>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06" name="Freeform: Shape 146">
            <a:extLst>
              <a:ext uri="{FF2B5EF4-FFF2-40B4-BE49-F238E27FC236}">
                <a16:creationId xmlns:a16="http://schemas.microsoft.com/office/drawing/2014/main" id="{7A66D518-7E59-4099-8F70-9C4F567791C8}"/>
              </a:ext>
            </a:extLst>
          </p:cNvPr>
          <p:cNvSpPr/>
          <p:nvPr/>
        </p:nvSpPr>
        <p:spPr>
          <a:xfrm rot="16200000">
            <a:off x="8742349" y="5730522"/>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07" name="Freeform: Shape 147">
            <a:extLst>
              <a:ext uri="{FF2B5EF4-FFF2-40B4-BE49-F238E27FC236}">
                <a16:creationId xmlns:a16="http://schemas.microsoft.com/office/drawing/2014/main" id="{A4ACF557-7FC9-4567-B80D-7A78DE624ECC}"/>
              </a:ext>
            </a:extLst>
          </p:cNvPr>
          <p:cNvSpPr/>
          <p:nvPr/>
        </p:nvSpPr>
        <p:spPr>
          <a:xfrm rot="16200000">
            <a:off x="9135103" y="5730522"/>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08" name="Freeform: Shape 148">
            <a:extLst>
              <a:ext uri="{FF2B5EF4-FFF2-40B4-BE49-F238E27FC236}">
                <a16:creationId xmlns:a16="http://schemas.microsoft.com/office/drawing/2014/main" id="{D809A76E-DDE4-4027-8BC7-408ED930C4AF}"/>
              </a:ext>
            </a:extLst>
          </p:cNvPr>
          <p:cNvSpPr/>
          <p:nvPr/>
        </p:nvSpPr>
        <p:spPr>
          <a:xfrm rot="16200000">
            <a:off x="9532533" y="5730522"/>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09" name="Freeform: Shape 149">
            <a:extLst>
              <a:ext uri="{FF2B5EF4-FFF2-40B4-BE49-F238E27FC236}">
                <a16:creationId xmlns:a16="http://schemas.microsoft.com/office/drawing/2014/main" id="{4836BF64-EA0C-439A-A2E4-BEEAE5D4322D}"/>
              </a:ext>
            </a:extLst>
          </p:cNvPr>
          <p:cNvSpPr/>
          <p:nvPr/>
        </p:nvSpPr>
        <p:spPr>
          <a:xfrm rot="16200000">
            <a:off x="9929963" y="5730522"/>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10" name="Freeform: Shape 150">
            <a:extLst>
              <a:ext uri="{FF2B5EF4-FFF2-40B4-BE49-F238E27FC236}">
                <a16:creationId xmlns:a16="http://schemas.microsoft.com/office/drawing/2014/main" id="{1A0EBB8E-A9C9-4207-8242-816B0ABC1A69}"/>
              </a:ext>
            </a:extLst>
          </p:cNvPr>
          <p:cNvSpPr/>
          <p:nvPr/>
        </p:nvSpPr>
        <p:spPr>
          <a:xfrm rot="16200000">
            <a:off x="10325835" y="5730522"/>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11" name="Freeform: Shape 151">
            <a:extLst>
              <a:ext uri="{FF2B5EF4-FFF2-40B4-BE49-F238E27FC236}">
                <a16:creationId xmlns:a16="http://schemas.microsoft.com/office/drawing/2014/main" id="{3431BC99-515F-4401-99CE-E53FF95F6CD4}"/>
              </a:ext>
            </a:extLst>
          </p:cNvPr>
          <p:cNvSpPr/>
          <p:nvPr/>
        </p:nvSpPr>
        <p:spPr>
          <a:xfrm rot="16200000">
            <a:off x="10718589" y="5730523"/>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12" name="Freeform: Shape 152">
            <a:extLst>
              <a:ext uri="{FF2B5EF4-FFF2-40B4-BE49-F238E27FC236}">
                <a16:creationId xmlns:a16="http://schemas.microsoft.com/office/drawing/2014/main" id="{6BF11AD0-819B-4C42-8712-F23C56C57E23}"/>
              </a:ext>
            </a:extLst>
          </p:cNvPr>
          <p:cNvSpPr/>
          <p:nvPr/>
        </p:nvSpPr>
        <p:spPr>
          <a:xfrm rot="16200000">
            <a:off x="11117577" y="5730523"/>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13" name="TextBox 512">
            <a:extLst>
              <a:ext uri="{FF2B5EF4-FFF2-40B4-BE49-F238E27FC236}">
                <a16:creationId xmlns:a16="http://schemas.microsoft.com/office/drawing/2014/main" id="{A85CE87A-1B06-4829-B35B-B3302D6430D4}"/>
              </a:ext>
            </a:extLst>
          </p:cNvPr>
          <p:cNvSpPr txBox="1"/>
          <p:nvPr/>
        </p:nvSpPr>
        <p:spPr>
          <a:xfrm>
            <a:off x="6735702" y="3612338"/>
            <a:ext cx="458780"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100</a:t>
            </a:r>
          </a:p>
        </p:txBody>
      </p:sp>
      <p:sp>
        <p:nvSpPr>
          <p:cNvPr id="514" name="TextBox 513">
            <a:extLst>
              <a:ext uri="{FF2B5EF4-FFF2-40B4-BE49-F238E27FC236}">
                <a16:creationId xmlns:a16="http://schemas.microsoft.com/office/drawing/2014/main" id="{92AB7364-8A05-418E-8DA5-35FDBD124158}"/>
              </a:ext>
            </a:extLst>
          </p:cNvPr>
          <p:cNvSpPr txBox="1"/>
          <p:nvPr/>
        </p:nvSpPr>
        <p:spPr>
          <a:xfrm>
            <a:off x="6827074" y="3996746"/>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80</a:t>
            </a:r>
          </a:p>
        </p:txBody>
      </p:sp>
      <p:sp>
        <p:nvSpPr>
          <p:cNvPr id="515" name="TextBox 514">
            <a:extLst>
              <a:ext uri="{FF2B5EF4-FFF2-40B4-BE49-F238E27FC236}">
                <a16:creationId xmlns:a16="http://schemas.microsoft.com/office/drawing/2014/main" id="{639FE6A0-A5C2-41B3-9B1B-4EE54F660F9E}"/>
              </a:ext>
            </a:extLst>
          </p:cNvPr>
          <p:cNvSpPr txBox="1"/>
          <p:nvPr/>
        </p:nvSpPr>
        <p:spPr>
          <a:xfrm>
            <a:off x="6827074" y="4382736"/>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60</a:t>
            </a:r>
          </a:p>
        </p:txBody>
      </p:sp>
      <p:sp>
        <p:nvSpPr>
          <p:cNvPr id="516" name="TextBox 515">
            <a:extLst>
              <a:ext uri="{FF2B5EF4-FFF2-40B4-BE49-F238E27FC236}">
                <a16:creationId xmlns:a16="http://schemas.microsoft.com/office/drawing/2014/main" id="{797DEC91-24FA-480A-BB7B-EA2297372CAE}"/>
              </a:ext>
            </a:extLst>
          </p:cNvPr>
          <p:cNvSpPr txBox="1"/>
          <p:nvPr/>
        </p:nvSpPr>
        <p:spPr>
          <a:xfrm>
            <a:off x="6827074" y="4768726"/>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40</a:t>
            </a:r>
          </a:p>
        </p:txBody>
      </p:sp>
      <p:sp>
        <p:nvSpPr>
          <p:cNvPr id="517" name="TextBox 516">
            <a:extLst>
              <a:ext uri="{FF2B5EF4-FFF2-40B4-BE49-F238E27FC236}">
                <a16:creationId xmlns:a16="http://schemas.microsoft.com/office/drawing/2014/main" id="{7E2C35D8-F43B-4E3F-9E2E-8CDEAF59A9E4}"/>
              </a:ext>
            </a:extLst>
          </p:cNvPr>
          <p:cNvSpPr txBox="1"/>
          <p:nvPr/>
        </p:nvSpPr>
        <p:spPr>
          <a:xfrm>
            <a:off x="6827074" y="5154715"/>
            <a:ext cx="367408" cy="307777"/>
          </a:xfrm>
          <a:prstGeom prst="rect">
            <a:avLst/>
          </a:prstGeom>
          <a:noFill/>
        </p:spPr>
        <p:txBody>
          <a:bodyPr wrap="none" rtlCol="0">
            <a:spAutoFit/>
          </a:bodyPr>
          <a:lstStyle/>
          <a:p>
            <a:pPr eaLnBrk="0" fontAlgn="base" hangingPunct="0">
              <a:spcBef>
                <a:spcPct val="0"/>
              </a:spcBef>
              <a:spcAft>
                <a:spcPct val="0"/>
              </a:spcAft>
              <a:defRPr/>
            </a:pPr>
            <a:r>
              <a:rPr lang="en-US" sz="1400" dirty="0">
                <a:solidFill>
                  <a:srgbClr val="000000"/>
                </a:solidFill>
                <a:cs typeface="Arial" panose="020B0604020202020204" pitchFamily="34" charset="0"/>
              </a:rPr>
              <a:t>20</a:t>
            </a:r>
          </a:p>
        </p:txBody>
      </p:sp>
      <p:sp>
        <p:nvSpPr>
          <p:cNvPr id="518" name="TextBox 517">
            <a:extLst>
              <a:ext uri="{FF2B5EF4-FFF2-40B4-BE49-F238E27FC236}">
                <a16:creationId xmlns:a16="http://schemas.microsoft.com/office/drawing/2014/main" id="{F8C70F60-56BA-4121-9A54-A10F5E30C3AE}"/>
              </a:ext>
            </a:extLst>
          </p:cNvPr>
          <p:cNvSpPr txBox="1"/>
          <p:nvPr/>
        </p:nvSpPr>
        <p:spPr>
          <a:xfrm>
            <a:off x="6920182" y="5540705"/>
            <a:ext cx="276037" cy="307777"/>
          </a:xfrm>
          <a:prstGeom prst="rect">
            <a:avLst/>
          </a:prstGeom>
          <a:noFill/>
        </p:spPr>
        <p:txBody>
          <a:bodyPr wrap="none" rtlCol="0">
            <a:spAutoFit/>
          </a:bodyPr>
          <a:lstStyle/>
          <a:p>
            <a:pPr algn="r" eaLnBrk="0" fontAlgn="base" hangingPunct="0">
              <a:spcBef>
                <a:spcPct val="0"/>
              </a:spcBef>
              <a:spcAft>
                <a:spcPct val="0"/>
              </a:spcAft>
              <a:defRPr/>
            </a:pPr>
            <a:r>
              <a:rPr lang="en-US" sz="1400" dirty="0">
                <a:solidFill>
                  <a:srgbClr val="000000"/>
                </a:solidFill>
                <a:cs typeface="Arial" panose="020B0604020202020204" pitchFamily="34" charset="0"/>
              </a:rPr>
              <a:t>0</a:t>
            </a:r>
          </a:p>
        </p:txBody>
      </p:sp>
      <p:sp>
        <p:nvSpPr>
          <p:cNvPr id="519" name="TextBox 518">
            <a:extLst>
              <a:ext uri="{FF2B5EF4-FFF2-40B4-BE49-F238E27FC236}">
                <a16:creationId xmlns:a16="http://schemas.microsoft.com/office/drawing/2014/main" id="{00163E8F-2675-4CD4-B4EF-31EBCC5024B7}"/>
              </a:ext>
            </a:extLst>
          </p:cNvPr>
          <p:cNvSpPr txBox="1"/>
          <p:nvPr/>
        </p:nvSpPr>
        <p:spPr>
          <a:xfrm>
            <a:off x="7051926" y="5695678"/>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0</a:t>
            </a:r>
          </a:p>
        </p:txBody>
      </p:sp>
      <p:sp>
        <p:nvSpPr>
          <p:cNvPr id="520" name="TextBox 519">
            <a:extLst>
              <a:ext uri="{FF2B5EF4-FFF2-40B4-BE49-F238E27FC236}">
                <a16:creationId xmlns:a16="http://schemas.microsoft.com/office/drawing/2014/main" id="{EC8A3117-1750-4739-BD9D-B31B0A246918}"/>
              </a:ext>
            </a:extLst>
          </p:cNvPr>
          <p:cNvSpPr txBox="1"/>
          <p:nvPr/>
        </p:nvSpPr>
        <p:spPr>
          <a:xfrm>
            <a:off x="7450914" y="5695678"/>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3</a:t>
            </a:r>
          </a:p>
        </p:txBody>
      </p:sp>
      <p:sp>
        <p:nvSpPr>
          <p:cNvPr id="521" name="TextBox 520">
            <a:extLst>
              <a:ext uri="{FF2B5EF4-FFF2-40B4-BE49-F238E27FC236}">
                <a16:creationId xmlns:a16="http://schemas.microsoft.com/office/drawing/2014/main" id="{AA8D2CD2-4966-4580-8ED7-09D84AF28CA3}"/>
              </a:ext>
            </a:extLst>
          </p:cNvPr>
          <p:cNvSpPr txBox="1"/>
          <p:nvPr/>
        </p:nvSpPr>
        <p:spPr>
          <a:xfrm>
            <a:off x="7843668" y="5695678"/>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6</a:t>
            </a:r>
          </a:p>
        </p:txBody>
      </p:sp>
      <p:sp>
        <p:nvSpPr>
          <p:cNvPr id="522" name="TextBox 521">
            <a:extLst>
              <a:ext uri="{FF2B5EF4-FFF2-40B4-BE49-F238E27FC236}">
                <a16:creationId xmlns:a16="http://schemas.microsoft.com/office/drawing/2014/main" id="{138F2894-9534-40A9-B667-A8E1EC0BFC21}"/>
              </a:ext>
            </a:extLst>
          </p:cNvPr>
          <p:cNvSpPr txBox="1"/>
          <p:nvPr/>
        </p:nvSpPr>
        <p:spPr>
          <a:xfrm>
            <a:off x="8242656" y="5695678"/>
            <a:ext cx="276038"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9</a:t>
            </a:r>
          </a:p>
        </p:txBody>
      </p:sp>
      <p:sp>
        <p:nvSpPr>
          <p:cNvPr id="523" name="TextBox 522">
            <a:extLst>
              <a:ext uri="{FF2B5EF4-FFF2-40B4-BE49-F238E27FC236}">
                <a16:creationId xmlns:a16="http://schemas.microsoft.com/office/drawing/2014/main" id="{0A22BF16-DD2C-4EA2-8967-194BC9C055E7}"/>
              </a:ext>
            </a:extLst>
          </p:cNvPr>
          <p:cNvSpPr txBox="1"/>
          <p:nvPr/>
        </p:nvSpPr>
        <p:spPr>
          <a:xfrm>
            <a:off x="8602436" y="5695678"/>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12</a:t>
            </a:r>
          </a:p>
        </p:txBody>
      </p:sp>
      <p:sp>
        <p:nvSpPr>
          <p:cNvPr id="524" name="TextBox 523">
            <a:extLst>
              <a:ext uri="{FF2B5EF4-FFF2-40B4-BE49-F238E27FC236}">
                <a16:creationId xmlns:a16="http://schemas.microsoft.com/office/drawing/2014/main" id="{901DA7B9-5A8F-4EC3-9E62-34BFC2DA050A}"/>
              </a:ext>
            </a:extLst>
          </p:cNvPr>
          <p:cNvSpPr txBox="1"/>
          <p:nvPr/>
        </p:nvSpPr>
        <p:spPr>
          <a:xfrm>
            <a:off x="9001424" y="5695678"/>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15</a:t>
            </a:r>
          </a:p>
        </p:txBody>
      </p:sp>
      <p:sp>
        <p:nvSpPr>
          <p:cNvPr id="525" name="TextBox 524">
            <a:extLst>
              <a:ext uri="{FF2B5EF4-FFF2-40B4-BE49-F238E27FC236}">
                <a16:creationId xmlns:a16="http://schemas.microsoft.com/office/drawing/2014/main" id="{033A18EC-9448-40CA-9E08-4A99720D06CC}"/>
              </a:ext>
            </a:extLst>
          </p:cNvPr>
          <p:cNvSpPr txBox="1"/>
          <p:nvPr/>
        </p:nvSpPr>
        <p:spPr>
          <a:xfrm>
            <a:off x="9399033" y="5695678"/>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18</a:t>
            </a:r>
          </a:p>
        </p:txBody>
      </p:sp>
      <p:sp>
        <p:nvSpPr>
          <p:cNvPr id="526" name="TextBox 525">
            <a:extLst>
              <a:ext uri="{FF2B5EF4-FFF2-40B4-BE49-F238E27FC236}">
                <a16:creationId xmlns:a16="http://schemas.microsoft.com/office/drawing/2014/main" id="{E88CB514-B501-48DC-9E62-8E3939B1B6E8}"/>
              </a:ext>
            </a:extLst>
          </p:cNvPr>
          <p:cNvSpPr txBox="1"/>
          <p:nvPr/>
        </p:nvSpPr>
        <p:spPr>
          <a:xfrm>
            <a:off x="9785553" y="5695678"/>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21</a:t>
            </a:r>
          </a:p>
        </p:txBody>
      </p:sp>
      <p:sp>
        <p:nvSpPr>
          <p:cNvPr id="527" name="TextBox 526">
            <a:extLst>
              <a:ext uri="{FF2B5EF4-FFF2-40B4-BE49-F238E27FC236}">
                <a16:creationId xmlns:a16="http://schemas.microsoft.com/office/drawing/2014/main" id="{360A5E87-1B5E-481A-A961-925EBD69AC35}"/>
              </a:ext>
            </a:extLst>
          </p:cNvPr>
          <p:cNvSpPr txBox="1"/>
          <p:nvPr/>
        </p:nvSpPr>
        <p:spPr>
          <a:xfrm>
            <a:off x="10190775" y="5695678"/>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24</a:t>
            </a:r>
          </a:p>
        </p:txBody>
      </p:sp>
      <p:sp>
        <p:nvSpPr>
          <p:cNvPr id="528" name="TextBox 527">
            <a:extLst>
              <a:ext uri="{FF2B5EF4-FFF2-40B4-BE49-F238E27FC236}">
                <a16:creationId xmlns:a16="http://schemas.microsoft.com/office/drawing/2014/main" id="{5D28915C-7302-4CE8-9244-ACF3862ACA4F}"/>
              </a:ext>
            </a:extLst>
          </p:cNvPr>
          <p:cNvSpPr txBox="1"/>
          <p:nvPr/>
        </p:nvSpPr>
        <p:spPr>
          <a:xfrm>
            <a:off x="10580412" y="5695678"/>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27</a:t>
            </a:r>
          </a:p>
        </p:txBody>
      </p:sp>
      <p:sp>
        <p:nvSpPr>
          <p:cNvPr id="529" name="TextBox 528">
            <a:extLst>
              <a:ext uri="{FF2B5EF4-FFF2-40B4-BE49-F238E27FC236}">
                <a16:creationId xmlns:a16="http://schemas.microsoft.com/office/drawing/2014/main" id="{E6C13012-9526-4C19-991B-B107F463417E}"/>
              </a:ext>
            </a:extLst>
          </p:cNvPr>
          <p:cNvSpPr txBox="1"/>
          <p:nvPr/>
        </p:nvSpPr>
        <p:spPr>
          <a:xfrm>
            <a:off x="10982517" y="5695678"/>
            <a:ext cx="367409" cy="307777"/>
          </a:xfrm>
          <a:prstGeom prst="rect">
            <a:avLst/>
          </a:prstGeom>
          <a:noFill/>
        </p:spPr>
        <p:txBody>
          <a:bodyPr wrap="none" rtlCol="0">
            <a:spAutoFit/>
          </a:bodyPr>
          <a:lstStyle/>
          <a:p>
            <a:pPr algn="ctr" eaLnBrk="0" fontAlgn="base" hangingPunct="0">
              <a:spcBef>
                <a:spcPct val="0"/>
              </a:spcBef>
              <a:spcAft>
                <a:spcPct val="0"/>
              </a:spcAft>
              <a:defRPr/>
            </a:pPr>
            <a:r>
              <a:rPr lang="en-US" sz="1400" dirty="0">
                <a:solidFill>
                  <a:srgbClr val="000000"/>
                </a:solidFill>
                <a:cs typeface="Arial" panose="020B0604020202020204" pitchFamily="34" charset="0"/>
              </a:rPr>
              <a:t>30</a:t>
            </a:r>
          </a:p>
        </p:txBody>
      </p:sp>
      <p:sp>
        <p:nvSpPr>
          <p:cNvPr id="530" name="Freeform: Shape 152">
            <a:extLst>
              <a:ext uri="{FF2B5EF4-FFF2-40B4-BE49-F238E27FC236}">
                <a16:creationId xmlns:a16="http://schemas.microsoft.com/office/drawing/2014/main" id="{0483B71D-834C-4674-B931-5FC66BA848E3}"/>
              </a:ext>
            </a:extLst>
          </p:cNvPr>
          <p:cNvSpPr/>
          <p:nvPr/>
        </p:nvSpPr>
        <p:spPr>
          <a:xfrm rot="16200000">
            <a:off x="7158233" y="5734280"/>
            <a:ext cx="64008" cy="0"/>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28575"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ea typeface="+mn-ea"/>
              <a:cs typeface="+mn-cs"/>
            </a:endParaRPr>
          </a:p>
        </p:txBody>
      </p:sp>
      <p:sp>
        <p:nvSpPr>
          <p:cNvPr id="531" name="Freeform 24">
            <a:extLst>
              <a:ext uri="{FF2B5EF4-FFF2-40B4-BE49-F238E27FC236}">
                <a16:creationId xmlns:a16="http://schemas.microsoft.com/office/drawing/2014/main" id="{7F1B4ECC-FEB3-422F-9A94-965D8975FF81}"/>
              </a:ext>
            </a:extLst>
          </p:cNvPr>
          <p:cNvSpPr>
            <a:spLocks/>
          </p:cNvSpPr>
          <p:nvPr/>
        </p:nvSpPr>
        <p:spPr bwMode="auto">
          <a:xfrm>
            <a:off x="7286617" y="3769675"/>
            <a:ext cx="3614253" cy="1564420"/>
          </a:xfrm>
          <a:custGeom>
            <a:avLst/>
            <a:gdLst>
              <a:gd name="T0" fmla="*/ 0 w 2714"/>
              <a:gd name="T1" fmla="*/ 0 h 1166"/>
              <a:gd name="T2" fmla="*/ 0 w 2714"/>
              <a:gd name="T3" fmla="*/ 35 h 1166"/>
              <a:gd name="T4" fmla="*/ 36 w 2714"/>
              <a:gd name="T5" fmla="*/ 35 h 1166"/>
              <a:gd name="T6" fmla="*/ 36 w 2714"/>
              <a:gd name="T7" fmla="*/ 75 h 1166"/>
              <a:gd name="T8" fmla="*/ 121 w 2714"/>
              <a:gd name="T9" fmla="*/ 75 h 1166"/>
              <a:gd name="T10" fmla="*/ 121 w 2714"/>
              <a:gd name="T11" fmla="*/ 108 h 1166"/>
              <a:gd name="T12" fmla="*/ 150 w 2714"/>
              <a:gd name="T13" fmla="*/ 108 h 1166"/>
              <a:gd name="T14" fmla="*/ 150 w 2714"/>
              <a:gd name="T15" fmla="*/ 144 h 1166"/>
              <a:gd name="T16" fmla="*/ 173 w 2714"/>
              <a:gd name="T17" fmla="*/ 144 h 1166"/>
              <a:gd name="T18" fmla="*/ 173 w 2714"/>
              <a:gd name="T19" fmla="*/ 208 h 1166"/>
              <a:gd name="T20" fmla="*/ 177 w 2714"/>
              <a:gd name="T21" fmla="*/ 208 h 1166"/>
              <a:gd name="T22" fmla="*/ 177 w 2714"/>
              <a:gd name="T23" fmla="*/ 356 h 1166"/>
              <a:gd name="T24" fmla="*/ 204 w 2714"/>
              <a:gd name="T25" fmla="*/ 356 h 1166"/>
              <a:gd name="T26" fmla="*/ 204 w 2714"/>
              <a:gd name="T27" fmla="*/ 433 h 1166"/>
              <a:gd name="T28" fmla="*/ 262 w 2714"/>
              <a:gd name="T29" fmla="*/ 433 h 1166"/>
              <a:gd name="T30" fmla="*/ 262 w 2714"/>
              <a:gd name="T31" fmla="*/ 468 h 1166"/>
              <a:gd name="T32" fmla="*/ 445 w 2714"/>
              <a:gd name="T33" fmla="*/ 468 h 1166"/>
              <a:gd name="T34" fmla="*/ 445 w 2714"/>
              <a:gd name="T35" fmla="*/ 510 h 1166"/>
              <a:gd name="T36" fmla="*/ 468 w 2714"/>
              <a:gd name="T37" fmla="*/ 510 h 1166"/>
              <a:gd name="T38" fmla="*/ 468 w 2714"/>
              <a:gd name="T39" fmla="*/ 552 h 1166"/>
              <a:gd name="T40" fmla="*/ 470 w 2714"/>
              <a:gd name="T41" fmla="*/ 552 h 1166"/>
              <a:gd name="T42" fmla="*/ 470 w 2714"/>
              <a:gd name="T43" fmla="*/ 664 h 1166"/>
              <a:gd name="T44" fmla="*/ 497 w 2714"/>
              <a:gd name="T45" fmla="*/ 664 h 1166"/>
              <a:gd name="T46" fmla="*/ 497 w 2714"/>
              <a:gd name="T47" fmla="*/ 704 h 1166"/>
              <a:gd name="T48" fmla="*/ 566 w 2714"/>
              <a:gd name="T49" fmla="*/ 704 h 1166"/>
              <a:gd name="T50" fmla="*/ 566 w 2714"/>
              <a:gd name="T51" fmla="*/ 743 h 1166"/>
              <a:gd name="T52" fmla="*/ 691 w 2714"/>
              <a:gd name="T53" fmla="*/ 743 h 1166"/>
              <a:gd name="T54" fmla="*/ 691 w 2714"/>
              <a:gd name="T55" fmla="*/ 781 h 1166"/>
              <a:gd name="T56" fmla="*/ 728 w 2714"/>
              <a:gd name="T57" fmla="*/ 781 h 1166"/>
              <a:gd name="T58" fmla="*/ 728 w 2714"/>
              <a:gd name="T59" fmla="*/ 816 h 1166"/>
              <a:gd name="T60" fmla="*/ 740 w 2714"/>
              <a:gd name="T61" fmla="*/ 816 h 1166"/>
              <a:gd name="T62" fmla="*/ 740 w 2714"/>
              <a:gd name="T63" fmla="*/ 891 h 1166"/>
              <a:gd name="T64" fmla="*/ 751 w 2714"/>
              <a:gd name="T65" fmla="*/ 891 h 1166"/>
              <a:gd name="T66" fmla="*/ 751 w 2714"/>
              <a:gd name="T67" fmla="*/ 933 h 1166"/>
              <a:gd name="T68" fmla="*/ 751 w 2714"/>
              <a:gd name="T69" fmla="*/ 976 h 1166"/>
              <a:gd name="T70" fmla="*/ 1308 w 2714"/>
              <a:gd name="T71" fmla="*/ 976 h 1166"/>
              <a:gd name="T72" fmla="*/ 1308 w 2714"/>
              <a:gd name="T73" fmla="*/ 1016 h 1166"/>
              <a:gd name="T74" fmla="*/ 1814 w 2714"/>
              <a:gd name="T75" fmla="*/ 1016 h 1166"/>
              <a:gd name="T76" fmla="*/ 1814 w 2714"/>
              <a:gd name="T77" fmla="*/ 1066 h 1166"/>
              <a:gd name="T78" fmla="*/ 2302 w 2714"/>
              <a:gd name="T79" fmla="*/ 1066 h 1166"/>
              <a:gd name="T80" fmla="*/ 2302 w 2714"/>
              <a:gd name="T81" fmla="*/ 1118 h 1166"/>
              <a:gd name="T82" fmla="*/ 2506 w 2714"/>
              <a:gd name="T83" fmla="*/ 1118 h 1166"/>
              <a:gd name="T84" fmla="*/ 2506 w 2714"/>
              <a:gd name="T85" fmla="*/ 1166 h 1166"/>
              <a:gd name="T86" fmla="*/ 2714 w 2714"/>
              <a:gd name="T87" fmla="*/ 1166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14" h="1166">
                <a:moveTo>
                  <a:pt x="0" y="0"/>
                </a:moveTo>
                <a:lnTo>
                  <a:pt x="0" y="35"/>
                </a:lnTo>
                <a:lnTo>
                  <a:pt x="36" y="35"/>
                </a:lnTo>
                <a:lnTo>
                  <a:pt x="36" y="75"/>
                </a:lnTo>
                <a:lnTo>
                  <a:pt x="121" y="75"/>
                </a:lnTo>
                <a:lnTo>
                  <a:pt x="121" y="108"/>
                </a:lnTo>
                <a:lnTo>
                  <a:pt x="150" y="108"/>
                </a:lnTo>
                <a:lnTo>
                  <a:pt x="150" y="144"/>
                </a:lnTo>
                <a:lnTo>
                  <a:pt x="173" y="144"/>
                </a:lnTo>
                <a:lnTo>
                  <a:pt x="173" y="208"/>
                </a:lnTo>
                <a:lnTo>
                  <a:pt x="177" y="208"/>
                </a:lnTo>
                <a:lnTo>
                  <a:pt x="177" y="356"/>
                </a:lnTo>
                <a:lnTo>
                  <a:pt x="204" y="356"/>
                </a:lnTo>
                <a:lnTo>
                  <a:pt x="204" y="433"/>
                </a:lnTo>
                <a:lnTo>
                  <a:pt x="262" y="433"/>
                </a:lnTo>
                <a:lnTo>
                  <a:pt x="262" y="468"/>
                </a:lnTo>
                <a:lnTo>
                  <a:pt x="445" y="468"/>
                </a:lnTo>
                <a:lnTo>
                  <a:pt x="445" y="510"/>
                </a:lnTo>
                <a:lnTo>
                  <a:pt x="468" y="510"/>
                </a:lnTo>
                <a:lnTo>
                  <a:pt x="468" y="552"/>
                </a:lnTo>
                <a:lnTo>
                  <a:pt x="470" y="552"/>
                </a:lnTo>
                <a:lnTo>
                  <a:pt x="470" y="664"/>
                </a:lnTo>
                <a:lnTo>
                  <a:pt x="497" y="664"/>
                </a:lnTo>
                <a:lnTo>
                  <a:pt x="497" y="704"/>
                </a:lnTo>
                <a:lnTo>
                  <a:pt x="566" y="704"/>
                </a:lnTo>
                <a:lnTo>
                  <a:pt x="566" y="743"/>
                </a:lnTo>
                <a:lnTo>
                  <a:pt x="691" y="743"/>
                </a:lnTo>
                <a:lnTo>
                  <a:pt x="691" y="781"/>
                </a:lnTo>
                <a:lnTo>
                  <a:pt x="728" y="781"/>
                </a:lnTo>
                <a:lnTo>
                  <a:pt x="728" y="816"/>
                </a:lnTo>
                <a:lnTo>
                  <a:pt x="740" y="816"/>
                </a:lnTo>
                <a:lnTo>
                  <a:pt x="740" y="891"/>
                </a:lnTo>
                <a:lnTo>
                  <a:pt x="751" y="891"/>
                </a:lnTo>
                <a:lnTo>
                  <a:pt x="751" y="933"/>
                </a:lnTo>
                <a:lnTo>
                  <a:pt x="751" y="976"/>
                </a:lnTo>
                <a:lnTo>
                  <a:pt x="1308" y="976"/>
                </a:lnTo>
                <a:lnTo>
                  <a:pt x="1308" y="1016"/>
                </a:lnTo>
                <a:lnTo>
                  <a:pt x="1814" y="1016"/>
                </a:lnTo>
                <a:lnTo>
                  <a:pt x="1814" y="1066"/>
                </a:lnTo>
                <a:lnTo>
                  <a:pt x="2302" y="1066"/>
                </a:lnTo>
                <a:lnTo>
                  <a:pt x="2302" y="1118"/>
                </a:lnTo>
                <a:lnTo>
                  <a:pt x="2506" y="1118"/>
                </a:lnTo>
                <a:lnTo>
                  <a:pt x="2506" y="1166"/>
                </a:lnTo>
                <a:lnTo>
                  <a:pt x="2714" y="1166"/>
                </a:lnTo>
              </a:path>
            </a:pathLst>
          </a:custGeom>
          <a:noFill/>
          <a:ln w="28575" cap="flat" cmpd="sng" algn="ctr">
            <a:solidFill>
              <a:srgbClr val="E1471D"/>
            </a:solidFill>
            <a:prstDash val="solid"/>
            <a:miter lim="800000"/>
            <a:headEnd type="none" w="med" len="med"/>
            <a:tailEnd type="none" w="med" len="med"/>
          </a:ln>
          <a:effectLst/>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532" name="Group 531">
            <a:extLst>
              <a:ext uri="{FF2B5EF4-FFF2-40B4-BE49-F238E27FC236}">
                <a16:creationId xmlns:a16="http://schemas.microsoft.com/office/drawing/2014/main" id="{B64BB50B-FB03-4FBF-9643-E9AD318B925B}"/>
              </a:ext>
            </a:extLst>
          </p:cNvPr>
          <p:cNvGrpSpPr/>
          <p:nvPr/>
        </p:nvGrpSpPr>
        <p:grpSpPr>
          <a:xfrm>
            <a:off x="7534892" y="4189887"/>
            <a:ext cx="3373172" cy="1169980"/>
            <a:chOff x="7605066" y="7043965"/>
            <a:chExt cx="4048126" cy="1333501"/>
          </a:xfrm>
          <a:solidFill>
            <a:srgbClr val="E1471D"/>
          </a:solidFill>
        </p:grpSpPr>
        <p:sp>
          <p:nvSpPr>
            <p:cNvPr id="533" name="Oval 28">
              <a:extLst>
                <a:ext uri="{FF2B5EF4-FFF2-40B4-BE49-F238E27FC236}">
                  <a16:creationId xmlns:a16="http://schemas.microsoft.com/office/drawing/2014/main" id="{FE55F9EC-F277-49C0-9065-1CE52E0EF5DD}"/>
                </a:ext>
              </a:extLst>
            </p:cNvPr>
            <p:cNvSpPr>
              <a:spLocks noChangeArrowheads="1"/>
            </p:cNvSpPr>
            <p:nvPr/>
          </p:nvSpPr>
          <p:spPr bwMode="auto">
            <a:xfrm>
              <a:off x="11607154" y="8331428"/>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34" name="Oval 29">
              <a:extLst>
                <a:ext uri="{FF2B5EF4-FFF2-40B4-BE49-F238E27FC236}">
                  <a16:creationId xmlns:a16="http://schemas.microsoft.com/office/drawing/2014/main" id="{A2641116-FF1F-4EC5-AF4B-590433F648A7}"/>
                </a:ext>
              </a:extLst>
            </p:cNvPr>
            <p:cNvSpPr>
              <a:spLocks noChangeArrowheads="1"/>
            </p:cNvSpPr>
            <p:nvPr/>
          </p:nvSpPr>
          <p:spPr bwMode="auto">
            <a:xfrm>
              <a:off x="11554766" y="8331428"/>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35" name="Oval 30">
              <a:extLst>
                <a:ext uri="{FF2B5EF4-FFF2-40B4-BE49-F238E27FC236}">
                  <a16:creationId xmlns:a16="http://schemas.microsoft.com/office/drawing/2014/main" id="{02FBA6CA-7D87-4C22-B097-CB6F17228C03}"/>
                </a:ext>
              </a:extLst>
            </p:cNvPr>
            <p:cNvSpPr>
              <a:spLocks noChangeArrowheads="1"/>
            </p:cNvSpPr>
            <p:nvPr/>
          </p:nvSpPr>
          <p:spPr bwMode="auto">
            <a:xfrm>
              <a:off x="11540479" y="8331428"/>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36" name="Oval 31">
              <a:extLst>
                <a:ext uri="{FF2B5EF4-FFF2-40B4-BE49-F238E27FC236}">
                  <a16:creationId xmlns:a16="http://schemas.microsoft.com/office/drawing/2014/main" id="{DF1B5AD9-ACA2-4B0E-8EAE-172B970EA039}"/>
                </a:ext>
              </a:extLst>
            </p:cNvPr>
            <p:cNvSpPr>
              <a:spLocks noChangeArrowheads="1"/>
            </p:cNvSpPr>
            <p:nvPr/>
          </p:nvSpPr>
          <p:spPr bwMode="auto">
            <a:xfrm>
              <a:off x="11478566" y="8331428"/>
              <a:ext cx="49213"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37" name="Oval 32">
              <a:extLst>
                <a:ext uri="{FF2B5EF4-FFF2-40B4-BE49-F238E27FC236}">
                  <a16:creationId xmlns:a16="http://schemas.microsoft.com/office/drawing/2014/main" id="{0FA38B31-CEA2-41CD-BEC6-4E03CD8A96D9}"/>
                </a:ext>
              </a:extLst>
            </p:cNvPr>
            <p:cNvSpPr>
              <a:spLocks noChangeArrowheads="1"/>
            </p:cNvSpPr>
            <p:nvPr/>
          </p:nvSpPr>
          <p:spPr bwMode="auto">
            <a:xfrm>
              <a:off x="11054704" y="8247290"/>
              <a:ext cx="50800" cy="47625"/>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38" name="Oval 33">
              <a:extLst>
                <a:ext uri="{FF2B5EF4-FFF2-40B4-BE49-F238E27FC236}">
                  <a16:creationId xmlns:a16="http://schemas.microsoft.com/office/drawing/2014/main" id="{279FCB0D-E343-4E27-B949-3E382240F36E}"/>
                </a:ext>
              </a:extLst>
            </p:cNvPr>
            <p:cNvSpPr>
              <a:spLocks noChangeArrowheads="1"/>
            </p:cNvSpPr>
            <p:nvPr/>
          </p:nvSpPr>
          <p:spPr bwMode="auto">
            <a:xfrm>
              <a:off x="9027466" y="8029803"/>
              <a:ext cx="47625"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39" name="Oval 34">
              <a:extLst>
                <a:ext uri="{FF2B5EF4-FFF2-40B4-BE49-F238E27FC236}">
                  <a16:creationId xmlns:a16="http://schemas.microsoft.com/office/drawing/2014/main" id="{79C5EFF5-7EE3-4C61-B10F-4875C1F88879}"/>
                </a:ext>
              </a:extLst>
            </p:cNvPr>
            <p:cNvSpPr>
              <a:spLocks noChangeArrowheads="1"/>
            </p:cNvSpPr>
            <p:nvPr/>
          </p:nvSpPr>
          <p:spPr bwMode="auto">
            <a:xfrm>
              <a:off x="8932216" y="8029803"/>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40" name="Oval 35">
              <a:extLst>
                <a:ext uri="{FF2B5EF4-FFF2-40B4-BE49-F238E27FC236}">
                  <a16:creationId xmlns:a16="http://schemas.microsoft.com/office/drawing/2014/main" id="{77443D39-048B-40F9-92E4-43342A66863E}"/>
                </a:ext>
              </a:extLst>
            </p:cNvPr>
            <p:cNvSpPr>
              <a:spLocks noChangeArrowheads="1"/>
            </p:cNvSpPr>
            <p:nvPr/>
          </p:nvSpPr>
          <p:spPr bwMode="auto">
            <a:xfrm>
              <a:off x="7632054" y="7159853"/>
              <a:ext cx="46038" cy="50800"/>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41" name="Oval 36">
              <a:extLst>
                <a:ext uri="{FF2B5EF4-FFF2-40B4-BE49-F238E27FC236}">
                  <a16:creationId xmlns:a16="http://schemas.microsoft.com/office/drawing/2014/main" id="{E14A55AD-2208-449E-8242-869FCA027125}"/>
                </a:ext>
              </a:extLst>
            </p:cNvPr>
            <p:cNvSpPr>
              <a:spLocks noChangeArrowheads="1"/>
            </p:cNvSpPr>
            <p:nvPr/>
          </p:nvSpPr>
          <p:spPr bwMode="auto">
            <a:xfrm>
              <a:off x="7605066" y="7043965"/>
              <a:ext cx="46038" cy="46038"/>
            </a:xfrm>
            <a:prstGeom prst="ellipse">
              <a:avLst/>
            </a:prstGeom>
            <a:grpFill/>
            <a:ln w="6350" cap="flat">
              <a:solidFill>
                <a:srgbClr val="E1471D"/>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grpSp>
      <p:sp>
        <p:nvSpPr>
          <p:cNvPr id="542" name="Freeform 5">
            <a:extLst>
              <a:ext uri="{FF2B5EF4-FFF2-40B4-BE49-F238E27FC236}">
                <a16:creationId xmlns:a16="http://schemas.microsoft.com/office/drawing/2014/main" id="{6DC45B6D-E849-45A2-87CA-314CB146EF29}"/>
              </a:ext>
            </a:extLst>
          </p:cNvPr>
          <p:cNvSpPr>
            <a:spLocks/>
          </p:cNvSpPr>
          <p:nvPr/>
        </p:nvSpPr>
        <p:spPr bwMode="auto">
          <a:xfrm>
            <a:off x="7199052" y="3768231"/>
            <a:ext cx="3875167" cy="1927447"/>
          </a:xfrm>
          <a:custGeom>
            <a:avLst/>
            <a:gdLst>
              <a:gd name="T0" fmla="*/ 0 w 2932"/>
              <a:gd name="T1" fmla="*/ 0 h 1438"/>
              <a:gd name="T2" fmla="*/ 241 w 2932"/>
              <a:gd name="T3" fmla="*/ 0 h 1438"/>
              <a:gd name="T4" fmla="*/ 241 w 2932"/>
              <a:gd name="T5" fmla="*/ 29 h 1438"/>
              <a:gd name="T6" fmla="*/ 268 w 2932"/>
              <a:gd name="T7" fmla="*/ 29 h 1438"/>
              <a:gd name="T8" fmla="*/ 268 w 2932"/>
              <a:gd name="T9" fmla="*/ 71 h 1438"/>
              <a:gd name="T10" fmla="*/ 275 w 2932"/>
              <a:gd name="T11" fmla="*/ 71 h 1438"/>
              <a:gd name="T12" fmla="*/ 275 w 2932"/>
              <a:gd name="T13" fmla="*/ 104 h 1438"/>
              <a:gd name="T14" fmla="*/ 281 w 2932"/>
              <a:gd name="T15" fmla="*/ 104 h 1438"/>
              <a:gd name="T16" fmla="*/ 281 w 2932"/>
              <a:gd name="T17" fmla="*/ 171 h 1438"/>
              <a:gd name="T18" fmla="*/ 299 w 2932"/>
              <a:gd name="T19" fmla="*/ 171 h 1438"/>
              <a:gd name="T20" fmla="*/ 299 w 2932"/>
              <a:gd name="T21" fmla="*/ 198 h 1438"/>
              <a:gd name="T22" fmla="*/ 485 w 2932"/>
              <a:gd name="T23" fmla="*/ 198 h 1438"/>
              <a:gd name="T24" fmla="*/ 485 w 2932"/>
              <a:gd name="T25" fmla="*/ 237 h 1438"/>
              <a:gd name="T26" fmla="*/ 520 w 2932"/>
              <a:gd name="T27" fmla="*/ 237 h 1438"/>
              <a:gd name="T28" fmla="*/ 520 w 2932"/>
              <a:gd name="T29" fmla="*/ 269 h 1438"/>
              <a:gd name="T30" fmla="*/ 530 w 2932"/>
              <a:gd name="T31" fmla="*/ 269 h 1438"/>
              <a:gd name="T32" fmla="*/ 530 w 2932"/>
              <a:gd name="T33" fmla="*/ 300 h 1438"/>
              <a:gd name="T34" fmla="*/ 551 w 2932"/>
              <a:gd name="T35" fmla="*/ 300 h 1438"/>
              <a:gd name="T36" fmla="*/ 551 w 2932"/>
              <a:gd name="T37" fmla="*/ 371 h 1438"/>
              <a:gd name="T38" fmla="*/ 645 w 2932"/>
              <a:gd name="T39" fmla="*/ 371 h 1438"/>
              <a:gd name="T40" fmla="*/ 645 w 2932"/>
              <a:gd name="T41" fmla="*/ 406 h 1438"/>
              <a:gd name="T42" fmla="*/ 715 w 2932"/>
              <a:gd name="T43" fmla="*/ 406 h 1438"/>
              <a:gd name="T44" fmla="*/ 715 w 2932"/>
              <a:gd name="T45" fmla="*/ 439 h 1438"/>
              <a:gd name="T46" fmla="*/ 803 w 2932"/>
              <a:gd name="T47" fmla="*/ 439 h 1438"/>
              <a:gd name="T48" fmla="*/ 803 w 2932"/>
              <a:gd name="T49" fmla="*/ 512 h 1438"/>
              <a:gd name="T50" fmla="*/ 823 w 2932"/>
              <a:gd name="T51" fmla="*/ 512 h 1438"/>
              <a:gd name="T52" fmla="*/ 823 w 2932"/>
              <a:gd name="T53" fmla="*/ 547 h 1438"/>
              <a:gd name="T54" fmla="*/ 830 w 2932"/>
              <a:gd name="T55" fmla="*/ 547 h 1438"/>
              <a:gd name="T56" fmla="*/ 830 w 2932"/>
              <a:gd name="T57" fmla="*/ 583 h 1438"/>
              <a:gd name="T58" fmla="*/ 1023 w 2932"/>
              <a:gd name="T59" fmla="*/ 583 h 1438"/>
              <a:gd name="T60" fmla="*/ 1023 w 2932"/>
              <a:gd name="T61" fmla="*/ 620 h 1438"/>
              <a:gd name="T62" fmla="*/ 1102 w 2932"/>
              <a:gd name="T63" fmla="*/ 620 h 1438"/>
              <a:gd name="T64" fmla="*/ 1102 w 2932"/>
              <a:gd name="T65" fmla="*/ 658 h 1438"/>
              <a:gd name="T66" fmla="*/ 1117 w 2932"/>
              <a:gd name="T67" fmla="*/ 658 h 1438"/>
              <a:gd name="T68" fmla="*/ 1117 w 2932"/>
              <a:gd name="T69" fmla="*/ 699 h 1438"/>
              <a:gd name="T70" fmla="*/ 1316 w 2932"/>
              <a:gd name="T71" fmla="*/ 699 h 1438"/>
              <a:gd name="T72" fmla="*/ 1316 w 2932"/>
              <a:gd name="T73" fmla="*/ 733 h 1438"/>
              <a:gd name="T74" fmla="*/ 1372 w 2932"/>
              <a:gd name="T75" fmla="*/ 733 h 1438"/>
              <a:gd name="T76" fmla="*/ 1372 w 2932"/>
              <a:gd name="T77" fmla="*/ 774 h 1438"/>
              <a:gd name="T78" fmla="*/ 1476 w 2932"/>
              <a:gd name="T79" fmla="*/ 774 h 1438"/>
              <a:gd name="T80" fmla="*/ 1476 w 2932"/>
              <a:gd name="T81" fmla="*/ 822 h 1438"/>
              <a:gd name="T82" fmla="*/ 1522 w 2932"/>
              <a:gd name="T83" fmla="*/ 822 h 1438"/>
              <a:gd name="T84" fmla="*/ 1522 w 2932"/>
              <a:gd name="T85" fmla="*/ 866 h 1438"/>
              <a:gd name="T86" fmla="*/ 1734 w 2932"/>
              <a:gd name="T87" fmla="*/ 866 h 1438"/>
              <a:gd name="T88" fmla="*/ 1734 w 2932"/>
              <a:gd name="T89" fmla="*/ 914 h 1438"/>
              <a:gd name="T90" fmla="*/ 2223 w 2932"/>
              <a:gd name="T91" fmla="*/ 914 h 1438"/>
              <a:gd name="T92" fmla="*/ 2223 w 2932"/>
              <a:gd name="T93" fmla="*/ 974 h 1438"/>
              <a:gd name="T94" fmla="*/ 2404 w 2932"/>
              <a:gd name="T95" fmla="*/ 974 h 1438"/>
              <a:gd name="T96" fmla="*/ 2404 w 2932"/>
              <a:gd name="T97" fmla="*/ 1030 h 1438"/>
              <a:gd name="T98" fmla="*/ 2456 w 2932"/>
              <a:gd name="T99" fmla="*/ 1030 h 1438"/>
              <a:gd name="T100" fmla="*/ 2456 w 2932"/>
              <a:gd name="T101" fmla="*/ 1095 h 1438"/>
              <a:gd name="T102" fmla="*/ 2516 w 2932"/>
              <a:gd name="T103" fmla="*/ 1095 h 1438"/>
              <a:gd name="T104" fmla="*/ 2516 w 2932"/>
              <a:gd name="T105" fmla="*/ 1147 h 1438"/>
              <a:gd name="T106" fmla="*/ 2932 w 2932"/>
              <a:gd name="T107" fmla="*/ 1147 h 1438"/>
              <a:gd name="T108" fmla="*/ 2932 w 2932"/>
              <a:gd name="T109" fmla="*/ 1438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32" h="1438">
                <a:moveTo>
                  <a:pt x="0" y="0"/>
                </a:moveTo>
                <a:lnTo>
                  <a:pt x="241" y="0"/>
                </a:lnTo>
                <a:lnTo>
                  <a:pt x="241" y="29"/>
                </a:lnTo>
                <a:lnTo>
                  <a:pt x="268" y="29"/>
                </a:lnTo>
                <a:lnTo>
                  <a:pt x="268" y="71"/>
                </a:lnTo>
                <a:lnTo>
                  <a:pt x="275" y="71"/>
                </a:lnTo>
                <a:lnTo>
                  <a:pt x="275" y="104"/>
                </a:lnTo>
                <a:lnTo>
                  <a:pt x="281" y="104"/>
                </a:lnTo>
                <a:lnTo>
                  <a:pt x="281" y="171"/>
                </a:lnTo>
                <a:lnTo>
                  <a:pt x="299" y="171"/>
                </a:lnTo>
                <a:lnTo>
                  <a:pt x="299" y="198"/>
                </a:lnTo>
                <a:lnTo>
                  <a:pt x="485" y="198"/>
                </a:lnTo>
                <a:lnTo>
                  <a:pt x="485" y="237"/>
                </a:lnTo>
                <a:lnTo>
                  <a:pt x="520" y="237"/>
                </a:lnTo>
                <a:lnTo>
                  <a:pt x="520" y="269"/>
                </a:lnTo>
                <a:lnTo>
                  <a:pt x="530" y="269"/>
                </a:lnTo>
                <a:lnTo>
                  <a:pt x="530" y="300"/>
                </a:lnTo>
                <a:lnTo>
                  <a:pt x="551" y="300"/>
                </a:lnTo>
                <a:lnTo>
                  <a:pt x="551" y="371"/>
                </a:lnTo>
                <a:lnTo>
                  <a:pt x="645" y="371"/>
                </a:lnTo>
                <a:lnTo>
                  <a:pt x="645" y="406"/>
                </a:lnTo>
                <a:lnTo>
                  <a:pt x="715" y="406"/>
                </a:lnTo>
                <a:lnTo>
                  <a:pt x="715" y="439"/>
                </a:lnTo>
                <a:lnTo>
                  <a:pt x="803" y="439"/>
                </a:lnTo>
                <a:lnTo>
                  <a:pt x="803" y="512"/>
                </a:lnTo>
                <a:lnTo>
                  <a:pt x="823" y="512"/>
                </a:lnTo>
                <a:lnTo>
                  <a:pt x="823" y="547"/>
                </a:lnTo>
                <a:lnTo>
                  <a:pt x="830" y="547"/>
                </a:lnTo>
                <a:lnTo>
                  <a:pt x="830" y="583"/>
                </a:lnTo>
                <a:lnTo>
                  <a:pt x="1023" y="583"/>
                </a:lnTo>
                <a:lnTo>
                  <a:pt x="1023" y="620"/>
                </a:lnTo>
                <a:lnTo>
                  <a:pt x="1102" y="620"/>
                </a:lnTo>
                <a:lnTo>
                  <a:pt x="1102" y="658"/>
                </a:lnTo>
                <a:lnTo>
                  <a:pt x="1117" y="658"/>
                </a:lnTo>
                <a:lnTo>
                  <a:pt x="1117" y="699"/>
                </a:lnTo>
                <a:lnTo>
                  <a:pt x="1316" y="699"/>
                </a:lnTo>
                <a:lnTo>
                  <a:pt x="1316" y="733"/>
                </a:lnTo>
                <a:lnTo>
                  <a:pt x="1372" y="733"/>
                </a:lnTo>
                <a:lnTo>
                  <a:pt x="1372" y="774"/>
                </a:lnTo>
                <a:lnTo>
                  <a:pt x="1476" y="774"/>
                </a:lnTo>
                <a:lnTo>
                  <a:pt x="1476" y="822"/>
                </a:lnTo>
                <a:lnTo>
                  <a:pt x="1522" y="822"/>
                </a:lnTo>
                <a:lnTo>
                  <a:pt x="1522" y="866"/>
                </a:lnTo>
                <a:lnTo>
                  <a:pt x="1734" y="866"/>
                </a:lnTo>
                <a:lnTo>
                  <a:pt x="1734" y="914"/>
                </a:lnTo>
                <a:lnTo>
                  <a:pt x="2223" y="914"/>
                </a:lnTo>
                <a:lnTo>
                  <a:pt x="2223" y="974"/>
                </a:lnTo>
                <a:lnTo>
                  <a:pt x="2404" y="974"/>
                </a:lnTo>
                <a:lnTo>
                  <a:pt x="2404" y="1030"/>
                </a:lnTo>
                <a:lnTo>
                  <a:pt x="2456" y="1030"/>
                </a:lnTo>
                <a:lnTo>
                  <a:pt x="2456" y="1095"/>
                </a:lnTo>
                <a:lnTo>
                  <a:pt x="2516" y="1095"/>
                </a:lnTo>
                <a:lnTo>
                  <a:pt x="2516" y="1147"/>
                </a:lnTo>
                <a:lnTo>
                  <a:pt x="2932" y="1147"/>
                </a:lnTo>
                <a:lnTo>
                  <a:pt x="2932" y="1438"/>
                </a:lnTo>
              </a:path>
            </a:pathLst>
          </a:custGeom>
          <a:noFill/>
          <a:ln w="28575" cap="flat" cmpd="sng" algn="ctr">
            <a:solidFill>
              <a:srgbClr val="015873"/>
            </a:solidFill>
            <a:prstDash val="solid"/>
            <a:headEnd/>
            <a:tailEnd/>
          </a:ln>
          <a:effectLst/>
          <a:extLst>
            <a:ext uri="{909E8E84-426E-40dd-AFC4-6F175D3DCCD1}">
              <a14:hiddenFill xmlns:a14="http://schemas.microsoft.com/office/drawing/2010/main" xmlns="">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543" name="Group 542">
            <a:extLst>
              <a:ext uri="{FF2B5EF4-FFF2-40B4-BE49-F238E27FC236}">
                <a16:creationId xmlns:a16="http://schemas.microsoft.com/office/drawing/2014/main" id="{0A84F78A-A3A2-4A06-8FBF-28080CBA5CAD}"/>
              </a:ext>
            </a:extLst>
          </p:cNvPr>
          <p:cNvGrpSpPr/>
          <p:nvPr/>
        </p:nvGrpSpPr>
        <p:grpSpPr>
          <a:xfrm>
            <a:off x="7199052" y="3740504"/>
            <a:ext cx="3653454" cy="1573054"/>
            <a:chOff x="9135956" y="7508875"/>
            <a:chExt cx="4425951" cy="1863726"/>
          </a:xfrm>
          <a:solidFill>
            <a:srgbClr val="015873"/>
          </a:solidFill>
        </p:grpSpPr>
        <p:sp>
          <p:nvSpPr>
            <p:cNvPr id="544" name="Oval 9">
              <a:extLst>
                <a:ext uri="{FF2B5EF4-FFF2-40B4-BE49-F238E27FC236}">
                  <a16:creationId xmlns:a16="http://schemas.microsoft.com/office/drawing/2014/main" id="{FBC23C54-C0FB-4FD5-8394-5E89DB9E67F6}"/>
                </a:ext>
              </a:extLst>
            </p:cNvPr>
            <p:cNvSpPr>
              <a:spLocks noChangeArrowheads="1"/>
            </p:cNvSpPr>
            <p:nvPr/>
          </p:nvSpPr>
          <p:spPr bwMode="auto">
            <a:xfrm>
              <a:off x="11650556" y="8880475"/>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45" name="Oval 10">
              <a:extLst>
                <a:ext uri="{FF2B5EF4-FFF2-40B4-BE49-F238E27FC236}">
                  <a16:creationId xmlns:a16="http://schemas.microsoft.com/office/drawing/2014/main" id="{C343E69F-3A4D-4D46-B766-5A7653472BE0}"/>
                </a:ext>
              </a:extLst>
            </p:cNvPr>
            <p:cNvSpPr>
              <a:spLocks noChangeArrowheads="1"/>
            </p:cNvSpPr>
            <p:nvPr/>
          </p:nvSpPr>
          <p:spPr bwMode="auto">
            <a:xfrm>
              <a:off x="11399731" y="8737600"/>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46" name="Oval 11">
              <a:extLst>
                <a:ext uri="{FF2B5EF4-FFF2-40B4-BE49-F238E27FC236}">
                  <a16:creationId xmlns:a16="http://schemas.microsoft.com/office/drawing/2014/main" id="{BA89A807-B7B9-4750-959F-BA56F8175453}"/>
                </a:ext>
              </a:extLst>
            </p:cNvPr>
            <p:cNvSpPr>
              <a:spLocks noChangeArrowheads="1"/>
            </p:cNvSpPr>
            <p:nvPr/>
          </p:nvSpPr>
          <p:spPr bwMode="auto">
            <a:xfrm>
              <a:off x="11326706" y="8737600"/>
              <a:ext cx="47625"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47" name="Oval 12">
              <a:extLst>
                <a:ext uri="{FF2B5EF4-FFF2-40B4-BE49-F238E27FC236}">
                  <a16:creationId xmlns:a16="http://schemas.microsoft.com/office/drawing/2014/main" id="{998C4642-704F-4B93-AF4E-CE9986EDF736}"/>
                </a:ext>
              </a:extLst>
            </p:cNvPr>
            <p:cNvSpPr>
              <a:spLocks noChangeArrowheads="1"/>
            </p:cNvSpPr>
            <p:nvPr/>
          </p:nvSpPr>
          <p:spPr bwMode="auto">
            <a:xfrm>
              <a:off x="12495106" y="8953500"/>
              <a:ext cx="46038" cy="49213"/>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48" name="Oval 13">
              <a:extLst>
                <a:ext uri="{FF2B5EF4-FFF2-40B4-BE49-F238E27FC236}">
                  <a16:creationId xmlns:a16="http://schemas.microsoft.com/office/drawing/2014/main" id="{F0CF41CD-272D-46CE-AD07-B05153350C8F}"/>
                </a:ext>
              </a:extLst>
            </p:cNvPr>
            <p:cNvSpPr>
              <a:spLocks noChangeArrowheads="1"/>
            </p:cNvSpPr>
            <p:nvPr/>
          </p:nvSpPr>
          <p:spPr bwMode="auto">
            <a:xfrm>
              <a:off x="13412681" y="9323388"/>
              <a:ext cx="46038" cy="49213"/>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49" name="Oval 14">
              <a:extLst>
                <a:ext uri="{FF2B5EF4-FFF2-40B4-BE49-F238E27FC236}">
                  <a16:creationId xmlns:a16="http://schemas.microsoft.com/office/drawing/2014/main" id="{B51A5906-D332-48FF-A6C2-CAB597C7D923}"/>
                </a:ext>
              </a:extLst>
            </p:cNvPr>
            <p:cNvSpPr>
              <a:spLocks noChangeArrowheads="1"/>
            </p:cNvSpPr>
            <p:nvPr/>
          </p:nvSpPr>
          <p:spPr bwMode="auto">
            <a:xfrm>
              <a:off x="13479356" y="9323388"/>
              <a:ext cx="46038" cy="49213"/>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50" name="Oval 15">
              <a:extLst>
                <a:ext uri="{FF2B5EF4-FFF2-40B4-BE49-F238E27FC236}">
                  <a16:creationId xmlns:a16="http://schemas.microsoft.com/office/drawing/2014/main" id="{8131EF20-FA1C-409F-89D8-591A1143A31E}"/>
                </a:ext>
              </a:extLst>
            </p:cNvPr>
            <p:cNvSpPr>
              <a:spLocks noChangeArrowheads="1"/>
            </p:cNvSpPr>
            <p:nvPr/>
          </p:nvSpPr>
          <p:spPr bwMode="auto">
            <a:xfrm>
              <a:off x="13515869" y="9323388"/>
              <a:ext cx="46038" cy="49213"/>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51" name="Oval 16">
              <a:extLst>
                <a:ext uri="{FF2B5EF4-FFF2-40B4-BE49-F238E27FC236}">
                  <a16:creationId xmlns:a16="http://schemas.microsoft.com/office/drawing/2014/main" id="{CCF4ADFC-49BE-4223-9EDD-716876B03533}"/>
                </a:ext>
              </a:extLst>
            </p:cNvPr>
            <p:cNvSpPr>
              <a:spLocks noChangeArrowheads="1"/>
            </p:cNvSpPr>
            <p:nvPr/>
          </p:nvSpPr>
          <p:spPr bwMode="auto">
            <a:xfrm>
              <a:off x="10413894" y="8308975"/>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52" name="Oval 17">
              <a:extLst>
                <a:ext uri="{FF2B5EF4-FFF2-40B4-BE49-F238E27FC236}">
                  <a16:creationId xmlns:a16="http://schemas.microsoft.com/office/drawing/2014/main" id="{4DECA12B-2201-4F62-9914-5A1765E765E7}"/>
                </a:ext>
              </a:extLst>
            </p:cNvPr>
            <p:cNvSpPr>
              <a:spLocks noChangeArrowheads="1"/>
            </p:cNvSpPr>
            <p:nvPr/>
          </p:nvSpPr>
          <p:spPr bwMode="auto">
            <a:xfrm>
              <a:off x="10621856" y="8434388"/>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53" name="Oval 18">
              <a:extLst>
                <a:ext uri="{FF2B5EF4-FFF2-40B4-BE49-F238E27FC236}">
                  <a16:creationId xmlns:a16="http://schemas.microsoft.com/office/drawing/2014/main" id="{B722777A-FA21-44B5-A875-0C2756EE3600}"/>
                </a:ext>
              </a:extLst>
            </p:cNvPr>
            <p:cNvSpPr>
              <a:spLocks noChangeArrowheads="1"/>
            </p:cNvSpPr>
            <p:nvPr/>
          </p:nvSpPr>
          <p:spPr bwMode="auto">
            <a:xfrm>
              <a:off x="10010669" y="8034338"/>
              <a:ext cx="46038" cy="46038"/>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54" name="Oval 19">
              <a:extLst>
                <a:ext uri="{FF2B5EF4-FFF2-40B4-BE49-F238E27FC236}">
                  <a16:creationId xmlns:a16="http://schemas.microsoft.com/office/drawing/2014/main" id="{F0E9D70C-2121-4377-A4A5-1F555F92A616}"/>
                </a:ext>
              </a:extLst>
            </p:cNvPr>
            <p:cNvSpPr>
              <a:spLocks noChangeArrowheads="1"/>
            </p:cNvSpPr>
            <p:nvPr/>
          </p:nvSpPr>
          <p:spPr bwMode="auto">
            <a:xfrm>
              <a:off x="9558231" y="7551738"/>
              <a:ext cx="46038" cy="49213"/>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555" name="Oval 20">
              <a:extLst>
                <a:ext uri="{FF2B5EF4-FFF2-40B4-BE49-F238E27FC236}">
                  <a16:creationId xmlns:a16="http://schemas.microsoft.com/office/drawing/2014/main" id="{63B1E468-E644-4DE9-A487-7AB4EBED5FCE}"/>
                </a:ext>
              </a:extLst>
            </p:cNvPr>
            <p:cNvSpPr>
              <a:spLocks noChangeArrowheads="1"/>
            </p:cNvSpPr>
            <p:nvPr/>
          </p:nvSpPr>
          <p:spPr bwMode="auto">
            <a:xfrm>
              <a:off x="9135956" y="7508875"/>
              <a:ext cx="46038" cy="49213"/>
            </a:xfrm>
            <a:prstGeom prst="ellipse">
              <a:avLst/>
            </a:prstGeom>
            <a:grpFill/>
            <a:ln w="6350" cap="flat">
              <a:solidFill>
                <a:srgbClr val="015873"/>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FFFFFF"/>
                </a:solidFill>
                <a:effectLst/>
                <a:uLnTx/>
                <a:uFillTx/>
                <a:cs typeface="Arial" panose="020B0604020202020204" pitchFamily="34" charset="0"/>
              </a:endParaRPr>
            </a:p>
          </p:txBody>
        </p:sp>
      </p:grpSp>
      <p:sp>
        <p:nvSpPr>
          <p:cNvPr id="556" name="TextBox 555">
            <a:extLst>
              <a:ext uri="{FF2B5EF4-FFF2-40B4-BE49-F238E27FC236}">
                <a16:creationId xmlns:a16="http://schemas.microsoft.com/office/drawing/2014/main" id="{F2EF7151-7928-4B01-9295-21BCBE9D65A7}"/>
              </a:ext>
            </a:extLst>
          </p:cNvPr>
          <p:cNvSpPr txBox="1"/>
          <p:nvPr/>
        </p:nvSpPr>
        <p:spPr bwMode="auto">
          <a:xfrm>
            <a:off x="4418733" y="6114739"/>
            <a:ext cx="4108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sz="900" dirty="0">
                <a:solidFill>
                  <a:srgbClr val="000000"/>
                </a:solidFill>
                <a:cs typeface="Arial" panose="020B0604020202020204" pitchFamily="34" charset="0"/>
              </a:rPr>
              <a:t>*Includes those HRR WT by plasma/germline but not verifiable by tumor; HRR WT by plasma or germline only; or no valid test result by tumor, plasma, or germline.</a:t>
            </a:r>
          </a:p>
        </p:txBody>
      </p:sp>
    </p:spTree>
    <p:extLst>
      <p:ext uri="{BB962C8B-B14F-4D97-AF65-F5344CB8AC3E}">
        <p14:creationId xmlns:p14="http://schemas.microsoft.com/office/powerpoint/2010/main" val="1578500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AFC8893-C50E-40D5-AD89-2288E53F6190}"/>
              </a:ext>
            </a:extLst>
          </p:cNvPr>
          <p:cNvSpPr>
            <a:spLocks noGrp="1" noChangeArrowheads="1"/>
          </p:cNvSpPr>
          <p:nvPr>
            <p:ph type="title"/>
          </p:nvPr>
        </p:nvSpPr>
        <p:spPr>
          <a:xfrm>
            <a:off x="-655093" y="33341"/>
            <a:ext cx="13170090" cy="548216"/>
          </a:xfrm>
        </p:spPr>
        <p:txBody>
          <a:bodyPr vert="horz" lIns="97907" tIns="45720" rIns="97907" bIns="45720" rtlCol="0" anchor="t">
            <a:normAutofit fontScale="90000"/>
          </a:bodyPr>
          <a:lstStyle/>
          <a:p>
            <a:pPr defTabSz="914354">
              <a:defRPr/>
            </a:pPr>
            <a:r>
              <a:rPr lang="en-US" dirty="0"/>
              <a:t>Phase 3 trial of </a:t>
            </a:r>
            <a:r>
              <a:rPr lang="en-US" dirty="0" err="1"/>
              <a:t>PARPi</a:t>
            </a:r>
            <a:r>
              <a:rPr lang="en-US" dirty="0"/>
              <a:t> + AR pathway inhibitor</a:t>
            </a:r>
            <a:br>
              <a:rPr lang="en-US" dirty="0"/>
            </a:br>
            <a:r>
              <a:rPr lang="en-US" dirty="0"/>
              <a:t> in 1</a:t>
            </a:r>
            <a:r>
              <a:rPr lang="en-US" baseline="30000" dirty="0"/>
              <a:t>st</a:t>
            </a:r>
            <a:r>
              <a:rPr lang="en-US" dirty="0"/>
              <a:t> line </a:t>
            </a:r>
            <a:r>
              <a:rPr lang="en-US" dirty="0" err="1"/>
              <a:t>mCRPC</a:t>
            </a:r>
            <a:r>
              <a:rPr lang="en-US" dirty="0"/>
              <a:t> setting</a:t>
            </a:r>
            <a:br>
              <a:rPr lang="en-US" dirty="0"/>
            </a:br>
            <a:endParaRPr lang="en-US" altLang="en-US" dirty="0">
              <a:solidFill>
                <a:schemeClr val="accent6"/>
              </a:solidFill>
            </a:endParaRPr>
          </a:p>
        </p:txBody>
      </p:sp>
      <p:sp>
        <p:nvSpPr>
          <p:cNvPr id="4" name="Flowchart: Alternate Process 3">
            <a:extLst>
              <a:ext uri="{FF2B5EF4-FFF2-40B4-BE49-F238E27FC236}">
                <a16:creationId xmlns:a16="http://schemas.microsoft.com/office/drawing/2014/main" id="{B3962CDA-CADF-48E2-9AF4-7757697706C9}"/>
              </a:ext>
            </a:extLst>
          </p:cNvPr>
          <p:cNvSpPr/>
          <p:nvPr/>
        </p:nvSpPr>
        <p:spPr bwMode="auto">
          <a:xfrm>
            <a:off x="789518" y="1522394"/>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PROpel: Abiraterone + Olaparib </a:t>
            </a:r>
            <a:r>
              <a:rPr kumimoji="0" lang="en-US" sz="22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mn-cs"/>
              </a:rPr>
              <a:t>1</a:t>
            </a:r>
            <a:endParaRPr kumimoji="0" lang="en-US" sz="2200" b="1" i="0" u="none" strike="noStrike" kern="1200" cap="none" spc="0" normalizeH="0" baseline="0" noProof="0" dirty="0">
              <a:ln>
                <a:noFill/>
              </a:ln>
              <a:solidFill>
                <a:prstClr val="black"/>
              </a:solidFill>
              <a:effectLst/>
              <a:uLnTx/>
              <a:uFillTx/>
              <a:latin typeface="DIN 2014"/>
              <a:ea typeface="+mn-ea"/>
              <a:cs typeface="+mn-cs"/>
            </a:endParaRPr>
          </a:p>
        </p:txBody>
      </p:sp>
      <p:sp>
        <p:nvSpPr>
          <p:cNvPr id="9" name="TextBox 8">
            <a:extLst>
              <a:ext uri="{FF2B5EF4-FFF2-40B4-BE49-F238E27FC236}">
                <a16:creationId xmlns:a16="http://schemas.microsoft.com/office/drawing/2014/main" id="{A2343CE7-C11C-4EA1-8F03-366379148B9A}"/>
              </a:ext>
            </a:extLst>
          </p:cNvPr>
          <p:cNvSpPr txBox="1"/>
          <p:nvPr/>
        </p:nvSpPr>
        <p:spPr bwMode="gray">
          <a:xfrm>
            <a:off x="8838183" y="1791559"/>
            <a:ext cx="1100831" cy="412712"/>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Published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grpSp>
        <p:nvGrpSpPr>
          <p:cNvPr id="10" name="Group 9">
            <a:extLst>
              <a:ext uri="{FF2B5EF4-FFF2-40B4-BE49-F238E27FC236}">
                <a16:creationId xmlns:a16="http://schemas.microsoft.com/office/drawing/2014/main" id="{AE3590D7-E5FA-491A-8FBB-2F31C3FD378A}"/>
              </a:ext>
            </a:extLst>
          </p:cNvPr>
          <p:cNvGrpSpPr/>
          <p:nvPr/>
        </p:nvGrpSpPr>
        <p:grpSpPr>
          <a:xfrm>
            <a:off x="10462094" y="1583953"/>
            <a:ext cx="745988" cy="575018"/>
            <a:chOff x="10217439" y="1869878"/>
            <a:chExt cx="857028" cy="751048"/>
          </a:xfrm>
        </p:grpSpPr>
        <p:pic>
          <p:nvPicPr>
            <p:cNvPr id="11" name="Graphic 10" descr="Checkmark with solid fill">
              <a:extLst>
                <a:ext uri="{FF2B5EF4-FFF2-40B4-BE49-F238E27FC236}">
                  <a16:creationId xmlns:a16="http://schemas.microsoft.com/office/drawing/2014/main" id="{6F767C95-5E1D-4D65-8595-FE86CEC786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9" y="1869878"/>
              <a:ext cx="751048" cy="751048"/>
            </a:xfrm>
            <a:prstGeom prst="rect">
              <a:avLst/>
            </a:prstGeom>
          </p:spPr>
        </p:pic>
        <p:sp>
          <p:nvSpPr>
            <p:cNvPr id="12" name="Rectangle: Rounded Corners 11">
              <a:extLst>
                <a:ext uri="{FF2B5EF4-FFF2-40B4-BE49-F238E27FC236}">
                  <a16:creationId xmlns:a16="http://schemas.microsoft.com/office/drawing/2014/main" id="{FB45F441-68A2-4007-A7D5-6407A7DEBB32}"/>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
        <p:nvSpPr>
          <p:cNvPr id="13" name="Flowchart: Alternate Process 12">
            <a:extLst>
              <a:ext uri="{FF2B5EF4-FFF2-40B4-BE49-F238E27FC236}">
                <a16:creationId xmlns:a16="http://schemas.microsoft.com/office/drawing/2014/main" id="{C99D44B3-CA7A-4B64-B208-A6C229555F03}"/>
              </a:ext>
            </a:extLst>
          </p:cNvPr>
          <p:cNvSpPr/>
          <p:nvPr/>
        </p:nvSpPr>
        <p:spPr bwMode="auto">
          <a:xfrm>
            <a:off x="776814" y="2635815"/>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MAGNITUDE: Abiraterone + Niraparib</a:t>
            </a:r>
            <a:r>
              <a:rPr kumimoji="0" lang="en-US" sz="2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mn-cs"/>
              </a:rPr>
              <a:t> 2</a:t>
            </a:r>
            <a:endParaRPr kumimoji="0" lang="en-US" sz="2400" b="1" i="0" u="none" strike="noStrike" kern="1200" cap="none" spc="0" normalizeH="0" baseline="0" noProof="0" dirty="0">
              <a:ln>
                <a:noFill/>
              </a:ln>
              <a:solidFill>
                <a:prstClr val="black"/>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14" name="TextBox 13">
            <a:extLst>
              <a:ext uri="{FF2B5EF4-FFF2-40B4-BE49-F238E27FC236}">
                <a16:creationId xmlns:a16="http://schemas.microsoft.com/office/drawing/2014/main" id="{76A0698F-2487-4A8A-87E9-7768FDB785A2}"/>
              </a:ext>
            </a:extLst>
          </p:cNvPr>
          <p:cNvSpPr txBox="1"/>
          <p:nvPr/>
        </p:nvSpPr>
        <p:spPr bwMode="gray">
          <a:xfrm>
            <a:off x="8838184" y="2830567"/>
            <a:ext cx="1100831" cy="412712"/>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Presented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grpSp>
        <p:nvGrpSpPr>
          <p:cNvPr id="15" name="Group 14">
            <a:extLst>
              <a:ext uri="{FF2B5EF4-FFF2-40B4-BE49-F238E27FC236}">
                <a16:creationId xmlns:a16="http://schemas.microsoft.com/office/drawing/2014/main" id="{46FCCE88-4DE7-40AD-98F1-B837CDDF3495}"/>
              </a:ext>
            </a:extLst>
          </p:cNvPr>
          <p:cNvGrpSpPr/>
          <p:nvPr/>
        </p:nvGrpSpPr>
        <p:grpSpPr>
          <a:xfrm>
            <a:off x="10462094" y="2739598"/>
            <a:ext cx="745986" cy="575018"/>
            <a:chOff x="10217439" y="1869878"/>
            <a:chExt cx="857026" cy="751048"/>
          </a:xfrm>
        </p:grpSpPr>
        <p:pic>
          <p:nvPicPr>
            <p:cNvPr id="16" name="Graphic 15" descr="Checkmark with solid fill">
              <a:extLst>
                <a:ext uri="{FF2B5EF4-FFF2-40B4-BE49-F238E27FC236}">
                  <a16:creationId xmlns:a16="http://schemas.microsoft.com/office/drawing/2014/main" id="{396A2551-C774-42D9-BC49-61D30C7841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7" y="1869878"/>
              <a:ext cx="751048" cy="751048"/>
            </a:xfrm>
            <a:prstGeom prst="rect">
              <a:avLst/>
            </a:prstGeom>
          </p:spPr>
        </p:pic>
        <p:sp>
          <p:nvSpPr>
            <p:cNvPr id="17" name="Rectangle: Rounded Corners 16">
              <a:extLst>
                <a:ext uri="{FF2B5EF4-FFF2-40B4-BE49-F238E27FC236}">
                  <a16:creationId xmlns:a16="http://schemas.microsoft.com/office/drawing/2014/main" id="{C8F0DA02-4877-41F0-B749-05712FD0C09A}"/>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
        <p:nvSpPr>
          <p:cNvPr id="18" name="Flowchart: Alternate Process 17">
            <a:extLst>
              <a:ext uri="{FF2B5EF4-FFF2-40B4-BE49-F238E27FC236}">
                <a16:creationId xmlns:a16="http://schemas.microsoft.com/office/drawing/2014/main" id="{D09380A8-8D45-47B3-A6FF-BE057F60C7C4}"/>
              </a:ext>
            </a:extLst>
          </p:cNvPr>
          <p:cNvSpPr/>
          <p:nvPr/>
        </p:nvSpPr>
        <p:spPr bwMode="auto">
          <a:xfrm>
            <a:off x="789518" y="3826985"/>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TALAPRO-2: Enzalutamide + Talazoparib</a:t>
            </a:r>
            <a:endParaRPr kumimoji="0" lang="en-US" sz="2400" b="1" i="0" u="none" strike="noStrike" kern="1200" cap="none" spc="0" normalizeH="0" baseline="0" noProof="0" dirty="0">
              <a:ln>
                <a:noFill/>
              </a:ln>
              <a:solidFill>
                <a:prstClr val="black"/>
              </a:solidFill>
              <a:effectLst/>
              <a:uLnTx/>
              <a:uFillTx/>
              <a:latin typeface="DIN 2014"/>
              <a:ea typeface="+mn-ea"/>
              <a:cs typeface="+mn-cs"/>
            </a:endParaRPr>
          </a:p>
        </p:txBody>
      </p:sp>
      <p:sp>
        <p:nvSpPr>
          <p:cNvPr id="23" name="Flowchart: Alternate Process 22">
            <a:extLst>
              <a:ext uri="{FF2B5EF4-FFF2-40B4-BE49-F238E27FC236}">
                <a16:creationId xmlns:a16="http://schemas.microsoft.com/office/drawing/2014/main" id="{B21EB97D-94E9-46C4-A1F6-4750DD0F60B5}"/>
              </a:ext>
            </a:extLst>
          </p:cNvPr>
          <p:cNvSpPr/>
          <p:nvPr/>
        </p:nvSpPr>
        <p:spPr bwMode="auto">
          <a:xfrm>
            <a:off x="776815" y="4966737"/>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r>
              <a:rPr kumimoji="0" lang="de-DE" sz="2400" b="1" i="0" u="none" strike="noStrike" kern="1200" cap="none" spc="0" normalizeH="0" baseline="0" noProof="0" dirty="0">
                <a:ln>
                  <a:noFill/>
                </a:ln>
                <a:solidFill>
                  <a:prstClr val="black"/>
                </a:solidFill>
                <a:effectLst/>
                <a:uLnTx/>
                <a:uFillTx/>
                <a:latin typeface="DIN 2014"/>
                <a:ea typeface="+mn-ea"/>
                <a:cs typeface="+mn-cs"/>
              </a:rPr>
              <a:t>CASPAR: Enzalutamide + Rucaparib                  </a:t>
            </a:r>
            <a:r>
              <a:rPr kumimoji="0" lang="de-DE" sz="2400" b="0" i="0" u="none" strike="noStrike" kern="1200" cap="none" spc="0" normalizeH="0" baseline="0" noProof="0" dirty="0">
                <a:ln>
                  <a:noFill/>
                </a:ln>
                <a:solidFill>
                  <a:srgbClr val="4472C4"/>
                </a:solidFill>
                <a:effectLst/>
                <a:uLnTx/>
                <a:uFillTx/>
                <a:latin typeface="DIN 2014"/>
                <a:ea typeface="+mn-ea"/>
                <a:cs typeface="+mn-cs"/>
              </a:rPr>
              <a:t>Enrolling</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21" name="TextBox 20">
            <a:extLst>
              <a:ext uri="{FF2B5EF4-FFF2-40B4-BE49-F238E27FC236}">
                <a16:creationId xmlns:a16="http://schemas.microsoft.com/office/drawing/2014/main" id="{73F533CF-2A3C-47BA-AAB2-7D80E15ABE14}"/>
              </a:ext>
            </a:extLst>
          </p:cNvPr>
          <p:cNvSpPr txBox="1"/>
          <p:nvPr/>
        </p:nvSpPr>
        <p:spPr bwMode="gray">
          <a:xfrm>
            <a:off x="8838183" y="4045495"/>
            <a:ext cx="1316470" cy="333373"/>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Presented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pic>
        <p:nvPicPr>
          <p:cNvPr id="31" name="Graphic 30" descr="Gauge with solid fill">
            <a:extLst>
              <a:ext uri="{FF2B5EF4-FFF2-40B4-BE49-F238E27FC236}">
                <a16:creationId xmlns:a16="http://schemas.microsoft.com/office/drawing/2014/main" id="{E80AE472-2F1A-4A3E-BD47-6D83FDBC2C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3680" y="4909040"/>
            <a:ext cx="914400" cy="914400"/>
          </a:xfrm>
          <a:prstGeom prst="rect">
            <a:avLst/>
          </a:prstGeom>
        </p:spPr>
      </p:pic>
      <p:sp>
        <p:nvSpPr>
          <p:cNvPr id="19" name="TextBox 18">
            <a:extLst>
              <a:ext uri="{FF2B5EF4-FFF2-40B4-BE49-F238E27FC236}">
                <a16:creationId xmlns:a16="http://schemas.microsoft.com/office/drawing/2014/main" id="{97AECC67-D8AA-49AB-AD8E-92936EFD69E3}"/>
              </a:ext>
            </a:extLst>
          </p:cNvPr>
          <p:cNvSpPr txBox="1"/>
          <p:nvPr/>
        </p:nvSpPr>
        <p:spPr>
          <a:xfrm>
            <a:off x="789518" y="5768953"/>
            <a:ext cx="10175790" cy="6258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Clarke NW et al., NEJM Evidence. 2022 Aug 23;1(9):EVIDoa2200043.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Chi KN et al., JCO. 2022 Feb 20;40(6_suppl):12–12. Kim Chi, (2022 Genitourinary cancers symposium (ASCO GU). Abstract #12)</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534E48F8-4771-4E44-84FF-5FF612334796}"/>
              </a:ext>
            </a:extLst>
          </p:cNvPr>
          <p:cNvGrpSpPr/>
          <p:nvPr/>
        </p:nvGrpSpPr>
        <p:grpSpPr>
          <a:xfrm>
            <a:off x="10554341" y="3906594"/>
            <a:ext cx="745986" cy="575018"/>
            <a:chOff x="10217439" y="1869878"/>
            <a:chExt cx="857026" cy="751048"/>
          </a:xfrm>
        </p:grpSpPr>
        <p:pic>
          <p:nvPicPr>
            <p:cNvPr id="22" name="Graphic 21" descr="Checkmark with solid fill">
              <a:extLst>
                <a:ext uri="{FF2B5EF4-FFF2-40B4-BE49-F238E27FC236}">
                  <a16:creationId xmlns:a16="http://schemas.microsoft.com/office/drawing/2014/main" id="{15FF40D1-E7D6-4041-B832-0AA0F218AC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7" y="1869878"/>
              <a:ext cx="751048" cy="751048"/>
            </a:xfrm>
            <a:prstGeom prst="rect">
              <a:avLst/>
            </a:prstGeom>
          </p:spPr>
        </p:pic>
        <p:sp>
          <p:nvSpPr>
            <p:cNvPr id="24" name="Rectangle: Rounded Corners 23">
              <a:extLst>
                <a:ext uri="{FF2B5EF4-FFF2-40B4-BE49-F238E27FC236}">
                  <a16:creationId xmlns:a16="http://schemas.microsoft.com/office/drawing/2014/main" id="{3C2BB2A9-9256-48BE-AB9C-400F7295D6AC}"/>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Tree>
    <p:extLst>
      <p:ext uri="{BB962C8B-B14F-4D97-AF65-F5344CB8AC3E}">
        <p14:creationId xmlns:p14="http://schemas.microsoft.com/office/powerpoint/2010/main" val="238864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8FBDD8-568D-40D5-B4F6-E518DAA71072}"/>
              </a:ext>
            </a:extLst>
          </p:cNvPr>
          <p:cNvSpPr txBox="1"/>
          <p:nvPr/>
        </p:nvSpPr>
        <p:spPr>
          <a:xfrm>
            <a:off x="27830" y="6060937"/>
            <a:ext cx="12462874" cy="369332"/>
          </a:xfrm>
          <a:prstGeom prst="rect">
            <a:avLst/>
          </a:prstGeom>
          <a:noFill/>
        </p:spPr>
        <p:txBody>
          <a:bodyPr wrap="square" rtlCol="0">
            <a:spAutoFit/>
          </a:bodyPr>
          <a:lstStyle/>
          <a:p>
            <a:r>
              <a:rPr lang="en-US" sz="900" dirty="0"/>
              <a:t>*Limited Duration of 2 years **Swami U…</a:t>
            </a:r>
            <a:r>
              <a:rPr lang="en-US" sz="900" b="1" u="sng" dirty="0"/>
              <a:t>Agarwal N.</a:t>
            </a:r>
            <a:r>
              <a:rPr lang="en-US" sz="900" dirty="0"/>
              <a:t>, Cancers 2021</a:t>
            </a:r>
          </a:p>
          <a:p>
            <a:r>
              <a:rPr lang="en-US" sz="900" dirty="0"/>
              <a:t>Abbreviations: ADT: androgen deprivation therapy; ARPI: androgen receptor pathway inhibitor; </a:t>
            </a:r>
            <a:r>
              <a:rPr lang="en-US" sz="900" dirty="0" err="1"/>
              <a:t>mCSPC</a:t>
            </a:r>
            <a:r>
              <a:rPr lang="en-US" sz="900" dirty="0"/>
              <a:t>: metastatic castration-sensitive prostate cancer; M0CRPC: non-metastatic castration-resistant prostate cancer; PSMA: prostate specific membrane antigen.</a:t>
            </a:r>
          </a:p>
        </p:txBody>
      </p:sp>
      <p:pic>
        <p:nvPicPr>
          <p:cNvPr id="10" name="Picture 9">
            <a:extLst>
              <a:ext uri="{FF2B5EF4-FFF2-40B4-BE49-F238E27FC236}">
                <a16:creationId xmlns:a16="http://schemas.microsoft.com/office/drawing/2014/main" id="{47835BC6-2CA2-434E-90AE-A3B9367ECA5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778"/>
          <a:stretch/>
        </p:blipFill>
        <p:spPr>
          <a:xfrm>
            <a:off x="1381125" y="1008898"/>
            <a:ext cx="9589918" cy="5421371"/>
          </a:xfrm>
          <a:prstGeom prst="rect">
            <a:avLst/>
          </a:prstGeom>
        </p:spPr>
      </p:pic>
      <p:sp>
        <p:nvSpPr>
          <p:cNvPr id="2" name="TextBox 1">
            <a:extLst>
              <a:ext uri="{FF2B5EF4-FFF2-40B4-BE49-F238E27FC236}">
                <a16:creationId xmlns:a16="http://schemas.microsoft.com/office/drawing/2014/main" id="{A5DAA7B7-B23E-4720-B2DE-ABA709634C49}"/>
              </a:ext>
            </a:extLst>
          </p:cNvPr>
          <p:cNvSpPr txBox="1"/>
          <p:nvPr/>
        </p:nvSpPr>
        <p:spPr>
          <a:xfrm>
            <a:off x="561975" y="0"/>
            <a:ext cx="11068050" cy="954107"/>
          </a:xfrm>
          <a:prstGeom prst="rect">
            <a:avLst/>
          </a:prstGeom>
          <a:noFill/>
        </p:spPr>
        <p:txBody>
          <a:bodyPr wrap="square" rtlCol="0">
            <a:spAutoFit/>
          </a:bodyPr>
          <a:lstStyle/>
          <a:p>
            <a:pPr algn="ctr"/>
            <a:r>
              <a:rPr lang="en-US" sz="2800" b="1" dirty="0"/>
              <a:t>Pathways to Metastatic Castration-Resistant Prostate Cancer Without Progression on an NHT</a:t>
            </a:r>
          </a:p>
        </p:txBody>
      </p:sp>
    </p:spTree>
    <p:extLst>
      <p:ext uri="{BB962C8B-B14F-4D97-AF65-F5344CB8AC3E}">
        <p14:creationId xmlns:p14="http://schemas.microsoft.com/office/powerpoint/2010/main" val="3858974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37B97-53B6-4197-971C-BF46F11B6763}"/>
              </a:ext>
            </a:extLst>
          </p:cNvPr>
          <p:cNvSpPr>
            <a:spLocks noGrp="1"/>
          </p:cNvSpPr>
          <p:nvPr>
            <p:ph idx="1"/>
          </p:nvPr>
        </p:nvSpPr>
        <p:spPr/>
        <p:txBody>
          <a:bodyPr/>
          <a:lstStyle/>
          <a:p>
            <a:endParaRPr lang="en-CA" dirty="0"/>
          </a:p>
        </p:txBody>
      </p:sp>
      <p:sp>
        <p:nvSpPr>
          <p:cNvPr id="5" name="Slide Number Placeholder 1">
            <a:extLst>
              <a:ext uri="{FF2B5EF4-FFF2-40B4-BE49-F238E27FC236}">
                <a16:creationId xmlns:a16="http://schemas.microsoft.com/office/drawing/2014/main" id="{8EC415D7-A91E-4A81-A08B-05B9E629C0BA}"/>
              </a:ext>
            </a:extLst>
          </p:cNvPr>
          <p:cNvSpPr txBox="1">
            <a:spLocks/>
          </p:cNvSpPr>
          <p:nvPr/>
        </p:nvSpPr>
        <p:spPr>
          <a:xfrm>
            <a:off x="9179169" y="644652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0BBE5E-8DF2-4E42-80A3-157BCE5E8B54}" type="slidenum">
              <a:rPr lang="en-US" smtClean="0"/>
              <a:pPr/>
              <a:t>25</a:t>
            </a:fld>
            <a:endParaRPr lang="en-US"/>
          </a:p>
        </p:txBody>
      </p:sp>
      <p:sp>
        <p:nvSpPr>
          <p:cNvPr id="6" name="object 18">
            <a:extLst>
              <a:ext uri="{FF2B5EF4-FFF2-40B4-BE49-F238E27FC236}">
                <a16:creationId xmlns:a16="http://schemas.microsoft.com/office/drawing/2014/main" id="{32BA282F-FAF9-4972-9E59-BB58EEC4237A}"/>
              </a:ext>
            </a:extLst>
          </p:cNvPr>
          <p:cNvSpPr>
            <a:spLocks noChangeAspect="1"/>
          </p:cNvSpPr>
          <p:nvPr/>
        </p:nvSpPr>
        <p:spPr>
          <a:xfrm>
            <a:off x="6112610" y="1077330"/>
            <a:ext cx="4659369" cy="2371361"/>
          </a:xfrm>
          <a:prstGeom prst="rect">
            <a:avLst/>
          </a:prstGeom>
          <a:blipFill>
            <a:blip r:embed="rId3" cstate="print"/>
            <a:srcRect/>
            <a:stretch>
              <a:fillRect l="-17793" t="-107359" r="-10370" b="-125481"/>
            </a:stretch>
          </a:blipFill>
        </p:spPr>
        <p:txBody>
          <a:bodyPr wrap="square" lIns="0" tIns="0" rIns="0" bIns="0" rtlCol="0"/>
          <a:lstStyle/>
          <a:p>
            <a:endParaRPr/>
          </a:p>
        </p:txBody>
      </p:sp>
      <p:sp>
        <p:nvSpPr>
          <p:cNvPr id="7" name="object 18">
            <a:extLst>
              <a:ext uri="{FF2B5EF4-FFF2-40B4-BE49-F238E27FC236}">
                <a16:creationId xmlns:a16="http://schemas.microsoft.com/office/drawing/2014/main" id="{FC6AD5D8-FF47-42BF-88A9-3E49748A0D6D}"/>
              </a:ext>
            </a:extLst>
          </p:cNvPr>
          <p:cNvSpPr>
            <a:spLocks noChangeAspect="1"/>
          </p:cNvSpPr>
          <p:nvPr/>
        </p:nvSpPr>
        <p:spPr>
          <a:xfrm>
            <a:off x="608805" y="3742309"/>
            <a:ext cx="4660258" cy="2573776"/>
          </a:xfrm>
          <a:prstGeom prst="rect">
            <a:avLst/>
          </a:prstGeom>
          <a:blipFill>
            <a:blip r:embed="rId3" cstate="print"/>
            <a:srcRect/>
            <a:stretch>
              <a:fillRect l="-17653" t="-214566" r="-9927" b="-16826"/>
            </a:stretch>
          </a:blipFill>
        </p:spPr>
        <p:txBody>
          <a:bodyPr wrap="square" lIns="0" tIns="0" rIns="0" bIns="0" rtlCol="0"/>
          <a:lstStyle/>
          <a:p>
            <a:endParaRPr/>
          </a:p>
        </p:txBody>
      </p:sp>
      <p:sp>
        <p:nvSpPr>
          <p:cNvPr id="8" name="object 18">
            <a:extLst>
              <a:ext uri="{FF2B5EF4-FFF2-40B4-BE49-F238E27FC236}">
                <a16:creationId xmlns:a16="http://schemas.microsoft.com/office/drawing/2014/main" id="{1CEBEC4A-DAE2-4D2E-BAA1-37F858C3E727}"/>
              </a:ext>
            </a:extLst>
          </p:cNvPr>
          <p:cNvSpPr>
            <a:spLocks noChangeAspect="1"/>
          </p:cNvSpPr>
          <p:nvPr/>
        </p:nvSpPr>
        <p:spPr>
          <a:xfrm>
            <a:off x="6572769" y="4386200"/>
            <a:ext cx="1784760" cy="378755"/>
          </a:xfrm>
          <a:prstGeom prst="rect">
            <a:avLst/>
          </a:prstGeom>
          <a:blipFill>
            <a:blip r:embed="rId3" cstate="print"/>
            <a:srcRect/>
            <a:stretch>
              <a:fillRect t="-3602068" r="-413353" b="3430"/>
            </a:stretch>
          </a:blipFill>
        </p:spPr>
        <p:txBody>
          <a:bodyPr wrap="square" lIns="0" tIns="0" rIns="0" bIns="0" rtlCol="0"/>
          <a:lstStyle/>
          <a:p>
            <a:endParaRPr/>
          </a:p>
        </p:txBody>
      </p:sp>
      <p:sp>
        <p:nvSpPr>
          <p:cNvPr id="9" name="object 18">
            <a:extLst>
              <a:ext uri="{FF2B5EF4-FFF2-40B4-BE49-F238E27FC236}">
                <a16:creationId xmlns:a16="http://schemas.microsoft.com/office/drawing/2014/main" id="{DDB2C6D5-FC1F-47E1-A152-53ECCDE80CB0}"/>
              </a:ext>
            </a:extLst>
          </p:cNvPr>
          <p:cNvSpPr>
            <a:spLocks noChangeAspect="1"/>
          </p:cNvSpPr>
          <p:nvPr/>
        </p:nvSpPr>
        <p:spPr>
          <a:xfrm>
            <a:off x="603033" y="1077330"/>
            <a:ext cx="4734567" cy="2573775"/>
          </a:xfrm>
          <a:prstGeom prst="rect">
            <a:avLst/>
          </a:prstGeom>
          <a:blipFill>
            <a:blip r:embed="rId3" cstate="print"/>
            <a:srcRect/>
            <a:stretch>
              <a:fillRect l="-17516" r="-9201" b="-234396"/>
            </a:stretch>
          </a:blipFill>
        </p:spPr>
        <p:txBody>
          <a:bodyPr wrap="square" lIns="0" tIns="0" rIns="0" bIns="0" rtlCol="0"/>
          <a:lstStyle/>
          <a:p>
            <a:endParaRPr/>
          </a:p>
        </p:txBody>
      </p:sp>
      <p:sp>
        <p:nvSpPr>
          <p:cNvPr id="10" name="object 18">
            <a:extLst>
              <a:ext uri="{FF2B5EF4-FFF2-40B4-BE49-F238E27FC236}">
                <a16:creationId xmlns:a16="http://schemas.microsoft.com/office/drawing/2014/main" id="{BA1BB3DF-6349-4C35-A48F-0ADACCC2C473}"/>
              </a:ext>
            </a:extLst>
          </p:cNvPr>
          <p:cNvSpPr>
            <a:spLocks noChangeAspect="1"/>
          </p:cNvSpPr>
          <p:nvPr/>
        </p:nvSpPr>
        <p:spPr>
          <a:xfrm>
            <a:off x="6564818" y="4764955"/>
            <a:ext cx="4174435" cy="365301"/>
          </a:xfrm>
          <a:prstGeom prst="rect">
            <a:avLst/>
          </a:prstGeom>
          <a:blipFill>
            <a:blip r:embed="rId3" cstate="print"/>
            <a:srcRect/>
            <a:stretch>
              <a:fillRect l="-45008" t="-3734732" r="-74475" b="-126"/>
            </a:stretch>
          </a:blipFill>
        </p:spPr>
        <p:txBody>
          <a:bodyPr wrap="square" lIns="0" tIns="0" rIns="0" bIns="0" rtlCol="0"/>
          <a:lstStyle/>
          <a:p>
            <a:endParaRPr/>
          </a:p>
        </p:txBody>
      </p:sp>
      <p:sp>
        <p:nvSpPr>
          <p:cNvPr id="11" name="object 18">
            <a:extLst>
              <a:ext uri="{FF2B5EF4-FFF2-40B4-BE49-F238E27FC236}">
                <a16:creationId xmlns:a16="http://schemas.microsoft.com/office/drawing/2014/main" id="{17B63E7F-8468-416E-B6D0-2CC55CDBAE7B}"/>
              </a:ext>
            </a:extLst>
          </p:cNvPr>
          <p:cNvSpPr>
            <a:spLocks noChangeAspect="1"/>
          </p:cNvSpPr>
          <p:nvPr/>
        </p:nvSpPr>
        <p:spPr>
          <a:xfrm>
            <a:off x="6556867" y="5130256"/>
            <a:ext cx="2998831" cy="358342"/>
          </a:xfrm>
          <a:prstGeom prst="rect">
            <a:avLst/>
          </a:prstGeom>
          <a:blipFill>
            <a:blip r:embed="rId3" cstate="print"/>
            <a:srcRect/>
            <a:stretch>
              <a:fillRect l="-205524" t="-3807259" r="1" b="-2072"/>
            </a:stretch>
          </a:blipFill>
        </p:spPr>
        <p:txBody>
          <a:bodyPr wrap="square" lIns="0" tIns="0" rIns="0" bIns="0" rtlCol="0"/>
          <a:lstStyle/>
          <a:p>
            <a:endParaRPr/>
          </a:p>
        </p:txBody>
      </p:sp>
      <p:sp>
        <p:nvSpPr>
          <p:cNvPr id="12" name="TextBox 11">
            <a:extLst>
              <a:ext uri="{FF2B5EF4-FFF2-40B4-BE49-F238E27FC236}">
                <a16:creationId xmlns:a16="http://schemas.microsoft.com/office/drawing/2014/main" id="{94065C5D-B372-4A2C-84A6-C229AF9C6B8E}"/>
              </a:ext>
            </a:extLst>
          </p:cNvPr>
          <p:cNvSpPr txBox="1"/>
          <p:nvPr/>
        </p:nvSpPr>
        <p:spPr>
          <a:xfrm>
            <a:off x="2142298" y="-37442"/>
            <a:ext cx="7940623" cy="954107"/>
          </a:xfrm>
          <a:prstGeom prst="rect">
            <a:avLst/>
          </a:prstGeom>
          <a:noFill/>
        </p:spPr>
        <p:txBody>
          <a:bodyPr wrap="square" rtlCol="0">
            <a:spAutoFit/>
          </a:bodyPr>
          <a:lstStyle/>
          <a:p>
            <a:pPr algn="ctr"/>
            <a:r>
              <a:rPr lang="en-US" sz="2800" b="1" dirty="0">
                <a:cs typeface="Khand SemiBold" panose="02000000000000000000" pitchFamily="2" charset="0"/>
              </a:rPr>
              <a:t>High attrition rate of our patients from first to subsequent lines of therapies in </a:t>
            </a:r>
            <a:r>
              <a:rPr lang="en-US" sz="2800" b="1" dirty="0" err="1">
                <a:cs typeface="Khand SemiBold" panose="02000000000000000000" pitchFamily="2" charset="0"/>
              </a:rPr>
              <a:t>mCRPC</a:t>
            </a:r>
            <a:r>
              <a:rPr lang="en-US" sz="2800" b="1" dirty="0">
                <a:cs typeface="Khand SemiBold" panose="02000000000000000000" pitchFamily="2" charset="0"/>
              </a:rPr>
              <a:t> </a:t>
            </a:r>
          </a:p>
        </p:txBody>
      </p:sp>
      <p:sp>
        <p:nvSpPr>
          <p:cNvPr id="13" name="object 9">
            <a:extLst>
              <a:ext uri="{FF2B5EF4-FFF2-40B4-BE49-F238E27FC236}">
                <a16:creationId xmlns:a16="http://schemas.microsoft.com/office/drawing/2014/main" id="{ACD5708A-0259-4C44-ABBB-114CEF3F8351}"/>
              </a:ext>
            </a:extLst>
          </p:cNvPr>
          <p:cNvSpPr txBox="1"/>
          <p:nvPr/>
        </p:nvSpPr>
        <p:spPr>
          <a:xfrm>
            <a:off x="5337600" y="5620054"/>
            <a:ext cx="6335053" cy="496931"/>
          </a:xfrm>
          <a:prstGeom prst="rect">
            <a:avLst/>
          </a:prstGeom>
        </p:spPr>
        <p:txBody>
          <a:bodyPr vert="horz" wrap="square" lIns="0" tIns="12065" rIns="0" bIns="0" rtlCol="0">
            <a:spAutoFit/>
          </a:bodyPr>
          <a:lstStyle/>
          <a:p>
            <a:pPr marL="50800">
              <a:spcBef>
                <a:spcPts val="95"/>
              </a:spcBef>
            </a:pPr>
            <a:r>
              <a:rPr sz="1050" spc="-15" dirty="0">
                <a:latin typeface="Arial Narrow"/>
                <a:cs typeface="Arial Narrow"/>
              </a:rPr>
              <a:t>Abbreviations: </a:t>
            </a:r>
            <a:r>
              <a:rPr sz="1050" spc="-10" dirty="0">
                <a:latin typeface="Arial Narrow"/>
                <a:cs typeface="Arial Narrow"/>
              </a:rPr>
              <a:t>1L </a:t>
            </a:r>
            <a:r>
              <a:rPr sz="1050" spc="-50" dirty="0">
                <a:latin typeface="Arial"/>
                <a:cs typeface="Arial"/>
              </a:rPr>
              <a:t>¼ </a:t>
            </a:r>
            <a:r>
              <a:rPr sz="1050" spc="-20" dirty="0">
                <a:latin typeface="Arial"/>
                <a:cs typeface="Arial"/>
              </a:rPr>
              <a:t>ﬁ</a:t>
            </a:r>
            <a:r>
              <a:rPr sz="1050" spc="-20" dirty="0">
                <a:latin typeface="Arial Narrow"/>
                <a:cs typeface="Arial Narrow"/>
              </a:rPr>
              <a:t>rst </a:t>
            </a:r>
            <a:r>
              <a:rPr sz="1050" spc="-10" dirty="0">
                <a:latin typeface="Arial Narrow"/>
                <a:cs typeface="Arial Narrow"/>
              </a:rPr>
              <a:t>line; 2L </a:t>
            </a:r>
            <a:r>
              <a:rPr sz="1050" spc="-50" dirty="0">
                <a:latin typeface="Arial"/>
                <a:cs typeface="Arial"/>
              </a:rPr>
              <a:t>¼ </a:t>
            </a:r>
            <a:r>
              <a:rPr sz="1050" spc="-20" dirty="0">
                <a:latin typeface="Arial Narrow"/>
                <a:cs typeface="Arial Narrow"/>
              </a:rPr>
              <a:t>second </a:t>
            </a:r>
            <a:r>
              <a:rPr sz="1050" spc="-10" dirty="0">
                <a:latin typeface="Arial Narrow"/>
                <a:cs typeface="Arial Narrow"/>
              </a:rPr>
              <a:t>line; 3L </a:t>
            </a:r>
            <a:r>
              <a:rPr sz="1050" spc="-50" dirty="0">
                <a:latin typeface="Arial"/>
                <a:cs typeface="Arial"/>
              </a:rPr>
              <a:t>¼ </a:t>
            </a:r>
            <a:r>
              <a:rPr sz="1050" spc="-10" dirty="0">
                <a:latin typeface="Arial Narrow"/>
                <a:cs typeface="Arial Narrow"/>
              </a:rPr>
              <a:t>third</a:t>
            </a:r>
            <a:r>
              <a:rPr sz="1050" spc="125" dirty="0">
                <a:latin typeface="Arial Narrow"/>
                <a:cs typeface="Arial Narrow"/>
              </a:rPr>
              <a:t> </a:t>
            </a:r>
            <a:r>
              <a:rPr sz="1050" spc="-10" dirty="0">
                <a:latin typeface="Arial Narrow"/>
                <a:cs typeface="Arial Narrow"/>
              </a:rPr>
              <a:t>line.</a:t>
            </a:r>
            <a:endParaRPr sz="1050" dirty="0">
              <a:latin typeface="Arial Narrow"/>
              <a:cs typeface="Arial Narrow"/>
            </a:endParaRPr>
          </a:p>
          <a:p>
            <a:pPr marL="50800"/>
            <a:r>
              <a:rPr sz="1050" spc="-22" baseline="37037" dirty="0">
                <a:latin typeface="Arial Narrow"/>
                <a:cs typeface="Arial Narrow"/>
              </a:rPr>
              <a:t>a</a:t>
            </a:r>
            <a:r>
              <a:rPr sz="1050" spc="-15" dirty="0">
                <a:latin typeface="Arial Narrow"/>
                <a:cs typeface="Arial Narrow"/>
              </a:rPr>
              <a:t>In</a:t>
            </a:r>
            <a:r>
              <a:rPr sz="1050" spc="70" dirty="0">
                <a:latin typeface="Arial Narrow"/>
                <a:cs typeface="Arial Narrow"/>
              </a:rPr>
              <a:t> </a:t>
            </a:r>
            <a:r>
              <a:rPr sz="1050" spc="-20" dirty="0">
                <a:latin typeface="Arial Narrow"/>
                <a:cs typeface="Arial Narrow"/>
              </a:rPr>
              <a:t>cases</a:t>
            </a:r>
            <a:r>
              <a:rPr sz="1050" spc="75" dirty="0">
                <a:latin typeface="Arial Narrow"/>
                <a:cs typeface="Arial Narrow"/>
              </a:rPr>
              <a:t> </a:t>
            </a:r>
            <a:r>
              <a:rPr sz="1050" spc="-10" dirty="0">
                <a:latin typeface="Arial Narrow"/>
                <a:cs typeface="Arial Narrow"/>
              </a:rPr>
              <a:t>in</a:t>
            </a:r>
            <a:r>
              <a:rPr sz="1050" spc="70" dirty="0">
                <a:latin typeface="Arial Narrow"/>
                <a:cs typeface="Arial Narrow"/>
              </a:rPr>
              <a:t> </a:t>
            </a:r>
            <a:r>
              <a:rPr sz="1050" spc="-10" dirty="0">
                <a:latin typeface="Arial Narrow"/>
                <a:cs typeface="Arial Narrow"/>
              </a:rPr>
              <a:t>which</a:t>
            </a:r>
            <a:r>
              <a:rPr sz="1050" spc="75" dirty="0">
                <a:latin typeface="Arial Narrow"/>
                <a:cs typeface="Arial Narrow"/>
              </a:rPr>
              <a:t> </a:t>
            </a:r>
            <a:r>
              <a:rPr sz="1050" spc="-15" dirty="0">
                <a:latin typeface="Arial Narrow"/>
                <a:cs typeface="Arial Narrow"/>
              </a:rPr>
              <a:t>patients</a:t>
            </a:r>
            <a:r>
              <a:rPr sz="1050" spc="75" dirty="0">
                <a:latin typeface="Arial Narrow"/>
                <a:cs typeface="Arial Narrow"/>
              </a:rPr>
              <a:t> </a:t>
            </a:r>
            <a:r>
              <a:rPr sz="1050" spc="-20" dirty="0">
                <a:latin typeface="Arial Narrow"/>
                <a:cs typeface="Arial Narrow"/>
              </a:rPr>
              <a:t>were</a:t>
            </a:r>
            <a:r>
              <a:rPr sz="1050" spc="75" dirty="0">
                <a:latin typeface="Arial Narrow"/>
                <a:cs typeface="Arial Narrow"/>
              </a:rPr>
              <a:t> </a:t>
            </a:r>
            <a:r>
              <a:rPr sz="1050" spc="-15" dirty="0">
                <a:latin typeface="Arial Narrow"/>
                <a:cs typeface="Arial Narrow"/>
              </a:rPr>
              <a:t>treated</a:t>
            </a:r>
            <a:r>
              <a:rPr sz="1050" spc="80" dirty="0">
                <a:latin typeface="Arial Narrow"/>
                <a:cs typeface="Arial Narrow"/>
              </a:rPr>
              <a:t> </a:t>
            </a:r>
            <a:r>
              <a:rPr sz="1050" spc="-5" dirty="0">
                <a:latin typeface="Arial Narrow"/>
                <a:cs typeface="Arial Narrow"/>
              </a:rPr>
              <a:t>with</a:t>
            </a:r>
            <a:r>
              <a:rPr sz="1050" spc="70" dirty="0">
                <a:latin typeface="Arial Narrow"/>
                <a:cs typeface="Arial Narrow"/>
              </a:rPr>
              <a:t> </a:t>
            </a:r>
            <a:r>
              <a:rPr sz="1050" spc="-15" dirty="0">
                <a:latin typeface="Arial Narrow"/>
                <a:cs typeface="Arial Narrow"/>
              </a:rPr>
              <a:t>combination</a:t>
            </a:r>
            <a:r>
              <a:rPr sz="1050" spc="75" dirty="0">
                <a:latin typeface="Arial Narrow"/>
                <a:cs typeface="Arial Narrow"/>
              </a:rPr>
              <a:t> </a:t>
            </a:r>
            <a:r>
              <a:rPr sz="1050" spc="-15" dirty="0">
                <a:latin typeface="Arial Narrow"/>
                <a:cs typeface="Arial Narrow"/>
              </a:rPr>
              <a:t>therapy,</a:t>
            </a:r>
            <a:r>
              <a:rPr sz="1050" spc="75" dirty="0">
                <a:latin typeface="Arial Narrow"/>
                <a:cs typeface="Arial Narrow"/>
              </a:rPr>
              <a:t> </a:t>
            </a:r>
            <a:r>
              <a:rPr sz="1050" spc="-15" dirty="0">
                <a:latin typeface="Arial Narrow"/>
                <a:cs typeface="Arial Narrow"/>
              </a:rPr>
              <a:t>the</a:t>
            </a:r>
            <a:r>
              <a:rPr sz="1050" spc="75" dirty="0">
                <a:latin typeface="Arial Narrow"/>
                <a:cs typeface="Arial Narrow"/>
              </a:rPr>
              <a:t> </a:t>
            </a:r>
            <a:r>
              <a:rPr sz="1050" spc="-15" dirty="0">
                <a:latin typeface="Arial Narrow"/>
                <a:cs typeface="Arial Narrow"/>
              </a:rPr>
              <a:t>duration</a:t>
            </a:r>
            <a:r>
              <a:rPr sz="1050" spc="80" dirty="0">
                <a:latin typeface="Arial Narrow"/>
                <a:cs typeface="Arial Narrow"/>
              </a:rPr>
              <a:t> </a:t>
            </a:r>
            <a:r>
              <a:rPr sz="1050" spc="-15" dirty="0">
                <a:latin typeface="Arial Narrow"/>
                <a:cs typeface="Arial Narrow"/>
              </a:rPr>
              <a:t>of</a:t>
            </a:r>
            <a:r>
              <a:rPr sz="1050" spc="75" dirty="0">
                <a:latin typeface="Arial Narrow"/>
                <a:cs typeface="Arial Narrow"/>
              </a:rPr>
              <a:t> </a:t>
            </a:r>
            <a:r>
              <a:rPr sz="1050" spc="-20" dirty="0">
                <a:latin typeface="Arial Narrow"/>
                <a:cs typeface="Arial Narrow"/>
              </a:rPr>
              <a:t>therapy</a:t>
            </a:r>
            <a:r>
              <a:rPr sz="1050" spc="75" dirty="0">
                <a:latin typeface="Arial Narrow"/>
                <a:cs typeface="Arial Narrow"/>
              </a:rPr>
              <a:t> </a:t>
            </a:r>
            <a:r>
              <a:rPr sz="1050" spc="-20" dirty="0">
                <a:latin typeface="Arial Narrow"/>
                <a:cs typeface="Arial Narrow"/>
              </a:rPr>
              <a:t>was</a:t>
            </a:r>
            <a:r>
              <a:rPr sz="1050" spc="75" dirty="0">
                <a:latin typeface="Arial Narrow"/>
                <a:cs typeface="Arial Narrow"/>
              </a:rPr>
              <a:t> </a:t>
            </a:r>
            <a:r>
              <a:rPr sz="1050" spc="-30" dirty="0">
                <a:latin typeface="Arial Narrow"/>
                <a:cs typeface="Arial Narrow"/>
              </a:rPr>
              <a:t>de</a:t>
            </a:r>
            <a:r>
              <a:rPr sz="1050" spc="-30" dirty="0">
                <a:latin typeface="Arial"/>
                <a:cs typeface="Arial"/>
              </a:rPr>
              <a:t>ﬁ</a:t>
            </a:r>
            <a:r>
              <a:rPr sz="1050" spc="-30" dirty="0">
                <a:latin typeface="Arial Narrow"/>
                <a:cs typeface="Arial Narrow"/>
              </a:rPr>
              <a:t>ned</a:t>
            </a:r>
            <a:r>
              <a:rPr sz="1050" spc="75" dirty="0">
                <a:latin typeface="Arial Narrow"/>
                <a:cs typeface="Arial Narrow"/>
              </a:rPr>
              <a:t> </a:t>
            </a:r>
            <a:r>
              <a:rPr sz="1050" spc="-25" dirty="0">
                <a:latin typeface="Arial Narrow"/>
                <a:cs typeface="Arial Narrow"/>
              </a:rPr>
              <a:t>as</a:t>
            </a:r>
            <a:r>
              <a:rPr sz="1050" spc="70" dirty="0">
                <a:latin typeface="Arial Narrow"/>
                <a:cs typeface="Arial Narrow"/>
              </a:rPr>
              <a:t> </a:t>
            </a:r>
            <a:r>
              <a:rPr sz="1050" spc="-15" dirty="0">
                <a:latin typeface="Arial Narrow"/>
                <a:cs typeface="Arial Narrow"/>
              </a:rPr>
              <a:t>the</a:t>
            </a:r>
            <a:r>
              <a:rPr sz="1050" spc="75" dirty="0">
                <a:latin typeface="Arial Narrow"/>
                <a:cs typeface="Arial Narrow"/>
              </a:rPr>
              <a:t> </a:t>
            </a:r>
            <a:r>
              <a:rPr sz="1050" spc="-20" dirty="0">
                <a:latin typeface="Arial Narrow"/>
                <a:cs typeface="Arial Narrow"/>
              </a:rPr>
              <a:t>period</a:t>
            </a:r>
            <a:r>
              <a:rPr sz="1050" spc="75" dirty="0">
                <a:latin typeface="Arial Narrow"/>
                <a:cs typeface="Arial Narrow"/>
              </a:rPr>
              <a:t> </a:t>
            </a:r>
            <a:r>
              <a:rPr sz="1050" spc="-20" dirty="0">
                <a:latin typeface="Arial Narrow"/>
                <a:cs typeface="Arial Narrow"/>
              </a:rPr>
              <a:t>between</a:t>
            </a:r>
            <a:r>
              <a:rPr sz="1050" spc="75" dirty="0">
                <a:latin typeface="Arial Narrow"/>
                <a:cs typeface="Arial Narrow"/>
              </a:rPr>
              <a:t> </a:t>
            </a:r>
            <a:r>
              <a:rPr sz="1050" spc="-15" dirty="0">
                <a:latin typeface="Arial Narrow"/>
                <a:cs typeface="Arial Narrow"/>
              </a:rPr>
              <a:t>the</a:t>
            </a:r>
            <a:r>
              <a:rPr sz="1050" spc="75" dirty="0">
                <a:latin typeface="Arial Narrow"/>
                <a:cs typeface="Arial Narrow"/>
              </a:rPr>
              <a:t> </a:t>
            </a:r>
            <a:r>
              <a:rPr sz="1050" spc="-20" dirty="0">
                <a:latin typeface="Arial"/>
                <a:cs typeface="Arial"/>
              </a:rPr>
              <a:t>ﬁ</a:t>
            </a:r>
            <a:r>
              <a:rPr sz="1050" spc="-20" dirty="0">
                <a:latin typeface="Arial Narrow"/>
                <a:cs typeface="Arial Narrow"/>
              </a:rPr>
              <a:t>rst</a:t>
            </a:r>
            <a:r>
              <a:rPr sz="1050" spc="75" dirty="0">
                <a:latin typeface="Arial Narrow"/>
                <a:cs typeface="Arial Narrow"/>
              </a:rPr>
              <a:t> </a:t>
            </a:r>
            <a:r>
              <a:rPr sz="1050" spc="-20" dirty="0">
                <a:latin typeface="Arial Narrow"/>
                <a:cs typeface="Arial Narrow"/>
              </a:rPr>
              <a:t>and</a:t>
            </a:r>
            <a:r>
              <a:rPr sz="1050" spc="70" dirty="0">
                <a:latin typeface="Arial Narrow"/>
                <a:cs typeface="Arial Narrow"/>
              </a:rPr>
              <a:t> </a:t>
            </a:r>
            <a:r>
              <a:rPr sz="1050" spc="-15" dirty="0">
                <a:latin typeface="Arial Narrow"/>
                <a:cs typeface="Arial Narrow"/>
              </a:rPr>
              <a:t>last</a:t>
            </a:r>
            <a:r>
              <a:rPr sz="1050" spc="75" dirty="0">
                <a:latin typeface="Arial Narrow"/>
                <a:cs typeface="Arial Narrow"/>
              </a:rPr>
              <a:t> </a:t>
            </a:r>
            <a:r>
              <a:rPr sz="1050" spc="-15" dirty="0">
                <a:latin typeface="Arial Narrow"/>
                <a:cs typeface="Arial Narrow"/>
              </a:rPr>
              <a:t>administration</a:t>
            </a:r>
            <a:r>
              <a:rPr sz="1050" spc="75" dirty="0">
                <a:latin typeface="Arial Narrow"/>
                <a:cs typeface="Arial Narrow"/>
              </a:rPr>
              <a:t> </a:t>
            </a:r>
            <a:r>
              <a:rPr sz="1050" spc="-15" dirty="0">
                <a:latin typeface="Arial Narrow"/>
                <a:cs typeface="Arial Narrow"/>
              </a:rPr>
              <a:t>of</a:t>
            </a:r>
            <a:r>
              <a:rPr sz="1050" spc="80" dirty="0">
                <a:latin typeface="Arial Narrow"/>
                <a:cs typeface="Arial Narrow"/>
              </a:rPr>
              <a:t> </a:t>
            </a:r>
            <a:r>
              <a:rPr sz="1050" spc="-30" dirty="0">
                <a:latin typeface="Arial Narrow"/>
                <a:cs typeface="Arial Narrow"/>
              </a:rPr>
              <a:t>any</a:t>
            </a:r>
            <a:r>
              <a:rPr sz="1050" spc="70" dirty="0">
                <a:latin typeface="Arial Narrow"/>
                <a:cs typeface="Arial Narrow"/>
              </a:rPr>
              <a:t> </a:t>
            </a:r>
            <a:r>
              <a:rPr sz="1050" spc="-25" dirty="0">
                <a:latin typeface="Arial Narrow"/>
                <a:cs typeface="Arial Narrow"/>
              </a:rPr>
              <a:t>agent(s)</a:t>
            </a:r>
            <a:r>
              <a:rPr sz="1050" spc="70" dirty="0">
                <a:latin typeface="Arial Narrow"/>
                <a:cs typeface="Arial Narrow"/>
              </a:rPr>
              <a:t> </a:t>
            </a:r>
            <a:r>
              <a:rPr sz="1050" spc="-10" dirty="0">
                <a:latin typeface="Arial Narrow"/>
                <a:cs typeface="Arial Narrow"/>
              </a:rPr>
              <a:t>in</a:t>
            </a:r>
            <a:r>
              <a:rPr sz="1050" spc="70" dirty="0">
                <a:latin typeface="Arial Narrow"/>
                <a:cs typeface="Arial Narrow"/>
              </a:rPr>
              <a:t> </a:t>
            </a:r>
            <a:r>
              <a:rPr sz="1050" spc="-15" dirty="0">
                <a:latin typeface="Arial Narrow"/>
                <a:cs typeface="Arial Narrow"/>
              </a:rPr>
              <a:t>the</a:t>
            </a:r>
            <a:r>
              <a:rPr sz="1050" spc="75" dirty="0">
                <a:latin typeface="Arial Narrow"/>
                <a:cs typeface="Arial Narrow"/>
              </a:rPr>
              <a:t> </a:t>
            </a:r>
            <a:r>
              <a:rPr sz="1050" spc="-15" dirty="0">
                <a:latin typeface="Arial Narrow"/>
                <a:cs typeface="Arial Narrow"/>
              </a:rPr>
              <a:t>combination.</a:t>
            </a:r>
            <a:endParaRPr sz="1050" dirty="0">
              <a:latin typeface="Arial Narrow"/>
              <a:cs typeface="Arial Narrow"/>
            </a:endParaRPr>
          </a:p>
        </p:txBody>
      </p:sp>
      <p:sp>
        <p:nvSpPr>
          <p:cNvPr id="14" name="object 9">
            <a:extLst>
              <a:ext uri="{FF2B5EF4-FFF2-40B4-BE49-F238E27FC236}">
                <a16:creationId xmlns:a16="http://schemas.microsoft.com/office/drawing/2014/main" id="{4989791A-8375-41DA-96BC-259D336D2EA8}"/>
              </a:ext>
            </a:extLst>
          </p:cNvPr>
          <p:cNvSpPr txBox="1"/>
          <p:nvPr/>
        </p:nvSpPr>
        <p:spPr>
          <a:xfrm>
            <a:off x="9555698" y="6193153"/>
            <a:ext cx="2743200" cy="173766"/>
          </a:xfrm>
          <a:prstGeom prst="rect">
            <a:avLst/>
          </a:prstGeom>
        </p:spPr>
        <p:txBody>
          <a:bodyPr vert="horz" wrap="square" lIns="0" tIns="12065" rIns="0" bIns="0" rtlCol="0">
            <a:spAutoFit/>
          </a:bodyPr>
          <a:lstStyle/>
          <a:p>
            <a:pPr marL="50800">
              <a:spcBef>
                <a:spcPts val="95"/>
              </a:spcBef>
            </a:pPr>
            <a:r>
              <a:rPr lang="en-US" sz="1050" spc="-15" dirty="0">
                <a:latin typeface="Arial Narrow"/>
              </a:rPr>
              <a:t>George DJ, Clinical Genitourinary Cancer, 2020</a:t>
            </a:r>
          </a:p>
        </p:txBody>
      </p:sp>
    </p:spTree>
    <p:extLst>
      <p:ext uri="{BB962C8B-B14F-4D97-AF65-F5344CB8AC3E}">
        <p14:creationId xmlns:p14="http://schemas.microsoft.com/office/powerpoint/2010/main" val="2508213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4F89E-C36A-4399-81C5-2E8779389BD5}"/>
              </a:ext>
            </a:extLst>
          </p:cNvPr>
          <p:cNvSpPr>
            <a:spLocks noGrp="1"/>
          </p:cNvSpPr>
          <p:nvPr>
            <p:ph type="title"/>
          </p:nvPr>
        </p:nvSpPr>
        <p:spPr/>
        <p:txBody>
          <a:bodyPr/>
          <a:lstStyle/>
          <a:p>
            <a:r>
              <a:rPr lang="en-CA" sz="2800" dirty="0"/>
              <a:t>First, second, and third treatment after metastatic diagnosis</a:t>
            </a:r>
          </a:p>
        </p:txBody>
      </p:sp>
      <p:sp>
        <p:nvSpPr>
          <p:cNvPr id="4" name="Slide Number Placeholder 3">
            <a:extLst>
              <a:ext uri="{FF2B5EF4-FFF2-40B4-BE49-F238E27FC236}">
                <a16:creationId xmlns:a16="http://schemas.microsoft.com/office/drawing/2014/main" id="{F53C0A43-1B40-4A41-B8F0-107E61A69CE2}"/>
              </a:ext>
            </a:extLst>
          </p:cNvPr>
          <p:cNvSpPr>
            <a:spLocks noGrp="1"/>
          </p:cNvSpPr>
          <p:nvPr>
            <p:ph type="sldNum" sz="quarter" idx="12"/>
          </p:nvPr>
        </p:nvSpPr>
        <p:spPr/>
        <p:txBody>
          <a:bodyPr/>
          <a:lstStyle/>
          <a:p>
            <a:fld id="{FBC0FE07-4C00-4042-87A4-C41902D2B3E4}" type="slidenum">
              <a:rPr lang="en-US" smtClean="0"/>
              <a:t>26</a:t>
            </a:fld>
            <a:endParaRPr lang="en-US"/>
          </a:p>
        </p:txBody>
      </p:sp>
      <p:pic>
        <p:nvPicPr>
          <p:cNvPr id="6" name="Picture 5">
            <a:extLst>
              <a:ext uri="{FF2B5EF4-FFF2-40B4-BE49-F238E27FC236}">
                <a16:creationId xmlns:a16="http://schemas.microsoft.com/office/drawing/2014/main" id="{65BDE971-C220-424C-BDDB-01F3C094EE83}"/>
              </a:ext>
            </a:extLst>
          </p:cNvPr>
          <p:cNvPicPr>
            <a:picLocks noChangeAspect="1"/>
          </p:cNvPicPr>
          <p:nvPr/>
        </p:nvPicPr>
        <p:blipFill rotWithShape="1">
          <a:blip r:embed="rId2"/>
          <a:srcRect l="33522" t="26609" r="25749" b="16428"/>
          <a:stretch/>
        </p:blipFill>
        <p:spPr>
          <a:xfrm>
            <a:off x="0" y="873761"/>
            <a:ext cx="4099560" cy="3223578"/>
          </a:xfrm>
          <a:prstGeom prst="rect">
            <a:avLst/>
          </a:prstGeom>
        </p:spPr>
      </p:pic>
      <p:pic>
        <p:nvPicPr>
          <p:cNvPr id="8" name="Picture 7">
            <a:extLst>
              <a:ext uri="{FF2B5EF4-FFF2-40B4-BE49-F238E27FC236}">
                <a16:creationId xmlns:a16="http://schemas.microsoft.com/office/drawing/2014/main" id="{C296C5FE-9227-4DA7-8195-EB1F17B3F726}"/>
              </a:ext>
            </a:extLst>
          </p:cNvPr>
          <p:cNvPicPr>
            <a:picLocks noChangeAspect="1"/>
          </p:cNvPicPr>
          <p:nvPr/>
        </p:nvPicPr>
        <p:blipFill rotWithShape="1">
          <a:blip r:embed="rId3"/>
          <a:srcRect l="32875" t="18875" r="29625" b="9910"/>
          <a:stretch/>
        </p:blipFill>
        <p:spPr>
          <a:xfrm>
            <a:off x="4099560" y="879954"/>
            <a:ext cx="4226463" cy="4512631"/>
          </a:xfrm>
          <a:prstGeom prst="rect">
            <a:avLst/>
          </a:prstGeom>
        </p:spPr>
      </p:pic>
      <p:pic>
        <p:nvPicPr>
          <p:cNvPr id="10" name="Picture 9">
            <a:extLst>
              <a:ext uri="{FF2B5EF4-FFF2-40B4-BE49-F238E27FC236}">
                <a16:creationId xmlns:a16="http://schemas.microsoft.com/office/drawing/2014/main" id="{5F356BAD-3526-430B-ABF2-967824FDA7C9}"/>
              </a:ext>
            </a:extLst>
          </p:cNvPr>
          <p:cNvPicPr>
            <a:picLocks noChangeAspect="1"/>
          </p:cNvPicPr>
          <p:nvPr/>
        </p:nvPicPr>
        <p:blipFill rotWithShape="1">
          <a:blip r:embed="rId4"/>
          <a:srcRect l="32875" t="17984" r="32194" b="12426"/>
          <a:stretch/>
        </p:blipFill>
        <p:spPr>
          <a:xfrm>
            <a:off x="8073564" y="873761"/>
            <a:ext cx="4154445" cy="4653281"/>
          </a:xfrm>
          <a:prstGeom prst="rect">
            <a:avLst/>
          </a:prstGeom>
        </p:spPr>
      </p:pic>
      <p:sp>
        <p:nvSpPr>
          <p:cNvPr id="11" name="TextBox 10">
            <a:extLst>
              <a:ext uri="{FF2B5EF4-FFF2-40B4-BE49-F238E27FC236}">
                <a16:creationId xmlns:a16="http://schemas.microsoft.com/office/drawing/2014/main" id="{6DA50EF6-834D-4333-AC31-A2C5E87EF9F7}"/>
              </a:ext>
            </a:extLst>
          </p:cNvPr>
          <p:cNvSpPr txBox="1"/>
          <p:nvPr/>
        </p:nvSpPr>
        <p:spPr>
          <a:xfrm>
            <a:off x="9137905" y="6168411"/>
            <a:ext cx="2873980" cy="278109"/>
          </a:xfrm>
          <a:prstGeom prst="rect">
            <a:avLst/>
          </a:prstGeom>
          <a:noFill/>
        </p:spPr>
        <p:txBody>
          <a:bodyPr wrap="square" rtlCol="0">
            <a:spAutoFit/>
          </a:bodyPr>
          <a:lstStyle/>
          <a:p>
            <a:pPr algn="r"/>
            <a:r>
              <a:rPr lang="en-US" sz="1200" b="1" dirty="0"/>
              <a:t>Swami U, …, </a:t>
            </a:r>
            <a:r>
              <a:rPr lang="en-US" sz="1200" b="1" u="sng" dirty="0"/>
              <a:t>Agarwal N.</a:t>
            </a:r>
            <a:r>
              <a:rPr lang="en-US" sz="1200" b="1" dirty="0"/>
              <a:t> </a:t>
            </a:r>
            <a:r>
              <a:rPr lang="en-US" sz="1200" b="1" i="1" dirty="0"/>
              <a:t>Cancers </a:t>
            </a:r>
            <a:r>
              <a:rPr lang="en-US" sz="1200" b="1" dirty="0"/>
              <a:t>2021</a:t>
            </a:r>
          </a:p>
        </p:txBody>
      </p:sp>
    </p:spTree>
    <p:extLst>
      <p:ext uri="{BB962C8B-B14F-4D97-AF65-F5344CB8AC3E}">
        <p14:creationId xmlns:p14="http://schemas.microsoft.com/office/powerpoint/2010/main" val="27425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phase III trial of olaparib and abiraterone versus placebo and abiraterone as first-line therapy for patients with metastatic &lt;br /&gt;castration-resistant prostate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Slide 5</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baseline patient characteristics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BE85-83C2-4CCE-A6BF-0B646273F539}"/>
              </a:ext>
            </a:extLst>
          </p:cNvPr>
          <p:cNvSpPr>
            <a:spLocks noGrp="1"/>
          </p:cNvSpPr>
          <p:nvPr>
            <p:ph type="title"/>
          </p:nvPr>
        </p:nvSpPr>
        <p:spPr/>
        <p:txBody>
          <a:bodyPr/>
          <a:lstStyle/>
          <a:p>
            <a:r>
              <a:rPr lang="en-US" sz="3200" dirty="0"/>
              <a:t>Therapeutic targets of systemic therapies for advanced prostate cancer</a:t>
            </a:r>
          </a:p>
        </p:txBody>
      </p:sp>
      <p:sp>
        <p:nvSpPr>
          <p:cNvPr id="4" name="Slide Number Placeholder 3">
            <a:extLst>
              <a:ext uri="{FF2B5EF4-FFF2-40B4-BE49-F238E27FC236}">
                <a16:creationId xmlns:a16="http://schemas.microsoft.com/office/drawing/2014/main" id="{B260BF19-F38C-460D-A3DE-4291062E8D27}"/>
              </a:ext>
            </a:extLst>
          </p:cNvPr>
          <p:cNvSpPr>
            <a:spLocks noGrp="1"/>
          </p:cNvSpPr>
          <p:nvPr>
            <p:ph type="sldNum" sz="quarter" idx="12"/>
          </p:nvPr>
        </p:nvSpPr>
        <p:spPr/>
        <p:txBody>
          <a:bodyPr/>
          <a:lstStyle/>
          <a:p>
            <a:fld id="{FBC0FE07-4C00-4042-87A4-C41902D2B3E4}" type="slidenum">
              <a:rPr lang="en-US" smtClean="0"/>
              <a:t>3</a:t>
            </a:fld>
            <a:endParaRPr lang="en-US"/>
          </a:p>
        </p:txBody>
      </p:sp>
      <p:pic>
        <p:nvPicPr>
          <p:cNvPr id="5" name="Picture 4">
            <a:extLst>
              <a:ext uri="{FF2B5EF4-FFF2-40B4-BE49-F238E27FC236}">
                <a16:creationId xmlns:a16="http://schemas.microsoft.com/office/drawing/2014/main" id="{CE7FF17C-95D3-4FD8-AB58-D8CEB2BA11E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45574" y="968387"/>
            <a:ext cx="8005948" cy="5368289"/>
          </a:xfrm>
          <a:prstGeom prst="rect">
            <a:avLst/>
          </a:prstGeom>
          <a:ln w="28575">
            <a:solidFill>
              <a:schemeClr val="tx1"/>
            </a:solidFill>
          </a:ln>
        </p:spPr>
      </p:pic>
    </p:spTree>
    <p:extLst>
      <p:ext uri="{BB962C8B-B14F-4D97-AF65-F5344CB8AC3E}">
        <p14:creationId xmlns:p14="http://schemas.microsoft.com/office/powerpoint/2010/main" val="2235551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primary endpoint: rPFS by investigator-assessment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rPFS by blinded independent central review*</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subgroup analysis of rPFS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subgroup analysis of rPFS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ORR in patients with measurable disease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57224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TFST and PFS2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8627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most common adverse events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PROpel: FACT-P quality of life over time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Final pre-specified overall survival in PROpel: abiraterone and olaparib versus abiraterone and placebo as first-line therapy for metastatic castration-resistant prostate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214335" eaLnBrk="0"/>
            <a:r>
              <a:rPr lang="en-US" sz="1125"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PROpel: OS at final pre-specified analysis (DCO3)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214335" eaLnBrk="0"/>
            <a:r>
              <a:rPr lang="en-US" sz="1125"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052560" y="644652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C0FE07-4C00-4042-87A4-C41902D2B3E4}" type="slidenum">
              <a:rPr lang="en-US" smtClean="0"/>
              <a:pPr/>
              <a:t>4</a:t>
            </a:fld>
            <a:endParaRPr lang="en-US"/>
          </a:p>
        </p:txBody>
      </p:sp>
      <p:sp>
        <p:nvSpPr>
          <p:cNvPr id="3" name="Title 2"/>
          <p:cNvSpPr>
            <a:spLocks noGrp="1"/>
          </p:cNvSpPr>
          <p:nvPr>
            <p:ph type="title"/>
          </p:nvPr>
        </p:nvSpPr>
        <p:spPr/>
        <p:txBody>
          <a:bodyPr/>
          <a:lstStyle/>
          <a:p>
            <a:r>
              <a:rPr lang="en-US" dirty="0"/>
              <a:t>PARP Inhibitors: Mechanism of Action </a:t>
            </a:r>
          </a:p>
        </p:txBody>
      </p:sp>
      <p:grpSp>
        <p:nvGrpSpPr>
          <p:cNvPr id="4" name="Group 3"/>
          <p:cNvGrpSpPr/>
          <p:nvPr/>
        </p:nvGrpSpPr>
        <p:grpSpPr>
          <a:xfrm>
            <a:off x="928512" y="2577563"/>
            <a:ext cx="1030035" cy="959427"/>
            <a:chOff x="928512" y="2750561"/>
            <a:chExt cx="1030035" cy="959427"/>
          </a:xfrm>
        </p:grpSpPr>
        <p:grpSp>
          <p:nvGrpSpPr>
            <p:cNvPr id="5" name="Group 4"/>
            <p:cNvGrpSpPr/>
            <p:nvPr/>
          </p:nvGrpSpPr>
          <p:grpSpPr>
            <a:xfrm>
              <a:off x="1135587" y="3380390"/>
              <a:ext cx="822960" cy="66675"/>
              <a:chOff x="2012874" y="4954772"/>
              <a:chExt cx="822960" cy="66675"/>
            </a:xfrm>
          </p:grpSpPr>
          <p:cxnSp>
            <p:nvCxnSpPr>
              <p:cNvPr id="10" name="Straight Connector 9"/>
              <p:cNvCxnSpPr/>
              <p:nvPr/>
            </p:nvCxnSpPr>
            <p:spPr>
              <a:xfrm>
                <a:off x="2012874" y="4954772"/>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466072" y="4954772"/>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12874" y="5021447"/>
                <a:ext cx="8229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Explosion 1 5"/>
            <p:cNvSpPr/>
            <p:nvPr/>
          </p:nvSpPr>
          <p:spPr>
            <a:xfrm>
              <a:off x="1462226" y="3280958"/>
              <a:ext cx="165680" cy="152400"/>
            </a:xfrm>
            <a:prstGeom prst="irregularSeal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40523" y="3432989"/>
              <a:ext cx="415498" cy="276999"/>
            </a:xfrm>
            <a:prstGeom prst="rect">
              <a:avLst/>
            </a:prstGeom>
            <a:noFill/>
          </p:spPr>
          <p:txBody>
            <a:bodyPr wrap="none" rtlCol="0">
              <a:spAutoFit/>
            </a:bodyPr>
            <a:lstStyle/>
            <a:p>
              <a:r>
                <a:rPr lang="en-US" sz="1200" b="1" dirty="0"/>
                <a:t>SSB</a:t>
              </a:r>
            </a:p>
          </p:txBody>
        </p:sp>
        <p:sp>
          <p:nvSpPr>
            <p:cNvPr id="8" name="Oval 7"/>
            <p:cNvSpPr>
              <a:spLocks noChangeAspect="1"/>
            </p:cNvSpPr>
            <p:nvPr/>
          </p:nvSpPr>
          <p:spPr>
            <a:xfrm>
              <a:off x="928512" y="2750561"/>
              <a:ext cx="552014" cy="2286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t>PARP</a:t>
              </a:r>
            </a:p>
          </p:txBody>
        </p:sp>
        <p:sp>
          <p:nvSpPr>
            <p:cNvPr id="9" name="Arc 8"/>
            <p:cNvSpPr/>
            <p:nvPr/>
          </p:nvSpPr>
          <p:spPr>
            <a:xfrm>
              <a:off x="1024833" y="3008677"/>
              <a:ext cx="523988" cy="464505"/>
            </a:xfrm>
            <a:prstGeom prst="arc">
              <a:avLst/>
            </a:prstGeom>
            <a:ln w="19050">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Oval 12"/>
          <p:cNvSpPr/>
          <p:nvPr/>
        </p:nvSpPr>
        <p:spPr>
          <a:xfrm>
            <a:off x="2633982" y="3460028"/>
            <a:ext cx="191589" cy="190516"/>
          </a:xfrm>
          <a:prstGeom prst="ellipse">
            <a:avLst/>
          </a:prstGeom>
          <a:solidFill>
            <a:schemeClr val="accent2">
              <a:lumMod val="75000"/>
            </a:schemeClr>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t>i</a:t>
            </a:r>
            <a:endParaRPr lang="en-US" sz="1050" dirty="0"/>
          </a:p>
        </p:txBody>
      </p:sp>
      <p:grpSp>
        <p:nvGrpSpPr>
          <p:cNvPr id="14" name="Group 13"/>
          <p:cNvGrpSpPr/>
          <p:nvPr/>
        </p:nvGrpSpPr>
        <p:grpSpPr>
          <a:xfrm>
            <a:off x="2061364" y="1536175"/>
            <a:ext cx="3594388" cy="1654541"/>
            <a:chOff x="2061364" y="1709173"/>
            <a:chExt cx="3594388" cy="1654541"/>
          </a:xfrm>
        </p:grpSpPr>
        <p:cxnSp>
          <p:nvCxnSpPr>
            <p:cNvPr id="15" name="Straight Connector 14"/>
            <p:cNvCxnSpPr/>
            <p:nvPr/>
          </p:nvCxnSpPr>
          <p:spPr>
            <a:xfrm>
              <a:off x="3451578" y="2022200"/>
              <a:ext cx="8229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p:cNvSpPr>
            <p:nvPr/>
          </p:nvSpPr>
          <p:spPr>
            <a:xfrm>
              <a:off x="3589717" y="1709173"/>
              <a:ext cx="552014" cy="2286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t>PARP</a:t>
              </a:r>
            </a:p>
          </p:txBody>
        </p:sp>
        <p:cxnSp>
          <p:nvCxnSpPr>
            <p:cNvPr id="17" name="Straight Arrow Connector 16"/>
            <p:cNvCxnSpPr/>
            <p:nvPr/>
          </p:nvCxnSpPr>
          <p:spPr>
            <a:xfrm flipV="1">
              <a:off x="2061364" y="1998044"/>
              <a:ext cx="1274514" cy="136567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75592" y="1990167"/>
              <a:ext cx="128016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46333" y="1995916"/>
              <a:ext cx="433132" cy="276999"/>
            </a:xfrm>
            <a:prstGeom prst="rect">
              <a:avLst/>
            </a:prstGeom>
            <a:noFill/>
          </p:spPr>
          <p:txBody>
            <a:bodyPr wrap="none" rtlCol="0">
              <a:spAutoFit/>
            </a:bodyPr>
            <a:lstStyle/>
            <a:p>
              <a:r>
                <a:rPr lang="en-US" sz="1200" b="1" dirty="0"/>
                <a:t>BER</a:t>
              </a:r>
            </a:p>
          </p:txBody>
        </p:sp>
        <p:cxnSp>
          <p:nvCxnSpPr>
            <p:cNvPr id="20" name="Straight Connector 19"/>
            <p:cNvCxnSpPr/>
            <p:nvPr/>
          </p:nvCxnSpPr>
          <p:spPr>
            <a:xfrm>
              <a:off x="3455580" y="1957301"/>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08778" y="1957301"/>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0187475" y="3819891"/>
            <a:ext cx="840488" cy="788390"/>
            <a:chOff x="9792107" y="4317872"/>
            <a:chExt cx="840488" cy="788390"/>
          </a:xfrm>
        </p:grpSpPr>
        <p:grpSp>
          <p:nvGrpSpPr>
            <p:cNvPr id="23" name="Group 22"/>
            <p:cNvGrpSpPr>
              <a:grpSpLocks noChangeAspect="1"/>
            </p:cNvGrpSpPr>
            <p:nvPr/>
          </p:nvGrpSpPr>
          <p:grpSpPr>
            <a:xfrm>
              <a:off x="9990681" y="4317872"/>
              <a:ext cx="448534" cy="457200"/>
              <a:chOff x="10244153" y="4632850"/>
              <a:chExt cx="324563" cy="330834"/>
            </a:xfrm>
          </p:grpSpPr>
          <p:grpSp>
            <p:nvGrpSpPr>
              <p:cNvPr id="25" name="Group 24"/>
              <p:cNvGrpSpPr/>
              <p:nvPr/>
            </p:nvGrpSpPr>
            <p:grpSpPr>
              <a:xfrm>
                <a:off x="10296330" y="4632850"/>
                <a:ext cx="272386" cy="326995"/>
                <a:chOff x="8914131" y="6093757"/>
                <a:chExt cx="257717" cy="309385"/>
              </a:xfrm>
            </p:grpSpPr>
            <p:sp>
              <p:nvSpPr>
                <p:cNvPr id="31" name="Cloud 411"/>
                <p:cNvSpPr>
                  <a:spLocks noChangeAspect="1"/>
                </p:cNvSpPr>
                <p:nvPr/>
              </p:nvSpPr>
              <p:spPr>
                <a:xfrm rot="17032382">
                  <a:off x="8888297" y="6119591"/>
                  <a:ext cx="309385" cy="25771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6514 w 43256"/>
                    <a:gd name="connsiteY0" fmla="*/ 38949 h 43219"/>
                    <a:gd name="connsiteX1" fmla="*/ 15846 w 43256"/>
                    <a:gd name="connsiteY1" fmla="*/ 3720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28863 w 43256"/>
                    <a:gd name="connsiteY0" fmla="*/ 34610 h 43219"/>
                    <a:gd name="connsiteX1" fmla="*/ 28596 w 43256"/>
                    <a:gd name="connsiteY1" fmla="*/ 36519 h 43219"/>
                    <a:gd name="connsiteX2" fmla="*/ 34165 w 43256"/>
                    <a:gd name="connsiteY2" fmla="*/ 22813 h 43219"/>
                    <a:gd name="connsiteX3" fmla="*/ 37416 w 43256"/>
                    <a:gd name="connsiteY3" fmla="*/ 29949 h 43219"/>
                    <a:gd name="connsiteX4" fmla="*/ 41834 w 43256"/>
                    <a:gd name="connsiteY4" fmla="*/ 15213 h 43219"/>
                    <a:gd name="connsiteX5" fmla="*/ 40386 w 43256"/>
                    <a:gd name="connsiteY5" fmla="*/ 1788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34165 w 43256"/>
                    <a:gd name="connsiteY0" fmla="*/ 22813 h 43219"/>
                    <a:gd name="connsiteX1" fmla="*/ 37416 w 43256"/>
                    <a:gd name="connsiteY1" fmla="*/ 29949 h 43219"/>
                    <a:gd name="connsiteX2" fmla="*/ 41834 w 43256"/>
                    <a:gd name="connsiteY2" fmla="*/ 15213 h 43219"/>
                    <a:gd name="connsiteX3" fmla="*/ 40386 w 43256"/>
                    <a:gd name="connsiteY3" fmla="*/ 17889 h 43219"/>
                    <a:gd name="connsiteX4" fmla="*/ 38360 w 43256"/>
                    <a:gd name="connsiteY4" fmla="*/ 5285 h 43219"/>
                    <a:gd name="connsiteX5" fmla="*/ 38436 w 43256"/>
                    <a:gd name="connsiteY5" fmla="*/ 6549 h 43219"/>
                    <a:gd name="connsiteX6" fmla="*/ 29114 w 43256"/>
                    <a:gd name="connsiteY6" fmla="*/ 3811 h 43219"/>
                    <a:gd name="connsiteX7" fmla="*/ 29856 w 43256"/>
                    <a:gd name="connsiteY7" fmla="*/ 2199 h 43219"/>
                    <a:gd name="connsiteX8" fmla="*/ 22177 w 43256"/>
                    <a:gd name="connsiteY8" fmla="*/ 4579 h 43219"/>
                    <a:gd name="connsiteX9" fmla="*/ 22536 w 43256"/>
                    <a:gd name="connsiteY9" fmla="*/ 3189 h 43219"/>
                    <a:gd name="connsiteX10" fmla="*/ 14036 w 43256"/>
                    <a:gd name="connsiteY10" fmla="*/ 5051 h 43219"/>
                    <a:gd name="connsiteX11" fmla="*/ 15336 w 43256"/>
                    <a:gd name="connsiteY11" fmla="*/ 6399 h 43219"/>
                    <a:gd name="connsiteX12" fmla="*/ 4163 w 43256"/>
                    <a:gd name="connsiteY12" fmla="*/ 15648 h 43219"/>
                    <a:gd name="connsiteX13" fmla="*/ 3936 w 43256"/>
                    <a:gd name="connsiteY13"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834 w 43256"/>
                    <a:gd name="connsiteY0" fmla="*/ 15213 h 43219"/>
                    <a:gd name="connsiteX1" fmla="*/ 40386 w 43256"/>
                    <a:gd name="connsiteY1" fmla="*/ 17889 h 43219"/>
                    <a:gd name="connsiteX2" fmla="*/ 38360 w 43256"/>
                    <a:gd name="connsiteY2" fmla="*/ 5285 h 43219"/>
                    <a:gd name="connsiteX3" fmla="*/ 38436 w 43256"/>
                    <a:gd name="connsiteY3" fmla="*/ 6549 h 43219"/>
                    <a:gd name="connsiteX4" fmla="*/ 29114 w 43256"/>
                    <a:gd name="connsiteY4" fmla="*/ 3811 h 43219"/>
                    <a:gd name="connsiteX5" fmla="*/ 29856 w 43256"/>
                    <a:gd name="connsiteY5" fmla="*/ 2199 h 43219"/>
                    <a:gd name="connsiteX6" fmla="*/ 22177 w 43256"/>
                    <a:gd name="connsiteY6" fmla="*/ 4579 h 43219"/>
                    <a:gd name="connsiteX7" fmla="*/ 22536 w 43256"/>
                    <a:gd name="connsiteY7" fmla="*/ 3189 h 43219"/>
                    <a:gd name="connsiteX8" fmla="*/ 14036 w 43256"/>
                    <a:gd name="connsiteY8" fmla="*/ 5051 h 43219"/>
                    <a:gd name="connsiteX9" fmla="*/ 15336 w 43256"/>
                    <a:gd name="connsiteY9" fmla="*/ 6399 h 43219"/>
                    <a:gd name="connsiteX10" fmla="*/ 4163 w 43256"/>
                    <a:gd name="connsiteY10" fmla="*/ 15648 h 43219"/>
                    <a:gd name="connsiteX11" fmla="*/ 3936 w 43256"/>
                    <a:gd name="connsiteY1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38360 w 43256"/>
                    <a:gd name="connsiteY0" fmla="*/ 5285 h 43219"/>
                    <a:gd name="connsiteX1" fmla="*/ 38436 w 43256"/>
                    <a:gd name="connsiteY1" fmla="*/ 6549 h 43219"/>
                    <a:gd name="connsiteX2" fmla="*/ 29114 w 43256"/>
                    <a:gd name="connsiteY2" fmla="*/ 3811 h 43219"/>
                    <a:gd name="connsiteX3" fmla="*/ 29856 w 43256"/>
                    <a:gd name="connsiteY3" fmla="*/ 2199 h 43219"/>
                    <a:gd name="connsiteX4" fmla="*/ 22177 w 43256"/>
                    <a:gd name="connsiteY4" fmla="*/ 4579 h 43219"/>
                    <a:gd name="connsiteX5" fmla="*/ 22536 w 43256"/>
                    <a:gd name="connsiteY5" fmla="*/ 3189 h 43219"/>
                    <a:gd name="connsiteX6" fmla="*/ 14036 w 43256"/>
                    <a:gd name="connsiteY6" fmla="*/ 5051 h 43219"/>
                    <a:gd name="connsiteX7" fmla="*/ 15336 w 43256"/>
                    <a:gd name="connsiteY7" fmla="*/ 6399 h 43219"/>
                    <a:gd name="connsiteX8" fmla="*/ 4163 w 43256"/>
                    <a:gd name="connsiteY8" fmla="*/ 15648 h 43219"/>
                    <a:gd name="connsiteX9" fmla="*/ 3936 w 43256"/>
                    <a:gd name="connsiteY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29114 w 43256"/>
                    <a:gd name="connsiteY0" fmla="*/ 3811 h 43219"/>
                    <a:gd name="connsiteX1" fmla="*/ 29856 w 43256"/>
                    <a:gd name="connsiteY1" fmla="*/ 2199 h 43219"/>
                    <a:gd name="connsiteX2" fmla="*/ 22177 w 43256"/>
                    <a:gd name="connsiteY2" fmla="*/ 4579 h 43219"/>
                    <a:gd name="connsiteX3" fmla="*/ 22536 w 43256"/>
                    <a:gd name="connsiteY3" fmla="*/ 3189 h 43219"/>
                    <a:gd name="connsiteX4" fmla="*/ 14036 w 43256"/>
                    <a:gd name="connsiteY4" fmla="*/ 5051 h 43219"/>
                    <a:gd name="connsiteX5" fmla="*/ 15336 w 43256"/>
                    <a:gd name="connsiteY5" fmla="*/ 6399 h 43219"/>
                    <a:gd name="connsiteX6" fmla="*/ 4163 w 43256"/>
                    <a:gd name="connsiteY6" fmla="*/ 15648 h 43219"/>
                    <a:gd name="connsiteX7" fmla="*/ 3936 w 43256"/>
                    <a:gd name="connsiteY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22177 w 43256"/>
                    <a:gd name="connsiteY0" fmla="*/ 4579 h 43219"/>
                    <a:gd name="connsiteX1" fmla="*/ 22536 w 43256"/>
                    <a:gd name="connsiteY1" fmla="*/ 3189 h 43219"/>
                    <a:gd name="connsiteX2" fmla="*/ 14036 w 43256"/>
                    <a:gd name="connsiteY2" fmla="*/ 5051 h 43219"/>
                    <a:gd name="connsiteX3" fmla="*/ 15336 w 43256"/>
                    <a:gd name="connsiteY3" fmla="*/ 6399 h 43219"/>
                    <a:gd name="connsiteX4" fmla="*/ 4163 w 43256"/>
                    <a:gd name="connsiteY4" fmla="*/ 15648 h 43219"/>
                    <a:gd name="connsiteX5" fmla="*/ 3936 w 43256"/>
                    <a:gd name="connsiteY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4036 w 43256"/>
                    <a:gd name="connsiteY0" fmla="*/ 5051 h 43219"/>
                    <a:gd name="connsiteX1" fmla="*/ 15336 w 43256"/>
                    <a:gd name="connsiteY1" fmla="*/ 6399 h 43219"/>
                    <a:gd name="connsiteX2" fmla="*/ 4163 w 43256"/>
                    <a:gd name="connsiteY2" fmla="*/ 15648 h 43219"/>
                    <a:gd name="connsiteX3" fmla="*/ 3936 w 43256"/>
                    <a:gd name="connsiteY3"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2" fmla="*/ 4163 w 43256"/>
                    <a:gd name="connsiteY2" fmla="*/ 15648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2" fmla="*/ 7124 w 43256"/>
                    <a:gd name="connsiteY2" fmla="*/ 18943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086 w 43256"/>
                    <a:gd name="connsiteY0" fmla="*/ 14961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086 w 43256"/>
                    <a:gd name="connsiteY0" fmla="*/ 14961 h 43219"/>
                    <a:gd name="connsiteX1" fmla="*/ 3859 w 43256"/>
                    <a:gd name="connsiteY1" fmla="*/ 10882 h 43219"/>
                    <a:gd name="connsiteX0" fmla="*/ 7869 w 43256"/>
                    <a:gd name="connsiteY0" fmla="*/ 1319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7869 w 43256"/>
                    <a:gd name="connsiteY21" fmla="*/ 13199 h 43219"/>
                    <a:gd name="connsiteX0" fmla="*/ 4086 w 43256"/>
                    <a:gd name="connsiteY0" fmla="*/ 14961 h 43219"/>
                    <a:gd name="connsiteX1" fmla="*/ 3859 w 43256"/>
                    <a:gd name="connsiteY1" fmla="*/ 10882 h 43219"/>
                    <a:gd name="connsiteX0" fmla="*/ 7869 w 43256"/>
                    <a:gd name="connsiteY0" fmla="*/ 1319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7869 w 43256"/>
                    <a:gd name="connsiteY21" fmla="*/ 13199 h 43219"/>
                    <a:gd name="connsiteX0" fmla="*/ 6091 w 43256"/>
                    <a:gd name="connsiteY0" fmla="*/ 16506 h 43219"/>
                    <a:gd name="connsiteX1" fmla="*/ 3859 w 43256"/>
                    <a:gd name="connsiteY1" fmla="*/ 10882 h 43219"/>
                    <a:gd name="connsiteX0" fmla="*/ 7869 w 43256"/>
                    <a:gd name="connsiteY0" fmla="*/ 1319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7869 w 43256"/>
                    <a:gd name="connsiteY21" fmla="*/ 13199 h 43219"/>
                    <a:gd name="connsiteX0" fmla="*/ 6091 w 43256"/>
                    <a:gd name="connsiteY0" fmla="*/ 16506 h 43219"/>
                    <a:gd name="connsiteX1" fmla="*/ 3859 w 43256"/>
                    <a:gd name="connsiteY1" fmla="*/ 10882 h 43219"/>
                    <a:gd name="connsiteX2" fmla="*/ 6091 w 43256"/>
                    <a:gd name="connsiteY2" fmla="*/ 16506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6091 w 43256"/>
                    <a:gd name="connsiteY0" fmla="*/ 16506 h 43219"/>
                    <a:gd name="connsiteX1" fmla="*/ 3859 w 43256"/>
                    <a:gd name="connsiteY1" fmla="*/ 10882 h 43219"/>
                    <a:gd name="connsiteX2" fmla="*/ 6091 w 43256"/>
                    <a:gd name="connsiteY2" fmla="*/ 16506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6091 w 43256"/>
                    <a:gd name="connsiteY0" fmla="*/ 16506 h 43219"/>
                    <a:gd name="connsiteX1" fmla="*/ 7792 w 43256"/>
                    <a:gd name="connsiteY1" fmla="*/ 11912 h 43219"/>
                    <a:gd name="connsiteX2" fmla="*/ 6091 w 43256"/>
                    <a:gd name="connsiteY2" fmla="*/ 16506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7792 w 43256"/>
                    <a:gd name="connsiteY0" fmla="*/ 11912 h 43219"/>
                    <a:gd name="connsiteX1" fmla="*/ 6091 w 43256"/>
                    <a:gd name="connsiteY1" fmla="*/ 16506 h 43219"/>
                    <a:gd name="connsiteX2" fmla="*/ 10753 w 43256"/>
                    <a:gd name="connsiteY2" fmla="*/ 15207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7792 w 43256"/>
                    <a:gd name="connsiteY0" fmla="*/ 11912 h 43219"/>
                    <a:gd name="connsiteX1" fmla="*/ 10753 w 43256"/>
                    <a:gd name="connsiteY1" fmla="*/ 15207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7792 w 43256"/>
                    <a:gd name="connsiteY0" fmla="*/ 11912 h 43219"/>
                    <a:gd name="connsiteX1" fmla="*/ 10753 w 43256"/>
                    <a:gd name="connsiteY1" fmla="*/ 15207 h 43219"/>
                    <a:gd name="connsiteX2" fmla="*/ 7792 w 43256"/>
                    <a:gd name="connsiteY2" fmla="*/ 11912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7792 w 43256"/>
                    <a:gd name="connsiteY0" fmla="*/ 11912 h 43219"/>
                    <a:gd name="connsiteX1" fmla="*/ 10753 w 43256"/>
                    <a:gd name="connsiteY1" fmla="*/ 15207 h 43219"/>
                    <a:gd name="connsiteX2" fmla="*/ 10753 w 43256"/>
                    <a:gd name="connsiteY2" fmla="*/ 15207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7792 w 43256"/>
                    <a:gd name="connsiteY0" fmla="*/ 11912 h 43219"/>
                    <a:gd name="connsiteX1" fmla="*/ 10753 w 43256"/>
                    <a:gd name="connsiteY1" fmla="*/ 15207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7792 w 43256"/>
                    <a:gd name="connsiteY0" fmla="*/ 11912 h 43219"/>
                    <a:gd name="connsiteX1" fmla="*/ 10753 w 43256"/>
                    <a:gd name="connsiteY1" fmla="*/ 15207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7792 w 43256"/>
                    <a:gd name="connsiteY0" fmla="*/ 11912 h 43219"/>
                    <a:gd name="connsiteX1" fmla="*/ 10753 w 43256"/>
                    <a:gd name="connsiteY1" fmla="*/ 15207 h 43219"/>
                    <a:gd name="connsiteX2" fmla="*/ 7792 w 43256"/>
                    <a:gd name="connsiteY2" fmla="*/ 1191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10753 w 43256"/>
                    <a:gd name="connsiteY0" fmla="*/ 15207 h 43219"/>
                    <a:gd name="connsiteX1" fmla="*/ 7792 w 43256"/>
                    <a:gd name="connsiteY1" fmla="*/ 11912 h 43219"/>
                    <a:gd name="connsiteX2" fmla="*/ 13714 w 43256"/>
                    <a:gd name="connsiteY2" fmla="*/ 1850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7792 w 43256"/>
                    <a:gd name="connsiteY0" fmla="*/ 11912 h 43219"/>
                    <a:gd name="connsiteX1" fmla="*/ 13714 w 43256"/>
                    <a:gd name="connsiteY1" fmla="*/ 1850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7792 w 43256"/>
                    <a:gd name="connsiteY0" fmla="*/ 11912 h 43219"/>
                    <a:gd name="connsiteX1" fmla="*/ 13714 w 43256"/>
                    <a:gd name="connsiteY1" fmla="*/ 18502 h 43219"/>
                    <a:gd name="connsiteX2" fmla="*/ 7792 w 43256"/>
                    <a:gd name="connsiteY2" fmla="*/ 1191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13714 w 43256"/>
                    <a:gd name="connsiteY0" fmla="*/ 18502 h 43219"/>
                    <a:gd name="connsiteX1" fmla="*/ 7792 w 43256"/>
                    <a:gd name="connsiteY1" fmla="*/ 11912 h 43219"/>
                    <a:gd name="connsiteX2" fmla="*/ 16675 w 43256"/>
                    <a:gd name="connsiteY2" fmla="*/ 21797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13714 w 43256"/>
                    <a:gd name="connsiteY0" fmla="*/ 18502 h 43219"/>
                    <a:gd name="connsiteX1" fmla="*/ 7792 w 43256"/>
                    <a:gd name="connsiteY1" fmla="*/ 1191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2687 w 43256"/>
                    <a:gd name="connsiteY0" fmla="*/ 12924 h 43219"/>
                    <a:gd name="connsiteX1" fmla="*/ 7792 w 43256"/>
                    <a:gd name="connsiteY1" fmla="*/ 1191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2687 w 43256"/>
                    <a:gd name="connsiteY0" fmla="*/ 12924 h 43219"/>
                    <a:gd name="connsiteX1" fmla="*/ 2625 w 43256"/>
                    <a:gd name="connsiteY1" fmla="*/ 13028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2687 w 43256"/>
                    <a:gd name="connsiteY0" fmla="*/ 12924 h 43219"/>
                    <a:gd name="connsiteX1" fmla="*/ 3705 w 43256"/>
                    <a:gd name="connsiteY1" fmla="*/ 13629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3612 w 43256"/>
                    <a:gd name="connsiteY0" fmla="*/ 13353 h 43219"/>
                    <a:gd name="connsiteX1" fmla="*/ 3705 w 43256"/>
                    <a:gd name="connsiteY1" fmla="*/ 13629 h 43219"/>
                    <a:gd name="connsiteX0" fmla="*/ 6984 w 43256"/>
                    <a:gd name="connsiteY0" fmla="*/ 1565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6984 w 43256"/>
                    <a:gd name="connsiteY20" fmla="*/ 15653 h 43219"/>
                    <a:gd name="connsiteX0" fmla="*/ 3612 w 43256"/>
                    <a:gd name="connsiteY0" fmla="*/ 13353 h 43219"/>
                    <a:gd name="connsiteX1" fmla="*/ 3705 w 43256"/>
                    <a:gd name="connsiteY1" fmla="*/ 13629 h 43219"/>
                    <a:gd name="connsiteX0" fmla="*/ 6984 w 43256"/>
                    <a:gd name="connsiteY0" fmla="*/ 1565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6984 w 43256"/>
                    <a:gd name="connsiteY20" fmla="*/ 15653 h 43219"/>
                    <a:gd name="connsiteX0" fmla="*/ 3612 w 43256"/>
                    <a:gd name="connsiteY0" fmla="*/ 13353 h 43219"/>
                    <a:gd name="connsiteX1" fmla="*/ 3705 w 43256"/>
                    <a:gd name="connsiteY1" fmla="*/ 13629 h 43219"/>
                    <a:gd name="connsiteX0" fmla="*/ 6984 w 43256"/>
                    <a:gd name="connsiteY0" fmla="*/ 15653 h 43219"/>
                    <a:gd name="connsiteX1" fmla="*/ 5659 w 43256"/>
                    <a:gd name="connsiteY1" fmla="*/ 6766 h 43219"/>
                    <a:gd name="connsiteX2" fmla="*/ 14658 w 43256"/>
                    <a:gd name="connsiteY2" fmla="*/ 712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6984 w 43256"/>
                    <a:gd name="connsiteY20" fmla="*/ 15653 h 43219"/>
                    <a:gd name="connsiteX0" fmla="*/ 3612 w 43256"/>
                    <a:gd name="connsiteY0" fmla="*/ 13353 h 43219"/>
                    <a:gd name="connsiteX1" fmla="*/ 3705 w 43256"/>
                    <a:gd name="connsiteY1" fmla="*/ 13629 h 43219"/>
                    <a:gd name="connsiteX0" fmla="*/ 6984 w 43256"/>
                    <a:gd name="connsiteY0" fmla="*/ 15873 h 43439"/>
                    <a:gd name="connsiteX1" fmla="*/ 5659 w 43256"/>
                    <a:gd name="connsiteY1" fmla="*/ 6986 h 43439"/>
                    <a:gd name="connsiteX2" fmla="*/ 14658 w 43256"/>
                    <a:gd name="connsiteY2" fmla="*/ 7341 h 43439"/>
                    <a:gd name="connsiteX3" fmla="*/ 22415 w 43256"/>
                    <a:gd name="connsiteY3" fmla="*/ 8059 h 43439"/>
                    <a:gd name="connsiteX4" fmla="*/ 25785 w 43256"/>
                    <a:gd name="connsiteY4" fmla="*/ 279 h 43439"/>
                    <a:gd name="connsiteX5" fmla="*/ 29869 w 43256"/>
                    <a:gd name="connsiteY5" fmla="*/ 2560 h 43439"/>
                    <a:gd name="connsiteX6" fmla="*/ 35499 w 43256"/>
                    <a:gd name="connsiteY6" fmla="*/ 769 h 43439"/>
                    <a:gd name="connsiteX7" fmla="*/ 38354 w 43256"/>
                    <a:gd name="connsiteY7" fmla="*/ 5655 h 43439"/>
                    <a:gd name="connsiteX8" fmla="*/ 42018 w 43256"/>
                    <a:gd name="connsiteY8" fmla="*/ 10397 h 43439"/>
                    <a:gd name="connsiteX9" fmla="*/ 41854 w 43256"/>
                    <a:gd name="connsiteY9" fmla="*/ 15539 h 43439"/>
                    <a:gd name="connsiteX10" fmla="*/ 43052 w 43256"/>
                    <a:gd name="connsiteY10" fmla="*/ 23401 h 43439"/>
                    <a:gd name="connsiteX11" fmla="*/ 37440 w 43256"/>
                    <a:gd name="connsiteY11" fmla="*/ 30283 h 43439"/>
                    <a:gd name="connsiteX12" fmla="*/ 35431 w 43256"/>
                    <a:gd name="connsiteY12" fmla="*/ 36180 h 43439"/>
                    <a:gd name="connsiteX13" fmla="*/ 28591 w 43256"/>
                    <a:gd name="connsiteY13" fmla="*/ 36894 h 43439"/>
                    <a:gd name="connsiteX14" fmla="*/ 23703 w 43256"/>
                    <a:gd name="connsiteY14" fmla="*/ 43185 h 43439"/>
                    <a:gd name="connsiteX15" fmla="*/ 16516 w 43256"/>
                    <a:gd name="connsiteY15" fmla="*/ 39345 h 43439"/>
                    <a:gd name="connsiteX16" fmla="*/ 5840 w 43256"/>
                    <a:gd name="connsiteY16" fmla="*/ 35551 h 43439"/>
                    <a:gd name="connsiteX17" fmla="*/ 1146 w 43256"/>
                    <a:gd name="connsiteY17" fmla="*/ 31329 h 43439"/>
                    <a:gd name="connsiteX18" fmla="*/ 2149 w 43256"/>
                    <a:gd name="connsiteY18" fmla="*/ 25630 h 43439"/>
                    <a:gd name="connsiteX19" fmla="*/ 31 w 43256"/>
                    <a:gd name="connsiteY19" fmla="*/ 19783 h 43439"/>
                    <a:gd name="connsiteX20" fmla="*/ 6984 w 43256"/>
                    <a:gd name="connsiteY20" fmla="*/ 15873 h 43439"/>
                    <a:gd name="connsiteX0" fmla="*/ 3612 w 43256"/>
                    <a:gd name="connsiteY0" fmla="*/ 13573 h 43439"/>
                    <a:gd name="connsiteX1" fmla="*/ 3705 w 43256"/>
                    <a:gd name="connsiteY1" fmla="*/ 13849 h 43439"/>
                    <a:gd name="connsiteX0" fmla="*/ 6984 w 43256"/>
                    <a:gd name="connsiteY0" fmla="*/ 15846 h 43412"/>
                    <a:gd name="connsiteX1" fmla="*/ 5659 w 43256"/>
                    <a:gd name="connsiteY1" fmla="*/ 6959 h 43412"/>
                    <a:gd name="connsiteX2" fmla="*/ 14658 w 43256"/>
                    <a:gd name="connsiteY2" fmla="*/ 7314 h 43412"/>
                    <a:gd name="connsiteX3" fmla="*/ 22338 w 43256"/>
                    <a:gd name="connsiteY3" fmla="*/ 7603 h 43412"/>
                    <a:gd name="connsiteX4" fmla="*/ 25785 w 43256"/>
                    <a:gd name="connsiteY4" fmla="*/ 252 h 43412"/>
                    <a:gd name="connsiteX5" fmla="*/ 29869 w 43256"/>
                    <a:gd name="connsiteY5" fmla="*/ 2533 h 43412"/>
                    <a:gd name="connsiteX6" fmla="*/ 35499 w 43256"/>
                    <a:gd name="connsiteY6" fmla="*/ 742 h 43412"/>
                    <a:gd name="connsiteX7" fmla="*/ 38354 w 43256"/>
                    <a:gd name="connsiteY7" fmla="*/ 5628 h 43412"/>
                    <a:gd name="connsiteX8" fmla="*/ 42018 w 43256"/>
                    <a:gd name="connsiteY8" fmla="*/ 10370 h 43412"/>
                    <a:gd name="connsiteX9" fmla="*/ 41854 w 43256"/>
                    <a:gd name="connsiteY9" fmla="*/ 15512 h 43412"/>
                    <a:gd name="connsiteX10" fmla="*/ 43052 w 43256"/>
                    <a:gd name="connsiteY10" fmla="*/ 23374 h 43412"/>
                    <a:gd name="connsiteX11" fmla="*/ 37440 w 43256"/>
                    <a:gd name="connsiteY11" fmla="*/ 30256 h 43412"/>
                    <a:gd name="connsiteX12" fmla="*/ 35431 w 43256"/>
                    <a:gd name="connsiteY12" fmla="*/ 36153 h 43412"/>
                    <a:gd name="connsiteX13" fmla="*/ 28591 w 43256"/>
                    <a:gd name="connsiteY13" fmla="*/ 36867 h 43412"/>
                    <a:gd name="connsiteX14" fmla="*/ 23703 w 43256"/>
                    <a:gd name="connsiteY14" fmla="*/ 43158 h 43412"/>
                    <a:gd name="connsiteX15" fmla="*/ 16516 w 43256"/>
                    <a:gd name="connsiteY15" fmla="*/ 39318 h 43412"/>
                    <a:gd name="connsiteX16" fmla="*/ 5840 w 43256"/>
                    <a:gd name="connsiteY16" fmla="*/ 35524 h 43412"/>
                    <a:gd name="connsiteX17" fmla="*/ 1146 w 43256"/>
                    <a:gd name="connsiteY17" fmla="*/ 31302 h 43412"/>
                    <a:gd name="connsiteX18" fmla="*/ 2149 w 43256"/>
                    <a:gd name="connsiteY18" fmla="*/ 25603 h 43412"/>
                    <a:gd name="connsiteX19" fmla="*/ 31 w 43256"/>
                    <a:gd name="connsiteY19" fmla="*/ 19756 h 43412"/>
                    <a:gd name="connsiteX20" fmla="*/ 6984 w 43256"/>
                    <a:gd name="connsiteY20" fmla="*/ 15846 h 43412"/>
                    <a:gd name="connsiteX0" fmla="*/ 3612 w 43256"/>
                    <a:gd name="connsiteY0" fmla="*/ 13546 h 43412"/>
                    <a:gd name="connsiteX1" fmla="*/ 3705 w 43256"/>
                    <a:gd name="connsiteY1" fmla="*/ 13822 h 43412"/>
                    <a:gd name="connsiteX0" fmla="*/ 6984 w 43256"/>
                    <a:gd name="connsiteY0" fmla="*/ 15631 h 43197"/>
                    <a:gd name="connsiteX1" fmla="*/ 5659 w 43256"/>
                    <a:gd name="connsiteY1" fmla="*/ 6744 h 43197"/>
                    <a:gd name="connsiteX2" fmla="*/ 14658 w 43256"/>
                    <a:gd name="connsiteY2" fmla="*/ 7099 h 43197"/>
                    <a:gd name="connsiteX3" fmla="*/ 22338 w 43256"/>
                    <a:gd name="connsiteY3" fmla="*/ 7388 h 43197"/>
                    <a:gd name="connsiteX4" fmla="*/ 25785 w 43256"/>
                    <a:gd name="connsiteY4" fmla="*/ 37 h 43197"/>
                    <a:gd name="connsiteX5" fmla="*/ 29869 w 43256"/>
                    <a:gd name="connsiteY5" fmla="*/ 4807 h 43197"/>
                    <a:gd name="connsiteX6" fmla="*/ 35499 w 43256"/>
                    <a:gd name="connsiteY6" fmla="*/ 527 h 43197"/>
                    <a:gd name="connsiteX7" fmla="*/ 38354 w 43256"/>
                    <a:gd name="connsiteY7" fmla="*/ 5413 h 43197"/>
                    <a:gd name="connsiteX8" fmla="*/ 42018 w 43256"/>
                    <a:gd name="connsiteY8" fmla="*/ 10155 h 43197"/>
                    <a:gd name="connsiteX9" fmla="*/ 41854 w 43256"/>
                    <a:gd name="connsiteY9" fmla="*/ 15297 h 43197"/>
                    <a:gd name="connsiteX10" fmla="*/ 43052 w 43256"/>
                    <a:gd name="connsiteY10" fmla="*/ 23159 h 43197"/>
                    <a:gd name="connsiteX11" fmla="*/ 37440 w 43256"/>
                    <a:gd name="connsiteY11" fmla="*/ 30041 h 43197"/>
                    <a:gd name="connsiteX12" fmla="*/ 35431 w 43256"/>
                    <a:gd name="connsiteY12" fmla="*/ 35938 h 43197"/>
                    <a:gd name="connsiteX13" fmla="*/ 28591 w 43256"/>
                    <a:gd name="connsiteY13" fmla="*/ 36652 h 43197"/>
                    <a:gd name="connsiteX14" fmla="*/ 23703 w 43256"/>
                    <a:gd name="connsiteY14" fmla="*/ 42943 h 43197"/>
                    <a:gd name="connsiteX15" fmla="*/ 16516 w 43256"/>
                    <a:gd name="connsiteY15" fmla="*/ 39103 h 43197"/>
                    <a:gd name="connsiteX16" fmla="*/ 5840 w 43256"/>
                    <a:gd name="connsiteY16" fmla="*/ 35309 h 43197"/>
                    <a:gd name="connsiteX17" fmla="*/ 1146 w 43256"/>
                    <a:gd name="connsiteY17" fmla="*/ 31087 h 43197"/>
                    <a:gd name="connsiteX18" fmla="*/ 2149 w 43256"/>
                    <a:gd name="connsiteY18" fmla="*/ 25388 h 43197"/>
                    <a:gd name="connsiteX19" fmla="*/ 31 w 43256"/>
                    <a:gd name="connsiteY19" fmla="*/ 19541 h 43197"/>
                    <a:gd name="connsiteX20" fmla="*/ 6984 w 43256"/>
                    <a:gd name="connsiteY20" fmla="*/ 15631 h 43197"/>
                    <a:gd name="connsiteX0" fmla="*/ 3612 w 43256"/>
                    <a:gd name="connsiteY0" fmla="*/ 13331 h 43197"/>
                    <a:gd name="connsiteX1" fmla="*/ 3705 w 43256"/>
                    <a:gd name="connsiteY1" fmla="*/ 13607 h 43197"/>
                    <a:gd name="connsiteX0" fmla="*/ 6984 w 43256"/>
                    <a:gd name="connsiteY0" fmla="*/ 15631 h 42972"/>
                    <a:gd name="connsiteX1" fmla="*/ 5659 w 43256"/>
                    <a:gd name="connsiteY1" fmla="*/ 6744 h 42972"/>
                    <a:gd name="connsiteX2" fmla="*/ 14658 w 43256"/>
                    <a:gd name="connsiteY2" fmla="*/ 7099 h 42972"/>
                    <a:gd name="connsiteX3" fmla="*/ 22338 w 43256"/>
                    <a:gd name="connsiteY3" fmla="*/ 7388 h 42972"/>
                    <a:gd name="connsiteX4" fmla="*/ 25785 w 43256"/>
                    <a:gd name="connsiteY4" fmla="*/ 37 h 42972"/>
                    <a:gd name="connsiteX5" fmla="*/ 29869 w 43256"/>
                    <a:gd name="connsiteY5" fmla="*/ 4807 h 42972"/>
                    <a:gd name="connsiteX6" fmla="*/ 35499 w 43256"/>
                    <a:gd name="connsiteY6" fmla="*/ 527 h 42972"/>
                    <a:gd name="connsiteX7" fmla="*/ 38354 w 43256"/>
                    <a:gd name="connsiteY7" fmla="*/ 5413 h 42972"/>
                    <a:gd name="connsiteX8" fmla="*/ 42018 w 43256"/>
                    <a:gd name="connsiteY8" fmla="*/ 10155 h 42972"/>
                    <a:gd name="connsiteX9" fmla="*/ 41854 w 43256"/>
                    <a:gd name="connsiteY9" fmla="*/ 15297 h 42972"/>
                    <a:gd name="connsiteX10" fmla="*/ 43052 w 43256"/>
                    <a:gd name="connsiteY10" fmla="*/ 23159 h 42972"/>
                    <a:gd name="connsiteX11" fmla="*/ 37440 w 43256"/>
                    <a:gd name="connsiteY11" fmla="*/ 30041 h 42972"/>
                    <a:gd name="connsiteX12" fmla="*/ 35431 w 43256"/>
                    <a:gd name="connsiteY12" fmla="*/ 35938 h 42972"/>
                    <a:gd name="connsiteX13" fmla="*/ 28591 w 43256"/>
                    <a:gd name="connsiteY13" fmla="*/ 36652 h 42972"/>
                    <a:gd name="connsiteX14" fmla="*/ 23703 w 43256"/>
                    <a:gd name="connsiteY14" fmla="*/ 42943 h 42972"/>
                    <a:gd name="connsiteX15" fmla="*/ 16979 w 43256"/>
                    <a:gd name="connsiteY15" fmla="*/ 34297 h 42972"/>
                    <a:gd name="connsiteX16" fmla="*/ 5840 w 43256"/>
                    <a:gd name="connsiteY16" fmla="*/ 35309 h 42972"/>
                    <a:gd name="connsiteX17" fmla="*/ 1146 w 43256"/>
                    <a:gd name="connsiteY17" fmla="*/ 31087 h 42972"/>
                    <a:gd name="connsiteX18" fmla="*/ 2149 w 43256"/>
                    <a:gd name="connsiteY18" fmla="*/ 25388 h 42972"/>
                    <a:gd name="connsiteX19" fmla="*/ 31 w 43256"/>
                    <a:gd name="connsiteY19" fmla="*/ 19541 h 42972"/>
                    <a:gd name="connsiteX20" fmla="*/ 6984 w 43256"/>
                    <a:gd name="connsiteY20" fmla="*/ 15631 h 42972"/>
                    <a:gd name="connsiteX0" fmla="*/ 3612 w 43256"/>
                    <a:gd name="connsiteY0" fmla="*/ 13331 h 42972"/>
                    <a:gd name="connsiteX1" fmla="*/ 3705 w 43256"/>
                    <a:gd name="connsiteY1" fmla="*/ 13607 h 42972"/>
                    <a:gd name="connsiteX0" fmla="*/ 6984 w 43256"/>
                    <a:gd name="connsiteY0" fmla="*/ 15631 h 42972"/>
                    <a:gd name="connsiteX1" fmla="*/ 5659 w 43256"/>
                    <a:gd name="connsiteY1" fmla="*/ 6744 h 42972"/>
                    <a:gd name="connsiteX2" fmla="*/ 14658 w 43256"/>
                    <a:gd name="connsiteY2" fmla="*/ 7099 h 42972"/>
                    <a:gd name="connsiteX3" fmla="*/ 22338 w 43256"/>
                    <a:gd name="connsiteY3" fmla="*/ 7388 h 42972"/>
                    <a:gd name="connsiteX4" fmla="*/ 25785 w 43256"/>
                    <a:gd name="connsiteY4" fmla="*/ 37 h 42972"/>
                    <a:gd name="connsiteX5" fmla="*/ 29869 w 43256"/>
                    <a:gd name="connsiteY5" fmla="*/ 4807 h 42972"/>
                    <a:gd name="connsiteX6" fmla="*/ 35499 w 43256"/>
                    <a:gd name="connsiteY6" fmla="*/ 527 h 42972"/>
                    <a:gd name="connsiteX7" fmla="*/ 38354 w 43256"/>
                    <a:gd name="connsiteY7" fmla="*/ 5413 h 42972"/>
                    <a:gd name="connsiteX8" fmla="*/ 42018 w 43256"/>
                    <a:gd name="connsiteY8" fmla="*/ 10155 h 42972"/>
                    <a:gd name="connsiteX9" fmla="*/ 41854 w 43256"/>
                    <a:gd name="connsiteY9" fmla="*/ 15297 h 42972"/>
                    <a:gd name="connsiteX10" fmla="*/ 43052 w 43256"/>
                    <a:gd name="connsiteY10" fmla="*/ 23159 h 42972"/>
                    <a:gd name="connsiteX11" fmla="*/ 37440 w 43256"/>
                    <a:gd name="connsiteY11" fmla="*/ 30041 h 42972"/>
                    <a:gd name="connsiteX12" fmla="*/ 35431 w 43256"/>
                    <a:gd name="connsiteY12" fmla="*/ 35938 h 42972"/>
                    <a:gd name="connsiteX13" fmla="*/ 28591 w 43256"/>
                    <a:gd name="connsiteY13" fmla="*/ 36652 h 42972"/>
                    <a:gd name="connsiteX14" fmla="*/ 23703 w 43256"/>
                    <a:gd name="connsiteY14" fmla="*/ 42943 h 42972"/>
                    <a:gd name="connsiteX15" fmla="*/ 16979 w 43256"/>
                    <a:gd name="connsiteY15" fmla="*/ 34297 h 42972"/>
                    <a:gd name="connsiteX16" fmla="*/ 8231 w 43256"/>
                    <a:gd name="connsiteY16" fmla="*/ 31705 h 42972"/>
                    <a:gd name="connsiteX17" fmla="*/ 1146 w 43256"/>
                    <a:gd name="connsiteY17" fmla="*/ 31087 h 42972"/>
                    <a:gd name="connsiteX18" fmla="*/ 2149 w 43256"/>
                    <a:gd name="connsiteY18" fmla="*/ 25388 h 42972"/>
                    <a:gd name="connsiteX19" fmla="*/ 31 w 43256"/>
                    <a:gd name="connsiteY19" fmla="*/ 19541 h 42972"/>
                    <a:gd name="connsiteX20" fmla="*/ 6984 w 43256"/>
                    <a:gd name="connsiteY20" fmla="*/ 15631 h 42972"/>
                    <a:gd name="connsiteX0" fmla="*/ 3612 w 43256"/>
                    <a:gd name="connsiteY0" fmla="*/ 13331 h 42972"/>
                    <a:gd name="connsiteX1" fmla="*/ 3705 w 43256"/>
                    <a:gd name="connsiteY1" fmla="*/ 13607 h 42972"/>
                    <a:gd name="connsiteX0" fmla="*/ 6963 w 43235"/>
                    <a:gd name="connsiteY0" fmla="*/ 15631 h 42972"/>
                    <a:gd name="connsiteX1" fmla="*/ 5638 w 43235"/>
                    <a:gd name="connsiteY1" fmla="*/ 6744 h 42972"/>
                    <a:gd name="connsiteX2" fmla="*/ 14637 w 43235"/>
                    <a:gd name="connsiteY2" fmla="*/ 7099 h 42972"/>
                    <a:gd name="connsiteX3" fmla="*/ 22317 w 43235"/>
                    <a:gd name="connsiteY3" fmla="*/ 7388 h 42972"/>
                    <a:gd name="connsiteX4" fmla="*/ 25764 w 43235"/>
                    <a:gd name="connsiteY4" fmla="*/ 37 h 42972"/>
                    <a:gd name="connsiteX5" fmla="*/ 29848 w 43235"/>
                    <a:gd name="connsiteY5" fmla="*/ 4807 h 42972"/>
                    <a:gd name="connsiteX6" fmla="*/ 35478 w 43235"/>
                    <a:gd name="connsiteY6" fmla="*/ 527 h 42972"/>
                    <a:gd name="connsiteX7" fmla="*/ 38333 w 43235"/>
                    <a:gd name="connsiteY7" fmla="*/ 5413 h 42972"/>
                    <a:gd name="connsiteX8" fmla="*/ 41997 w 43235"/>
                    <a:gd name="connsiteY8" fmla="*/ 10155 h 42972"/>
                    <a:gd name="connsiteX9" fmla="*/ 41833 w 43235"/>
                    <a:gd name="connsiteY9" fmla="*/ 15297 h 42972"/>
                    <a:gd name="connsiteX10" fmla="*/ 43031 w 43235"/>
                    <a:gd name="connsiteY10" fmla="*/ 23159 h 42972"/>
                    <a:gd name="connsiteX11" fmla="*/ 37419 w 43235"/>
                    <a:gd name="connsiteY11" fmla="*/ 30041 h 42972"/>
                    <a:gd name="connsiteX12" fmla="*/ 35410 w 43235"/>
                    <a:gd name="connsiteY12" fmla="*/ 35938 h 42972"/>
                    <a:gd name="connsiteX13" fmla="*/ 28570 w 43235"/>
                    <a:gd name="connsiteY13" fmla="*/ 36652 h 42972"/>
                    <a:gd name="connsiteX14" fmla="*/ 23682 w 43235"/>
                    <a:gd name="connsiteY14" fmla="*/ 42943 h 42972"/>
                    <a:gd name="connsiteX15" fmla="*/ 16958 w 43235"/>
                    <a:gd name="connsiteY15" fmla="*/ 34297 h 42972"/>
                    <a:gd name="connsiteX16" fmla="*/ 8210 w 43235"/>
                    <a:gd name="connsiteY16" fmla="*/ 31705 h 42972"/>
                    <a:gd name="connsiteX17" fmla="*/ 1125 w 43235"/>
                    <a:gd name="connsiteY17" fmla="*/ 31087 h 42972"/>
                    <a:gd name="connsiteX18" fmla="*/ 4519 w 43235"/>
                    <a:gd name="connsiteY18" fmla="*/ 25045 h 42972"/>
                    <a:gd name="connsiteX19" fmla="*/ 10 w 43235"/>
                    <a:gd name="connsiteY19" fmla="*/ 19541 h 42972"/>
                    <a:gd name="connsiteX20" fmla="*/ 6963 w 43235"/>
                    <a:gd name="connsiteY20" fmla="*/ 15631 h 42972"/>
                    <a:gd name="connsiteX0" fmla="*/ 3591 w 43235"/>
                    <a:gd name="connsiteY0" fmla="*/ 13331 h 42972"/>
                    <a:gd name="connsiteX1" fmla="*/ 3684 w 43235"/>
                    <a:gd name="connsiteY1" fmla="*/ 13607 h 42972"/>
                    <a:gd name="connsiteX0" fmla="*/ 6963 w 43652"/>
                    <a:gd name="connsiteY0" fmla="*/ 15631 h 42972"/>
                    <a:gd name="connsiteX1" fmla="*/ 5638 w 43652"/>
                    <a:gd name="connsiteY1" fmla="*/ 6744 h 42972"/>
                    <a:gd name="connsiteX2" fmla="*/ 14637 w 43652"/>
                    <a:gd name="connsiteY2" fmla="*/ 7099 h 42972"/>
                    <a:gd name="connsiteX3" fmla="*/ 22317 w 43652"/>
                    <a:gd name="connsiteY3" fmla="*/ 7388 h 42972"/>
                    <a:gd name="connsiteX4" fmla="*/ 25764 w 43652"/>
                    <a:gd name="connsiteY4" fmla="*/ 37 h 42972"/>
                    <a:gd name="connsiteX5" fmla="*/ 29848 w 43652"/>
                    <a:gd name="connsiteY5" fmla="*/ 4807 h 42972"/>
                    <a:gd name="connsiteX6" fmla="*/ 35478 w 43652"/>
                    <a:gd name="connsiteY6" fmla="*/ 527 h 42972"/>
                    <a:gd name="connsiteX7" fmla="*/ 38333 w 43652"/>
                    <a:gd name="connsiteY7" fmla="*/ 5413 h 42972"/>
                    <a:gd name="connsiteX8" fmla="*/ 41997 w 43652"/>
                    <a:gd name="connsiteY8" fmla="*/ 10155 h 42972"/>
                    <a:gd name="connsiteX9" fmla="*/ 41833 w 43652"/>
                    <a:gd name="connsiteY9" fmla="*/ 15297 h 42972"/>
                    <a:gd name="connsiteX10" fmla="*/ 43031 w 43652"/>
                    <a:gd name="connsiteY10" fmla="*/ 23159 h 42972"/>
                    <a:gd name="connsiteX11" fmla="*/ 33101 w 43652"/>
                    <a:gd name="connsiteY11" fmla="*/ 27209 h 42972"/>
                    <a:gd name="connsiteX12" fmla="*/ 35410 w 43652"/>
                    <a:gd name="connsiteY12" fmla="*/ 35938 h 42972"/>
                    <a:gd name="connsiteX13" fmla="*/ 28570 w 43652"/>
                    <a:gd name="connsiteY13" fmla="*/ 36652 h 42972"/>
                    <a:gd name="connsiteX14" fmla="*/ 23682 w 43652"/>
                    <a:gd name="connsiteY14" fmla="*/ 42943 h 42972"/>
                    <a:gd name="connsiteX15" fmla="*/ 16958 w 43652"/>
                    <a:gd name="connsiteY15" fmla="*/ 34297 h 42972"/>
                    <a:gd name="connsiteX16" fmla="*/ 8210 w 43652"/>
                    <a:gd name="connsiteY16" fmla="*/ 31705 h 42972"/>
                    <a:gd name="connsiteX17" fmla="*/ 1125 w 43652"/>
                    <a:gd name="connsiteY17" fmla="*/ 31087 h 42972"/>
                    <a:gd name="connsiteX18" fmla="*/ 4519 w 43652"/>
                    <a:gd name="connsiteY18" fmla="*/ 25045 h 42972"/>
                    <a:gd name="connsiteX19" fmla="*/ 10 w 43652"/>
                    <a:gd name="connsiteY19" fmla="*/ 19541 h 42972"/>
                    <a:gd name="connsiteX20" fmla="*/ 6963 w 43652"/>
                    <a:gd name="connsiteY20" fmla="*/ 15631 h 42972"/>
                    <a:gd name="connsiteX0" fmla="*/ 3591 w 43652"/>
                    <a:gd name="connsiteY0" fmla="*/ 13331 h 42972"/>
                    <a:gd name="connsiteX1" fmla="*/ 3684 w 43652"/>
                    <a:gd name="connsiteY1" fmla="*/ 13607 h 42972"/>
                    <a:gd name="connsiteX0" fmla="*/ 6963 w 43652"/>
                    <a:gd name="connsiteY0" fmla="*/ 15631 h 42951"/>
                    <a:gd name="connsiteX1" fmla="*/ 5638 w 43652"/>
                    <a:gd name="connsiteY1" fmla="*/ 6744 h 42951"/>
                    <a:gd name="connsiteX2" fmla="*/ 14637 w 43652"/>
                    <a:gd name="connsiteY2" fmla="*/ 7099 h 42951"/>
                    <a:gd name="connsiteX3" fmla="*/ 22317 w 43652"/>
                    <a:gd name="connsiteY3" fmla="*/ 7388 h 42951"/>
                    <a:gd name="connsiteX4" fmla="*/ 25764 w 43652"/>
                    <a:gd name="connsiteY4" fmla="*/ 37 h 42951"/>
                    <a:gd name="connsiteX5" fmla="*/ 29848 w 43652"/>
                    <a:gd name="connsiteY5" fmla="*/ 4807 h 42951"/>
                    <a:gd name="connsiteX6" fmla="*/ 35478 w 43652"/>
                    <a:gd name="connsiteY6" fmla="*/ 527 h 42951"/>
                    <a:gd name="connsiteX7" fmla="*/ 38333 w 43652"/>
                    <a:gd name="connsiteY7" fmla="*/ 5413 h 42951"/>
                    <a:gd name="connsiteX8" fmla="*/ 41997 w 43652"/>
                    <a:gd name="connsiteY8" fmla="*/ 10155 h 42951"/>
                    <a:gd name="connsiteX9" fmla="*/ 41833 w 43652"/>
                    <a:gd name="connsiteY9" fmla="*/ 15297 h 42951"/>
                    <a:gd name="connsiteX10" fmla="*/ 43031 w 43652"/>
                    <a:gd name="connsiteY10" fmla="*/ 23159 h 42951"/>
                    <a:gd name="connsiteX11" fmla="*/ 33101 w 43652"/>
                    <a:gd name="connsiteY11" fmla="*/ 27209 h 42951"/>
                    <a:gd name="connsiteX12" fmla="*/ 35410 w 43652"/>
                    <a:gd name="connsiteY12" fmla="*/ 35938 h 42951"/>
                    <a:gd name="connsiteX13" fmla="*/ 27799 w 43652"/>
                    <a:gd name="connsiteY13" fmla="*/ 32790 h 42951"/>
                    <a:gd name="connsiteX14" fmla="*/ 23682 w 43652"/>
                    <a:gd name="connsiteY14" fmla="*/ 42943 h 42951"/>
                    <a:gd name="connsiteX15" fmla="*/ 16958 w 43652"/>
                    <a:gd name="connsiteY15" fmla="*/ 34297 h 42951"/>
                    <a:gd name="connsiteX16" fmla="*/ 8210 w 43652"/>
                    <a:gd name="connsiteY16" fmla="*/ 31705 h 42951"/>
                    <a:gd name="connsiteX17" fmla="*/ 1125 w 43652"/>
                    <a:gd name="connsiteY17" fmla="*/ 31087 h 42951"/>
                    <a:gd name="connsiteX18" fmla="*/ 4519 w 43652"/>
                    <a:gd name="connsiteY18" fmla="*/ 25045 h 42951"/>
                    <a:gd name="connsiteX19" fmla="*/ 10 w 43652"/>
                    <a:gd name="connsiteY19" fmla="*/ 19541 h 42951"/>
                    <a:gd name="connsiteX20" fmla="*/ 6963 w 43652"/>
                    <a:gd name="connsiteY20" fmla="*/ 15631 h 42951"/>
                    <a:gd name="connsiteX0" fmla="*/ 3591 w 43652"/>
                    <a:gd name="connsiteY0" fmla="*/ 13331 h 42951"/>
                    <a:gd name="connsiteX1" fmla="*/ 3684 w 43652"/>
                    <a:gd name="connsiteY1" fmla="*/ 13607 h 42951"/>
                    <a:gd name="connsiteX0" fmla="*/ 6963 w 43652"/>
                    <a:gd name="connsiteY0" fmla="*/ 15631 h 42951"/>
                    <a:gd name="connsiteX1" fmla="*/ 5638 w 43652"/>
                    <a:gd name="connsiteY1" fmla="*/ 6744 h 42951"/>
                    <a:gd name="connsiteX2" fmla="*/ 14637 w 43652"/>
                    <a:gd name="connsiteY2" fmla="*/ 7099 h 42951"/>
                    <a:gd name="connsiteX3" fmla="*/ 22317 w 43652"/>
                    <a:gd name="connsiteY3" fmla="*/ 7388 h 42951"/>
                    <a:gd name="connsiteX4" fmla="*/ 25764 w 43652"/>
                    <a:gd name="connsiteY4" fmla="*/ 37 h 42951"/>
                    <a:gd name="connsiteX5" fmla="*/ 29848 w 43652"/>
                    <a:gd name="connsiteY5" fmla="*/ 4807 h 42951"/>
                    <a:gd name="connsiteX6" fmla="*/ 35478 w 43652"/>
                    <a:gd name="connsiteY6" fmla="*/ 527 h 42951"/>
                    <a:gd name="connsiteX7" fmla="*/ 38333 w 43652"/>
                    <a:gd name="connsiteY7" fmla="*/ 5413 h 42951"/>
                    <a:gd name="connsiteX8" fmla="*/ 41997 w 43652"/>
                    <a:gd name="connsiteY8" fmla="*/ 10155 h 42951"/>
                    <a:gd name="connsiteX9" fmla="*/ 41833 w 43652"/>
                    <a:gd name="connsiteY9" fmla="*/ 15297 h 42951"/>
                    <a:gd name="connsiteX10" fmla="*/ 43031 w 43652"/>
                    <a:gd name="connsiteY10" fmla="*/ 23159 h 42951"/>
                    <a:gd name="connsiteX11" fmla="*/ 33101 w 43652"/>
                    <a:gd name="connsiteY11" fmla="*/ 27209 h 42951"/>
                    <a:gd name="connsiteX12" fmla="*/ 35410 w 43652"/>
                    <a:gd name="connsiteY12" fmla="*/ 35938 h 42951"/>
                    <a:gd name="connsiteX13" fmla="*/ 27799 w 43652"/>
                    <a:gd name="connsiteY13" fmla="*/ 32790 h 42951"/>
                    <a:gd name="connsiteX14" fmla="*/ 23682 w 43652"/>
                    <a:gd name="connsiteY14" fmla="*/ 42943 h 42951"/>
                    <a:gd name="connsiteX15" fmla="*/ 16958 w 43652"/>
                    <a:gd name="connsiteY15" fmla="*/ 34297 h 42951"/>
                    <a:gd name="connsiteX16" fmla="*/ 8210 w 43652"/>
                    <a:gd name="connsiteY16" fmla="*/ 31705 h 42951"/>
                    <a:gd name="connsiteX17" fmla="*/ 1125 w 43652"/>
                    <a:gd name="connsiteY17" fmla="*/ 31087 h 42951"/>
                    <a:gd name="connsiteX18" fmla="*/ 4519 w 43652"/>
                    <a:gd name="connsiteY18" fmla="*/ 25045 h 42951"/>
                    <a:gd name="connsiteX19" fmla="*/ 10 w 43652"/>
                    <a:gd name="connsiteY19" fmla="*/ 19541 h 42951"/>
                    <a:gd name="connsiteX20" fmla="*/ 6963 w 43652"/>
                    <a:gd name="connsiteY20" fmla="*/ 15631 h 42951"/>
                    <a:gd name="connsiteX0" fmla="*/ 3591 w 43652"/>
                    <a:gd name="connsiteY0" fmla="*/ 13331 h 42951"/>
                    <a:gd name="connsiteX1" fmla="*/ 3684 w 43652"/>
                    <a:gd name="connsiteY1" fmla="*/ 13607 h 42951"/>
                    <a:gd name="connsiteX0" fmla="*/ 6963 w 43652"/>
                    <a:gd name="connsiteY0" fmla="*/ 15631 h 42951"/>
                    <a:gd name="connsiteX1" fmla="*/ 5638 w 43652"/>
                    <a:gd name="connsiteY1" fmla="*/ 6744 h 42951"/>
                    <a:gd name="connsiteX2" fmla="*/ 14637 w 43652"/>
                    <a:gd name="connsiteY2" fmla="*/ 7099 h 42951"/>
                    <a:gd name="connsiteX3" fmla="*/ 22317 w 43652"/>
                    <a:gd name="connsiteY3" fmla="*/ 7388 h 42951"/>
                    <a:gd name="connsiteX4" fmla="*/ 25764 w 43652"/>
                    <a:gd name="connsiteY4" fmla="*/ 37 h 42951"/>
                    <a:gd name="connsiteX5" fmla="*/ 29848 w 43652"/>
                    <a:gd name="connsiteY5" fmla="*/ 4807 h 42951"/>
                    <a:gd name="connsiteX6" fmla="*/ 35478 w 43652"/>
                    <a:gd name="connsiteY6" fmla="*/ 527 h 42951"/>
                    <a:gd name="connsiteX7" fmla="*/ 38333 w 43652"/>
                    <a:gd name="connsiteY7" fmla="*/ 5413 h 42951"/>
                    <a:gd name="connsiteX8" fmla="*/ 41997 w 43652"/>
                    <a:gd name="connsiteY8" fmla="*/ 10155 h 42951"/>
                    <a:gd name="connsiteX9" fmla="*/ 41833 w 43652"/>
                    <a:gd name="connsiteY9" fmla="*/ 15297 h 42951"/>
                    <a:gd name="connsiteX10" fmla="*/ 43031 w 43652"/>
                    <a:gd name="connsiteY10" fmla="*/ 23159 h 42951"/>
                    <a:gd name="connsiteX11" fmla="*/ 33101 w 43652"/>
                    <a:gd name="connsiteY11" fmla="*/ 27209 h 42951"/>
                    <a:gd name="connsiteX12" fmla="*/ 35410 w 43652"/>
                    <a:gd name="connsiteY12" fmla="*/ 35938 h 42951"/>
                    <a:gd name="connsiteX13" fmla="*/ 27799 w 43652"/>
                    <a:gd name="connsiteY13" fmla="*/ 32790 h 42951"/>
                    <a:gd name="connsiteX14" fmla="*/ 23682 w 43652"/>
                    <a:gd name="connsiteY14" fmla="*/ 42943 h 42951"/>
                    <a:gd name="connsiteX15" fmla="*/ 16958 w 43652"/>
                    <a:gd name="connsiteY15" fmla="*/ 34297 h 42951"/>
                    <a:gd name="connsiteX16" fmla="*/ 8210 w 43652"/>
                    <a:gd name="connsiteY16" fmla="*/ 31705 h 42951"/>
                    <a:gd name="connsiteX17" fmla="*/ 1125 w 43652"/>
                    <a:gd name="connsiteY17" fmla="*/ 31087 h 42951"/>
                    <a:gd name="connsiteX18" fmla="*/ 4519 w 43652"/>
                    <a:gd name="connsiteY18" fmla="*/ 25045 h 42951"/>
                    <a:gd name="connsiteX19" fmla="*/ 10 w 43652"/>
                    <a:gd name="connsiteY19" fmla="*/ 19541 h 42951"/>
                    <a:gd name="connsiteX20" fmla="*/ 6963 w 43652"/>
                    <a:gd name="connsiteY20" fmla="*/ 15631 h 42951"/>
                    <a:gd name="connsiteX0" fmla="*/ 3591 w 43652"/>
                    <a:gd name="connsiteY0" fmla="*/ 13331 h 42951"/>
                    <a:gd name="connsiteX1" fmla="*/ 3684 w 43652"/>
                    <a:gd name="connsiteY1" fmla="*/ 13607 h 42951"/>
                    <a:gd name="connsiteX0" fmla="*/ 6963 w 43185"/>
                    <a:gd name="connsiteY0" fmla="*/ 15631 h 42951"/>
                    <a:gd name="connsiteX1" fmla="*/ 5638 w 43185"/>
                    <a:gd name="connsiteY1" fmla="*/ 6744 h 42951"/>
                    <a:gd name="connsiteX2" fmla="*/ 14637 w 43185"/>
                    <a:gd name="connsiteY2" fmla="*/ 7099 h 42951"/>
                    <a:gd name="connsiteX3" fmla="*/ 22317 w 43185"/>
                    <a:gd name="connsiteY3" fmla="*/ 7388 h 42951"/>
                    <a:gd name="connsiteX4" fmla="*/ 25764 w 43185"/>
                    <a:gd name="connsiteY4" fmla="*/ 37 h 42951"/>
                    <a:gd name="connsiteX5" fmla="*/ 29848 w 43185"/>
                    <a:gd name="connsiteY5" fmla="*/ 4807 h 42951"/>
                    <a:gd name="connsiteX6" fmla="*/ 35478 w 43185"/>
                    <a:gd name="connsiteY6" fmla="*/ 527 h 42951"/>
                    <a:gd name="connsiteX7" fmla="*/ 38333 w 43185"/>
                    <a:gd name="connsiteY7" fmla="*/ 5413 h 42951"/>
                    <a:gd name="connsiteX8" fmla="*/ 41997 w 43185"/>
                    <a:gd name="connsiteY8" fmla="*/ 10155 h 42951"/>
                    <a:gd name="connsiteX9" fmla="*/ 38903 w 43185"/>
                    <a:gd name="connsiteY9" fmla="*/ 15383 h 42951"/>
                    <a:gd name="connsiteX10" fmla="*/ 43031 w 43185"/>
                    <a:gd name="connsiteY10" fmla="*/ 23159 h 42951"/>
                    <a:gd name="connsiteX11" fmla="*/ 33101 w 43185"/>
                    <a:gd name="connsiteY11" fmla="*/ 27209 h 42951"/>
                    <a:gd name="connsiteX12" fmla="*/ 35410 w 43185"/>
                    <a:gd name="connsiteY12" fmla="*/ 35938 h 42951"/>
                    <a:gd name="connsiteX13" fmla="*/ 27799 w 43185"/>
                    <a:gd name="connsiteY13" fmla="*/ 32790 h 42951"/>
                    <a:gd name="connsiteX14" fmla="*/ 23682 w 43185"/>
                    <a:gd name="connsiteY14" fmla="*/ 42943 h 42951"/>
                    <a:gd name="connsiteX15" fmla="*/ 16958 w 43185"/>
                    <a:gd name="connsiteY15" fmla="*/ 34297 h 42951"/>
                    <a:gd name="connsiteX16" fmla="*/ 8210 w 43185"/>
                    <a:gd name="connsiteY16" fmla="*/ 31705 h 42951"/>
                    <a:gd name="connsiteX17" fmla="*/ 1125 w 43185"/>
                    <a:gd name="connsiteY17" fmla="*/ 31087 h 42951"/>
                    <a:gd name="connsiteX18" fmla="*/ 4519 w 43185"/>
                    <a:gd name="connsiteY18" fmla="*/ 25045 h 42951"/>
                    <a:gd name="connsiteX19" fmla="*/ 10 w 43185"/>
                    <a:gd name="connsiteY19" fmla="*/ 19541 h 42951"/>
                    <a:gd name="connsiteX20" fmla="*/ 6963 w 43185"/>
                    <a:gd name="connsiteY20" fmla="*/ 15631 h 42951"/>
                    <a:gd name="connsiteX0" fmla="*/ 3591 w 43185"/>
                    <a:gd name="connsiteY0" fmla="*/ 13331 h 42951"/>
                    <a:gd name="connsiteX1" fmla="*/ 3684 w 43185"/>
                    <a:gd name="connsiteY1" fmla="*/ 13607 h 42951"/>
                    <a:gd name="connsiteX0" fmla="*/ 6963 w 43185"/>
                    <a:gd name="connsiteY0" fmla="*/ 15631 h 42951"/>
                    <a:gd name="connsiteX1" fmla="*/ 5638 w 43185"/>
                    <a:gd name="connsiteY1" fmla="*/ 6744 h 42951"/>
                    <a:gd name="connsiteX2" fmla="*/ 14637 w 43185"/>
                    <a:gd name="connsiteY2" fmla="*/ 7099 h 42951"/>
                    <a:gd name="connsiteX3" fmla="*/ 22317 w 43185"/>
                    <a:gd name="connsiteY3" fmla="*/ 7388 h 42951"/>
                    <a:gd name="connsiteX4" fmla="*/ 25764 w 43185"/>
                    <a:gd name="connsiteY4" fmla="*/ 37 h 42951"/>
                    <a:gd name="connsiteX5" fmla="*/ 29848 w 43185"/>
                    <a:gd name="connsiteY5" fmla="*/ 4807 h 42951"/>
                    <a:gd name="connsiteX6" fmla="*/ 35478 w 43185"/>
                    <a:gd name="connsiteY6" fmla="*/ 527 h 42951"/>
                    <a:gd name="connsiteX7" fmla="*/ 38333 w 43185"/>
                    <a:gd name="connsiteY7" fmla="*/ 5413 h 42951"/>
                    <a:gd name="connsiteX8" fmla="*/ 41997 w 43185"/>
                    <a:gd name="connsiteY8" fmla="*/ 10155 h 42951"/>
                    <a:gd name="connsiteX9" fmla="*/ 38903 w 43185"/>
                    <a:gd name="connsiteY9" fmla="*/ 15383 h 42951"/>
                    <a:gd name="connsiteX10" fmla="*/ 43031 w 43185"/>
                    <a:gd name="connsiteY10" fmla="*/ 23159 h 42951"/>
                    <a:gd name="connsiteX11" fmla="*/ 33101 w 43185"/>
                    <a:gd name="connsiteY11" fmla="*/ 27209 h 42951"/>
                    <a:gd name="connsiteX12" fmla="*/ 35410 w 43185"/>
                    <a:gd name="connsiteY12" fmla="*/ 35938 h 42951"/>
                    <a:gd name="connsiteX13" fmla="*/ 27799 w 43185"/>
                    <a:gd name="connsiteY13" fmla="*/ 32790 h 42951"/>
                    <a:gd name="connsiteX14" fmla="*/ 23682 w 43185"/>
                    <a:gd name="connsiteY14" fmla="*/ 42943 h 42951"/>
                    <a:gd name="connsiteX15" fmla="*/ 16958 w 43185"/>
                    <a:gd name="connsiteY15" fmla="*/ 34297 h 42951"/>
                    <a:gd name="connsiteX16" fmla="*/ 8210 w 43185"/>
                    <a:gd name="connsiteY16" fmla="*/ 31705 h 42951"/>
                    <a:gd name="connsiteX17" fmla="*/ 1125 w 43185"/>
                    <a:gd name="connsiteY17" fmla="*/ 31087 h 42951"/>
                    <a:gd name="connsiteX18" fmla="*/ 4519 w 43185"/>
                    <a:gd name="connsiteY18" fmla="*/ 25045 h 42951"/>
                    <a:gd name="connsiteX19" fmla="*/ 10 w 43185"/>
                    <a:gd name="connsiteY19" fmla="*/ 19541 h 42951"/>
                    <a:gd name="connsiteX20" fmla="*/ 6963 w 43185"/>
                    <a:gd name="connsiteY20" fmla="*/ 15631 h 42951"/>
                    <a:gd name="connsiteX0" fmla="*/ 3591 w 43185"/>
                    <a:gd name="connsiteY0" fmla="*/ 13331 h 42951"/>
                    <a:gd name="connsiteX1" fmla="*/ 3684 w 43185"/>
                    <a:gd name="connsiteY1" fmla="*/ 13607 h 42951"/>
                    <a:gd name="connsiteX0" fmla="*/ 6963 w 43150"/>
                    <a:gd name="connsiteY0" fmla="*/ 15631 h 42951"/>
                    <a:gd name="connsiteX1" fmla="*/ 5638 w 43150"/>
                    <a:gd name="connsiteY1" fmla="*/ 6744 h 42951"/>
                    <a:gd name="connsiteX2" fmla="*/ 14637 w 43150"/>
                    <a:gd name="connsiteY2" fmla="*/ 7099 h 42951"/>
                    <a:gd name="connsiteX3" fmla="*/ 22317 w 43150"/>
                    <a:gd name="connsiteY3" fmla="*/ 7388 h 42951"/>
                    <a:gd name="connsiteX4" fmla="*/ 25764 w 43150"/>
                    <a:gd name="connsiteY4" fmla="*/ 37 h 42951"/>
                    <a:gd name="connsiteX5" fmla="*/ 29848 w 43150"/>
                    <a:gd name="connsiteY5" fmla="*/ 4807 h 42951"/>
                    <a:gd name="connsiteX6" fmla="*/ 35478 w 43150"/>
                    <a:gd name="connsiteY6" fmla="*/ 527 h 42951"/>
                    <a:gd name="connsiteX7" fmla="*/ 38333 w 43150"/>
                    <a:gd name="connsiteY7" fmla="*/ 5413 h 42951"/>
                    <a:gd name="connsiteX8" fmla="*/ 41997 w 43150"/>
                    <a:gd name="connsiteY8" fmla="*/ 10155 h 42951"/>
                    <a:gd name="connsiteX9" fmla="*/ 38903 w 43150"/>
                    <a:gd name="connsiteY9" fmla="*/ 15383 h 42951"/>
                    <a:gd name="connsiteX10" fmla="*/ 43031 w 43150"/>
                    <a:gd name="connsiteY10" fmla="*/ 23159 h 42951"/>
                    <a:gd name="connsiteX11" fmla="*/ 33101 w 43150"/>
                    <a:gd name="connsiteY11" fmla="*/ 27209 h 42951"/>
                    <a:gd name="connsiteX12" fmla="*/ 35410 w 43150"/>
                    <a:gd name="connsiteY12" fmla="*/ 35938 h 42951"/>
                    <a:gd name="connsiteX13" fmla="*/ 27799 w 43150"/>
                    <a:gd name="connsiteY13" fmla="*/ 32790 h 42951"/>
                    <a:gd name="connsiteX14" fmla="*/ 23682 w 43150"/>
                    <a:gd name="connsiteY14" fmla="*/ 42943 h 42951"/>
                    <a:gd name="connsiteX15" fmla="*/ 16958 w 43150"/>
                    <a:gd name="connsiteY15" fmla="*/ 34297 h 42951"/>
                    <a:gd name="connsiteX16" fmla="*/ 8210 w 43150"/>
                    <a:gd name="connsiteY16" fmla="*/ 31705 h 42951"/>
                    <a:gd name="connsiteX17" fmla="*/ 1125 w 43150"/>
                    <a:gd name="connsiteY17" fmla="*/ 31087 h 42951"/>
                    <a:gd name="connsiteX18" fmla="*/ 4519 w 43150"/>
                    <a:gd name="connsiteY18" fmla="*/ 25045 h 42951"/>
                    <a:gd name="connsiteX19" fmla="*/ 10 w 43150"/>
                    <a:gd name="connsiteY19" fmla="*/ 19541 h 42951"/>
                    <a:gd name="connsiteX20" fmla="*/ 6963 w 43150"/>
                    <a:gd name="connsiteY20" fmla="*/ 15631 h 42951"/>
                    <a:gd name="connsiteX0" fmla="*/ 3591 w 43150"/>
                    <a:gd name="connsiteY0" fmla="*/ 13331 h 42951"/>
                    <a:gd name="connsiteX1" fmla="*/ 3684 w 43150"/>
                    <a:gd name="connsiteY1" fmla="*/ 13607 h 42951"/>
                    <a:gd name="connsiteX0" fmla="*/ 6963 w 43150"/>
                    <a:gd name="connsiteY0" fmla="*/ 15631 h 42951"/>
                    <a:gd name="connsiteX1" fmla="*/ 5638 w 43150"/>
                    <a:gd name="connsiteY1" fmla="*/ 6744 h 42951"/>
                    <a:gd name="connsiteX2" fmla="*/ 14637 w 43150"/>
                    <a:gd name="connsiteY2" fmla="*/ 7099 h 42951"/>
                    <a:gd name="connsiteX3" fmla="*/ 22317 w 43150"/>
                    <a:gd name="connsiteY3" fmla="*/ 7388 h 42951"/>
                    <a:gd name="connsiteX4" fmla="*/ 25764 w 43150"/>
                    <a:gd name="connsiteY4" fmla="*/ 37 h 42951"/>
                    <a:gd name="connsiteX5" fmla="*/ 29848 w 43150"/>
                    <a:gd name="connsiteY5" fmla="*/ 4807 h 42951"/>
                    <a:gd name="connsiteX6" fmla="*/ 35478 w 43150"/>
                    <a:gd name="connsiteY6" fmla="*/ 527 h 42951"/>
                    <a:gd name="connsiteX7" fmla="*/ 36328 w 43150"/>
                    <a:gd name="connsiteY7" fmla="*/ 8073 h 42951"/>
                    <a:gd name="connsiteX8" fmla="*/ 41997 w 43150"/>
                    <a:gd name="connsiteY8" fmla="*/ 10155 h 42951"/>
                    <a:gd name="connsiteX9" fmla="*/ 38903 w 43150"/>
                    <a:gd name="connsiteY9" fmla="*/ 15383 h 42951"/>
                    <a:gd name="connsiteX10" fmla="*/ 43031 w 43150"/>
                    <a:gd name="connsiteY10" fmla="*/ 23159 h 42951"/>
                    <a:gd name="connsiteX11" fmla="*/ 33101 w 43150"/>
                    <a:gd name="connsiteY11" fmla="*/ 27209 h 42951"/>
                    <a:gd name="connsiteX12" fmla="*/ 35410 w 43150"/>
                    <a:gd name="connsiteY12" fmla="*/ 35938 h 42951"/>
                    <a:gd name="connsiteX13" fmla="*/ 27799 w 43150"/>
                    <a:gd name="connsiteY13" fmla="*/ 32790 h 42951"/>
                    <a:gd name="connsiteX14" fmla="*/ 23682 w 43150"/>
                    <a:gd name="connsiteY14" fmla="*/ 42943 h 42951"/>
                    <a:gd name="connsiteX15" fmla="*/ 16958 w 43150"/>
                    <a:gd name="connsiteY15" fmla="*/ 34297 h 42951"/>
                    <a:gd name="connsiteX16" fmla="*/ 8210 w 43150"/>
                    <a:gd name="connsiteY16" fmla="*/ 31705 h 42951"/>
                    <a:gd name="connsiteX17" fmla="*/ 1125 w 43150"/>
                    <a:gd name="connsiteY17" fmla="*/ 31087 h 42951"/>
                    <a:gd name="connsiteX18" fmla="*/ 4519 w 43150"/>
                    <a:gd name="connsiteY18" fmla="*/ 25045 h 42951"/>
                    <a:gd name="connsiteX19" fmla="*/ 10 w 43150"/>
                    <a:gd name="connsiteY19" fmla="*/ 19541 h 42951"/>
                    <a:gd name="connsiteX20" fmla="*/ 6963 w 43150"/>
                    <a:gd name="connsiteY20" fmla="*/ 15631 h 42951"/>
                    <a:gd name="connsiteX0" fmla="*/ 3591 w 43150"/>
                    <a:gd name="connsiteY0" fmla="*/ 13331 h 42951"/>
                    <a:gd name="connsiteX1" fmla="*/ 3684 w 43150"/>
                    <a:gd name="connsiteY1" fmla="*/ 13607 h 42951"/>
                    <a:gd name="connsiteX0" fmla="*/ 6963 w 43150"/>
                    <a:gd name="connsiteY0" fmla="*/ 15631 h 42951"/>
                    <a:gd name="connsiteX1" fmla="*/ 5638 w 43150"/>
                    <a:gd name="connsiteY1" fmla="*/ 6744 h 42951"/>
                    <a:gd name="connsiteX2" fmla="*/ 14637 w 43150"/>
                    <a:gd name="connsiteY2" fmla="*/ 7099 h 42951"/>
                    <a:gd name="connsiteX3" fmla="*/ 22317 w 43150"/>
                    <a:gd name="connsiteY3" fmla="*/ 7388 h 42951"/>
                    <a:gd name="connsiteX4" fmla="*/ 25764 w 43150"/>
                    <a:gd name="connsiteY4" fmla="*/ 37 h 42951"/>
                    <a:gd name="connsiteX5" fmla="*/ 29848 w 43150"/>
                    <a:gd name="connsiteY5" fmla="*/ 4807 h 42951"/>
                    <a:gd name="connsiteX6" fmla="*/ 35478 w 43150"/>
                    <a:gd name="connsiteY6" fmla="*/ 527 h 42951"/>
                    <a:gd name="connsiteX7" fmla="*/ 36328 w 43150"/>
                    <a:gd name="connsiteY7" fmla="*/ 8073 h 42951"/>
                    <a:gd name="connsiteX8" fmla="*/ 41997 w 43150"/>
                    <a:gd name="connsiteY8" fmla="*/ 10155 h 42951"/>
                    <a:gd name="connsiteX9" fmla="*/ 38903 w 43150"/>
                    <a:gd name="connsiteY9" fmla="*/ 15383 h 42951"/>
                    <a:gd name="connsiteX10" fmla="*/ 43031 w 43150"/>
                    <a:gd name="connsiteY10" fmla="*/ 23159 h 42951"/>
                    <a:gd name="connsiteX11" fmla="*/ 33101 w 43150"/>
                    <a:gd name="connsiteY11" fmla="*/ 27209 h 42951"/>
                    <a:gd name="connsiteX12" fmla="*/ 35410 w 43150"/>
                    <a:gd name="connsiteY12" fmla="*/ 35938 h 42951"/>
                    <a:gd name="connsiteX13" fmla="*/ 27799 w 43150"/>
                    <a:gd name="connsiteY13" fmla="*/ 32790 h 42951"/>
                    <a:gd name="connsiteX14" fmla="*/ 23682 w 43150"/>
                    <a:gd name="connsiteY14" fmla="*/ 42943 h 42951"/>
                    <a:gd name="connsiteX15" fmla="*/ 16958 w 43150"/>
                    <a:gd name="connsiteY15" fmla="*/ 34297 h 42951"/>
                    <a:gd name="connsiteX16" fmla="*/ 8210 w 43150"/>
                    <a:gd name="connsiteY16" fmla="*/ 31705 h 42951"/>
                    <a:gd name="connsiteX17" fmla="*/ 1125 w 43150"/>
                    <a:gd name="connsiteY17" fmla="*/ 31087 h 42951"/>
                    <a:gd name="connsiteX18" fmla="*/ 4519 w 43150"/>
                    <a:gd name="connsiteY18" fmla="*/ 25045 h 42951"/>
                    <a:gd name="connsiteX19" fmla="*/ 10 w 43150"/>
                    <a:gd name="connsiteY19" fmla="*/ 19541 h 42951"/>
                    <a:gd name="connsiteX20" fmla="*/ 6963 w 43150"/>
                    <a:gd name="connsiteY20" fmla="*/ 15631 h 42951"/>
                    <a:gd name="connsiteX0" fmla="*/ 3591 w 43150"/>
                    <a:gd name="connsiteY0" fmla="*/ 13331 h 42951"/>
                    <a:gd name="connsiteX1" fmla="*/ 3684 w 43150"/>
                    <a:gd name="connsiteY1" fmla="*/ 13607 h 42951"/>
                    <a:gd name="connsiteX0" fmla="*/ 6963 w 43150"/>
                    <a:gd name="connsiteY0" fmla="*/ 15631 h 42951"/>
                    <a:gd name="connsiteX1" fmla="*/ 5638 w 43150"/>
                    <a:gd name="connsiteY1" fmla="*/ 6744 h 42951"/>
                    <a:gd name="connsiteX2" fmla="*/ 14637 w 43150"/>
                    <a:gd name="connsiteY2" fmla="*/ 7099 h 42951"/>
                    <a:gd name="connsiteX3" fmla="*/ 22317 w 43150"/>
                    <a:gd name="connsiteY3" fmla="*/ 7388 h 42951"/>
                    <a:gd name="connsiteX4" fmla="*/ 25764 w 43150"/>
                    <a:gd name="connsiteY4" fmla="*/ 37 h 42951"/>
                    <a:gd name="connsiteX5" fmla="*/ 29848 w 43150"/>
                    <a:gd name="connsiteY5" fmla="*/ 4807 h 42951"/>
                    <a:gd name="connsiteX6" fmla="*/ 35478 w 43150"/>
                    <a:gd name="connsiteY6" fmla="*/ 527 h 42951"/>
                    <a:gd name="connsiteX7" fmla="*/ 36328 w 43150"/>
                    <a:gd name="connsiteY7" fmla="*/ 8073 h 42951"/>
                    <a:gd name="connsiteX8" fmla="*/ 41997 w 43150"/>
                    <a:gd name="connsiteY8" fmla="*/ 10155 h 42951"/>
                    <a:gd name="connsiteX9" fmla="*/ 38903 w 43150"/>
                    <a:gd name="connsiteY9" fmla="*/ 15383 h 42951"/>
                    <a:gd name="connsiteX10" fmla="*/ 43031 w 43150"/>
                    <a:gd name="connsiteY10" fmla="*/ 23159 h 42951"/>
                    <a:gd name="connsiteX11" fmla="*/ 33101 w 43150"/>
                    <a:gd name="connsiteY11" fmla="*/ 27209 h 42951"/>
                    <a:gd name="connsiteX12" fmla="*/ 35410 w 43150"/>
                    <a:gd name="connsiteY12" fmla="*/ 35938 h 42951"/>
                    <a:gd name="connsiteX13" fmla="*/ 27799 w 43150"/>
                    <a:gd name="connsiteY13" fmla="*/ 32790 h 42951"/>
                    <a:gd name="connsiteX14" fmla="*/ 23682 w 43150"/>
                    <a:gd name="connsiteY14" fmla="*/ 42943 h 42951"/>
                    <a:gd name="connsiteX15" fmla="*/ 16958 w 43150"/>
                    <a:gd name="connsiteY15" fmla="*/ 34297 h 42951"/>
                    <a:gd name="connsiteX16" fmla="*/ 8210 w 43150"/>
                    <a:gd name="connsiteY16" fmla="*/ 31705 h 42951"/>
                    <a:gd name="connsiteX17" fmla="*/ 1125 w 43150"/>
                    <a:gd name="connsiteY17" fmla="*/ 31087 h 42951"/>
                    <a:gd name="connsiteX18" fmla="*/ 4519 w 43150"/>
                    <a:gd name="connsiteY18" fmla="*/ 25045 h 42951"/>
                    <a:gd name="connsiteX19" fmla="*/ 10 w 43150"/>
                    <a:gd name="connsiteY19" fmla="*/ 19541 h 42951"/>
                    <a:gd name="connsiteX20" fmla="*/ 6963 w 43150"/>
                    <a:gd name="connsiteY20" fmla="*/ 15631 h 42951"/>
                    <a:gd name="connsiteX0" fmla="*/ 3591 w 43150"/>
                    <a:gd name="connsiteY0" fmla="*/ 13331 h 42951"/>
                    <a:gd name="connsiteX1" fmla="*/ 3684 w 43150"/>
                    <a:gd name="connsiteY1" fmla="*/ 13607 h 42951"/>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8207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8207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7899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7899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7899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7899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0"/>
                    <a:gd name="connsiteX1" fmla="*/ 5635 w 43147"/>
                    <a:gd name="connsiteY1" fmla="*/ 6736 h 42940"/>
                    <a:gd name="connsiteX2" fmla="*/ 14634 w 43147"/>
                    <a:gd name="connsiteY2" fmla="*/ 7091 h 42940"/>
                    <a:gd name="connsiteX3" fmla="*/ 22314 w 43147"/>
                    <a:gd name="connsiteY3" fmla="*/ 7380 h 42940"/>
                    <a:gd name="connsiteX4" fmla="*/ 25761 w 43147"/>
                    <a:gd name="connsiteY4" fmla="*/ 29 h 42940"/>
                    <a:gd name="connsiteX5" fmla="*/ 29845 w 43147"/>
                    <a:gd name="connsiteY5" fmla="*/ 4799 h 42940"/>
                    <a:gd name="connsiteX6" fmla="*/ 35475 w 43147"/>
                    <a:gd name="connsiteY6" fmla="*/ 519 h 42940"/>
                    <a:gd name="connsiteX7" fmla="*/ 36325 w 43147"/>
                    <a:gd name="connsiteY7" fmla="*/ 8065 h 42940"/>
                    <a:gd name="connsiteX8" fmla="*/ 41994 w 43147"/>
                    <a:gd name="connsiteY8" fmla="*/ 10147 h 42940"/>
                    <a:gd name="connsiteX9" fmla="*/ 38900 w 43147"/>
                    <a:gd name="connsiteY9" fmla="*/ 15375 h 42940"/>
                    <a:gd name="connsiteX10" fmla="*/ 43028 w 43147"/>
                    <a:gd name="connsiteY10" fmla="*/ 23151 h 42940"/>
                    <a:gd name="connsiteX11" fmla="*/ 33098 w 43147"/>
                    <a:gd name="connsiteY11" fmla="*/ 27201 h 42940"/>
                    <a:gd name="connsiteX12" fmla="*/ 35407 w 43147"/>
                    <a:gd name="connsiteY12" fmla="*/ 35930 h 42940"/>
                    <a:gd name="connsiteX13" fmla="*/ 27796 w 43147"/>
                    <a:gd name="connsiteY13" fmla="*/ 32782 h 42940"/>
                    <a:gd name="connsiteX14" fmla="*/ 23679 w 43147"/>
                    <a:gd name="connsiteY14" fmla="*/ 42935 h 42940"/>
                    <a:gd name="connsiteX15" fmla="*/ 16955 w 43147"/>
                    <a:gd name="connsiteY15" fmla="*/ 34289 h 42940"/>
                    <a:gd name="connsiteX16" fmla="*/ 7899 w 43147"/>
                    <a:gd name="connsiteY16" fmla="*/ 31697 h 42940"/>
                    <a:gd name="connsiteX17" fmla="*/ 1122 w 43147"/>
                    <a:gd name="connsiteY17" fmla="*/ 31079 h 42940"/>
                    <a:gd name="connsiteX18" fmla="*/ 4516 w 43147"/>
                    <a:gd name="connsiteY18" fmla="*/ 25037 h 42940"/>
                    <a:gd name="connsiteX19" fmla="*/ 7 w 43147"/>
                    <a:gd name="connsiteY19" fmla="*/ 19533 h 42940"/>
                    <a:gd name="connsiteX20" fmla="*/ 6960 w 43147"/>
                    <a:gd name="connsiteY20" fmla="*/ 15623 h 42940"/>
                    <a:gd name="connsiteX0" fmla="*/ 3588 w 43147"/>
                    <a:gd name="connsiteY0" fmla="*/ 13323 h 42940"/>
                    <a:gd name="connsiteX1" fmla="*/ 3681 w 43147"/>
                    <a:gd name="connsiteY1" fmla="*/ 13599 h 42940"/>
                    <a:gd name="connsiteX0" fmla="*/ 6960 w 43147"/>
                    <a:gd name="connsiteY0" fmla="*/ 15623 h 39938"/>
                    <a:gd name="connsiteX1" fmla="*/ 5635 w 43147"/>
                    <a:gd name="connsiteY1" fmla="*/ 6736 h 39938"/>
                    <a:gd name="connsiteX2" fmla="*/ 14634 w 43147"/>
                    <a:gd name="connsiteY2" fmla="*/ 7091 h 39938"/>
                    <a:gd name="connsiteX3" fmla="*/ 22314 w 43147"/>
                    <a:gd name="connsiteY3" fmla="*/ 7380 h 39938"/>
                    <a:gd name="connsiteX4" fmla="*/ 25761 w 43147"/>
                    <a:gd name="connsiteY4" fmla="*/ 29 h 39938"/>
                    <a:gd name="connsiteX5" fmla="*/ 29845 w 43147"/>
                    <a:gd name="connsiteY5" fmla="*/ 4799 h 39938"/>
                    <a:gd name="connsiteX6" fmla="*/ 35475 w 43147"/>
                    <a:gd name="connsiteY6" fmla="*/ 519 h 39938"/>
                    <a:gd name="connsiteX7" fmla="*/ 36325 w 43147"/>
                    <a:gd name="connsiteY7" fmla="*/ 8065 h 39938"/>
                    <a:gd name="connsiteX8" fmla="*/ 41994 w 43147"/>
                    <a:gd name="connsiteY8" fmla="*/ 10147 h 39938"/>
                    <a:gd name="connsiteX9" fmla="*/ 38900 w 43147"/>
                    <a:gd name="connsiteY9" fmla="*/ 15375 h 39938"/>
                    <a:gd name="connsiteX10" fmla="*/ 43028 w 43147"/>
                    <a:gd name="connsiteY10" fmla="*/ 23151 h 39938"/>
                    <a:gd name="connsiteX11" fmla="*/ 33098 w 43147"/>
                    <a:gd name="connsiteY11" fmla="*/ 27201 h 39938"/>
                    <a:gd name="connsiteX12" fmla="*/ 35407 w 43147"/>
                    <a:gd name="connsiteY12" fmla="*/ 35930 h 39938"/>
                    <a:gd name="connsiteX13" fmla="*/ 27796 w 43147"/>
                    <a:gd name="connsiteY13" fmla="*/ 32782 h 39938"/>
                    <a:gd name="connsiteX14" fmla="*/ 23371 w 43147"/>
                    <a:gd name="connsiteY14" fmla="*/ 39931 h 39938"/>
                    <a:gd name="connsiteX15" fmla="*/ 16955 w 43147"/>
                    <a:gd name="connsiteY15" fmla="*/ 34289 h 39938"/>
                    <a:gd name="connsiteX16" fmla="*/ 7899 w 43147"/>
                    <a:gd name="connsiteY16" fmla="*/ 31697 h 39938"/>
                    <a:gd name="connsiteX17" fmla="*/ 1122 w 43147"/>
                    <a:gd name="connsiteY17" fmla="*/ 31079 h 39938"/>
                    <a:gd name="connsiteX18" fmla="*/ 4516 w 43147"/>
                    <a:gd name="connsiteY18" fmla="*/ 25037 h 39938"/>
                    <a:gd name="connsiteX19" fmla="*/ 7 w 43147"/>
                    <a:gd name="connsiteY19" fmla="*/ 19533 h 39938"/>
                    <a:gd name="connsiteX20" fmla="*/ 6960 w 43147"/>
                    <a:gd name="connsiteY20" fmla="*/ 15623 h 39938"/>
                    <a:gd name="connsiteX0" fmla="*/ 3588 w 43147"/>
                    <a:gd name="connsiteY0" fmla="*/ 13323 h 39938"/>
                    <a:gd name="connsiteX1" fmla="*/ 3681 w 43147"/>
                    <a:gd name="connsiteY1" fmla="*/ 13599 h 39938"/>
                    <a:gd name="connsiteX0" fmla="*/ 6960 w 43147"/>
                    <a:gd name="connsiteY0" fmla="*/ 15623 h 39938"/>
                    <a:gd name="connsiteX1" fmla="*/ 5635 w 43147"/>
                    <a:gd name="connsiteY1" fmla="*/ 6736 h 39938"/>
                    <a:gd name="connsiteX2" fmla="*/ 14634 w 43147"/>
                    <a:gd name="connsiteY2" fmla="*/ 7091 h 39938"/>
                    <a:gd name="connsiteX3" fmla="*/ 22314 w 43147"/>
                    <a:gd name="connsiteY3" fmla="*/ 7380 h 39938"/>
                    <a:gd name="connsiteX4" fmla="*/ 25761 w 43147"/>
                    <a:gd name="connsiteY4" fmla="*/ 29 h 39938"/>
                    <a:gd name="connsiteX5" fmla="*/ 29845 w 43147"/>
                    <a:gd name="connsiteY5" fmla="*/ 4799 h 39938"/>
                    <a:gd name="connsiteX6" fmla="*/ 35475 w 43147"/>
                    <a:gd name="connsiteY6" fmla="*/ 519 h 39938"/>
                    <a:gd name="connsiteX7" fmla="*/ 36325 w 43147"/>
                    <a:gd name="connsiteY7" fmla="*/ 8065 h 39938"/>
                    <a:gd name="connsiteX8" fmla="*/ 41994 w 43147"/>
                    <a:gd name="connsiteY8" fmla="*/ 10147 h 39938"/>
                    <a:gd name="connsiteX9" fmla="*/ 38900 w 43147"/>
                    <a:gd name="connsiteY9" fmla="*/ 15375 h 39938"/>
                    <a:gd name="connsiteX10" fmla="*/ 43028 w 43147"/>
                    <a:gd name="connsiteY10" fmla="*/ 23151 h 39938"/>
                    <a:gd name="connsiteX11" fmla="*/ 33098 w 43147"/>
                    <a:gd name="connsiteY11" fmla="*/ 27201 h 39938"/>
                    <a:gd name="connsiteX12" fmla="*/ 35407 w 43147"/>
                    <a:gd name="connsiteY12" fmla="*/ 35930 h 39938"/>
                    <a:gd name="connsiteX13" fmla="*/ 27796 w 43147"/>
                    <a:gd name="connsiteY13" fmla="*/ 32782 h 39938"/>
                    <a:gd name="connsiteX14" fmla="*/ 23371 w 43147"/>
                    <a:gd name="connsiteY14" fmla="*/ 39931 h 39938"/>
                    <a:gd name="connsiteX15" fmla="*/ 16955 w 43147"/>
                    <a:gd name="connsiteY15" fmla="*/ 34289 h 39938"/>
                    <a:gd name="connsiteX16" fmla="*/ 7899 w 43147"/>
                    <a:gd name="connsiteY16" fmla="*/ 31697 h 39938"/>
                    <a:gd name="connsiteX17" fmla="*/ 1122 w 43147"/>
                    <a:gd name="connsiteY17" fmla="*/ 31079 h 39938"/>
                    <a:gd name="connsiteX18" fmla="*/ 4516 w 43147"/>
                    <a:gd name="connsiteY18" fmla="*/ 25037 h 39938"/>
                    <a:gd name="connsiteX19" fmla="*/ 7 w 43147"/>
                    <a:gd name="connsiteY19" fmla="*/ 19533 h 39938"/>
                    <a:gd name="connsiteX20" fmla="*/ 6960 w 43147"/>
                    <a:gd name="connsiteY20" fmla="*/ 15623 h 39938"/>
                    <a:gd name="connsiteX0" fmla="*/ 3588 w 43147"/>
                    <a:gd name="connsiteY0" fmla="*/ 13323 h 39938"/>
                    <a:gd name="connsiteX1" fmla="*/ 3681 w 43147"/>
                    <a:gd name="connsiteY1" fmla="*/ 13599 h 39938"/>
                    <a:gd name="connsiteX0" fmla="*/ 6960 w 43082"/>
                    <a:gd name="connsiteY0" fmla="*/ 15623 h 39938"/>
                    <a:gd name="connsiteX1" fmla="*/ 5635 w 43082"/>
                    <a:gd name="connsiteY1" fmla="*/ 6736 h 39938"/>
                    <a:gd name="connsiteX2" fmla="*/ 14634 w 43082"/>
                    <a:gd name="connsiteY2" fmla="*/ 7091 h 39938"/>
                    <a:gd name="connsiteX3" fmla="*/ 22314 w 43082"/>
                    <a:gd name="connsiteY3" fmla="*/ 7380 h 39938"/>
                    <a:gd name="connsiteX4" fmla="*/ 25761 w 43082"/>
                    <a:gd name="connsiteY4" fmla="*/ 29 h 39938"/>
                    <a:gd name="connsiteX5" fmla="*/ 29845 w 43082"/>
                    <a:gd name="connsiteY5" fmla="*/ 4799 h 39938"/>
                    <a:gd name="connsiteX6" fmla="*/ 35475 w 43082"/>
                    <a:gd name="connsiteY6" fmla="*/ 519 h 39938"/>
                    <a:gd name="connsiteX7" fmla="*/ 36325 w 43082"/>
                    <a:gd name="connsiteY7" fmla="*/ 8065 h 39938"/>
                    <a:gd name="connsiteX8" fmla="*/ 41994 w 43082"/>
                    <a:gd name="connsiteY8" fmla="*/ 10147 h 39938"/>
                    <a:gd name="connsiteX9" fmla="*/ 38900 w 43082"/>
                    <a:gd name="connsiteY9" fmla="*/ 15375 h 39938"/>
                    <a:gd name="connsiteX10" fmla="*/ 43028 w 43082"/>
                    <a:gd name="connsiteY10" fmla="*/ 23151 h 39938"/>
                    <a:gd name="connsiteX11" fmla="*/ 35180 w 43082"/>
                    <a:gd name="connsiteY11" fmla="*/ 26600 h 39938"/>
                    <a:gd name="connsiteX12" fmla="*/ 35407 w 43082"/>
                    <a:gd name="connsiteY12" fmla="*/ 35930 h 39938"/>
                    <a:gd name="connsiteX13" fmla="*/ 27796 w 43082"/>
                    <a:gd name="connsiteY13" fmla="*/ 32782 h 39938"/>
                    <a:gd name="connsiteX14" fmla="*/ 23371 w 43082"/>
                    <a:gd name="connsiteY14" fmla="*/ 39931 h 39938"/>
                    <a:gd name="connsiteX15" fmla="*/ 16955 w 43082"/>
                    <a:gd name="connsiteY15" fmla="*/ 34289 h 39938"/>
                    <a:gd name="connsiteX16" fmla="*/ 7899 w 43082"/>
                    <a:gd name="connsiteY16" fmla="*/ 31697 h 39938"/>
                    <a:gd name="connsiteX17" fmla="*/ 1122 w 43082"/>
                    <a:gd name="connsiteY17" fmla="*/ 31079 h 39938"/>
                    <a:gd name="connsiteX18" fmla="*/ 4516 w 43082"/>
                    <a:gd name="connsiteY18" fmla="*/ 25037 h 39938"/>
                    <a:gd name="connsiteX19" fmla="*/ 7 w 43082"/>
                    <a:gd name="connsiteY19" fmla="*/ 19533 h 39938"/>
                    <a:gd name="connsiteX20" fmla="*/ 6960 w 43082"/>
                    <a:gd name="connsiteY20" fmla="*/ 15623 h 39938"/>
                    <a:gd name="connsiteX0" fmla="*/ 3588 w 43082"/>
                    <a:gd name="connsiteY0" fmla="*/ 13323 h 39938"/>
                    <a:gd name="connsiteX1" fmla="*/ 3681 w 43082"/>
                    <a:gd name="connsiteY1" fmla="*/ 13599 h 39938"/>
                  </a:gdLst>
                  <a:ahLst/>
                  <a:cxnLst>
                    <a:cxn ang="0">
                      <a:pos x="connsiteX0" y="connsiteY0"/>
                    </a:cxn>
                    <a:cxn ang="0">
                      <a:pos x="connsiteX1" y="connsiteY1"/>
                    </a:cxn>
                  </a:cxnLst>
                  <a:rect l="l" t="t" r="r" b="b"/>
                  <a:pathLst>
                    <a:path w="43082" h="39938">
                      <a:moveTo>
                        <a:pt x="6960" y="15623"/>
                      </a:moveTo>
                      <a:cubicBezTo>
                        <a:pt x="8207" y="13147"/>
                        <a:pt x="4356" y="8158"/>
                        <a:pt x="5635" y="6736"/>
                      </a:cubicBezTo>
                      <a:cubicBezTo>
                        <a:pt x="6914" y="5314"/>
                        <a:pt x="11661" y="8339"/>
                        <a:pt x="14634" y="7091"/>
                      </a:cubicBezTo>
                      <a:cubicBezTo>
                        <a:pt x="21012" y="-1836"/>
                        <a:pt x="17844" y="6716"/>
                        <a:pt x="22314" y="7380"/>
                      </a:cubicBezTo>
                      <a:cubicBezTo>
                        <a:pt x="24497" y="6403"/>
                        <a:pt x="24506" y="459"/>
                        <a:pt x="25761" y="29"/>
                      </a:cubicBezTo>
                      <a:cubicBezTo>
                        <a:pt x="27016" y="-401"/>
                        <a:pt x="28039" y="4118"/>
                        <a:pt x="29845" y="4799"/>
                      </a:cubicBezTo>
                      <a:cubicBezTo>
                        <a:pt x="32538" y="5245"/>
                        <a:pt x="34395" y="-25"/>
                        <a:pt x="35475" y="519"/>
                      </a:cubicBezTo>
                      <a:cubicBezTo>
                        <a:pt x="36555" y="1063"/>
                        <a:pt x="35035" y="6747"/>
                        <a:pt x="36325" y="8065"/>
                      </a:cubicBezTo>
                      <a:cubicBezTo>
                        <a:pt x="37745" y="9737"/>
                        <a:pt x="41565" y="8929"/>
                        <a:pt x="41994" y="10147"/>
                      </a:cubicBezTo>
                      <a:cubicBezTo>
                        <a:pt x="42423" y="11365"/>
                        <a:pt x="37794" y="13489"/>
                        <a:pt x="38900" y="15375"/>
                      </a:cubicBezTo>
                      <a:cubicBezTo>
                        <a:pt x="38773" y="17695"/>
                        <a:pt x="43648" y="21280"/>
                        <a:pt x="43028" y="23151"/>
                      </a:cubicBezTo>
                      <a:cubicBezTo>
                        <a:pt x="42408" y="25022"/>
                        <a:pt x="37056" y="23839"/>
                        <a:pt x="35180" y="26600"/>
                      </a:cubicBezTo>
                      <a:cubicBezTo>
                        <a:pt x="35167" y="28867"/>
                        <a:pt x="36638" y="34900"/>
                        <a:pt x="35407" y="35930"/>
                      </a:cubicBezTo>
                      <a:cubicBezTo>
                        <a:pt x="34176" y="36960"/>
                        <a:pt x="30870" y="33405"/>
                        <a:pt x="27796" y="32782"/>
                      </a:cubicBezTo>
                      <a:cubicBezTo>
                        <a:pt x="26407" y="32654"/>
                        <a:pt x="25178" y="39680"/>
                        <a:pt x="23371" y="39931"/>
                      </a:cubicBezTo>
                      <a:cubicBezTo>
                        <a:pt x="21564" y="40182"/>
                        <a:pt x="19914" y="34063"/>
                        <a:pt x="16955" y="34289"/>
                      </a:cubicBezTo>
                      <a:cubicBezTo>
                        <a:pt x="12553" y="33814"/>
                        <a:pt x="10591" y="35623"/>
                        <a:pt x="7899" y="31697"/>
                      </a:cubicBezTo>
                      <a:cubicBezTo>
                        <a:pt x="6787" y="30232"/>
                        <a:pt x="1686" y="32189"/>
                        <a:pt x="1122" y="31079"/>
                      </a:cubicBezTo>
                      <a:cubicBezTo>
                        <a:pt x="558" y="29969"/>
                        <a:pt x="4928" y="26906"/>
                        <a:pt x="4516" y="25037"/>
                      </a:cubicBezTo>
                      <a:cubicBezTo>
                        <a:pt x="4796" y="23239"/>
                        <a:pt x="-201" y="21886"/>
                        <a:pt x="7" y="19533"/>
                      </a:cubicBezTo>
                      <a:cubicBezTo>
                        <a:pt x="251" y="16778"/>
                        <a:pt x="5944" y="17194"/>
                        <a:pt x="6960" y="15623"/>
                      </a:cubicBezTo>
                      <a:close/>
                    </a:path>
                    <a:path w="43082" h="39938" fill="none" extrusionOk="0">
                      <a:moveTo>
                        <a:pt x="3588" y="13323"/>
                      </a:moveTo>
                      <a:cubicBezTo>
                        <a:pt x="3567" y="13358"/>
                        <a:pt x="3702" y="13564"/>
                        <a:pt x="3681" y="13599"/>
                      </a:cubicBezTo>
                    </a:path>
                  </a:pathLst>
                </a:custGeom>
                <a:gradFill>
                  <a:gsLst>
                    <a:gs pos="97000">
                      <a:schemeClr val="accent4">
                        <a:lumMod val="40000"/>
                        <a:lumOff val="60000"/>
                      </a:schemeClr>
                    </a:gs>
                    <a:gs pos="86000">
                      <a:schemeClr val="accent4">
                        <a:lumMod val="60000"/>
                        <a:lumOff val="40000"/>
                      </a:schemeClr>
                    </a:gs>
                    <a:gs pos="11000">
                      <a:schemeClr val="accent4">
                        <a:lumMod val="20000"/>
                        <a:lumOff val="80000"/>
                      </a:schemeClr>
                    </a:gs>
                  </a:gsLst>
                  <a:path path="circle">
                    <a:fillToRect l="50000" t="50000" r="50000" b="50000"/>
                  </a:path>
                </a:gradFill>
                <a:ln w="3175">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a:spLocks noChangeAspect="1"/>
                </p:cNvSpPr>
                <p:nvPr/>
              </p:nvSpPr>
              <p:spPr>
                <a:xfrm rot="17032382">
                  <a:off x="9020787" y="6242607"/>
                  <a:ext cx="103738" cy="90010"/>
                </a:xfrm>
                <a:custGeom>
                  <a:avLst/>
                  <a:gdLst>
                    <a:gd name="connsiteX0" fmla="*/ 43154 w 89798"/>
                    <a:gd name="connsiteY0" fmla="*/ 0 h 86046"/>
                    <a:gd name="connsiteX1" fmla="*/ 59318 w 89798"/>
                    <a:gd name="connsiteY1" fmla="*/ 7278 h 86046"/>
                    <a:gd name="connsiteX2" fmla="*/ 65570 w 89798"/>
                    <a:gd name="connsiteY2" fmla="*/ 23685 h 86046"/>
                    <a:gd name="connsiteX3" fmla="*/ 66938 w 89798"/>
                    <a:gd name="connsiteY3" fmla="*/ 22902 h 86046"/>
                    <a:gd name="connsiteX4" fmla="*/ 89798 w 89798"/>
                    <a:gd name="connsiteY4" fmla="*/ 54474 h 86046"/>
                    <a:gd name="connsiteX5" fmla="*/ 66938 w 89798"/>
                    <a:gd name="connsiteY5" fmla="*/ 86046 h 86046"/>
                    <a:gd name="connsiteX6" fmla="*/ 50774 w 89798"/>
                    <a:gd name="connsiteY6" fmla="*/ 76799 h 86046"/>
                    <a:gd name="connsiteX7" fmla="*/ 48602 w 89798"/>
                    <a:gd name="connsiteY7" fmla="*/ 69557 h 86046"/>
                    <a:gd name="connsiteX8" fmla="*/ 37059 w 89798"/>
                    <a:gd name="connsiteY8" fmla="*/ 72506 h 86046"/>
                    <a:gd name="connsiteX9" fmla="*/ 0 w 89798"/>
                    <a:gd name="connsiteY9" fmla="*/ 49646 h 86046"/>
                    <a:gd name="connsiteX10" fmla="*/ 10854 w 89798"/>
                    <a:gd name="connsiteY10" fmla="*/ 33482 h 86046"/>
                    <a:gd name="connsiteX11" fmla="*/ 22454 w 89798"/>
                    <a:gd name="connsiteY11" fmla="*/ 30518 h 86046"/>
                    <a:gd name="connsiteX12" fmla="*/ 20294 w 89798"/>
                    <a:gd name="connsiteY12" fmla="*/ 24849 h 86046"/>
                    <a:gd name="connsiteX13" fmla="*/ 43154 w 89798"/>
                    <a:gd name="connsiteY13" fmla="*/ 0 h 86046"/>
                    <a:gd name="connsiteX0" fmla="*/ 43154 w 89798"/>
                    <a:gd name="connsiteY0" fmla="*/ 0 h 86046"/>
                    <a:gd name="connsiteX1" fmla="*/ 59318 w 89798"/>
                    <a:gd name="connsiteY1" fmla="*/ 7278 h 86046"/>
                    <a:gd name="connsiteX2" fmla="*/ 65570 w 89798"/>
                    <a:gd name="connsiteY2" fmla="*/ 23685 h 86046"/>
                    <a:gd name="connsiteX3" fmla="*/ 66938 w 89798"/>
                    <a:gd name="connsiteY3" fmla="*/ 22902 h 86046"/>
                    <a:gd name="connsiteX4" fmla="*/ 89798 w 89798"/>
                    <a:gd name="connsiteY4" fmla="*/ 54474 h 86046"/>
                    <a:gd name="connsiteX5" fmla="*/ 66938 w 89798"/>
                    <a:gd name="connsiteY5" fmla="*/ 86046 h 86046"/>
                    <a:gd name="connsiteX6" fmla="*/ 50774 w 89798"/>
                    <a:gd name="connsiteY6" fmla="*/ 76799 h 86046"/>
                    <a:gd name="connsiteX7" fmla="*/ 48602 w 89798"/>
                    <a:gd name="connsiteY7" fmla="*/ 69557 h 86046"/>
                    <a:gd name="connsiteX8" fmla="*/ 37059 w 89798"/>
                    <a:gd name="connsiteY8" fmla="*/ 72506 h 86046"/>
                    <a:gd name="connsiteX9" fmla="*/ 0 w 89798"/>
                    <a:gd name="connsiteY9" fmla="*/ 49646 h 86046"/>
                    <a:gd name="connsiteX10" fmla="*/ 10854 w 89798"/>
                    <a:gd name="connsiteY10" fmla="*/ 33482 h 86046"/>
                    <a:gd name="connsiteX11" fmla="*/ 22454 w 89798"/>
                    <a:gd name="connsiteY11" fmla="*/ 30518 h 86046"/>
                    <a:gd name="connsiteX12" fmla="*/ 43154 w 89798"/>
                    <a:gd name="connsiteY12" fmla="*/ 0 h 86046"/>
                    <a:gd name="connsiteX0" fmla="*/ 43154 w 89798"/>
                    <a:gd name="connsiteY0" fmla="*/ 0 h 86046"/>
                    <a:gd name="connsiteX1" fmla="*/ 59318 w 89798"/>
                    <a:gd name="connsiteY1" fmla="*/ 7278 h 86046"/>
                    <a:gd name="connsiteX2" fmla="*/ 65570 w 89798"/>
                    <a:gd name="connsiteY2" fmla="*/ 23685 h 86046"/>
                    <a:gd name="connsiteX3" fmla="*/ 66938 w 89798"/>
                    <a:gd name="connsiteY3" fmla="*/ 22902 h 86046"/>
                    <a:gd name="connsiteX4" fmla="*/ 89798 w 89798"/>
                    <a:gd name="connsiteY4" fmla="*/ 54474 h 86046"/>
                    <a:gd name="connsiteX5" fmla="*/ 66938 w 89798"/>
                    <a:gd name="connsiteY5" fmla="*/ 86046 h 86046"/>
                    <a:gd name="connsiteX6" fmla="*/ 50774 w 89798"/>
                    <a:gd name="connsiteY6" fmla="*/ 76799 h 86046"/>
                    <a:gd name="connsiteX7" fmla="*/ 48602 w 89798"/>
                    <a:gd name="connsiteY7" fmla="*/ 69557 h 86046"/>
                    <a:gd name="connsiteX8" fmla="*/ 37059 w 89798"/>
                    <a:gd name="connsiteY8" fmla="*/ 72506 h 86046"/>
                    <a:gd name="connsiteX9" fmla="*/ 0 w 89798"/>
                    <a:gd name="connsiteY9" fmla="*/ 49646 h 86046"/>
                    <a:gd name="connsiteX10" fmla="*/ 10854 w 89798"/>
                    <a:gd name="connsiteY10" fmla="*/ 33482 h 86046"/>
                    <a:gd name="connsiteX11" fmla="*/ 22454 w 89798"/>
                    <a:gd name="connsiteY11" fmla="*/ 30518 h 86046"/>
                    <a:gd name="connsiteX12" fmla="*/ 43154 w 89798"/>
                    <a:gd name="connsiteY12" fmla="*/ 0 h 86046"/>
                    <a:gd name="connsiteX0" fmla="*/ 43154 w 89798"/>
                    <a:gd name="connsiteY0" fmla="*/ 0 h 86046"/>
                    <a:gd name="connsiteX1" fmla="*/ 59318 w 89798"/>
                    <a:gd name="connsiteY1" fmla="*/ 7278 h 86046"/>
                    <a:gd name="connsiteX2" fmla="*/ 65570 w 89798"/>
                    <a:gd name="connsiteY2" fmla="*/ 23685 h 86046"/>
                    <a:gd name="connsiteX3" fmla="*/ 66938 w 89798"/>
                    <a:gd name="connsiteY3" fmla="*/ 22902 h 86046"/>
                    <a:gd name="connsiteX4" fmla="*/ 89798 w 89798"/>
                    <a:gd name="connsiteY4" fmla="*/ 54474 h 86046"/>
                    <a:gd name="connsiteX5" fmla="*/ 66938 w 89798"/>
                    <a:gd name="connsiteY5" fmla="*/ 86046 h 86046"/>
                    <a:gd name="connsiteX6" fmla="*/ 50774 w 89798"/>
                    <a:gd name="connsiteY6" fmla="*/ 76799 h 86046"/>
                    <a:gd name="connsiteX7" fmla="*/ 48602 w 89798"/>
                    <a:gd name="connsiteY7" fmla="*/ 69557 h 86046"/>
                    <a:gd name="connsiteX8" fmla="*/ 37059 w 89798"/>
                    <a:gd name="connsiteY8" fmla="*/ 72506 h 86046"/>
                    <a:gd name="connsiteX9" fmla="*/ 0 w 89798"/>
                    <a:gd name="connsiteY9" fmla="*/ 49646 h 86046"/>
                    <a:gd name="connsiteX10" fmla="*/ 10854 w 89798"/>
                    <a:gd name="connsiteY10" fmla="*/ 33482 h 86046"/>
                    <a:gd name="connsiteX11" fmla="*/ 28913 w 89798"/>
                    <a:gd name="connsiteY11" fmla="*/ 24463 h 86046"/>
                    <a:gd name="connsiteX12" fmla="*/ 43154 w 89798"/>
                    <a:gd name="connsiteY12" fmla="*/ 0 h 86046"/>
                    <a:gd name="connsiteX0" fmla="*/ 43154 w 89798"/>
                    <a:gd name="connsiteY0" fmla="*/ 0 h 86046"/>
                    <a:gd name="connsiteX1" fmla="*/ 58107 w 89798"/>
                    <a:gd name="connsiteY1" fmla="*/ 8893 h 86046"/>
                    <a:gd name="connsiteX2" fmla="*/ 65570 w 89798"/>
                    <a:gd name="connsiteY2" fmla="*/ 23685 h 86046"/>
                    <a:gd name="connsiteX3" fmla="*/ 66938 w 89798"/>
                    <a:gd name="connsiteY3" fmla="*/ 22902 h 86046"/>
                    <a:gd name="connsiteX4" fmla="*/ 89798 w 89798"/>
                    <a:gd name="connsiteY4" fmla="*/ 54474 h 86046"/>
                    <a:gd name="connsiteX5" fmla="*/ 66938 w 89798"/>
                    <a:gd name="connsiteY5" fmla="*/ 86046 h 86046"/>
                    <a:gd name="connsiteX6" fmla="*/ 50774 w 89798"/>
                    <a:gd name="connsiteY6" fmla="*/ 76799 h 86046"/>
                    <a:gd name="connsiteX7" fmla="*/ 48602 w 89798"/>
                    <a:gd name="connsiteY7" fmla="*/ 69557 h 86046"/>
                    <a:gd name="connsiteX8" fmla="*/ 37059 w 89798"/>
                    <a:gd name="connsiteY8" fmla="*/ 72506 h 86046"/>
                    <a:gd name="connsiteX9" fmla="*/ 0 w 89798"/>
                    <a:gd name="connsiteY9" fmla="*/ 49646 h 86046"/>
                    <a:gd name="connsiteX10" fmla="*/ 10854 w 89798"/>
                    <a:gd name="connsiteY10" fmla="*/ 33482 h 86046"/>
                    <a:gd name="connsiteX11" fmla="*/ 28913 w 89798"/>
                    <a:gd name="connsiteY11" fmla="*/ 24463 h 86046"/>
                    <a:gd name="connsiteX12" fmla="*/ 43154 w 89798"/>
                    <a:gd name="connsiteY12" fmla="*/ 0 h 86046"/>
                    <a:gd name="connsiteX0" fmla="*/ 43154 w 89798"/>
                    <a:gd name="connsiteY0" fmla="*/ 0 h 86046"/>
                    <a:gd name="connsiteX1" fmla="*/ 58107 w 89798"/>
                    <a:gd name="connsiteY1" fmla="*/ 8893 h 86046"/>
                    <a:gd name="connsiteX2" fmla="*/ 65570 w 89798"/>
                    <a:gd name="connsiteY2" fmla="*/ 23685 h 86046"/>
                    <a:gd name="connsiteX3" fmla="*/ 89798 w 89798"/>
                    <a:gd name="connsiteY3" fmla="*/ 54474 h 86046"/>
                    <a:gd name="connsiteX4" fmla="*/ 66938 w 89798"/>
                    <a:gd name="connsiteY4" fmla="*/ 86046 h 86046"/>
                    <a:gd name="connsiteX5" fmla="*/ 50774 w 89798"/>
                    <a:gd name="connsiteY5" fmla="*/ 76799 h 86046"/>
                    <a:gd name="connsiteX6" fmla="*/ 48602 w 89798"/>
                    <a:gd name="connsiteY6" fmla="*/ 69557 h 86046"/>
                    <a:gd name="connsiteX7" fmla="*/ 37059 w 89798"/>
                    <a:gd name="connsiteY7" fmla="*/ 72506 h 86046"/>
                    <a:gd name="connsiteX8" fmla="*/ 0 w 89798"/>
                    <a:gd name="connsiteY8" fmla="*/ 49646 h 86046"/>
                    <a:gd name="connsiteX9" fmla="*/ 10854 w 89798"/>
                    <a:gd name="connsiteY9" fmla="*/ 33482 h 86046"/>
                    <a:gd name="connsiteX10" fmla="*/ 28913 w 89798"/>
                    <a:gd name="connsiteY10" fmla="*/ 24463 h 86046"/>
                    <a:gd name="connsiteX11" fmla="*/ 43154 w 89798"/>
                    <a:gd name="connsiteY11" fmla="*/ 0 h 86046"/>
                    <a:gd name="connsiteX0" fmla="*/ 43154 w 88587"/>
                    <a:gd name="connsiteY0" fmla="*/ 0 h 88124"/>
                    <a:gd name="connsiteX1" fmla="*/ 58107 w 88587"/>
                    <a:gd name="connsiteY1" fmla="*/ 8893 h 88124"/>
                    <a:gd name="connsiteX2" fmla="*/ 65570 w 88587"/>
                    <a:gd name="connsiteY2" fmla="*/ 23685 h 88124"/>
                    <a:gd name="connsiteX3" fmla="*/ 88587 w 88587"/>
                    <a:gd name="connsiteY3" fmla="*/ 38326 h 88124"/>
                    <a:gd name="connsiteX4" fmla="*/ 66938 w 88587"/>
                    <a:gd name="connsiteY4" fmla="*/ 86046 h 88124"/>
                    <a:gd name="connsiteX5" fmla="*/ 50774 w 88587"/>
                    <a:gd name="connsiteY5" fmla="*/ 76799 h 88124"/>
                    <a:gd name="connsiteX6" fmla="*/ 48602 w 88587"/>
                    <a:gd name="connsiteY6" fmla="*/ 69557 h 88124"/>
                    <a:gd name="connsiteX7" fmla="*/ 37059 w 88587"/>
                    <a:gd name="connsiteY7" fmla="*/ 72506 h 88124"/>
                    <a:gd name="connsiteX8" fmla="*/ 0 w 88587"/>
                    <a:gd name="connsiteY8" fmla="*/ 49646 h 88124"/>
                    <a:gd name="connsiteX9" fmla="*/ 10854 w 88587"/>
                    <a:gd name="connsiteY9" fmla="*/ 33482 h 88124"/>
                    <a:gd name="connsiteX10" fmla="*/ 28913 w 88587"/>
                    <a:gd name="connsiteY10" fmla="*/ 24463 h 88124"/>
                    <a:gd name="connsiteX11" fmla="*/ 43154 w 88587"/>
                    <a:gd name="connsiteY11" fmla="*/ 0 h 88124"/>
                    <a:gd name="connsiteX0" fmla="*/ 43154 w 88587"/>
                    <a:gd name="connsiteY0" fmla="*/ 0 h 88124"/>
                    <a:gd name="connsiteX1" fmla="*/ 58107 w 88587"/>
                    <a:gd name="connsiteY1" fmla="*/ 8893 h 88124"/>
                    <a:gd name="connsiteX2" fmla="*/ 65570 w 88587"/>
                    <a:gd name="connsiteY2" fmla="*/ 23685 h 88124"/>
                    <a:gd name="connsiteX3" fmla="*/ 88587 w 88587"/>
                    <a:gd name="connsiteY3" fmla="*/ 38326 h 88124"/>
                    <a:gd name="connsiteX4" fmla="*/ 66938 w 88587"/>
                    <a:gd name="connsiteY4" fmla="*/ 86046 h 88124"/>
                    <a:gd name="connsiteX5" fmla="*/ 50774 w 88587"/>
                    <a:gd name="connsiteY5" fmla="*/ 76799 h 88124"/>
                    <a:gd name="connsiteX6" fmla="*/ 48602 w 88587"/>
                    <a:gd name="connsiteY6" fmla="*/ 69557 h 88124"/>
                    <a:gd name="connsiteX7" fmla="*/ 37059 w 88587"/>
                    <a:gd name="connsiteY7" fmla="*/ 72506 h 88124"/>
                    <a:gd name="connsiteX8" fmla="*/ 0 w 88587"/>
                    <a:gd name="connsiteY8" fmla="*/ 49646 h 88124"/>
                    <a:gd name="connsiteX9" fmla="*/ 10854 w 88587"/>
                    <a:gd name="connsiteY9" fmla="*/ 33482 h 88124"/>
                    <a:gd name="connsiteX10" fmla="*/ 28913 w 88587"/>
                    <a:gd name="connsiteY10" fmla="*/ 24463 h 88124"/>
                    <a:gd name="connsiteX11" fmla="*/ 43154 w 88587"/>
                    <a:gd name="connsiteY11" fmla="*/ 0 h 88124"/>
                    <a:gd name="connsiteX0" fmla="*/ 43154 w 88587"/>
                    <a:gd name="connsiteY0" fmla="*/ 0 h 88124"/>
                    <a:gd name="connsiteX1" fmla="*/ 58107 w 88587"/>
                    <a:gd name="connsiteY1" fmla="*/ 8893 h 88124"/>
                    <a:gd name="connsiteX2" fmla="*/ 65570 w 88587"/>
                    <a:gd name="connsiteY2" fmla="*/ 23685 h 88124"/>
                    <a:gd name="connsiteX3" fmla="*/ 88587 w 88587"/>
                    <a:gd name="connsiteY3" fmla="*/ 38326 h 88124"/>
                    <a:gd name="connsiteX4" fmla="*/ 66938 w 88587"/>
                    <a:gd name="connsiteY4" fmla="*/ 86046 h 88124"/>
                    <a:gd name="connsiteX5" fmla="*/ 50774 w 88587"/>
                    <a:gd name="connsiteY5" fmla="*/ 76799 h 88124"/>
                    <a:gd name="connsiteX6" fmla="*/ 48602 w 88587"/>
                    <a:gd name="connsiteY6" fmla="*/ 69557 h 88124"/>
                    <a:gd name="connsiteX7" fmla="*/ 37059 w 88587"/>
                    <a:gd name="connsiteY7" fmla="*/ 72506 h 88124"/>
                    <a:gd name="connsiteX8" fmla="*/ 0 w 88587"/>
                    <a:gd name="connsiteY8" fmla="*/ 49646 h 88124"/>
                    <a:gd name="connsiteX9" fmla="*/ 10854 w 88587"/>
                    <a:gd name="connsiteY9" fmla="*/ 33482 h 88124"/>
                    <a:gd name="connsiteX10" fmla="*/ 28913 w 88587"/>
                    <a:gd name="connsiteY10" fmla="*/ 24463 h 88124"/>
                    <a:gd name="connsiteX11" fmla="*/ 43154 w 88587"/>
                    <a:gd name="connsiteY11" fmla="*/ 0 h 88124"/>
                    <a:gd name="connsiteX0" fmla="*/ 43154 w 89570"/>
                    <a:gd name="connsiteY0" fmla="*/ 0 h 78472"/>
                    <a:gd name="connsiteX1" fmla="*/ 58107 w 89570"/>
                    <a:gd name="connsiteY1" fmla="*/ 8893 h 78472"/>
                    <a:gd name="connsiteX2" fmla="*/ 65570 w 89570"/>
                    <a:gd name="connsiteY2" fmla="*/ 23685 h 78472"/>
                    <a:gd name="connsiteX3" fmla="*/ 88587 w 89570"/>
                    <a:gd name="connsiteY3" fmla="*/ 38326 h 78472"/>
                    <a:gd name="connsiteX4" fmla="*/ 81875 w 89570"/>
                    <a:gd name="connsiteY4" fmla="*/ 65861 h 78472"/>
                    <a:gd name="connsiteX5" fmla="*/ 50774 w 89570"/>
                    <a:gd name="connsiteY5" fmla="*/ 76799 h 78472"/>
                    <a:gd name="connsiteX6" fmla="*/ 48602 w 89570"/>
                    <a:gd name="connsiteY6" fmla="*/ 69557 h 78472"/>
                    <a:gd name="connsiteX7" fmla="*/ 37059 w 89570"/>
                    <a:gd name="connsiteY7" fmla="*/ 72506 h 78472"/>
                    <a:gd name="connsiteX8" fmla="*/ 0 w 89570"/>
                    <a:gd name="connsiteY8" fmla="*/ 49646 h 78472"/>
                    <a:gd name="connsiteX9" fmla="*/ 10854 w 89570"/>
                    <a:gd name="connsiteY9" fmla="*/ 33482 h 78472"/>
                    <a:gd name="connsiteX10" fmla="*/ 28913 w 89570"/>
                    <a:gd name="connsiteY10" fmla="*/ 24463 h 78472"/>
                    <a:gd name="connsiteX11" fmla="*/ 43154 w 89570"/>
                    <a:gd name="connsiteY11" fmla="*/ 0 h 78472"/>
                    <a:gd name="connsiteX0" fmla="*/ 43154 w 88978"/>
                    <a:gd name="connsiteY0" fmla="*/ 0 h 78736"/>
                    <a:gd name="connsiteX1" fmla="*/ 58107 w 88978"/>
                    <a:gd name="connsiteY1" fmla="*/ 8893 h 78736"/>
                    <a:gd name="connsiteX2" fmla="*/ 65570 w 88978"/>
                    <a:gd name="connsiteY2" fmla="*/ 23685 h 78736"/>
                    <a:gd name="connsiteX3" fmla="*/ 88587 w 88978"/>
                    <a:gd name="connsiteY3" fmla="*/ 38326 h 78736"/>
                    <a:gd name="connsiteX4" fmla="*/ 81875 w 88978"/>
                    <a:gd name="connsiteY4" fmla="*/ 65861 h 78736"/>
                    <a:gd name="connsiteX5" fmla="*/ 50774 w 88978"/>
                    <a:gd name="connsiteY5" fmla="*/ 76799 h 78736"/>
                    <a:gd name="connsiteX6" fmla="*/ 48602 w 88978"/>
                    <a:gd name="connsiteY6" fmla="*/ 69557 h 78736"/>
                    <a:gd name="connsiteX7" fmla="*/ 37059 w 88978"/>
                    <a:gd name="connsiteY7" fmla="*/ 72506 h 78736"/>
                    <a:gd name="connsiteX8" fmla="*/ 0 w 88978"/>
                    <a:gd name="connsiteY8" fmla="*/ 49646 h 78736"/>
                    <a:gd name="connsiteX9" fmla="*/ 10854 w 88978"/>
                    <a:gd name="connsiteY9" fmla="*/ 33482 h 78736"/>
                    <a:gd name="connsiteX10" fmla="*/ 28913 w 88978"/>
                    <a:gd name="connsiteY10" fmla="*/ 24463 h 78736"/>
                    <a:gd name="connsiteX11" fmla="*/ 43154 w 88978"/>
                    <a:gd name="connsiteY11" fmla="*/ 0 h 78736"/>
                    <a:gd name="connsiteX0" fmla="*/ 43154 w 90264"/>
                    <a:gd name="connsiteY0" fmla="*/ 0 h 77649"/>
                    <a:gd name="connsiteX1" fmla="*/ 58107 w 90264"/>
                    <a:gd name="connsiteY1" fmla="*/ 8893 h 77649"/>
                    <a:gd name="connsiteX2" fmla="*/ 65570 w 90264"/>
                    <a:gd name="connsiteY2" fmla="*/ 23685 h 77649"/>
                    <a:gd name="connsiteX3" fmla="*/ 88587 w 90264"/>
                    <a:gd name="connsiteY3" fmla="*/ 38326 h 77649"/>
                    <a:gd name="connsiteX4" fmla="*/ 81875 w 90264"/>
                    <a:gd name="connsiteY4" fmla="*/ 65861 h 77649"/>
                    <a:gd name="connsiteX5" fmla="*/ 50774 w 90264"/>
                    <a:gd name="connsiteY5" fmla="*/ 76799 h 77649"/>
                    <a:gd name="connsiteX6" fmla="*/ 48602 w 90264"/>
                    <a:gd name="connsiteY6" fmla="*/ 69557 h 77649"/>
                    <a:gd name="connsiteX7" fmla="*/ 37059 w 90264"/>
                    <a:gd name="connsiteY7" fmla="*/ 72506 h 77649"/>
                    <a:gd name="connsiteX8" fmla="*/ 0 w 90264"/>
                    <a:gd name="connsiteY8" fmla="*/ 49646 h 77649"/>
                    <a:gd name="connsiteX9" fmla="*/ 10854 w 90264"/>
                    <a:gd name="connsiteY9" fmla="*/ 33482 h 77649"/>
                    <a:gd name="connsiteX10" fmla="*/ 28913 w 90264"/>
                    <a:gd name="connsiteY10" fmla="*/ 24463 h 77649"/>
                    <a:gd name="connsiteX11" fmla="*/ 43154 w 90264"/>
                    <a:gd name="connsiteY11" fmla="*/ 0 h 77649"/>
                    <a:gd name="connsiteX0" fmla="*/ 43154 w 89362"/>
                    <a:gd name="connsiteY0" fmla="*/ 0 h 79578"/>
                    <a:gd name="connsiteX1" fmla="*/ 58107 w 89362"/>
                    <a:gd name="connsiteY1" fmla="*/ 8893 h 79578"/>
                    <a:gd name="connsiteX2" fmla="*/ 65570 w 89362"/>
                    <a:gd name="connsiteY2" fmla="*/ 23685 h 79578"/>
                    <a:gd name="connsiteX3" fmla="*/ 88587 w 89362"/>
                    <a:gd name="connsiteY3" fmla="*/ 38326 h 79578"/>
                    <a:gd name="connsiteX4" fmla="*/ 81875 w 89362"/>
                    <a:gd name="connsiteY4" fmla="*/ 65861 h 79578"/>
                    <a:gd name="connsiteX5" fmla="*/ 61674 w 89362"/>
                    <a:gd name="connsiteY5" fmla="*/ 78010 h 79578"/>
                    <a:gd name="connsiteX6" fmla="*/ 48602 w 89362"/>
                    <a:gd name="connsiteY6" fmla="*/ 69557 h 79578"/>
                    <a:gd name="connsiteX7" fmla="*/ 37059 w 89362"/>
                    <a:gd name="connsiteY7" fmla="*/ 72506 h 79578"/>
                    <a:gd name="connsiteX8" fmla="*/ 0 w 89362"/>
                    <a:gd name="connsiteY8" fmla="*/ 49646 h 79578"/>
                    <a:gd name="connsiteX9" fmla="*/ 10854 w 89362"/>
                    <a:gd name="connsiteY9" fmla="*/ 33482 h 79578"/>
                    <a:gd name="connsiteX10" fmla="*/ 28913 w 89362"/>
                    <a:gd name="connsiteY10" fmla="*/ 24463 h 79578"/>
                    <a:gd name="connsiteX11" fmla="*/ 43154 w 89362"/>
                    <a:gd name="connsiteY11" fmla="*/ 0 h 79578"/>
                    <a:gd name="connsiteX0" fmla="*/ 43154 w 89362"/>
                    <a:gd name="connsiteY0" fmla="*/ 0 h 78010"/>
                    <a:gd name="connsiteX1" fmla="*/ 58107 w 89362"/>
                    <a:gd name="connsiteY1" fmla="*/ 8893 h 78010"/>
                    <a:gd name="connsiteX2" fmla="*/ 65570 w 89362"/>
                    <a:gd name="connsiteY2" fmla="*/ 23685 h 78010"/>
                    <a:gd name="connsiteX3" fmla="*/ 88587 w 89362"/>
                    <a:gd name="connsiteY3" fmla="*/ 38326 h 78010"/>
                    <a:gd name="connsiteX4" fmla="*/ 81875 w 89362"/>
                    <a:gd name="connsiteY4" fmla="*/ 65861 h 78010"/>
                    <a:gd name="connsiteX5" fmla="*/ 61674 w 89362"/>
                    <a:gd name="connsiteY5" fmla="*/ 78010 h 78010"/>
                    <a:gd name="connsiteX6" fmla="*/ 48602 w 89362"/>
                    <a:gd name="connsiteY6" fmla="*/ 69557 h 78010"/>
                    <a:gd name="connsiteX7" fmla="*/ 37059 w 89362"/>
                    <a:gd name="connsiteY7" fmla="*/ 72506 h 78010"/>
                    <a:gd name="connsiteX8" fmla="*/ 0 w 89362"/>
                    <a:gd name="connsiteY8" fmla="*/ 49646 h 78010"/>
                    <a:gd name="connsiteX9" fmla="*/ 10854 w 89362"/>
                    <a:gd name="connsiteY9" fmla="*/ 33482 h 78010"/>
                    <a:gd name="connsiteX10" fmla="*/ 28913 w 89362"/>
                    <a:gd name="connsiteY10" fmla="*/ 24463 h 78010"/>
                    <a:gd name="connsiteX11" fmla="*/ 43154 w 89362"/>
                    <a:gd name="connsiteY11" fmla="*/ 0 h 78010"/>
                    <a:gd name="connsiteX0" fmla="*/ 43154 w 88876"/>
                    <a:gd name="connsiteY0" fmla="*/ 0 h 78010"/>
                    <a:gd name="connsiteX1" fmla="*/ 58107 w 88876"/>
                    <a:gd name="connsiteY1" fmla="*/ 8893 h 78010"/>
                    <a:gd name="connsiteX2" fmla="*/ 65570 w 88876"/>
                    <a:gd name="connsiteY2" fmla="*/ 23685 h 78010"/>
                    <a:gd name="connsiteX3" fmla="*/ 88587 w 88876"/>
                    <a:gd name="connsiteY3" fmla="*/ 38326 h 78010"/>
                    <a:gd name="connsiteX4" fmla="*/ 77434 w 88876"/>
                    <a:gd name="connsiteY4" fmla="*/ 55365 h 78010"/>
                    <a:gd name="connsiteX5" fmla="*/ 61674 w 88876"/>
                    <a:gd name="connsiteY5" fmla="*/ 78010 h 78010"/>
                    <a:gd name="connsiteX6" fmla="*/ 48602 w 88876"/>
                    <a:gd name="connsiteY6" fmla="*/ 69557 h 78010"/>
                    <a:gd name="connsiteX7" fmla="*/ 37059 w 88876"/>
                    <a:gd name="connsiteY7" fmla="*/ 72506 h 78010"/>
                    <a:gd name="connsiteX8" fmla="*/ 0 w 88876"/>
                    <a:gd name="connsiteY8" fmla="*/ 49646 h 78010"/>
                    <a:gd name="connsiteX9" fmla="*/ 10854 w 88876"/>
                    <a:gd name="connsiteY9" fmla="*/ 33482 h 78010"/>
                    <a:gd name="connsiteX10" fmla="*/ 28913 w 88876"/>
                    <a:gd name="connsiteY10" fmla="*/ 24463 h 78010"/>
                    <a:gd name="connsiteX11" fmla="*/ 43154 w 88876"/>
                    <a:gd name="connsiteY11" fmla="*/ 0 h 78010"/>
                    <a:gd name="connsiteX0" fmla="*/ 43154 w 88855"/>
                    <a:gd name="connsiteY0" fmla="*/ 0 h 78010"/>
                    <a:gd name="connsiteX1" fmla="*/ 58107 w 88855"/>
                    <a:gd name="connsiteY1" fmla="*/ 8893 h 78010"/>
                    <a:gd name="connsiteX2" fmla="*/ 65570 w 88855"/>
                    <a:gd name="connsiteY2" fmla="*/ 23685 h 78010"/>
                    <a:gd name="connsiteX3" fmla="*/ 88587 w 88855"/>
                    <a:gd name="connsiteY3" fmla="*/ 38326 h 78010"/>
                    <a:gd name="connsiteX4" fmla="*/ 77434 w 88855"/>
                    <a:gd name="connsiteY4" fmla="*/ 55365 h 78010"/>
                    <a:gd name="connsiteX5" fmla="*/ 61674 w 88855"/>
                    <a:gd name="connsiteY5" fmla="*/ 78010 h 78010"/>
                    <a:gd name="connsiteX6" fmla="*/ 48602 w 88855"/>
                    <a:gd name="connsiteY6" fmla="*/ 69557 h 78010"/>
                    <a:gd name="connsiteX7" fmla="*/ 37059 w 88855"/>
                    <a:gd name="connsiteY7" fmla="*/ 72506 h 78010"/>
                    <a:gd name="connsiteX8" fmla="*/ 0 w 88855"/>
                    <a:gd name="connsiteY8" fmla="*/ 49646 h 78010"/>
                    <a:gd name="connsiteX9" fmla="*/ 10854 w 88855"/>
                    <a:gd name="connsiteY9" fmla="*/ 33482 h 78010"/>
                    <a:gd name="connsiteX10" fmla="*/ 28913 w 88855"/>
                    <a:gd name="connsiteY10" fmla="*/ 24463 h 78010"/>
                    <a:gd name="connsiteX11" fmla="*/ 43154 w 88855"/>
                    <a:gd name="connsiteY11" fmla="*/ 0 h 78010"/>
                    <a:gd name="connsiteX0" fmla="*/ 43154 w 88855"/>
                    <a:gd name="connsiteY0" fmla="*/ 0 h 78010"/>
                    <a:gd name="connsiteX1" fmla="*/ 58107 w 88855"/>
                    <a:gd name="connsiteY1" fmla="*/ 8893 h 78010"/>
                    <a:gd name="connsiteX2" fmla="*/ 65570 w 88855"/>
                    <a:gd name="connsiteY2" fmla="*/ 23685 h 78010"/>
                    <a:gd name="connsiteX3" fmla="*/ 88587 w 88855"/>
                    <a:gd name="connsiteY3" fmla="*/ 38326 h 78010"/>
                    <a:gd name="connsiteX4" fmla="*/ 77434 w 88855"/>
                    <a:gd name="connsiteY4" fmla="*/ 55365 h 78010"/>
                    <a:gd name="connsiteX5" fmla="*/ 61674 w 88855"/>
                    <a:gd name="connsiteY5" fmla="*/ 78010 h 78010"/>
                    <a:gd name="connsiteX6" fmla="*/ 48602 w 88855"/>
                    <a:gd name="connsiteY6" fmla="*/ 69557 h 78010"/>
                    <a:gd name="connsiteX7" fmla="*/ 37059 w 88855"/>
                    <a:gd name="connsiteY7" fmla="*/ 72506 h 78010"/>
                    <a:gd name="connsiteX8" fmla="*/ 0 w 88855"/>
                    <a:gd name="connsiteY8" fmla="*/ 49646 h 78010"/>
                    <a:gd name="connsiteX9" fmla="*/ 10854 w 88855"/>
                    <a:gd name="connsiteY9" fmla="*/ 33482 h 78010"/>
                    <a:gd name="connsiteX10" fmla="*/ 28913 w 88855"/>
                    <a:gd name="connsiteY10" fmla="*/ 24463 h 78010"/>
                    <a:gd name="connsiteX11" fmla="*/ 43154 w 88855"/>
                    <a:gd name="connsiteY11" fmla="*/ 0 h 78010"/>
                    <a:gd name="connsiteX0" fmla="*/ 43154 w 94749"/>
                    <a:gd name="connsiteY0" fmla="*/ 0 h 78010"/>
                    <a:gd name="connsiteX1" fmla="*/ 58107 w 94749"/>
                    <a:gd name="connsiteY1" fmla="*/ 8893 h 78010"/>
                    <a:gd name="connsiteX2" fmla="*/ 65570 w 94749"/>
                    <a:gd name="connsiteY2" fmla="*/ 23685 h 78010"/>
                    <a:gd name="connsiteX3" fmla="*/ 88587 w 94749"/>
                    <a:gd name="connsiteY3" fmla="*/ 38326 h 78010"/>
                    <a:gd name="connsiteX4" fmla="*/ 77434 w 94749"/>
                    <a:gd name="connsiteY4" fmla="*/ 55365 h 78010"/>
                    <a:gd name="connsiteX5" fmla="*/ 61674 w 94749"/>
                    <a:gd name="connsiteY5" fmla="*/ 78010 h 78010"/>
                    <a:gd name="connsiteX6" fmla="*/ 48602 w 94749"/>
                    <a:gd name="connsiteY6" fmla="*/ 69557 h 78010"/>
                    <a:gd name="connsiteX7" fmla="*/ 37059 w 94749"/>
                    <a:gd name="connsiteY7" fmla="*/ 72506 h 78010"/>
                    <a:gd name="connsiteX8" fmla="*/ 0 w 94749"/>
                    <a:gd name="connsiteY8" fmla="*/ 49646 h 78010"/>
                    <a:gd name="connsiteX9" fmla="*/ 10854 w 94749"/>
                    <a:gd name="connsiteY9" fmla="*/ 33482 h 78010"/>
                    <a:gd name="connsiteX10" fmla="*/ 28913 w 94749"/>
                    <a:gd name="connsiteY10" fmla="*/ 24463 h 78010"/>
                    <a:gd name="connsiteX11" fmla="*/ 43154 w 94749"/>
                    <a:gd name="connsiteY11" fmla="*/ 0 h 78010"/>
                    <a:gd name="connsiteX0" fmla="*/ 44005 w 95600"/>
                    <a:gd name="connsiteY0" fmla="*/ 0 h 78010"/>
                    <a:gd name="connsiteX1" fmla="*/ 58958 w 95600"/>
                    <a:gd name="connsiteY1" fmla="*/ 8893 h 78010"/>
                    <a:gd name="connsiteX2" fmla="*/ 66421 w 95600"/>
                    <a:gd name="connsiteY2" fmla="*/ 23685 h 78010"/>
                    <a:gd name="connsiteX3" fmla="*/ 89438 w 95600"/>
                    <a:gd name="connsiteY3" fmla="*/ 38326 h 78010"/>
                    <a:gd name="connsiteX4" fmla="*/ 78285 w 95600"/>
                    <a:gd name="connsiteY4" fmla="*/ 55365 h 78010"/>
                    <a:gd name="connsiteX5" fmla="*/ 62525 w 95600"/>
                    <a:gd name="connsiteY5" fmla="*/ 78010 h 78010"/>
                    <a:gd name="connsiteX6" fmla="*/ 49453 w 95600"/>
                    <a:gd name="connsiteY6" fmla="*/ 69557 h 78010"/>
                    <a:gd name="connsiteX7" fmla="*/ 32258 w 95600"/>
                    <a:gd name="connsiteY7" fmla="*/ 59184 h 78010"/>
                    <a:gd name="connsiteX8" fmla="*/ 851 w 95600"/>
                    <a:gd name="connsiteY8" fmla="*/ 49646 h 78010"/>
                    <a:gd name="connsiteX9" fmla="*/ 11705 w 95600"/>
                    <a:gd name="connsiteY9" fmla="*/ 33482 h 78010"/>
                    <a:gd name="connsiteX10" fmla="*/ 29764 w 95600"/>
                    <a:gd name="connsiteY10" fmla="*/ 24463 h 78010"/>
                    <a:gd name="connsiteX11" fmla="*/ 44005 w 95600"/>
                    <a:gd name="connsiteY11" fmla="*/ 0 h 78010"/>
                    <a:gd name="connsiteX0" fmla="*/ 44005 w 95600"/>
                    <a:gd name="connsiteY0" fmla="*/ 0 h 78010"/>
                    <a:gd name="connsiteX1" fmla="*/ 58958 w 95600"/>
                    <a:gd name="connsiteY1" fmla="*/ 8893 h 78010"/>
                    <a:gd name="connsiteX2" fmla="*/ 66421 w 95600"/>
                    <a:gd name="connsiteY2" fmla="*/ 23685 h 78010"/>
                    <a:gd name="connsiteX3" fmla="*/ 89438 w 95600"/>
                    <a:gd name="connsiteY3" fmla="*/ 38326 h 78010"/>
                    <a:gd name="connsiteX4" fmla="*/ 78285 w 95600"/>
                    <a:gd name="connsiteY4" fmla="*/ 55365 h 78010"/>
                    <a:gd name="connsiteX5" fmla="*/ 62525 w 95600"/>
                    <a:gd name="connsiteY5" fmla="*/ 78010 h 78010"/>
                    <a:gd name="connsiteX6" fmla="*/ 40975 w 95600"/>
                    <a:gd name="connsiteY6" fmla="*/ 71172 h 78010"/>
                    <a:gd name="connsiteX7" fmla="*/ 32258 w 95600"/>
                    <a:gd name="connsiteY7" fmla="*/ 59184 h 78010"/>
                    <a:gd name="connsiteX8" fmla="*/ 851 w 95600"/>
                    <a:gd name="connsiteY8" fmla="*/ 49646 h 78010"/>
                    <a:gd name="connsiteX9" fmla="*/ 11705 w 95600"/>
                    <a:gd name="connsiteY9" fmla="*/ 33482 h 78010"/>
                    <a:gd name="connsiteX10" fmla="*/ 29764 w 95600"/>
                    <a:gd name="connsiteY10" fmla="*/ 24463 h 78010"/>
                    <a:gd name="connsiteX11" fmla="*/ 44005 w 95600"/>
                    <a:gd name="connsiteY11" fmla="*/ 0 h 78010"/>
                    <a:gd name="connsiteX0" fmla="*/ 44005 w 95600"/>
                    <a:gd name="connsiteY0" fmla="*/ 0 h 78010"/>
                    <a:gd name="connsiteX1" fmla="*/ 58958 w 95600"/>
                    <a:gd name="connsiteY1" fmla="*/ 8893 h 78010"/>
                    <a:gd name="connsiteX2" fmla="*/ 66421 w 95600"/>
                    <a:gd name="connsiteY2" fmla="*/ 23685 h 78010"/>
                    <a:gd name="connsiteX3" fmla="*/ 89438 w 95600"/>
                    <a:gd name="connsiteY3" fmla="*/ 38326 h 78010"/>
                    <a:gd name="connsiteX4" fmla="*/ 78285 w 95600"/>
                    <a:gd name="connsiteY4" fmla="*/ 55365 h 78010"/>
                    <a:gd name="connsiteX5" fmla="*/ 62525 w 95600"/>
                    <a:gd name="connsiteY5" fmla="*/ 78010 h 78010"/>
                    <a:gd name="connsiteX6" fmla="*/ 40975 w 95600"/>
                    <a:gd name="connsiteY6" fmla="*/ 71172 h 78010"/>
                    <a:gd name="connsiteX7" fmla="*/ 32258 w 95600"/>
                    <a:gd name="connsiteY7" fmla="*/ 59184 h 78010"/>
                    <a:gd name="connsiteX8" fmla="*/ 851 w 95600"/>
                    <a:gd name="connsiteY8" fmla="*/ 49646 h 78010"/>
                    <a:gd name="connsiteX9" fmla="*/ 11705 w 95600"/>
                    <a:gd name="connsiteY9" fmla="*/ 33482 h 78010"/>
                    <a:gd name="connsiteX10" fmla="*/ 29764 w 95600"/>
                    <a:gd name="connsiteY10" fmla="*/ 24463 h 78010"/>
                    <a:gd name="connsiteX11" fmla="*/ 44005 w 95600"/>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1071 w 95696"/>
                    <a:gd name="connsiteY6" fmla="*/ 71172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1071 w 95696"/>
                    <a:gd name="connsiteY6" fmla="*/ 71172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1071 w 95696"/>
                    <a:gd name="connsiteY6" fmla="*/ 71172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8741 w 95696"/>
                    <a:gd name="connsiteY6" fmla="*/ 62694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8741 w 95696"/>
                    <a:gd name="connsiteY6" fmla="*/ 62694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8741 w 95696"/>
                    <a:gd name="connsiteY6" fmla="*/ 62694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39910 w 91505"/>
                    <a:gd name="connsiteY0" fmla="*/ 0 h 78010"/>
                    <a:gd name="connsiteX1" fmla="*/ 54863 w 91505"/>
                    <a:gd name="connsiteY1" fmla="*/ 8893 h 78010"/>
                    <a:gd name="connsiteX2" fmla="*/ 62326 w 91505"/>
                    <a:gd name="connsiteY2" fmla="*/ 23685 h 78010"/>
                    <a:gd name="connsiteX3" fmla="*/ 85343 w 91505"/>
                    <a:gd name="connsiteY3" fmla="*/ 38326 h 78010"/>
                    <a:gd name="connsiteX4" fmla="*/ 74190 w 91505"/>
                    <a:gd name="connsiteY4" fmla="*/ 55365 h 78010"/>
                    <a:gd name="connsiteX5" fmla="*/ 58430 w 91505"/>
                    <a:gd name="connsiteY5" fmla="*/ 78010 h 78010"/>
                    <a:gd name="connsiteX6" fmla="*/ 44550 w 91505"/>
                    <a:gd name="connsiteY6" fmla="*/ 62694 h 78010"/>
                    <a:gd name="connsiteX7" fmla="*/ 29778 w 91505"/>
                    <a:gd name="connsiteY7" fmla="*/ 52725 h 78010"/>
                    <a:gd name="connsiteX8" fmla="*/ 1600 w 91505"/>
                    <a:gd name="connsiteY8" fmla="*/ 48031 h 78010"/>
                    <a:gd name="connsiteX9" fmla="*/ 7610 w 91505"/>
                    <a:gd name="connsiteY9" fmla="*/ 33482 h 78010"/>
                    <a:gd name="connsiteX10" fmla="*/ 25669 w 91505"/>
                    <a:gd name="connsiteY10" fmla="*/ 24463 h 78010"/>
                    <a:gd name="connsiteX11" fmla="*/ 39910 w 91505"/>
                    <a:gd name="connsiteY11" fmla="*/ 0 h 78010"/>
                    <a:gd name="connsiteX0" fmla="*/ 38976 w 90571"/>
                    <a:gd name="connsiteY0" fmla="*/ 0 h 78010"/>
                    <a:gd name="connsiteX1" fmla="*/ 53929 w 90571"/>
                    <a:gd name="connsiteY1" fmla="*/ 8893 h 78010"/>
                    <a:gd name="connsiteX2" fmla="*/ 61392 w 90571"/>
                    <a:gd name="connsiteY2" fmla="*/ 23685 h 78010"/>
                    <a:gd name="connsiteX3" fmla="*/ 84409 w 90571"/>
                    <a:gd name="connsiteY3" fmla="*/ 38326 h 78010"/>
                    <a:gd name="connsiteX4" fmla="*/ 73256 w 90571"/>
                    <a:gd name="connsiteY4" fmla="*/ 55365 h 78010"/>
                    <a:gd name="connsiteX5" fmla="*/ 57496 w 90571"/>
                    <a:gd name="connsiteY5" fmla="*/ 78010 h 78010"/>
                    <a:gd name="connsiteX6" fmla="*/ 43616 w 90571"/>
                    <a:gd name="connsiteY6" fmla="*/ 62694 h 78010"/>
                    <a:gd name="connsiteX7" fmla="*/ 28844 w 90571"/>
                    <a:gd name="connsiteY7" fmla="*/ 52725 h 78010"/>
                    <a:gd name="connsiteX8" fmla="*/ 666 w 90571"/>
                    <a:gd name="connsiteY8" fmla="*/ 48031 h 78010"/>
                    <a:gd name="connsiteX9" fmla="*/ 11520 w 90571"/>
                    <a:gd name="connsiteY9" fmla="*/ 35097 h 78010"/>
                    <a:gd name="connsiteX10" fmla="*/ 24735 w 90571"/>
                    <a:gd name="connsiteY10" fmla="*/ 24463 h 78010"/>
                    <a:gd name="connsiteX11" fmla="*/ 38976 w 90571"/>
                    <a:gd name="connsiteY11" fmla="*/ 0 h 78010"/>
                    <a:gd name="connsiteX0" fmla="*/ 38976 w 90571"/>
                    <a:gd name="connsiteY0" fmla="*/ 0 h 78010"/>
                    <a:gd name="connsiteX1" fmla="*/ 53929 w 90571"/>
                    <a:gd name="connsiteY1" fmla="*/ 8893 h 78010"/>
                    <a:gd name="connsiteX2" fmla="*/ 61392 w 90571"/>
                    <a:gd name="connsiteY2" fmla="*/ 23685 h 78010"/>
                    <a:gd name="connsiteX3" fmla="*/ 84409 w 90571"/>
                    <a:gd name="connsiteY3" fmla="*/ 38326 h 78010"/>
                    <a:gd name="connsiteX4" fmla="*/ 73256 w 90571"/>
                    <a:gd name="connsiteY4" fmla="*/ 55365 h 78010"/>
                    <a:gd name="connsiteX5" fmla="*/ 57496 w 90571"/>
                    <a:gd name="connsiteY5" fmla="*/ 78010 h 78010"/>
                    <a:gd name="connsiteX6" fmla="*/ 43616 w 90571"/>
                    <a:gd name="connsiteY6" fmla="*/ 62694 h 78010"/>
                    <a:gd name="connsiteX7" fmla="*/ 28844 w 90571"/>
                    <a:gd name="connsiteY7" fmla="*/ 52725 h 78010"/>
                    <a:gd name="connsiteX8" fmla="*/ 666 w 90571"/>
                    <a:gd name="connsiteY8" fmla="*/ 48031 h 78010"/>
                    <a:gd name="connsiteX9" fmla="*/ 11520 w 90571"/>
                    <a:gd name="connsiteY9" fmla="*/ 35097 h 78010"/>
                    <a:gd name="connsiteX10" fmla="*/ 24735 w 90571"/>
                    <a:gd name="connsiteY10" fmla="*/ 24463 h 78010"/>
                    <a:gd name="connsiteX11" fmla="*/ 38976 w 90571"/>
                    <a:gd name="connsiteY11" fmla="*/ 0 h 78010"/>
                    <a:gd name="connsiteX0" fmla="*/ 38726 w 90321"/>
                    <a:gd name="connsiteY0" fmla="*/ 0 h 78010"/>
                    <a:gd name="connsiteX1" fmla="*/ 53679 w 90321"/>
                    <a:gd name="connsiteY1" fmla="*/ 8893 h 78010"/>
                    <a:gd name="connsiteX2" fmla="*/ 61142 w 90321"/>
                    <a:gd name="connsiteY2" fmla="*/ 23685 h 78010"/>
                    <a:gd name="connsiteX3" fmla="*/ 84159 w 90321"/>
                    <a:gd name="connsiteY3" fmla="*/ 38326 h 78010"/>
                    <a:gd name="connsiteX4" fmla="*/ 73006 w 90321"/>
                    <a:gd name="connsiteY4" fmla="*/ 55365 h 78010"/>
                    <a:gd name="connsiteX5" fmla="*/ 57246 w 90321"/>
                    <a:gd name="connsiteY5" fmla="*/ 78010 h 78010"/>
                    <a:gd name="connsiteX6" fmla="*/ 43366 w 90321"/>
                    <a:gd name="connsiteY6" fmla="*/ 62694 h 78010"/>
                    <a:gd name="connsiteX7" fmla="*/ 28594 w 90321"/>
                    <a:gd name="connsiteY7" fmla="*/ 52725 h 78010"/>
                    <a:gd name="connsiteX8" fmla="*/ 416 w 90321"/>
                    <a:gd name="connsiteY8" fmla="*/ 48031 h 78010"/>
                    <a:gd name="connsiteX9" fmla="*/ 11270 w 90321"/>
                    <a:gd name="connsiteY9" fmla="*/ 35097 h 78010"/>
                    <a:gd name="connsiteX10" fmla="*/ 24485 w 90321"/>
                    <a:gd name="connsiteY10" fmla="*/ 24463 h 78010"/>
                    <a:gd name="connsiteX11" fmla="*/ 38726 w 90321"/>
                    <a:gd name="connsiteY11" fmla="*/ 0 h 78010"/>
                    <a:gd name="connsiteX0" fmla="*/ 38758 w 90353"/>
                    <a:gd name="connsiteY0" fmla="*/ 0 h 78010"/>
                    <a:gd name="connsiteX1" fmla="*/ 53711 w 90353"/>
                    <a:gd name="connsiteY1" fmla="*/ 8893 h 78010"/>
                    <a:gd name="connsiteX2" fmla="*/ 61174 w 90353"/>
                    <a:gd name="connsiteY2" fmla="*/ 23685 h 78010"/>
                    <a:gd name="connsiteX3" fmla="*/ 84191 w 90353"/>
                    <a:gd name="connsiteY3" fmla="*/ 38326 h 78010"/>
                    <a:gd name="connsiteX4" fmla="*/ 73038 w 90353"/>
                    <a:gd name="connsiteY4" fmla="*/ 55365 h 78010"/>
                    <a:gd name="connsiteX5" fmla="*/ 57278 w 90353"/>
                    <a:gd name="connsiteY5" fmla="*/ 78010 h 78010"/>
                    <a:gd name="connsiteX6" fmla="*/ 43398 w 90353"/>
                    <a:gd name="connsiteY6" fmla="*/ 62694 h 78010"/>
                    <a:gd name="connsiteX7" fmla="*/ 29433 w 90353"/>
                    <a:gd name="connsiteY7" fmla="*/ 49495 h 78010"/>
                    <a:gd name="connsiteX8" fmla="*/ 448 w 90353"/>
                    <a:gd name="connsiteY8" fmla="*/ 48031 h 78010"/>
                    <a:gd name="connsiteX9" fmla="*/ 11302 w 90353"/>
                    <a:gd name="connsiteY9" fmla="*/ 35097 h 78010"/>
                    <a:gd name="connsiteX10" fmla="*/ 24517 w 90353"/>
                    <a:gd name="connsiteY10" fmla="*/ 24463 h 78010"/>
                    <a:gd name="connsiteX11" fmla="*/ 38758 w 90353"/>
                    <a:gd name="connsiteY11" fmla="*/ 0 h 78010"/>
                    <a:gd name="connsiteX0" fmla="*/ 38758 w 90353"/>
                    <a:gd name="connsiteY0" fmla="*/ 0 h 78010"/>
                    <a:gd name="connsiteX1" fmla="*/ 53711 w 90353"/>
                    <a:gd name="connsiteY1" fmla="*/ 8893 h 78010"/>
                    <a:gd name="connsiteX2" fmla="*/ 61174 w 90353"/>
                    <a:gd name="connsiteY2" fmla="*/ 23685 h 78010"/>
                    <a:gd name="connsiteX3" fmla="*/ 84191 w 90353"/>
                    <a:gd name="connsiteY3" fmla="*/ 38326 h 78010"/>
                    <a:gd name="connsiteX4" fmla="*/ 73038 w 90353"/>
                    <a:gd name="connsiteY4" fmla="*/ 55365 h 78010"/>
                    <a:gd name="connsiteX5" fmla="*/ 57278 w 90353"/>
                    <a:gd name="connsiteY5" fmla="*/ 78010 h 78010"/>
                    <a:gd name="connsiteX6" fmla="*/ 43398 w 90353"/>
                    <a:gd name="connsiteY6" fmla="*/ 62694 h 78010"/>
                    <a:gd name="connsiteX7" fmla="*/ 29433 w 90353"/>
                    <a:gd name="connsiteY7" fmla="*/ 49495 h 78010"/>
                    <a:gd name="connsiteX8" fmla="*/ 448 w 90353"/>
                    <a:gd name="connsiteY8" fmla="*/ 48031 h 78010"/>
                    <a:gd name="connsiteX9" fmla="*/ 11302 w 90353"/>
                    <a:gd name="connsiteY9" fmla="*/ 35097 h 78010"/>
                    <a:gd name="connsiteX10" fmla="*/ 24517 w 90353"/>
                    <a:gd name="connsiteY10" fmla="*/ 24463 h 78010"/>
                    <a:gd name="connsiteX11" fmla="*/ 38758 w 90353"/>
                    <a:gd name="connsiteY11" fmla="*/ 0 h 78010"/>
                    <a:gd name="connsiteX0" fmla="*/ 38496 w 90091"/>
                    <a:gd name="connsiteY0" fmla="*/ 0 h 78010"/>
                    <a:gd name="connsiteX1" fmla="*/ 53449 w 90091"/>
                    <a:gd name="connsiteY1" fmla="*/ 8893 h 78010"/>
                    <a:gd name="connsiteX2" fmla="*/ 60912 w 90091"/>
                    <a:gd name="connsiteY2" fmla="*/ 23685 h 78010"/>
                    <a:gd name="connsiteX3" fmla="*/ 83929 w 90091"/>
                    <a:gd name="connsiteY3" fmla="*/ 38326 h 78010"/>
                    <a:gd name="connsiteX4" fmla="*/ 72776 w 90091"/>
                    <a:gd name="connsiteY4" fmla="*/ 55365 h 78010"/>
                    <a:gd name="connsiteX5" fmla="*/ 57016 w 90091"/>
                    <a:gd name="connsiteY5" fmla="*/ 78010 h 78010"/>
                    <a:gd name="connsiteX6" fmla="*/ 43136 w 90091"/>
                    <a:gd name="connsiteY6" fmla="*/ 62694 h 78010"/>
                    <a:gd name="connsiteX7" fmla="*/ 29171 w 90091"/>
                    <a:gd name="connsiteY7" fmla="*/ 49495 h 78010"/>
                    <a:gd name="connsiteX8" fmla="*/ 186 w 90091"/>
                    <a:gd name="connsiteY8" fmla="*/ 48031 h 78010"/>
                    <a:gd name="connsiteX9" fmla="*/ 11040 w 90091"/>
                    <a:gd name="connsiteY9" fmla="*/ 35097 h 78010"/>
                    <a:gd name="connsiteX10" fmla="*/ 24255 w 90091"/>
                    <a:gd name="connsiteY10" fmla="*/ 24463 h 78010"/>
                    <a:gd name="connsiteX11" fmla="*/ 38496 w 90091"/>
                    <a:gd name="connsiteY11" fmla="*/ 0 h 78010"/>
                    <a:gd name="connsiteX0" fmla="*/ 38317 w 89912"/>
                    <a:gd name="connsiteY0" fmla="*/ 0 h 78010"/>
                    <a:gd name="connsiteX1" fmla="*/ 53270 w 89912"/>
                    <a:gd name="connsiteY1" fmla="*/ 8893 h 78010"/>
                    <a:gd name="connsiteX2" fmla="*/ 60733 w 89912"/>
                    <a:gd name="connsiteY2" fmla="*/ 23685 h 78010"/>
                    <a:gd name="connsiteX3" fmla="*/ 83750 w 89912"/>
                    <a:gd name="connsiteY3" fmla="*/ 38326 h 78010"/>
                    <a:gd name="connsiteX4" fmla="*/ 72597 w 89912"/>
                    <a:gd name="connsiteY4" fmla="*/ 55365 h 78010"/>
                    <a:gd name="connsiteX5" fmla="*/ 56837 w 89912"/>
                    <a:gd name="connsiteY5" fmla="*/ 78010 h 78010"/>
                    <a:gd name="connsiteX6" fmla="*/ 42957 w 89912"/>
                    <a:gd name="connsiteY6" fmla="*/ 62694 h 78010"/>
                    <a:gd name="connsiteX7" fmla="*/ 28992 w 89912"/>
                    <a:gd name="connsiteY7" fmla="*/ 49495 h 78010"/>
                    <a:gd name="connsiteX8" fmla="*/ 7 w 89912"/>
                    <a:gd name="connsiteY8" fmla="*/ 48031 h 78010"/>
                    <a:gd name="connsiteX9" fmla="*/ 10861 w 89912"/>
                    <a:gd name="connsiteY9" fmla="*/ 35097 h 78010"/>
                    <a:gd name="connsiteX10" fmla="*/ 24076 w 89912"/>
                    <a:gd name="connsiteY10" fmla="*/ 24463 h 78010"/>
                    <a:gd name="connsiteX11" fmla="*/ 38317 w 89912"/>
                    <a:gd name="connsiteY11" fmla="*/ 0 h 78010"/>
                    <a:gd name="connsiteX0" fmla="*/ 38419 w 90014"/>
                    <a:gd name="connsiteY0" fmla="*/ 0 h 78010"/>
                    <a:gd name="connsiteX1" fmla="*/ 53372 w 90014"/>
                    <a:gd name="connsiteY1" fmla="*/ 8893 h 78010"/>
                    <a:gd name="connsiteX2" fmla="*/ 60835 w 90014"/>
                    <a:gd name="connsiteY2" fmla="*/ 23685 h 78010"/>
                    <a:gd name="connsiteX3" fmla="*/ 83852 w 90014"/>
                    <a:gd name="connsiteY3" fmla="*/ 38326 h 78010"/>
                    <a:gd name="connsiteX4" fmla="*/ 72699 w 90014"/>
                    <a:gd name="connsiteY4" fmla="*/ 55365 h 78010"/>
                    <a:gd name="connsiteX5" fmla="*/ 56939 w 90014"/>
                    <a:gd name="connsiteY5" fmla="*/ 78010 h 78010"/>
                    <a:gd name="connsiteX6" fmla="*/ 43059 w 90014"/>
                    <a:gd name="connsiteY6" fmla="*/ 62694 h 78010"/>
                    <a:gd name="connsiteX7" fmla="*/ 29094 w 90014"/>
                    <a:gd name="connsiteY7" fmla="*/ 49495 h 78010"/>
                    <a:gd name="connsiteX8" fmla="*/ 109 w 90014"/>
                    <a:gd name="connsiteY8" fmla="*/ 48031 h 78010"/>
                    <a:gd name="connsiteX9" fmla="*/ 18633 w 90014"/>
                    <a:gd name="connsiteY9" fmla="*/ 35097 h 78010"/>
                    <a:gd name="connsiteX10" fmla="*/ 24178 w 90014"/>
                    <a:gd name="connsiteY10" fmla="*/ 24463 h 78010"/>
                    <a:gd name="connsiteX11" fmla="*/ 38419 w 90014"/>
                    <a:gd name="connsiteY11" fmla="*/ 0 h 78010"/>
                    <a:gd name="connsiteX0" fmla="*/ 38419 w 90014"/>
                    <a:gd name="connsiteY0" fmla="*/ 0 h 78010"/>
                    <a:gd name="connsiteX1" fmla="*/ 53372 w 90014"/>
                    <a:gd name="connsiteY1" fmla="*/ 8893 h 78010"/>
                    <a:gd name="connsiteX2" fmla="*/ 60835 w 90014"/>
                    <a:gd name="connsiteY2" fmla="*/ 23685 h 78010"/>
                    <a:gd name="connsiteX3" fmla="*/ 83852 w 90014"/>
                    <a:gd name="connsiteY3" fmla="*/ 38326 h 78010"/>
                    <a:gd name="connsiteX4" fmla="*/ 72699 w 90014"/>
                    <a:gd name="connsiteY4" fmla="*/ 55365 h 78010"/>
                    <a:gd name="connsiteX5" fmla="*/ 56939 w 90014"/>
                    <a:gd name="connsiteY5" fmla="*/ 78010 h 78010"/>
                    <a:gd name="connsiteX6" fmla="*/ 43059 w 90014"/>
                    <a:gd name="connsiteY6" fmla="*/ 62694 h 78010"/>
                    <a:gd name="connsiteX7" fmla="*/ 29094 w 90014"/>
                    <a:gd name="connsiteY7" fmla="*/ 49495 h 78010"/>
                    <a:gd name="connsiteX8" fmla="*/ 109 w 90014"/>
                    <a:gd name="connsiteY8" fmla="*/ 48031 h 78010"/>
                    <a:gd name="connsiteX9" fmla="*/ 18633 w 90014"/>
                    <a:gd name="connsiteY9" fmla="*/ 35097 h 78010"/>
                    <a:gd name="connsiteX10" fmla="*/ 17315 w 90014"/>
                    <a:gd name="connsiteY10" fmla="*/ 22445 h 78010"/>
                    <a:gd name="connsiteX11" fmla="*/ 38419 w 90014"/>
                    <a:gd name="connsiteY11" fmla="*/ 0 h 78010"/>
                    <a:gd name="connsiteX0" fmla="*/ 38419 w 90014"/>
                    <a:gd name="connsiteY0" fmla="*/ 0 h 78010"/>
                    <a:gd name="connsiteX1" fmla="*/ 53372 w 90014"/>
                    <a:gd name="connsiteY1" fmla="*/ 8893 h 78010"/>
                    <a:gd name="connsiteX2" fmla="*/ 60835 w 90014"/>
                    <a:gd name="connsiteY2" fmla="*/ 23685 h 78010"/>
                    <a:gd name="connsiteX3" fmla="*/ 83852 w 90014"/>
                    <a:gd name="connsiteY3" fmla="*/ 38326 h 78010"/>
                    <a:gd name="connsiteX4" fmla="*/ 72699 w 90014"/>
                    <a:gd name="connsiteY4" fmla="*/ 55365 h 78010"/>
                    <a:gd name="connsiteX5" fmla="*/ 56939 w 90014"/>
                    <a:gd name="connsiteY5" fmla="*/ 78010 h 78010"/>
                    <a:gd name="connsiteX6" fmla="*/ 43059 w 90014"/>
                    <a:gd name="connsiteY6" fmla="*/ 62694 h 78010"/>
                    <a:gd name="connsiteX7" fmla="*/ 29094 w 90014"/>
                    <a:gd name="connsiteY7" fmla="*/ 49495 h 78010"/>
                    <a:gd name="connsiteX8" fmla="*/ 109 w 90014"/>
                    <a:gd name="connsiteY8" fmla="*/ 48031 h 78010"/>
                    <a:gd name="connsiteX9" fmla="*/ 18633 w 90014"/>
                    <a:gd name="connsiteY9" fmla="*/ 35097 h 78010"/>
                    <a:gd name="connsiteX10" fmla="*/ 17315 w 90014"/>
                    <a:gd name="connsiteY10" fmla="*/ 22445 h 78010"/>
                    <a:gd name="connsiteX11" fmla="*/ 38419 w 90014"/>
                    <a:gd name="connsiteY11" fmla="*/ 0 h 78010"/>
                    <a:gd name="connsiteX0" fmla="*/ 38419 w 90014"/>
                    <a:gd name="connsiteY0" fmla="*/ 0 h 78010"/>
                    <a:gd name="connsiteX1" fmla="*/ 53372 w 90014"/>
                    <a:gd name="connsiteY1" fmla="*/ 8893 h 78010"/>
                    <a:gd name="connsiteX2" fmla="*/ 60835 w 90014"/>
                    <a:gd name="connsiteY2" fmla="*/ 23685 h 78010"/>
                    <a:gd name="connsiteX3" fmla="*/ 83852 w 90014"/>
                    <a:gd name="connsiteY3" fmla="*/ 38326 h 78010"/>
                    <a:gd name="connsiteX4" fmla="*/ 72699 w 90014"/>
                    <a:gd name="connsiteY4" fmla="*/ 55365 h 78010"/>
                    <a:gd name="connsiteX5" fmla="*/ 56939 w 90014"/>
                    <a:gd name="connsiteY5" fmla="*/ 78010 h 78010"/>
                    <a:gd name="connsiteX6" fmla="*/ 43059 w 90014"/>
                    <a:gd name="connsiteY6" fmla="*/ 62694 h 78010"/>
                    <a:gd name="connsiteX7" fmla="*/ 29094 w 90014"/>
                    <a:gd name="connsiteY7" fmla="*/ 49495 h 78010"/>
                    <a:gd name="connsiteX8" fmla="*/ 109 w 90014"/>
                    <a:gd name="connsiteY8" fmla="*/ 48031 h 78010"/>
                    <a:gd name="connsiteX9" fmla="*/ 18633 w 90014"/>
                    <a:gd name="connsiteY9" fmla="*/ 35097 h 78010"/>
                    <a:gd name="connsiteX10" fmla="*/ 17315 w 90014"/>
                    <a:gd name="connsiteY10" fmla="*/ 22445 h 78010"/>
                    <a:gd name="connsiteX11" fmla="*/ 38419 w 90014"/>
                    <a:gd name="connsiteY11" fmla="*/ 0 h 78010"/>
                    <a:gd name="connsiteX0" fmla="*/ 38312 w 89907"/>
                    <a:gd name="connsiteY0" fmla="*/ 0 h 78010"/>
                    <a:gd name="connsiteX1" fmla="*/ 53265 w 89907"/>
                    <a:gd name="connsiteY1" fmla="*/ 8893 h 78010"/>
                    <a:gd name="connsiteX2" fmla="*/ 60728 w 89907"/>
                    <a:gd name="connsiteY2" fmla="*/ 23685 h 78010"/>
                    <a:gd name="connsiteX3" fmla="*/ 83745 w 89907"/>
                    <a:gd name="connsiteY3" fmla="*/ 38326 h 78010"/>
                    <a:gd name="connsiteX4" fmla="*/ 72592 w 89907"/>
                    <a:gd name="connsiteY4" fmla="*/ 55365 h 78010"/>
                    <a:gd name="connsiteX5" fmla="*/ 56832 w 89907"/>
                    <a:gd name="connsiteY5" fmla="*/ 78010 h 78010"/>
                    <a:gd name="connsiteX6" fmla="*/ 42952 w 89907"/>
                    <a:gd name="connsiteY6" fmla="*/ 62694 h 78010"/>
                    <a:gd name="connsiteX7" fmla="*/ 28987 w 89907"/>
                    <a:gd name="connsiteY7" fmla="*/ 49495 h 78010"/>
                    <a:gd name="connsiteX8" fmla="*/ 2 w 89907"/>
                    <a:gd name="connsiteY8" fmla="*/ 48031 h 78010"/>
                    <a:gd name="connsiteX9" fmla="*/ 27811 w 89907"/>
                    <a:gd name="connsiteY9" fmla="*/ 35904 h 78010"/>
                    <a:gd name="connsiteX10" fmla="*/ 17208 w 89907"/>
                    <a:gd name="connsiteY10" fmla="*/ 22445 h 78010"/>
                    <a:gd name="connsiteX11" fmla="*/ 38312 w 89907"/>
                    <a:gd name="connsiteY11" fmla="*/ 0 h 7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907" h="78010">
                      <a:moveTo>
                        <a:pt x="38312" y="0"/>
                      </a:moveTo>
                      <a:cubicBezTo>
                        <a:pt x="44625" y="0"/>
                        <a:pt x="49129" y="4396"/>
                        <a:pt x="53265" y="8893"/>
                      </a:cubicBezTo>
                      <a:cubicBezTo>
                        <a:pt x="55753" y="13824"/>
                        <a:pt x="55414" y="20369"/>
                        <a:pt x="60728" y="23685"/>
                      </a:cubicBezTo>
                      <a:cubicBezTo>
                        <a:pt x="91007" y="22106"/>
                        <a:pt x="95897" y="36679"/>
                        <a:pt x="83745" y="38326"/>
                      </a:cubicBezTo>
                      <a:cubicBezTo>
                        <a:pt x="71593" y="39973"/>
                        <a:pt x="76270" y="47944"/>
                        <a:pt x="72592" y="55365"/>
                      </a:cubicBezTo>
                      <a:cubicBezTo>
                        <a:pt x="69043" y="62525"/>
                        <a:pt x="77117" y="77669"/>
                        <a:pt x="56832" y="78010"/>
                      </a:cubicBezTo>
                      <a:cubicBezTo>
                        <a:pt x="52205" y="72905"/>
                        <a:pt x="36275" y="75066"/>
                        <a:pt x="42952" y="62694"/>
                      </a:cubicBezTo>
                      <a:cubicBezTo>
                        <a:pt x="43679" y="54661"/>
                        <a:pt x="39160" y="49050"/>
                        <a:pt x="28987" y="49495"/>
                      </a:cubicBezTo>
                      <a:cubicBezTo>
                        <a:pt x="10942" y="55954"/>
                        <a:pt x="198" y="50296"/>
                        <a:pt x="2" y="48031"/>
                      </a:cubicBezTo>
                      <a:cubicBezTo>
                        <a:pt x="-194" y="45766"/>
                        <a:pt x="27161" y="42463"/>
                        <a:pt x="27811" y="35904"/>
                      </a:cubicBezTo>
                      <a:cubicBezTo>
                        <a:pt x="28986" y="29937"/>
                        <a:pt x="7959" y="30027"/>
                        <a:pt x="17208" y="22445"/>
                      </a:cubicBezTo>
                      <a:cubicBezTo>
                        <a:pt x="40660" y="14694"/>
                        <a:pt x="29393" y="2906"/>
                        <a:pt x="38312" y="0"/>
                      </a:cubicBezTo>
                      <a:close/>
                    </a:path>
                  </a:pathLst>
                </a:custGeom>
                <a:gradFill>
                  <a:gsLst>
                    <a:gs pos="97000">
                      <a:schemeClr val="accent4">
                        <a:lumMod val="40000"/>
                        <a:lumOff val="60000"/>
                      </a:schemeClr>
                    </a:gs>
                    <a:gs pos="67000">
                      <a:schemeClr val="accent4">
                        <a:lumMod val="75000"/>
                      </a:schemeClr>
                    </a:gs>
                    <a:gs pos="1000">
                      <a:schemeClr val="accent4">
                        <a:lumMod val="20000"/>
                        <a:lumOff val="80000"/>
                      </a:schemeClr>
                    </a:gs>
                  </a:gsLst>
                  <a:path path="circle">
                    <a:fillToRect l="50000" t="50000" r="50000" b="50000"/>
                  </a:path>
                </a:gradFill>
                <a:ln w="3175">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val 25"/>
              <p:cNvSpPr/>
              <p:nvPr/>
            </p:nvSpPr>
            <p:spPr>
              <a:xfrm>
                <a:off x="10294492" y="4766649"/>
                <a:ext cx="48321" cy="57987"/>
              </a:xfrm>
              <a:prstGeom prst="ellipse">
                <a:avLst/>
              </a:prstGeom>
              <a:gradFill>
                <a:gsLst>
                  <a:gs pos="97000">
                    <a:schemeClr val="accent4">
                      <a:lumMod val="40000"/>
                      <a:lumOff val="60000"/>
                    </a:schemeClr>
                  </a:gs>
                  <a:gs pos="86000">
                    <a:schemeClr val="accent4">
                      <a:lumMod val="60000"/>
                      <a:lumOff val="40000"/>
                    </a:schemeClr>
                  </a:gs>
                  <a:gs pos="11000">
                    <a:schemeClr val="accent4">
                      <a:lumMod val="20000"/>
                      <a:lumOff val="80000"/>
                    </a:schemeClr>
                  </a:gs>
                </a:gsLst>
                <a:path path="circle">
                  <a:fillToRect l="50000" t="50000" r="50000" b="50000"/>
                </a:path>
              </a:gra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292915" y="4905697"/>
                <a:ext cx="48321" cy="57987"/>
              </a:xfrm>
              <a:prstGeom prst="ellipse">
                <a:avLst/>
              </a:prstGeom>
              <a:gradFill>
                <a:gsLst>
                  <a:gs pos="97000">
                    <a:schemeClr val="accent4">
                      <a:lumMod val="40000"/>
                      <a:lumOff val="60000"/>
                    </a:schemeClr>
                  </a:gs>
                  <a:gs pos="86000">
                    <a:schemeClr val="accent4">
                      <a:lumMod val="60000"/>
                      <a:lumOff val="40000"/>
                    </a:schemeClr>
                  </a:gs>
                  <a:gs pos="11000">
                    <a:schemeClr val="accent4">
                      <a:lumMod val="20000"/>
                      <a:lumOff val="80000"/>
                    </a:schemeClr>
                  </a:gs>
                </a:gsLst>
                <a:path path="circle">
                  <a:fillToRect l="50000" t="50000" r="50000" b="50000"/>
                </a:path>
              </a:gra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244153" y="4860753"/>
                <a:ext cx="28993" cy="38658"/>
              </a:xfrm>
              <a:prstGeom prst="ellipse">
                <a:avLst/>
              </a:prstGeom>
              <a:gradFill>
                <a:gsLst>
                  <a:gs pos="97000">
                    <a:schemeClr val="accent4">
                      <a:lumMod val="40000"/>
                      <a:lumOff val="60000"/>
                    </a:schemeClr>
                  </a:gs>
                  <a:gs pos="86000">
                    <a:schemeClr val="accent4">
                      <a:lumMod val="60000"/>
                      <a:lumOff val="40000"/>
                    </a:schemeClr>
                  </a:gs>
                  <a:gs pos="11000">
                    <a:schemeClr val="accent4">
                      <a:lumMod val="20000"/>
                      <a:lumOff val="80000"/>
                    </a:schemeClr>
                  </a:gs>
                </a:gsLst>
                <a:path path="circle">
                  <a:fillToRect l="50000" t="50000" r="50000" b="50000"/>
                </a:path>
              </a:gra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378695" y="4681333"/>
                <a:ext cx="28993" cy="38658"/>
              </a:xfrm>
              <a:prstGeom prst="ellipse">
                <a:avLst/>
              </a:prstGeom>
              <a:gradFill>
                <a:gsLst>
                  <a:gs pos="97000">
                    <a:schemeClr val="accent4">
                      <a:lumMod val="40000"/>
                      <a:lumOff val="60000"/>
                    </a:schemeClr>
                  </a:gs>
                  <a:gs pos="67000">
                    <a:schemeClr val="accent4">
                      <a:lumMod val="75000"/>
                    </a:schemeClr>
                  </a:gs>
                  <a:gs pos="1000">
                    <a:schemeClr val="accent4">
                      <a:lumMod val="20000"/>
                      <a:lumOff val="80000"/>
                    </a:schemeClr>
                  </a:gs>
                </a:gsLst>
                <a:path path="circle">
                  <a:fillToRect l="50000" t="50000" r="50000" b="50000"/>
                </a:path>
              </a:gra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358622" y="4826613"/>
                <a:ext cx="48321" cy="38658"/>
              </a:xfrm>
              <a:prstGeom prst="ellipse">
                <a:avLst/>
              </a:prstGeom>
              <a:gradFill>
                <a:gsLst>
                  <a:gs pos="97000">
                    <a:schemeClr val="accent4">
                      <a:lumMod val="40000"/>
                      <a:lumOff val="60000"/>
                    </a:schemeClr>
                  </a:gs>
                  <a:gs pos="67000">
                    <a:schemeClr val="accent4">
                      <a:lumMod val="75000"/>
                    </a:schemeClr>
                  </a:gs>
                  <a:gs pos="1000">
                    <a:schemeClr val="accent4">
                      <a:lumMod val="20000"/>
                      <a:lumOff val="80000"/>
                    </a:schemeClr>
                  </a:gs>
                </a:gsLst>
                <a:path path="circle">
                  <a:fillToRect l="50000" t="50000" r="50000" b="50000"/>
                </a:path>
              </a:gra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9792107" y="4829263"/>
              <a:ext cx="840488" cy="276999"/>
            </a:xfrm>
            <a:prstGeom prst="rect">
              <a:avLst/>
            </a:prstGeom>
            <a:noFill/>
          </p:spPr>
          <p:txBody>
            <a:bodyPr wrap="none" rtlCol="0">
              <a:spAutoFit/>
            </a:bodyPr>
            <a:lstStyle/>
            <a:p>
              <a:pPr algn="ctr"/>
              <a:r>
                <a:rPr lang="en-US" sz="1200" b="1" dirty="0"/>
                <a:t>Cell Death</a:t>
              </a:r>
            </a:p>
          </p:txBody>
        </p:sp>
      </p:grpSp>
      <p:grpSp>
        <p:nvGrpSpPr>
          <p:cNvPr id="33" name="Group 32"/>
          <p:cNvGrpSpPr/>
          <p:nvPr/>
        </p:nvGrpSpPr>
        <p:grpSpPr>
          <a:xfrm>
            <a:off x="4373401" y="1822471"/>
            <a:ext cx="1274514" cy="1365670"/>
            <a:chOff x="4373401" y="1995469"/>
            <a:chExt cx="1274514" cy="1365670"/>
          </a:xfrm>
        </p:grpSpPr>
        <p:sp>
          <p:nvSpPr>
            <p:cNvPr id="34" name="TextBox 33"/>
            <p:cNvSpPr txBox="1"/>
            <p:nvPr/>
          </p:nvSpPr>
          <p:spPr>
            <a:xfrm rot="18780000">
              <a:off x="4875627" y="2600447"/>
              <a:ext cx="455574" cy="276999"/>
            </a:xfrm>
            <a:prstGeom prst="rect">
              <a:avLst/>
            </a:prstGeom>
            <a:noFill/>
          </p:spPr>
          <p:txBody>
            <a:bodyPr wrap="none" rtlCol="0">
              <a:spAutoFit/>
            </a:bodyPr>
            <a:lstStyle/>
            <a:p>
              <a:r>
                <a:rPr lang="en-US" sz="1200" b="1" dirty="0"/>
                <a:t>HRR</a:t>
              </a:r>
            </a:p>
          </p:txBody>
        </p:sp>
        <p:cxnSp>
          <p:nvCxnSpPr>
            <p:cNvPr id="35" name="Straight Arrow Connector 34"/>
            <p:cNvCxnSpPr/>
            <p:nvPr/>
          </p:nvCxnSpPr>
          <p:spPr>
            <a:xfrm flipV="1">
              <a:off x="4373401" y="1995469"/>
              <a:ext cx="1274514" cy="136567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4362529" y="2967240"/>
            <a:ext cx="5782541" cy="863555"/>
            <a:chOff x="4362529" y="3140238"/>
            <a:chExt cx="5782541" cy="863555"/>
          </a:xfrm>
        </p:grpSpPr>
        <p:grpSp>
          <p:nvGrpSpPr>
            <p:cNvPr id="37" name="Group 36"/>
            <p:cNvGrpSpPr/>
            <p:nvPr/>
          </p:nvGrpSpPr>
          <p:grpSpPr>
            <a:xfrm>
              <a:off x="5773607" y="3140238"/>
              <a:ext cx="1471202" cy="547687"/>
              <a:chOff x="3350490" y="3902884"/>
              <a:chExt cx="1471202" cy="547687"/>
            </a:xfrm>
          </p:grpSpPr>
          <p:grpSp>
            <p:nvGrpSpPr>
              <p:cNvPr id="48" name="Group 47"/>
              <p:cNvGrpSpPr/>
              <p:nvPr/>
            </p:nvGrpSpPr>
            <p:grpSpPr>
              <a:xfrm>
                <a:off x="3350490" y="3902884"/>
                <a:ext cx="1471202" cy="547687"/>
                <a:chOff x="3354492" y="5310188"/>
                <a:chExt cx="1471202" cy="547687"/>
              </a:xfrm>
            </p:grpSpPr>
            <p:cxnSp>
              <p:nvCxnSpPr>
                <p:cNvPr id="53" name="Straight Connector 52"/>
                <p:cNvCxnSpPr/>
                <p:nvPr/>
              </p:nvCxnSpPr>
              <p:spPr>
                <a:xfrm flipV="1">
                  <a:off x="3712369" y="5310188"/>
                  <a:ext cx="300037" cy="2428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712369" y="5614988"/>
                  <a:ext cx="300037" cy="2428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002734" y="5312505"/>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455932" y="5312505"/>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002734" y="5855430"/>
                  <a:ext cx="8229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354492" y="5550630"/>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355252" y="5617305"/>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3827302" y="4196004"/>
                <a:ext cx="963774" cy="176215"/>
                <a:chOff x="3827302" y="4196004"/>
                <a:chExt cx="963774" cy="176215"/>
              </a:xfrm>
            </p:grpSpPr>
            <p:cxnSp>
              <p:nvCxnSpPr>
                <p:cNvPr id="51" name="Straight Connector 50"/>
                <p:cNvCxnSpPr/>
                <p:nvPr/>
              </p:nvCxnSpPr>
              <p:spPr>
                <a:xfrm>
                  <a:off x="3827302" y="4196004"/>
                  <a:ext cx="214890" cy="1762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036219" y="4369594"/>
                  <a:ext cx="75485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a:xfrm flipH="1">
                <a:off x="4451930" y="3979492"/>
                <a:ext cx="36576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38" name="Straight Arrow Connector 37"/>
            <p:cNvCxnSpPr/>
            <p:nvPr/>
          </p:nvCxnSpPr>
          <p:spPr>
            <a:xfrm>
              <a:off x="4362529" y="3415819"/>
              <a:ext cx="128016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689387" y="3180399"/>
              <a:ext cx="604653" cy="461665"/>
            </a:xfrm>
            <a:prstGeom prst="rect">
              <a:avLst/>
            </a:prstGeom>
            <a:noFill/>
          </p:spPr>
          <p:txBody>
            <a:bodyPr wrap="none" rtlCol="0">
              <a:spAutoFit/>
            </a:bodyPr>
            <a:lstStyle/>
            <a:p>
              <a:pPr algn="ctr"/>
              <a:r>
                <a:rPr lang="en-US" sz="1200" b="1" dirty="0"/>
                <a:t>HRD</a:t>
              </a:r>
            </a:p>
            <a:p>
              <a:pPr algn="ctr"/>
              <a:r>
                <a:rPr lang="en-US" sz="1200" b="1" dirty="0"/>
                <a:t>NHEJ </a:t>
              </a:r>
              <a:r>
                <a:rPr lang="en-US" sz="1400" b="1" baseline="20000" dirty="0">
                  <a:solidFill>
                    <a:srgbClr val="FF0000"/>
                  </a:solidFill>
                  <a:latin typeface="Arial" panose="020B0604020202020204" pitchFamily="34" charset="0"/>
                  <a:cs typeface="Arial" panose="020B0604020202020204" pitchFamily="34" charset="0"/>
                </a:rPr>
                <a:t>↑</a:t>
              </a:r>
              <a:endParaRPr lang="en-US" sz="1200" b="1" baseline="20000" dirty="0">
                <a:solidFill>
                  <a:srgbClr val="FF0000"/>
                </a:solidFill>
                <a:latin typeface="Arial" panose="020B0604020202020204" pitchFamily="34" charset="0"/>
                <a:cs typeface="Arial" panose="020B0604020202020204" pitchFamily="34" charset="0"/>
              </a:endParaRPr>
            </a:p>
          </p:txBody>
        </p:sp>
        <p:grpSp>
          <p:nvGrpSpPr>
            <p:cNvPr id="40" name="Group 39"/>
            <p:cNvGrpSpPr/>
            <p:nvPr/>
          </p:nvGrpSpPr>
          <p:grpSpPr>
            <a:xfrm>
              <a:off x="8675536" y="3382137"/>
              <a:ext cx="818958" cy="66609"/>
              <a:chOff x="9425619" y="4143456"/>
              <a:chExt cx="818958" cy="66609"/>
            </a:xfrm>
          </p:grpSpPr>
          <p:cxnSp>
            <p:nvCxnSpPr>
              <p:cNvPr id="44" name="Straight Connector 43"/>
              <p:cNvCxnSpPr/>
              <p:nvPr/>
            </p:nvCxnSpPr>
            <p:spPr>
              <a:xfrm>
                <a:off x="9425619" y="4143456"/>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878817" y="4143456"/>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425619" y="4210065"/>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878817" y="4210065"/>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p:nvPr/>
          </p:nvCxnSpPr>
          <p:spPr>
            <a:xfrm>
              <a:off x="7327377" y="3415283"/>
              <a:ext cx="128016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347626" y="3178376"/>
              <a:ext cx="1103379" cy="461665"/>
            </a:xfrm>
            <a:prstGeom prst="rect">
              <a:avLst/>
            </a:prstGeom>
            <a:noFill/>
          </p:spPr>
          <p:txBody>
            <a:bodyPr wrap="none" rtlCol="0">
              <a:spAutoFit/>
            </a:bodyPr>
            <a:lstStyle/>
            <a:p>
              <a:pPr algn="ctr"/>
              <a:r>
                <a:rPr lang="en-US" sz="1200" b="1" dirty="0"/>
                <a:t>Accumulation </a:t>
              </a:r>
            </a:p>
            <a:p>
              <a:pPr algn="ctr"/>
              <a:r>
                <a:rPr lang="en-US" sz="1200" b="1" dirty="0"/>
                <a:t>of DSBs</a:t>
              </a:r>
            </a:p>
          </p:txBody>
        </p:sp>
        <p:cxnSp>
          <p:nvCxnSpPr>
            <p:cNvPr id="43" name="Straight Arrow Connector 42"/>
            <p:cNvCxnSpPr/>
            <p:nvPr/>
          </p:nvCxnSpPr>
          <p:spPr>
            <a:xfrm>
              <a:off x="9613929" y="3464265"/>
              <a:ext cx="531141" cy="539528"/>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773607" y="1537780"/>
            <a:ext cx="5347886" cy="661966"/>
            <a:chOff x="5773607" y="1710778"/>
            <a:chExt cx="5347886" cy="661966"/>
          </a:xfrm>
        </p:grpSpPr>
        <p:grpSp>
          <p:nvGrpSpPr>
            <p:cNvPr id="61" name="Group 60"/>
            <p:cNvGrpSpPr/>
            <p:nvPr/>
          </p:nvGrpSpPr>
          <p:grpSpPr>
            <a:xfrm>
              <a:off x="5773607" y="1710778"/>
              <a:ext cx="1471202" cy="549996"/>
              <a:chOff x="5304490" y="2278754"/>
              <a:chExt cx="1471202" cy="549996"/>
            </a:xfrm>
          </p:grpSpPr>
          <p:cxnSp>
            <p:nvCxnSpPr>
              <p:cNvPr id="73" name="Straight Connector 72"/>
              <p:cNvCxnSpPr/>
              <p:nvPr/>
            </p:nvCxnSpPr>
            <p:spPr>
              <a:xfrm flipV="1">
                <a:off x="5662367" y="2281063"/>
                <a:ext cx="300037" cy="2428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662367" y="2585863"/>
                <a:ext cx="300037" cy="2428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952732" y="2826305"/>
                <a:ext cx="8229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304490" y="2521505"/>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305250" y="2588180"/>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950879" y="2278754"/>
                <a:ext cx="8229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5794684" y="2588085"/>
                <a:ext cx="963774" cy="176215"/>
                <a:chOff x="3827302" y="4196004"/>
                <a:chExt cx="963774" cy="176215"/>
              </a:xfrm>
            </p:grpSpPr>
            <p:cxnSp>
              <p:nvCxnSpPr>
                <p:cNvPr id="82" name="Straight Connector 81"/>
                <p:cNvCxnSpPr/>
                <p:nvPr/>
              </p:nvCxnSpPr>
              <p:spPr>
                <a:xfrm>
                  <a:off x="3827302" y="4196004"/>
                  <a:ext cx="214890" cy="1762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036219" y="4369594"/>
                  <a:ext cx="75485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80" name="Straight Connector 79"/>
              <p:cNvCxnSpPr/>
              <p:nvPr/>
            </p:nvCxnSpPr>
            <p:spPr>
              <a:xfrm flipV="1">
                <a:off x="5790974" y="2356043"/>
                <a:ext cx="214890" cy="176215"/>
              </a:xfrm>
              <a:prstGeom prst="line">
                <a:avLst/>
              </a:prstGeom>
              <a:ln w="19050">
                <a:head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5999891" y="2358668"/>
                <a:ext cx="754857"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8677438" y="1955910"/>
              <a:ext cx="823313" cy="66519"/>
              <a:chOff x="9427521" y="2523886"/>
              <a:chExt cx="823313" cy="66519"/>
            </a:xfrm>
          </p:grpSpPr>
          <p:cxnSp>
            <p:nvCxnSpPr>
              <p:cNvPr id="71" name="Straight Connector 70"/>
              <p:cNvCxnSpPr/>
              <p:nvPr/>
            </p:nvCxnSpPr>
            <p:spPr>
              <a:xfrm>
                <a:off x="9427874" y="2590405"/>
                <a:ext cx="8229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9427521" y="2523886"/>
                <a:ext cx="8229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10160268" y="1759048"/>
              <a:ext cx="961225" cy="613696"/>
              <a:chOff x="9175353" y="2505775"/>
              <a:chExt cx="961225" cy="613696"/>
            </a:xfrm>
          </p:grpSpPr>
          <p:grpSp>
            <p:nvGrpSpPr>
              <p:cNvPr id="67" name="Group 66"/>
              <p:cNvGrpSpPr>
                <a:grpSpLocks noChangeAspect="1"/>
              </p:cNvGrpSpPr>
              <p:nvPr/>
            </p:nvGrpSpPr>
            <p:grpSpPr>
              <a:xfrm rot="15333849" flipH="1">
                <a:off x="9473083" y="2505775"/>
                <a:ext cx="365760" cy="365760"/>
                <a:chOff x="7928920" y="6235822"/>
                <a:chExt cx="274320" cy="274320"/>
              </a:xfrm>
            </p:grpSpPr>
            <p:sp>
              <p:nvSpPr>
                <p:cNvPr id="69" name="Oval 68"/>
                <p:cNvSpPr/>
                <p:nvPr/>
              </p:nvSpPr>
              <p:spPr>
                <a:xfrm rot="515974">
                  <a:off x="7928920" y="6235822"/>
                  <a:ext cx="274320" cy="274320"/>
                </a:xfrm>
                <a:prstGeom prst="ellipse">
                  <a:avLst/>
                </a:prstGeom>
                <a:gradFill>
                  <a:gsLst>
                    <a:gs pos="97000">
                      <a:schemeClr val="accent6">
                        <a:lumMod val="40000"/>
                        <a:lumOff val="60000"/>
                      </a:schemeClr>
                    </a:gs>
                    <a:gs pos="86000">
                      <a:schemeClr val="accent6">
                        <a:lumMod val="60000"/>
                        <a:lumOff val="40000"/>
                      </a:schemeClr>
                    </a:gs>
                    <a:gs pos="11000">
                      <a:schemeClr val="accent6">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515974">
                  <a:off x="7980035" y="6300116"/>
                  <a:ext cx="116855" cy="112613"/>
                </a:xfrm>
                <a:prstGeom prst="ellipse">
                  <a:avLst/>
                </a:prstGeom>
                <a:gradFill>
                  <a:gsLst>
                    <a:gs pos="97000">
                      <a:schemeClr val="accent6">
                        <a:lumMod val="40000"/>
                        <a:lumOff val="60000"/>
                      </a:schemeClr>
                    </a:gs>
                    <a:gs pos="67000">
                      <a:schemeClr val="accent6">
                        <a:lumMod val="75000"/>
                      </a:schemeClr>
                    </a:gs>
                    <a:gs pos="1000">
                      <a:schemeClr val="accent6">
                        <a:lumMod val="20000"/>
                        <a:lumOff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p:cNvSpPr txBox="1"/>
              <p:nvPr/>
            </p:nvSpPr>
            <p:spPr>
              <a:xfrm>
                <a:off x="9175353" y="2842472"/>
                <a:ext cx="961225" cy="276999"/>
              </a:xfrm>
              <a:prstGeom prst="rect">
                <a:avLst/>
              </a:prstGeom>
              <a:noFill/>
            </p:spPr>
            <p:txBody>
              <a:bodyPr wrap="none" rtlCol="0">
                <a:spAutoFit/>
              </a:bodyPr>
              <a:lstStyle/>
              <a:p>
                <a:pPr algn="ctr"/>
                <a:r>
                  <a:rPr lang="en-US" sz="1200" b="1" dirty="0"/>
                  <a:t>Cell Survival</a:t>
                </a:r>
              </a:p>
            </p:txBody>
          </p:sp>
        </p:grpSp>
        <p:cxnSp>
          <p:nvCxnSpPr>
            <p:cNvPr id="64" name="Straight Arrow Connector 63"/>
            <p:cNvCxnSpPr/>
            <p:nvPr/>
          </p:nvCxnSpPr>
          <p:spPr>
            <a:xfrm>
              <a:off x="7349528" y="1991826"/>
              <a:ext cx="128016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581483" y="1759509"/>
              <a:ext cx="756169" cy="461665"/>
            </a:xfrm>
            <a:prstGeom prst="rect">
              <a:avLst/>
            </a:prstGeom>
            <a:noFill/>
          </p:spPr>
          <p:txBody>
            <a:bodyPr wrap="none" rtlCol="0">
              <a:spAutoFit/>
            </a:bodyPr>
            <a:lstStyle/>
            <a:p>
              <a:pPr algn="ctr"/>
              <a:r>
                <a:rPr lang="en-US" sz="1200" b="1" dirty="0"/>
                <a:t>DNA</a:t>
              </a:r>
            </a:p>
            <a:p>
              <a:pPr algn="ctr"/>
              <a:r>
                <a:rPr lang="en-US" sz="1200" b="1" dirty="0"/>
                <a:t>Repaired</a:t>
              </a:r>
            </a:p>
          </p:txBody>
        </p:sp>
        <p:cxnSp>
          <p:nvCxnSpPr>
            <p:cNvPr id="66" name="Straight Arrow Connector 65"/>
            <p:cNvCxnSpPr/>
            <p:nvPr/>
          </p:nvCxnSpPr>
          <p:spPr>
            <a:xfrm flipV="1">
              <a:off x="9611089" y="1988279"/>
              <a:ext cx="539496" cy="3072"/>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3451578" y="4016835"/>
            <a:ext cx="6689377" cy="917806"/>
            <a:chOff x="3451578" y="4189833"/>
            <a:chExt cx="6689377" cy="917806"/>
          </a:xfrm>
        </p:grpSpPr>
        <p:grpSp>
          <p:nvGrpSpPr>
            <p:cNvPr id="85" name="Group 84"/>
            <p:cNvGrpSpPr/>
            <p:nvPr/>
          </p:nvGrpSpPr>
          <p:grpSpPr>
            <a:xfrm>
              <a:off x="3451578" y="4803362"/>
              <a:ext cx="822960" cy="66675"/>
              <a:chOff x="2012874" y="4954772"/>
              <a:chExt cx="822960" cy="66675"/>
            </a:xfrm>
          </p:grpSpPr>
          <p:cxnSp>
            <p:nvCxnSpPr>
              <p:cNvPr id="108" name="Straight Connector 107"/>
              <p:cNvCxnSpPr/>
              <p:nvPr/>
            </p:nvCxnSpPr>
            <p:spPr>
              <a:xfrm>
                <a:off x="2012874" y="4954772"/>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466072" y="4954772"/>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012874" y="5021447"/>
                <a:ext cx="8229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5774683" y="4559952"/>
              <a:ext cx="1471202" cy="547687"/>
              <a:chOff x="3350490" y="3902884"/>
              <a:chExt cx="1471202" cy="547687"/>
            </a:xfrm>
          </p:grpSpPr>
          <p:grpSp>
            <p:nvGrpSpPr>
              <p:cNvPr id="96" name="Group 95"/>
              <p:cNvGrpSpPr/>
              <p:nvPr/>
            </p:nvGrpSpPr>
            <p:grpSpPr>
              <a:xfrm>
                <a:off x="3350490" y="3902884"/>
                <a:ext cx="1471202" cy="547687"/>
                <a:chOff x="3354492" y="5310188"/>
                <a:chExt cx="1471202" cy="547687"/>
              </a:xfrm>
            </p:grpSpPr>
            <p:cxnSp>
              <p:nvCxnSpPr>
                <p:cNvPr id="101" name="Straight Connector 100"/>
                <p:cNvCxnSpPr/>
                <p:nvPr/>
              </p:nvCxnSpPr>
              <p:spPr>
                <a:xfrm flipV="1">
                  <a:off x="3712369" y="5310188"/>
                  <a:ext cx="300037" cy="2428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712369" y="5614988"/>
                  <a:ext cx="300037" cy="24288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002734" y="5312505"/>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455932" y="5312505"/>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002734" y="5855430"/>
                  <a:ext cx="8229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354492" y="5550630"/>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355252" y="5617305"/>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3827302" y="4196004"/>
                <a:ext cx="963774" cy="176215"/>
                <a:chOff x="3827302" y="4196004"/>
                <a:chExt cx="963774" cy="176215"/>
              </a:xfrm>
            </p:grpSpPr>
            <p:cxnSp>
              <p:nvCxnSpPr>
                <p:cNvPr id="99" name="Straight Connector 98"/>
                <p:cNvCxnSpPr/>
                <p:nvPr/>
              </p:nvCxnSpPr>
              <p:spPr>
                <a:xfrm>
                  <a:off x="3827302" y="4196004"/>
                  <a:ext cx="214890" cy="17621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4036219" y="4369594"/>
                  <a:ext cx="75485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p:cNvCxnSpPr/>
              <p:nvPr/>
            </p:nvCxnSpPr>
            <p:spPr>
              <a:xfrm flipH="1">
                <a:off x="4451930" y="3979492"/>
                <a:ext cx="36576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87" name="Oval 86"/>
            <p:cNvSpPr>
              <a:spLocks noChangeAspect="1"/>
            </p:cNvSpPr>
            <p:nvPr/>
          </p:nvSpPr>
          <p:spPr>
            <a:xfrm>
              <a:off x="3584731" y="4554076"/>
              <a:ext cx="552014" cy="2286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t>PARP</a:t>
              </a:r>
            </a:p>
          </p:txBody>
        </p:sp>
        <p:sp>
          <p:nvSpPr>
            <p:cNvPr id="88" name="Oval 87"/>
            <p:cNvSpPr/>
            <p:nvPr/>
          </p:nvSpPr>
          <p:spPr>
            <a:xfrm>
              <a:off x="3479701" y="4438876"/>
              <a:ext cx="191589" cy="190516"/>
            </a:xfrm>
            <a:prstGeom prst="ellipse">
              <a:avLst/>
            </a:prstGeom>
            <a:solidFill>
              <a:schemeClr val="accent2">
                <a:lumMod val="75000"/>
              </a:schemeClr>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t>i</a:t>
              </a:r>
              <a:endParaRPr lang="en-US" sz="1050" dirty="0"/>
            </a:p>
          </p:txBody>
        </p:sp>
        <p:cxnSp>
          <p:nvCxnSpPr>
            <p:cNvPr id="89" name="Straight Arrow Connector 88"/>
            <p:cNvCxnSpPr/>
            <p:nvPr/>
          </p:nvCxnSpPr>
          <p:spPr>
            <a:xfrm>
              <a:off x="4362529" y="4830046"/>
              <a:ext cx="128016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4598683" y="4594834"/>
              <a:ext cx="742447" cy="461665"/>
            </a:xfrm>
            <a:prstGeom prst="rect">
              <a:avLst/>
            </a:prstGeom>
            <a:noFill/>
          </p:spPr>
          <p:txBody>
            <a:bodyPr wrap="none" rtlCol="0">
              <a:spAutoFit/>
            </a:bodyPr>
            <a:lstStyle/>
            <a:p>
              <a:pPr algn="ctr"/>
              <a:r>
                <a:rPr lang="en-US" sz="1200" b="1" dirty="0"/>
                <a:t>PARP</a:t>
              </a:r>
            </a:p>
            <a:p>
              <a:pPr algn="ctr"/>
              <a:r>
                <a:rPr lang="en-US" sz="1200" b="1" dirty="0"/>
                <a:t>Trapping</a:t>
              </a:r>
            </a:p>
          </p:txBody>
        </p:sp>
        <p:sp>
          <p:nvSpPr>
            <p:cNvPr id="91" name="TextBox 90"/>
            <p:cNvSpPr txBox="1"/>
            <p:nvPr/>
          </p:nvSpPr>
          <p:spPr>
            <a:xfrm>
              <a:off x="7304054" y="4594672"/>
              <a:ext cx="1217000" cy="461665"/>
            </a:xfrm>
            <a:prstGeom prst="rect">
              <a:avLst/>
            </a:prstGeom>
            <a:noFill/>
          </p:spPr>
          <p:txBody>
            <a:bodyPr wrap="none" rtlCol="0">
              <a:spAutoFit/>
            </a:bodyPr>
            <a:lstStyle/>
            <a:p>
              <a:pPr algn="ctr"/>
              <a:r>
                <a:rPr lang="en-US" sz="1200" b="1" dirty="0"/>
                <a:t>Replication Fork</a:t>
              </a:r>
            </a:p>
            <a:p>
              <a:pPr algn="ctr"/>
              <a:r>
                <a:rPr lang="en-US" sz="1200" b="1" dirty="0"/>
                <a:t>Instability</a:t>
              </a:r>
            </a:p>
          </p:txBody>
        </p:sp>
        <p:cxnSp>
          <p:nvCxnSpPr>
            <p:cNvPr id="92" name="Straight Arrow Connector 91"/>
            <p:cNvCxnSpPr/>
            <p:nvPr/>
          </p:nvCxnSpPr>
          <p:spPr>
            <a:xfrm>
              <a:off x="7326115" y="4830046"/>
              <a:ext cx="128016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8702664" y="4360109"/>
              <a:ext cx="1438291" cy="466195"/>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94" name="Oval 93"/>
            <p:cNvSpPr>
              <a:spLocks noChangeAspect="1"/>
            </p:cNvSpPr>
            <p:nvPr/>
          </p:nvSpPr>
          <p:spPr>
            <a:xfrm>
              <a:off x="6554835" y="4305033"/>
              <a:ext cx="552014" cy="2286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t>PARP</a:t>
              </a:r>
            </a:p>
          </p:txBody>
        </p:sp>
        <p:sp>
          <p:nvSpPr>
            <p:cNvPr id="95" name="Oval 94"/>
            <p:cNvSpPr/>
            <p:nvPr/>
          </p:nvSpPr>
          <p:spPr>
            <a:xfrm>
              <a:off x="6449805" y="4189833"/>
              <a:ext cx="191589" cy="190516"/>
            </a:xfrm>
            <a:prstGeom prst="ellipse">
              <a:avLst/>
            </a:prstGeom>
            <a:solidFill>
              <a:schemeClr val="accent2">
                <a:lumMod val="75000"/>
              </a:schemeClr>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t>i</a:t>
              </a:r>
              <a:endParaRPr lang="en-US" sz="1050" dirty="0"/>
            </a:p>
          </p:txBody>
        </p:sp>
      </p:grpSp>
      <p:grpSp>
        <p:nvGrpSpPr>
          <p:cNvPr id="111" name="Group 110"/>
          <p:cNvGrpSpPr/>
          <p:nvPr/>
        </p:nvGrpSpPr>
        <p:grpSpPr>
          <a:xfrm>
            <a:off x="2066351" y="3236210"/>
            <a:ext cx="1280160" cy="460412"/>
            <a:chOff x="2055718" y="3409208"/>
            <a:chExt cx="1280160" cy="460412"/>
          </a:xfrm>
        </p:grpSpPr>
        <p:cxnSp>
          <p:nvCxnSpPr>
            <p:cNvPr id="112" name="Straight Arrow Connector 111"/>
            <p:cNvCxnSpPr/>
            <p:nvPr/>
          </p:nvCxnSpPr>
          <p:spPr>
            <a:xfrm>
              <a:off x="2055718" y="3415283"/>
              <a:ext cx="1280160" cy="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113" name="Arc 112"/>
            <p:cNvSpPr/>
            <p:nvPr/>
          </p:nvSpPr>
          <p:spPr>
            <a:xfrm rot="16497117">
              <a:off x="2743490" y="3413953"/>
              <a:ext cx="455115" cy="456220"/>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TextBox 113"/>
            <p:cNvSpPr txBox="1"/>
            <p:nvPr/>
          </p:nvSpPr>
          <p:spPr>
            <a:xfrm>
              <a:off x="2699297" y="3409208"/>
              <a:ext cx="248786" cy="246221"/>
            </a:xfrm>
            <a:prstGeom prst="rect">
              <a:avLst/>
            </a:prstGeom>
            <a:noFill/>
          </p:spPr>
          <p:txBody>
            <a:bodyPr wrap="none" rtlCol="0">
              <a:spAutoFit/>
            </a:bodyPr>
            <a:lstStyle/>
            <a:p>
              <a:r>
                <a:rPr lang="en-US" sz="1000" b="1" dirty="0"/>
                <a:t>+</a:t>
              </a:r>
            </a:p>
          </p:txBody>
        </p:sp>
      </p:grpSp>
      <p:grpSp>
        <p:nvGrpSpPr>
          <p:cNvPr id="115" name="Group 114"/>
          <p:cNvGrpSpPr/>
          <p:nvPr/>
        </p:nvGrpSpPr>
        <p:grpSpPr>
          <a:xfrm>
            <a:off x="2062106" y="3296529"/>
            <a:ext cx="1274514" cy="1365670"/>
            <a:chOff x="2062106" y="3469527"/>
            <a:chExt cx="1274514" cy="1365670"/>
          </a:xfrm>
        </p:grpSpPr>
        <p:cxnSp>
          <p:nvCxnSpPr>
            <p:cNvPr id="116" name="Straight Arrow Connector 115"/>
            <p:cNvCxnSpPr/>
            <p:nvPr/>
          </p:nvCxnSpPr>
          <p:spPr>
            <a:xfrm>
              <a:off x="2062106" y="3469527"/>
              <a:ext cx="1274514" cy="1365670"/>
            </a:xfrm>
            <a:prstGeom prst="straightConnector1">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rot="13384083">
              <a:off x="2630831" y="3757913"/>
              <a:ext cx="455115" cy="456220"/>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TextBox 117"/>
            <p:cNvSpPr txBox="1"/>
            <p:nvPr/>
          </p:nvSpPr>
          <p:spPr>
            <a:xfrm>
              <a:off x="2569837" y="3838094"/>
              <a:ext cx="248786" cy="246221"/>
            </a:xfrm>
            <a:prstGeom prst="rect">
              <a:avLst/>
            </a:prstGeom>
            <a:noFill/>
          </p:spPr>
          <p:txBody>
            <a:bodyPr wrap="none" rtlCol="0">
              <a:spAutoFit/>
            </a:bodyPr>
            <a:lstStyle/>
            <a:p>
              <a:r>
                <a:rPr lang="en-US" sz="1000" b="1" dirty="0"/>
                <a:t>+</a:t>
              </a:r>
            </a:p>
          </p:txBody>
        </p:sp>
      </p:grpSp>
      <p:grpSp>
        <p:nvGrpSpPr>
          <p:cNvPr id="119" name="Group 118"/>
          <p:cNvGrpSpPr/>
          <p:nvPr/>
        </p:nvGrpSpPr>
        <p:grpSpPr>
          <a:xfrm>
            <a:off x="2990980" y="2581846"/>
            <a:ext cx="1279556" cy="883098"/>
            <a:chOff x="2990980" y="2754844"/>
            <a:chExt cx="1279556" cy="883098"/>
          </a:xfrm>
        </p:grpSpPr>
        <p:sp>
          <p:nvSpPr>
            <p:cNvPr id="120" name="Arc 119"/>
            <p:cNvSpPr/>
            <p:nvPr/>
          </p:nvSpPr>
          <p:spPr>
            <a:xfrm>
              <a:off x="3324844" y="3080279"/>
              <a:ext cx="523988" cy="557663"/>
            </a:xfrm>
            <a:prstGeom prst="arc">
              <a:avLst/>
            </a:prstGeom>
            <a:ln w="19050">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1" name="Group 120"/>
            <p:cNvGrpSpPr/>
            <p:nvPr/>
          </p:nvGrpSpPr>
          <p:grpSpPr>
            <a:xfrm>
              <a:off x="2990980" y="2754844"/>
              <a:ext cx="1279556" cy="692221"/>
              <a:chOff x="2990980" y="2754844"/>
              <a:chExt cx="1279556" cy="692221"/>
            </a:xfrm>
          </p:grpSpPr>
          <p:grpSp>
            <p:nvGrpSpPr>
              <p:cNvPr id="122" name="Group 121"/>
              <p:cNvGrpSpPr/>
              <p:nvPr/>
            </p:nvGrpSpPr>
            <p:grpSpPr>
              <a:xfrm>
                <a:off x="3447576" y="3380390"/>
                <a:ext cx="822960" cy="66675"/>
                <a:chOff x="2730809" y="4143036"/>
                <a:chExt cx="822960" cy="66675"/>
              </a:xfrm>
            </p:grpSpPr>
            <p:cxnSp>
              <p:nvCxnSpPr>
                <p:cNvPr id="126" name="Straight Connector 125"/>
                <p:cNvCxnSpPr/>
                <p:nvPr/>
              </p:nvCxnSpPr>
              <p:spPr>
                <a:xfrm>
                  <a:off x="2730809" y="4143036"/>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184007" y="4143036"/>
                  <a:ext cx="3657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730809" y="4209711"/>
                  <a:ext cx="82296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3" name="Oval 122"/>
              <p:cNvSpPr>
                <a:spLocks noChangeAspect="1"/>
              </p:cNvSpPr>
              <p:nvPr/>
            </p:nvSpPr>
            <p:spPr>
              <a:xfrm>
                <a:off x="3095915" y="2856325"/>
                <a:ext cx="552014" cy="2286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t>PARP</a:t>
                </a:r>
              </a:p>
            </p:txBody>
          </p:sp>
          <p:sp>
            <p:nvSpPr>
              <p:cNvPr id="124" name="Oval 123"/>
              <p:cNvSpPr/>
              <p:nvPr/>
            </p:nvSpPr>
            <p:spPr>
              <a:xfrm>
                <a:off x="2990980" y="2754844"/>
                <a:ext cx="191589" cy="190516"/>
              </a:xfrm>
              <a:prstGeom prst="ellipse">
                <a:avLst/>
              </a:prstGeom>
              <a:solidFill>
                <a:schemeClr val="accent2">
                  <a:lumMod val="75000"/>
                </a:schemeClr>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t>i</a:t>
                </a:r>
                <a:endParaRPr lang="en-US" sz="1050" dirty="0"/>
              </a:p>
            </p:txBody>
          </p:sp>
          <p:sp>
            <p:nvSpPr>
              <p:cNvPr id="125" name="&quot;No&quot; Symbol 124"/>
              <p:cNvSpPr>
                <a:spLocks noChangeAspect="1"/>
              </p:cNvSpPr>
              <p:nvPr/>
            </p:nvSpPr>
            <p:spPr>
              <a:xfrm>
                <a:off x="3683726" y="3079040"/>
                <a:ext cx="136343" cy="137160"/>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29" name="TextBox 128"/>
          <p:cNvSpPr txBox="1"/>
          <p:nvPr/>
        </p:nvSpPr>
        <p:spPr>
          <a:xfrm>
            <a:off x="1599364" y="5613893"/>
            <a:ext cx="8714245" cy="415498"/>
          </a:xfrm>
          <a:prstGeom prst="rect">
            <a:avLst/>
          </a:prstGeom>
          <a:noFill/>
        </p:spPr>
        <p:txBody>
          <a:bodyPr wrap="none" rtlCol="0">
            <a:spAutoFit/>
          </a:bodyPr>
          <a:lstStyle/>
          <a:p>
            <a:r>
              <a:rPr lang="en-US" sz="1050" dirty="0"/>
              <a:t>Abbreviations: PARP = poly(ADP-ribose) polymerase; SSB = single strand break; DSB = double strand break; </a:t>
            </a:r>
            <a:r>
              <a:rPr lang="en-US" sz="1050" dirty="0" err="1"/>
              <a:t>i</a:t>
            </a:r>
            <a:r>
              <a:rPr lang="en-US" sz="1050" dirty="0"/>
              <a:t> = PARP inhibitor; BER = base excision repair;</a:t>
            </a:r>
          </a:p>
          <a:p>
            <a:r>
              <a:rPr lang="en-US" sz="1050" dirty="0"/>
              <a:t>HRR = homologous recombination repair; HRD = homologous recombination deficiency; NHEJ = non-homologous end joining.</a:t>
            </a:r>
          </a:p>
        </p:txBody>
      </p:sp>
      <p:sp>
        <p:nvSpPr>
          <p:cNvPr id="130" name="Oval 129"/>
          <p:cNvSpPr/>
          <p:nvPr/>
        </p:nvSpPr>
        <p:spPr>
          <a:xfrm>
            <a:off x="4689387" y="2304899"/>
            <a:ext cx="828911" cy="5012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4586668" y="2968482"/>
            <a:ext cx="828911" cy="5012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4556299" y="4411567"/>
            <a:ext cx="828911" cy="5012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25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500"/>
                                        <p:tgtEl>
                                          <p:spTgt spid="111"/>
                                        </p:tgtEl>
                                      </p:cBhvr>
                                    </p:animEffect>
                                  </p:childTnLst>
                                </p:cTn>
                              </p:par>
                              <p:par>
                                <p:cTn id="27" presetID="10" presetClass="entr" presetSubtype="0" fill="hold" nodeType="withEffect">
                                  <p:stCondLst>
                                    <p:cond delay="0"/>
                                  </p:stCondLst>
                                  <p:childTnLst>
                                    <p:set>
                                      <p:cBhvr>
                                        <p:cTn id="28" dur="1" fill="hold">
                                          <p:stCondLst>
                                            <p:cond delay="0"/>
                                          </p:stCondLst>
                                        </p:cTn>
                                        <p:tgtEl>
                                          <p:spTgt spid="119"/>
                                        </p:tgtEl>
                                        <p:attrNameLst>
                                          <p:attrName>style.visibility</p:attrName>
                                        </p:attrNameLst>
                                      </p:cBhvr>
                                      <p:to>
                                        <p:strVal val="visible"/>
                                      </p:to>
                                    </p:set>
                                    <p:animEffect transition="in" filter="fade">
                                      <p:cBhvr>
                                        <p:cTn id="29" dur="500"/>
                                        <p:tgtEl>
                                          <p:spTgt spid="119"/>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fade">
                                      <p:cBhvr>
                                        <p:cTn id="35" dur="500"/>
                                        <p:tgtEl>
                                          <p:spTgt spid="1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60"/>
                                        </p:tgtEl>
                                      </p:cBhvr>
                                    </p:animEffect>
                                    <p:set>
                                      <p:cBhvr>
                                        <p:cTn id="40" dur="1" fill="hold">
                                          <p:stCondLst>
                                            <p:cond delay="499"/>
                                          </p:stCondLst>
                                        </p:cTn>
                                        <p:tgtEl>
                                          <p:spTgt spid="6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30"/>
                                        </p:tgtEl>
                                      </p:cBhvr>
                                    </p:animEffect>
                                    <p:set>
                                      <p:cBhvr>
                                        <p:cTn id="46" dur="1" fill="hold">
                                          <p:stCondLst>
                                            <p:cond delay="499"/>
                                          </p:stCondLst>
                                        </p:cTn>
                                        <p:tgtEl>
                                          <p:spTgt spid="130"/>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1"/>
                                        </p:tgtEl>
                                        <p:attrNameLst>
                                          <p:attrName>style.visibility</p:attrName>
                                        </p:attrNameLst>
                                      </p:cBhvr>
                                      <p:to>
                                        <p:strVal val="visible"/>
                                      </p:to>
                                    </p:set>
                                    <p:animEffect transition="in" filter="fade">
                                      <p:cBhvr>
                                        <p:cTn id="55" dur="500"/>
                                        <p:tgtEl>
                                          <p:spTgt spid="1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1"/>
                                        </p:tgtEl>
                                      </p:cBhvr>
                                    </p:animEffect>
                                    <p:set>
                                      <p:cBhvr>
                                        <p:cTn id="60" dur="1" fill="hold">
                                          <p:stCondLst>
                                            <p:cond delay="499"/>
                                          </p:stCondLst>
                                        </p:cTn>
                                        <p:tgtEl>
                                          <p:spTgt spid="11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6"/>
                                        </p:tgtEl>
                                      </p:cBhvr>
                                    </p:animEffect>
                                    <p:set>
                                      <p:cBhvr>
                                        <p:cTn id="66" dur="1" fill="hold">
                                          <p:stCondLst>
                                            <p:cond delay="499"/>
                                          </p:stCondLst>
                                        </p:cTn>
                                        <p:tgtEl>
                                          <p:spTgt spid="3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31"/>
                                        </p:tgtEl>
                                      </p:cBhvr>
                                    </p:animEffect>
                                    <p:set>
                                      <p:cBhvr>
                                        <p:cTn id="69" dur="1" fill="hold">
                                          <p:stCondLst>
                                            <p:cond delay="499"/>
                                          </p:stCondLst>
                                        </p:cTn>
                                        <p:tgtEl>
                                          <p:spTgt spid="131"/>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fade">
                                      <p:cBhvr>
                                        <p:cTn id="72" dur="500"/>
                                        <p:tgtEl>
                                          <p:spTgt spid="115"/>
                                        </p:tgtEl>
                                      </p:cBhvr>
                                    </p:animEffect>
                                  </p:childTnLst>
                                </p:cTn>
                              </p:par>
                              <p:par>
                                <p:cTn id="73" presetID="10" presetClass="entr" presetSubtype="0" fill="hold" nodeType="withEffect">
                                  <p:stCondLst>
                                    <p:cond delay="0"/>
                                  </p:stCondLst>
                                  <p:childTnLst>
                                    <p:set>
                                      <p:cBhvr>
                                        <p:cTn id="74" dur="1" fill="hold">
                                          <p:stCondLst>
                                            <p:cond delay="0"/>
                                          </p:stCondLst>
                                        </p:cTn>
                                        <p:tgtEl>
                                          <p:spTgt spid="84"/>
                                        </p:tgtEl>
                                        <p:attrNameLst>
                                          <p:attrName>style.visibility</p:attrName>
                                        </p:attrNameLst>
                                      </p:cBhvr>
                                      <p:to>
                                        <p:strVal val="visible"/>
                                      </p:to>
                                    </p:set>
                                    <p:animEffect transition="in" filter="fade">
                                      <p:cBhvr>
                                        <p:cTn id="75" dur="500"/>
                                        <p:tgtEl>
                                          <p:spTgt spid="8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2"/>
                                        </p:tgtEl>
                                        <p:attrNameLst>
                                          <p:attrName>style.visibility</p:attrName>
                                        </p:attrNameLst>
                                      </p:cBhvr>
                                      <p:to>
                                        <p:strVal val="visible"/>
                                      </p:to>
                                    </p:set>
                                    <p:animEffect transition="in" filter="fade">
                                      <p:cBhvr>
                                        <p:cTn id="78"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0" grpId="0" animBg="1"/>
      <p:bldP spid="130" grpId="1" animBg="1"/>
      <p:bldP spid="131" grpId="0" animBg="1"/>
      <p:bldP spid="131" grpId="1" animBg="1"/>
      <p:bldP spid="1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PROpel: OS in HRRm and non-HRRm subgroups (DCO3)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214335" eaLnBrk="0"/>
            <a:r>
              <a:rPr lang="en-US" sz="1125" dirty="0">
                <a:latin typeface="Arial" charset="0"/>
                <a:ea typeface="+mn-ea"/>
                <a:cs typeface="Lucida Sans Unicode"/>
              </a:rPr>
              <a:t>Content of this presentation is the property of the author, licensed by ASCO. Permission required for reuse.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Phase 3 MAGNITUDE study: First results of niraparib (NIRA) with abiraterone acetate and prednisone (AAP) as first-line therapy in patients (pts) with metastatic castration-resistant prostate cancer (mCRPC) with and without homologous recombination repair (HRR) gene alterations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77503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Slide 3</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55375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MAGNITUDE HRR BM– : Prespecified Early Futility Analysis &lt;br /&gt;No Benefit of NIRA + AAP in HRR BM– Patients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33862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MAGNITUDE BRCA1/2-mutated: Primary Endpoint&lt;br /&gt;NIRA + AAP Significantly Reduced the Risk of Progression or Death by 47%</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10486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MAGNITUDE All HRR BM+: Primary Endpoint&lt;br /&gt;NIRA + AAP Significantly Reduced the Risk of Progression or Death by 27%</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12803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MAGNITUDE All HRR BM+: Overall Survival &lt;br /&gt;First Interim Analysis With Median Follow-up of 18.6 Months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254496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MAGNITUDE HRR BM+: TEAEs Consistent With the Known Safety Profile for Each Therapy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10405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MAGNITUDE All HRR BM+: HRQoL Was Maintained with the combination of NIRA + AAP</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3383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DAC761C-00E5-12F4-5226-666A3F238D41}"/>
              </a:ext>
            </a:extLst>
          </p:cNvPr>
          <p:cNvSpPr/>
          <p:nvPr/>
        </p:nvSpPr>
        <p:spPr>
          <a:xfrm>
            <a:off x="331773" y="1047322"/>
            <a:ext cx="11528454" cy="4104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cxnSp>
        <p:nvCxnSpPr>
          <p:cNvPr id="35" name="Straight Connector 34">
            <a:extLst>
              <a:ext uri="{FF2B5EF4-FFF2-40B4-BE49-F238E27FC236}">
                <a16:creationId xmlns:a16="http://schemas.microsoft.com/office/drawing/2014/main" id="{3AE04230-65FA-4ACD-8CFC-8E4CA134C86B}"/>
              </a:ext>
            </a:extLst>
          </p:cNvPr>
          <p:cNvCxnSpPr>
            <a:cxnSpLocks/>
          </p:cNvCxnSpPr>
          <p:nvPr/>
        </p:nvCxnSpPr>
        <p:spPr bwMode="gray">
          <a:xfrm>
            <a:off x="6888164" y="2740717"/>
            <a:ext cx="996199" cy="0"/>
          </a:xfrm>
          <a:prstGeom prst="line">
            <a:avLst/>
          </a:prstGeom>
          <a:noFill/>
          <a:ln w="12700" cap="rnd">
            <a:solidFill>
              <a:schemeClr val="bg1">
                <a:lumMod val="75000"/>
              </a:schemeClr>
            </a:solidFill>
            <a:prstDash val="solid"/>
            <a:round/>
            <a:headEnd/>
            <a:tailEnd/>
          </a:ln>
          <a:effectLst/>
        </p:spPr>
      </p:cxnSp>
      <p:cxnSp>
        <p:nvCxnSpPr>
          <p:cNvPr id="36" name="Straight Connector 35">
            <a:extLst>
              <a:ext uri="{FF2B5EF4-FFF2-40B4-BE49-F238E27FC236}">
                <a16:creationId xmlns:a16="http://schemas.microsoft.com/office/drawing/2014/main" id="{0B609233-A531-432D-8C2D-E31E6CE0754D}"/>
              </a:ext>
            </a:extLst>
          </p:cNvPr>
          <p:cNvCxnSpPr>
            <a:cxnSpLocks/>
          </p:cNvCxnSpPr>
          <p:nvPr/>
        </p:nvCxnSpPr>
        <p:spPr bwMode="gray">
          <a:xfrm>
            <a:off x="7021514" y="3045559"/>
            <a:ext cx="996199" cy="0"/>
          </a:xfrm>
          <a:prstGeom prst="line">
            <a:avLst/>
          </a:prstGeom>
          <a:noFill/>
          <a:ln w="12700" cap="rnd">
            <a:solidFill>
              <a:schemeClr val="bg1">
                <a:lumMod val="75000"/>
              </a:schemeClr>
            </a:solidFill>
            <a:prstDash val="solid"/>
            <a:round/>
            <a:headEnd/>
            <a:tailEnd/>
          </a:ln>
          <a:effectLst/>
        </p:spPr>
      </p:cxnSp>
      <p:cxnSp>
        <p:nvCxnSpPr>
          <p:cNvPr id="37" name="Straight Connector 36">
            <a:extLst>
              <a:ext uri="{FF2B5EF4-FFF2-40B4-BE49-F238E27FC236}">
                <a16:creationId xmlns:a16="http://schemas.microsoft.com/office/drawing/2014/main" id="{535FDFE9-5FEA-4472-B092-3FA3F9F3C2E3}"/>
              </a:ext>
            </a:extLst>
          </p:cNvPr>
          <p:cNvCxnSpPr>
            <a:cxnSpLocks/>
          </p:cNvCxnSpPr>
          <p:nvPr/>
        </p:nvCxnSpPr>
        <p:spPr bwMode="gray">
          <a:xfrm>
            <a:off x="7021514" y="3364325"/>
            <a:ext cx="996199" cy="0"/>
          </a:xfrm>
          <a:prstGeom prst="line">
            <a:avLst/>
          </a:prstGeom>
          <a:noFill/>
          <a:ln w="12700" cap="rnd">
            <a:solidFill>
              <a:schemeClr val="bg1">
                <a:lumMod val="75000"/>
              </a:schemeClr>
            </a:solidFill>
            <a:prstDash val="solid"/>
            <a:round/>
            <a:headEnd/>
            <a:tailEnd/>
          </a:ln>
          <a:effectLst/>
        </p:spPr>
      </p:cxnSp>
      <p:cxnSp>
        <p:nvCxnSpPr>
          <p:cNvPr id="38" name="Straight Connector 37">
            <a:extLst>
              <a:ext uri="{FF2B5EF4-FFF2-40B4-BE49-F238E27FC236}">
                <a16:creationId xmlns:a16="http://schemas.microsoft.com/office/drawing/2014/main" id="{533654AD-EA99-46D2-8121-20A694B33439}"/>
              </a:ext>
            </a:extLst>
          </p:cNvPr>
          <p:cNvCxnSpPr>
            <a:cxnSpLocks/>
          </p:cNvCxnSpPr>
          <p:nvPr/>
        </p:nvCxnSpPr>
        <p:spPr bwMode="gray">
          <a:xfrm>
            <a:off x="7088189" y="3680182"/>
            <a:ext cx="996199" cy="0"/>
          </a:xfrm>
          <a:prstGeom prst="line">
            <a:avLst/>
          </a:prstGeom>
          <a:noFill/>
          <a:ln w="12700" cap="rnd">
            <a:solidFill>
              <a:schemeClr val="bg1">
                <a:lumMod val="75000"/>
              </a:schemeClr>
            </a:solidFill>
            <a:prstDash val="solid"/>
            <a:round/>
            <a:headEnd/>
            <a:tailEnd/>
          </a:ln>
          <a:effectLst/>
        </p:spPr>
      </p:cxnSp>
      <p:cxnSp>
        <p:nvCxnSpPr>
          <p:cNvPr id="39" name="Straight Connector 38">
            <a:extLst>
              <a:ext uri="{FF2B5EF4-FFF2-40B4-BE49-F238E27FC236}">
                <a16:creationId xmlns:a16="http://schemas.microsoft.com/office/drawing/2014/main" id="{FB1BA6A8-E1A3-4900-B66A-86ACAB675B27}"/>
              </a:ext>
            </a:extLst>
          </p:cNvPr>
          <p:cNvCxnSpPr>
            <a:cxnSpLocks/>
          </p:cNvCxnSpPr>
          <p:nvPr/>
        </p:nvCxnSpPr>
        <p:spPr bwMode="gray">
          <a:xfrm>
            <a:off x="7519613" y="3993335"/>
            <a:ext cx="996199" cy="0"/>
          </a:xfrm>
          <a:prstGeom prst="line">
            <a:avLst/>
          </a:prstGeom>
          <a:noFill/>
          <a:ln w="12700" cap="rnd">
            <a:solidFill>
              <a:schemeClr val="bg1">
                <a:lumMod val="75000"/>
              </a:schemeClr>
            </a:solidFill>
            <a:prstDash val="solid"/>
            <a:round/>
            <a:headEnd/>
            <a:tailEnd/>
          </a:ln>
          <a:effectLst/>
        </p:spPr>
      </p:cxnSp>
      <p:cxnSp>
        <p:nvCxnSpPr>
          <p:cNvPr id="10" name="Straight Connector 9">
            <a:extLst>
              <a:ext uri="{FF2B5EF4-FFF2-40B4-BE49-F238E27FC236}">
                <a16:creationId xmlns:a16="http://schemas.microsoft.com/office/drawing/2014/main" id="{1203E8EF-4CC8-4AE8-BEF4-D580E297E2D6}"/>
              </a:ext>
            </a:extLst>
          </p:cNvPr>
          <p:cNvCxnSpPr>
            <a:cxnSpLocks/>
          </p:cNvCxnSpPr>
          <p:nvPr/>
        </p:nvCxnSpPr>
        <p:spPr bwMode="gray">
          <a:xfrm>
            <a:off x="4287839" y="2740717"/>
            <a:ext cx="996199" cy="0"/>
          </a:xfrm>
          <a:prstGeom prst="line">
            <a:avLst/>
          </a:prstGeom>
          <a:noFill/>
          <a:ln w="12700" cap="rnd">
            <a:solidFill>
              <a:schemeClr val="bg1">
                <a:lumMod val="75000"/>
              </a:schemeClr>
            </a:solidFill>
            <a:prstDash val="solid"/>
            <a:round/>
            <a:headEnd/>
            <a:tailEnd/>
          </a:ln>
          <a:effectLst/>
        </p:spPr>
      </p:cxnSp>
      <p:cxnSp>
        <p:nvCxnSpPr>
          <p:cNvPr id="31" name="Straight Connector 30">
            <a:extLst>
              <a:ext uri="{FF2B5EF4-FFF2-40B4-BE49-F238E27FC236}">
                <a16:creationId xmlns:a16="http://schemas.microsoft.com/office/drawing/2014/main" id="{D1F8B3B7-918F-4250-B33A-FB98A27008FE}"/>
              </a:ext>
            </a:extLst>
          </p:cNvPr>
          <p:cNvCxnSpPr>
            <a:cxnSpLocks/>
          </p:cNvCxnSpPr>
          <p:nvPr/>
        </p:nvCxnSpPr>
        <p:spPr bwMode="gray">
          <a:xfrm>
            <a:off x="4094538" y="3036457"/>
            <a:ext cx="996199" cy="0"/>
          </a:xfrm>
          <a:prstGeom prst="line">
            <a:avLst/>
          </a:prstGeom>
          <a:noFill/>
          <a:ln w="12700" cap="rnd">
            <a:solidFill>
              <a:schemeClr val="bg1">
                <a:lumMod val="75000"/>
              </a:schemeClr>
            </a:solidFill>
            <a:prstDash val="solid"/>
            <a:round/>
            <a:headEnd/>
            <a:tailEnd/>
          </a:ln>
          <a:effectLst/>
        </p:spPr>
      </p:cxnSp>
      <p:cxnSp>
        <p:nvCxnSpPr>
          <p:cNvPr id="32" name="Straight Connector 31">
            <a:extLst>
              <a:ext uri="{FF2B5EF4-FFF2-40B4-BE49-F238E27FC236}">
                <a16:creationId xmlns:a16="http://schemas.microsoft.com/office/drawing/2014/main" id="{F6C1546B-B0E2-4F4F-AA57-9E8076E7D0B5}"/>
              </a:ext>
            </a:extLst>
          </p:cNvPr>
          <p:cNvCxnSpPr>
            <a:cxnSpLocks/>
          </p:cNvCxnSpPr>
          <p:nvPr/>
        </p:nvCxnSpPr>
        <p:spPr bwMode="gray">
          <a:xfrm>
            <a:off x="4094538" y="3364325"/>
            <a:ext cx="996199" cy="0"/>
          </a:xfrm>
          <a:prstGeom prst="line">
            <a:avLst/>
          </a:prstGeom>
          <a:noFill/>
          <a:ln w="12700" cap="rnd">
            <a:solidFill>
              <a:schemeClr val="bg1">
                <a:lumMod val="75000"/>
              </a:schemeClr>
            </a:solidFill>
            <a:prstDash val="solid"/>
            <a:round/>
            <a:headEnd/>
            <a:tailEnd/>
          </a:ln>
          <a:effectLst/>
        </p:spPr>
      </p:cxnSp>
      <p:cxnSp>
        <p:nvCxnSpPr>
          <p:cNvPr id="33" name="Straight Connector 32">
            <a:extLst>
              <a:ext uri="{FF2B5EF4-FFF2-40B4-BE49-F238E27FC236}">
                <a16:creationId xmlns:a16="http://schemas.microsoft.com/office/drawing/2014/main" id="{54C7E609-A7CD-4FBE-B17F-EC1C63C74707}"/>
              </a:ext>
            </a:extLst>
          </p:cNvPr>
          <p:cNvCxnSpPr>
            <a:cxnSpLocks/>
          </p:cNvCxnSpPr>
          <p:nvPr/>
        </p:nvCxnSpPr>
        <p:spPr bwMode="gray">
          <a:xfrm>
            <a:off x="4040187" y="3680182"/>
            <a:ext cx="996199" cy="0"/>
          </a:xfrm>
          <a:prstGeom prst="line">
            <a:avLst/>
          </a:prstGeom>
          <a:noFill/>
          <a:ln w="12700" cap="rnd">
            <a:solidFill>
              <a:schemeClr val="bg1">
                <a:lumMod val="75000"/>
              </a:schemeClr>
            </a:solidFill>
            <a:prstDash val="solid"/>
            <a:round/>
            <a:headEnd/>
            <a:tailEnd/>
          </a:ln>
          <a:effectLst/>
        </p:spPr>
      </p:cxnSp>
      <p:cxnSp>
        <p:nvCxnSpPr>
          <p:cNvPr id="34" name="Straight Connector 33">
            <a:extLst>
              <a:ext uri="{FF2B5EF4-FFF2-40B4-BE49-F238E27FC236}">
                <a16:creationId xmlns:a16="http://schemas.microsoft.com/office/drawing/2014/main" id="{2A7639EE-AFBD-4EEA-843B-81E885B93867}"/>
              </a:ext>
            </a:extLst>
          </p:cNvPr>
          <p:cNvCxnSpPr>
            <a:cxnSpLocks/>
          </p:cNvCxnSpPr>
          <p:nvPr/>
        </p:nvCxnSpPr>
        <p:spPr bwMode="gray">
          <a:xfrm>
            <a:off x="3653588" y="3996035"/>
            <a:ext cx="996199" cy="0"/>
          </a:xfrm>
          <a:prstGeom prst="line">
            <a:avLst/>
          </a:prstGeom>
          <a:noFill/>
          <a:ln w="12700" cap="rnd">
            <a:solidFill>
              <a:schemeClr val="bg1">
                <a:lumMod val="75000"/>
              </a:schemeClr>
            </a:solidFill>
            <a:prstDash val="solid"/>
            <a:round/>
            <a:headEnd/>
            <a:tailEnd/>
          </a:ln>
          <a:effectLst/>
        </p:spPr>
      </p:cxnSp>
      <p:sp>
        <p:nvSpPr>
          <p:cNvPr id="4" name="Title 3">
            <a:extLst>
              <a:ext uri="{FF2B5EF4-FFF2-40B4-BE49-F238E27FC236}">
                <a16:creationId xmlns:a16="http://schemas.microsoft.com/office/drawing/2014/main" id="{A1685FC5-EE0D-4555-B27B-A7FF797513D8}"/>
              </a:ext>
            </a:extLst>
          </p:cNvPr>
          <p:cNvSpPr>
            <a:spLocks noGrp="1"/>
          </p:cNvSpPr>
          <p:nvPr>
            <p:ph type="title"/>
          </p:nvPr>
        </p:nvSpPr>
        <p:spPr>
          <a:xfrm>
            <a:off x="-172995" y="11352"/>
            <a:ext cx="12192000" cy="873759"/>
          </a:xfrm>
        </p:spPr>
        <p:txBody>
          <a:bodyPr>
            <a:normAutofit fontScale="90000"/>
          </a:bodyPr>
          <a:lstStyle/>
          <a:p>
            <a:r>
              <a:rPr lang="en-US" dirty="0"/>
              <a:t>PROpel and MAGNITUDE Revealed </a:t>
            </a:r>
            <a:br>
              <a:rPr lang="en-US" dirty="0"/>
            </a:br>
            <a:r>
              <a:rPr lang="en-US" dirty="0"/>
              <a:t>Conflicting Results</a:t>
            </a:r>
          </a:p>
        </p:txBody>
      </p:sp>
      <p:sp>
        <p:nvSpPr>
          <p:cNvPr id="5" name="TextBox 4">
            <a:extLst>
              <a:ext uri="{FF2B5EF4-FFF2-40B4-BE49-F238E27FC236}">
                <a16:creationId xmlns:a16="http://schemas.microsoft.com/office/drawing/2014/main" id="{A3F558FC-D984-4F9E-A684-CD605B905028}"/>
              </a:ext>
            </a:extLst>
          </p:cNvPr>
          <p:cNvSpPr txBox="1"/>
          <p:nvPr/>
        </p:nvSpPr>
        <p:spPr bwMode="gray">
          <a:xfrm>
            <a:off x="6189679" y="1688519"/>
            <a:ext cx="5222483" cy="299999"/>
          </a:xfrm>
          <a:prstGeom prst="rect">
            <a:avLst/>
          </a:prstGeom>
          <a:solidFill>
            <a:schemeClr val="accent2">
              <a:lumMod val="40000"/>
              <a:lumOff val="60000"/>
            </a:schemeClr>
          </a:solidFill>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DIN 2014"/>
                <a:ea typeface="+mn-ea"/>
                <a:cs typeface="+mn-cs"/>
              </a:rPr>
              <a:t>MAGNITUDE (2)</a:t>
            </a:r>
            <a:endParaRPr kumimoji="0" lang="en-US" sz="1600" b="1" i="0" u="none" strike="noStrike" kern="1200" cap="none" spc="0" normalizeH="0" baseline="0" noProof="0" dirty="0">
              <a:ln>
                <a:noFill/>
              </a:ln>
              <a:solidFill>
                <a:prstClr val="black"/>
              </a:solidFill>
              <a:effectLst/>
              <a:uLnTx/>
              <a:uFillTx/>
              <a:latin typeface="DIN 2014"/>
              <a:ea typeface="+mn-ea"/>
              <a:cs typeface="+mn-cs"/>
            </a:endParaRPr>
          </a:p>
        </p:txBody>
      </p:sp>
      <p:sp>
        <p:nvSpPr>
          <p:cNvPr id="7" name="TextBox 6">
            <a:extLst>
              <a:ext uri="{FF2B5EF4-FFF2-40B4-BE49-F238E27FC236}">
                <a16:creationId xmlns:a16="http://schemas.microsoft.com/office/drawing/2014/main" id="{6838FD37-3470-4827-B489-7EDDC72CBA5A}"/>
              </a:ext>
            </a:extLst>
          </p:cNvPr>
          <p:cNvSpPr txBox="1"/>
          <p:nvPr/>
        </p:nvSpPr>
        <p:spPr bwMode="gray">
          <a:xfrm>
            <a:off x="6189679" y="2025844"/>
            <a:ext cx="5222483" cy="513066"/>
          </a:xfrm>
          <a:prstGeom prst="rect">
            <a:avLst/>
          </a:prstGeom>
          <a:solidFill>
            <a:schemeClr val="bg1">
              <a:lumMod val="95000"/>
            </a:schemeClr>
          </a:solidFill>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600" b="0" i="0" u="none" strike="noStrike" kern="1200" cap="none" spc="0" normalizeH="0" baseline="0" noProof="0">
                <a:ln>
                  <a:noFill/>
                </a:ln>
                <a:solidFill>
                  <a:srgbClr val="000000"/>
                </a:solidFill>
                <a:effectLst/>
                <a:uLnTx/>
                <a:uFillTx/>
                <a:latin typeface="DIN 2014"/>
                <a:ea typeface="+mn-ea"/>
                <a:cs typeface="+mn-cs"/>
              </a:rPr>
              <a:t>niraparib + abiraterone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0000"/>
                </a:solidFill>
                <a:effectLst/>
                <a:uLnTx/>
                <a:uFillTx/>
                <a:latin typeface="DIN 2014"/>
                <a:ea typeface="+mn-ea"/>
                <a:cs typeface="+mn-cs"/>
              </a:rPr>
              <a:t>2 seperate cohorts: HRR-pos. and HRR-neg.</a:t>
            </a:r>
            <a:endParaRPr kumimoji="0" lang="en-US" sz="1600" b="0" i="0" u="none" strike="noStrike" kern="1200" cap="none" spc="0" normalizeH="0" baseline="0" noProof="0" err="1">
              <a:ln>
                <a:noFill/>
              </a:ln>
              <a:solidFill>
                <a:srgbClr val="000000"/>
              </a:solidFill>
              <a:effectLst/>
              <a:uLnTx/>
              <a:uFillTx/>
              <a:latin typeface="DIN 2014"/>
              <a:ea typeface="+mn-ea"/>
              <a:cs typeface="+mn-cs"/>
            </a:endParaRPr>
          </a:p>
        </p:txBody>
      </p:sp>
      <p:sp>
        <p:nvSpPr>
          <p:cNvPr id="12" name="TextBox 11">
            <a:extLst>
              <a:ext uri="{FF2B5EF4-FFF2-40B4-BE49-F238E27FC236}">
                <a16:creationId xmlns:a16="http://schemas.microsoft.com/office/drawing/2014/main" id="{78FB8CBF-9750-4E43-8FBF-CF69B36D2625}"/>
              </a:ext>
            </a:extLst>
          </p:cNvPr>
          <p:cNvSpPr txBox="1"/>
          <p:nvPr/>
        </p:nvSpPr>
        <p:spPr bwMode="gray">
          <a:xfrm>
            <a:off x="7701297" y="2903873"/>
            <a:ext cx="3703200" cy="249946"/>
          </a:xfrm>
          <a:prstGeom prst="rect">
            <a:avLst/>
          </a:prstGeom>
          <a:solidFill>
            <a:schemeClr val="bg1">
              <a:lumMod val="95000"/>
            </a:schemeClr>
          </a:solidFill>
        </p:spPr>
        <p:txBody>
          <a:bodyPr wrap="none" lIns="182880" tIns="45720" rIns="4572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DIN 2014"/>
                <a:ea typeface="+mn-ea"/>
                <a:cs typeface="+mn-cs"/>
              </a:rPr>
              <a:t>HR: Not assessed, given early termination</a:t>
            </a:r>
            <a:endParaRPr kumimoji="0" lang="de-DE" sz="1400" b="1" i="0" u="none" strike="noStrike" kern="1200" cap="none" spc="0" normalizeH="0" baseline="0" noProof="0" dirty="0">
              <a:ln>
                <a:noFill/>
              </a:ln>
              <a:solidFill>
                <a:srgbClr val="FF0000"/>
              </a:solidFill>
              <a:effectLst/>
              <a:uLnTx/>
              <a:uFillTx/>
              <a:latin typeface="DIN 2014"/>
              <a:ea typeface="+mn-ea"/>
              <a:cs typeface="+mn-cs"/>
            </a:endParaRPr>
          </a:p>
        </p:txBody>
      </p:sp>
      <p:sp>
        <p:nvSpPr>
          <p:cNvPr id="14" name="TextBox 13">
            <a:extLst>
              <a:ext uri="{FF2B5EF4-FFF2-40B4-BE49-F238E27FC236}">
                <a16:creationId xmlns:a16="http://schemas.microsoft.com/office/drawing/2014/main" id="{D6E3E351-FC06-4FAB-B325-CBF18453E6B7}"/>
              </a:ext>
            </a:extLst>
          </p:cNvPr>
          <p:cNvSpPr txBox="1"/>
          <p:nvPr/>
        </p:nvSpPr>
        <p:spPr bwMode="gray">
          <a:xfrm>
            <a:off x="7707313" y="3217027"/>
            <a:ext cx="3703200" cy="269684"/>
          </a:xfrm>
          <a:prstGeom prst="rect">
            <a:avLst/>
          </a:prstGeom>
          <a:solidFill>
            <a:schemeClr val="bg1">
              <a:lumMod val="95000"/>
            </a:schemeClr>
          </a:solidFill>
        </p:spPr>
        <p:txBody>
          <a:bodyPr wrap="none" lIns="182880" tIns="45720" rIns="4572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DIN 2014"/>
                <a:ea typeface="+mn-ea"/>
                <a:cs typeface="+mn-cs"/>
              </a:rPr>
              <a:t>HR </a:t>
            </a:r>
            <a:r>
              <a:rPr kumimoji="0" lang="de-DE" sz="1400" b="1" i="0" u="none" strike="noStrike" kern="1200" cap="none" spc="0" normalizeH="0" baseline="0" noProof="0">
                <a:ln>
                  <a:noFill/>
                </a:ln>
                <a:solidFill>
                  <a:srgbClr val="67BB6E">
                    <a:lumMod val="75000"/>
                  </a:srgbClr>
                </a:solidFill>
                <a:effectLst/>
                <a:uLnTx/>
                <a:uFillTx/>
                <a:latin typeface="DIN 2014"/>
                <a:ea typeface="+mn-ea"/>
                <a:cs typeface="+mn-cs"/>
              </a:rPr>
              <a:t>0.73</a:t>
            </a:r>
          </a:p>
        </p:txBody>
      </p:sp>
      <p:sp>
        <p:nvSpPr>
          <p:cNvPr id="16" name="TextBox 15">
            <a:extLst>
              <a:ext uri="{FF2B5EF4-FFF2-40B4-BE49-F238E27FC236}">
                <a16:creationId xmlns:a16="http://schemas.microsoft.com/office/drawing/2014/main" id="{5FF8B829-31B1-4852-8DD4-C289735E3681}"/>
              </a:ext>
            </a:extLst>
          </p:cNvPr>
          <p:cNvSpPr txBox="1"/>
          <p:nvPr/>
        </p:nvSpPr>
        <p:spPr bwMode="gray">
          <a:xfrm>
            <a:off x="7707313" y="3546810"/>
            <a:ext cx="3703200" cy="249943"/>
          </a:xfrm>
          <a:prstGeom prst="rect">
            <a:avLst/>
          </a:prstGeom>
          <a:solidFill>
            <a:schemeClr val="bg1">
              <a:lumMod val="95000"/>
            </a:schemeClr>
          </a:solidFill>
        </p:spPr>
        <p:txBody>
          <a:bodyPr wrap="none" lIns="182880" tIns="45720" rIns="4572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DIN 2014"/>
                <a:ea typeface="+mn-ea"/>
                <a:cs typeface="+mn-cs"/>
              </a:rPr>
              <a:t>HR </a:t>
            </a:r>
            <a:r>
              <a:rPr kumimoji="0" lang="de-DE" sz="1400" b="1" i="0" u="none" strike="noStrike" kern="1200" cap="none" spc="0" normalizeH="0" baseline="0" noProof="0">
                <a:ln>
                  <a:noFill/>
                </a:ln>
                <a:solidFill>
                  <a:srgbClr val="67BB6E">
                    <a:lumMod val="75000"/>
                  </a:srgbClr>
                </a:solidFill>
                <a:effectLst/>
                <a:uLnTx/>
                <a:uFillTx/>
                <a:latin typeface="DIN 2014"/>
                <a:ea typeface="+mn-ea"/>
                <a:cs typeface="+mn-cs"/>
              </a:rPr>
              <a:t>0.53</a:t>
            </a:r>
          </a:p>
        </p:txBody>
      </p:sp>
      <p:sp>
        <p:nvSpPr>
          <p:cNvPr id="17" name="TextBox 16">
            <a:extLst>
              <a:ext uri="{FF2B5EF4-FFF2-40B4-BE49-F238E27FC236}">
                <a16:creationId xmlns:a16="http://schemas.microsoft.com/office/drawing/2014/main" id="{C994A08A-14DA-495A-B448-6FB507264AD1}"/>
              </a:ext>
            </a:extLst>
          </p:cNvPr>
          <p:cNvSpPr txBox="1"/>
          <p:nvPr/>
        </p:nvSpPr>
        <p:spPr bwMode="gray">
          <a:xfrm>
            <a:off x="7707312" y="3851653"/>
            <a:ext cx="3703200" cy="269683"/>
          </a:xfrm>
          <a:prstGeom prst="rect">
            <a:avLst/>
          </a:prstGeom>
          <a:solidFill>
            <a:schemeClr val="bg1">
              <a:lumMod val="95000"/>
            </a:schemeClr>
          </a:solidFill>
        </p:spPr>
        <p:txBody>
          <a:bodyPr wrap="none" lIns="182880" tIns="45720" rIns="4572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DIN 2014"/>
                <a:ea typeface="+mn-ea"/>
                <a:cs typeface="+mn-cs"/>
              </a:rPr>
              <a:t>HR </a:t>
            </a:r>
            <a:r>
              <a:rPr kumimoji="0" lang="de-DE" sz="1400" b="1" i="0" u="none" strike="noStrike" kern="1200" cap="none" spc="0" normalizeH="0" baseline="0" noProof="0">
                <a:ln>
                  <a:noFill/>
                </a:ln>
                <a:solidFill>
                  <a:srgbClr val="FF0000"/>
                </a:solidFill>
                <a:effectLst/>
                <a:uLnTx/>
                <a:uFillTx/>
                <a:latin typeface="DIN 2014"/>
                <a:ea typeface="+mn-ea"/>
                <a:cs typeface="+mn-cs"/>
              </a:rPr>
              <a:t>0.99</a:t>
            </a:r>
          </a:p>
        </p:txBody>
      </p:sp>
      <p:sp>
        <p:nvSpPr>
          <p:cNvPr id="18" name="TextBox 17">
            <a:extLst>
              <a:ext uri="{FF2B5EF4-FFF2-40B4-BE49-F238E27FC236}">
                <a16:creationId xmlns:a16="http://schemas.microsoft.com/office/drawing/2014/main" id="{7D9BF3E5-04A9-433D-AD6E-BD9C6886B000}"/>
              </a:ext>
            </a:extLst>
          </p:cNvPr>
          <p:cNvSpPr txBox="1"/>
          <p:nvPr/>
        </p:nvSpPr>
        <p:spPr bwMode="gray">
          <a:xfrm>
            <a:off x="7707312" y="2599548"/>
            <a:ext cx="3703200" cy="254257"/>
          </a:xfrm>
          <a:prstGeom prst="rect">
            <a:avLst/>
          </a:prstGeom>
          <a:solidFill>
            <a:schemeClr val="bg1">
              <a:lumMod val="95000"/>
            </a:schemeClr>
          </a:solidFill>
        </p:spPr>
        <p:txBody>
          <a:bodyPr wrap="none" lIns="182880" tIns="45720" rIns="4572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DIN 2014"/>
                <a:ea typeface="+mn-ea"/>
                <a:cs typeface="+mn-cs"/>
              </a:rPr>
              <a:t>N/A</a:t>
            </a:r>
          </a:p>
        </p:txBody>
      </p:sp>
      <p:sp>
        <p:nvSpPr>
          <p:cNvPr id="2" name="TextBox 1">
            <a:extLst>
              <a:ext uri="{FF2B5EF4-FFF2-40B4-BE49-F238E27FC236}">
                <a16:creationId xmlns:a16="http://schemas.microsoft.com/office/drawing/2014/main" id="{CE72D01C-32DE-4EC5-B009-64B15197342E}"/>
              </a:ext>
            </a:extLst>
          </p:cNvPr>
          <p:cNvSpPr txBox="1"/>
          <p:nvPr/>
        </p:nvSpPr>
        <p:spPr bwMode="gray">
          <a:xfrm>
            <a:off x="781490" y="1688519"/>
            <a:ext cx="5222483" cy="299999"/>
          </a:xfrm>
          <a:prstGeom prst="rect">
            <a:avLst/>
          </a:prstGeom>
          <a:solidFill>
            <a:schemeClr val="accent5">
              <a:lumMod val="40000"/>
              <a:lumOff val="60000"/>
            </a:schemeClr>
          </a:solidFill>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DIN 2014"/>
                <a:ea typeface="+mn-ea"/>
                <a:cs typeface="+mn-cs"/>
              </a:rPr>
              <a:t>PROpel (1)</a:t>
            </a:r>
            <a:endParaRPr kumimoji="0" lang="en-US" sz="1600" b="1" i="0" u="none" strike="noStrike" kern="1200" cap="none" spc="0" normalizeH="0" baseline="0" noProof="0" dirty="0">
              <a:ln>
                <a:noFill/>
              </a:ln>
              <a:solidFill>
                <a:prstClr val="black"/>
              </a:solidFill>
              <a:effectLst/>
              <a:uLnTx/>
              <a:uFillTx/>
              <a:latin typeface="DIN 2014"/>
              <a:ea typeface="+mn-ea"/>
              <a:cs typeface="+mn-cs"/>
            </a:endParaRPr>
          </a:p>
        </p:txBody>
      </p:sp>
      <p:sp>
        <p:nvSpPr>
          <p:cNvPr id="6" name="TextBox 5">
            <a:extLst>
              <a:ext uri="{FF2B5EF4-FFF2-40B4-BE49-F238E27FC236}">
                <a16:creationId xmlns:a16="http://schemas.microsoft.com/office/drawing/2014/main" id="{614318E5-41A2-43F7-8734-EBC4ED241D6B}"/>
              </a:ext>
            </a:extLst>
          </p:cNvPr>
          <p:cNvSpPr txBox="1"/>
          <p:nvPr/>
        </p:nvSpPr>
        <p:spPr bwMode="gray">
          <a:xfrm>
            <a:off x="781490" y="2033248"/>
            <a:ext cx="5222483" cy="513066"/>
          </a:xfrm>
          <a:prstGeom prst="rect">
            <a:avLst/>
          </a:prstGeom>
          <a:solidFill>
            <a:schemeClr val="bg1">
              <a:lumMod val="95000"/>
            </a:schemeClr>
          </a:solidFill>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DIN 2014"/>
                <a:ea typeface="+mn-ea"/>
                <a:cs typeface="+mn-cs"/>
              </a:rPr>
              <a:t>olaparib + abiraterone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DIN 2014"/>
                <a:ea typeface="+mn-ea"/>
                <a:cs typeface="+mn-cs"/>
              </a:rPr>
              <a:t>All-comers study </a:t>
            </a:r>
            <a:endParaRPr kumimoji="0" lang="en-US" sz="1600" b="0" i="0" u="none" strike="noStrike" kern="1200" cap="none" spc="0" normalizeH="0" baseline="0" noProof="0" dirty="0">
              <a:ln>
                <a:noFill/>
              </a:ln>
              <a:solidFill>
                <a:srgbClr val="000000"/>
              </a:solidFill>
              <a:effectLst/>
              <a:uLnTx/>
              <a:uFillTx/>
              <a:latin typeface="DIN 2014"/>
              <a:ea typeface="+mn-ea"/>
              <a:cs typeface="+mn-cs"/>
            </a:endParaRPr>
          </a:p>
        </p:txBody>
      </p:sp>
      <p:sp>
        <p:nvSpPr>
          <p:cNvPr id="8" name="TextBox 7">
            <a:extLst>
              <a:ext uri="{FF2B5EF4-FFF2-40B4-BE49-F238E27FC236}">
                <a16:creationId xmlns:a16="http://schemas.microsoft.com/office/drawing/2014/main" id="{04DF7636-3675-4690-8184-BB93B3065873}"/>
              </a:ext>
            </a:extLst>
          </p:cNvPr>
          <p:cNvSpPr txBox="1"/>
          <p:nvPr/>
        </p:nvSpPr>
        <p:spPr bwMode="gray">
          <a:xfrm>
            <a:off x="781490" y="2599032"/>
            <a:ext cx="3703199" cy="254772"/>
          </a:xfrm>
          <a:prstGeom prst="rect">
            <a:avLst/>
          </a:prstGeom>
          <a:solidFill>
            <a:schemeClr val="bg1">
              <a:lumMod val="95000"/>
            </a:schemeClr>
          </a:solidFill>
        </p:spPr>
        <p:txBody>
          <a:bodyPr wrap="none" lIns="182880" tIns="45720" rIns="4572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DIN 2014"/>
                <a:ea typeface="+mn-ea"/>
                <a:cs typeface="+mn-cs"/>
              </a:rPr>
              <a:t>HR </a:t>
            </a:r>
            <a:r>
              <a:rPr kumimoji="0" lang="de-DE" sz="1400" b="1" i="0" u="none" strike="noStrike" kern="1200" cap="none" spc="0" normalizeH="0" baseline="0" noProof="0">
                <a:ln>
                  <a:noFill/>
                </a:ln>
                <a:solidFill>
                  <a:srgbClr val="67BB6E">
                    <a:lumMod val="75000"/>
                  </a:srgbClr>
                </a:solidFill>
                <a:effectLst/>
                <a:uLnTx/>
                <a:uFillTx/>
                <a:latin typeface="DIN 2014"/>
                <a:ea typeface="+mn-ea"/>
                <a:cs typeface="+mn-cs"/>
              </a:rPr>
              <a:t>0.66</a:t>
            </a:r>
          </a:p>
        </p:txBody>
      </p:sp>
      <p:sp>
        <p:nvSpPr>
          <p:cNvPr id="11" name="TextBox 10">
            <a:extLst>
              <a:ext uri="{FF2B5EF4-FFF2-40B4-BE49-F238E27FC236}">
                <a16:creationId xmlns:a16="http://schemas.microsoft.com/office/drawing/2014/main" id="{4F150EC1-E5A0-4554-A75A-30A00E763BA4}"/>
              </a:ext>
            </a:extLst>
          </p:cNvPr>
          <p:cNvSpPr txBox="1"/>
          <p:nvPr/>
        </p:nvSpPr>
        <p:spPr bwMode="gray">
          <a:xfrm>
            <a:off x="781490" y="2903873"/>
            <a:ext cx="3703199" cy="254772"/>
          </a:xfrm>
          <a:prstGeom prst="rect">
            <a:avLst/>
          </a:prstGeom>
          <a:solidFill>
            <a:schemeClr val="bg1">
              <a:lumMod val="95000"/>
            </a:schemeClr>
          </a:solidFill>
        </p:spPr>
        <p:txBody>
          <a:bodyPr wrap="none" lIns="182880" tIns="45720" rIns="4572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DIN 2014"/>
                <a:ea typeface="+mn-ea"/>
                <a:cs typeface="+mn-cs"/>
              </a:rPr>
              <a:t>HR </a:t>
            </a:r>
            <a:r>
              <a:rPr kumimoji="0" lang="de-DE" sz="1400" b="1" i="0" u="none" strike="noStrike" kern="1200" cap="none" spc="0" normalizeH="0" baseline="0" noProof="0" dirty="0">
                <a:ln>
                  <a:noFill/>
                </a:ln>
                <a:solidFill>
                  <a:srgbClr val="67BB6E">
                    <a:lumMod val="75000"/>
                  </a:srgbClr>
                </a:solidFill>
                <a:effectLst/>
                <a:uLnTx/>
                <a:uFillTx/>
                <a:latin typeface="DIN 2014"/>
                <a:ea typeface="+mn-ea"/>
                <a:cs typeface="+mn-cs"/>
              </a:rPr>
              <a:t>0.76</a:t>
            </a:r>
          </a:p>
        </p:txBody>
      </p:sp>
      <p:sp>
        <p:nvSpPr>
          <p:cNvPr id="13" name="TextBox 12">
            <a:extLst>
              <a:ext uri="{FF2B5EF4-FFF2-40B4-BE49-F238E27FC236}">
                <a16:creationId xmlns:a16="http://schemas.microsoft.com/office/drawing/2014/main" id="{4313D71A-3399-4517-B977-8B8403C074F9}"/>
              </a:ext>
            </a:extLst>
          </p:cNvPr>
          <p:cNvSpPr txBox="1"/>
          <p:nvPr/>
        </p:nvSpPr>
        <p:spPr bwMode="gray">
          <a:xfrm>
            <a:off x="781490" y="3217027"/>
            <a:ext cx="3703199" cy="269684"/>
          </a:xfrm>
          <a:prstGeom prst="rect">
            <a:avLst/>
          </a:prstGeom>
          <a:solidFill>
            <a:schemeClr val="bg1">
              <a:lumMod val="95000"/>
            </a:schemeClr>
          </a:solidFill>
        </p:spPr>
        <p:txBody>
          <a:bodyPr wrap="none" lIns="182880" tIns="45720" rIns="4572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DIN 2014"/>
                <a:ea typeface="+mn-ea"/>
                <a:cs typeface="+mn-cs"/>
              </a:rPr>
              <a:t>HR </a:t>
            </a:r>
            <a:r>
              <a:rPr kumimoji="0" lang="de-DE" sz="1400" b="1" i="0" u="none" strike="noStrike" kern="1200" cap="none" spc="0" normalizeH="0" baseline="0" noProof="0">
                <a:ln>
                  <a:noFill/>
                </a:ln>
                <a:solidFill>
                  <a:srgbClr val="67BB6E">
                    <a:lumMod val="75000"/>
                  </a:srgbClr>
                </a:solidFill>
                <a:effectLst/>
                <a:uLnTx/>
                <a:uFillTx/>
                <a:latin typeface="DIN 2014"/>
                <a:ea typeface="+mn-ea"/>
                <a:cs typeface="+mn-cs"/>
              </a:rPr>
              <a:t>0.5</a:t>
            </a:r>
          </a:p>
        </p:txBody>
      </p:sp>
      <p:sp>
        <p:nvSpPr>
          <p:cNvPr id="19" name="TextBox 18">
            <a:extLst>
              <a:ext uri="{FF2B5EF4-FFF2-40B4-BE49-F238E27FC236}">
                <a16:creationId xmlns:a16="http://schemas.microsoft.com/office/drawing/2014/main" id="{93A2AAFE-6A59-4B21-9B83-EC18CADB663D}"/>
              </a:ext>
            </a:extLst>
          </p:cNvPr>
          <p:cNvSpPr txBox="1"/>
          <p:nvPr/>
        </p:nvSpPr>
        <p:spPr bwMode="gray">
          <a:xfrm>
            <a:off x="781490" y="3546809"/>
            <a:ext cx="3703199" cy="249944"/>
          </a:xfrm>
          <a:prstGeom prst="rect">
            <a:avLst/>
          </a:prstGeom>
          <a:solidFill>
            <a:schemeClr val="bg1">
              <a:lumMod val="95000"/>
            </a:schemeClr>
          </a:solidFill>
        </p:spPr>
        <p:txBody>
          <a:bodyPr wrap="none" lIns="182880" tIns="45720" rIns="4572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DIN 2014"/>
                <a:ea typeface="+mn-ea"/>
                <a:cs typeface="+mn-cs"/>
              </a:rPr>
              <a:t>HR </a:t>
            </a:r>
            <a:r>
              <a:rPr kumimoji="0" lang="de-DE" sz="1400" b="1" i="0" u="none" strike="noStrike" kern="1200" cap="none" spc="0" normalizeH="0" baseline="0" noProof="0" dirty="0">
                <a:ln>
                  <a:noFill/>
                </a:ln>
                <a:solidFill>
                  <a:srgbClr val="00B050"/>
                </a:solidFill>
                <a:effectLst/>
                <a:uLnTx/>
                <a:uFillTx/>
                <a:latin typeface="DIN 2014"/>
                <a:ea typeface="+mn-ea"/>
                <a:cs typeface="+mn-cs"/>
              </a:rPr>
              <a:t>0.24</a:t>
            </a:r>
          </a:p>
        </p:txBody>
      </p:sp>
      <p:sp>
        <p:nvSpPr>
          <p:cNvPr id="20" name="TextBox 19">
            <a:extLst>
              <a:ext uri="{FF2B5EF4-FFF2-40B4-BE49-F238E27FC236}">
                <a16:creationId xmlns:a16="http://schemas.microsoft.com/office/drawing/2014/main" id="{F8A31890-9230-43D6-BB43-67B1D6958B26}"/>
              </a:ext>
            </a:extLst>
          </p:cNvPr>
          <p:cNvSpPr txBox="1"/>
          <p:nvPr/>
        </p:nvSpPr>
        <p:spPr bwMode="gray">
          <a:xfrm>
            <a:off x="781489" y="3851651"/>
            <a:ext cx="3703199" cy="269684"/>
          </a:xfrm>
          <a:prstGeom prst="rect">
            <a:avLst/>
          </a:prstGeom>
          <a:solidFill>
            <a:schemeClr val="bg1">
              <a:lumMod val="95000"/>
            </a:schemeClr>
          </a:solidFill>
        </p:spPr>
        <p:txBody>
          <a:bodyPr wrap="none" lIns="182880" tIns="45720" rIns="45720" bIns="45720" rtlCol="0" anchor="ctr">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DIN 2014"/>
                <a:ea typeface="+mn-ea"/>
                <a:cs typeface="+mn-cs"/>
              </a:rPr>
              <a:t>Not reported</a:t>
            </a:r>
          </a:p>
        </p:txBody>
      </p:sp>
      <p:sp>
        <p:nvSpPr>
          <p:cNvPr id="21" name="Content Placeholder 6">
            <a:extLst>
              <a:ext uri="{FF2B5EF4-FFF2-40B4-BE49-F238E27FC236}">
                <a16:creationId xmlns:a16="http://schemas.microsoft.com/office/drawing/2014/main" id="{2A823077-19F6-4C47-AF6F-1922A3F16D2C}"/>
              </a:ext>
            </a:extLst>
          </p:cNvPr>
          <p:cNvSpPr txBox="1">
            <a:spLocks/>
          </p:cNvSpPr>
          <p:nvPr/>
        </p:nvSpPr>
        <p:spPr bwMode="gray">
          <a:xfrm>
            <a:off x="331773" y="5220013"/>
            <a:ext cx="11528453" cy="414315"/>
          </a:xfrm>
          <a:prstGeom prst="rect">
            <a:avLst/>
          </a:prstGeom>
          <a:solidFill>
            <a:schemeClr val="accent6">
              <a:lumMod val="40000"/>
              <a:lumOff val="60000"/>
            </a:schemeClr>
          </a:solidFill>
        </p:spPr>
        <p:txBody>
          <a:bodyPr vert="horz" lIns="45720" tIns="45720" rIns="45720" bIns="45720" rtlCol="0">
            <a:noAutofit/>
          </a:bodyPr>
          <a:lst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0"/>
              </a:spcAft>
              <a:buClrTx/>
              <a:buSzPct val="1000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DIN 2014"/>
                <a:ea typeface="+mn-ea"/>
                <a:cs typeface="+mn-cs"/>
              </a:rPr>
              <a:t>TALAPRO-2: TIEBREAKER ?</a:t>
            </a:r>
          </a:p>
          <a:p>
            <a:pPr marL="457200" marR="0" lvl="1" indent="-169863" algn="ctr"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DIN 2014"/>
              <a:ea typeface="+mn-ea"/>
              <a:cs typeface="+mn-cs"/>
            </a:endParaRPr>
          </a:p>
        </p:txBody>
      </p:sp>
      <p:sp>
        <p:nvSpPr>
          <p:cNvPr id="23" name="Arrow: Down 22">
            <a:extLst>
              <a:ext uri="{FF2B5EF4-FFF2-40B4-BE49-F238E27FC236}">
                <a16:creationId xmlns:a16="http://schemas.microsoft.com/office/drawing/2014/main" id="{32871501-D6A3-47D0-99AB-BC10B00120DC}"/>
              </a:ext>
            </a:extLst>
          </p:cNvPr>
          <p:cNvSpPr/>
          <p:nvPr/>
        </p:nvSpPr>
        <p:spPr bwMode="gray">
          <a:xfrm>
            <a:off x="2427917" y="4243276"/>
            <a:ext cx="1938058" cy="446215"/>
          </a:xfrm>
          <a:prstGeom prst="downArrow">
            <a:avLst>
              <a:gd name="adj1" fmla="val 50934"/>
              <a:gd name="adj2" fmla="val 62174"/>
            </a:avLst>
          </a:prstGeom>
          <a:solidFill>
            <a:schemeClr val="accent1">
              <a:lumMod val="40000"/>
              <a:lumOff val="60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1800" b="1" i="0" u="none" strike="noStrike" kern="1200" cap="none" spc="0" normalizeH="0" baseline="0" noProof="0">
              <a:ln>
                <a:noFill/>
              </a:ln>
              <a:solidFill>
                <a:srgbClr val="0000C9"/>
              </a:solidFill>
              <a:effectLst/>
              <a:uLnTx/>
              <a:uFillTx/>
              <a:latin typeface="DIN 2014"/>
              <a:ea typeface="+mn-ea"/>
              <a:cs typeface="+mn-cs"/>
            </a:endParaRPr>
          </a:p>
        </p:txBody>
      </p:sp>
      <p:sp>
        <p:nvSpPr>
          <p:cNvPr id="26" name="Arrow: Down 25">
            <a:extLst>
              <a:ext uri="{FF2B5EF4-FFF2-40B4-BE49-F238E27FC236}">
                <a16:creationId xmlns:a16="http://schemas.microsoft.com/office/drawing/2014/main" id="{80B99EEB-777D-4834-85C1-3C6367EAC6AF}"/>
              </a:ext>
            </a:extLst>
          </p:cNvPr>
          <p:cNvSpPr/>
          <p:nvPr/>
        </p:nvSpPr>
        <p:spPr bwMode="gray">
          <a:xfrm>
            <a:off x="7803313" y="4243275"/>
            <a:ext cx="1938058" cy="446215"/>
          </a:xfrm>
          <a:prstGeom prst="downArrow">
            <a:avLst>
              <a:gd name="adj1" fmla="val 50934"/>
              <a:gd name="adj2" fmla="val 62174"/>
            </a:avLst>
          </a:prstGeom>
          <a:solidFill>
            <a:schemeClr val="accent2">
              <a:lumMod val="40000"/>
              <a:lumOff val="60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marL="0" marR="0" lvl="0" indent="0" algn="ctr"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1800" b="1" i="0" u="none" strike="noStrike" kern="1200" cap="none" spc="0" normalizeH="0" baseline="0" noProof="0">
              <a:ln>
                <a:noFill/>
              </a:ln>
              <a:solidFill>
                <a:srgbClr val="0000C9"/>
              </a:solidFill>
              <a:effectLst/>
              <a:uLnTx/>
              <a:uFillTx/>
              <a:latin typeface="DIN 2014"/>
              <a:ea typeface="+mn-ea"/>
              <a:cs typeface="+mn-cs"/>
            </a:endParaRPr>
          </a:p>
        </p:txBody>
      </p:sp>
      <p:sp>
        <p:nvSpPr>
          <p:cNvPr id="28" name="TextBox 27">
            <a:extLst>
              <a:ext uri="{FF2B5EF4-FFF2-40B4-BE49-F238E27FC236}">
                <a16:creationId xmlns:a16="http://schemas.microsoft.com/office/drawing/2014/main" id="{94903EF3-3078-4138-8F3C-B27AF0516E80}"/>
              </a:ext>
            </a:extLst>
          </p:cNvPr>
          <p:cNvSpPr txBox="1"/>
          <p:nvPr/>
        </p:nvSpPr>
        <p:spPr bwMode="gray">
          <a:xfrm>
            <a:off x="781488" y="4816002"/>
            <a:ext cx="5222484" cy="446215"/>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800" b="1" i="0" u="none" strike="noStrike" kern="1200" cap="none" spc="0" normalizeH="0" baseline="0" noProof="0" dirty="0">
                <a:ln>
                  <a:noFill/>
                </a:ln>
                <a:solidFill>
                  <a:srgbClr val="0000C9"/>
                </a:solidFill>
                <a:effectLst/>
                <a:uLnTx/>
                <a:uFillTx/>
                <a:latin typeface="DIN 2014"/>
                <a:ea typeface="+mn-ea"/>
                <a:cs typeface="+mn-cs"/>
              </a:rPr>
              <a:t>DATA SUPPORT ALL-COMERS APPROACH</a:t>
            </a:r>
            <a:endParaRPr kumimoji="0" lang="en-US" sz="1800" b="1" i="0" u="none" strike="noStrike" kern="1200" cap="none" spc="0" normalizeH="0" baseline="0" noProof="0" dirty="0">
              <a:ln>
                <a:noFill/>
              </a:ln>
              <a:solidFill>
                <a:srgbClr val="0000C9"/>
              </a:solidFill>
              <a:effectLst/>
              <a:uLnTx/>
              <a:uFillTx/>
              <a:latin typeface="DIN 2014"/>
              <a:ea typeface="+mn-ea"/>
              <a:cs typeface="+mn-cs"/>
            </a:endParaRPr>
          </a:p>
        </p:txBody>
      </p:sp>
      <p:sp>
        <p:nvSpPr>
          <p:cNvPr id="29" name="TextBox 28">
            <a:extLst>
              <a:ext uri="{FF2B5EF4-FFF2-40B4-BE49-F238E27FC236}">
                <a16:creationId xmlns:a16="http://schemas.microsoft.com/office/drawing/2014/main" id="{90D21F3C-17F4-4CDE-B59C-A770AB34E17D}"/>
              </a:ext>
            </a:extLst>
          </p:cNvPr>
          <p:cNvSpPr txBox="1"/>
          <p:nvPr/>
        </p:nvSpPr>
        <p:spPr bwMode="gray">
          <a:xfrm>
            <a:off x="6188030" y="4816002"/>
            <a:ext cx="5222482" cy="446215"/>
          </a:xfrm>
          <a:prstGeom prst="rect">
            <a:avLst/>
          </a:prstGeom>
        </p:spPr>
        <p:txBody>
          <a:bodyPr wrap="none" lIns="45720" tIns="45720" rIns="4572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1800" b="1" i="0" u="none" strike="noStrike" kern="1200" cap="none" spc="0" normalizeH="0" baseline="0" noProof="0" dirty="0">
                <a:ln>
                  <a:noFill/>
                </a:ln>
                <a:solidFill>
                  <a:srgbClr val="E57200"/>
                </a:solidFill>
                <a:effectLst/>
                <a:uLnTx/>
                <a:uFillTx/>
                <a:latin typeface="DIN 2014"/>
                <a:ea typeface="+mn-ea"/>
                <a:cs typeface="+mn-cs"/>
              </a:rPr>
              <a:t>DATA SUPPORT TARGETED APPROACH</a:t>
            </a:r>
            <a:endParaRPr kumimoji="0" lang="en-US" sz="1800" b="1" i="0" u="none" strike="noStrike" kern="1200" cap="none" spc="0" normalizeH="0" baseline="0" noProof="0" dirty="0">
              <a:ln>
                <a:noFill/>
              </a:ln>
              <a:solidFill>
                <a:srgbClr val="E57200"/>
              </a:solidFill>
              <a:effectLst/>
              <a:uLnTx/>
              <a:uFillTx/>
              <a:latin typeface="DIN 2014"/>
              <a:ea typeface="+mn-ea"/>
              <a:cs typeface="+mn-cs"/>
            </a:endParaRPr>
          </a:p>
        </p:txBody>
      </p:sp>
      <p:graphicFrame>
        <p:nvGraphicFramePr>
          <p:cNvPr id="3" name="Table 8">
            <a:extLst>
              <a:ext uri="{FF2B5EF4-FFF2-40B4-BE49-F238E27FC236}">
                <a16:creationId xmlns:a16="http://schemas.microsoft.com/office/drawing/2014/main" id="{00EC280B-EE28-4310-A7F8-402CCB779854}"/>
              </a:ext>
            </a:extLst>
          </p:cNvPr>
          <p:cNvGraphicFramePr>
            <a:graphicFrameLocks noGrp="1"/>
          </p:cNvGraphicFramePr>
          <p:nvPr/>
        </p:nvGraphicFramePr>
        <p:xfrm>
          <a:off x="4426787" y="2597487"/>
          <a:ext cx="3318626" cy="1550130"/>
        </p:xfrm>
        <a:graphic>
          <a:graphicData uri="http://schemas.openxmlformats.org/drawingml/2006/table">
            <a:tbl>
              <a:tblPr bandRow="1">
                <a:tableStyleId>{2D5ABB26-0587-4C30-8999-92F81FD0307C}</a:tableStyleId>
              </a:tblPr>
              <a:tblGrid>
                <a:gridCol w="3318626">
                  <a:extLst>
                    <a:ext uri="{9D8B030D-6E8A-4147-A177-3AD203B41FA5}">
                      <a16:colId xmlns:a16="http://schemas.microsoft.com/office/drawing/2014/main" val="3061071643"/>
                    </a:ext>
                  </a:extLst>
                </a:gridCol>
              </a:tblGrid>
              <a:tr h="310026">
                <a:tc>
                  <a:txBody>
                    <a:bodyPr/>
                    <a:lstStyle/>
                    <a:p>
                      <a:pPr algn="ctr"/>
                      <a:r>
                        <a:rPr lang="de-DE" sz="1400"/>
                        <a:t>rPFS all-comers</a:t>
                      </a:r>
                      <a:endParaRPr lang="en-US" sz="1400"/>
                    </a:p>
                  </a:txBody>
                  <a:tcPr>
                    <a:noFill/>
                  </a:tcPr>
                </a:tc>
                <a:extLst>
                  <a:ext uri="{0D108BD9-81ED-4DB2-BD59-A6C34878D82A}">
                    <a16:rowId xmlns:a16="http://schemas.microsoft.com/office/drawing/2014/main" val="622675899"/>
                  </a:ext>
                </a:extLst>
              </a:tr>
              <a:tr h="310026">
                <a:tc>
                  <a:txBody>
                    <a:bodyPr/>
                    <a:lstStyle/>
                    <a:p>
                      <a:pPr algn="ctr"/>
                      <a:r>
                        <a:rPr lang="de-DE" sz="1400" dirty="0"/>
                        <a:t>rPFS HRR negative-NOT reported</a:t>
                      </a:r>
                      <a:endParaRPr lang="en-US" sz="1400" dirty="0"/>
                    </a:p>
                  </a:txBody>
                  <a:tcPr>
                    <a:noFill/>
                  </a:tcPr>
                </a:tc>
                <a:extLst>
                  <a:ext uri="{0D108BD9-81ED-4DB2-BD59-A6C34878D82A}">
                    <a16:rowId xmlns:a16="http://schemas.microsoft.com/office/drawing/2014/main" val="3520500844"/>
                  </a:ext>
                </a:extLst>
              </a:tr>
              <a:tr h="310026">
                <a:tc>
                  <a:txBody>
                    <a:bodyPr/>
                    <a:lstStyle/>
                    <a:p>
                      <a:pPr algn="ctr"/>
                      <a:r>
                        <a:rPr lang="de-DE" sz="1400" dirty="0"/>
                        <a:t>rPFS HRR-positive</a:t>
                      </a:r>
                      <a:endParaRPr lang="en-US" sz="1400" dirty="0"/>
                    </a:p>
                  </a:txBody>
                  <a:tcPr>
                    <a:noFill/>
                  </a:tcPr>
                </a:tc>
                <a:extLst>
                  <a:ext uri="{0D108BD9-81ED-4DB2-BD59-A6C34878D82A}">
                    <a16:rowId xmlns:a16="http://schemas.microsoft.com/office/drawing/2014/main" val="1808220425"/>
                  </a:ext>
                </a:extLst>
              </a:tr>
              <a:tr h="310026">
                <a:tc>
                  <a:txBody>
                    <a:bodyPr/>
                    <a:lstStyle/>
                    <a:p>
                      <a:pPr algn="ctr"/>
                      <a:r>
                        <a:rPr lang="de-DE" sz="1400" dirty="0"/>
                        <a:t>rPFS BRCA-positive</a:t>
                      </a:r>
                      <a:endParaRPr lang="en-US" sz="1400" dirty="0"/>
                    </a:p>
                  </a:txBody>
                  <a:tcPr>
                    <a:noFill/>
                  </a:tcPr>
                </a:tc>
                <a:extLst>
                  <a:ext uri="{0D108BD9-81ED-4DB2-BD59-A6C34878D82A}">
                    <a16:rowId xmlns:a16="http://schemas.microsoft.com/office/drawing/2014/main" val="3087976657"/>
                  </a:ext>
                </a:extLst>
              </a:tr>
              <a:tr h="310026">
                <a:tc>
                  <a:txBody>
                    <a:bodyPr/>
                    <a:lstStyle/>
                    <a:p>
                      <a:pPr algn="ctr"/>
                      <a:r>
                        <a:rPr lang="de-DE" sz="1400" dirty="0"/>
                        <a:t>rPFS non-BRCA HRR-positive</a:t>
                      </a:r>
                      <a:endParaRPr lang="en-US" sz="1400" dirty="0"/>
                    </a:p>
                  </a:txBody>
                  <a:tcPr>
                    <a:noFill/>
                  </a:tcPr>
                </a:tc>
                <a:extLst>
                  <a:ext uri="{0D108BD9-81ED-4DB2-BD59-A6C34878D82A}">
                    <a16:rowId xmlns:a16="http://schemas.microsoft.com/office/drawing/2014/main" val="1408717837"/>
                  </a:ext>
                </a:extLst>
              </a:tr>
            </a:tbl>
          </a:graphicData>
        </a:graphic>
      </p:graphicFrame>
      <p:sp>
        <p:nvSpPr>
          <p:cNvPr id="9" name="TextBox 8">
            <a:extLst>
              <a:ext uri="{FF2B5EF4-FFF2-40B4-BE49-F238E27FC236}">
                <a16:creationId xmlns:a16="http://schemas.microsoft.com/office/drawing/2014/main" id="{E55234B4-4576-466B-83E8-8C78AB434C49}"/>
              </a:ext>
            </a:extLst>
          </p:cNvPr>
          <p:cNvSpPr txBox="1"/>
          <p:nvPr/>
        </p:nvSpPr>
        <p:spPr bwMode="gray">
          <a:xfrm>
            <a:off x="8058611" y="5693377"/>
            <a:ext cx="914400" cy="914400"/>
          </a:xfrm>
          <a:prstGeom prst="rect">
            <a:avLst/>
          </a:prstGeom>
        </p:spPr>
        <p:txBody>
          <a:bodyPr wrap="none" lIns="45720" tIns="45720" rIns="45720" bIns="45720" rtlCol="0">
            <a:noAutofit/>
          </a:body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err="1">
              <a:ln>
                <a:noFill/>
              </a:ln>
              <a:solidFill>
                <a:srgbClr val="000000"/>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55F34B23-A298-461F-AEDE-407722162E23}"/>
              </a:ext>
            </a:extLst>
          </p:cNvPr>
          <p:cNvSpPr txBox="1"/>
          <p:nvPr/>
        </p:nvSpPr>
        <p:spPr>
          <a:xfrm>
            <a:off x="331772" y="5744414"/>
            <a:ext cx="71374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1 Saad et al., 2022, ABSTRACT 11 ASCO-GU, </a:t>
            </a:r>
            <a:r>
              <a:rPr kumimoji="0" lang="en-US" sz="1800" b="1" i="0" u="none" strike="noStrike" kern="1200" cap="none" spc="0" normalizeH="0" baseline="0" noProof="0" dirty="0">
                <a:ln>
                  <a:noFill/>
                </a:ln>
                <a:solidFill>
                  <a:srgbClr val="44546A"/>
                </a:solidFill>
                <a:effectLst/>
                <a:uLnTx/>
                <a:uFillTx/>
                <a:latin typeface="Calibri" panose="020F0502020204030204"/>
                <a:ea typeface="+mn-ea"/>
                <a:cs typeface="+mn-cs"/>
              </a:rPr>
              <a:t>NEJM Evidence,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2 Kim N. Chi </a:t>
            </a:r>
            <a:r>
              <a:rPr kumimoji="0" lang="de-DE" sz="1800" b="0" i="0" u="none" strike="noStrike" kern="1200" cap="none" spc="0" normalizeH="0" baseline="0" noProof="0" dirty="0">
                <a:ln>
                  <a:noFill/>
                </a:ln>
                <a:solidFill>
                  <a:srgbClr val="44546A"/>
                </a:solidFill>
                <a:effectLst/>
                <a:uLnTx/>
                <a:uFillTx/>
                <a:latin typeface="Calibri" panose="020F0502020204030204"/>
                <a:ea typeface="+mn-ea"/>
                <a:cs typeface="+mn-cs"/>
              </a:rPr>
              <a:t>et al., 2022. </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ABSTRACT 12 ASCO-GU</a:t>
            </a:r>
            <a:r>
              <a:rPr kumimoji="0" lang="en-US" sz="1800" b="1" i="0" u="none" strike="noStrike" kern="1200" cap="none" spc="0" normalizeH="0" baseline="0" noProof="0" dirty="0">
                <a:ln>
                  <a:noFill/>
                </a:ln>
                <a:solidFill>
                  <a:srgbClr val="44546A"/>
                </a:solidFill>
                <a:effectLst/>
                <a:uLnTx/>
                <a:uFillTx/>
                <a:latin typeface="Calibri" panose="020F0502020204030204"/>
                <a:ea typeface="+mn-ea"/>
                <a:cs typeface="+mn-cs"/>
              </a:rPr>
              <a:t>, JCO, 2023</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75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426A-F13C-497E-8AC3-7033716984E8}"/>
              </a:ext>
            </a:extLst>
          </p:cNvPr>
          <p:cNvSpPr>
            <a:spLocks noGrp="1"/>
          </p:cNvSpPr>
          <p:nvPr>
            <p:ph type="title"/>
          </p:nvPr>
        </p:nvSpPr>
        <p:spPr/>
        <p:txBody>
          <a:bodyPr/>
          <a:lstStyle/>
          <a:p>
            <a:r>
              <a:rPr lang="en-US" dirty="0"/>
              <a:t>Germline HRR mutations in metastatic prostate cancer</a:t>
            </a:r>
          </a:p>
        </p:txBody>
      </p:sp>
      <p:sp>
        <p:nvSpPr>
          <p:cNvPr id="4" name="Slide Number Placeholder 3">
            <a:extLst>
              <a:ext uri="{FF2B5EF4-FFF2-40B4-BE49-F238E27FC236}">
                <a16:creationId xmlns:a16="http://schemas.microsoft.com/office/drawing/2014/main" id="{45876D28-79C1-4359-B9E9-3F9C052696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0FE07-4C00-4042-87A4-C41902D2B3E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44232C2-428F-4275-BFA4-1BEBC400D242}"/>
              </a:ext>
            </a:extLst>
          </p:cNvPr>
          <p:cNvPicPr>
            <a:picLocks noChangeAspect="1"/>
          </p:cNvPicPr>
          <p:nvPr/>
        </p:nvPicPr>
        <p:blipFill>
          <a:blip r:embed="rId3"/>
          <a:stretch>
            <a:fillRect/>
          </a:stretch>
        </p:blipFill>
        <p:spPr>
          <a:xfrm>
            <a:off x="0" y="1574800"/>
            <a:ext cx="5715000" cy="4191000"/>
          </a:xfrm>
          <a:prstGeom prst="rect">
            <a:avLst/>
          </a:prstGeom>
        </p:spPr>
      </p:pic>
      <p:pic>
        <p:nvPicPr>
          <p:cNvPr id="10" name="Picture 9" descr="Chart, pie chart&#10;&#10;Description automatically generated">
            <a:extLst>
              <a:ext uri="{FF2B5EF4-FFF2-40B4-BE49-F238E27FC236}">
                <a16:creationId xmlns:a16="http://schemas.microsoft.com/office/drawing/2014/main" id="{E2460AD9-6295-4780-AB18-9E6DD98D9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100" y="1453434"/>
            <a:ext cx="5143500" cy="4312366"/>
          </a:xfrm>
          <a:prstGeom prst="rect">
            <a:avLst/>
          </a:prstGeom>
        </p:spPr>
      </p:pic>
      <p:sp>
        <p:nvSpPr>
          <p:cNvPr id="13" name="TextBox 12">
            <a:extLst>
              <a:ext uri="{FF2B5EF4-FFF2-40B4-BE49-F238E27FC236}">
                <a16:creationId xmlns:a16="http://schemas.microsoft.com/office/drawing/2014/main" id="{AAE78FFA-6BC7-4BBE-99F6-6C6D539D236B}"/>
              </a:ext>
            </a:extLst>
          </p:cNvPr>
          <p:cNvSpPr txBox="1"/>
          <p:nvPr/>
        </p:nvSpPr>
        <p:spPr>
          <a:xfrm>
            <a:off x="9484360" y="6006919"/>
            <a:ext cx="4622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Pritchard et al. NEJM 2016</a:t>
            </a:r>
          </a:p>
        </p:txBody>
      </p:sp>
    </p:spTree>
    <p:extLst>
      <p:ext uri="{BB962C8B-B14F-4D97-AF65-F5344CB8AC3E}">
        <p14:creationId xmlns:p14="http://schemas.microsoft.com/office/powerpoint/2010/main" val="3434688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Phase 3 study of talazoparib plus enzalutamide versus placebo plus enzalutamide as first-line treatment in patients with metastatic castration-resistant prostate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A Randomized, Double-blind, Placebo-Controlled Study&lt;br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Source of Tumor DNA for Assessment and Baseline HRR Gene Status&lt;br /&gt;Biomarker status was prospectively informed by tumor tissue for 99.9% of patients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Primary Endpoint: rPFS by BICR&lt;br /&gt;Treatment with talazoparib plus enzalutamide resulted in a 37% reduced risk of progression or death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Subgroup Analysis of rPFS by BICR &lt;br /&gt;A consistent treatment effect with talazoparib plus enzalutamide was seen in prespecified subgroups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rPFS by BICR in HRR-nondeficient by Prospective Tumor Tissue Testing&lt;br /&gt;A 34% risk reduction was seen in patients without HRR gene alterations detected by prospective tumor tissue testing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Overall Survival (Interim Analysis)&lt;br /&gt;Overall survival data are immature: 31% maturity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Time to PSA Progression&lt;br /&gt;Treatment with talazoparib plus enzalutamide prolonged time to PSA progression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Time to Cytotoxic Chemotherapy and PFS2&lt;br /&gt;Benefits of talazoparib plus enzalutamide were consistently observed across other secondary endpoints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Slide 16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BBE5E-8DF2-4E42-80A3-157BCE5E8B5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5" name="Title 54"/>
          <p:cNvSpPr>
            <a:spLocks noGrp="1"/>
          </p:cNvSpPr>
          <p:nvPr>
            <p:ph type="title"/>
          </p:nvPr>
        </p:nvSpPr>
        <p:spPr/>
        <p:txBody>
          <a:bodyPr/>
          <a:lstStyle/>
          <a:p>
            <a:r>
              <a:rPr lang="en-US" dirty="0"/>
              <a:t>Genomic Landscape in Advanced Prostate Cancer (Tissue DNA)</a:t>
            </a:r>
          </a:p>
        </p:txBody>
      </p:sp>
      <p:pic>
        <p:nvPicPr>
          <p:cNvPr id="8" name="Picture 7">
            <a:extLst>
              <a:ext uri="{FF2B5EF4-FFF2-40B4-BE49-F238E27FC236}">
                <a16:creationId xmlns:a16="http://schemas.microsoft.com/office/drawing/2014/main" id="{1142AA08-60D6-4AE1-BB4B-F5CD3FABEE84}"/>
              </a:ext>
            </a:extLst>
          </p:cNvPr>
          <p:cNvPicPr>
            <a:picLocks noChangeAspect="1"/>
          </p:cNvPicPr>
          <p:nvPr/>
        </p:nvPicPr>
        <p:blipFill>
          <a:blip r:embed="rId3"/>
          <a:stretch>
            <a:fillRect/>
          </a:stretch>
        </p:blipFill>
        <p:spPr>
          <a:xfrm>
            <a:off x="5346700" y="2281864"/>
            <a:ext cx="6350000" cy="3813130"/>
          </a:xfrm>
          <a:prstGeom prst="rect">
            <a:avLst/>
          </a:prstGeom>
        </p:spPr>
      </p:pic>
      <p:pic>
        <p:nvPicPr>
          <p:cNvPr id="38" name="Picture 37">
            <a:extLst>
              <a:ext uri="{FF2B5EF4-FFF2-40B4-BE49-F238E27FC236}">
                <a16:creationId xmlns:a16="http://schemas.microsoft.com/office/drawing/2014/main" id="{5346E3ED-A2B1-499B-B08B-6B1EF83F1024}"/>
              </a:ext>
            </a:extLst>
          </p:cNvPr>
          <p:cNvPicPr>
            <a:picLocks noChangeAspect="1"/>
          </p:cNvPicPr>
          <p:nvPr/>
        </p:nvPicPr>
        <p:blipFill>
          <a:blip r:embed="rId4"/>
          <a:stretch>
            <a:fillRect/>
          </a:stretch>
        </p:blipFill>
        <p:spPr>
          <a:xfrm>
            <a:off x="7164042" y="1059685"/>
            <a:ext cx="3260118" cy="1046414"/>
          </a:xfrm>
          <a:prstGeom prst="rect">
            <a:avLst/>
          </a:prstGeom>
        </p:spPr>
      </p:pic>
      <p:sp>
        <p:nvSpPr>
          <p:cNvPr id="57" name="TextBox 56"/>
          <p:cNvSpPr txBox="1"/>
          <p:nvPr/>
        </p:nvSpPr>
        <p:spPr>
          <a:xfrm>
            <a:off x="7596184" y="5993757"/>
            <a:ext cx="4199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Chung JH, …, </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Agarwal 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JCO Precision Oncology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2019 (Online)</a:t>
            </a:r>
          </a:p>
        </p:txBody>
      </p:sp>
      <p:sp>
        <p:nvSpPr>
          <p:cNvPr id="2" name="Rectangle 1"/>
          <p:cNvSpPr/>
          <p:nvPr/>
        </p:nvSpPr>
        <p:spPr>
          <a:xfrm>
            <a:off x="5808437" y="2654300"/>
            <a:ext cx="782863" cy="34406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DF0ACDE-40E0-4D29-88DB-707F4C511CC7}"/>
              </a:ext>
            </a:extLst>
          </p:cNvPr>
          <p:cNvPicPr>
            <a:picLocks noChangeAspect="1"/>
          </p:cNvPicPr>
          <p:nvPr/>
        </p:nvPicPr>
        <p:blipFill>
          <a:blip r:embed="rId5"/>
          <a:stretch>
            <a:fillRect/>
          </a:stretch>
        </p:blipFill>
        <p:spPr>
          <a:xfrm>
            <a:off x="308595" y="2654300"/>
            <a:ext cx="4784105" cy="3060700"/>
          </a:xfrm>
          <a:prstGeom prst="rect">
            <a:avLst/>
          </a:prstGeom>
        </p:spPr>
      </p:pic>
      <p:pic>
        <p:nvPicPr>
          <p:cNvPr id="7" name="Picture 6">
            <a:extLst>
              <a:ext uri="{FF2B5EF4-FFF2-40B4-BE49-F238E27FC236}">
                <a16:creationId xmlns:a16="http://schemas.microsoft.com/office/drawing/2014/main" id="{84A1DDAC-0A0A-43CD-8013-85FCAA53EA5D}"/>
              </a:ext>
            </a:extLst>
          </p:cNvPr>
          <p:cNvPicPr>
            <a:picLocks noChangeAspect="1"/>
          </p:cNvPicPr>
          <p:nvPr/>
        </p:nvPicPr>
        <p:blipFill>
          <a:blip r:embed="rId6"/>
          <a:stretch>
            <a:fillRect/>
          </a:stretch>
        </p:blipFill>
        <p:spPr>
          <a:xfrm>
            <a:off x="308595" y="1301561"/>
            <a:ext cx="5038105" cy="1352739"/>
          </a:xfrm>
          <a:prstGeom prst="rect">
            <a:avLst/>
          </a:prstGeom>
        </p:spPr>
      </p:pic>
      <p:sp>
        <p:nvSpPr>
          <p:cNvPr id="9" name="TextBox 8">
            <a:extLst>
              <a:ext uri="{FF2B5EF4-FFF2-40B4-BE49-F238E27FC236}">
                <a16:creationId xmlns:a16="http://schemas.microsoft.com/office/drawing/2014/main" id="{96D778D6-DD64-4DC4-8F62-D35ECAB119A0}"/>
              </a:ext>
            </a:extLst>
          </p:cNvPr>
          <p:cNvSpPr txBox="1"/>
          <p:nvPr/>
        </p:nvSpPr>
        <p:spPr>
          <a:xfrm>
            <a:off x="6950232" y="2469634"/>
            <a:ext cx="48455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n=3476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(Primary site: 1660; Metastatic site: 1816) </a:t>
            </a:r>
          </a:p>
        </p:txBody>
      </p:sp>
    </p:spTree>
    <p:extLst>
      <p:ext uri="{BB962C8B-B14F-4D97-AF65-F5344CB8AC3E}">
        <p14:creationId xmlns:p14="http://schemas.microsoft.com/office/powerpoint/2010/main" val="1693791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Patient-Reported Global Health Status (GHS)/QoL per EORTC QLQ-C30&lt;br /&gt;Talazoparib plus enzalutamide significantly prolonged time to definitive clinically meaningful deterioration in GHS/QoLa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946CEC8-A898-476B-A3D1-C25A11079C8F}"/>
              </a:ext>
            </a:extLst>
          </p:cNvPr>
          <p:cNvGraphicFramePr>
            <a:graphicFrameLocks noGrp="1"/>
          </p:cNvGraphicFramePr>
          <p:nvPr>
            <p:ph idx="1"/>
          </p:nvPr>
        </p:nvGraphicFramePr>
        <p:xfrm>
          <a:off x="0" y="19129"/>
          <a:ext cx="12192001" cy="6482715"/>
        </p:xfrm>
        <a:graphic>
          <a:graphicData uri="http://schemas.openxmlformats.org/drawingml/2006/table">
            <a:tbl>
              <a:tblPr>
                <a:tableStyleId>{EB9631B5-78F2-41C9-869B-9F39066F8104}</a:tableStyleId>
              </a:tblPr>
              <a:tblGrid>
                <a:gridCol w="2783182">
                  <a:extLst>
                    <a:ext uri="{9D8B030D-6E8A-4147-A177-3AD203B41FA5}">
                      <a16:colId xmlns:a16="http://schemas.microsoft.com/office/drawing/2014/main" val="3278033805"/>
                    </a:ext>
                  </a:extLst>
                </a:gridCol>
                <a:gridCol w="2986145">
                  <a:extLst>
                    <a:ext uri="{9D8B030D-6E8A-4147-A177-3AD203B41FA5}">
                      <a16:colId xmlns:a16="http://schemas.microsoft.com/office/drawing/2014/main" val="3211925184"/>
                    </a:ext>
                  </a:extLst>
                </a:gridCol>
                <a:gridCol w="3224396">
                  <a:extLst>
                    <a:ext uri="{9D8B030D-6E8A-4147-A177-3AD203B41FA5}">
                      <a16:colId xmlns:a16="http://schemas.microsoft.com/office/drawing/2014/main" val="3752757380"/>
                    </a:ext>
                  </a:extLst>
                </a:gridCol>
                <a:gridCol w="3198278">
                  <a:extLst>
                    <a:ext uri="{9D8B030D-6E8A-4147-A177-3AD203B41FA5}">
                      <a16:colId xmlns:a16="http://schemas.microsoft.com/office/drawing/2014/main" val="4172631392"/>
                    </a:ext>
                  </a:extLst>
                </a:gridCol>
              </a:tblGrid>
              <a:tr h="373562">
                <a:tc>
                  <a:txBody>
                    <a:bodyPr/>
                    <a:lstStyle/>
                    <a:p>
                      <a:pPr algn="l" fontAlgn="b"/>
                      <a:r>
                        <a:rPr lang="en-CA" sz="1600" b="1" u="none" strike="noStrike" dirty="0">
                          <a:effectLst/>
                        </a:rPr>
                        <a:t> </a:t>
                      </a:r>
                      <a:endParaRPr lang="en-CA" sz="16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b="1" u="none" strike="noStrike" dirty="0" err="1">
                          <a:effectLst/>
                        </a:rPr>
                        <a:t>PROpel</a:t>
                      </a:r>
                      <a:r>
                        <a:rPr lang="en-CA" sz="1600" b="1" u="none" strike="noStrike" dirty="0">
                          <a:effectLst/>
                        </a:rPr>
                        <a:t>*</a:t>
                      </a:r>
                    </a:p>
                    <a:p>
                      <a:pPr algn="ctr" fontAlgn="b"/>
                      <a:endParaRPr lang="en-CA" sz="16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b="1" u="none" strike="noStrike" dirty="0">
                          <a:effectLst/>
                        </a:rPr>
                        <a:t>MAGNITUDE*</a:t>
                      </a:r>
                    </a:p>
                    <a:p>
                      <a:pPr algn="ctr" fontAlgn="b"/>
                      <a:endParaRPr lang="en-CA" sz="16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b="1" i="0" u="none" strike="noStrike" dirty="0">
                          <a:solidFill>
                            <a:srgbClr val="000000"/>
                          </a:solidFill>
                          <a:effectLst/>
                          <a:latin typeface="Calibri" panose="020F0502020204030204" pitchFamily="34" charset="0"/>
                        </a:rPr>
                        <a:t>TALAPRO-2**</a:t>
                      </a:r>
                      <a:endParaRPr lang="en-CA" sz="1200" b="1" i="0" u="none" strike="noStrike" dirty="0">
                        <a:solidFill>
                          <a:srgbClr val="FF0000"/>
                        </a:solidFill>
                        <a:effectLst/>
                        <a:latin typeface="Calibri" panose="020F0502020204030204" pitchFamily="34" charset="0"/>
                      </a:endParaRPr>
                    </a:p>
                    <a:p>
                      <a:pPr algn="ctr" fontAlgn="b"/>
                      <a:endParaRPr lang="en-CA" sz="16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3042337995"/>
                  </a:ext>
                </a:extLst>
              </a:tr>
              <a:tr h="373562">
                <a:tc>
                  <a:txBody>
                    <a:bodyPr/>
                    <a:lstStyle/>
                    <a:p>
                      <a:pPr algn="l" fontAlgn="b"/>
                      <a:r>
                        <a:rPr lang="en-CA" sz="1600" b="1" u="none" strike="noStrike" dirty="0">
                          <a:effectLst/>
                        </a:rPr>
                        <a:t>Primary endpoint</a:t>
                      </a:r>
                      <a:endParaRPr lang="en-CA"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dirty="0" err="1">
                          <a:effectLst/>
                        </a:rPr>
                        <a:t>rPFS</a:t>
                      </a:r>
                      <a:br>
                        <a:rPr lang="en-CA" sz="1600" u="none" strike="noStrike" dirty="0">
                          <a:effectLst/>
                        </a:rPr>
                      </a:br>
                      <a:r>
                        <a:rPr lang="en-CA" sz="1600" u="none" strike="noStrike" dirty="0">
                          <a:effectLst/>
                        </a:rPr>
                        <a:t>(investigator view)</a:t>
                      </a:r>
                      <a:endParaRPr lang="en-CA"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dirty="0" err="1">
                          <a:effectLst/>
                        </a:rPr>
                        <a:t>rPFS</a:t>
                      </a:r>
                      <a:br>
                        <a:rPr lang="en-CA" sz="1600" u="none" strike="noStrike" dirty="0">
                          <a:effectLst/>
                        </a:rPr>
                      </a:br>
                      <a:r>
                        <a:rPr lang="en-CA" sz="1600" u="none" strike="noStrike" dirty="0">
                          <a:effectLst/>
                        </a:rPr>
                        <a:t>(central view)</a:t>
                      </a:r>
                      <a:endParaRPr lang="en-CA"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b="0" i="0" u="none" strike="noStrike" dirty="0" err="1">
                          <a:solidFill>
                            <a:srgbClr val="000000"/>
                          </a:solidFill>
                          <a:effectLst/>
                          <a:latin typeface="Calibri" panose="020F0502020204030204" pitchFamily="34" charset="0"/>
                        </a:rPr>
                        <a:t>rPFS</a:t>
                      </a:r>
                      <a:endParaRPr lang="en-CA"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9877127"/>
                  </a:ext>
                </a:extLst>
              </a:tr>
              <a:tr h="556765">
                <a:tc>
                  <a:txBody>
                    <a:bodyPr/>
                    <a:lstStyle/>
                    <a:p>
                      <a:pPr algn="l" fontAlgn="b"/>
                      <a:r>
                        <a:rPr lang="en-CA" sz="1600" b="1" u="none" strike="noStrike" dirty="0">
                          <a:effectLst/>
                        </a:rPr>
                        <a:t>Prior NHA in </a:t>
                      </a:r>
                      <a:r>
                        <a:rPr lang="en-CA" sz="1600" b="1" u="none" strike="noStrike" dirty="0" err="1">
                          <a:effectLst/>
                        </a:rPr>
                        <a:t>mCSPC</a:t>
                      </a:r>
                      <a:endParaRPr lang="en-CA" sz="1600" b="1" u="none" strike="noStrike" dirty="0">
                        <a:effectLst/>
                      </a:endParaRPr>
                    </a:p>
                    <a:p>
                      <a:pPr algn="l" fontAlgn="b"/>
                      <a:endParaRPr lang="en-CA" sz="16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US" sz="1600" u="none" strike="noStrike" dirty="0">
                          <a:effectLst/>
                        </a:rPr>
                        <a:t>Only after 12 </a:t>
                      </a:r>
                      <a:r>
                        <a:rPr lang="en-US" sz="1600" u="none" strike="noStrike" dirty="0" err="1">
                          <a:effectLst/>
                        </a:rPr>
                        <a:t>mo</a:t>
                      </a:r>
                      <a:r>
                        <a:rPr lang="en-US" sz="1600" u="none" strike="noStrike" dirty="0">
                          <a:effectLst/>
                        </a:rPr>
                        <a:t> of interruption </a:t>
                      </a:r>
                      <a:br>
                        <a:rPr lang="en-US" sz="1600" u="none" strike="noStrike" dirty="0">
                          <a:effectLst/>
                        </a:rPr>
                      </a:br>
                      <a:r>
                        <a:rPr lang="en-US" sz="1600" u="none" strike="noStrike" dirty="0">
                          <a:effectLst/>
                        </a:rPr>
                        <a:t>(abiraterone not allowed)</a:t>
                      </a:r>
                      <a:endParaRPr lang="en-US"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endParaRPr lang="en-CA" sz="1600" u="none" strike="noStrike" dirty="0">
                        <a:effectLst/>
                      </a:endParaRPr>
                    </a:p>
                    <a:p>
                      <a:pPr algn="ctr" fontAlgn="b"/>
                      <a:r>
                        <a:rPr lang="en-CA" sz="1600" u="none" strike="noStrike" dirty="0">
                          <a:effectLst/>
                        </a:rPr>
                        <a:t>Yes</a:t>
                      </a:r>
                    </a:p>
                    <a:p>
                      <a:pPr algn="ctr" fontAlgn="b"/>
                      <a:r>
                        <a:rPr lang="en-CA" sz="1600" u="none" strike="noStrike" dirty="0">
                          <a:effectLst/>
                        </a:rPr>
                        <a:t>(except abiraterone)</a:t>
                      </a:r>
                    </a:p>
                  </a:txBody>
                  <a:tcPr marL="9525" marR="9525" marT="9525" marB="0" anchor="b">
                    <a:solidFill>
                      <a:schemeClr val="accent2">
                        <a:lumMod val="20000"/>
                        <a:lumOff val="80000"/>
                      </a:schemeClr>
                    </a:solidFill>
                  </a:tcPr>
                </a:tc>
                <a:tc>
                  <a:txBody>
                    <a:bodyPr/>
                    <a:lstStyle/>
                    <a:p>
                      <a:pPr algn="ctr" fontAlgn="b"/>
                      <a:r>
                        <a:rPr lang="en-CA" sz="1600" b="0" i="0" u="none" strike="noStrike" dirty="0">
                          <a:solidFill>
                            <a:srgbClr val="000000"/>
                          </a:solidFill>
                          <a:effectLst/>
                          <a:latin typeface="Calibri" panose="020F0502020204030204" pitchFamily="34" charset="0"/>
                        </a:rPr>
                        <a:t>Yes</a:t>
                      </a:r>
                    </a:p>
                    <a:p>
                      <a:pPr algn="ctr" fontAlgn="b"/>
                      <a:r>
                        <a:rPr lang="en-CA" sz="1600" b="0" i="0" u="none" strike="noStrike" dirty="0">
                          <a:solidFill>
                            <a:srgbClr val="000000"/>
                          </a:solidFill>
                          <a:effectLst/>
                          <a:latin typeface="Calibri" panose="020F0502020204030204" pitchFamily="34" charset="0"/>
                        </a:rPr>
                        <a:t>(abiraterone only)</a:t>
                      </a:r>
                    </a:p>
                  </a:txBody>
                  <a:tcPr marL="9525" marR="9525" marT="9525" marB="0" anchor="b">
                    <a:solidFill>
                      <a:schemeClr val="accent2">
                        <a:lumMod val="20000"/>
                        <a:lumOff val="80000"/>
                      </a:schemeClr>
                    </a:solidFill>
                  </a:tcPr>
                </a:tc>
                <a:extLst>
                  <a:ext uri="{0D108BD9-81ED-4DB2-BD59-A6C34878D82A}">
                    <a16:rowId xmlns:a16="http://schemas.microsoft.com/office/drawing/2014/main" val="244294844"/>
                  </a:ext>
                </a:extLst>
              </a:tr>
              <a:tr h="556765">
                <a:tc>
                  <a:txBody>
                    <a:bodyPr/>
                    <a:lstStyle/>
                    <a:p>
                      <a:pPr algn="l" fontAlgn="b"/>
                      <a:r>
                        <a:rPr lang="en-CA" sz="1600" b="1" u="none" strike="noStrike" dirty="0">
                          <a:effectLst/>
                        </a:rPr>
                        <a:t>Prior Docetaxel in </a:t>
                      </a:r>
                      <a:r>
                        <a:rPr lang="en-CA" sz="1600" b="1" u="none" strike="noStrike" dirty="0" err="1">
                          <a:effectLst/>
                        </a:rPr>
                        <a:t>mCSPC</a:t>
                      </a:r>
                      <a:endParaRPr lang="en-CA" sz="1600" b="1" u="none" strike="noStrike" dirty="0">
                        <a:effectLst/>
                      </a:endParaRPr>
                    </a:p>
                  </a:txBody>
                  <a:tcPr marL="9525" marR="9525" marT="9525" marB="0" anchor="b"/>
                </a:tc>
                <a:tc>
                  <a:txBody>
                    <a:bodyPr/>
                    <a:lstStyle/>
                    <a:p>
                      <a:pPr algn="ctr" fontAlgn="b"/>
                      <a:r>
                        <a:rPr lang="en-CA" sz="1600" u="none" strike="noStrike" dirty="0">
                          <a:effectLst/>
                        </a:rPr>
                        <a:t>Yes</a:t>
                      </a:r>
                    </a:p>
                    <a:p>
                      <a:pPr algn="ctr" fontAlgn="b"/>
                      <a:endParaRPr lang="en-CA"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dirty="0">
                          <a:effectLst/>
                        </a:rPr>
                        <a:t>Yes</a:t>
                      </a:r>
                    </a:p>
                    <a:p>
                      <a:pPr algn="ctr" fontAlgn="b"/>
                      <a:endParaRPr lang="en-CA"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b="0" i="0" u="none" strike="noStrike" dirty="0">
                          <a:solidFill>
                            <a:srgbClr val="000000"/>
                          </a:solidFill>
                          <a:effectLst/>
                          <a:latin typeface="Calibri" panose="020F0502020204030204" pitchFamily="34" charset="0"/>
                        </a:rPr>
                        <a:t>Yes</a:t>
                      </a:r>
                    </a:p>
                    <a:p>
                      <a:pPr algn="ctr" fontAlgn="b"/>
                      <a:r>
                        <a:rPr lang="en-CA" sz="1600" b="0" i="0" u="none" strike="noStrike" dirty="0">
                          <a:solidFill>
                            <a:srgbClr val="000000"/>
                          </a:solidFill>
                          <a:effectLst/>
                          <a:latin typeface="Calibri" panose="020F0502020204030204" pitchFamily="34" charset="0"/>
                        </a:rPr>
                        <a:t>(</a:t>
                      </a:r>
                      <a:r>
                        <a:rPr lang="en-US" sz="1600" b="0" i="0" u="none" strike="noStrike" dirty="0">
                          <a:solidFill>
                            <a:srgbClr val="000000"/>
                          </a:solidFill>
                          <a:effectLst/>
                          <a:latin typeface="Calibri" panose="020F0502020204030204" pitchFamily="34" charset="0"/>
                        </a:rPr>
                        <a:t>if discontinued in the 28 days prior to randomization)</a:t>
                      </a:r>
                      <a:endParaRPr lang="en-CA"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13471276"/>
                  </a:ext>
                </a:extLst>
              </a:tr>
              <a:tr h="190359">
                <a:tc>
                  <a:txBody>
                    <a:bodyPr/>
                    <a:lstStyle/>
                    <a:p>
                      <a:pPr algn="l" fontAlgn="b"/>
                      <a:r>
                        <a:rPr lang="en-CA" sz="1600" b="1" u="none" strike="noStrike" dirty="0">
                          <a:effectLst/>
                        </a:rPr>
                        <a:t>Stratification by HRR status</a:t>
                      </a:r>
                      <a:endParaRPr lang="en-CA" sz="16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u="none" strike="noStrike" dirty="0">
                          <a:effectLst/>
                        </a:rPr>
                        <a:t>No</a:t>
                      </a:r>
                      <a:endParaRPr lang="en-CA"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u="none" strike="noStrike" dirty="0">
                          <a:effectLst/>
                        </a:rPr>
                        <a:t>Yes</a:t>
                      </a:r>
                      <a:endParaRPr lang="en-CA"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b="0" i="0" u="none" strike="noStrike" dirty="0">
                          <a:solidFill>
                            <a:srgbClr val="000000"/>
                          </a:solidFill>
                          <a:effectLst/>
                          <a:latin typeface="Calibri" panose="020F0502020204030204" pitchFamily="34" charset="0"/>
                        </a:rPr>
                        <a:t>Yes</a:t>
                      </a:r>
                    </a:p>
                  </a:txBody>
                  <a:tcPr marL="9525" marR="9525" marT="9525" marB="0" anchor="b">
                    <a:solidFill>
                      <a:schemeClr val="accent2">
                        <a:lumMod val="20000"/>
                        <a:lumOff val="80000"/>
                      </a:schemeClr>
                    </a:solidFill>
                  </a:tcPr>
                </a:tc>
                <a:extLst>
                  <a:ext uri="{0D108BD9-81ED-4DB2-BD59-A6C34878D82A}">
                    <a16:rowId xmlns:a16="http://schemas.microsoft.com/office/drawing/2014/main" val="3506385220"/>
                  </a:ext>
                </a:extLst>
              </a:tr>
              <a:tr h="373562">
                <a:tc>
                  <a:txBody>
                    <a:bodyPr/>
                    <a:lstStyle/>
                    <a:p>
                      <a:pPr algn="l" fontAlgn="b"/>
                      <a:r>
                        <a:rPr lang="en-CA" sz="1600" b="1" u="none" strike="noStrike" dirty="0">
                          <a:effectLst/>
                        </a:rPr>
                        <a:t>HRR analysis</a:t>
                      </a:r>
                    </a:p>
                    <a:p>
                      <a:pPr algn="l" fontAlgn="b"/>
                      <a:endParaRPr lang="en-CA"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dirty="0">
                          <a:effectLst/>
                        </a:rPr>
                        <a:t>Tissue or </a:t>
                      </a:r>
                      <a:r>
                        <a:rPr lang="en-CA" sz="1600" u="none" strike="noStrike" dirty="0" err="1">
                          <a:effectLst/>
                        </a:rPr>
                        <a:t>ctDNA</a:t>
                      </a:r>
                      <a:r>
                        <a:rPr lang="en-CA" sz="1600" u="none" strike="noStrike" dirty="0">
                          <a:effectLst/>
                        </a:rPr>
                        <a:t> /retrospective</a:t>
                      </a:r>
                      <a:endParaRPr lang="en-CA" sz="1600" b="0" i="0" u="none" strike="noStrike" dirty="0">
                        <a:solidFill>
                          <a:srgbClr val="000000"/>
                        </a:solidFill>
                        <a:effectLst/>
                        <a:latin typeface="Calibri" panose="020F0502020204030204" pitchFamily="34" charset="0"/>
                      </a:endParaRPr>
                    </a:p>
                    <a:p>
                      <a:pPr algn="ctr" fontAlgn="b"/>
                      <a:endParaRPr lang="en-CA" sz="1600" u="none" strike="noStrike" dirty="0">
                        <a:effectLst/>
                      </a:endParaRPr>
                    </a:p>
                  </a:txBody>
                  <a:tcPr marL="9525" marR="9525" marT="9525" marB="0" anchor="b"/>
                </a:tc>
                <a:tc>
                  <a:txBody>
                    <a:bodyPr/>
                    <a:lstStyle/>
                    <a:p>
                      <a:pPr algn="ctr" fontAlgn="b"/>
                      <a:r>
                        <a:rPr lang="en-CA" sz="1600" u="none" strike="noStrike" dirty="0">
                          <a:effectLst/>
                        </a:rPr>
                        <a:t>100% tissue/prospective</a:t>
                      </a:r>
                    </a:p>
                    <a:p>
                      <a:pPr algn="ctr" fontAlgn="b"/>
                      <a:endParaRPr lang="en-CA"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dirty="0">
                          <a:effectLst/>
                        </a:rPr>
                        <a:t>Primarily tissue (99.9%)/prospective</a:t>
                      </a:r>
                    </a:p>
                    <a:p>
                      <a:pPr algn="ctr" fontAlgn="b"/>
                      <a:endParaRPr lang="en-CA"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44793808"/>
                  </a:ext>
                </a:extLst>
              </a:tr>
              <a:tr h="550853">
                <a:tc>
                  <a:txBody>
                    <a:bodyPr/>
                    <a:lstStyle/>
                    <a:p>
                      <a:pPr algn="l" fontAlgn="b"/>
                      <a:r>
                        <a:rPr lang="en-CA" sz="1600" b="1" i="0" u="none" strike="noStrike" dirty="0">
                          <a:solidFill>
                            <a:srgbClr val="000000"/>
                          </a:solidFill>
                          <a:effectLst/>
                          <a:latin typeface="Calibri" panose="020F0502020204030204" pitchFamily="34" charset="0"/>
                        </a:rPr>
                        <a:t>Patients who received NHA/Docetaxel in </a:t>
                      </a:r>
                      <a:r>
                        <a:rPr lang="en-CA" sz="1600" b="1" i="0" u="none" strike="noStrike" dirty="0" err="1">
                          <a:solidFill>
                            <a:srgbClr val="000000"/>
                          </a:solidFill>
                          <a:effectLst/>
                          <a:latin typeface="Calibri" panose="020F0502020204030204" pitchFamily="34" charset="0"/>
                        </a:rPr>
                        <a:t>mHSPC</a:t>
                      </a:r>
                      <a:r>
                        <a:rPr lang="en-CA" sz="1600" b="1" i="0" u="none" strike="noStrike" dirty="0">
                          <a:solidFill>
                            <a:srgbClr val="000000"/>
                          </a:solidFill>
                          <a:effectLst/>
                          <a:latin typeface="Calibri" panose="020F0502020204030204" pitchFamily="34" charset="0"/>
                        </a:rPr>
                        <a:t> in experimental arm (%)</a:t>
                      </a:r>
                    </a:p>
                  </a:txBody>
                  <a:tcPr marL="9525" marR="9525" marT="9525"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1600" b="0" i="0" u="none" strike="noStrike" dirty="0">
                          <a:solidFill>
                            <a:srgbClr val="000000"/>
                          </a:solidFill>
                          <a:effectLst/>
                          <a:latin typeface="Calibri" panose="020F0502020204030204" pitchFamily="34" charset="0"/>
                        </a:rPr>
                        <a:t>0.3/22.6</a:t>
                      </a:r>
                    </a:p>
                  </a:txBody>
                  <a:tcPr marL="9525" marR="9525" marT="9525"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r>
                        <a:rPr lang="en-CA" sz="1600" b="0" i="0" u="none" strike="noStrike" dirty="0">
                          <a:solidFill>
                            <a:srgbClr val="000000"/>
                          </a:solidFill>
                          <a:effectLst/>
                          <a:latin typeface="Calibri" panose="020F0502020204030204" pitchFamily="34" charset="0"/>
                        </a:rPr>
                        <a:t>3.8/19.3**</a:t>
                      </a:r>
                    </a:p>
                  </a:txBody>
                  <a:tcPr marL="9525" marR="9525" marT="9525"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b"/>
                      <a:endParaRPr lang="en-CA" sz="16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77280449"/>
                  </a:ext>
                </a:extLst>
              </a:tr>
              <a:tr h="190359">
                <a:tc>
                  <a:txBody>
                    <a:bodyPr/>
                    <a:lstStyle/>
                    <a:p>
                      <a:pPr algn="l" fontAlgn="b"/>
                      <a:r>
                        <a:rPr lang="en-CA" sz="1600" b="1" u="none" strike="noStrike" dirty="0" err="1">
                          <a:effectLst/>
                        </a:rPr>
                        <a:t>rPFS</a:t>
                      </a:r>
                      <a:endParaRPr lang="en-CA" sz="16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fontAlgn="b"/>
                      <a:endParaRPr lang="en-CA"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fontAlgn="b"/>
                      <a:r>
                        <a:rPr lang="en-CA" sz="1600" u="none" strike="noStrike" dirty="0">
                          <a:effectLst/>
                        </a:rPr>
                        <a:t> </a:t>
                      </a:r>
                      <a:endParaRPr lang="en-CA"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endParaRPr lang="en-CA" sz="16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1719263999"/>
                  </a:ext>
                </a:extLst>
              </a:tr>
              <a:tr h="190359">
                <a:tc>
                  <a:txBody>
                    <a:bodyPr/>
                    <a:lstStyle/>
                    <a:p>
                      <a:pPr algn="ctr" fontAlgn="b"/>
                      <a:r>
                        <a:rPr lang="en-CA" sz="1600" b="1" u="none" strike="noStrike" dirty="0">
                          <a:effectLst/>
                        </a:rPr>
                        <a:t>All commers</a:t>
                      </a:r>
                      <a:endParaRPr lang="en-CA"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dirty="0">
                          <a:effectLst/>
                        </a:rPr>
                        <a:t>  + (HR 0.66)</a:t>
                      </a:r>
                      <a:endParaRPr lang="en-CA"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a:effectLst/>
                        </a:rPr>
                        <a:t>Not reported</a:t>
                      </a:r>
                      <a:endParaRPr lang="en-CA"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b="0" i="0" u="none" strike="noStrike" dirty="0">
                          <a:solidFill>
                            <a:srgbClr val="000000"/>
                          </a:solidFill>
                          <a:effectLst/>
                          <a:latin typeface="Calibri" panose="020F0502020204030204" pitchFamily="34" charset="0"/>
                        </a:rPr>
                        <a:t>+ (HR 0.63)</a:t>
                      </a:r>
                    </a:p>
                  </a:txBody>
                  <a:tcPr marL="9525" marR="9525" marT="9525" marB="0" anchor="b"/>
                </a:tc>
                <a:extLst>
                  <a:ext uri="{0D108BD9-81ED-4DB2-BD59-A6C34878D82A}">
                    <a16:rowId xmlns:a16="http://schemas.microsoft.com/office/drawing/2014/main" val="975668503"/>
                  </a:ext>
                </a:extLst>
              </a:tr>
              <a:tr h="190359">
                <a:tc>
                  <a:txBody>
                    <a:bodyPr/>
                    <a:lstStyle/>
                    <a:p>
                      <a:pPr algn="ctr" fontAlgn="b"/>
                      <a:endParaRPr lang="en-CA"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CA"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CA" sz="1600" b="0" i="0" u="none" strike="noStrike">
                        <a:solidFill>
                          <a:srgbClr val="000000"/>
                        </a:solidFill>
                        <a:effectLst/>
                        <a:latin typeface="Calibri" panose="020F0502020204030204" pitchFamily="34" charset="0"/>
                      </a:endParaRPr>
                    </a:p>
                  </a:txBody>
                  <a:tcPr marL="9525" marR="9525" marT="9525" marB="0" anchor="b"/>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endParaRPr lang="en-CA"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35989243"/>
                  </a:ext>
                </a:extLst>
              </a:tr>
              <a:tr h="190359">
                <a:tc>
                  <a:txBody>
                    <a:bodyPr/>
                    <a:lstStyle/>
                    <a:p>
                      <a:pPr algn="ctr" fontAlgn="b"/>
                      <a:r>
                        <a:rPr lang="en-CA" sz="1600" b="1" u="none" strike="noStrike" dirty="0">
                          <a:effectLst/>
                        </a:rPr>
                        <a:t>HRR -</a:t>
                      </a:r>
                      <a:r>
                        <a:rPr lang="en-CA" sz="1600" b="1" u="none" strike="noStrike" dirty="0" err="1">
                          <a:effectLst/>
                        </a:rPr>
                        <a:t>ve</a:t>
                      </a:r>
                      <a:endParaRPr lang="en-CA" sz="16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u="none" strike="noStrike" dirty="0">
                          <a:effectLst/>
                        </a:rPr>
                        <a:t>  + (HR 0.76)</a:t>
                      </a:r>
                      <a:endParaRPr lang="en-CA"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u="none" strike="noStrike" dirty="0">
                          <a:effectLst/>
                        </a:rPr>
                        <a:t>No benefit</a:t>
                      </a:r>
                      <a:endParaRPr lang="en-CA"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en-CA" sz="1600" b="0" i="0" u="none" strike="noStrike" dirty="0">
                          <a:solidFill>
                            <a:srgbClr val="000000"/>
                          </a:solidFill>
                          <a:effectLst/>
                          <a:latin typeface="Calibri" panose="020F0502020204030204" pitchFamily="34" charset="0"/>
                        </a:rPr>
                        <a:t>+ (HR 0.66)</a:t>
                      </a:r>
                    </a:p>
                  </a:txBody>
                  <a:tcPr marL="9525" marR="9525" marT="9525" marB="0" anchor="b">
                    <a:solidFill>
                      <a:schemeClr val="accent2">
                        <a:lumMod val="20000"/>
                        <a:lumOff val="80000"/>
                      </a:schemeClr>
                    </a:solidFill>
                  </a:tcPr>
                </a:tc>
                <a:extLst>
                  <a:ext uri="{0D108BD9-81ED-4DB2-BD59-A6C34878D82A}">
                    <a16:rowId xmlns:a16="http://schemas.microsoft.com/office/drawing/2014/main" val="767581011"/>
                  </a:ext>
                </a:extLst>
              </a:tr>
              <a:tr h="373562">
                <a:tc>
                  <a:txBody>
                    <a:bodyPr/>
                    <a:lstStyle/>
                    <a:p>
                      <a:pPr algn="ctr" fontAlgn="b"/>
                      <a:r>
                        <a:rPr lang="en-CA" sz="1600" b="1" u="none" strike="noStrike" dirty="0">
                          <a:effectLst/>
                        </a:rPr>
                        <a:t>HRR +</a:t>
                      </a:r>
                      <a:r>
                        <a:rPr lang="en-CA" sz="1600" b="1" u="none" strike="noStrike" dirty="0" err="1">
                          <a:effectLst/>
                        </a:rPr>
                        <a:t>ve</a:t>
                      </a:r>
                      <a:endParaRPr lang="en-CA"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a:effectLst/>
                        </a:rPr>
                        <a:t>  + (HR0.50)</a:t>
                      </a:r>
                      <a:endParaRPr lang="en-CA"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dirty="0">
                          <a:effectLst/>
                        </a:rPr>
                        <a:t>  + (HR 0.73 for BRCA+/0.53 for all HRR genes)</a:t>
                      </a:r>
                      <a:endParaRPr lang="en-CA" sz="1600" b="0"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en-CA" sz="1600" b="0" i="0" u="none" strike="noStrike" dirty="0">
                          <a:solidFill>
                            <a:srgbClr val="000000"/>
                          </a:solidFill>
                          <a:effectLst/>
                          <a:latin typeface="Calibri" panose="020F0502020204030204" pitchFamily="34" charset="0"/>
                        </a:rPr>
                        <a:t>+ (HR 0.46)</a:t>
                      </a:r>
                    </a:p>
                    <a:p>
                      <a:pPr algn="ctr" fontAlgn="b"/>
                      <a:endParaRPr lang="en-CA"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73412027"/>
                  </a:ext>
                </a:extLst>
              </a:tr>
              <a:tr h="224135">
                <a:tc>
                  <a:txBody>
                    <a:bodyPr/>
                    <a:lstStyle/>
                    <a:p>
                      <a:pPr algn="ctr" fontAlgn="b"/>
                      <a:r>
                        <a:rPr lang="en-CA" sz="1600" b="1" u="none" strike="noStrike" dirty="0">
                          <a:effectLst/>
                        </a:rPr>
                        <a:t>ORR</a:t>
                      </a:r>
                      <a:endParaRPr lang="en-CA" sz="16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u="none" strike="noStrike" dirty="0">
                          <a:effectLst/>
                        </a:rPr>
                        <a:t>58 vs 48%</a:t>
                      </a:r>
                      <a:endParaRPr lang="en-CA"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u="none" strike="noStrike" dirty="0">
                          <a:effectLst/>
                        </a:rPr>
                        <a:t>60% vs 28% (only HRR+ pts)</a:t>
                      </a:r>
                      <a:endParaRPr lang="en-CA"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b="0" i="0" u="none" strike="noStrike" dirty="0">
                          <a:solidFill>
                            <a:srgbClr val="000000"/>
                          </a:solidFill>
                          <a:effectLst/>
                          <a:latin typeface="Calibri" panose="020F0502020204030204" pitchFamily="34" charset="0"/>
                        </a:rPr>
                        <a:t>61.7 vs 43.9%</a:t>
                      </a:r>
                    </a:p>
                  </a:txBody>
                  <a:tcPr marL="9525" marR="9525" marT="9525" marB="0" anchor="b">
                    <a:solidFill>
                      <a:schemeClr val="accent2">
                        <a:lumMod val="20000"/>
                        <a:lumOff val="80000"/>
                      </a:schemeClr>
                    </a:solidFill>
                  </a:tcPr>
                </a:tc>
                <a:extLst>
                  <a:ext uri="{0D108BD9-81ED-4DB2-BD59-A6C34878D82A}">
                    <a16:rowId xmlns:a16="http://schemas.microsoft.com/office/drawing/2014/main" val="3866750395"/>
                  </a:ext>
                </a:extLst>
              </a:tr>
              <a:tr h="373562">
                <a:tc>
                  <a:txBody>
                    <a:bodyPr/>
                    <a:lstStyle/>
                    <a:p>
                      <a:pPr algn="ctr" fontAlgn="b"/>
                      <a:r>
                        <a:rPr lang="en-CA" sz="1600" b="1" u="none" strike="noStrike" dirty="0" err="1">
                          <a:effectLst/>
                        </a:rPr>
                        <a:t>HRQol</a:t>
                      </a:r>
                      <a:endParaRPr lang="en-CA"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dirty="0">
                          <a:effectLst/>
                        </a:rPr>
                        <a:t>Maintained</a:t>
                      </a:r>
                      <a:endParaRPr lang="en-CA"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u="none" strike="noStrike">
                          <a:effectLst/>
                        </a:rPr>
                        <a:t>Maintained</a:t>
                      </a:r>
                      <a:endParaRPr lang="en-CA"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CA" sz="1600" b="0" i="0" u="none" strike="noStrike" dirty="0">
                          <a:solidFill>
                            <a:srgbClr val="000000"/>
                          </a:solidFill>
                          <a:effectLst/>
                          <a:latin typeface="Calibri" panose="020F0502020204030204" pitchFamily="34" charset="0"/>
                        </a:rPr>
                        <a:t>Prolonged time to clinically meaningful deterioration</a:t>
                      </a:r>
                    </a:p>
                  </a:txBody>
                  <a:tcPr marL="9525" marR="9525" marT="9525" marB="0" anchor="b"/>
                </a:tc>
                <a:extLst>
                  <a:ext uri="{0D108BD9-81ED-4DB2-BD59-A6C34878D82A}">
                    <a16:rowId xmlns:a16="http://schemas.microsoft.com/office/drawing/2014/main" val="29507670"/>
                  </a:ext>
                </a:extLst>
              </a:tr>
              <a:tr h="190359">
                <a:tc>
                  <a:txBody>
                    <a:bodyPr/>
                    <a:lstStyle/>
                    <a:p>
                      <a:pPr algn="ctr" fontAlgn="b"/>
                      <a:r>
                        <a:rPr lang="en-CA" sz="1600" b="1" u="none" strike="noStrike" dirty="0">
                          <a:effectLst/>
                        </a:rPr>
                        <a:t>OS</a:t>
                      </a:r>
                      <a:endParaRPr lang="en-CA" sz="16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u="none" strike="noStrike" dirty="0">
                          <a:effectLst/>
                        </a:rPr>
                        <a:t>Immature</a:t>
                      </a:r>
                      <a:endParaRPr lang="en-CA"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u="none" strike="noStrike" dirty="0">
                          <a:effectLst/>
                        </a:rPr>
                        <a:t>Immature</a:t>
                      </a:r>
                      <a:endParaRPr lang="en-CA" sz="16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CA" sz="1600" b="0" i="0" u="none" strike="noStrike" dirty="0">
                          <a:solidFill>
                            <a:srgbClr val="000000"/>
                          </a:solidFill>
                          <a:effectLst/>
                          <a:latin typeface="Calibri" panose="020F0502020204030204" pitchFamily="34" charset="0"/>
                        </a:rPr>
                        <a:t>Immature</a:t>
                      </a:r>
                    </a:p>
                  </a:txBody>
                  <a:tcPr marL="9525" marR="9525" marT="9525" marB="0" anchor="b">
                    <a:solidFill>
                      <a:schemeClr val="accent2">
                        <a:lumMod val="20000"/>
                        <a:lumOff val="80000"/>
                      </a:schemeClr>
                    </a:solidFill>
                  </a:tcPr>
                </a:tc>
                <a:extLst>
                  <a:ext uri="{0D108BD9-81ED-4DB2-BD59-A6C34878D82A}">
                    <a16:rowId xmlns:a16="http://schemas.microsoft.com/office/drawing/2014/main" val="1100528852"/>
                  </a:ext>
                </a:extLst>
              </a:tr>
            </a:tbl>
          </a:graphicData>
        </a:graphic>
      </p:graphicFrame>
      <p:sp>
        <p:nvSpPr>
          <p:cNvPr id="2" name="TextBox 1">
            <a:extLst>
              <a:ext uri="{FF2B5EF4-FFF2-40B4-BE49-F238E27FC236}">
                <a16:creationId xmlns:a16="http://schemas.microsoft.com/office/drawing/2014/main" id="{64CE5DA9-DD9E-62DA-6976-EF70F96F7631}"/>
              </a:ext>
            </a:extLst>
          </p:cNvPr>
          <p:cNvSpPr txBox="1"/>
          <p:nvPr/>
        </p:nvSpPr>
        <p:spPr>
          <a:xfrm>
            <a:off x="2072732" y="6490827"/>
            <a:ext cx="5000097" cy="430887"/>
          </a:xfrm>
          <a:prstGeom prst="rect">
            <a:avLst/>
          </a:prstGeom>
          <a:noFill/>
        </p:spPr>
        <p:txBody>
          <a:bodyPr wrap="square" rtlCol="0">
            <a:spAutoFit/>
          </a:bodyPr>
          <a:lstStyle/>
          <a:p>
            <a:r>
              <a:rPr lang="en-CA" sz="1100" dirty="0"/>
              <a:t>*ASCO GU 2022 **</a:t>
            </a:r>
            <a:r>
              <a:rPr lang="en-CA" sz="1100" dirty="0" err="1"/>
              <a:t>nmCRPC</a:t>
            </a:r>
            <a:r>
              <a:rPr lang="en-CA" sz="1100" dirty="0"/>
              <a:t> and </a:t>
            </a:r>
            <a:r>
              <a:rPr lang="en-CA" sz="1100" dirty="0" err="1"/>
              <a:t>mHSPC</a:t>
            </a:r>
            <a:r>
              <a:rPr lang="en-CA" sz="1100" dirty="0"/>
              <a:t>/23.6% received prior abiraterone in </a:t>
            </a:r>
            <a:r>
              <a:rPr lang="en-CA" sz="1100" dirty="0" err="1"/>
              <a:t>mCRPC</a:t>
            </a:r>
            <a:r>
              <a:rPr lang="en-CA" sz="1100" dirty="0"/>
              <a:t> setting **ASCO GU 2023 (LBA17).</a:t>
            </a:r>
          </a:p>
        </p:txBody>
      </p:sp>
      <p:sp>
        <p:nvSpPr>
          <p:cNvPr id="5" name="TextBox 4">
            <a:extLst>
              <a:ext uri="{FF2B5EF4-FFF2-40B4-BE49-F238E27FC236}">
                <a16:creationId xmlns:a16="http://schemas.microsoft.com/office/drawing/2014/main" id="{A16991E2-8C50-482C-89F3-CE2A96674895}"/>
              </a:ext>
            </a:extLst>
          </p:cNvPr>
          <p:cNvSpPr txBox="1"/>
          <p:nvPr/>
        </p:nvSpPr>
        <p:spPr>
          <a:xfrm>
            <a:off x="10262861" y="3429000"/>
            <a:ext cx="1107503" cy="369332"/>
          </a:xfrm>
          <a:prstGeom prst="rect">
            <a:avLst/>
          </a:prstGeom>
          <a:noFill/>
        </p:spPr>
        <p:txBody>
          <a:bodyPr wrap="square" rtlCol="0">
            <a:spAutoFit/>
          </a:bodyPr>
          <a:lstStyle/>
          <a:p>
            <a:r>
              <a:rPr lang="en-US" dirty="0"/>
              <a:t>27(xx/xx)</a:t>
            </a:r>
          </a:p>
        </p:txBody>
      </p:sp>
    </p:spTree>
    <p:extLst>
      <p:ext uri="{BB962C8B-B14F-4D97-AF65-F5344CB8AC3E}">
        <p14:creationId xmlns:p14="http://schemas.microsoft.com/office/powerpoint/2010/main" val="3101347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Study Cohorts and Enrollment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HRR-Deficient: Baseline Demographics and Disease Characteristics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HRR-Deficient Primary Endpoint: rPFS by BICR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HRR-Deficient: rPFS by BICR by Selected Gene Subgroups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HRR-Deficient: Overall Survival (Interim Analysis)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HRR-Deficient: Time to PSA Progression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HRR-Deficient: Time to Cytotoxic Chemotherapy and PFS2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HRR-Deficient: Summary of TEAEs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EC8403-657D-411C-993C-D7E9AB844D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0FE07-4C00-4042-87A4-C41902D2B3E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8868BBB4-D01B-4B8A-8C62-4DE9467747C7}"/>
              </a:ext>
            </a:extLst>
          </p:cNvPr>
          <p:cNvSpPr>
            <a:spLocks noGrp="1"/>
          </p:cNvSpPr>
          <p:nvPr>
            <p:ph type="title"/>
          </p:nvPr>
        </p:nvSpPr>
        <p:spPr/>
        <p:txBody>
          <a:bodyPr/>
          <a:lstStyle/>
          <a:p>
            <a:r>
              <a:rPr lang="en-US" dirty="0"/>
              <a:t>TOPARP-A (Olaparib): Phase 2 trial (</a:t>
            </a:r>
            <a:r>
              <a:rPr lang="en-US" dirty="0" err="1"/>
              <a:t>mCRPC</a:t>
            </a:r>
            <a:r>
              <a:rPr lang="en-US" dirty="0"/>
              <a:t>)</a:t>
            </a:r>
          </a:p>
        </p:txBody>
      </p:sp>
      <p:pic>
        <p:nvPicPr>
          <p:cNvPr id="5" name="Picture 4">
            <a:extLst>
              <a:ext uri="{FF2B5EF4-FFF2-40B4-BE49-F238E27FC236}">
                <a16:creationId xmlns:a16="http://schemas.microsoft.com/office/drawing/2014/main" id="{A29A22A1-6802-43B1-95E2-E9BADFCCE7AD}"/>
              </a:ext>
            </a:extLst>
          </p:cNvPr>
          <p:cNvPicPr>
            <a:picLocks noChangeAspect="1"/>
          </p:cNvPicPr>
          <p:nvPr/>
        </p:nvPicPr>
        <p:blipFill>
          <a:blip r:embed="rId2"/>
          <a:stretch>
            <a:fillRect/>
          </a:stretch>
        </p:blipFill>
        <p:spPr>
          <a:xfrm>
            <a:off x="0" y="1299865"/>
            <a:ext cx="4787900" cy="4563070"/>
          </a:xfrm>
          <a:prstGeom prst="rect">
            <a:avLst/>
          </a:prstGeom>
        </p:spPr>
      </p:pic>
      <p:pic>
        <p:nvPicPr>
          <p:cNvPr id="7" name="Picture 6">
            <a:extLst>
              <a:ext uri="{FF2B5EF4-FFF2-40B4-BE49-F238E27FC236}">
                <a16:creationId xmlns:a16="http://schemas.microsoft.com/office/drawing/2014/main" id="{24FE5C69-73F4-4A87-9E79-48B026AFBA06}"/>
              </a:ext>
            </a:extLst>
          </p:cNvPr>
          <p:cNvPicPr>
            <a:picLocks noChangeAspect="1"/>
          </p:cNvPicPr>
          <p:nvPr/>
        </p:nvPicPr>
        <p:blipFill>
          <a:blip r:embed="rId3"/>
          <a:stretch>
            <a:fillRect/>
          </a:stretch>
        </p:blipFill>
        <p:spPr>
          <a:xfrm>
            <a:off x="5279456" y="1380530"/>
            <a:ext cx="6203483" cy="4226186"/>
          </a:xfrm>
          <a:prstGeom prst="rect">
            <a:avLst/>
          </a:prstGeom>
        </p:spPr>
      </p:pic>
      <p:sp>
        <p:nvSpPr>
          <p:cNvPr id="8" name="TextBox 7">
            <a:extLst>
              <a:ext uri="{FF2B5EF4-FFF2-40B4-BE49-F238E27FC236}">
                <a16:creationId xmlns:a16="http://schemas.microsoft.com/office/drawing/2014/main" id="{481EFF51-E004-4160-A78A-1C41B267C31F}"/>
              </a:ext>
            </a:extLst>
          </p:cNvPr>
          <p:cNvSpPr txBox="1"/>
          <p:nvPr/>
        </p:nvSpPr>
        <p:spPr>
          <a:xfrm>
            <a:off x="9232900" y="5943600"/>
            <a:ext cx="440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Mateo J. et al. NEJM 2015</a:t>
            </a:r>
          </a:p>
        </p:txBody>
      </p:sp>
    </p:spTree>
    <p:extLst>
      <p:ext uri="{BB962C8B-B14F-4D97-AF65-F5344CB8AC3E}">
        <p14:creationId xmlns:p14="http://schemas.microsoft.com/office/powerpoint/2010/main" val="738156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HRR-Deficient: Most Common All-Cause TEAEs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dirty="0">
                <a:latin typeface="Arial" charset="0"/>
                <a:ea typeface="+mn-ea"/>
                <a:cs typeface="+mn-cs"/>
              </a:rPr>
              <a:t>TALAPRO-2 HRR-Deficient: Patient-Reported Global Health Status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12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AFC8893-C50E-40D5-AD89-2288E53F6190}"/>
              </a:ext>
            </a:extLst>
          </p:cNvPr>
          <p:cNvSpPr>
            <a:spLocks noGrp="1" noChangeArrowheads="1"/>
          </p:cNvSpPr>
          <p:nvPr>
            <p:ph type="title"/>
          </p:nvPr>
        </p:nvSpPr>
        <p:spPr>
          <a:xfrm>
            <a:off x="-655093" y="33341"/>
            <a:ext cx="13170090" cy="548216"/>
          </a:xfrm>
        </p:spPr>
        <p:txBody>
          <a:bodyPr vert="horz" lIns="97907" tIns="45720" rIns="97907" bIns="45720" rtlCol="0" anchor="t">
            <a:normAutofit fontScale="90000"/>
          </a:bodyPr>
          <a:lstStyle/>
          <a:p>
            <a:pPr defTabSz="914354">
              <a:defRPr/>
            </a:pPr>
            <a:r>
              <a:rPr lang="en-US" dirty="0"/>
              <a:t> Phase 3 trial of </a:t>
            </a:r>
            <a:r>
              <a:rPr lang="en-US" dirty="0" err="1"/>
              <a:t>PARPi</a:t>
            </a:r>
            <a:r>
              <a:rPr lang="en-US" dirty="0"/>
              <a:t> + NHT in 1</a:t>
            </a:r>
            <a:r>
              <a:rPr lang="en-US" baseline="30000" dirty="0"/>
              <a:t>st</a:t>
            </a:r>
            <a:r>
              <a:rPr lang="en-US" dirty="0"/>
              <a:t> line </a:t>
            </a:r>
            <a:r>
              <a:rPr lang="en-US" dirty="0" err="1"/>
              <a:t>mCRPC</a:t>
            </a:r>
            <a:r>
              <a:rPr lang="en-US" dirty="0"/>
              <a:t> and </a:t>
            </a:r>
            <a:r>
              <a:rPr lang="en-US" dirty="0" err="1"/>
              <a:t>mCSPC</a:t>
            </a:r>
            <a:endParaRPr lang="en-US" altLang="en-US" dirty="0">
              <a:solidFill>
                <a:schemeClr val="accent6"/>
              </a:solidFill>
            </a:endParaRPr>
          </a:p>
        </p:txBody>
      </p:sp>
      <p:sp>
        <p:nvSpPr>
          <p:cNvPr id="4" name="Flowchart: Alternate Process 3">
            <a:extLst>
              <a:ext uri="{FF2B5EF4-FFF2-40B4-BE49-F238E27FC236}">
                <a16:creationId xmlns:a16="http://schemas.microsoft.com/office/drawing/2014/main" id="{B3962CDA-CADF-48E2-9AF4-7757697706C9}"/>
              </a:ext>
            </a:extLst>
          </p:cNvPr>
          <p:cNvSpPr/>
          <p:nvPr/>
        </p:nvSpPr>
        <p:spPr bwMode="auto">
          <a:xfrm>
            <a:off x="1348318" y="986940"/>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PROpel: Abiraterone + Olaparib</a:t>
            </a:r>
            <a:r>
              <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mn-cs"/>
              </a:rPr>
              <a:t>1</a:t>
            </a: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9" name="TextBox 8">
            <a:extLst>
              <a:ext uri="{FF2B5EF4-FFF2-40B4-BE49-F238E27FC236}">
                <a16:creationId xmlns:a16="http://schemas.microsoft.com/office/drawing/2014/main" id="{A2343CE7-C11C-4EA1-8F03-366379148B9A}"/>
              </a:ext>
            </a:extLst>
          </p:cNvPr>
          <p:cNvSpPr txBox="1"/>
          <p:nvPr/>
        </p:nvSpPr>
        <p:spPr bwMode="gray">
          <a:xfrm>
            <a:off x="9742851" y="1201580"/>
            <a:ext cx="1100831" cy="412712"/>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Published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grpSp>
        <p:nvGrpSpPr>
          <p:cNvPr id="10" name="Group 9">
            <a:extLst>
              <a:ext uri="{FF2B5EF4-FFF2-40B4-BE49-F238E27FC236}">
                <a16:creationId xmlns:a16="http://schemas.microsoft.com/office/drawing/2014/main" id="{AE3590D7-E5FA-491A-8FBB-2F31C3FD378A}"/>
              </a:ext>
            </a:extLst>
          </p:cNvPr>
          <p:cNvGrpSpPr/>
          <p:nvPr/>
        </p:nvGrpSpPr>
        <p:grpSpPr>
          <a:xfrm>
            <a:off x="11208080" y="1090647"/>
            <a:ext cx="745988" cy="575018"/>
            <a:chOff x="10217439" y="1869878"/>
            <a:chExt cx="857028" cy="751048"/>
          </a:xfrm>
        </p:grpSpPr>
        <p:pic>
          <p:nvPicPr>
            <p:cNvPr id="11" name="Graphic 10" descr="Checkmark with solid fill">
              <a:extLst>
                <a:ext uri="{FF2B5EF4-FFF2-40B4-BE49-F238E27FC236}">
                  <a16:creationId xmlns:a16="http://schemas.microsoft.com/office/drawing/2014/main" id="{6F767C95-5E1D-4D65-8595-FE86CEC786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9" y="1869878"/>
              <a:ext cx="751048" cy="751048"/>
            </a:xfrm>
            <a:prstGeom prst="rect">
              <a:avLst/>
            </a:prstGeom>
          </p:spPr>
        </p:pic>
        <p:sp>
          <p:nvSpPr>
            <p:cNvPr id="12" name="Rectangle: Rounded Corners 11">
              <a:extLst>
                <a:ext uri="{FF2B5EF4-FFF2-40B4-BE49-F238E27FC236}">
                  <a16:creationId xmlns:a16="http://schemas.microsoft.com/office/drawing/2014/main" id="{FB45F441-68A2-4007-A7D5-6407A7DEBB32}"/>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
        <p:nvSpPr>
          <p:cNvPr id="13" name="Flowchart: Alternate Process 12">
            <a:extLst>
              <a:ext uri="{FF2B5EF4-FFF2-40B4-BE49-F238E27FC236}">
                <a16:creationId xmlns:a16="http://schemas.microsoft.com/office/drawing/2014/main" id="{C99D44B3-CA7A-4B64-B208-A6C229555F03}"/>
              </a:ext>
            </a:extLst>
          </p:cNvPr>
          <p:cNvSpPr/>
          <p:nvPr/>
        </p:nvSpPr>
        <p:spPr bwMode="auto">
          <a:xfrm>
            <a:off x="1348317" y="1873638"/>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MAGNITUDE: Abiraterone + Niraparib</a:t>
            </a:r>
            <a:r>
              <a:rPr kumimoji="0" lang="en-US" sz="24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mn-cs"/>
              </a:rPr>
              <a:t>2</a:t>
            </a: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14" name="TextBox 13">
            <a:extLst>
              <a:ext uri="{FF2B5EF4-FFF2-40B4-BE49-F238E27FC236}">
                <a16:creationId xmlns:a16="http://schemas.microsoft.com/office/drawing/2014/main" id="{76A0698F-2487-4A8A-87E9-7768FDB785A2}"/>
              </a:ext>
            </a:extLst>
          </p:cNvPr>
          <p:cNvSpPr txBox="1"/>
          <p:nvPr/>
        </p:nvSpPr>
        <p:spPr bwMode="gray">
          <a:xfrm>
            <a:off x="9732102" y="2078138"/>
            <a:ext cx="1100831" cy="412712"/>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Presented</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grpSp>
        <p:nvGrpSpPr>
          <p:cNvPr id="15" name="Group 14">
            <a:extLst>
              <a:ext uri="{FF2B5EF4-FFF2-40B4-BE49-F238E27FC236}">
                <a16:creationId xmlns:a16="http://schemas.microsoft.com/office/drawing/2014/main" id="{46FCCE88-4DE7-40AD-98F1-B837CDDF3495}"/>
              </a:ext>
            </a:extLst>
          </p:cNvPr>
          <p:cNvGrpSpPr/>
          <p:nvPr/>
        </p:nvGrpSpPr>
        <p:grpSpPr>
          <a:xfrm>
            <a:off x="11201871" y="1971620"/>
            <a:ext cx="745986" cy="575018"/>
            <a:chOff x="10217439" y="1869878"/>
            <a:chExt cx="857026" cy="751048"/>
          </a:xfrm>
        </p:grpSpPr>
        <p:pic>
          <p:nvPicPr>
            <p:cNvPr id="16" name="Graphic 15" descr="Checkmark with solid fill">
              <a:extLst>
                <a:ext uri="{FF2B5EF4-FFF2-40B4-BE49-F238E27FC236}">
                  <a16:creationId xmlns:a16="http://schemas.microsoft.com/office/drawing/2014/main" id="{396A2551-C774-42D9-BC49-61D30C7841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417" y="1869878"/>
              <a:ext cx="751048" cy="751048"/>
            </a:xfrm>
            <a:prstGeom prst="rect">
              <a:avLst/>
            </a:prstGeom>
          </p:spPr>
        </p:pic>
        <p:sp>
          <p:nvSpPr>
            <p:cNvPr id="17" name="Rectangle: Rounded Corners 16">
              <a:extLst>
                <a:ext uri="{FF2B5EF4-FFF2-40B4-BE49-F238E27FC236}">
                  <a16:creationId xmlns:a16="http://schemas.microsoft.com/office/drawing/2014/main" id="{C8F0DA02-4877-41F0-B749-05712FD0C09A}"/>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DIN 2014"/>
                <a:ea typeface="+mn-ea"/>
                <a:cs typeface="+mn-cs"/>
              </a:endParaRPr>
            </a:p>
          </p:txBody>
        </p:sp>
      </p:grpSp>
      <p:sp>
        <p:nvSpPr>
          <p:cNvPr id="18" name="Flowchart: Alternate Process 17">
            <a:extLst>
              <a:ext uri="{FF2B5EF4-FFF2-40B4-BE49-F238E27FC236}">
                <a16:creationId xmlns:a16="http://schemas.microsoft.com/office/drawing/2014/main" id="{D09380A8-8D45-47B3-A6FF-BE057F60C7C4}"/>
              </a:ext>
            </a:extLst>
          </p:cNvPr>
          <p:cNvSpPr/>
          <p:nvPr/>
        </p:nvSpPr>
        <p:spPr bwMode="auto">
          <a:xfrm>
            <a:off x="1348316" y="2757330"/>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TALAPRO-2: Enzalutamide + Talazoparib</a:t>
            </a: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23" name="Flowchart: Alternate Process 22">
            <a:extLst>
              <a:ext uri="{FF2B5EF4-FFF2-40B4-BE49-F238E27FC236}">
                <a16:creationId xmlns:a16="http://schemas.microsoft.com/office/drawing/2014/main" id="{B21EB97D-94E9-46C4-A1F6-4750DD0F60B5}"/>
              </a:ext>
            </a:extLst>
          </p:cNvPr>
          <p:cNvSpPr/>
          <p:nvPr/>
        </p:nvSpPr>
        <p:spPr bwMode="auto">
          <a:xfrm>
            <a:off x="1351468" y="3663038"/>
            <a:ext cx="10638367" cy="802216"/>
          </a:xfrm>
          <a:prstGeom prst="flowChartAlternateProcess">
            <a:avLst/>
          </a:prstGeom>
          <a:ln/>
        </p:spPr>
        <p:style>
          <a:lnRef idx="1">
            <a:schemeClr val="accent6"/>
          </a:lnRef>
          <a:fillRef idx="2">
            <a:schemeClr val="accent6"/>
          </a:fillRef>
          <a:effectRef idx="1">
            <a:schemeClr val="accent6"/>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CASPAR: Enzalutamide + Rucaparib                  </a:t>
            </a:r>
            <a:r>
              <a:rPr kumimoji="0" lang="de-DE" sz="2400" b="0" i="0" u="none" strike="noStrike" kern="1200" cap="none" spc="0" normalizeH="0" baseline="0" noProof="0" dirty="0">
                <a:ln>
                  <a:noFill/>
                </a:ln>
                <a:solidFill>
                  <a:srgbClr val="4472C4"/>
                </a:solidFill>
                <a:effectLst/>
                <a:uLnTx/>
                <a:uFillTx/>
                <a:latin typeface="DIN 2014"/>
                <a:ea typeface="+mn-ea"/>
                <a:cs typeface="+mn-cs"/>
              </a:rPr>
              <a:t>Enrolling</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19" name="Flowchart: Alternate Process 18">
            <a:extLst>
              <a:ext uri="{FF2B5EF4-FFF2-40B4-BE49-F238E27FC236}">
                <a16:creationId xmlns:a16="http://schemas.microsoft.com/office/drawing/2014/main" id="{5290E715-DDBB-49B0-9CDC-591AB01F2AD5}"/>
              </a:ext>
            </a:extLst>
          </p:cNvPr>
          <p:cNvSpPr/>
          <p:nvPr/>
        </p:nvSpPr>
        <p:spPr bwMode="auto">
          <a:xfrm>
            <a:off x="1348315" y="4596975"/>
            <a:ext cx="10638367" cy="802216"/>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TALAPRO-3: Enzalutamde + Talazoparib               </a:t>
            </a:r>
            <a:r>
              <a:rPr kumimoji="0" lang="de-DE" sz="2400" b="0" i="0" u="none" strike="noStrike" kern="1200" cap="none" spc="0" normalizeH="0" baseline="0" noProof="0" dirty="0">
                <a:ln>
                  <a:noFill/>
                </a:ln>
                <a:solidFill>
                  <a:srgbClr val="4472C4"/>
                </a:solidFill>
                <a:effectLst/>
                <a:uLnTx/>
                <a:uFillTx/>
                <a:latin typeface="DIN 2014"/>
                <a:ea typeface="+mn-ea"/>
                <a:cs typeface="+mn-cs"/>
              </a:rPr>
              <a:t>Enrolling</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20" name="Flowchart: Alternate Process 19">
            <a:extLst>
              <a:ext uri="{FF2B5EF4-FFF2-40B4-BE49-F238E27FC236}">
                <a16:creationId xmlns:a16="http://schemas.microsoft.com/office/drawing/2014/main" id="{FCDBC45E-A86F-4A91-A988-A3C0EAEB6CC9}"/>
              </a:ext>
            </a:extLst>
          </p:cNvPr>
          <p:cNvSpPr/>
          <p:nvPr/>
        </p:nvSpPr>
        <p:spPr bwMode="auto">
          <a:xfrm>
            <a:off x="1348315" y="5459995"/>
            <a:ext cx="10638367" cy="710275"/>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lIns="121717" tIns="60867" rIns="121717" bIns="60867" anchor="ctr"/>
          <a:lstStyle/>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Amplitutde: Abiraterone + Niraparib                    </a:t>
            </a:r>
            <a:r>
              <a:rPr kumimoji="0" lang="de-DE" sz="2400" b="0" i="0" u="none" strike="noStrike" kern="1200" cap="none" spc="0" normalizeH="0" baseline="0" noProof="0" dirty="0">
                <a:ln>
                  <a:noFill/>
                </a:ln>
                <a:solidFill>
                  <a:srgbClr val="4472C4"/>
                </a:solidFill>
                <a:effectLst/>
                <a:uLnTx/>
                <a:uFillTx/>
                <a:latin typeface="DIN 2014"/>
                <a:ea typeface="+mn-ea"/>
                <a:cs typeface="+mn-cs"/>
              </a:rPr>
              <a:t>Enrolling</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r>
              <a:rPr kumimoji="0" lang="de-DE" sz="2400" b="1" i="0" u="none" strike="noStrike" kern="1200" cap="none" spc="0" normalizeH="0" baseline="0" noProof="0" dirty="0">
                <a:ln>
                  <a:noFill/>
                </a:ln>
                <a:solidFill>
                  <a:srgbClr val="FFFFFF"/>
                </a:solidFill>
                <a:effectLst/>
                <a:uLnTx/>
                <a:uFillTx/>
                <a:latin typeface="DIN 2014"/>
                <a:ea typeface="+mn-ea"/>
                <a:cs typeface="+mn-cs"/>
              </a:rPr>
              <a:t>             </a:t>
            </a: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a:p>
            <a:pPr marL="0" marR="0" lvl="0" indent="0" algn="l" defTabSz="914400" rtl="0" eaLnBrk="1" fontAlgn="base" latinLnBrk="0" hangingPunct="1">
              <a:lnSpc>
                <a:spcPct val="90000"/>
              </a:lnSpc>
              <a:spcBef>
                <a:spcPts val="0"/>
              </a:spcBef>
              <a:spcAft>
                <a:spcPct val="0"/>
              </a:spcAft>
              <a:buClr>
                <a:srgbClr val="0095FF"/>
              </a:buClr>
              <a:buSzPct val="90000"/>
              <a:buFontTx/>
              <a:buNone/>
              <a:tabLst/>
              <a:defRPr/>
            </a:pPr>
            <a:endParaRPr kumimoji="0" lang="en-US" sz="2400" b="1" i="0" u="none" strike="noStrike" kern="1200" cap="none" spc="0" normalizeH="0" baseline="0" noProof="0" dirty="0">
              <a:ln>
                <a:noFill/>
              </a:ln>
              <a:solidFill>
                <a:srgbClr val="FFFFFF"/>
              </a:solidFill>
              <a:effectLst/>
              <a:uLnTx/>
              <a:uFillTx/>
              <a:latin typeface="DIN 2014"/>
              <a:ea typeface="+mn-ea"/>
              <a:cs typeface="+mn-cs"/>
            </a:endParaRPr>
          </a:p>
        </p:txBody>
      </p:sp>
      <p:sp>
        <p:nvSpPr>
          <p:cNvPr id="21" name="TextBox 20">
            <a:extLst>
              <a:ext uri="{FF2B5EF4-FFF2-40B4-BE49-F238E27FC236}">
                <a16:creationId xmlns:a16="http://schemas.microsoft.com/office/drawing/2014/main" id="{73F533CF-2A3C-47BA-AAB2-7D80E15ABE14}"/>
              </a:ext>
            </a:extLst>
          </p:cNvPr>
          <p:cNvSpPr txBox="1"/>
          <p:nvPr/>
        </p:nvSpPr>
        <p:spPr bwMode="gray">
          <a:xfrm>
            <a:off x="9316976" y="2936041"/>
            <a:ext cx="1100831" cy="412712"/>
          </a:xfrm>
          <a:prstGeom prst="rect">
            <a:avLst/>
          </a:prstGeom>
        </p:spPr>
        <p:txBody>
          <a:bodyPr wrap="none" lIns="45720" tIns="45720" rIns="45720" bIns="45720" rtlCol="0" anchor="ctr">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Press release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de-DE" sz="2400" b="0" i="0" u="none" strike="noStrike" kern="1200" cap="none" spc="0" normalizeH="0" baseline="0" noProof="0" dirty="0">
                <a:ln>
                  <a:noFill/>
                </a:ln>
                <a:solidFill>
                  <a:srgbClr val="4472C4"/>
                </a:solidFill>
                <a:effectLst/>
                <a:uLnTx/>
                <a:uFillTx/>
                <a:latin typeface="DIN 2014"/>
                <a:ea typeface="+mn-ea"/>
                <a:cs typeface="+mn-cs"/>
              </a:rPr>
              <a:t>October 2022</a:t>
            </a:r>
            <a:endParaRPr kumimoji="0" lang="en-US" sz="2400" b="0" i="0" u="none" strike="noStrike" kern="1200" cap="none" spc="0" normalizeH="0" baseline="0" noProof="0" dirty="0">
              <a:ln>
                <a:noFill/>
              </a:ln>
              <a:solidFill>
                <a:srgbClr val="4472C4"/>
              </a:solidFill>
              <a:effectLst/>
              <a:uLnTx/>
              <a:uFillTx/>
              <a:latin typeface="DIN 2014"/>
              <a:ea typeface="+mn-ea"/>
              <a:cs typeface="+mn-cs"/>
            </a:endParaRPr>
          </a:p>
        </p:txBody>
      </p:sp>
      <p:pic>
        <p:nvPicPr>
          <p:cNvPr id="29" name="Graphic 28" descr="Newspaper with solid fill">
            <a:extLst>
              <a:ext uri="{FF2B5EF4-FFF2-40B4-BE49-F238E27FC236}">
                <a16:creationId xmlns:a16="http://schemas.microsoft.com/office/drawing/2014/main" id="{B190AA67-8C56-4912-AA2A-0523796339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84257" y="2705307"/>
            <a:ext cx="914400" cy="914400"/>
          </a:xfrm>
          <a:prstGeom prst="rect">
            <a:avLst/>
          </a:prstGeom>
        </p:spPr>
      </p:pic>
      <p:pic>
        <p:nvPicPr>
          <p:cNvPr id="31" name="Graphic 30" descr="Gauge with solid fill">
            <a:extLst>
              <a:ext uri="{FF2B5EF4-FFF2-40B4-BE49-F238E27FC236}">
                <a16:creationId xmlns:a16="http://schemas.microsoft.com/office/drawing/2014/main" id="{E80AE472-2F1A-4A3E-BD47-6D83FDBC2C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52870" y="3531317"/>
            <a:ext cx="914400" cy="914400"/>
          </a:xfrm>
          <a:prstGeom prst="rect">
            <a:avLst/>
          </a:prstGeom>
        </p:spPr>
      </p:pic>
      <p:pic>
        <p:nvPicPr>
          <p:cNvPr id="33" name="Graphic 32" descr="Gauge with solid fill">
            <a:extLst>
              <a:ext uri="{FF2B5EF4-FFF2-40B4-BE49-F238E27FC236}">
                <a16:creationId xmlns:a16="http://schemas.microsoft.com/office/drawing/2014/main" id="{526841A4-12BA-4BF7-BB1E-A03F773254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3457" y="4449018"/>
            <a:ext cx="914400" cy="914400"/>
          </a:xfrm>
          <a:prstGeom prst="rect">
            <a:avLst/>
          </a:prstGeom>
        </p:spPr>
      </p:pic>
      <p:pic>
        <p:nvPicPr>
          <p:cNvPr id="34" name="Graphic 33" descr="Gauge with solid fill">
            <a:extLst>
              <a:ext uri="{FF2B5EF4-FFF2-40B4-BE49-F238E27FC236}">
                <a16:creationId xmlns:a16="http://schemas.microsoft.com/office/drawing/2014/main" id="{055E12E2-474D-428C-A069-EE741094DC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3339" y="5310153"/>
            <a:ext cx="914400" cy="914400"/>
          </a:xfrm>
          <a:prstGeom prst="rect">
            <a:avLst/>
          </a:prstGeom>
        </p:spPr>
      </p:pic>
      <p:sp>
        <p:nvSpPr>
          <p:cNvPr id="22" name="Left Brace 21">
            <a:extLst>
              <a:ext uri="{FF2B5EF4-FFF2-40B4-BE49-F238E27FC236}">
                <a16:creationId xmlns:a16="http://schemas.microsoft.com/office/drawing/2014/main" id="{E1AC9230-FBFD-4C23-967B-02BD3BD12E49}"/>
              </a:ext>
            </a:extLst>
          </p:cNvPr>
          <p:cNvSpPr/>
          <p:nvPr/>
        </p:nvSpPr>
        <p:spPr bwMode="gray">
          <a:xfrm>
            <a:off x="929131" y="1026220"/>
            <a:ext cx="371545" cy="3424006"/>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DIN 2014"/>
              <a:ea typeface="+mn-ea"/>
              <a:cs typeface="+mn-cs"/>
            </a:endParaRPr>
          </a:p>
        </p:txBody>
      </p:sp>
      <p:sp>
        <p:nvSpPr>
          <p:cNvPr id="24" name="Left Brace 23">
            <a:extLst>
              <a:ext uri="{FF2B5EF4-FFF2-40B4-BE49-F238E27FC236}">
                <a16:creationId xmlns:a16="http://schemas.microsoft.com/office/drawing/2014/main" id="{77DDE730-BDD0-4AAC-83DA-5BF3068DFE9C}"/>
              </a:ext>
            </a:extLst>
          </p:cNvPr>
          <p:cNvSpPr/>
          <p:nvPr/>
        </p:nvSpPr>
        <p:spPr bwMode="gray">
          <a:xfrm>
            <a:off x="1014719" y="4615131"/>
            <a:ext cx="222358" cy="1647080"/>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DIN 2014"/>
              <a:ea typeface="+mn-ea"/>
              <a:cs typeface="+mn-cs"/>
            </a:endParaRPr>
          </a:p>
        </p:txBody>
      </p:sp>
      <p:sp>
        <p:nvSpPr>
          <p:cNvPr id="2" name="TextBox 1">
            <a:extLst>
              <a:ext uri="{FF2B5EF4-FFF2-40B4-BE49-F238E27FC236}">
                <a16:creationId xmlns:a16="http://schemas.microsoft.com/office/drawing/2014/main" id="{A95CBC96-6D01-4A42-989E-1CBC18EF18D7}"/>
              </a:ext>
            </a:extLst>
          </p:cNvPr>
          <p:cNvSpPr txBox="1"/>
          <p:nvPr/>
        </p:nvSpPr>
        <p:spPr>
          <a:xfrm>
            <a:off x="330200" y="1230118"/>
            <a:ext cx="351666"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Calibri" panose="020F0502020204030204"/>
                <a:ea typeface="+mn-ea"/>
                <a:cs typeface="+mn-cs"/>
              </a:rPr>
              <a:t>mCRPC</a:t>
            </a:r>
            <a:endParaRPr kumimoji="0" lang="en-US" sz="3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1A66FE3-93F2-40E8-99C0-CA4F9C6731F7}"/>
              </a:ext>
            </a:extLst>
          </p:cNvPr>
          <p:cNvSpPr txBox="1"/>
          <p:nvPr/>
        </p:nvSpPr>
        <p:spPr>
          <a:xfrm>
            <a:off x="386240" y="4596485"/>
            <a:ext cx="35166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mCSPC</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F4D9C71-EAFD-4D46-B443-AE6A16E320A1}"/>
              </a:ext>
            </a:extLst>
          </p:cNvPr>
          <p:cNvSpPr/>
          <p:nvPr/>
        </p:nvSpPr>
        <p:spPr>
          <a:xfrm>
            <a:off x="232161" y="1201580"/>
            <a:ext cx="684996" cy="3026102"/>
          </a:xfrm>
          <a:prstGeom prst="rect">
            <a:avLst/>
          </a:prstGeom>
          <a:noFill/>
          <a:ln w="762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1D18E02-831A-4612-AB31-3DB97162D936}"/>
              </a:ext>
            </a:extLst>
          </p:cNvPr>
          <p:cNvSpPr/>
          <p:nvPr/>
        </p:nvSpPr>
        <p:spPr>
          <a:xfrm>
            <a:off x="228684" y="4615131"/>
            <a:ext cx="684996" cy="1622752"/>
          </a:xfrm>
          <a:prstGeom prst="rect">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996AE18-5BFF-4EE3-8310-CDC78EDAB096}"/>
              </a:ext>
            </a:extLst>
          </p:cNvPr>
          <p:cNvSpPr txBox="1"/>
          <p:nvPr/>
        </p:nvSpPr>
        <p:spPr>
          <a:xfrm>
            <a:off x="1334279" y="6139237"/>
            <a:ext cx="1061345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Clarke NW et al., NEJM Evidence. 2022 Aug 23;1(9):EVIDoa2200043; 2-</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2022 Genitourinary cancers symposium (ASCO GU). Abstract #12</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6190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8DAA-334D-6641-AA29-ACDFD899FBEF}"/>
              </a:ext>
            </a:extLst>
          </p:cNvPr>
          <p:cNvSpPr>
            <a:spLocks noGrp="1"/>
          </p:cNvSpPr>
          <p:nvPr>
            <p:ph type="title"/>
          </p:nvPr>
        </p:nvSpPr>
        <p:spPr/>
        <p:txBody>
          <a:bodyPr>
            <a:normAutofit/>
          </a:bodyPr>
          <a:lstStyle/>
          <a:p>
            <a:pPr algn="ctr"/>
            <a:r>
              <a:rPr lang="en-US" b="1" dirty="0"/>
              <a:t>AMPLITUDE (Niraparib) :</a:t>
            </a:r>
            <a:r>
              <a:rPr lang="en-US" dirty="0"/>
              <a:t> </a:t>
            </a:r>
            <a:r>
              <a:rPr lang="en-US" b="1" dirty="0"/>
              <a:t>Phase 3 Trial Design (</a:t>
            </a:r>
            <a:r>
              <a:rPr lang="en-US" b="1" dirty="0" err="1"/>
              <a:t>mCSPC</a:t>
            </a:r>
            <a:r>
              <a:rPr lang="en-US" b="1" dirty="0"/>
              <a:t>)</a:t>
            </a:r>
            <a:endParaRPr kumimoji="1" lang="zh-CN" altLang="en-US" b="1" dirty="0"/>
          </a:p>
        </p:txBody>
      </p:sp>
      <p:sp>
        <p:nvSpPr>
          <p:cNvPr id="4" name="Rounded Rectangle 5">
            <a:extLst>
              <a:ext uri="{FF2B5EF4-FFF2-40B4-BE49-F238E27FC236}">
                <a16:creationId xmlns:a16="http://schemas.microsoft.com/office/drawing/2014/main" id="{3327DF37-5A13-4B94-BCEF-BDD14E5BC17C}"/>
              </a:ext>
            </a:extLst>
          </p:cNvPr>
          <p:cNvSpPr/>
          <p:nvPr/>
        </p:nvSpPr>
        <p:spPr>
          <a:xfrm>
            <a:off x="1227161" y="1571756"/>
            <a:ext cx="2654735" cy="3864660"/>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Men aged ≥ 18 years with confirmed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mCSPC</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(adenocarcinoma)</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Metastatic disease documented by greater than or equal to (&gt;=) 1 bone lesion(s)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Positive for deleterious germline or somatic homologous recombination repair (HRR) gene mutations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Radiation with curative intent or prior treatment with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PARPi</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is not allowed</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Patients with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l</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ong-term use of systemically administered corticosteroids or history of MDS or AML were excluded</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 name="Rounded Rectangle 3">
            <a:extLst>
              <a:ext uri="{FF2B5EF4-FFF2-40B4-BE49-F238E27FC236}">
                <a16:creationId xmlns:a16="http://schemas.microsoft.com/office/drawing/2014/main" id="{2BEB2F5B-9398-48C8-8E0A-9DB7ADCD7973}"/>
              </a:ext>
            </a:extLst>
          </p:cNvPr>
          <p:cNvSpPr/>
          <p:nvPr/>
        </p:nvSpPr>
        <p:spPr>
          <a:xfrm>
            <a:off x="8723844" y="2137758"/>
            <a:ext cx="2743200" cy="2789404"/>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Efficacy end points</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Primary: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rPFS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per PCWG 3</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Secondary: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Symptomatic PFS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Time to subsequent therapy</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Duration of response (DOR)</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Number of Participants with Adverse Events as a Measure of Safety and Tolerability</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Rounded Rectangle 4">
            <a:extLst>
              <a:ext uri="{FF2B5EF4-FFF2-40B4-BE49-F238E27FC236}">
                <a16:creationId xmlns:a16="http://schemas.microsoft.com/office/drawing/2014/main" id="{475B9853-EA19-46C1-A74D-92D2152CC819}"/>
              </a:ext>
            </a:extLst>
          </p:cNvPr>
          <p:cNvSpPr/>
          <p:nvPr/>
        </p:nvSpPr>
        <p:spPr>
          <a:xfrm>
            <a:off x="6004812" y="1703660"/>
            <a:ext cx="2011680" cy="182880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Niraparib 200 mg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qd</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Abiraterone Acetate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1000 mg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qd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Prednisone 5 mg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qd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Rounded Rectangle 5">
            <a:extLst>
              <a:ext uri="{FF2B5EF4-FFF2-40B4-BE49-F238E27FC236}">
                <a16:creationId xmlns:a16="http://schemas.microsoft.com/office/drawing/2014/main" id="{2DDA9144-7C9E-44E8-A05D-55E7169BAE3C}"/>
              </a:ext>
            </a:extLst>
          </p:cNvPr>
          <p:cNvSpPr/>
          <p:nvPr/>
        </p:nvSpPr>
        <p:spPr>
          <a:xfrm>
            <a:off x="5996291" y="3742566"/>
            <a:ext cx="2011680" cy="182880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panose="020F0502020204030204"/>
                <a:ea typeface="+mn-ea"/>
                <a:cs typeface="+mn-cs"/>
              </a:rPr>
              <a:t> Placebo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Abiraterone Acetate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1000 mg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qd</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Prednisone 5 mg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qd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 name="AutoShape 17">
            <a:extLst>
              <a:ext uri="{FF2B5EF4-FFF2-40B4-BE49-F238E27FC236}">
                <a16:creationId xmlns:a16="http://schemas.microsoft.com/office/drawing/2014/main" id="{D066134C-9515-417B-9306-52DA104BFA96}"/>
              </a:ext>
            </a:extLst>
          </p:cNvPr>
          <p:cNvSpPr>
            <a:spLocks noChangeArrowheads="1"/>
          </p:cNvSpPr>
          <p:nvPr/>
        </p:nvSpPr>
        <p:spPr bwMode="auto">
          <a:xfrm>
            <a:off x="4552714" y="1697884"/>
            <a:ext cx="681611" cy="357716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n=788</a:t>
            </a:r>
          </a:p>
        </p:txBody>
      </p:sp>
      <p:cxnSp>
        <p:nvCxnSpPr>
          <p:cNvPr id="10" name="Straight Arrow Connector 9">
            <a:extLst>
              <a:ext uri="{FF2B5EF4-FFF2-40B4-BE49-F238E27FC236}">
                <a16:creationId xmlns:a16="http://schemas.microsoft.com/office/drawing/2014/main" id="{93B27EF9-C050-4AA2-AA70-5C1B2B3DC06B}"/>
              </a:ext>
            </a:extLst>
          </p:cNvPr>
          <p:cNvCxnSpPr/>
          <p:nvPr/>
        </p:nvCxnSpPr>
        <p:spPr>
          <a:xfrm>
            <a:off x="3982087" y="3495325"/>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3DC12F2-5F0B-4ABC-9FED-0DCC43C83E18}"/>
              </a:ext>
            </a:extLst>
          </p:cNvPr>
          <p:cNvGrpSpPr/>
          <p:nvPr/>
        </p:nvGrpSpPr>
        <p:grpSpPr>
          <a:xfrm>
            <a:off x="5305742" y="2508250"/>
            <a:ext cx="641017" cy="2011680"/>
            <a:chOff x="4775600" y="2611663"/>
            <a:chExt cx="641017" cy="1470727"/>
          </a:xfrm>
        </p:grpSpPr>
        <p:cxnSp>
          <p:nvCxnSpPr>
            <p:cNvPr id="12" name="Elbow Connector 10">
              <a:extLst>
                <a:ext uri="{FF2B5EF4-FFF2-40B4-BE49-F238E27FC236}">
                  <a16:creationId xmlns:a16="http://schemas.microsoft.com/office/drawing/2014/main" id="{A59DDCDB-2ACE-4E69-A8B7-4880C4DF82C4}"/>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1">
              <a:extLst>
                <a:ext uri="{FF2B5EF4-FFF2-40B4-BE49-F238E27FC236}">
                  <a16:creationId xmlns:a16="http://schemas.microsoft.com/office/drawing/2014/main" id="{6D99C2B7-0699-4B6B-9C5E-1E9FBFE436CD}"/>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165F8369-FE19-48AD-936C-F211C2D8F3CA}"/>
              </a:ext>
            </a:extLst>
          </p:cNvPr>
          <p:cNvCxnSpPr/>
          <p:nvPr/>
        </p:nvCxnSpPr>
        <p:spPr>
          <a:xfrm>
            <a:off x="8126404" y="2516834"/>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08ED9C6-62AB-4F38-BE71-0451A2C7EFDD}"/>
              </a:ext>
            </a:extLst>
          </p:cNvPr>
          <p:cNvCxnSpPr/>
          <p:nvPr/>
        </p:nvCxnSpPr>
        <p:spPr>
          <a:xfrm>
            <a:off x="8112339" y="4533874"/>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07C1243-7AF1-4325-84C8-D33270C8E89E}"/>
              </a:ext>
            </a:extLst>
          </p:cNvPr>
          <p:cNvSpPr txBox="1"/>
          <p:nvPr/>
        </p:nvSpPr>
        <p:spPr>
          <a:xfrm>
            <a:off x="8007971" y="6087251"/>
            <a:ext cx="61073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4546A"/>
                </a:solidFill>
                <a:effectLst/>
                <a:uLnTx/>
                <a:uFillTx/>
                <a:latin typeface="Calibri" panose="020F0502020204030204"/>
                <a:ea typeface="+mn-ea"/>
                <a:cs typeface="+mn-cs"/>
              </a:rPr>
              <a:t>Rathkopf</a:t>
            </a:r>
            <a:r>
              <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rPr>
              <a:t> et al., 2021, ABSTRACT TPS 176 ASCO-GU</a:t>
            </a:r>
          </a:p>
        </p:txBody>
      </p:sp>
      <p:sp>
        <p:nvSpPr>
          <p:cNvPr id="17" name="Rectangle 16">
            <a:extLst>
              <a:ext uri="{FF2B5EF4-FFF2-40B4-BE49-F238E27FC236}">
                <a16:creationId xmlns:a16="http://schemas.microsoft.com/office/drawing/2014/main" id="{2A364032-3398-4CBA-A524-1BEEA91B6E3A}"/>
              </a:ext>
            </a:extLst>
          </p:cNvPr>
          <p:cNvSpPr/>
          <p:nvPr/>
        </p:nvSpPr>
        <p:spPr>
          <a:xfrm>
            <a:off x="1133177" y="6102639"/>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NCT</a:t>
            </a:r>
            <a:r>
              <a:rPr kumimoji="0" lang="en-CA" sz="1200" b="0" i="0" u="none" strike="noStrike" kern="1200" cap="none" spc="0" normalizeH="0" baseline="0" noProof="0" dirty="0">
                <a:ln>
                  <a:noFill/>
                </a:ln>
                <a:solidFill>
                  <a:srgbClr val="000000"/>
                </a:solidFill>
                <a:effectLst/>
                <a:uLnTx/>
                <a:uFillTx/>
                <a:latin typeface="Calibri" panose="020F0502020204030204"/>
                <a:ea typeface="+mn-ea"/>
                <a:cs typeface="+mn-cs"/>
              </a:rPr>
              <a:t>04497844</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0630637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8DAA-334D-6641-AA29-ACDFD899FBEF}"/>
              </a:ext>
            </a:extLst>
          </p:cNvPr>
          <p:cNvSpPr>
            <a:spLocks noGrp="1"/>
          </p:cNvSpPr>
          <p:nvPr>
            <p:ph type="title"/>
          </p:nvPr>
        </p:nvSpPr>
        <p:spPr/>
        <p:txBody>
          <a:bodyPr>
            <a:normAutofit/>
          </a:bodyPr>
          <a:lstStyle/>
          <a:p>
            <a:pPr algn="ctr"/>
            <a:r>
              <a:rPr lang="en-US" dirty="0"/>
              <a:t>TALAPRO-3 (</a:t>
            </a:r>
            <a:r>
              <a:rPr lang="en-US" dirty="0" err="1"/>
              <a:t>Talazoparib</a:t>
            </a:r>
            <a:r>
              <a:rPr lang="en-US" dirty="0"/>
              <a:t>) : Phase 3 Trial Design (</a:t>
            </a:r>
            <a:r>
              <a:rPr lang="en-US" dirty="0" err="1"/>
              <a:t>mCSPC</a:t>
            </a:r>
            <a:r>
              <a:rPr lang="en-US" dirty="0"/>
              <a:t>)</a:t>
            </a:r>
            <a:endParaRPr kumimoji="1" lang="zh-CN" altLang="en-US" dirty="0"/>
          </a:p>
        </p:txBody>
      </p:sp>
      <p:sp>
        <p:nvSpPr>
          <p:cNvPr id="4" name="Rounded Rectangle 5">
            <a:extLst>
              <a:ext uri="{FF2B5EF4-FFF2-40B4-BE49-F238E27FC236}">
                <a16:creationId xmlns:a16="http://schemas.microsoft.com/office/drawing/2014/main" id="{E933076F-DA76-4221-8E72-E63F403E116D}"/>
              </a:ext>
            </a:extLst>
          </p:cNvPr>
          <p:cNvSpPr/>
          <p:nvPr/>
        </p:nvSpPr>
        <p:spPr>
          <a:xfrm>
            <a:off x="1227161" y="1612700"/>
            <a:ext cx="2654735" cy="3864660"/>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Men aged ≥ 18 years with confirmed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mCSPC</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(adenocarcinoma)</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Metastatic disease documented by greater than or equal to (&gt;=) 1 bone or soft tissue lesion(s)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Positive for deleterious germline or somatic homologous recombination repair (HRR) gene mutations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Radiation/surgery with curative intent or prior treatment with chemotherapy or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PARPi</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is not allowed</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Patients with</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brain metastases or a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history of MDS or AML were excluded</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4">
            <a:extLst>
              <a:ext uri="{FF2B5EF4-FFF2-40B4-BE49-F238E27FC236}">
                <a16:creationId xmlns:a16="http://schemas.microsoft.com/office/drawing/2014/main" id="{04575640-6194-4F96-892A-7F9E9EF58C3C}"/>
              </a:ext>
            </a:extLst>
          </p:cNvPr>
          <p:cNvSpPr/>
          <p:nvPr/>
        </p:nvSpPr>
        <p:spPr>
          <a:xfrm>
            <a:off x="1227161" y="5988860"/>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NCT</a:t>
            </a:r>
            <a:r>
              <a:rPr kumimoji="0" lang="en-CA" sz="1200" b="0" i="0" u="none" strike="noStrike" kern="1200" cap="none" spc="0" normalizeH="0" baseline="0" noProof="0" dirty="0">
                <a:ln>
                  <a:noFill/>
                </a:ln>
                <a:solidFill>
                  <a:srgbClr val="000000"/>
                </a:solidFill>
                <a:effectLst/>
                <a:uLnTx/>
                <a:uFillTx/>
                <a:latin typeface="Calibri" panose="020F0502020204030204"/>
                <a:ea typeface="+mn-ea"/>
                <a:cs typeface="+mn-cs"/>
              </a:rPr>
              <a:t>04821622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Rounded Rectangle 3">
            <a:extLst>
              <a:ext uri="{FF2B5EF4-FFF2-40B4-BE49-F238E27FC236}">
                <a16:creationId xmlns:a16="http://schemas.microsoft.com/office/drawing/2014/main" id="{2ACD3DC6-74AB-463E-90E3-3E4B055787D9}"/>
              </a:ext>
            </a:extLst>
          </p:cNvPr>
          <p:cNvSpPr/>
          <p:nvPr/>
        </p:nvSpPr>
        <p:spPr>
          <a:xfrm>
            <a:off x="8723844" y="2178702"/>
            <a:ext cx="2743200" cy="2789404"/>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Efficacy end points</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Primary: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rPFS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Secondary: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ORR</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PSA response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CA"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Health-related quality of life</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Rounded Rectangle 4">
            <a:extLst>
              <a:ext uri="{FF2B5EF4-FFF2-40B4-BE49-F238E27FC236}">
                <a16:creationId xmlns:a16="http://schemas.microsoft.com/office/drawing/2014/main" id="{FCD795C3-1D07-4242-A7EB-56F87B937FA0}"/>
              </a:ext>
            </a:extLst>
          </p:cNvPr>
          <p:cNvSpPr/>
          <p:nvPr/>
        </p:nvSpPr>
        <p:spPr>
          <a:xfrm>
            <a:off x="6004812" y="1744604"/>
            <a:ext cx="2011680" cy="182880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Talazoparib</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0.5 mg/day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(0.35 mg/day [PO]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moderate renal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impairment)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open-label enzalutamide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160 mg/day (PO)</a:t>
            </a:r>
          </a:p>
        </p:txBody>
      </p:sp>
      <p:sp>
        <p:nvSpPr>
          <p:cNvPr id="8" name="Rounded Rectangle 5">
            <a:extLst>
              <a:ext uri="{FF2B5EF4-FFF2-40B4-BE49-F238E27FC236}">
                <a16:creationId xmlns:a16="http://schemas.microsoft.com/office/drawing/2014/main" id="{297CFB18-0909-4121-AEEA-891E7DE37D35}"/>
              </a:ext>
            </a:extLst>
          </p:cNvPr>
          <p:cNvSpPr/>
          <p:nvPr/>
        </p:nvSpPr>
        <p:spPr>
          <a:xfrm>
            <a:off x="5996291" y="3783510"/>
            <a:ext cx="2011680" cy="182880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Placebo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open-label enzalutamide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160 mg/day (PO)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 name="AutoShape 17">
            <a:extLst>
              <a:ext uri="{FF2B5EF4-FFF2-40B4-BE49-F238E27FC236}">
                <a16:creationId xmlns:a16="http://schemas.microsoft.com/office/drawing/2014/main" id="{37881857-2340-48D4-AB31-8B4D6CC3CC4E}"/>
              </a:ext>
            </a:extLst>
          </p:cNvPr>
          <p:cNvSpPr>
            <a:spLocks noChangeArrowheads="1"/>
          </p:cNvSpPr>
          <p:nvPr/>
        </p:nvSpPr>
        <p:spPr bwMode="auto">
          <a:xfrm>
            <a:off x="4552714" y="1738828"/>
            <a:ext cx="681611" cy="357716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n=550</a:t>
            </a:r>
          </a:p>
        </p:txBody>
      </p:sp>
      <p:cxnSp>
        <p:nvCxnSpPr>
          <p:cNvPr id="10" name="Straight Arrow Connector 9">
            <a:extLst>
              <a:ext uri="{FF2B5EF4-FFF2-40B4-BE49-F238E27FC236}">
                <a16:creationId xmlns:a16="http://schemas.microsoft.com/office/drawing/2014/main" id="{AE9B7734-63FB-4248-8E6F-322C8BE86E08}"/>
              </a:ext>
            </a:extLst>
          </p:cNvPr>
          <p:cNvCxnSpPr/>
          <p:nvPr/>
        </p:nvCxnSpPr>
        <p:spPr>
          <a:xfrm>
            <a:off x="3982087" y="3536269"/>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9D0944A-74DC-408F-B4E9-C84E43A500CF}"/>
              </a:ext>
            </a:extLst>
          </p:cNvPr>
          <p:cNvGrpSpPr/>
          <p:nvPr/>
        </p:nvGrpSpPr>
        <p:grpSpPr>
          <a:xfrm>
            <a:off x="5305742" y="2549194"/>
            <a:ext cx="641017" cy="2011680"/>
            <a:chOff x="4775600" y="2611663"/>
            <a:chExt cx="641017" cy="1470727"/>
          </a:xfrm>
        </p:grpSpPr>
        <p:cxnSp>
          <p:nvCxnSpPr>
            <p:cNvPr id="12" name="Elbow Connector 10">
              <a:extLst>
                <a:ext uri="{FF2B5EF4-FFF2-40B4-BE49-F238E27FC236}">
                  <a16:creationId xmlns:a16="http://schemas.microsoft.com/office/drawing/2014/main" id="{D584AC2B-2246-425D-8B63-5B070BEAD0B4}"/>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1">
              <a:extLst>
                <a:ext uri="{FF2B5EF4-FFF2-40B4-BE49-F238E27FC236}">
                  <a16:creationId xmlns:a16="http://schemas.microsoft.com/office/drawing/2014/main" id="{8AAC4916-C4F6-41E9-AE8A-EC2156A3806E}"/>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7C6575DB-AE44-4598-AC98-731C95C41F83}"/>
              </a:ext>
            </a:extLst>
          </p:cNvPr>
          <p:cNvCxnSpPr/>
          <p:nvPr/>
        </p:nvCxnSpPr>
        <p:spPr>
          <a:xfrm>
            <a:off x="8126404" y="2557778"/>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2AC87F-46EF-4FA1-A0A1-04CFB2DA1194}"/>
              </a:ext>
            </a:extLst>
          </p:cNvPr>
          <p:cNvCxnSpPr/>
          <p:nvPr/>
        </p:nvCxnSpPr>
        <p:spPr>
          <a:xfrm>
            <a:off x="8112339" y="4574818"/>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831E1C4-1445-44A0-B1CA-6B1EF74213E8}"/>
              </a:ext>
            </a:extLst>
          </p:cNvPr>
          <p:cNvSpPr txBox="1"/>
          <p:nvPr/>
        </p:nvSpPr>
        <p:spPr>
          <a:xfrm>
            <a:off x="6611280" y="5942693"/>
            <a:ext cx="61073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1 </a:t>
            </a:r>
            <a:r>
              <a:rPr kumimoji="0" lang="en-US" sz="1800" b="0" i="0" u="sng" strike="noStrike" kern="1200" cap="none" spc="0" normalizeH="0" baseline="0" noProof="0" dirty="0">
                <a:ln>
                  <a:noFill/>
                </a:ln>
                <a:solidFill>
                  <a:srgbClr val="44546A"/>
                </a:solidFill>
                <a:effectLst/>
                <a:uLnTx/>
                <a:uFillTx/>
                <a:latin typeface="Calibri" panose="020F0502020204030204"/>
                <a:ea typeface="+mn-ea"/>
                <a:cs typeface="+mn-cs"/>
              </a:rPr>
              <a:t>Agarwal</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et al., 2022, ABSTRACT TPS 221 ASCO-GU</a:t>
            </a:r>
          </a:p>
        </p:txBody>
      </p:sp>
    </p:spTree>
    <p:extLst>
      <p:ext uri="{BB962C8B-B14F-4D97-AF65-F5344CB8AC3E}">
        <p14:creationId xmlns:p14="http://schemas.microsoft.com/office/powerpoint/2010/main" val="760704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740C18-5893-4EE3-8AED-1EE99C594E66}"/>
              </a:ext>
            </a:extLst>
          </p:cNvPr>
          <p:cNvSpPr>
            <a:spLocks noGrp="1"/>
          </p:cNvSpPr>
          <p:nvPr>
            <p:ph type="sldNum" sz="quarter" idx="12"/>
          </p:nvPr>
        </p:nvSpPr>
        <p:spPr/>
        <p:txBody>
          <a:bodyPr/>
          <a:lstStyle/>
          <a:p>
            <a:fld id="{FBC0FE07-4C00-4042-87A4-C41902D2B3E4}" type="slidenum">
              <a:rPr lang="en-US" smtClean="0"/>
              <a:t>75</a:t>
            </a:fld>
            <a:endParaRPr lang="en-US"/>
          </a:p>
        </p:txBody>
      </p:sp>
      <p:sp>
        <p:nvSpPr>
          <p:cNvPr id="75" name="TextBox 74">
            <a:extLst>
              <a:ext uri="{FF2B5EF4-FFF2-40B4-BE49-F238E27FC236}">
                <a16:creationId xmlns:a16="http://schemas.microsoft.com/office/drawing/2014/main" id="{9C3F59DE-464D-467F-B042-1ADCE568480F}"/>
              </a:ext>
            </a:extLst>
          </p:cNvPr>
          <p:cNvSpPr txBox="1"/>
          <p:nvPr/>
        </p:nvSpPr>
        <p:spPr bwMode="auto">
          <a:xfrm>
            <a:off x="6672262" y="3294200"/>
            <a:ext cx="1900772"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Telaglenastat (GLSi)</a:t>
            </a:r>
          </a:p>
        </p:txBody>
      </p:sp>
      <p:sp>
        <p:nvSpPr>
          <p:cNvPr id="76" name="TextBox 75">
            <a:extLst>
              <a:ext uri="{FF2B5EF4-FFF2-40B4-BE49-F238E27FC236}">
                <a16:creationId xmlns:a16="http://schemas.microsoft.com/office/drawing/2014/main" id="{3F8623E3-54CB-4B75-A30C-A87564D31B75}"/>
              </a:ext>
            </a:extLst>
          </p:cNvPr>
          <p:cNvSpPr txBox="1"/>
          <p:nvPr/>
        </p:nvSpPr>
        <p:spPr bwMode="auto">
          <a:xfrm>
            <a:off x="8441513" y="3294200"/>
            <a:ext cx="197045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Tazemetostat (EZH2i)</a:t>
            </a:r>
          </a:p>
        </p:txBody>
      </p:sp>
      <p:sp>
        <p:nvSpPr>
          <p:cNvPr id="77" name="TextBox 76">
            <a:extLst>
              <a:ext uri="{FF2B5EF4-FFF2-40B4-BE49-F238E27FC236}">
                <a16:creationId xmlns:a16="http://schemas.microsoft.com/office/drawing/2014/main" id="{B5186819-20D5-4185-9480-722B60BCC69C}"/>
              </a:ext>
            </a:extLst>
          </p:cNvPr>
          <p:cNvSpPr txBox="1"/>
          <p:nvPr/>
        </p:nvSpPr>
        <p:spPr bwMode="auto">
          <a:xfrm>
            <a:off x="3115347" y="1553792"/>
            <a:ext cx="1733102" cy="585216"/>
          </a:xfrm>
          <a:prstGeom prst="rect">
            <a:avLst/>
          </a:prstGeom>
          <a:solidFill>
            <a:srgbClr val="4DA1BB"/>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cs typeface="Arial" panose="020B0604020202020204" pitchFamily="34" charset="0"/>
              </a:rPr>
              <a:t>Ph III KEYLYNK-010</a:t>
            </a:r>
            <a:br>
              <a:rPr kumimoji="0" lang="en-US" sz="1600" b="0" i="0" u="none" strike="noStrike" kern="0" cap="none" spc="0" normalizeH="0" baseline="0" noProof="0" dirty="0">
                <a:ln>
                  <a:noFill/>
                </a:ln>
                <a:solidFill>
                  <a:srgbClr val="FFFFFF"/>
                </a:solidFill>
                <a:effectLst/>
                <a:uLnTx/>
                <a:uFillTx/>
                <a:cs typeface="Arial" panose="020B0604020202020204" pitchFamily="34" charset="0"/>
              </a:rPr>
            </a:br>
            <a:r>
              <a:rPr kumimoji="0" lang="en-US" sz="1300" b="1" i="1" u="none" strike="noStrike" kern="0" cap="none" spc="0" normalizeH="0" baseline="0" noProof="0" dirty="0">
                <a:ln>
                  <a:noFill/>
                </a:ln>
                <a:solidFill>
                  <a:srgbClr val="E1471D"/>
                </a:solidFill>
                <a:effectLst/>
                <a:uLnTx/>
                <a:uFillTx/>
                <a:cs typeface="Arial" panose="020B0604020202020204" pitchFamily="34" charset="0"/>
              </a:rPr>
              <a:t>Negative results</a:t>
            </a:r>
          </a:p>
        </p:txBody>
      </p:sp>
      <p:sp>
        <p:nvSpPr>
          <p:cNvPr id="78" name="TextBox 77">
            <a:extLst>
              <a:ext uri="{FF2B5EF4-FFF2-40B4-BE49-F238E27FC236}">
                <a16:creationId xmlns:a16="http://schemas.microsoft.com/office/drawing/2014/main" id="{518DE03A-AF21-470C-890A-7C8F22C49C92}"/>
              </a:ext>
            </a:extLst>
          </p:cNvPr>
          <p:cNvSpPr txBox="1"/>
          <p:nvPr/>
        </p:nvSpPr>
        <p:spPr bwMode="auto">
          <a:xfrm>
            <a:off x="3115347" y="2142094"/>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Pembrolizumab</a:t>
            </a:r>
          </a:p>
        </p:txBody>
      </p:sp>
      <p:sp>
        <p:nvSpPr>
          <p:cNvPr id="79" name="TextBox 78">
            <a:extLst>
              <a:ext uri="{FF2B5EF4-FFF2-40B4-BE49-F238E27FC236}">
                <a16:creationId xmlns:a16="http://schemas.microsoft.com/office/drawing/2014/main" id="{3891FCD8-A3A0-4A14-86CB-F85A35C02B34}"/>
              </a:ext>
            </a:extLst>
          </p:cNvPr>
          <p:cNvSpPr txBox="1"/>
          <p:nvPr/>
        </p:nvSpPr>
        <p:spPr bwMode="auto">
          <a:xfrm>
            <a:off x="1166040" y="2142094"/>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Abiraterone</a:t>
            </a:r>
          </a:p>
        </p:txBody>
      </p:sp>
      <p:sp>
        <p:nvSpPr>
          <p:cNvPr id="80" name="Title 1">
            <a:extLst>
              <a:ext uri="{FF2B5EF4-FFF2-40B4-BE49-F238E27FC236}">
                <a16:creationId xmlns:a16="http://schemas.microsoft.com/office/drawing/2014/main" id="{591477D2-4816-4B82-9ED4-7AEB5B8247D0}"/>
              </a:ext>
            </a:extLst>
          </p:cNvPr>
          <p:cNvSpPr txBox="1">
            <a:spLocks/>
          </p:cNvSpPr>
          <p:nvPr/>
        </p:nvSpPr>
        <p:spPr bwMode="auto">
          <a:xfrm>
            <a:off x="609759" y="-50110"/>
            <a:ext cx="1114105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455560"/>
                </a:solidFill>
                <a:effectLst/>
                <a:uLnTx/>
                <a:uFillTx/>
                <a:latin typeface="Calibri" panose="020F0502020204030204" pitchFamily="34" charset="0"/>
                <a:ea typeface="+mj-ea"/>
                <a:cs typeface="+mj-cs"/>
              </a:rPr>
              <a:t>Select Studies in mCRPC of PARP Inhibitors in Combination With Agents Targeting Potentially Synergistic Pathways</a:t>
            </a:r>
            <a:endParaRPr kumimoji="0" lang="en-US" sz="3200" b="1" i="0" u="none" strike="noStrike" kern="0" cap="none" spc="0" normalizeH="0" baseline="0" noProof="0" dirty="0">
              <a:ln>
                <a:noFill/>
              </a:ln>
              <a:solidFill>
                <a:srgbClr val="455560"/>
              </a:solidFill>
              <a:effectLst/>
              <a:uLnTx/>
              <a:uFillTx/>
              <a:latin typeface="Calibri" panose="020F0502020204030204" pitchFamily="34" charset="0"/>
              <a:ea typeface="+mj-ea"/>
              <a:cs typeface="+mj-cs"/>
            </a:endParaRPr>
          </a:p>
        </p:txBody>
      </p:sp>
      <p:sp>
        <p:nvSpPr>
          <p:cNvPr id="81" name="TextBox 80">
            <a:extLst>
              <a:ext uri="{FF2B5EF4-FFF2-40B4-BE49-F238E27FC236}">
                <a16:creationId xmlns:a16="http://schemas.microsoft.com/office/drawing/2014/main" id="{42150EC5-EE15-4A3A-81B0-666386CA560E}"/>
              </a:ext>
            </a:extLst>
          </p:cNvPr>
          <p:cNvSpPr txBox="1"/>
          <p:nvPr/>
        </p:nvSpPr>
        <p:spPr bwMode="auto">
          <a:xfrm>
            <a:off x="1166040" y="1557230"/>
            <a:ext cx="1733102" cy="585216"/>
          </a:xfrm>
          <a:prstGeom prst="rect">
            <a:avLst/>
          </a:prstGeom>
          <a:solidFill>
            <a:srgbClr val="4DA1BB"/>
          </a:solidFill>
          <a:ln w="28575">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cs typeface="Arial" panose="020B0604020202020204" pitchFamily="34" charset="0"/>
              </a:rPr>
              <a:t>Ph III PROpel</a:t>
            </a:r>
            <a:br>
              <a:rPr kumimoji="0" lang="en-US" sz="1600" b="0" i="0" u="none" strike="noStrike" kern="0" cap="none" spc="0" normalizeH="0" baseline="0" noProof="0" dirty="0">
                <a:ln>
                  <a:noFill/>
                </a:ln>
                <a:solidFill>
                  <a:srgbClr val="FFFFFF"/>
                </a:solidFill>
                <a:effectLst/>
                <a:uLnTx/>
                <a:uFillTx/>
                <a:cs typeface="Arial" panose="020B0604020202020204" pitchFamily="34" charset="0"/>
              </a:rPr>
            </a:br>
            <a:r>
              <a:rPr kumimoji="0" lang="en-US" sz="1300" b="1" i="1" u="none" strike="noStrike" kern="0" cap="none" spc="0" normalizeH="0" baseline="0" noProof="0" dirty="0">
                <a:ln>
                  <a:noFill/>
                </a:ln>
                <a:solidFill>
                  <a:srgbClr val="015873"/>
                </a:solidFill>
                <a:effectLst/>
                <a:uLnTx/>
                <a:uFillTx/>
                <a:cs typeface="Arial" panose="020B0604020202020204" pitchFamily="34" charset="0"/>
              </a:rPr>
              <a:t>Met primary endpoint</a:t>
            </a:r>
          </a:p>
        </p:txBody>
      </p:sp>
      <p:sp>
        <p:nvSpPr>
          <p:cNvPr id="82" name="TextBox 81">
            <a:extLst>
              <a:ext uri="{FF2B5EF4-FFF2-40B4-BE49-F238E27FC236}">
                <a16:creationId xmlns:a16="http://schemas.microsoft.com/office/drawing/2014/main" id="{39D5F77A-E43F-45D1-BEB4-25F4F03C496A}"/>
              </a:ext>
            </a:extLst>
          </p:cNvPr>
          <p:cNvSpPr txBox="1"/>
          <p:nvPr/>
        </p:nvSpPr>
        <p:spPr bwMode="auto">
          <a:xfrm>
            <a:off x="4901617" y="1544256"/>
            <a:ext cx="1610482"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II</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NCT03810105</a:t>
            </a:r>
          </a:p>
        </p:txBody>
      </p:sp>
      <p:sp>
        <p:nvSpPr>
          <p:cNvPr id="83" name="TextBox 82">
            <a:extLst>
              <a:ext uri="{FF2B5EF4-FFF2-40B4-BE49-F238E27FC236}">
                <a16:creationId xmlns:a16="http://schemas.microsoft.com/office/drawing/2014/main" id="{50D58BED-7D7E-4EF4-951E-D99C489E9FD6}"/>
              </a:ext>
            </a:extLst>
          </p:cNvPr>
          <p:cNvSpPr txBox="1"/>
          <p:nvPr/>
        </p:nvSpPr>
        <p:spPr bwMode="auto">
          <a:xfrm>
            <a:off x="4823650" y="2142094"/>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Durvalumab</a:t>
            </a:r>
          </a:p>
        </p:txBody>
      </p:sp>
      <p:sp>
        <p:nvSpPr>
          <p:cNvPr id="84" name="TextBox 83">
            <a:extLst>
              <a:ext uri="{FF2B5EF4-FFF2-40B4-BE49-F238E27FC236}">
                <a16:creationId xmlns:a16="http://schemas.microsoft.com/office/drawing/2014/main" id="{025CD8B9-02B7-4179-821C-62EB81AD95ED}"/>
              </a:ext>
            </a:extLst>
          </p:cNvPr>
          <p:cNvSpPr txBox="1"/>
          <p:nvPr/>
        </p:nvSpPr>
        <p:spPr bwMode="auto">
          <a:xfrm>
            <a:off x="6756094" y="1553793"/>
            <a:ext cx="1733109"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I/II COMRADE*</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NCT03317392</a:t>
            </a:r>
          </a:p>
        </p:txBody>
      </p:sp>
      <p:sp>
        <p:nvSpPr>
          <p:cNvPr id="85" name="TextBox 84">
            <a:extLst>
              <a:ext uri="{FF2B5EF4-FFF2-40B4-BE49-F238E27FC236}">
                <a16:creationId xmlns:a16="http://schemas.microsoft.com/office/drawing/2014/main" id="{9359261A-5F9C-467A-86A8-29B3FD293191}"/>
              </a:ext>
            </a:extLst>
          </p:cNvPr>
          <p:cNvSpPr txBox="1"/>
          <p:nvPr/>
        </p:nvSpPr>
        <p:spPr bwMode="auto">
          <a:xfrm>
            <a:off x="6793309" y="2142094"/>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Radium-223</a:t>
            </a:r>
          </a:p>
        </p:txBody>
      </p:sp>
      <p:sp>
        <p:nvSpPr>
          <p:cNvPr id="86" name="TextBox 85">
            <a:extLst>
              <a:ext uri="{FF2B5EF4-FFF2-40B4-BE49-F238E27FC236}">
                <a16:creationId xmlns:a16="http://schemas.microsoft.com/office/drawing/2014/main" id="{C7403580-BF7F-487A-9C61-F632CCF97EE6}"/>
              </a:ext>
            </a:extLst>
          </p:cNvPr>
          <p:cNvSpPr txBox="1"/>
          <p:nvPr/>
        </p:nvSpPr>
        <p:spPr bwMode="auto">
          <a:xfrm>
            <a:off x="8597403" y="1553793"/>
            <a:ext cx="1658678"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 LuPARP*</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NCT03874884</a:t>
            </a:r>
          </a:p>
        </p:txBody>
      </p:sp>
      <p:sp>
        <p:nvSpPr>
          <p:cNvPr id="87" name="TextBox 86">
            <a:extLst>
              <a:ext uri="{FF2B5EF4-FFF2-40B4-BE49-F238E27FC236}">
                <a16:creationId xmlns:a16="http://schemas.microsoft.com/office/drawing/2014/main" id="{53E1A309-B1F5-4F15-A1CE-AEBD40028ADC}"/>
              </a:ext>
            </a:extLst>
          </p:cNvPr>
          <p:cNvSpPr txBox="1"/>
          <p:nvPr/>
        </p:nvSpPr>
        <p:spPr bwMode="auto">
          <a:xfrm>
            <a:off x="8597403" y="2142094"/>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30000" noProof="0" dirty="0">
                <a:ln>
                  <a:noFill/>
                </a:ln>
                <a:solidFill>
                  <a:srgbClr val="000000"/>
                </a:solidFill>
                <a:effectLst/>
                <a:uLnTx/>
                <a:uFillTx/>
                <a:cs typeface="Arial" panose="020B0604020202020204" pitchFamily="34" charset="0"/>
              </a:rPr>
              <a:t>177</a:t>
            </a:r>
            <a:r>
              <a:rPr kumimoji="0" lang="en-US" sz="1600" b="1" i="0" u="none" strike="noStrike" kern="0" cap="none" spc="0" normalizeH="0" baseline="0" noProof="0" dirty="0">
                <a:ln>
                  <a:noFill/>
                </a:ln>
                <a:solidFill>
                  <a:srgbClr val="000000"/>
                </a:solidFill>
                <a:effectLst/>
                <a:uLnTx/>
                <a:uFillTx/>
                <a:cs typeface="Arial" panose="020B0604020202020204" pitchFamily="34" charset="0"/>
              </a:rPr>
              <a:t>Lu-PSMA-617</a:t>
            </a:r>
            <a:endParaRPr kumimoji="0" lang="en-US" sz="1600" b="1" i="0" u="none" strike="noStrike" kern="0" cap="none" spc="0" normalizeH="0" baseline="30000" noProof="0" dirty="0">
              <a:ln>
                <a:noFill/>
              </a:ln>
              <a:solidFill>
                <a:srgbClr val="000000"/>
              </a:solidFill>
              <a:effectLst/>
              <a:uLnTx/>
              <a:uFillTx/>
              <a:cs typeface="Arial" panose="020B0604020202020204" pitchFamily="34" charset="0"/>
            </a:endParaRPr>
          </a:p>
        </p:txBody>
      </p:sp>
      <p:sp>
        <p:nvSpPr>
          <p:cNvPr id="88" name="TextBox 87">
            <a:extLst>
              <a:ext uri="{FF2B5EF4-FFF2-40B4-BE49-F238E27FC236}">
                <a16:creationId xmlns:a16="http://schemas.microsoft.com/office/drawing/2014/main" id="{D6D4C4B7-534D-46A7-BE22-18855A7EEC47}"/>
              </a:ext>
            </a:extLst>
          </p:cNvPr>
          <p:cNvSpPr txBox="1"/>
          <p:nvPr/>
        </p:nvSpPr>
        <p:spPr bwMode="auto">
          <a:xfrm>
            <a:off x="10368922" y="1553793"/>
            <a:ext cx="1658678"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II NCT02893917</a:t>
            </a:r>
          </a:p>
        </p:txBody>
      </p:sp>
      <p:sp>
        <p:nvSpPr>
          <p:cNvPr id="89" name="TextBox 88">
            <a:extLst>
              <a:ext uri="{FF2B5EF4-FFF2-40B4-BE49-F238E27FC236}">
                <a16:creationId xmlns:a16="http://schemas.microsoft.com/office/drawing/2014/main" id="{E6C611A2-C12C-42ED-A611-1E19F44519B7}"/>
              </a:ext>
            </a:extLst>
          </p:cNvPr>
          <p:cNvSpPr txBox="1"/>
          <p:nvPr/>
        </p:nvSpPr>
        <p:spPr bwMode="auto">
          <a:xfrm>
            <a:off x="10294138" y="2142094"/>
            <a:ext cx="1808247"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Cediranib (VEGFRi)</a:t>
            </a:r>
          </a:p>
        </p:txBody>
      </p:sp>
      <p:sp>
        <p:nvSpPr>
          <p:cNvPr id="90" name="TextBox 89">
            <a:extLst>
              <a:ext uri="{FF2B5EF4-FFF2-40B4-BE49-F238E27FC236}">
                <a16:creationId xmlns:a16="http://schemas.microsoft.com/office/drawing/2014/main" id="{1F024CB6-F627-443F-AA43-7D6BE1B2258D}"/>
              </a:ext>
            </a:extLst>
          </p:cNvPr>
          <p:cNvSpPr txBox="1"/>
          <p:nvPr/>
        </p:nvSpPr>
        <p:spPr bwMode="auto">
          <a:xfrm>
            <a:off x="1251097" y="1070086"/>
            <a:ext cx="14672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Bef>
                <a:spcPct val="50000"/>
              </a:spcBef>
              <a:spcAft>
                <a:spcPct val="0"/>
              </a:spcAft>
              <a:defRPr/>
            </a:pPr>
            <a:r>
              <a:rPr lang="en-US" b="1" dirty="0">
                <a:solidFill>
                  <a:srgbClr val="000000"/>
                </a:solidFill>
                <a:cs typeface="Arial" panose="020B0604020202020204" pitchFamily="34" charset="0"/>
              </a:rPr>
              <a:t>AR Therapy</a:t>
            </a:r>
          </a:p>
        </p:txBody>
      </p:sp>
      <p:sp>
        <p:nvSpPr>
          <p:cNvPr id="91" name="TextBox 90">
            <a:extLst>
              <a:ext uri="{FF2B5EF4-FFF2-40B4-BE49-F238E27FC236}">
                <a16:creationId xmlns:a16="http://schemas.microsoft.com/office/drawing/2014/main" id="{403565F4-7B49-450A-82AC-292D91FB25C0}"/>
              </a:ext>
            </a:extLst>
          </p:cNvPr>
          <p:cNvSpPr txBox="1"/>
          <p:nvPr/>
        </p:nvSpPr>
        <p:spPr bwMode="auto">
          <a:xfrm>
            <a:off x="3856798" y="1070086"/>
            <a:ext cx="1864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Bef>
                <a:spcPct val="50000"/>
              </a:spcBef>
              <a:spcAft>
                <a:spcPct val="0"/>
              </a:spcAft>
              <a:defRPr/>
            </a:pPr>
            <a:r>
              <a:rPr lang="en-US" b="1" dirty="0">
                <a:solidFill>
                  <a:srgbClr val="000000"/>
                </a:solidFill>
                <a:cs typeface="Arial" panose="020B0604020202020204" pitchFamily="34" charset="0"/>
              </a:rPr>
              <a:t>Immunotherapy</a:t>
            </a:r>
          </a:p>
        </p:txBody>
      </p:sp>
      <p:sp>
        <p:nvSpPr>
          <p:cNvPr id="92" name="TextBox 91">
            <a:extLst>
              <a:ext uri="{FF2B5EF4-FFF2-40B4-BE49-F238E27FC236}">
                <a16:creationId xmlns:a16="http://schemas.microsoft.com/office/drawing/2014/main" id="{7BDCBEC8-D9F6-4F83-9558-B65FA60E1BEE}"/>
              </a:ext>
            </a:extLst>
          </p:cNvPr>
          <p:cNvSpPr txBox="1"/>
          <p:nvPr/>
        </p:nvSpPr>
        <p:spPr bwMode="auto">
          <a:xfrm>
            <a:off x="6688841" y="1070086"/>
            <a:ext cx="5241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0" fontAlgn="base" hangingPunct="0">
              <a:spcBef>
                <a:spcPct val="50000"/>
              </a:spcBef>
              <a:spcAft>
                <a:spcPct val="0"/>
              </a:spcAft>
              <a:defRPr/>
            </a:pPr>
            <a:r>
              <a:rPr lang="en-US" b="1" dirty="0">
                <a:solidFill>
                  <a:srgbClr val="000000"/>
                </a:solidFill>
                <a:cs typeface="Arial" panose="020B0604020202020204" pitchFamily="34" charset="0"/>
              </a:rPr>
              <a:t>Cotargeting Other Pathways</a:t>
            </a:r>
          </a:p>
        </p:txBody>
      </p:sp>
      <p:sp>
        <p:nvSpPr>
          <p:cNvPr id="93" name="TextBox 92">
            <a:extLst>
              <a:ext uri="{FF2B5EF4-FFF2-40B4-BE49-F238E27FC236}">
                <a16:creationId xmlns:a16="http://schemas.microsoft.com/office/drawing/2014/main" id="{DD7D32B1-617E-4229-85C4-F7F1F3A5DF8A}"/>
              </a:ext>
            </a:extLst>
          </p:cNvPr>
          <p:cNvSpPr txBox="1"/>
          <p:nvPr/>
        </p:nvSpPr>
        <p:spPr bwMode="auto">
          <a:xfrm>
            <a:off x="-54957" y="1574238"/>
            <a:ext cx="11749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sz="1600" b="1" dirty="0">
                <a:solidFill>
                  <a:srgbClr val="000000"/>
                </a:solidFill>
                <a:cs typeface="Arial" panose="020B0604020202020204" pitchFamily="34" charset="0"/>
              </a:rPr>
              <a:t>Olaparib</a:t>
            </a:r>
          </a:p>
        </p:txBody>
      </p:sp>
      <p:sp>
        <p:nvSpPr>
          <p:cNvPr id="94" name="TextBox 93">
            <a:extLst>
              <a:ext uri="{FF2B5EF4-FFF2-40B4-BE49-F238E27FC236}">
                <a16:creationId xmlns:a16="http://schemas.microsoft.com/office/drawing/2014/main" id="{6970F19C-02CE-4B51-920B-05CDF37D38F2}"/>
              </a:ext>
            </a:extLst>
          </p:cNvPr>
          <p:cNvSpPr txBox="1"/>
          <p:nvPr/>
        </p:nvSpPr>
        <p:spPr bwMode="auto">
          <a:xfrm>
            <a:off x="1166040" y="2679075"/>
            <a:ext cx="1733102" cy="585216"/>
          </a:xfrm>
          <a:prstGeom prst="rect">
            <a:avLst/>
          </a:prstGeom>
          <a:solidFill>
            <a:srgbClr val="4DA1BB"/>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cs typeface="Arial" panose="020B0604020202020204" pitchFamily="34" charset="0"/>
              </a:rPr>
              <a:t>Ph III TALAPRO-2</a:t>
            </a:r>
            <a:br>
              <a:rPr kumimoji="0" lang="en-US" sz="1600" b="0" i="0" u="none" strike="noStrike" kern="0" cap="none" spc="0" normalizeH="0" baseline="0" noProof="0" dirty="0">
                <a:ln>
                  <a:noFill/>
                </a:ln>
                <a:solidFill>
                  <a:srgbClr val="FFFFFF"/>
                </a:solidFill>
                <a:effectLst/>
                <a:uLnTx/>
                <a:uFillTx/>
                <a:cs typeface="Arial" panose="020B0604020202020204" pitchFamily="34" charset="0"/>
              </a:rPr>
            </a:br>
            <a:r>
              <a:rPr kumimoji="0" lang="en-US" sz="1300" b="1" i="1" u="none" strike="noStrike" kern="0" cap="none" spc="0" normalizeH="0" baseline="0" noProof="0" dirty="0">
                <a:ln>
                  <a:noFill/>
                </a:ln>
                <a:solidFill>
                  <a:srgbClr val="015873"/>
                </a:solidFill>
                <a:effectLst/>
                <a:uLnTx/>
                <a:uFillTx/>
                <a:cs typeface="Arial" panose="020B0604020202020204" pitchFamily="34" charset="0"/>
              </a:rPr>
              <a:t>Met primary endpoint</a:t>
            </a:r>
            <a:endParaRPr kumimoji="0" lang="en-US" sz="1300" b="0"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95" name="TextBox 94">
            <a:extLst>
              <a:ext uri="{FF2B5EF4-FFF2-40B4-BE49-F238E27FC236}">
                <a16:creationId xmlns:a16="http://schemas.microsoft.com/office/drawing/2014/main" id="{13B9DDA3-0480-4285-8FEA-D3669D5567BF}"/>
              </a:ext>
            </a:extLst>
          </p:cNvPr>
          <p:cNvSpPr txBox="1"/>
          <p:nvPr/>
        </p:nvSpPr>
        <p:spPr bwMode="auto">
          <a:xfrm>
            <a:off x="1158948" y="3294200"/>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Enzalutamide</a:t>
            </a:r>
          </a:p>
        </p:txBody>
      </p:sp>
      <p:sp>
        <p:nvSpPr>
          <p:cNvPr id="96" name="TextBox 95">
            <a:extLst>
              <a:ext uri="{FF2B5EF4-FFF2-40B4-BE49-F238E27FC236}">
                <a16:creationId xmlns:a16="http://schemas.microsoft.com/office/drawing/2014/main" id="{64A9E0D2-E6D6-432A-9C75-A21246EB5355}"/>
              </a:ext>
            </a:extLst>
          </p:cNvPr>
          <p:cNvSpPr txBox="1"/>
          <p:nvPr/>
        </p:nvSpPr>
        <p:spPr bwMode="auto">
          <a:xfrm>
            <a:off x="-170119" y="2734090"/>
            <a:ext cx="12900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sz="1600" b="1" dirty="0">
                <a:solidFill>
                  <a:srgbClr val="000000"/>
                </a:solidFill>
                <a:cs typeface="Arial" panose="020B0604020202020204" pitchFamily="34" charset="0"/>
              </a:rPr>
              <a:t>Talazoparib</a:t>
            </a:r>
          </a:p>
        </p:txBody>
      </p:sp>
      <p:sp>
        <p:nvSpPr>
          <p:cNvPr id="97" name="TextBox 96">
            <a:extLst>
              <a:ext uri="{FF2B5EF4-FFF2-40B4-BE49-F238E27FC236}">
                <a16:creationId xmlns:a16="http://schemas.microsoft.com/office/drawing/2014/main" id="{4EF9DF4B-918E-46EF-82E8-543F585E405B}"/>
              </a:ext>
            </a:extLst>
          </p:cNvPr>
          <p:cNvSpPr txBox="1"/>
          <p:nvPr/>
        </p:nvSpPr>
        <p:spPr bwMode="auto">
          <a:xfrm>
            <a:off x="3337211" y="6114516"/>
            <a:ext cx="53035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eaLnBrk="0" fontAlgn="base" hangingPunct="0">
              <a:spcBef>
                <a:spcPct val="50000"/>
              </a:spcBef>
              <a:spcAft>
                <a:spcPct val="0"/>
              </a:spcAft>
              <a:defRPr/>
            </a:pPr>
            <a:r>
              <a:rPr lang="en-US" sz="1400" dirty="0">
                <a:solidFill>
                  <a:srgbClr val="000000"/>
                </a:solidFill>
                <a:cs typeface="Arial" panose="020B0604020202020204" pitchFamily="34" charset="0"/>
              </a:rPr>
              <a:t>Trials active as of February 2023. *Recruiting. </a:t>
            </a:r>
            <a:r>
              <a:rPr lang="en-US" sz="1400" baseline="30000" dirty="0">
                <a:solidFill>
                  <a:srgbClr val="000000"/>
                </a:solidFill>
                <a:cs typeface="Arial" panose="020B0604020202020204" pitchFamily="34" charset="0"/>
              </a:rPr>
              <a:t>†</a:t>
            </a:r>
            <a:r>
              <a:rPr lang="en-US" sz="1400" dirty="0">
                <a:solidFill>
                  <a:srgbClr val="000000"/>
                </a:solidFill>
                <a:cs typeface="Arial" panose="020B0604020202020204" pitchFamily="34" charset="0"/>
              </a:rPr>
              <a:t>Not yet recruiting.</a:t>
            </a:r>
          </a:p>
        </p:txBody>
      </p:sp>
      <p:cxnSp>
        <p:nvCxnSpPr>
          <p:cNvPr id="98" name="Straight Connector 97">
            <a:extLst>
              <a:ext uri="{FF2B5EF4-FFF2-40B4-BE49-F238E27FC236}">
                <a16:creationId xmlns:a16="http://schemas.microsoft.com/office/drawing/2014/main" id="{F76AAC7E-0FC9-4849-889E-F2CD4627692E}"/>
              </a:ext>
            </a:extLst>
          </p:cNvPr>
          <p:cNvCxnSpPr>
            <a:cxnSpLocks/>
          </p:cNvCxnSpPr>
          <p:nvPr/>
        </p:nvCxnSpPr>
        <p:spPr bwMode="auto">
          <a:xfrm>
            <a:off x="1105948" y="1428786"/>
            <a:ext cx="1828800" cy="0"/>
          </a:xfrm>
          <a:prstGeom prst="line">
            <a:avLst/>
          </a:prstGeom>
          <a:noFill/>
          <a:ln w="28575" cap="flat" cmpd="sng" algn="ctr">
            <a:solidFill>
              <a:srgbClr val="455560"/>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2296CC79-6C98-45D0-836C-58A49AAD5FB4}"/>
              </a:ext>
            </a:extLst>
          </p:cNvPr>
          <p:cNvCxnSpPr>
            <a:cxnSpLocks/>
          </p:cNvCxnSpPr>
          <p:nvPr/>
        </p:nvCxnSpPr>
        <p:spPr bwMode="auto">
          <a:xfrm>
            <a:off x="3051556" y="1428786"/>
            <a:ext cx="3474720" cy="0"/>
          </a:xfrm>
          <a:prstGeom prst="line">
            <a:avLst/>
          </a:prstGeom>
          <a:noFill/>
          <a:ln w="28575" cap="flat" cmpd="sng" algn="ctr">
            <a:solidFill>
              <a:srgbClr val="45556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BE04ECB5-C5DC-4A91-9EFA-E2FA09B93445}"/>
              </a:ext>
            </a:extLst>
          </p:cNvPr>
          <p:cNvCxnSpPr>
            <a:cxnSpLocks/>
          </p:cNvCxnSpPr>
          <p:nvPr/>
        </p:nvCxnSpPr>
        <p:spPr bwMode="auto">
          <a:xfrm>
            <a:off x="6658012" y="1428786"/>
            <a:ext cx="5303520" cy="0"/>
          </a:xfrm>
          <a:prstGeom prst="line">
            <a:avLst/>
          </a:prstGeom>
          <a:noFill/>
          <a:ln w="28575" cap="flat" cmpd="sng" algn="ctr">
            <a:solidFill>
              <a:srgbClr val="45556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66EEADED-350A-4A34-8EBF-1059BFE0F65B}"/>
              </a:ext>
            </a:extLst>
          </p:cNvPr>
          <p:cNvCxnSpPr>
            <a:cxnSpLocks/>
          </p:cNvCxnSpPr>
          <p:nvPr/>
        </p:nvCxnSpPr>
        <p:spPr bwMode="auto">
          <a:xfrm>
            <a:off x="6719085" y="2548306"/>
            <a:ext cx="5303520" cy="0"/>
          </a:xfrm>
          <a:prstGeom prst="line">
            <a:avLst/>
          </a:prstGeom>
          <a:noFill/>
          <a:ln w="28575" cap="flat" cmpd="sng" algn="ctr">
            <a:solidFill>
              <a:srgbClr val="455560"/>
            </a:solidFill>
            <a:prstDash val="sysDot"/>
            <a:round/>
            <a:headEnd type="none" w="med" len="med"/>
            <a:tailEnd type="none" w="med" len="med"/>
          </a:ln>
          <a:effectLst/>
        </p:spPr>
      </p:cxnSp>
      <p:cxnSp>
        <p:nvCxnSpPr>
          <p:cNvPr id="102" name="Straight Connector 101">
            <a:extLst>
              <a:ext uri="{FF2B5EF4-FFF2-40B4-BE49-F238E27FC236}">
                <a16:creationId xmlns:a16="http://schemas.microsoft.com/office/drawing/2014/main" id="{32102DF4-D14B-433E-96DD-5CF46AB2320C}"/>
              </a:ext>
            </a:extLst>
          </p:cNvPr>
          <p:cNvCxnSpPr>
            <a:cxnSpLocks/>
          </p:cNvCxnSpPr>
          <p:nvPr/>
        </p:nvCxnSpPr>
        <p:spPr bwMode="auto">
          <a:xfrm>
            <a:off x="1105948" y="4901694"/>
            <a:ext cx="1828800" cy="0"/>
          </a:xfrm>
          <a:prstGeom prst="line">
            <a:avLst/>
          </a:prstGeom>
          <a:noFill/>
          <a:ln w="28575" cap="flat" cmpd="sng" algn="ctr">
            <a:solidFill>
              <a:srgbClr val="455560"/>
            </a:solidFill>
            <a:prstDash val="sysDot"/>
            <a:round/>
            <a:headEnd type="none" w="med" len="med"/>
            <a:tailEnd type="none" w="med" len="med"/>
          </a:ln>
          <a:effectLst/>
        </p:spPr>
      </p:cxnSp>
      <p:cxnSp>
        <p:nvCxnSpPr>
          <p:cNvPr id="103" name="Straight Connector 102">
            <a:extLst>
              <a:ext uri="{FF2B5EF4-FFF2-40B4-BE49-F238E27FC236}">
                <a16:creationId xmlns:a16="http://schemas.microsoft.com/office/drawing/2014/main" id="{589F6C6C-6257-498C-AC80-B378672C6A77}"/>
              </a:ext>
            </a:extLst>
          </p:cNvPr>
          <p:cNvCxnSpPr>
            <a:cxnSpLocks/>
          </p:cNvCxnSpPr>
          <p:nvPr/>
        </p:nvCxnSpPr>
        <p:spPr bwMode="auto">
          <a:xfrm>
            <a:off x="3100465" y="4901694"/>
            <a:ext cx="3474720" cy="0"/>
          </a:xfrm>
          <a:prstGeom prst="line">
            <a:avLst/>
          </a:prstGeom>
          <a:noFill/>
          <a:ln w="28575" cap="flat" cmpd="sng" algn="ctr">
            <a:solidFill>
              <a:srgbClr val="455560"/>
            </a:solidFill>
            <a:prstDash val="sysDot"/>
            <a:round/>
            <a:headEnd type="none" w="med" len="med"/>
            <a:tailEnd type="none" w="med" len="med"/>
          </a:ln>
          <a:effectLst/>
        </p:spPr>
      </p:cxnSp>
      <p:cxnSp>
        <p:nvCxnSpPr>
          <p:cNvPr id="104" name="Straight Connector 103">
            <a:extLst>
              <a:ext uri="{FF2B5EF4-FFF2-40B4-BE49-F238E27FC236}">
                <a16:creationId xmlns:a16="http://schemas.microsoft.com/office/drawing/2014/main" id="{0C7912DB-3725-4F61-B79A-0E4ABBA0FA99}"/>
              </a:ext>
            </a:extLst>
          </p:cNvPr>
          <p:cNvCxnSpPr>
            <a:cxnSpLocks/>
          </p:cNvCxnSpPr>
          <p:nvPr/>
        </p:nvCxnSpPr>
        <p:spPr bwMode="auto">
          <a:xfrm>
            <a:off x="6700652" y="4909223"/>
            <a:ext cx="3566160" cy="0"/>
          </a:xfrm>
          <a:prstGeom prst="line">
            <a:avLst/>
          </a:prstGeom>
          <a:noFill/>
          <a:ln w="28575" cap="flat" cmpd="sng" algn="ctr">
            <a:solidFill>
              <a:srgbClr val="455560"/>
            </a:solidFill>
            <a:prstDash val="sysDot"/>
            <a:round/>
            <a:headEnd type="none" w="med" len="med"/>
            <a:tailEnd type="none" w="med" len="med"/>
          </a:ln>
          <a:effectLst/>
        </p:spPr>
      </p:cxnSp>
      <p:sp>
        <p:nvSpPr>
          <p:cNvPr id="105" name="TextBox 104">
            <a:extLst>
              <a:ext uri="{FF2B5EF4-FFF2-40B4-BE49-F238E27FC236}">
                <a16:creationId xmlns:a16="http://schemas.microsoft.com/office/drawing/2014/main" id="{6E0708F1-EE91-4BD4-B477-6FBB4CB8CE61}"/>
              </a:ext>
            </a:extLst>
          </p:cNvPr>
          <p:cNvSpPr txBox="1"/>
          <p:nvPr/>
        </p:nvSpPr>
        <p:spPr bwMode="auto">
          <a:xfrm>
            <a:off x="6753968" y="2679077"/>
            <a:ext cx="1669596"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II</a:t>
            </a:r>
            <a:r>
              <a:rPr kumimoji="0" lang="en-US" sz="1600" b="0" i="0" u="none" strike="noStrike" kern="0" cap="none" spc="0" normalizeH="0" baseline="30000" noProof="0" dirty="0">
                <a:ln>
                  <a:noFill/>
                </a:ln>
                <a:solidFill>
                  <a:srgbClr val="000000"/>
                </a:solidFill>
                <a:effectLst/>
                <a:uLnTx/>
                <a:uFillTx/>
                <a:cs typeface="Arial" panose="020B0604020202020204" pitchFamily="34" charset="0"/>
              </a:rPr>
              <a:t>†</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NCT04824937</a:t>
            </a:r>
          </a:p>
        </p:txBody>
      </p:sp>
      <p:sp>
        <p:nvSpPr>
          <p:cNvPr id="106" name="TextBox 105">
            <a:extLst>
              <a:ext uri="{FF2B5EF4-FFF2-40B4-BE49-F238E27FC236}">
                <a16:creationId xmlns:a16="http://schemas.microsoft.com/office/drawing/2014/main" id="{562D2C41-EE33-4A63-A917-AA0A682BF350}"/>
              </a:ext>
            </a:extLst>
          </p:cNvPr>
          <p:cNvSpPr txBox="1"/>
          <p:nvPr/>
        </p:nvSpPr>
        <p:spPr bwMode="auto">
          <a:xfrm>
            <a:off x="8597403" y="2679076"/>
            <a:ext cx="1658678"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NCT04846478</a:t>
            </a:r>
          </a:p>
        </p:txBody>
      </p:sp>
      <p:sp>
        <p:nvSpPr>
          <p:cNvPr id="107" name="TextBox 106">
            <a:extLst>
              <a:ext uri="{FF2B5EF4-FFF2-40B4-BE49-F238E27FC236}">
                <a16:creationId xmlns:a16="http://schemas.microsoft.com/office/drawing/2014/main" id="{0457D8D3-500F-4072-95CC-4142904F4C38}"/>
              </a:ext>
            </a:extLst>
          </p:cNvPr>
          <p:cNvSpPr txBox="1"/>
          <p:nvPr/>
        </p:nvSpPr>
        <p:spPr bwMode="auto">
          <a:xfrm>
            <a:off x="1158947" y="5044711"/>
            <a:ext cx="1740196" cy="585216"/>
          </a:xfrm>
          <a:prstGeom prst="rect">
            <a:avLst/>
          </a:prstGeom>
          <a:solidFill>
            <a:srgbClr val="4DA1BB"/>
          </a:solidFill>
          <a:ln w="28575">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cs typeface="Arial" panose="020B0604020202020204" pitchFamily="34" charset="0"/>
              </a:rPr>
              <a:t>Ph III MAGNITUDE</a:t>
            </a:r>
            <a:br>
              <a:rPr kumimoji="0" lang="en-US" sz="1600" b="0" i="0" u="none" strike="noStrike" kern="0" cap="none" spc="0" normalizeH="0" baseline="0" noProof="0" dirty="0">
                <a:ln>
                  <a:noFill/>
                </a:ln>
                <a:solidFill>
                  <a:srgbClr val="FFFFFF"/>
                </a:solidFill>
                <a:effectLst/>
                <a:uLnTx/>
                <a:uFillTx/>
                <a:cs typeface="Arial" panose="020B0604020202020204" pitchFamily="34" charset="0"/>
              </a:rPr>
            </a:br>
            <a:r>
              <a:rPr kumimoji="0" lang="en-US" sz="1300" b="1" i="1" u="none" strike="noStrike" kern="0" cap="none" spc="0" normalizeH="0" baseline="0" noProof="0" dirty="0">
                <a:ln>
                  <a:noFill/>
                </a:ln>
                <a:solidFill>
                  <a:srgbClr val="015873"/>
                </a:solidFill>
                <a:effectLst/>
                <a:uLnTx/>
                <a:uFillTx/>
                <a:cs typeface="Arial" panose="020B0604020202020204" pitchFamily="34" charset="0"/>
              </a:rPr>
              <a:t>Met primary endpoint</a:t>
            </a:r>
            <a:endParaRPr kumimoji="0" lang="en-US" sz="1300" b="0" i="0" u="none" strike="noStrike" kern="0" cap="none" spc="0" normalizeH="0" baseline="0" noProof="0" dirty="0">
              <a:ln>
                <a:noFill/>
              </a:ln>
              <a:solidFill>
                <a:srgbClr val="FFFFFF"/>
              </a:solidFill>
              <a:effectLst/>
              <a:uLnTx/>
              <a:uFillTx/>
              <a:cs typeface="Arial" panose="020B0604020202020204" pitchFamily="34" charset="0"/>
            </a:endParaRPr>
          </a:p>
        </p:txBody>
      </p:sp>
      <p:sp>
        <p:nvSpPr>
          <p:cNvPr id="108" name="TextBox 107">
            <a:extLst>
              <a:ext uri="{FF2B5EF4-FFF2-40B4-BE49-F238E27FC236}">
                <a16:creationId xmlns:a16="http://schemas.microsoft.com/office/drawing/2014/main" id="{8F035E72-CD52-425F-B826-3BF94F356D63}"/>
              </a:ext>
            </a:extLst>
          </p:cNvPr>
          <p:cNvSpPr txBox="1"/>
          <p:nvPr/>
        </p:nvSpPr>
        <p:spPr bwMode="auto">
          <a:xfrm>
            <a:off x="1158947" y="5675742"/>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Abiraterone</a:t>
            </a:r>
          </a:p>
        </p:txBody>
      </p:sp>
      <p:sp>
        <p:nvSpPr>
          <p:cNvPr id="109" name="TextBox 108">
            <a:extLst>
              <a:ext uri="{FF2B5EF4-FFF2-40B4-BE49-F238E27FC236}">
                <a16:creationId xmlns:a16="http://schemas.microsoft.com/office/drawing/2014/main" id="{FA28A24B-EE0A-4941-884C-3E107C0BB228}"/>
              </a:ext>
            </a:extLst>
          </p:cNvPr>
          <p:cNvSpPr txBox="1"/>
          <p:nvPr/>
        </p:nvSpPr>
        <p:spPr bwMode="auto">
          <a:xfrm>
            <a:off x="3952484" y="5041274"/>
            <a:ext cx="1658678"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I/II QUEST</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NCT03431350</a:t>
            </a:r>
          </a:p>
        </p:txBody>
      </p:sp>
      <p:sp>
        <p:nvSpPr>
          <p:cNvPr id="110" name="TextBox 109">
            <a:extLst>
              <a:ext uri="{FF2B5EF4-FFF2-40B4-BE49-F238E27FC236}">
                <a16:creationId xmlns:a16="http://schemas.microsoft.com/office/drawing/2014/main" id="{4ED24485-35A9-4EE8-B799-54852145BDDF}"/>
              </a:ext>
            </a:extLst>
          </p:cNvPr>
          <p:cNvSpPr txBox="1"/>
          <p:nvPr/>
        </p:nvSpPr>
        <p:spPr bwMode="auto">
          <a:xfrm>
            <a:off x="3952484" y="5675742"/>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Cetrelimab</a:t>
            </a:r>
          </a:p>
        </p:txBody>
      </p:sp>
      <p:sp>
        <p:nvSpPr>
          <p:cNvPr id="111" name="TextBox 110">
            <a:extLst>
              <a:ext uri="{FF2B5EF4-FFF2-40B4-BE49-F238E27FC236}">
                <a16:creationId xmlns:a16="http://schemas.microsoft.com/office/drawing/2014/main" id="{B7E21354-3C38-468F-9844-9CA3AFF1D716}"/>
              </a:ext>
            </a:extLst>
          </p:cNvPr>
          <p:cNvSpPr txBox="1"/>
          <p:nvPr/>
        </p:nvSpPr>
        <p:spPr bwMode="auto">
          <a:xfrm>
            <a:off x="6753968" y="5041274"/>
            <a:ext cx="1737360"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 NiraRad</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NCT03076203</a:t>
            </a:r>
          </a:p>
        </p:txBody>
      </p:sp>
      <p:sp>
        <p:nvSpPr>
          <p:cNvPr id="112" name="TextBox 111">
            <a:extLst>
              <a:ext uri="{FF2B5EF4-FFF2-40B4-BE49-F238E27FC236}">
                <a16:creationId xmlns:a16="http://schemas.microsoft.com/office/drawing/2014/main" id="{7F437A20-0BCD-4800-920B-B5F0CEBB9CAF}"/>
              </a:ext>
            </a:extLst>
          </p:cNvPr>
          <p:cNvSpPr txBox="1"/>
          <p:nvPr/>
        </p:nvSpPr>
        <p:spPr bwMode="auto">
          <a:xfrm>
            <a:off x="6793309" y="5675742"/>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Radium-223</a:t>
            </a:r>
          </a:p>
        </p:txBody>
      </p:sp>
      <p:sp>
        <p:nvSpPr>
          <p:cNvPr id="113" name="TextBox 112">
            <a:extLst>
              <a:ext uri="{FF2B5EF4-FFF2-40B4-BE49-F238E27FC236}">
                <a16:creationId xmlns:a16="http://schemas.microsoft.com/office/drawing/2014/main" id="{D518969D-48F9-4C85-8A35-17390DD3293A}"/>
              </a:ext>
            </a:extLst>
          </p:cNvPr>
          <p:cNvSpPr txBox="1"/>
          <p:nvPr/>
        </p:nvSpPr>
        <p:spPr bwMode="auto">
          <a:xfrm>
            <a:off x="-62050" y="5058241"/>
            <a:ext cx="11749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sz="1600" b="1" dirty="0">
                <a:solidFill>
                  <a:srgbClr val="000000"/>
                </a:solidFill>
                <a:cs typeface="Arial" panose="020B0604020202020204" pitchFamily="34" charset="0"/>
              </a:rPr>
              <a:t>Niraparib</a:t>
            </a:r>
          </a:p>
        </p:txBody>
      </p:sp>
      <p:grpSp>
        <p:nvGrpSpPr>
          <p:cNvPr id="114" name="Group 113">
            <a:extLst>
              <a:ext uri="{FF2B5EF4-FFF2-40B4-BE49-F238E27FC236}">
                <a16:creationId xmlns:a16="http://schemas.microsoft.com/office/drawing/2014/main" id="{34301F76-3101-4C19-899A-F7DDB3B95112}"/>
              </a:ext>
            </a:extLst>
          </p:cNvPr>
          <p:cNvGrpSpPr/>
          <p:nvPr/>
        </p:nvGrpSpPr>
        <p:grpSpPr>
          <a:xfrm>
            <a:off x="9232807" y="5097734"/>
            <a:ext cx="1737360" cy="979427"/>
            <a:chOff x="9694322" y="5261166"/>
            <a:chExt cx="1737360" cy="868898"/>
          </a:xfrm>
        </p:grpSpPr>
        <p:sp>
          <p:nvSpPr>
            <p:cNvPr id="115" name="TextBox 114">
              <a:extLst>
                <a:ext uri="{FF2B5EF4-FFF2-40B4-BE49-F238E27FC236}">
                  <a16:creationId xmlns:a16="http://schemas.microsoft.com/office/drawing/2014/main" id="{FB03C70C-54AE-4A51-BC27-DC118619FF68}"/>
                </a:ext>
              </a:extLst>
            </p:cNvPr>
            <p:cNvSpPr txBox="1"/>
            <p:nvPr/>
          </p:nvSpPr>
          <p:spPr bwMode="auto">
            <a:xfrm>
              <a:off x="9694322" y="5261166"/>
              <a:ext cx="1737360" cy="400110"/>
            </a:xfrm>
            <a:prstGeom prst="rect">
              <a:avLst/>
            </a:prstGeom>
            <a:solidFill>
              <a:srgbClr val="4DA1BB"/>
            </a:solidFill>
            <a:ln>
              <a:noFill/>
            </a:ln>
          </p:spPr>
          <p:txBody>
            <a:bodyPr wrap="square" rtlCol="0"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cs typeface="Arial" panose="020B0604020202020204" pitchFamily="34" charset="0"/>
                </a:rPr>
                <a:t>Phase III</a:t>
              </a:r>
            </a:p>
          </p:txBody>
        </p:sp>
        <p:sp>
          <p:nvSpPr>
            <p:cNvPr id="116" name="TextBox 115">
              <a:extLst>
                <a:ext uri="{FF2B5EF4-FFF2-40B4-BE49-F238E27FC236}">
                  <a16:creationId xmlns:a16="http://schemas.microsoft.com/office/drawing/2014/main" id="{7AE932F4-5541-4651-B1F6-D2A4A866F747}"/>
                </a:ext>
              </a:extLst>
            </p:cNvPr>
            <p:cNvSpPr txBox="1"/>
            <p:nvPr/>
          </p:nvSpPr>
          <p:spPr bwMode="auto">
            <a:xfrm>
              <a:off x="9694322" y="5729954"/>
              <a:ext cx="1737360" cy="400110"/>
            </a:xfrm>
            <a:prstGeom prst="rect">
              <a:avLst/>
            </a:prstGeom>
            <a:solidFill>
              <a:srgbClr val="CDCDCF"/>
            </a:solidFill>
            <a:ln>
              <a:noFill/>
            </a:ln>
          </p:spPr>
          <p:txBody>
            <a:bodyPr wrap="square" rtlCol="0"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cs typeface="Arial" panose="020B0604020202020204" pitchFamily="34" charset="0"/>
                </a:rPr>
                <a:t>Early phase</a:t>
              </a:r>
            </a:p>
          </p:txBody>
        </p:sp>
      </p:grpSp>
      <p:sp>
        <p:nvSpPr>
          <p:cNvPr id="117" name="TextBox 116">
            <a:extLst>
              <a:ext uri="{FF2B5EF4-FFF2-40B4-BE49-F238E27FC236}">
                <a16:creationId xmlns:a16="http://schemas.microsoft.com/office/drawing/2014/main" id="{54FC9041-A164-4FAD-860B-224CBA712792}"/>
              </a:ext>
            </a:extLst>
          </p:cNvPr>
          <p:cNvSpPr txBox="1"/>
          <p:nvPr/>
        </p:nvSpPr>
        <p:spPr bwMode="auto">
          <a:xfrm>
            <a:off x="1158947" y="3860891"/>
            <a:ext cx="1740195" cy="584775"/>
          </a:xfrm>
          <a:prstGeom prst="rect">
            <a:avLst/>
          </a:prstGeom>
          <a:solidFill>
            <a:srgbClr val="4DA1BB"/>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cs typeface="Arial" panose="020B0604020202020204" pitchFamily="34" charset="0"/>
              </a:rPr>
              <a:t>Ph III CASPAR*</a:t>
            </a:r>
            <a:br>
              <a:rPr kumimoji="0" lang="en-US" sz="1600" b="0" i="0" u="none" strike="noStrike" kern="0" cap="none" spc="0" normalizeH="0" baseline="0" noProof="0" dirty="0">
                <a:ln>
                  <a:noFill/>
                </a:ln>
                <a:solidFill>
                  <a:srgbClr val="FFFFFF"/>
                </a:solidFill>
                <a:effectLst/>
                <a:uLnTx/>
                <a:uFillTx/>
                <a:cs typeface="Arial" panose="020B0604020202020204" pitchFamily="34" charset="0"/>
              </a:rPr>
            </a:br>
            <a:r>
              <a:rPr kumimoji="0" lang="en-US" sz="1600" b="0" i="0" u="none" strike="noStrike" kern="0" cap="none" spc="0" normalizeH="0" baseline="0" noProof="0" dirty="0">
                <a:ln>
                  <a:noFill/>
                </a:ln>
                <a:solidFill>
                  <a:srgbClr val="FFFFFF"/>
                </a:solidFill>
                <a:effectLst/>
                <a:uLnTx/>
                <a:uFillTx/>
                <a:cs typeface="Arial" panose="020B0604020202020204" pitchFamily="34" charset="0"/>
              </a:rPr>
              <a:t>NCT04455750</a:t>
            </a:r>
          </a:p>
        </p:txBody>
      </p:sp>
      <p:sp>
        <p:nvSpPr>
          <p:cNvPr id="118" name="TextBox 117">
            <a:extLst>
              <a:ext uri="{FF2B5EF4-FFF2-40B4-BE49-F238E27FC236}">
                <a16:creationId xmlns:a16="http://schemas.microsoft.com/office/drawing/2014/main" id="{4A43B2EF-31E9-4651-9844-C1F898B556F8}"/>
              </a:ext>
            </a:extLst>
          </p:cNvPr>
          <p:cNvSpPr txBox="1"/>
          <p:nvPr/>
        </p:nvSpPr>
        <p:spPr bwMode="auto">
          <a:xfrm>
            <a:off x="1158948" y="4516637"/>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Enzalutamide</a:t>
            </a:r>
          </a:p>
        </p:txBody>
      </p:sp>
      <p:sp>
        <p:nvSpPr>
          <p:cNvPr id="119" name="TextBox 118">
            <a:extLst>
              <a:ext uri="{FF2B5EF4-FFF2-40B4-BE49-F238E27FC236}">
                <a16:creationId xmlns:a16="http://schemas.microsoft.com/office/drawing/2014/main" id="{8A0433B7-5890-43A2-B2E7-0CEC57B74E80}"/>
              </a:ext>
            </a:extLst>
          </p:cNvPr>
          <p:cNvSpPr txBox="1"/>
          <p:nvPr/>
        </p:nvSpPr>
        <p:spPr bwMode="auto">
          <a:xfrm>
            <a:off x="3793737" y="3863083"/>
            <a:ext cx="1926619"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II CheckMate 9KD</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NCT03338790</a:t>
            </a:r>
          </a:p>
        </p:txBody>
      </p:sp>
      <p:sp>
        <p:nvSpPr>
          <p:cNvPr id="120" name="TextBox 119">
            <a:extLst>
              <a:ext uri="{FF2B5EF4-FFF2-40B4-BE49-F238E27FC236}">
                <a16:creationId xmlns:a16="http://schemas.microsoft.com/office/drawing/2014/main" id="{CA97278C-0785-47D3-84CB-A4327C1365B2}"/>
              </a:ext>
            </a:extLst>
          </p:cNvPr>
          <p:cNvSpPr txBox="1"/>
          <p:nvPr/>
        </p:nvSpPr>
        <p:spPr bwMode="auto">
          <a:xfrm>
            <a:off x="3897560" y="4489617"/>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Nivolumab</a:t>
            </a:r>
          </a:p>
        </p:txBody>
      </p:sp>
      <p:sp>
        <p:nvSpPr>
          <p:cNvPr id="121" name="TextBox 120">
            <a:extLst>
              <a:ext uri="{FF2B5EF4-FFF2-40B4-BE49-F238E27FC236}">
                <a16:creationId xmlns:a16="http://schemas.microsoft.com/office/drawing/2014/main" id="{303787EF-43BA-4293-89C1-C2DFB7F61C0B}"/>
              </a:ext>
            </a:extLst>
          </p:cNvPr>
          <p:cNvSpPr txBox="1"/>
          <p:nvPr/>
        </p:nvSpPr>
        <p:spPr bwMode="auto">
          <a:xfrm>
            <a:off x="-54957" y="3888533"/>
            <a:ext cx="11749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eaLnBrk="0" fontAlgn="base" hangingPunct="0">
              <a:spcBef>
                <a:spcPct val="50000"/>
              </a:spcBef>
              <a:spcAft>
                <a:spcPct val="0"/>
              </a:spcAft>
              <a:defRPr/>
            </a:pPr>
            <a:r>
              <a:rPr lang="en-US" sz="1600" b="1" dirty="0">
                <a:solidFill>
                  <a:srgbClr val="000000"/>
                </a:solidFill>
                <a:cs typeface="Arial" panose="020B0604020202020204" pitchFamily="34" charset="0"/>
              </a:rPr>
              <a:t>Rucaparib</a:t>
            </a:r>
          </a:p>
        </p:txBody>
      </p:sp>
      <p:cxnSp>
        <p:nvCxnSpPr>
          <p:cNvPr id="122" name="Straight Connector 121">
            <a:extLst>
              <a:ext uri="{FF2B5EF4-FFF2-40B4-BE49-F238E27FC236}">
                <a16:creationId xmlns:a16="http://schemas.microsoft.com/office/drawing/2014/main" id="{856F06BB-45D0-445A-A789-B9530E2C7384}"/>
              </a:ext>
            </a:extLst>
          </p:cNvPr>
          <p:cNvCxnSpPr>
            <a:cxnSpLocks/>
          </p:cNvCxnSpPr>
          <p:nvPr/>
        </p:nvCxnSpPr>
        <p:spPr bwMode="auto">
          <a:xfrm>
            <a:off x="1105948" y="2548306"/>
            <a:ext cx="1828800" cy="0"/>
          </a:xfrm>
          <a:prstGeom prst="line">
            <a:avLst/>
          </a:prstGeom>
          <a:noFill/>
          <a:ln w="28575" cap="flat" cmpd="sng" algn="ctr">
            <a:solidFill>
              <a:srgbClr val="455560"/>
            </a:solidFill>
            <a:prstDash val="sysDot"/>
            <a:round/>
            <a:headEnd type="none" w="med" len="med"/>
            <a:tailEnd type="none" w="med" len="med"/>
          </a:ln>
          <a:effectLst/>
        </p:spPr>
      </p:cxnSp>
      <p:cxnSp>
        <p:nvCxnSpPr>
          <p:cNvPr id="123" name="Straight Connector 122">
            <a:extLst>
              <a:ext uri="{FF2B5EF4-FFF2-40B4-BE49-F238E27FC236}">
                <a16:creationId xmlns:a16="http://schemas.microsoft.com/office/drawing/2014/main" id="{59E0A0D6-3773-4336-9601-E0C971DB7F19}"/>
              </a:ext>
            </a:extLst>
          </p:cNvPr>
          <p:cNvCxnSpPr>
            <a:cxnSpLocks/>
          </p:cNvCxnSpPr>
          <p:nvPr/>
        </p:nvCxnSpPr>
        <p:spPr bwMode="auto">
          <a:xfrm>
            <a:off x="3051556" y="2548306"/>
            <a:ext cx="3474720" cy="0"/>
          </a:xfrm>
          <a:prstGeom prst="line">
            <a:avLst/>
          </a:prstGeom>
          <a:noFill/>
          <a:ln w="28575" cap="flat" cmpd="sng" algn="ctr">
            <a:solidFill>
              <a:srgbClr val="455560"/>
            </a:solidFill>
            <a:prstDash val="sysDot"/>
            <a:round/>
            <a:headEnd type="none" w="med" len="med"/>
            <a:tailEnd type="none" w="med" len="med"/>
          </a:ln>
          <a:effectLst/>
        </p:spPr>
      </p:cxnSp>
      <p:cxnSp>
        <p:nvCxnSpPr>
          <p:cNvPr id="124" name="Straight Connector 123">
            <a:extLst>
              <a:ext uri="{FF2B5EF4-FFF2-40B4-BE49-F238E27FC236}">
                <a16:creationId xmlns:a16="http://schemas.microsoft.com/office/drawing/2014/main" id="{2E49573C-0DCE-4703-90A6-4A7C3A486362}"/>
              </a:ext>
            </a:extLst>
          </p:cNvPr>
          <p:cNvCxnSpPr>
            <a:cxnSpLocks/>
          </p:cNvCxnSpPr>
          <p:nvPr/>
        </p:nvCxnSpPr>
        <p:spPr bwMode="auto">
          <a:xfrm>
            <a:off x="1105948" y="3728917"/>
            <a:ext cx="1828800" cy="0"/>
          </a:xfrm>
          <a:prstGeom prst="line">
            <a:avLst/>
          </a:prstGeom>
          <a:noFill/>
          <a:ln w="28575" cap="flat" cmpd="sng" algn="ctr">
            <a:solidFill>
              <a:srgbClr val="455560"/>
            </a:solidFill>
            <a:prstDash val="sysDot"/>
            <a:round/>
            <a:headEnd type="none" w="med" len="med"/>
            <a:tailEnd type="none" w="med" len="med"/>
          </a:ln>
          <a:effectLst/>
        </p:spPr>
      </p:cxnSp>
      <p:cxnSp>
        <p:nvCxnSpPr>
          <p:cNvPr id="125" name="Straight Connector 124">
            <a:extLst>
              <a:ext uri="{FF2B5EF4-FFF2-40B4-BE49-F238E27FC236}">
                <a16:creationId xmlns:a16="http://schemas.microsoft.com/office/drawing/2014/main" id="{F4991EA2-E4D8-4EF6-A20D-53CB4C361725}"/>
              </a:ext>
            </a:extLst>
          </p:cNvPr>
          <p:cNvCxnSpPr>
            <a:cxnSpLocks/>
          </p:cNvCxnSpPr>
          <p:nvPr/>
        </p:nvCxnSpPr>
        <p:spPr bwMode="auto">
          <a:xfrm>
            <a:off x="3090540" y="3728917"/>
            <a:ext cx="3474720" cy="0"/>
          </a:xfrm>
          <a:prstGeom prst="line">
            <a:avLst/>
          </a:prstGeom>
          <a:noFill/>
          <a:ln w="28575" cap="flat" cmpd="sng" algn="ctr">
            <a:solidFill>
              <a:srgbClr val="455560"/>
            </a:solidFill>
            <a:prstDash val="sysDot"/>
            <a:round/>
            <a:headEnd type="none" w="med" len="med"/>
            <a:tailEnd type="none" w="med" len="med"/>
          </a:ln>
          <a:effectLst/>
        </p:spPr>
      </p:cxnSp>
      <p:cxnSp>
        <p:nvCxnSpPr>
          <p:cNvPr id="126" name="Straight Connector 125">
            <a:extLst>
              <a:ext uri="{FF2B5EF4-FFF2-40B4-BE49-F238E27FC236}">
                <a16:creationId xmlns:a16="http://schemas.microsoft.com/office/drawing/2014/main" id="{55D61FBE-24CE-45BF-91B0-72E0D1E7B115}"/>
              </a:ext>
            </a:extLst>
          </p:cNvPr>
          <p:cNvCxnSpPr>
            <a:cxnSpLocks/>
          </p:cNvCxnSpPr>
          <p:nvPr/>
        </p:nvCxnSpPr>
        <p:spPr bwMode="auto">
          <a:xfrm>
            <a:off x="6700652" y="3728917"/>
            <a:ext cx="5303520" cy="0"/>
          </a:xfrm>
          <a:prstGeom prst="line">
            <a:avLst/>
          </a:prstGeom>
          <a:noFill/>
          <a:ln w="28575" cap="flat" cmpd="sng" algn="ctr">
            <a:solidFill>
              <a:srgbClr val="455560"/>
            </a:solidFill>
            <a:prstDash val="sysDot"/>
            <a:round/>
            <a:headEnd type="none" w="med" len="med"/>
            <a:tailEnd type="none" w="med" len="med"/>
          </a:ln>
          <a:effectLst/>
        </p:spPr>
      </p:cxnSp>
      <p:sp>
        <p:nvSpPr>
          <p:cNvPr id="127" name="TextBox 126">
            <a:extLst>
              <a:ext uri="{FF2B5EF4-FFF2-40B4-BE49-F238E27FC236}">
                <a16:creationId xmlns:a16="http://schemas.microsoft.com/office/drawing/2014/main" id="{14FC6796-20F6-4629-B8E9-9130B10195B4}"/>
              </a:ext>
            </a:extLst>
          </p:cNvPr>
          <p:cNvSpPr txBox="1"/>
          <p:nvPr/>
        </p:nvSpPr>
        <p:spPr bwMode="auto">
          <a:xfrm>
            <a:off x="6753968" y="3863083"/>
            <a:ext cx="1737360"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II PLATI-PARP</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NCT03442556</a:t>
            </a:r>
          </a:p>
        </p:txBody>
      </p:sp>
      <p:sp>
        <p:nvSpPr>
          <p:cNvPr id="128" name="TextBox 127">
            <a:extLst>
              <a:ext uri="{FF2B5EF4-FFF2-40B4-BE49-F238E27FC236}">
                <a16:creationId xmlns:a16="http://schemas.microsoft.com/office/drawing/2014/main" id="{36C09F92-F3C5-40FD-9E24-832F917D4B29}"/>
              </a:ext>
            </a:extLst>
          </p:cNvPr>
          <p:cNvSpPr txBox="1"/>
          <p:nvPr/>
        </p:nvSpPr>
        <p:spPr bwMode="auto">
          <a:xfrm>
            <a:off x="6793309" y="4491086"/>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Chemotherapy</a:t>
            </a:r>
          </a:p>
        </p:txBody>
      </p:sp>
      <p:sp>
        <p:nvSpPr>
          <p:cNvPr id="129" name="TextBox 128">
            <a:extLst>
              <a:ext uri="{FF2B5EF4-FFF2-40B4-BE49-F238E27FC236}">
                <a16:creationId xmlns:a16="http://schemas.microsoft.com/office/drawing/2014/main" id="{F445BF1E-F0BD-459F-B4B2-F0AE8DED404C}"/>
              </a:ext>
            </a:extLst>
          </p:cNvPr>
          <p:cNvSpPr txBox="1"/>
          <p:nvPr/>
        </p:nvSpPr>
        <p:spPr bwMode="auto">
          <a:xfrm>
            <a:off x="8597403" y="3866947"/>
            <a:ext cx="1658678"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Phase I/II</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NCT04253262</a:t>
            </a:r>
          </a:p>
        </p:txBody>
      </p:sp>
      <p:sp>
        <p:nvSpPr>
          <p:cNvPr id="130" name="TextBox 129">
            <a:extLst>
              <a:ext uri="{FF2B5EF4-FFF2-40B4-BE49-F238E27FC236}">
                <a16:creationId xmlns:a16="http://schemas.microsoft.com/office/drawing/2014/main" id="{8896ACEE-B50A-4E40-A01A-A09F23FB8704}"/>
              </a:ext>
            </a:extLst>
          </p:cNvPr>
          <p:cNvSpPr txBox="1"/>
          <p:nvPr/>
        </p:nvSpPr>
        <p:spPr bwMode="auto">
          <a:xfrm>
            <a:off x="8597403" y="4494950"/>
            <a:ext cx="1658678"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Copanlisib (PI3Ki)</a:t>
            </a:r>
          </a:p>
        </p:txBody>
      </p:sp>
      <p:sp>
        <p:nvSpPr>
          <p:cNvPr id="131" name="TextBox 130">
            <a:extLst>
              <a:ext uri="{FF2B5EF4-FFF2-40B4-BE49-F238E27FC236}">
                <a16:creationId xmlns:a16="http://schemas.microsoft.com/office/drawing/2014/main" id="{1DA82C93-3925-4439-B374-0A88EB813CC0}"/>
              </a:ext>
            </a:extLst>
          </p:cNvPr>
          <p:cNvSpPr txBox="1"/>
          <p:nvPr/>
        </p:nvSpPr>
        <p:spPr bwMode="auto">
          <a:xfrm>
            <a:off x="10368922" y="2673312"/>
            <a:ext cx="1658678" cy="584775"/>
          </a:xfrm>
          <a:prstGeom prst="rect">
            <a:avLst/>
          </a:prstGeom>
          <a:solidFill>
            <a:srgbClr val="CDCDC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cs typeface="Arial" panose="020B0604020202020204" pitchFamily="34" charset="0"/>
              </a:rPr>
              <a:t>Ph I*</a:t>
            </a:r>
            <a:br>
              <a:rPr kumimoji="0" lang="en-US" sz="1600" b="0" i="0" u="none" strike="noStrike" kern="0" cap="none" spc="0" normalizeH="0" baseline="0" noProof="0" dirty="0">
                <a:ln>
                  <a:noFill/>
                </a:ln>
                <a:solidFill>
                  <a:srgbClr val="000000"/>
                </a:solidFill>
                <a:effectLst/>
                <a:uLnTx/>
                <a:uFillTx/>
                <a:cs typeface="Arial" panose="020B0604020202020204" pitchFamily="34" charset="0"/>
              </a:rPr>
            </a:br>
            <a:r>
              <a:rPr kumimoji="0" lang="en-US" sz="1600" b="0" i="0" u="none" strike="noStrike" kern="0" cap="none" spc="0" normalizeH="0" baseline="0" noProof="0" dirty="0">
                <a:ln>
                  <a:noFill/>
                </a:ln>
                <a:solidFill>
                  <a:srgbClr val="000000"/>
                </a:solidFill>
                <a:effectLst/>
                <a:uLnTx/>
                <a:uFillTx/>
                <a:cs typeface="Arial" panose="020B0604020202020204" pitchFamily="34" charset="0"/>
              </a:rPr>
              <a:t>NCT04703920</a:t>
            </a:r>
          </a:p>
        </p:txBody>
      </p:sp>
      <p:sp>
        <p:nvSpPr>
          <p:cNvPr id="132" name="TextBox 131">
            <a:extLst>
              <a:ext uri="{FF2B5EF4-FFF2-40B4-BE49-F238E27FC236}">
                <a16:creationId xmlns:a16="http://schemas.microsoft.com/office/drawing/2014/main" id="{F0DE42F7-81C3-4C3D-A1AD-FF6CDEA489B1}"/>
              </a:ext>
            </a:extLst>
          </p:cNvPr>
          <p:cNvSpPr txBox="1"/>
          <p:nvPr/>
        </p:nvSpPr>
        <p:spPr bwMode="auto">
          <a:xfrm>
            <a:off x="10319304" y="3288436"/>
            <a:ext cx="1757914" cy="338554"/>
          </a:xfrm>
          <a:prstGeom prst="rect">
            <a:avLst/>
          </a:prstGeom>
          <a:solidFill>
            <a:srgbClr val="FFFFFF"/>
          </a:solidFill>
          <a:ln>
            <a:noFill/>
          </a:ln>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600" b="1" i="0" u="none" strike="noStrike" kern="0" cap="none" spc="0" normalizeH="0" baseline="0" noProof="0" dirty="0">
                <a:ln>
                  <a:noFill/>
                </a:ln>
                <a:solidFill>
                  <a:srgbClr val="000000"/>
                </a:solidFill>
                <a:effectLst/>
                <a:uLnTx/>
                <a:uFillTx/>
                <a:cs typeface="Arial" panose="020B0604020202020204" pitchFamily="34" charset="0"/>
              </a:rPr>
              <a:t>Belinostat (HDACi)</a:t>
            </a:r>
          </a:p>
        </p:txBody>
      </p:sp>
    </p:spTree>
    <p:extLst>
      <p:ext uri="{BB962C8B-B14F-4D97-AF65-F5344CB8AC3E}">
        <p14:creationId xmlns:p14="http://schemas.microsoft.com/office/powerpoint/2010/main" val="23511229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C9EAC-B40C-476A-B690-2164FB515B16}"/>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9F9EDE5-990A-40D7-8247-4E23E5359C8A}"/>
              </a:ext>
            </a:extLst>
          </p:cNvPr>
          <p:cNvSpPr>
            <a:spLocks noGrp="1"/>
          </p:cNvSpPr>
          <p:nvPr>
            <p:ph idx="1"/>
          </p:nvPr>
        </p:nvSpPr>
        <p:spPr>
          <a:xfrm>
            <a:off x="100208" y="1039661"/>
            <a:ext cx="12031249" cy="5317298"/>
          </a:xfrm>
        </p:spPr>
        <p:txBody>
          <a:bodyPr>
            <a:normAutofit/>
          </a:bodyPr>
          <a:lstStyle/>
          <a:p>
            <a:pPr marL="457189" indent="-457189">
              <a:spcAft>
                <a:spcPts val="3200"/>
              </a:spcAft>
            </a:pPr>
            <a:r>
              <a:rPr lang="en-US" dirty="0"/>
              <a:t>Phase 3 trials (Magnitude and Propel) in the 1</a:t>
            </a:r>
            <a:r>
              <a:rPr lang="en-US" baseline="30000" dirty="0"/>
              <a:t>st</a:t>
            </a:r>
            <a:r>
              <a:rPr lang="en-US" dirty="0"/>
              <a:t> line </a:t>
            </a:r>
            <a:r>
              <a:rPr lang="en-US" dirty="0" err="1"/>
              <a:t>mCRPC</a:t>
            </a:r>
            <a:r>
              <a:rPr lang="en-US" dirty="0"/>
              <a:t> showed improved </a:t>
            </a:r>
            <a:r>
              <a:rPr lang="en-US" dirty="0" err="1"/>
              <a:t>rPFS</a:t>
            </a:r>
            <a:r>
              <a:rPr lang="en-US" dirty="0"/>
              <a:t> in </a:t>
            </a:r>
            <a:r>
              <a:rPr lang="en-US" dirty="0" err="1"/>
              <a:t>HRRm</a:t>
            </a:r>
            <a:r>
              <a:rPr lang="en-US" dirty="0"/>
              <a:t> positive patients with the combination of </a:t>
            </a:r>
            <a:r>
              <a:rPr lang="en-US" dirty="0" err="1"/>
              <a:t>NHT+PARPi</a:t>
            </a:r>
            <a:r>
              <a:rPr lang="en-US" dirty="0"/>
              <a:t>, but conflicting results in </a:t>
            </a:r>
            <a:r>
              <a:rPr lang="en-US" dirty="0" err="1"/>
              <a:t>HRRm</a:t>
            </a:r>
            <a:r>
              <a:rPr lang="en-US" dirty="0"/>
              <a:t> negative patients </a:t>
            </a:r>
          </a:p>
          <a:p>
            <a:pPr marL="457189" indent="-457189">
              <a:spcAft>
                <a:spcPts val="3200"/>
              </a:spcAft>
            </a:pPr>
            <a:r>
              <a:rPr lang="en-US" dirty="0"/>
              <a:t>All </a:t>
            </a:r>
            <a:r>
              <a:rPr lang="en-US" dirty="0" err="1"/>
              <a:t>PARPi</a:t>
            </a:r>
            <a:r>
              <a:rPr lang="en-US" dirty="0"/>
              <a:t>, and even combinations are not </a:t>
            </a:r>
            <a:r>
              <a:rPr lang="en-US"/>
              <a:t>created equal</a:t>
            </a:r>
            <a:endParaRPr lang="en-US" dirty="0"/>
          </a:p>
          <a:p>
            <a:pPr marL="457189" indent="-457189">
              <a:spcAft>
                <a:spcPts val="3200"/>
              </a:spcAft>
            </a:pPr>
            <a:r>
              <a:rPr lang="en-US" dirty="0"/>
              <a:t>Phase 3 TALAPRO-2 trial in the 1</a:t>
            </a:r>
            <a:r>
              <a:rPr lang="en-US" baseline="30000" dirty="0"/>
              <a:t>st</a:t>
            </a:r>
            <a:r>
              <a:rPr lang="en-US" dirty="0"/>
              <a:t> line </a:t>
            </a:r>
            <a:r>
              <a:rPr lang="en-US" dirty="0" err="1"/>
              <a:t>mCRPC</a:t>
            </a:r>
            <a:r>
              <a:rPr lang="en-US" dirty="0"/>
              <a:t>:  Talazoparib + enzalutamide (vs. enzalutamide) improves </a:t>
            </a:r>
            <a:r>
              <a:rPr lang="en-US" dirty="0" err="1"/>
              <a:t>rPFS</a:t>
            </a:r>
            <a:r>
              <a:rPr lang="en-US" dirty="0"/>
              <a:t> in patients with or without </a:t>
            </a:r>
            <a:r>
              <a:rPr lang="en-US" dirty="0" err="1"/>
              <a:t>HRRm</a:t>
            </a:r>
            <a:r>
              <a:rPr lang="en-US" dirty="0"/>
              <a:t> </a:t>
            </a:r>
          </a:p>
        </p:txBody>
      </p:sp>
    </p:spTree>
    <p:extLst>
      <p:ext uri="{BB962C8B-B14F-4D97-AF65-F5344CB8AC3E}">
        <p14:creationId xmlns:p14="http://schemas.microsoft.com/office/powerpoint/2010/main" val="3023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8DAA-334D-6641-AA29-ACDFD899FBEF}"/>
              </a:ext>
            </a:extLst>
          </p:cNvPr>
          <p:cNvSpPr>
            <a:spLocks noGrp="1"/>
          </p:cNvSpPr>
          <p:nvPr>
            <p:ph type="title"/>
          </p:nvPr>
        </p:nvSpPr>
        <p:spPr/>
        <p:txBody>
          <a:bodyPr/>
          <a:lstStyle/>
          <a:p>
            <a:pPr algn="ctr"/>
            <a:r>
              <a:rPr kumimoji="1" lang="en-US" altLang="zh-CN" b="1" dirty="0"/>
              <a:t>Thank you!</a:t>
            </a:r>
            <a:endParaRPr kumimoji="1" lang="zh-CN" altLang="en-US" b="1" dirty="0"/>
          </a:p>
        </p:txBody>
      </p:sp>
      <p:sp>
        <p:nvSpPr>
          <p:cNvPr id="4" name="Text Placeholder 2">
            <a:extLst>
              <a:ext uri="{FF2B5EF4-FFF2-40B4-BE49-F238E27FC236}">
                <a16:creationId xmlns:a16="http://schemas.microsoft.com/office/drawing/2014/main" id="{94EF0256-BCE8-453B-9933-B9F05F06C39F}"/>
              </a:ext>
            </a:extLst>
          </p:cNvPr>
          <p:cNvSpPr txBox="1">
            <a:spLocks/>
          </p:cNvSpPr>
          <p:nvPr/>
        </p:nvSpPr>
        <p:spPr>
          <a:xfrm>
            <a:off x="754271" y="1894038"/>
            <a:ext cx="5332636" cy="35258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Acknowledgements:</a:t>
            </a:r>
          </a:p>
          <a:p>
            <a:r>
              <a:rPr lang="en-US" dirty="0"/>
              <a:t>Nicolas Sayegh, MD</a:t>
            </a:r>
          </a:p>
          <a:p>
            <a:r>
              <a:rPr lang="en-US" dirty="0"/>
              <a:t>Umang Swami, MD</a:t>
            </a:r>
          </a:p>
          <a:p>
            <a:r>
              <a:rPr lang="en-US" dirty="0"/>
              <a:t>Beverly Chigarira, BS </a:t>
            </a:r>
          </a:p>
          <a:p>
            <a:r>
              <a:rPr lang="en-US" dirty="0"/>
              <a:t>Benjamin Louis Maughan, MD</a:t>
            </a:r>
          </a:p>
          <a:p>
            <a:r>
              <a:rPr lang="en-US" dirty="0"/>
              <a:t>Georges Gebrael, MD </a:t>
            </a:r>
          </a:p>
          <a:p>
            <a:r>
              <a:rPr lang="en-US" dirty="0"/>
              <a:t>Nishita Tripathi, MD</a:t>
            </a:r>
          </a:p>
        </p:txBody>
      </p:sp>
      <p:sp>
        <p:nvSpPr>
          <p:cNvPr id="5" name="Title 1">
            <a:extLst>
              <a:ext uri="{FF2B5EF4-FFF2-40B4-BE49-F238E27FC236}">
                <a16:creationId xmlns:a16="http://schemas.microsoft.com/office/drawing/2014/main" id="{861B3D0D-2FF5-4E9D-B20F-99A717CB6D0F}"/>
              </a:ext>
            </a:extLst>
          </p:cNvPr>
          <p:cNvSpPr txBox="1">
            <a:spLocks/>
          </p:cNvSpPr>
          <p:nvPr/>
        </p:nvSpPr>
        <p:spPr>
          <a:xfrm>
            <a:off x="7366000" y="3058472"/>
            <a:ext cx="3210560" cy="65257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3200" kern="0" spc="-16" dirty="0">
                <a:solidFill>
                  <a:srgbClr val="000099"/>
                </a:solidFill>
                <a:latin typeface="Arial"/>
              </a:rPr>
              <a:t>@</a:t>
            </a:r>
            <a:r>
              <a:rPr lang="en-US" sz="3200" kern="0" spc="-16" dirty="0" err="1">
                <a:solidFill>
                  <a:srgbClr val="000099"/>
                </a:solidFill>
                <a:latin typeface="Arial"/>
              </a:rPr>
              <a:t>neerajaiims</a:t>
            </a:r>
            <a:endParaRPr lang="en-US" sz="3200" dirty="0"/>
          </a:p>
        </p:txBody>
      </p:sp>
      <p:pic>
        <p:nvPicPr>
          <p:cNvPr id="6" name="Picture 9" descr="Resultado de imagen de twitter">
            <a:extLst>
              <a:ext uri="{FF2B5EF4-FFF2-40B4-BE49-F238E27FC236}">
                <a16:creationId xmlns:a16="http://schemas.microsoft.com/office/drawing/2014/main" id="{3E601B03-BE2C-4359-8648-C6FCE966E5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5751" y="3058472"/>
            <a:ext cx="85807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602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052560" y="644652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C0FE07-4C00-4042-87A4-C41902D2B3E4}" type="slidenum">
              <a:rPr lang="en-US" smtClean="0"/>
              <a:pPr/>
              <a:t>8</a:t>
            </a:fld>
            <a:endParaRPr lang="en-US"/>
          </a:p>
        </p:txBody>
      </p:sp>
      <p:sp>
        <p:nvSpPr>
          <p:cNvPr id="3" name="Title 2"/>
          <p:cNvSpPr>
            <a:spLocks noGrp="1"/>
          </p:cNvSpPr>
          <p:nvPr>
            <p:ph type="title"/>
          </p:nvPr>
        </p:nvSpPr>
        <p:spPr/>
        <p:txBody>
          <a:bodyPr>
            <a:normAutofit fontScale="90000"/>
          </a:bodyPr>
          <a:lstStyle/>
          <a:p>
            <a:r>
              <a:rPr lang="en-US" dirty="0"/>
              <a:t>Profound (</a:t>
            </a:r>
            <a:r>
              <a:rPr lang="en-US" dirty="0" err="1"/>
              <a:t>Olaparib</a:t>
            </a:r>
            <a:r>
              <a:rPr lang="en-US" dirty="0"/>
              <a:t>): Phase 3 trial (</a:t>
            </a:r>
            <a:r>
              <a:rPr lang="en-US" dirty="0" err="1"/>
              <a:t>mCRPC</a:t>
            </a:r>
            <a:r>
              <a:rPr lang="en-US" dirty="0"/>
              <a:t> with HRR gene alteration)</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3456" y="1466334"/>
            <a:ext cx="6142121" cy="4226774"/>
          </a:xfrm>
          <a:prstGeom prst="rect">
            <a:avLst/>
          </a:prstGeom>
        </p:spPr>
      </p:pic>
      <p:sp>
        <p:nvSpPr>
          <p:cNvPr id="5" name="TextBox 4"/>
          <p:cNvSpPr txBox="1"/>
          <p:nvPr/>
        </p:nvSpPr>
        <p:spPr>
          <a:xfrm>
            <a:off x="6186750" y="5831140"/>
            <a:ext cx="5155532" cy="276999"/>
          </a:xfrm>
          <a:prstGeom prst="rect">
            <a:avLst/>
          </a:prstGeom>
          <a:noFill/>
        </p:spPr>
        <p:txBody>
          <a:bodyPr wrap="square" rtlCol="0">
            <a:spAutoFit/>
          </a:bodyPr>
          <a:lstStyle/>
          <a:p>
            <a:pPr algn="ctr"/>
            <a:r>
              <a:rPr lang="en-US" sz="1200" dirty="0"/>
              <a:t>2020 Sep 20. </a:t>
            </a:r>
            <a:r>
              <a:rPr lang="en-US" sz="1200" dirty="0" err="1"/>
              <a:t>doi</a:t>
            </a:r>
            <a:r>
              <a:rPr lang="en-US" sz="1200" dirty="0"/>
              <a:t>: 10.1056/NEJMoa202248</a:t>
            </a:r>
          </a:p>
        </p:txBody>
      </p:sp>
      <p:sp>
        <p:nvSpPr>
          <p:cNvPr id="6" name="TextBox 5"/>
          <p:cNvSpPr txBox="1"/>
          <p:nvPr/>
        </p:nvSpPr>
        <p:spPr>
          <a:xfrm>
            <a:off x="768580" y="5831140"/>
            <a:ext cx="4536928" cy="276999"/>
          </a:xfrm>
          <a:prstGeom prst="rect">
            <a:avLst/>
          </a:prstGeom>
          <a:noFill/>
        </p:spPr>
        <p:txBody>
          <a:bodyPr wrap="square" rtlCol="0">
            <a:spAutoFit/>
          </a:bodyPr>
          <a:lstStyle/>
          <a:p>
            <a:pPr algn="ctr"/>
            <a:r>
              <a:rPr lang="en-US" sz="1200" dirty="0"/>
              <a:t>2020 Apr 28. DOI: 10.1056/NEJMoa1911440</a:t>
            </a:r>
          </a:p>
        </p:txBody>
      </p:sp>
      <p:pic>
        <p:nvPicPr>
          <p:cNvPr id="7" name="Picture 6"/>
          <p:cNvPicPr>
            <a:picLocks noChangeAspect="1"/>
          </p:cNvPicPr>
          <p:nvPr/>
        </p:nvPicPr>
        <p:blipFill>
          <a:blip r:embed="rId4"/>
          <a:stretch>
            <a:fillRect/>
          </a:stretch>
        </p:blipFill>
        <p:spPr>
          <a:xfrm>
            <a:off x="98856" y="1672279"/>
            <a:ext cx="5876376" cy="3970639"/>
          </a:xfrm>
          <a:prstGeom prst="rect">
            <a:avLst/>
          </a:prstGeom>
        </p:spPr>
      </p:pic>
    </p:spTree>
    <p:extLst>
      <p:ext uri="{BB962C8B-B14F-4D97-AF65-F5344CB8AC3E}">
        <p14:creationId xmlns:p14="http://schemas.microsoft.com/office/powerpoint/2010/main" val="803100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052560" y="644652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BC0FE07-4C00-4042-87A4-C41902D2B3E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PROFOUND Trial: Phase 3 Trial Design</a:t>
            </a:r>
          </a:p>
        </p:txBody>
      </p:sp>
      <p:sp>
        <p:nvSpPr>
          <p:cNvPr id="4" name="TextBox 3">
            <a:extLst>
              <a:ext uri="{FF2B5EF4-FFF2-40B4-BE49-F238E27FC236}">
                <a16:creationId xmlns:a16="http://schemas.microsoft.com/office/drawing/2014/main" id="{8D45346D-02D5-45BA-9194-E9B2A2212D62}"/>
              </a:ext>
            </a:extLst>
          </p:cNvPr>
          <p:cNvSpPr txBox="1"/>
          <p:nvPr/>
        </p:nvSpPr>
        <p:spPr>
          <a:xfrm>
            <a:off x="675751" y="4601926"/>
            <a:ext cx="2039939" cy="830997"/>
          </a:xfrm>
          <a:prstGeom prst="rect">
            <a:avLst/>
          </a:prstGeom>
          <a:solidFill>
            <a:sysClr val="window" lastClr="FFFFFF">
              <a:lumMod val="85000"/>
            </a:sysClr>
          </a:solidFill>
        </p:spPr>
        <p:txBody>
          <a:bodyPr wrap="square" rtlCol="0">
            <a:spAutoFit/>
          </a:bodyPr>
          <a:lstStyle/>
          <a:p>
            <a:pPr marL="0" marR="0" lvl="0" indent="0" algn="l" defTabSz="609523"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Arial" panose="020B0604020202020204" pitchFamily="34" charset="0"/>
              </a:rPr>
              <a:t> Stratification Factors</a:t>
            </a:r>
          </a:p>
          <a:p>
            <a:pPr marL="122753" marR="0" lvl="0" indent="-122753" algn="l" defTabSz="609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Arial" panose="020B0604020202020204" pitchFamily="34" charset="0"/>
              </a:rPr>
              <a:t>Previous taxane</a:t>
            </a:r>
          </a:p>
          <a:p>
            <a:pPr marL="122753" marR="0" lvl="0" indent="-122753" algn="l" defTabSz="60952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lumMod val="85000"/>
                    <a:lumOff val="15000"/>
                  </a:srgbClr>
                </a:solidFill>
                <a:effectLst/>
                <a:uLnTx/>
                <a:uFillTx/>
                <a:latin typeface="Calibri" panose="020F0502020204030204"/>
                <a:ea typeface="+mn-ea"/>
                <a:cs typeface="Arial" panose="020B0604020202020204" pitchFamily="34" charset="0"/>
              </a:rPr>
              <a:t>Measurable disease</a:t>
            </a:r>
          </a:p>
        </p:txBody>
      </p:sp>
      <p:sp>
        <p:nvSpPr>
          <p:cNvPr id="5" name="Rectangle 4">
            <a:extLst>
              <a:ext uri="{FF2B5EF4-FFF2-40B4-BE49-F238E27FC236}">
                <a16:creationId xmlns:a16="http://schemas.microsoft.com/office/drawing/2014/main" id="{70F0A02A-6DDC-462D-8CA5-01C7BCABE216}"/>
              </a:ext>
            </a:extLst>
          </p:cNvPr>
          <p:cNvSpPr/>
          <p:nvPr/>
        </p:nvSpPr>
        <p:spPr>
          <a:xfrm>
            <a:off x="3251743" y="1333698"/>
            <a:ext cx="2064000" cy="864000"/>
          </a:xfrm>
          <a:prstGeom prst="rect">
            <a:avLst/>
          </a:prstGeom>
          <a:solidFill>
            <a:schemeClr val="tx1">
              <a:lumMod val="50000"/>
              <a:lumOff val="50000"/>
            </a:schemeClr>
          </a:solidFill>
          <a:ln w="63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Arial Narrow"/>
              </a:rPr>
              <a:t>Cohort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1" u="none" strike="noStrike" kern="1200" cap="none" spc="0" normalizeH="0" baseline="0" noProof="0" dirty="0">
                <a:ln>
                  <a:noFill/>
                </a:ln>
                <a:solidFill>
                  <a:prstClr val="white"/>
                </a:solidFill>
                <a:effectLst/>
                <a:uLnTx/>
                <a:uFillTx/>
                <a:latin typeface="Calibri" panose="020F0502020204030204"/>
                <a:ea typeface="+mn-ea"/>
                <a:cs typeface="Arial Narrow"/>
              </a:rPr>
              <a:t>BRCA1</a:t>
            </a:r>
            <a:r>
              <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Arial Narrow"/>
              </a:rPr>
              <a:t>, </a:t>
            </a:r>
            <a:r>
              <a:rPr kumimoji="0" lang="pt-BR" sz="1600" b="0" i="1" u="none" strike="noStrike" kern="1200" cap="none" spc="0" normalizeH="0" baseline="0" noProof="0" dirty="0">
                <a:ln>
                  <a:noFill/>
                </a:ln>
                <a:solidFill>
                  <a:prstClr val="white"/>
                </a:solidFill>
                <a:effectLst/>
                <a:uLnTx/>
                <a:uFillTx/>
                <a:latin typeface="Calibri" panose="020F0502020204030204"/>
                <a:ea typeface="+mn-ea"/>
                <a:cs typeface="Arial Narrow"/>
              </a:rPr>
              <a:t>BRCA2</a:t>
            </a:r>
            <a:r>
              <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Arial Narrow"/>
              </a:rPr>
              <a:t> or </a:t>
            </a:r>
            <a:r>
              <a:rPr kumimoji="0" lang="pt-BR" sz="1600" b="0" i="1" u="none" strike="noStrike" kern="1200" cap="none" spc="0" normalizeH="0" baseline="0" noProof="0" dirty="0">
                <a:ln>
                  <a:noFill/>
                </a:ln>
                <a:solidFill>
                  <a:prstClr val="white"/>
                </a:solidFill>
                <a:effectLst/>
                <a:uLnTx/>
                <a:uFillTx/>
                <a:latin typeface="Calibri" panose="020F0502020204030204"/>
                <a:ea typeface="+mn-ea"/>
                <a:cs typeface="Arial Narrow"/>
              </a:rPr>
              <a:t>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Arial Narrow"/>
              </a:rPr>
              <a:t>N=245</a:t>
            </a:r>
            <a:endParaRPr kumimoji="0" lang="en-GB" sz="1600" b="1"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a:extLst>
              <a:ext uri="{FF2B5EF4-FFF2-40B4-BE49-F238E27FC236}">
                <a16:creationId xmlns:a16="http://schemas.microsoft.com/office/drawing/2014/main" id="{B27042C8-76FB-4694-B998-729D99E0DF9F}"/>
              </a:ext>
            </a:extLst>
          </p:cNvPr>
          <p:cNvSpPr/>
          <p:nvPr/>
        </p:nvSpPr>
        <p:spPr>
          <a:xfrm>
            <a:off x="3251743" y="4006892"/>
            <a:ext cx="2064000" cy="864000"/>
          </a:xfrm>
          <a:prstGeom prst="rect">
            <a:avLst/>
          </a:prstGeom>
          <a:solidFill>
            <a:schemeClr val="tx1">
              <a:lumMod val="50000"/>
              <a:lumOff val="50000"/>
            </a:schemeClr>
          </a:solidFill>
          <a:ln w="6350" cap="flat" cmpd="sng" algn="ctr">
            <a:noFill/>
            <a:prstDash val="solid"/>
            <a:miter lim="800000"/>
          </a:ln>
          <a:effectLst/>
        </p:spPr>
        <p:txBody>
          <a:bodyPr rtlCol="0" anchor="ctr"/>
          <a:lstStyle/>
          <a:p>
            <a:pPr marL="0" marR="0" lvl="0" indent="0" algn="l" defTabSz="609523"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Cohort B: </a:t>
            </a:r>
          </a:p>
          <a:p>
            <a:pPr marL="0" marR="0" lvl="0" indent="0" algn="l" defTabSz="609523"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Other HRR alterations</a:t>
            </a:r>
          </a:p>
          <a:p>
            <a:pPr marL="0" marR="0" lvl="0" indent="0" algn="l" defTabSz="609523"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rPr>
              <a:t>N=142</a:t>
            </a:r>
          </a:p>
        </p:txBody>
      </p:sp>
      <p:sp>
        <p:nvSpPr>
          <p:cNvPr id="7" name="TextBox 6">
            <a:extLst>
              <a:ext uri="{FF2B5EF4-FFF2-40B4-BE49-F238E27FC236}">
                <a16:creationId xmlns:a16="http://schemas.microsoft.com/office/drawing/2014/main" id="{5FC8C2F0-7640-418F-8A35-51BCC4669FA1}"/>
              </a:ext>
            </a:extLst>
          </p:cNvPr>
          <p:cNvSpPr txBox="1"/>
          <p:nvPr/>
        </p:nvSpPr>
        <p:spPr>
          <a:xfrm>
            <a:off x="3225533" y="2568307"/>
            <a:ext cx="1911619" cy="584775"/>
          </a:xfrm>
          <a:prstGeom prst="rect">
            <a:avLst/>
          </a:prstGeom>
          <a:noFill/>
        </p:spPr>
        <p:txBody>
          <a:bodyPr wrap="square" rtlCol="0">
            <a:spAutoFit/>
          </a:bodyPr>
          <a:lstStyle/>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2:1 randomization</a:t>
            </a:r>
          </a:p>
          <a:p>
            <a:pPr marL="0" marR="0" lvl="0" indent="0" algn="ctr" defTabSz="60952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Open-label</a:t>
            </a:r>
          </a:p>
        </p:txBody>
      </p:sp>
      <p:sp>
        <p:nvSpPr>
          <p:cNvPr id="9" name="Rectangle 8">
            <a:extLst>
              <a:ext uri="{FF2B5EF4-FFF2-40B4-BE49-F238E27FC236}">
                <a16:creationId xmlns:a16="http://schemas.microsoft.com/office/drawing/2014/main" id="{87F9F1A5-04A6-4083-8982-21F440DC72B9}"/>
              </a:ext>
            </a:extLst>
          </p:cNvPr>
          <p:cNvSpPr/>
          <p:nvPr/>
        </p:nvSpPr>
        <p:spPr>
          <a:xfrm>
            <a:off x="675752" y="1360606"/>
            <a:ext cx="1992901" cy="3176897"/>
          </a:xfrm>
          <a:prstGeom prst="rect">
            <a:avLst/>
          </a:prstGeom>
          <a:solidFill>
            <a:schemeClr val="accent1"/>
          </a:solidFill>
          <a:ln w="6350" cap="flat" cmpd="sng" algn="ctr">
            <a:solidFill>
              <a:srgbClr val="621C38"/>
            </a:solidFill>
            <a:prstDash val="solid"/>
            <a:miter lim="800000"/>
          </a:ln>
          <a:effectLst/>
        </p:spPr>
        <p:txBody>
          <a:bodyPr rtlCol="0" anchor="ct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Key eligibility criteria</a:t>
            </a:r>
          </a:p>
          <a:p>
            <a:pPr marL="122764" marR="0" lvl="0" indent="-122764" algn="l" defTabSz="609555" rtl="0" eaLnBrk="1" fontAlgn="auto" latinLnBrk="0" hangingPunct="1">
              <a:lnSpc>
                <a:spcPct val="100000"/>
              </a:lnSpc>
              <a:spcBef>
                <a:spcPts val="0"/>
              </a:spcBef>
              <a:spcAft>
                <a:spcPts val="0"/>
              </a:spcAft>
              <a:buClrTx/>
              <a:buSzTx/>
              <a:buFont typeface="Arial" panose="020B0604020202020204" pitchFamily="34" charset="0"/>
              <a:buChar char="•"/>
              <a:tabLst>
                <a:tab pos="122764" algn="l"/>
              </a:tabLst>
              <a:defRPr/>
            </a:pPr>
            <a:r>
              <a:rPr kumimoji="0" lang="en-GB" sz="1600" b="0"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mCRPC</a:t>
            </a:r>
          </a:p>
          <a:p>
            <a:pPr marL="122764" marR="0" lvl="0" indent="-122764" algn="l" defTabSz="609555" rtl="0" eaLnBrk="1" fontAlgn="auto" latinLnBrk="0" hangingPunct="1">
              <a:lnSpc>
                <a:spcPct val="100000"/>
              </a:lnSpc>
              <a:spcBef>
                <a:spcPts val="800"/>
              </a:spcBef>
              <a:spcAft>
                <a:spcPts val="0"/>
              </a:spcAft>
              <a:buClrTx/>
              <a:buSzTx/>
              <a:buFont typeface="Arial" panose="020B0604020202020204" pitchFamily="34" charset="0"/>
              <a:buChar char="•"/>
              <a:tabLst>
                <a:tab pos="122764" algn="l"/>
              </a:tabLst>
              <a:defRPr/>
            </a:pPr>
            <a:r>
              <a:rPr kumimoji="0" lang="en-GB" sz="1600" b="0"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Disease progression on prior NHA, eg enzalutamide and/ or abiraterone treatment</a:t>
            </a:r>
          </a:p>
          <a:p>
            <a:pPr marL="122764" marR="0" lvl="0" indent="-122764" algn="l" defTabSz="609555" rtl="0" eaLnBrk="1" fontAlgn="auto" latinLnBrk="0" hangingPunct="1">
              <a:lnSpc>
                <a:spcPct val="100000"/>
              </a:lnSpc>
              <a:spcBef>
                <a:spcPts val="800"/>
              </a:spcBef>
              <a:spcAft>
                <a:spcPts val="0"/>
              </a:spcAft>
              <a:buClrTx/>
              <a:buSzTx/>
              <a:buFont typeface="Arial" panose="020B0604020202020204" pitchFamily="34" charset="0"/>
              <a:buChar char="•"/>
              <a:tabLst>
                <a:tab pos="122764" algn="l"/>
              </a:tabLst>
              <a:defRPr/>
            </a:pPr>
            <a:r>
              <a:rPr kumimoji="0" lang="en-GB" sz="1600" b="0" i="0" u="none" strike="noStrike" kern="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Alterations in ≥1 of any qualifying gene with a direct or indirect role in HRR*</a:t>
            </a:r>
          </a:p>
        </p:txBody>
      </p:sp>
      <p:sp>
        <p:nvSpPr>
          <p:cNvPr id="10" name="TextBox 9">
            <a:extLst>
              <a:ext uri="{FF2B5EF4-FFF2-40B4-BE49-F238E27FC236}">
                <a16:creationId xmlns:a16="http://schemas.microsoft.com/office/drawing/2014/main" id="{A3BFFAB8-E2DB-4D55-8B85-5F9616D2B5D0}"/>
              </a:ext>
            </a:extLst>
          </p:cNvPr>
          <p:cNvSpPr txBox="1"/>
          <p:nvPr/>
        </p:nvSpPr>
        <p:spPr>
          <a:xfrm>
            <a:off x="5592191" y="1016409"/>
            <a:ext cx="2039947" cy="584775"/>
          </a:xfrm>
          <a:prstGeom prst="rect">
            <a:avLst/>
          </a:prstGeom>
          <a:solidFill>
            <a:schemeClr val="accent2"/>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Arial Narrow"/>
              </a:rPr>
              <a:t>Olaparib</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 300 mg bid</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n = 162</a:t>
            </a:r>
          </a:p>
        </p:txBody>
      </p:sp>
      <p:sp>
        <p:nvSpPr>
          <p:cNvPr id="11" name="TextBox 10">
            <a:extLst>
              <a:ext uri="{FF2B5EF4-FFF2-40B4-BE49-F238E27FC236}">
                <a16:creationId xmlns:a16="http://schemas.microsoft.com/office/drawing/2014/main" id="{BECFE06B-1F46-48F7-9269-33A855B4253A}"/>
              </a:ext>
            </a:extLst>
          </p:cNvPr>
          <p:cNvSpPr txBox="1"/>
          <p:nvPr/>
        </p:nvSpPr>
        <p:spPr>
          <a:xfrm>
            <a:off x="5592191" y="3712500"/>
            <a:ext cx="2039947" cy="58477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Arial Narrow"/>
              </a:rPr>
              <a:t>Olaparib</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 300 </a:t>
            </a:r>
            <a:r>
              <a:rPr kumimoji="0" lang="en-GB" sz="1600" b="1" i="0" u="none" strike="noStrike" kern="1200" cap="none" spc="0" normalizeH="0" baseline="0" noProof="0">
                <a:ln>
                  <a:noFill/>
                </a:ln>
                <a:solidFill>
                  <a:prstClr val="white"/>
                </a:solidFill>
                <a:effectLst/>
                <a:uLnTx/>
                <a:uFillTx/>
                <a:latin typeface="Calibri" panose="020F0502020204030204"/>
                <a:ea typeface="+mn-ea"/>
                <a:cs typeface="Arial Narrow"/>
              </a:rPr>
              <a:t>mg bid </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n = 94</a:t>
            </a:r>
          </a:p>
        </p:txBody>
      </p:sp>
      <p:sp>
        <p:nvSpPr>
          <p:cNvPr id="12" name="TextBox 11">
            <a:extLst>
              <a:ext uri="{FF2B5EF4-FFF2-40B4-BE49-F238E27FC236}">
                <a16:creationId xmlns:a16="http://schemas.microsoft.com/office/drawing/2014/main" id="{175530CC-E0FD-457B-9B7F-BBF36DDDA70B}"/>
              </a:ext>
            </a:extLst>
          </p:cNvPr>
          <p:cNvSpPr txBox="1"/>
          <p:nvPr/>
        </p:nvSpPr>
        <p:spPr>
          <a:xfrm>
            <a:off x="5592191" y="4598171"/>
            <a:ext cx="2039947" cy="830997"/>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Physician's choice of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Arial Narrow"/>
              </a:rPr>
              <a:t>enza</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 or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Arial Narrow"/>
              </a:rPr>
              <a:t>abi</a:t>
            </a:r>
            <a:r>
              <a:rPr kumimoji="0" lang="en-GB" sz="1600" b="1" i="0" u="none" strike="noStrike" kern="1200" cap="none" spc="0" normalizeH="0" baseline="30000" noProof="0" dirty="0">
                <a:ln>
                  <a:noFill/>
                </a:ln>
                <a:solidFill>
                  <a:prstClr val="white"/>
                </a:solidFill>
                <a:effectLst/>
                <a:uLnTx/>
                <a:uFillTx/>
                <a:latin typeface="Calibri" panose="020F0502020204030204"/>
                <a:ea typeface="+mn-ea"/>
                <a:cs typeface="Arial Narrow"/>
              </a:rPr>
              <a:t>†</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n = 48</a:t>
            </a:r>
          </a:p>
        </p:txBody>
      </p:sp>
      <p:sp>
        <p:nvSpPr>
          <p:cNvPr id="13" name="TextBox 12">
            <a:extLst>
              <a:ext uri="{FF2B5EF4-FFF2-40B4-BE49-F238E27FC236}">
                <a16:creationId xmlns:a16="http://schemas.microsoft.com/office/drawing/2014/main" id="{CF4A4414-D4D3-4157-8345-B998B33F4C96}"/>
              </a:ext>
            </a:extLst>
          </p:cNvPr>
          <p:cNvSpPr txBox="1"/>
          <p:nvPr/>
        </p:nvSpPr>
        <p:spPr>
          <a:xfrm>
            <a:off x="5592191" y="1802673"/>
            <a:ext cx="2039947" cy="830997"/>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Physician's choice of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Arial Narrow"/>
              </a:rPr>
              <a:t>enza</a:t>
            </a: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 or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Arial Narrow"/>
              </a:rPr>
              <a:t>abi</a:t>
            </a:r>
            <a:r>
              <a:rPr kumimoji="0" lang="en-GB" sz="1600" b="1" i="0" u="none" strike="noStrike" kern="1200" cap="none" spc="0" normalizeH="0" baseline="30000" noProof="0" dirty="0">
                <a:ln>
                  <a:noFill/>
                </a:ln>
                <a:solidFill>
                  <a:prstClr val="white"/>
                </a:solidFill>
                <a:effectLst/>
                <a:uLnTx/>
                <a:uFillTx/>
                <a:latin typeface="Calibri" panose="020F0502020204030204"/>
                <a:ea typeface="+mn-ea"/>
                <a:cs typeface="Arial Narrow"/>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Arial Narrow"/>
              </a:rPr>
              <a:t>n = 83</a:t>
            </a:r>
          </a:p>
        </p:txBody>
      </p:sp>
      <p:cxnSp>
        <p:nvCxnSpPr>
          <p:cNvPr id="14" name="Straight Arrow Connector 13">
            <a:extLst>
              <a:ext uri="{FF2B5EF4-FFF2-40B4-BE49-F238E27FC236}">
                <a16:creationId xmlns:a16="http://schemas.microsoft.com/office/drawing/2014/main" id="{65ADFBDA-F740-4E20-9B3A-54FFE106442C}"/>
              </a:ext>
            </a:extLst>
          </p:cNvPr>
          <p:cNvCxnSpPr>
            <a:cxnSpLocks/>
          </p:cNvCxnSpPr>
          <p:nvPr/>
        </p:nvCxnSpPr>
        <p:spPr>
          <a:xfrm>
            <a:off x="5327770" y="1499749"/>
            <a:ext cx="23684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3CAAC1B-2B38-40A4-8D19-F9EE2E906365}"/>
              </a:ext>
            </a:extLst>
          </p:cNvPr>
          <p:cNvCxnSpPr>
            <a:cxnSpLocks/>
          </p:cNvCxnSpPr>
          <p:nvPr/>
        </p:nvCxnSpPr>
        <p:spPr>
          <a:xfrm>
            <a:off x="5327770" y="4142429"/>
            <a:ext cx="23684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A7A0323-FC04-40C5-89C4-3714F0E6F0E7}"/>
              </a:ext>
            </a:extLst>
          </p:cNvPr>
          <p:cNvCxnSpPr>
            <a:cxnSpLocks/>
          </p:cNvCxnSpPr>
          <p:nvPr/>
        </p:nvCxnSpPr>
        <p:spPr>
          <a:xfrm>
            <a:off x="5327770" y="4683332"/>
            <a:ext cx="23684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04EEECF-7E0E-4B87-B4A0-55B9383E86D8}"/>
              </a:ext>
            </a:extLst>
          </p:cNvPr>
          <p:cNvCxnSpPr>
            <a:cxnSpLocks/>
          </p:cNvCxnSpPr>
          <p:nvPr/>
        </p:nvCxnSpPr>
        <p:spPr>
          <a:xfrm>
            <a:off x="5327770" y="1962973"/>
            <a:ext cx="23684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95D959F-D015-4AEB-A1FE-719828CF54F5}"/>
              </a:ext>
            </a:extLst>
          </p:cNvPr>
          <p:cNvSpPr txBox="1"/>
          <p:nvPr/>
        </p:nvSpPr>
        <p:spPr>
          <a:xfrm>
            <a:off x="5414073" y="2631684"/>
            <a:ext cx="2705280" cy="1077218"/>
          </a:xfrm>
          <a:prstGeom prst="rect">
            <a:avLst/>
          </a:prstGeom>
          <a:noFill/>
        </p:spPr>
        <p:txBody>
          <a:bodyPr wrap="square"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Upon</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BICR progression, Physician's choice patients were eligible for crossover to olaparib</a:t>
            </a:r>
          </a:p>
        </p:txBody>
      </p:sp>
      <p:grpSp>
        <p:nvGrpSpPr>
          <p:cNvPr id="37" name="Group 36"/>
          <p:cNvGrpSpPr/>
          <p:nvPr/>
        </p:nvGrpSpPr>
        <p:grpSpPr>
          <a:xfrm>
            <a:off x="2668653" y="1773936"/>
            <a:ext cx="583090" cy="2673194"/>
            <a:chOff x="2668653" y="2022893"/>
            <a:chExt cx="583090" cy="2848152"/>
          </a:xfrm>
        </p:grpSpPr>
        <p:cxnSp>
          <p:nvCxnSpPr>
            <p:cNvPr id="19" name="Connector: Elbow 3">
              <a:extLst>
                <a:ext uri="{FF2B5EF4-FFF2-40B4-BE49-F238E27FC236}">
                  <a16:creationId xmlns:a16="http://schemas.microsoft.com/office/drawing/2014/main" id="{DE69809A-2753-4F1E-8F8F-2AA289CE66FA}"/>
                </a:ext>
              </a:extLst>
            </p:cNvPr>
            <p:cNvCxnSpPr>
              <a:cxnSpLocks/>
              <a:stCxn id="9" idx="3"/>
              <a:endCxn id="5" idx="1"/>
            </p:cNvCxnSpPr>
            <p:nvPr/>
          </p:nvCxnSpPr>
          <p:spPr>
            <a:xfrm flipV="1">
              <a:off x="2668653" y="2022893"/>
              <a:ext cx="583090" cy="1260807"/>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nector: Elbow 10">
              <a:extLst>
                <a:ext uri="{FF2B5EF4-FFF2-40B4-BE49-F238E27FC236}">
                  <a16:creationId xmlns:a16="http://schemas.microsoft.com/office/drawing/2014/main" id="{64D565AF-AF19-4185-A98A-B0BAB495E95A}"/>
                </a:ext>
              </a:extLst>
            </p:cNvPr>
            <p:cNvCxnSpPr>
              <a:cxnSpLocks/>
              <a:stCxn id="9" idx="3"/>
              <a:endCxn id="6" idx="1"/>
            </p:cNvCxnSpPr>
            <p:nvPr/>
          </p:nvCxnSpPr>
          <p:spPr>
            <a:xfrm>
              <a:off x="2668653" y="3283700"/>
              <a:ext cx="583090" cy="1587345"/>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grpSp>
      <p:sp>
        <p:nvSpPr>
          <p:cNvPr id="23" name="Rounded Rectangle 34">
            <a:extLst>
              <a:ext uri="{FF2B5EF4-FFF2-40B4-BE49-F238E27FC236}">
                <a16:creationId xmlns:a16="http://schemas.microsoft.com/office/drawing/2014/main" id="{E3D6C253-3065-4989-B690-CFF5346EBA6D}"/>
              </a:ext>
            </a:extLst>
          </p:cNvPr>
          <p:cNvSpPr/>
          <p:nvPr/>
        </p:nvSpPr>
        <p:spPr>
          <a:xfrm>
            <a:off x="8526742" y="1031087"/>
            <a:ext cx="2412019" cy="629834"/>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Primary endpoint: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rPFS by BICR in Cohort 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(alpha=0.05)</a:t>
            </a:r>
          </a:p>
        </p:txBody>
      </p:sp>
      <p:sp>
        <p:nvSpPr>
          <p:cNvPr id="24" name="Rounded Rectangle 35">
            <a:extLst>
              <a:ext uri="{FF2B5EF4-FFF2-40B4-BE49-F238E27FC236}">
                <a16:creationId xmlns:a16="http://schemas.microsoft.com/office/drawing/2014/main" id="{CCDC1BD6-C653-4EC4-A820-421AC8D674F8}"/>
              </a:ext>
            </a:extLst>
          </p:cNvPr>
          <p:cNvSpPr/>
          <p:nvPr/>
        </p:nvSpPr>
        <p:spPr>
          <a:xfrm>
            <a:off x="8376373" y="1821903"/>
            <a:ext cx="2937401" cy="768000"/>
          </a:xfrm>
          <a:prstGeom prst="roundRect">
            <a:avLst/>
          </a:prstGeom>
          <a:solidFill>
            <a:schemeClr val="accent6"/>
          </a:solidFill>
          <a:ln w="19050" cap="flat" cmpd="sng" algn="ctr">
            <a:solidFill>
              <a:schemeClr val="accent6"/>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Confirmed ORR by BICR in Cohort 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(alpha=0.05)</a:t>
            </a:r>
          </a:p>
        </p:txBody>
      </p:sp>
      <p:sp>
        <p:nvSpPr>
          <p:cNvPr id="25" name="Rounded Rectangle 36">
            <a:extLst>
              <a:ext uri="{FF2B5EF4-FFF2-40B4-BE49-F238E27FC236}">
                <a16:creationId xmlns:a16="http://schemas.microsoft.com/office/drawing/2014/main" id="{47FAF544-0FE8-4880-BFE1-440B579B3D2B}"/>
              </a:ext>
            </a:extLst>
          </p:cNvPr>
          <p:cNvSpPr/>
          <p:nvPr/>
        </p:nvSpPr>
        <p:spPr>
          <a:xfrm>
            <a:off x="8376371" y="2742009"/>
            <a:ext cx="2937401" cy="768000"/>
          </a:xfrm>
          <a:prstGeom prst="roundRect">
            <a:avLst/>
          </a:prstGeom>
          <a:solidFill>
            <a:schemeClr val="accent6"/>
          </a:solidFill>
          <a:ln w="19050" cap="flat" cmpd="sng" algn="ctr">
            <a:solidFill>
              <a:schemeClr val="accent6"/>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rPFS by BICR in Cohorts A+B</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(alpha=0.05)</a:t>
            </a:r>
          </a:p>
        </p:txBody>
      </p:sp>
      <p:sp>
        <p:nvSpPr>
          <p:cNvPr id="26" name="Rounded Rectangle 37">
            <a:extLst>
              <a:ext uri="{FF2B5EF4-FFF2-40B4-BE49-F238E27FC236}">
                <a16:creationId xmlns:a16="http://schemas.microsoft.com/office/drawing/2014/main" id="{485718FD-2094-437D-8D98-36217954EC18}"/>
              </a:ext>
            </a:extLst>
          </p:cNvPr>
          <p:cNvSpPr/>
          <p:nvPr/>
        </p:nvSpPr>
        <p:spPr>
          <a:xfrm>
            <a:off x="8376371" y="3662115"/>
            <a:ext cx="2937401" cy="768000"/>
          </a:xfrm>
          <a:prstGeom prst="roundRect">
            <a:avLst/>
          </a:prstGeom>
          <a:solidFill>
            <a:schemeClr val="accent6"/>
          </a:solidFill>
          <a:ln w="19050" cap="flat" cmpd="sng" algn="ctr">
            <a:solidFill>
              <a:schemeClr val="accent6"/>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Time to pain progression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in Cohort 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(alpha=0.05)</a:t>
            </a:r>
          </a:p>
        </p:txBody>
      </p:sp>
      <p:sp>
        <p:nvSpPr>
          <p:cNvPr id="27" name="Down Arrow 63">
            <a:extLst>
              <a:ext uri="{FF2B5EF4-FFF2-40B4-BE49-F238E27FC236}">
                <a16:creationId xmlns:a16="http://schemas.microsoft.com/office/drawing/2014/main" id="{A45AF716-34B2-4BDB-A0AD-A176FEFA2C6E}"/>
              </a:ext>
            </a:extLst>
          </p:cNvPr>
          <p:cNvSpPr/>
          <p:nvPr/>
        </p:nvSpPr>
        <p:spPr>
          <a:xfrm>
            <a:off x="9560792" y="1683738"/>
            <a:ext cx="614349" cy="183387"/>
          </a:xfrm>
          <a:prstGeom prst="downArrow">
            <a:avLst/>
          </a:prstGeom>
          <a:solidFill>
            <a:srgbClr val="3F4444"/>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FFFFFF"/>
              </a:solidFill>
              <a:effectLst/>
              <a:uLnTx/>
              <a:uFillTx/>
              <a:latin typeface="Arial"/>
              <a:ea typeface="+mn-ea"/>
              <a:cs typeface="+mn-cs"/>
            </a:endParaRPr>
          </a:p>
        </p:txBody>
      </p:sp>
      <p:sp>
        <p:nvSpPr>
          <p:cNvPr id="28" name="Down Arrow 64">
            <a:extLst>
              <a:ext uri="{FF2B5EF4-FFF2-40B4-BE49-F238E27FC236}">
                <a16:creationId xmlns:a16="http://schemas.microsoft.com/office/drawing/2014/main" id="{F034897A-2915-44FE-9921-24FDB55B4A96}"/>
              </a:ext>
            </a:extLst>
          </p:cNvPr>
          <p:cNvSpPr/>
          <p:nvPr/>
        </p:nvSpPr>
        <p:spPr>
          <a:xfrm>
            <a:off x="9537896" y="2581254"/>
            <a:ext cx="614349" cy="183387"/>
          </a:xfrm>
          <a:prstGeom prst="downArrow">
            <a:avLst/>
          </a:prstGeom>
          <a:solidFill>
            <a:srgbClr val="3F4444"/>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FFFFFF"/>
              </a:solidFill>
              <a:effectLst/>
              <a:uLnTx/>
              <a:uFillTx/>
              <a:latin typeface="Arial"/>
              <a:ea typeface="+mn-ea"/>
              <a:cs typeface="+mn-cs"/>
            </a:endParaRPr>
          </a:p>
        </p:txBody>
      </p:sp>
      <p:sp>
        <p:nvSpPr>
          <p:cNvPr id="29" name="Down Arrow 68">
            <a:extLst>
              <a:ext uri="{FF2B5EF4-FFF2-40B4-BE49-F238E27FC236}">
                <a16:creationId xmlns:a16="http://schemas.microsoft.com/office/drawing/2014/main" id="{6EF47241-3610-4A13-AED1-A2A7B4D3EC95}"/>
              </a:ext>
            </a:extLst>
          </p:cNvPr>
          <p:cNvSpPr/>
          <p:nvPr/>
        </p:nvSpPr>
        <p:spPr>
          <a:xfrm>
            <a:off x="9537896" y="3497854"/>
            <a:ext cx="614349" cy="183387"/>
          </a:xfrm>
          <a:prstGeom prst="downArrow">
            <a:avLst/>
          </a:prstGeom>
          <a:solidFill>
            <a:srgbClr val="3F4444"/>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FFFFFF"/>
              </a:solidFill>
              <a:effectLst/>
              <a:uLnTx/>
              <a:uFillTx/>
              <a:latin typeface="Arial"/>
              <a:ea typeface="+mn-ea"/>
              <a:cs typeface="+mn-cs"/>
            </a:endParaRPr>
          </a:p>
        </p:txBody>
      </p:sp>
      <p:sp>
        <p:nvSpPr>
          <p:cNvPr id="30" name="Down Arrow 69">
            <a:extLst>
              <a:ext uri="{FF2B5EF4-FFF2-40B4-BE49-F238E27FC236}">
                <a16:creationId xmlns:a16="http://schemas.microsoft.com/office/drawing/2014/main" id="{E5C98A0C-E1CC-4E5E-8E54-DCC7E2A44572}"/>
              </a:ext>
            </a:extLst>
          </p:cNvPr>
          <p:cNvSpPr/>
          <p:nvPr/>
        </p:nvSpPr>
        <p:spPr>
          <a:xfrm>
            <a:off x="9537896" y="4444357"/>
            <a:ext cx="614349" cy="183387"/>
          </a:xfrm>
          <a:prstGeom prst="downArrow">
            <a:avLst/>
          </a:prstGeom>
          <a:solidFill>
            <a:srgbClr val="3F4444"/>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FFFFFF"/>
              </a:solidFill>
              <a:effectLst/>
              <a:uLnTx/>
              <a:uFillTx/>
              <a:latin typeface="Arial"/>
              <a:ea typeface="+mn-ea"/>
              <a:cs typeface="+mn-cs"/>
            </a:endParaRPr>
          </a:p>
        </p:txBody>
      </p:sp>
      <p:sp>
        <p:nvSpPr>
          <p:cNvPr id="31" name="Rounded Rectangle 70">
            <a:extLst>
              <a:ext uri="{FF2B5EF4-FFF2-40B4-BE49-F238E27FC236}">
                <a16:creationId xmlns:a16="http://schemas.microsoft.com/office/drawing/2014/main" id="{5DC462D4-8045-4378-8AFC-DC909B95D639}"/>
              </a:ext>
            </a:extLst>
          </p:cNvPr>
          <p:cNvSpPr/>
          <p:nvPr/>
        </p:nvSpPr>
        <p:spPr>
          <a:xfrm>
            <a:off x="7922650" y="4643070"/>
            <a:ext cx="1872000" cy="768000"/>
          </a:xfrm>
          <a:prstGeom prst="roundRect">
            <a:avLst/>
          </a:prstGeom>
          <a:solidFill>
            <a:schemeClr val="accent6"/>
          </a:solidFill>
          <a:ln w="19050" cap="flat" cmpd="sng" algn="ctr">
            <a:solidFill>
              <a:schemeClr val="accent6"/>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OS in Cohort A → Interim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white"/>
                </a:solidFill>
                <a:effectLst/>
                <a:uLnTx/>
                <a:uFillTx/>
                <a:latin typeface="Arial"/>
                <a:ea typeface="+mn-ea"/>
                <a:cs typeface="+mn-cs"/>
              </a:rPr>
              <a:t>(alpha=0.01)</a:t>
            </a:r>
          </a:p>
        </p:txBody>
      </p:sp>
      <p:sp>
        <p:nvSpPr>
          <p:cNvPr id="32" name="Rounded Rectangle 71">
            <a:extLst>
              <a:ext uri="{FF2B5EF4-FFF2-40B4-BE49-F238E27FC236}">
                <a16:creationId xmlns:a16="http://schemas.microsoft.com/office/drawing/2014/main" id="{F2FD8924-1F9F-4F7A-9A81-C8A745F07BF0}"/>
              </a:ext>
            </a:extLst>
          </p:cNvPr>
          <p:cNvSpPr/>
          <p:nvPr/>
        </p:nvSpPr>
        <p:spPr>
          <a:xfrm>
            <a:off x="9837738" y="4643070"/>
            <a:ext cx="1872000" cy="768000"/>
          </a:xfrm>
          <a:prstGeom prst="roundRect">
            <a:avLst/>
          </a:prstGeom>
          <a:solidFill>
            <a:srgbClr val="FFFFFF"/>
          </a:solidFill>
          <a:ln w="19050" cap="flat" cmpd="sng" algn="ctr">
            <a:solidFill>
              <a:srgbClr val="3F4444"/>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black"/>
                </a:solidFill>
                <a:effectLst/>
                <a:uLnTx/>
                <a:uFillTx/>
                <a:latin typeface="Arial"/>
                <a:ea typeface="+mn-ea"/>
                <a:cs typeface="+mn-cs"/>
              </a:rPr>
              <a:t>OS in Cohort A → Final</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a:ln>
                  <a:noFill/>
                </a:ln>
                <a:solidFill>
                  <a:prstClr val="black"/>
                </a:solidFill>
                <a:effectLst/>
                <a:uLnTx/>
                <a:uFillTx/>
                <a:latin typeface="Arial"/>
                <a:ea typeface="+mn-ea"/>
                <a:cs typeface="+mn-cs"/>
              </a:rPr>
              <a:t>(alpha=0.047)</a:t>
            </a:r>
          </a:p>
        </p:txBody>
      </p:sp>
      <p:sp>
        <p:nvSpPr>
          <p:cNvPr id="33" name="Content Placeholder 14">
            <a:extLst>
              <a:ext uri="{FF2B5EF4-FFF2-40B4-BE49-F238E27FC236}">
                <a16:creationId xmlns:a16="http://schemas.microsoft.com/office/drawing/2014/main" id="{4CD90E54-139B-4C22-97EC-8DC3C3262314}"/>
              </a:ext>
            </a:extLst>
          </p:cNvPr>
          <p:cNvSpPr txBox="1">
            <a:spLocks/>
          </p:cNvSpPr>
          <p:nvPr/>
        </p:nvSpPr>
        <p:spPr>
          <a:xfrm>
            <a:off x="576649" y="5464829"/>
            <a:ext cx="11705644" cy="464068"/>
          </a:xfrm>
          <a:prstGeom prst="rect">
            <a:avLst/>
          </a:prstGeom>
        </p:spPr>
        <p:txBody>
          <a:bodyPr vert="horz" lIns="121920" tIns="60960" rIns="121920" bIns="60960" rtlCol="0">
            <a:noAutofit/>
          </a:bodyPr>
          <a:lstStyle>
            <a:lvl1pPr marL="271463" indent="-271463" algn="l" defTabSz="685800" rtl="0" eaLnBrk="1" latinLnBrk="0" hangingPunct="1">
              <a:lnSpc>
                <a:spcPct val="100000"/>
              </a:lnSpc>
              <a:spcBef>
                <a:spcPts val="1200"/>
              </a:spcBef>
              <a:buClr>
                <a:schemeClr val="tx2"/>
              </a:buClr>
              <a:buFontTx/>
              <a:buBlip>
                <a:blip r:embed="rId2"/>
              </a:buBlip>
              <a:defRPr sz="2000" kern="1200">
                <a:solidFill>
                  <a:srgbClr val="8C144D"/>
                </a:solidFill>
                <a:latin typeface="Arial" charset="0"/>
                <a:ea typeface="Arial" charset="0"/>
                <a:cs typeface="Arial" charset="0"/>
              </a:defRPr>
            </a:lvl1pPr>
            <a:lvl2pPr marL="534988" indent="-242888" algn="l" defTabSz="685800" rtl="0" eaLnBrk="1" latinLnBrk="0" hangingPunct="1">
              <a:lnSpc>
                <a:spcPct val="100000"/>
              </a:lnSpc>
              <a:spcBef>
                <a:spcPts val="1200"/>
              </a:spcBef>
              <a:buClr>
                <a:schemeClr val="tx2"/>
              </a:buClr>
              <a:buSzPct val="120000"/>
              <a:buFont typeface="Arial" panose="020B0604020202020204" pitchFamily="34" charset="0"/>
              <a:buChar char="•"/>
              <a:defRPr sz="1600" kern="1200">
                <a:solidFill>
                  <a:srgbClr val="8C144D"/>
                </a:solidFill>
                <a:latin typeface="Arial" charset="0"/>
                <a:ea typeface="Arial" charset="0"/>
                <a:cs typeface="Arial" charset="0"/>
              </a:defRPr>
            </a:lvl2pPr>
            <a:lvl3pPr marL="717550" indent="-171450" algn="l" defTabSz="685800" rtl="0" eaLnBrk="1" latinLnBrk="0" hangingPunct="1">
              <a:lnSpc>
                <a:spcPct val="100000"/>
              </a:lnSpc>
              <a:spcBef>
                <a:spcPts val="1200"/>
              </a:spcBef>
              <a:buClr>
                <a:schemeClr val="tx2"/>
              </a:buClr>
              <a:buFont typeface="Arial" panose="020B0604020202020204" pitchFamily="34" charset="0"/>
              <a:buChar char="-"/>
              <a:tabLst/>
              <a:defRPr sz="1400" kern="1200">
                <a:solidFill>
                  <a:srgbClr val="8C144D"/>
                </a:solidFill>
                <a:latin typeface="Arial" charset="0"/>
                <a:ea typeface="Arial" charset="0"/>
                <a:cs typeface="Arial" charset="0"/>
              </a:defRPr>
            </a:lvl3pPr>
            <a:lvl4pPr marL="893763" indent="-161925" algn="l" defTabSz="685800" rtl="0" eaLnBrk="1" latinLnBrk="0" hangingPunct="1">
              <a:lnSpc>
                <a:spcPct val="100000"/>
              </a:lnSpc>
              <a:spcBef>
                <a:spcPts val="1200"/>
              </a:spcBef>
              <a:buClr>
                <a:schemeClr val="bg2"/>
              </a:buClr>
              <a:buFont typeface="Arial" panose="020B0604020202020204" pitchFamily="34" charset="0"/>
              <a:buChar char="•"/>
              <a:defRPr sz="1200" kern="1200">
                <a:solidFill>
                  <a:srgbClr val="8C144D"/>
                </a:solidFill>
                <a:latin typeface="Arial" charset="0"/>
                <a:ea typeface="Arial" charset="0"/>
                <a:cs typeface="Arial" charset="0"/>
              </a:defRPr>
            </a:lvl4pPr>
            <a:lvl5pPr marL="1076325" indent="-171450" algn="l" defTabSz="685800" rtl="0" eaLnBrk="1" latinLnBrk="0" hangingPunct="1">
              <a:lnSpc>
                <a:spcPct val="100000"/>
              </a:lnSpc>
              <a:spcBef>
                <a:spcPts val="1200"/>
              </a:spcBef>
              <a:buClr>
                <a:schemeClr val="tx2"/>
              </a:buClr>
              <a:buFont typeface="Arial" panose="020B0604020202020204" pitchFamily="34" charset="0"/>
              <a:buChar char="•"/>
              <a:defRPr sz="1200" kern="1200">
                <a:solidFill>
                  <a:srgbClr val="8C144D"/>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600"/>
              </a:spcBef>
              <a:spcAft>
                <a:spcPts val="0"/>
              </a:spcAft>
              <a:buClr>
                <a:srgbClr val="830051"/>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cs typeface="Arial" charset="0"/>
              </a:rPr>
              <a:t>Statistical assumption for p</a:t>
            </a:r>
            <a:r>
              <a:rPr kumimoji="0" lang="en-US" sz="1200" b="0" i="0" u="none" strike="noStrike" kern="1200" cap="none" spc="0" normalizeH="0" baseline="0" noProof="0" dirty="0" err="1">
                <a:ln>
                  <a:noFill/>
                </a:ln>
                <a:solidFill>
                  <a:prstClr val="black"/>
                </a:solidFill>
                <a:effectLst/>
                <a:uLnTx/>
                <a:uFillTx/>
                <a:latin typeface="Calibri" panose="020F0502020204030204"/>
                <a:cs typeface="Arial" charset="0"/>
              </a:rPr>
              <a:t>rimary</a:t>
            </a:r>
            <a:r>
              <a:rPr kumimoji="0" lang="en-US" sz="1200" b="0" i="0" u="none" strike="noStrike" kern="1200" cap="none" spc="0" normalizeH="0" baseline="0" noProof="0" dirty="0">
                <a:ln>
                  <a:noFill/>
                </a:ln>
                <a:solidFill>
                  <a:prstClr val="black"/>
                </a:solidFill>
                <a:effectLst/>
                <a:uLnTx/>
                <a:uFillTx/>
                <a:latin typeface="Calibri" panose="020F0502020204030204"/>
                <a:cs typeface="Arial" charset="0"/>
              </a:rPr>
              <a:t> endpoint: Target hazard ratio = 0.53 (assumed 9.5 vs 5 months), 95% power, 2-sided 5% alpha (60% maturity, 143 events)</a:t>
            </a:r>
          </a:p>
        </p:txBody>
      </p:sp>
      <p:sp>
        <p:nvSpPr>
          <p:cNvPr id="36" name="Rectangle 35">
            <a:extLst>
              <a:ext uri="{FF2B5EF4-FFF2-40B4-BE49-F238E27FC236}">
                <a16:creationId xmlns:a16="http://schemas.microsoft.com/office/drawing/2014/main" id="{561D9699-FC2D-49F8-AE18-F3533A2A97FF}"/>
              </a:ext>
            </a:extLst>
          </p:cNvPr>
          <p:cNvSpPr/>
          <p:nvPr/>
        </p:nvSpPr>
        <p:spPr>
          <a:xfrm>
            <a:off x="675751" y="5750418"/>
            <a:ext cx="11029893" cy="553998"/>
          </a:xfrm>
          <a:prstGeom prst="rect">
            <a:avLst/>
          </a:prstGeom>
        </p:spPr>
        <p:txBody>
          <a:bodyPr wrap="square">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BRCA1</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BRCA2</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ATM</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BARD1, BRIP1, CDK12, CHEK1, CHEK2, FANC, PALB2, PPP2R2A, RAD51B, RAD51C, RAD51D RAD54L; </a:t>
            </a:r>
            <a:r>
              <a:rPr kumimoji="0" lang="en-GB" sz="1000" b="1" i="0" u="none" strike="noStrike" kern="1200" cap="none" spc="0" normalizeH="0" baseline="30000" noProof="0" dirty="0">
                <a:ln>
                  <a:noFill/>
                </a:ln>
                <a:solidFill>
                  <a:prstClr val="black"/>
                </a:solidFill>
                <a:effectLst/>
                <a:uLnTx/>
                <a:uFillTx/>
                <a:latin typeface="Calibri" panose="020F0502020204030204"/>
                <a:ea typeface="+mn-ea"/>
                <a:cs typeface="Arial Narrow"/>
              </a:rPr>
              <a:t>†</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Physician choice of e</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ither</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enzalutamide (160 mg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or abiraterone (1000 mg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plus prednisone [5 mg bid]); BICR, blinded independent central review; bid, twice daily; ORR, objective response rate; OS, overall survival; rPFS, radiographic progression free survival. </a:t>
            </a:r>
          </a:p>
        </p:txBody>
      </p:sp>
      <p:sp>
        <p:nvSpPr>
          <p:cNvPr id="39" name="TextBox 38">
            <a:extLst>
              <a:ext uri="{FF2B5EF4-FFF2-40B4-BE49-F238E27FC236}">
                <a16:creationId xmlns:a16="http://schemas.microsoft.com/office/drawing/2014/main" id="{18998287-D401-4C81-A981-E3C5FC087FC1}"/>
              </a:ext>
            </a:extLst>
          </p:cNvPr>
          <p:cNvSpPr txBox="1"/>
          <p:nvPr/>
        </p:nvSpPr>
        <p:spPr>
          <a:xfrm>
            <a:off x="8762589" y="6146988"/>
            <a:ext cx="28969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 </a:t>
            </a:r>
            <a:r>
              <a:rPr kumimoji="0" lang="da-DK"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Bono J </a:t>
            </a:r>
            <a:r>
              <a:rPr kumimoji="0" lang="da-DK" sz="11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al. N Engl J Med </a:t>
            </a:r>
            <a:r>
              <a:rPr kumimoji="0" lang="da-DK"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382:2091–102</a:t>
            </a:r>
          </a:p>
        </p:txBody>
      </p:sp>
    </p:spTree>
    <p:extLst>
      <p:ext uri="{BB962C8B-B14F-4D97-AF65-F5344CB8AC3E}">
        <p14:creationId xmlns:p14="http://schemas.microsoft.com/office/powerpoint/2010/main" val="13462930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garwal.HC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rwal.HCI" id="{562B8BE6-0305-497A-9467-02217DD76001}" vid="{8DEDF2E9-197E-4C6F-9CAB-2241B1FF6F0E}"/>
    </a:ext>
  </a:extLst>
</a:theme>
</file>

<file path=ppt/theme/theme2.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1244</TotalTime>
  <Words>5376</Words>
  <Application>Microsoft Office PowerPoint</Application>
  <PresentationFormat>Widescreen</PresentationFormat>
  <Paragraphs>659</Paragraphs>
  <Slides>77</Slides>
  <Notes>27</Notes>
  <HiddenSlides>3</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77</vt:i4>
      </vt:variant>
    </vt:vector>
  </HeadingPairs>
  <TitlesOfParts>
    <vt:vector size="89" baseType="lpstr">
      <vt:lpstr>Arial</vt:lpstr>
      <vt:lpstr>Arial Narrow</vt:lpstr>
      <vt:lpstr>BlinkMacSystemFont</vt:lpstr>
      <vt:lpstr>Calibri</vt:lpstr>
      <vt:lpstr>DIN 2014</vt:lpstr>
      <vt:lpstr>PT Sans</vt:lpstr>
      <vt:lpstr>StarSymbol</vt:lpstr>
      <vt:lpstr>Times New Roman</vt:lpstr>
      <vt:lpstr>Wingdings</vt:lpstr>
      <vt:lpstr>Agarwal.HCI</vt:lpstr>
      <vt:lpstr>2022_CCO_Template</vt:lpstr>
      <vt:lpstr>Default Design</vt:lpstr>
      <vt:lpstr>PowerPoint Presentation</vt:lpstr>
      <vt:lpstr>Conflict of Interest  (career wide/past or present)</vt:lpstr>
      <vt:lpstr>Therapeutic targets of systemic therapies for advanced prostate cancer</vt:lpstr>
      <vt:lpstr>PARP Inhibitors: Mechanism of Action </vt:lpstr>
      <vt:lpstr>Germline HRR mutations in metastatic prostate cancer</vt:lpstr>
      <vt:lpstr>Genomic Landscape in Advanced Prostate Cancer (Tissue DNA)</vt:lpstr>
      <vt:lpstr>TOPARP-A (Olaparib): Phase 2 trial (mCRPC)</vt:lpstr>
      <vt:lpstr>Profound (Olaparib): Phase 3 trial (mCRPC with HRR gene alteration)</vt:lpstr>
      <vt:lpstr>PROFOUND Trial: Phase 3 Trial Design</vt:lpstr>
      <vt:lpstr>Primary endpoint: rPFS by BICR in patients with alterations in  BRCA1, BRCA2, or ATM (Cohort A) </vt:lpstr>
      <vt:lpstr>Final OS in Cohort A (BRCA1, BRCA2 and/or ATM mCRPC)</vt:lpstr>
      <vt:lpstr>Exploratory Gene-by-Gene Analysis (rPFS)</vt:lpstr>
      <vt:lpstr>Rucaparib for metastatic castration-resistant prostate cancer (mCRPC): TRITON3 interim overall survival and efficacy of rucaparib vs docetaxel or second-generation androgen pathway inhibitor therapy </vt:lpstr>
      <vt:lpstr>TRITON3 Study Design</vt:lpstr>
      <vt:lpstr>Radiographic PFS</vt:lpstr>
      <vt:lpstr>Radiographic PFS: Physician’s Choice Subgroups</vt:lpstr>
      <vt:lpstr>Radiographic PFS: BRCA and ATM Subgroups</vt:lpstr>
      <vt:lpstr>Interim OS</vt:lpstr>
      <vt:lpstr>Safety Summary</vt:lpstr>
      <vt:lpstr>The rationale for combining PARPi with NHT </vt:lpstr>
      <vt:lpstr>PowerPoint Presentation</vt:lpstr>
      <vt:lpstr>PowerPoint Presentation</vt:lpstr>
      <vt:lpstr>Phase 3 trial of PARPi + AR pathway inhibitor  in 1st line mCRPC setting </vt:lpstr>
      <vt:lpstr>PowerPoint Presentation</vt:lpstr>
      <vt:lpstr>PowerPoint Presentation</vt:lpstr>
      <vt:lpstr>First, second, and third treatment after metastatic diagnosis</vt:lpstr>
      <vt:lpstr>PROpel: phase III trial of olaparib and abiraterone versus placebo and abiraterone as first-line therapy for patients with metastatic &lt;br /&gt;castration-resistant prostate cancer</vt:lpstr>
      <vt:lpstr>Slide 5</vt:lpstr>
      <vt:lpstr>PROpel: baseline patient characteristics</vt:lpstr>
      <vt:lpstr>PROpel primary endpoint: rPFS by investigator-assessment</vt:lpstr>
      <vt:lpstr>PROpel: rPFS by blinded independent central review*</vt:lpstr>
      <vt:lpstr>PROpel: subgroup analysis of rPFS</vt:lpstr>
      <vt:lpstr>PROpel: subgroup analysis of rPFS</vt:lpstr>
      <vt:lpstr>PROpel: ORR in patients with measurable disease</vt:lpstr>
      <vt:lpstr>PROpel: TFST and PFS2</vt:lpstr>
      <vt:lpstr>PROpel: most common adverse events</vt:lpstr>
      <vt:lpstr>PROpel: FACT-P quality of life over time</vt:lpstr>
      <vt:lpstr>Final pre-specified overall survival in PROpel: abiraterone and olaparib versus abiraterone and placebo as first-line therapy for metastatic castration-resistant prostate cancer</vt:lpstr>
      <vt:lpstr>PROpel: OS at final pre-specified analysis (DCO3)</vt:lpstr>
      <vt:lpstr>PROpel: OS in HRRm and non-HRRm subgroups (DCO3)</vt:lpstr>
      <vt:lpstr>Phase 3 MAGNITUDE study: First results of niraparib (NIRA) with abiraterone acetate and prednisone (AAP) as first-line therapy in patients (pts) with metastatic castration-resistant prostate cancer (mCRPC) with and without homologous recombination repair (HRR) gene alterations </vt:lpstr>
      <vt:lpstr>Slide 3</vt:lpstr>
      <vt:lpstr>MAGNITUDE HRR BM– : Prespecified Early Futility Analysis &lt;br /&gt;No Benefit of NIRA + AAP in HRR BM– Patients</vt:lpstr>
      <vt:lpstr>MAGNITUDE BRCA1/2-mutated: Primary Endpoint&lt;br /&gt;NIRA + AAP Significantly Reduced the Risk of Progression or Death by 47%</vt:lpstr>
      <vt:lpstr>MAGNITUDE All HRR BM+: Primary Endpoint&lt;br /&gt;NIRA + AAP Significantly Reduced the Risk of Progression or Death by 27%</vt:lpstr>
      <vt:lpstr>MAGNITUDE All HRR BM+: Overall Survival &lt;br /&gt;First Interim Analysis With Median Follow-up of 18.6 Months</vt:lpstr>
      <vt:lpstr>MAGNITUDE HRR BM+: TEAEs Consistent With the Known Safety Profile for Each Therapy</vt:lpstr>
      <vt:lpstr>MAGNITUDE All HRR BM+: HRQoL Was Maintained with the combination of NIRA + AAP</vt:lpstr>
      <vt:lpstr>PROpel and MAGNITUDE Revealed  Conflicting Results</vt:lpstr>
      <vt:lpstr>TALAPRO-2: Phase 3 study of talazoparib plus enzalutamide versus placebo plus enzalutamide as first-line treatment in patients with metastatic castration-resistant prostate cancer</vt:lpstr>
      <vt:lpstr>TALAPRO-2: A Randomized, Double-blind, Placebo-Controlled Study&lt;br /&gt;</vt:lpstr>
      <vt:lpstr>TALAPRO-2: Source of Tumor DNA for Assessment and Baseline HRR Gene Status&lt;br /&gt;Biomarker status was prospectively informed by tumor tissue for 99.9% of patients</vt:lpstr>
      <vt:lpstr>TALAPRO-2 Primary Endpoint: rPFS by BICR&lt;br /&gt;Treatment with talazoparib plus enzalutamide resulted in a 37% reduced risk of progression or death</vt:lpstr>
      <vt:lpstr>TALAPRO-2: Subgroup Analysis of rPFS by BICR &lt;br /&gt;A consistent treatment effect with talazoparib plus enzalutamide was seen in prespecified subgroups</vt:lpstr>
      <vt:lpstr>TALAPRO-2: rPFS by BICR in HRR-nondeficient by Prospective Tumor Tissue Testing&lt;br /&gt;A 34% risk reduction was seen in patients without HRR gene alterations detected by prospective tumor tissue testing</vt:lpstr>
      <vt:lpstr>TALAPRO-2: Overall Survival (Interim Analysis)&lt;br /&gt;Overall survival data are immature: 31% maturity</vt:lpstr>
      <vt:lpstr>TALAPRO-2: Time to PSA Progression&lt;br /&gt;Treatment with talazoparib plus enzalutamide prolonged time to PSA progression</vt:lpstr>
      <vt:lpstr>TALAPRO-2: Time to Cytotoxic Chemotherapy and PFS2&lt;br /&gt;Benefits of talazoparib plus enzalutamide were consistently observed across other secondary endpoints</vt:lpstr>
      <vt:lpstr>Slide 16</vt:lpstr>
      <vt:lpstr>TALAPRO-2: Patient-Reported Global Health Status (GHS)/QoL per EORTC QLQ-C30&lt;br /&gt;Talazoparib plus enzalutamide significantly prolonged time to definitive clinically meaningful deterioration in GHS/QoLa</vt:lpstr>
      <vt:lpstr>PowerPoint Presentation</vt:lpstr>
      <vt:lpstr>TALAPRO-2: Study Cohorts and Enrollment</vt:lpstr>
      <vt:lpstr>TALAPRO-2 HRR-Deficient: Baseline Demographics and Disease Characteristics</vt:lpstr>
      <vt:lpstr>TALAPRO-2 HRR-Deficient Primary Endpoint: rPFS by BICR</vt:lpstr>
      <vt:lpstr>TALAPRO-2 HRR-Deficient: rPFS by BICR by Selected Gene Subgroups</vt:lpstr>
      <vt:lpstr>TALAPRO-2 HRR-Deficient: Overall Survival (Interim Analysis)</vt:lpstr>
      <vt:lpstr>TALAPRO-2 HRR-Deficient: Time to PSA Progression</vt:lpstr>
      <vt:lpstr>TALAPRO-2 HRR-Deficient: Time to Cytotoxic Chemotherapy and PFS2</vt:lpstr>
      <vt:lpstr>TALAPRO-2 HRR-Deficient: Summary of TEAEs</vt:lpstr>
      <vt:lpstr>TALAPRO-2 HRR-Deficient: Most Common All-Cause TEAEs</vt:lpstr>
      <vt:lpstr>TALAPRO-2 HRR-Deficient: Patient-Reported Global Health Status</vt:lpstr>
      <vt:lpstr> Phase 3 trial of PARPi + NHT in 1st line mCRPC and mCSPC</vt:lpstr>
      <vt:lpstr>AMPLITUDE (Niraparib) : Phase 3 Trial Design (mCSPC)</vt:lpstr>
      <vt:lpstr>TALAPRO-3 (Talazoparib) : Phase 3 Trial Design (mCSPC)</vt:lpstr>
      <vt:lpstr>PowerPoint Presentation</vt:lpstr>
      <vt:lpstr>Conclusions</vt:lpstr>
      <vt:lpstr>Thank you!</vt:lpstr>
    </vt:vector>
  </TitlesOfParts>
  <Company>Huntsman Cancer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PARP Inhibitors in Prostate Cancer</dc:title>
  <dc:creator>Georges Gebrael</dc:creator>
  <cp:lastModifiedBy>Razzo, Tiffany Nicole</cp:lastModifiedBy>
  <cp:revision>59</cp:revision>
  <dcterms:created xsi:type="dcterms:W3CDTF">2023-01-19T21:43:18Z</dcterms:created>
  <dcterms:modified xsi:type="dcterms:W3CDTF">2023-06-22T15:23:40Z</dcterms:modified>
</cp:coreProperties>
</file>